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4" r:id="rId2"/>
  </p:sldMasterIdLst>
  <p:notesMasterIdLst>
    <p:notesMasterId r:id="rId15"/>
  </p:notesMasterIdLst>
  <p:handoutMasterIdLst>
    <p:handoutMasterId r:id="rId16"/>
  </p:handoutMasterIdLst>
  <p:sldIdLst>
    <p:sldId id="256" r:id="rId3"/>
    <p:sldId id="349" r:id="rId4"/>
    <p:sldId id="350" r:id="rId5"/>
    <p:sldId id="357" r:id="rId6"/>
    <p:sldId id="358" r:id="rId7"/>
    <p:sldId id="367" r:id="rId8"/>
    <p:sldId id="359" r:id="rId9"/>
    <p:sldId id="360" r:id="rId10"/>
    <p:sldId id="366" r:id="rId11"/>
    <p:sldId id="362" r:id="rId12"/>
    <p:sldId id="364" r:id="rId13"/>
    <p:sldId id="309" r:id="rId14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un Chakrapani Rao" initials="A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118" autoAdjust="0"/>
  </p:normalViewPr>
  <p:slideViewPr>
    <p:cSldViewPr>
      <p:cViewPr>
        <p:scale>
          <a:sx n="75" d="100"/>
          <a:sy n="75" d="100"/>
        </p:scale>
        <p:origin x="-1050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BC1A-021F-43FD-A1A9-C3D87C66194D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28FC2-CF79-40D8-9D7D-C89210FB8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17DB-8516-41E2-B9A0-6BF33DDB6D1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16F6-6A7E-45A0-BABC-2F99C9C83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16F6-6A7E-45A0-BABC-2F99C9C83E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8709B-692F-40B7-A48B-75F60187207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2164A-1E55-4CA5-83B3-2BF752798FB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82E9D-7E72-4424-BD5C-96E95E4C201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514" y="4881377"/>
            <a:ext cx="4520160" cy="4302231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These stretch goals also are in line with customer demand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Our customers tell us they require vehicles that are energy-efficient, environmentally friendly, safe, reliable, functional, and fun to drive -- at an price they can afford --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-- and, because people are passionate about their vehicles, with some style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As I noted, none of these societal challenges and customer requirements can be met independently -- they are interrelated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AIT NIST 041207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DRAFT of 04/03/07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28AD9-8B14-4136-AC8D-3AEA7986EDE7}" type="slidenum">
              <a:rPr lang="en-US"/>
              <a:pPr/>
              <a:t>4</a:t>
            </a:fld>
            <a:endParaRPr lang="en-US"/>
          </a:p>
        </p:txBody>
      </p:sp>
      <p:sp>
        <p:nvSpPr>
          <p:cNvPr id="1862658" name="Text Box 2"/>
          <p:cNvSpPr txBox="1">
            <a:spLocks noChangeArrowheads="1"/>
          </p:cNvSpPr>
          <p:nvPr/>
        </p:nvSpPr>
        <p:spPr bwMode="auto">
          <a:xfrm>
            <a:off x="5631575" y="793445"/>
            <a:ext cx="667513" cy="26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473" tIns="47736" rIns="95473" bIns="47736">
            <a:spAutoFit/>
          </a:bodyPr>
          <a:lstStyle/>
          <a:p>
            <a:pPr defTabSz="954088">
              <a:spcBef>
                <a:spcPct val="50000"/>
              </a:spcBef>
            </a:pPr>
            <a:r>
              <a:rPr lang="en-US" sz="1100"/>
              <a:t>TISL12</a:t>
            </a:r>
          </a:p>
        </p:txBody>
      </p:sp>
      <p:sp>
        <p:nvSpPr>
          <p:cNvPr id="18626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1862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89515" y="4716585"/>
            <a:ext cx="4890060" cy="381464"/>
          </a:xfrm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AIT NIST 041207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DRAFT of 04/03/07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7A570-7688-48E5-B797-03251EA31CEA}" type="slidenum">
              <a:rPr lang="en-US"/>
              <a:pPr/>
              <a:t>5</a:t>
            </a:fld>
            <a:endParaRPr lang="en-US"/>
          </a:p>
        </p:txBody>
      </p:sp>
      <p:sp>
        <p:nvSpPr>
          <p:cNvPr id="174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558800"/>
            <a:ext cx="4224337" cy="3168650"/>
          </a:xfrm>
          <a:ln/>
        </p:spPr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002" y="3972308"/>
            <a:ext cx="5781084" cy="2492990"/>
          </a:xfrm>
          <a:noFill/>
          <a:ln/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/>
              <a:t>So how do you get to vehicles that drive themselves?</a:t>
            </a:r>
          </a:p>
          <a:p>
            <a:pPr>
              <a:buFont typeface="Times" charset="0"/>
              <a:buChar char="•"/>
            </a:pPr>
            <a:r>
              <a:rPr lang="en-US"/>
              <a:t>First, I need to know where I am – so I need GPS with digital maps.</a:t>
            </a:r>
          </a:p>
          <a:p>
            <a:pPr>
              <a:buFont typeface="Times" charset="0"/>
              <a:buChar char="•"/>
            </a:pPr>
            <a:r>
              <a:rPr lang="en-US"/>
              <a:t>Then, I need to know what’s around me – which means sensors and can also include vehicle-to-vehicle and vehicle-to-infrastructure communications.</a:t>
            </a:r>
          </a:p>
          <a:p>
            <a:pPr>
              <a:buFont typeface="Times" charset="0"/>
              <a:buChar char="•"/>
            </a:pPr>
            <a:r>
              <a:rPr lang="en-US"/>
              <a:t>And then, I need my vehicle to take me where I want to go – using software algorithms and electronic controls and actuators.</a:t>
            </a:r>
          </a:p>
          <a:p>
            <a:pPr>
              <a:buFont typeface="Times" charset="0"/>
              <a:buChar char="•"/>
            </a:pPr>
            <a:r>
              <a:rPr lang="en-US"/>
              <a:t>All of these technologies exist today … so GM sees vehicles that drive themselves without human input as possible in the next decade.</a:t>
            </a:r>
          </a:p>
          <a:p>
            <a:pPr>
              <a:buFont typeface="Times" charset="0"/>
              <a:buChar char="•"/>
            </a:pPr>
            <a:r>
              <a:rPr lang="en-US"/>
              <a:t>Imagine being able to catch up on your emails … or write and file your next story … while your vehicle drives you home or to your next assignment.</a:t>
            </a:r>
          </a:p>
          <a:p>
            <a:pPr>
              <a:buFont typeface="Times" charset="0"/>
              <a:buChar char="•"/>
            </a:pPr>
            <a:r>
              <a:rPr lang="en-US"/>
              <a:t>Imagine feeling completely safe in your vehicle because it can avoid crashes. </a:t>
            </a:r>
          </a:p>
          <a:p>
            <a:pPr>
              <a:buFont typeface="Times" charset="0"/>
              <a:buChar char="•"/>
            </a:pPr>
            <a:r>
              <a:rPr lang="en-US"/>
              <a:t>Imagine being able to eliminate the situations that today cause road rage!</a:t>
            </a:r>
          </a:p>
          <a:p>
            <a:pPr>
              <a:buFont typeface="Times" charset="0"/>
              <a:buChar char="•"/>
            </a:pPr>
            <a:endParaRPr lang="en-US"/>
          </a:p>
        </p:txBody>
      </p:sp>
      <p:sp>
        <p:nvSpPr>
          <p:cNvPr id="1740804" name="Text Box 4"/>
          <p:cNvSpPr txBox="1">
            <a:spLocks noChangeArrowheads="1"/>
          </p:cNvSpPr>
          <p:nvPr/>
        </p:nvSpPr>
        <p:spPr bwMode="auto">
          <a:xfrm>
            <a:off x="5445818" y="596778"/>
            <a:ext cx="9015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>
                <a:latin typeface="Arial" charset="0"/>
                <a:cs typeface="Times New Roman" pitchFamily="18" charset="0"/>
              </a:rPr>
              <a:t>DARPA09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25435-1E99-4991-9B6E-008223B077C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39775"/>
            <a:ext cx="4930775" cy="36988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557573" cy="4876207"/>
          </a:xfrm>
          <a:noFill/>
          <a:ln/>
        </p:spPr>
        <p:txBody>
          <a:bodyPr/>
          <a:lstStyle/>
          <a:p>
            <a:pPr eaLnBrk="1" hangingPunct="1"/>
            <a:r>
              <a:rPr lang="en-US" sz="1000" dirty="0" smtClean="0"/>
              <a:t>… intelligent highway systems will also be part of the safety equation</a:t>
            </a:r>
          </a:p>
          <a:p>
            <a:pPr eaLnBrk="1" hangingPunct="1"/>
            <a:r>
              <a:rPr lang="en-US" sz="1000" dirty="0" smtClean="0"/>
              <a:t>Vehicles will be capable of driving themselves on specially designated, limited-access “automated highways” </a:t>
            </a:r>
          </a:p>
          <a:p>
            <a:pPr eaLnBrk="1" hangingPunct="1"/>
            <a:r>
              <a:rPr lang="en-US" sz="1000" dirty="0" smtClean="0"/>
              <a:t>Traffic, and the movements of individual vehicles, will be coordinated region-wide through metropolitan traffic control centers</a:t>
            </a:r>
          </a:p>
          <a:p>
            <a:pPr eaLnBrk="1" hangingPunct="1"/>
            <a:r>
              <a:rPr lang="en-US" sz="1000" dirty="0" smtClean="0"/>
              <a:t>Since vehicles will be able to travel at high speed and platoon in close proximity, rush hour stop-and-go traffic will be eliminated </a:t>
            </a:r>
          </a:p>
          <a:p>
            <a:pPr eaLnBrk="1" hangingPunct="1"/>
            <a:r>
              <a:rPr lang="en-US" sz="1000" dirty="0" smtClean="0"/>
              <a:t>As a result, vehicle mileage ratings will move from the low end of the city driving schedule to the high end of the highway driving schedule </a:t>
            </a:r>
          </a:p>
          <a:p>
            <a:pPr eaLnBrk="1" hangingPunct="1"/>
            <a:r>
              <a:rPr lang="en-US" sz="1000" dirty="0" smtClean="0"/>
              <a:t>Making more productive use of infrastructure will decrease energy use – e.g., fewer roads are needed to provide adequate capacity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AIT NIST 041207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DRAFT of 04/03/07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E3769-EC17-4D38-9495-B6BE6F921BC9}" type="slidenum">
              <a:rPr lang="en-US"/>
              <a:pPr/>
              <a:t>7</a:t>
            </a:fld>
            <a:endParaRPr lang="en-US"/>
          </a:p>
        </p:txBody>
      </p:sp>
      <p:sp>
        <p:nvSpPr>
          <p:cNvPr id="175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558800"/>
            <a:ext cx="4224337" cy="3168650"/>
          </a:xfrm>
          <a:ln/>
        </p:spPr>
      </p:sp>
      <p:sp>
        <p:nvSpPr>
          <p:cNvPr id="175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840" y="3972308"/>
            <a:ext cx="5063734" cy="2862322"/>
          </a:xfrm>
          <a:noFill/>
          <a:ln/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/>
              <a:t>GM is also a leader in vehicle telematics, with our OnStar safety, security, and communications service.</a:t>
            </a:r>
          </a:p>
          <a:p>
            <a:pPr>
              <a:buFont typeface="Times" charset="0"/>
              <a:buChar char="•"/>
            </a:pPr>
            <a:r>
              <a:rPr lang="en-US"/>
              <a:t>OnStar currently has more than 4 million subscribers and will be standard on most GM retail vehicles in the United States and Canada by the end of this year.  </a:t>
            </a:r>
          </a:p>
          <a:p>
            <a:pPr>
              <a:buFont typeface="Times" charset="0"/>
              <a:buChar char="•"/>
            </a:pPr>
            <a:r>
              <a:rPr lang="en-US"/>
              <a:t>For 2007, OnStar introduced Turn-by-Turn Navigation, the first factory-installed, fully-integrated GPS navigation system. This system fundamentally changes how drivers access navigation, with audio directions automatically played through the vehicle’s stereo as needed, triggered by OnStar’s GPS capabilities. </a:t>
            </a:r>
          </a:p>
          <a:p>
            <a:pPr>
              <a:buFont typeface="Times" charset="0"/>
              <a:buChar char="•"/>
            </a:pPr>
            <a:r>
              <a:rPr lang="en-US"/>
              <a:t>By the way, did you know that OnStar makes GM the largest </a:t>
            </a:r>
            <a:r>
              <a:rPr lang="en-US" u="sng"/>
              <a:t>civilian</a:t>
            </a:r>
            <a:r>
              <a:rPr lang="en-US"/>
              <a:t> purchaser of GPS units in the world?</a:t>
            </a:r>
          </a:p>
          <a:p>
            <a:pPr>
              <a:buFont typeface="Times" charset="0"/>
              <a:buChar char="•"/>
            </a:pPr>
            <a:r>
              <a:rPr lang="en-US"/>
              <a:t>Today, the precision of GPS is making it possible to connect everything to everything else, precisely and affordably – and this is another key piece in the automated driving puzzle.</a:t>
            </a:r>
          </a:p>
        </p:txBody>
      </p:sp>
      <p:sp>
        <p:nvSpPr>
          <p:cNvPr id="1750020" name="Text Box 4"/>
          <p:cNvSpPr txBox="1">
            <a:spLocks noChangeArrowheads="1"/>
          </p:cNvSpPr>
          <p:nvPr/>
        </p:nvSpPr>
        <p:spPr bwMode="auto">
          <a:xfrm>
            <a:off x="5445818" y="596779"/>
            <a:ext cx="9015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charset="0"/>
                <a:cs typeface="Times New Roman" pitchFamily="18" charset="0"/>
              </a:rPr>
              <a:t>DARPA12</a:t>
            </a:r>
            <a:endParaRPr lang="en-US" sz="11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AIT NIST 041207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DRAFT of 04/03/07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5E035-917F-4191-82E5-6F0BC19788E9}" type="slidenum">
              <a:rPr lang="en-US"/>
              <a:pPr/>
              <a:t>8</a:t>
            </a:fld>
            <a:endParaRPr lang="en-US"/>
          </a:p>
        </p:txBody>
      </p:sp>
      <p:sp>
        <p:nvSpPr>
          <p:cNvPr id="174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558800"/>
            <a:ext cx="4224337" cy="3168650"/>
          </a:xfrm>
          <a:ln/>
        </p:spPr>
      </p:sp>
      <p:sp>
        <p:nvSpPr>
          <p:cNvPr id="174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517" y="3972308"/>
            <a:ext cx="3706056" cy="1200329"/>
          </a:xfrm>
          <a:noFill/>
          <a:ln/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/>
              <a:t>Today, 360-degree sensing for advanced vehicle safety systems involves the use of expensive radars, cameras, and other state-of-the-art technologies to provide capabilities such as adaptive cruise control, forward collision warning, parking assist, blind-spot detection, and driver alerts.</a:t>
            </a:r>
          </a:p>
        </p:txBody>
      </p:sp>
      <p:sp>
        <p:nvSpPr>
          <p:cNvPr id="1747972" name="Text Box 4"/>
          <p:cNvSpPr txBox="1">
            <a:spLocks noChangeArrowheads="1"/>
          </p:cNvSpPr>
          <p:nvPr/>
        </p:nvSpPr>
        <p:spPr bwMode="auto">
          <a:xfrm>
            <a:off x="5445818" y="596779"/>
            <a:ext cx="9015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charset="0"/>
                <a:cs typeface="Times New Roman" pitchFamily="18" charset="0"/>
              </a:rPr>
              <a:t>DARPA13</a:t>
            </a:r>
            <a:endParaRPr lang="en-US" sz="11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AIT NIST 041207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DRAFT of 04/03/07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B935C-14DA-439B-B479-5C58F0828814}" type="slidenum">
              <a:rPr lang="en-US"/>
              <a:pPr/>
              <a:t>10</a:t>
            </a:fld>
            <a:endParaRPr lang="en-US"/>
          </a:p>
        </p:txBody>
      </p:sp>
      <p:sp>
        <p:nvSpPr>
          <p:cNvPr id="176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558800"/>
            <a:ext cx="4224337" cy="3168650"/>
          </a:xfrm>
          <a:ln/>
        </p:spPr>
      </p:sp>
      <p:sp>
        <p:nvSpPr>
          <p:cNvPr id="176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517" y="3972308"/>
            <a:ext cx="3706056" cy="659508"/>
          </a:xfrm>
          <a:solidFill>
            <a:srgbClr val="FFFFFF"/>
          </a:solidFill>
          <a:ln/>
        </p:spPr>
        <p:txBody>
          <a:bodyPr lIns="91440" tIns="45720" rIns="91440" bIns="45720"/>
          <a:lstStyle/>
          <a:p>
            <a:pPr>
              <a:buFont typeface="Times" charset="0"/>
              <a:buChar char="•"/>
            </a:pPr>
            <a:r>
              <a:rPr lang="en-US"/>
              <a:t>Here’s how GM sees the progression to vehicles that drive themselves.</a:t>
            </a:r>
          </a:p>
        </p:txBody>
      </p:sp>
      <p:sp>
        <p:nvSpPr>
          <p:cNvPr id="1761284" name="Text Box 4"/>
          <p:cNvSpPr txBox="1">
            <a:spLocks noChangeArrowheads="1"/>
          </p:cNvSpPr>
          <p:nvPr/>
        </p:nvSpPr>
        <p:spPr bwMode="auto">
          <a:xfrm>
            <a:off x="5445818" y="596779"/>
            <a:ext cx="9015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charset="0"/>
                <a:cs typeface="Times New Roman" pitchFamily="18" charset="0"/>
              </a:rPr>
              <a:t>DARPA16</a:t>
            </a:r>
            <a:endParaRPr lang="en-US" sz="11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"/>
            <a:ext cx="6492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8597900" y="241300"/>
          <a:ext cx="457200" cy="304800"/>
        </p:xfrm>
        <a:graphic>
          <a:graphicData uri="http://schemas.openxmlformats.org/presentationml/2006/ole">
            <p:oleObj spid="_x0000_s2050" name="Photo Editor Photo" r:id="rId5" imgW="4285714" imgH="2857899" progId="">
              <p:embed/>
            </p:oleObj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744221" y="6400800"/>
            <a:ext cx="1056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ROI related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4363" y="166688"/>
            <a:ext cx="2027237" cy="6265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475" y="166688"/>
            <a:ext cx="5932488" cy="6265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886200" y="6400800"/>
            <a:ext cx="1056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ROI related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66688"/>
            <a:ext cx="7543800" cy="557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79475" y="1168400"/>
            <a:ext cx="3979863" cy="52641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738" y="1168400"/>
            <a:ext cx="3979862" cy="5264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962400" y="6400800"/>
            <a:ext cx="1056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ROI related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4AB4C-5A88-4D93-9651-128345ABB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57418-3353-48E9-B914-86E17D7D8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84980-814E-4542-BBD3-A094A1ED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6CE73-318D-449D-B2FC-4E3B7B8FD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F32E-060E-4267-A410-0D543258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287F1-B0FF-4118-BA80-380D4AA07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0955F-2C6B-4C25-9B15-15BA1252C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8110-3528-4BEA-971D-46613AD50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5C0B9-6ADF-42C3-9C05-66B7DE2A4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9D2B-7567-4742-B110-786E51C4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DC51B-3062-484D-9771-CE7EC8418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475" y="1168400"/>
            <a:ext cx="3979863" cy="526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738" y="1168400"/>
            <a:ext cx="3979862" cy="526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896621" y="6400800"/>
            <a:ext cx="1056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ROI related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896621" y="6400800"/>
            <a:ext cx="1056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ROI related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771525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10" tIns="45707" rIns="91410" bIns="4570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39800" y="166688"/>
            <a:ext cx="75438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7" rIns="91410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9475" y="1168400"/>
            <a:ext cx="81121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7" rIns="91410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286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1400">
              <a:latin typeface="GM Sans Regular" pitchFamily="2" charset="0"/>
              <a:cs typeface="+mn-cs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0800" y="6453188"/>
            <a:ext cx="2646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15900" y="6484938"/>
            <a:ext cx="1233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400" b="1">
                <a:solidFill>
                  <a:srgbClr val="006699"/>
                </a:solidFill>
                <a:latin typeface="Arial Narrow" pitchFamily="34" charset="0"/>
                <a:cs typeface="+mn-cs"/>
              </a:rPr>
              <a:t>India Science Lab</a:t>
            </a:r>
            <a:endParaRPr lang="en-US">
              <a:latin typeface="+mn-lt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048000" y="6489700"/>
            <a:ext cx="34861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en-US" sz="1200">
              <a:latin typeface="+mn-lt"/>
              <a:cs typeface="+mn-cs"/>
            </a:endParaRPr>
          </a:p>
        </p:txBody>
      </p:sp>
      <p:pic>
        <p:nvPicPr>
          <p:cNvPr id="1035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76200"/>
            <a:ext cx="64928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8597900" y="241300"/>
          <a:ext cx="457200" cy="304800"/>
        </p:xfrm>
        <a:graphic>
          <a:graphicData uri="http://schemas.openxmlformats.org/presentationml/2006/ole">
            <p:oleObj spid="_x0000_s1026" name="Photo Editor Photo" r:id="rId16" imgW="4285714" imgH="2857899" progId="">
              <p:embed/>
            </p:oleObj>
          </a:graphicData>
        </a:graphic>
      </p:graphicFrame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708775" y="6477000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7" rIns="91410" bIns="45707">
            <a:spAutoFit/>
          </a:bodyPr>
          <a:lstStyle/>
          <a:p>
            <a:pPr marL="342900" indent="-342900" algn="r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000">
                <a:latin typeface="+mn-lt"/>
                <a:cs typeface="+mn-cs"/>
              </a:rPr>
              <a:t>• </a:t>
            </a:r>
            <a:fld id="{BB27C2E3-8AE0-45A9-A53C-4C7C1581799A}" type="slidenum">
              <a:rPr lang="en-US" sz="1000">
                <a:latin typeface="+mn-lt"/>
                <a:cs typeface="+mn-cs"/>
              </a:rPr>
              <a:pPr marL="342900" indent="-342900" algn="r" fontAlgn="auto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t>‹#›</a:t>
            </a:fld>
            <a:r>
              <a:rPr lang="en-US" sz="1000">
                <a:latin typeface="+mn-lt"/>
                <a:cs typeface="+mn-cs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M Sans Regular" pitchFamily="2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M Sans Regular" pitchFamily="2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M Sans Regular" pitchFamily="2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M Sans Regular" pitchFamily="2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M Sans Regular" pitchFamily="2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M Sans Regular" pitchFamily="2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M Sans Regular" pitchFamily="2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M Sans Regular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4538" indent="-287338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pitchFamily="2" charset="2"/>
        <a:buChar char="Ø"/>
        <a:defRPr sz="22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C8904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o"/>
        <a:defRPr sz="2000">
          <a:solidFill>
            <a:srgbClr val="000000"/>
          </a:solidFill>
          <a:latin typeface="+mn-lt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97C95F-883B-44BE-B3E9-2DD2DF958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8458200" cy="3810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Intelligent Transportation Systems:</a:t>
            </a:r>
            <a:br>
              <a:rPr lang="en-US" b="1" i="1" dirty="0" smtClean="0"/>
            </a:br>
            <a:r>
              <a:rPr lang="en-US" b="1" i="1" dirty="0" smtClean="0"/>
              <a:t> A Vehicular Perspective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2400" b="1" i="1" dirty="0" smtClean="0"/>
              <a:t>S. </a:t>
            </a:r>
            <a:r>
              <a:rPr lang="en-US" sz="2400" b="1" i="1" dirty="0" err="1" smtClean="0"/>
              <a:t>Ramesh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/>
              <a:t>India Science Lab, GM R&amp;D</a:t>
            </a:r>
            <a:br>
              <a:rPr lang="en-US" sz="2400" b="1" i="1" dirty="0" smtClean="0"/>
            </a:br>
            <a:r>
              <a:rPr lang="en-US" sz="2400" b="1" i="1" dirty="0" smtClean="0"/>
              <a:t>Bangalore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0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60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MS PGothic" pitchFamily="34" charset="-128"/>
              </a:rPr>
              <a:t>Roadmap to Autonomous Driving</a:t>
            </a:r>
          </a:p>
        </p:txBody>
      </p:sp>
      <p:sp>
        <p:nvSpPr>
          <p:cNvPr id="1760260" name="Text Box 4"/>
          <p:cNvSpPr txBox="1">
            <a:spLocks noChangeArrowheads="1"/>
          </p:cNvSpPr>
          <p:nvPr/>
        </p:nvSpPr>
        <p:spPr bwMode="auto">
          <a:xfrm>
            <a:off x="2895600" y="1549400"/>
            <a:ext cx="186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3810000"/>
            <a:ext cx="1778000" cy="1641475"/>
            <a:chOff x="768" y="2400"/>
            <a:chExt cx="1120" cy="1034"/>
          </a:xfrm>
        </p:grpSpPr>
        <p:sp>
          <p:nvSpPr>
            <p:cNvPr id="1760262" name="Text Box 6"/>
            <p:cNvSpPr txBox="1">
              <a:spLocks noChangeArrowheads="1"/>
            </p:cNvSpPr>
            <p:nvPr/>
          </p:nvSpPr>
          <p:spPr bwMode="auto">
            <a:xfrm>
              <a:off x="768" y="2400"/>
              <a:ext cx="11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2"/>
                  </a:solidFill>
                </a:rPr>
                <a:t>Driver Assist/</a:t>
              </a:r>
              <a:br>
                <a:rPr lang="en-US" sz="1600" b="1">
                  <a:solidFill>
                    <a:schemeClr val="bg2"/>
                  </a:solidFill>
                </a:rPr>
              </a:br>
              <a:r>
                <a:rPr lang="en-US" sz="1600" b="1">
                  <a:solidFill>
                    <a:schemeClr val="bg2"/>
                  </a:solidFill>
                </a:rPr>
                <a:t>Warning</a:t>
              </a:r>
              <a:endParaRPr lang="en-US" sz="2000"/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795" y="2768"/>
              <a:ext cx="1068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14300" indent="-114300">
                <a:spcBef>
                  <a:spcPct val="50000"/>
                </a:spcBef>
                <a:buFontTx/>
                <a:buChar char="•"/>
              </a:pPr>
              <a:r>
                <a:rPr lang="en-US" sz="1400">
                  <a:solidFill>
                    <a:schemeClr val="bg2"/>
                  </a:solidFill>
                </a:rPr>
                <a:t>Lane Departure Warning</a:t>
              </a:r>
            </a:p>
            <a:p>
              <a:pPr marL="114300" indent="-114300">
                <a:spcBef>
                  <a:spcPct val="50000"/>
                </a:spcBef>
                <a:buFontTx/>
                <a:buChar char="•"/>
              </a:pPr>
              <a:r>
                <a:rPr lang="en-US" sz="1400">
                  <a:solidFill>
                    <a:schemeClr val="bg2"/>
                  </a:solidFill>
                </a:rPr>
                <a:t>Side Blind-Zone Alert</a:t>
              </a:r>
              <a:endParaRPr lang="en-US" sz="2000">
                <a:solidFill>
                  <a:schemeClr val="bg2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13300" y="2184400"/>
            <a:ext cx="1778000" cy="2474913"/>
            <a:chOff x="3032" y="1376"/>
            <a:chExt cx="1120" cy="1559"/>
          </a:xfrm>
        </p:grpSpPr>
        <p:sp>
          <p:nvSpPr>
            <p:cNvPr id="1760265" name="Text Box 9"/>
            <p:cNvSpPr txBox="1">
              <a:spLocks noChangeArrowheads="1"/>
            </p:cNvSpPr>
            <p:nvPr/>
          </p:nvSpPr>
          <p:spPr bwMode="auto">
            <a:xfrm>
              <a:off x="3032" y="1376"/>
              <a:ext cx="112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2"/>
                  </a:solidFill>
                </a:rPr>
                <a:t>On-Demand Autonomous Driving</a:t>
              </a:r>
              <a:endParaRPr lang="en-US" sz="2000"/>
            </a:p>
          </p:txBody>
        </p:sp>
        <p:sp>
          <p:nvSpPr>
            <p:cNvPr id="1760266" name="Text Box 10"/>
            <p:cNvSpPr txBox="1">
              <a:spLocks noChangeArrowheads="1"/>
            </p:cNvSpPr>
            <p:nvPr/>
          </p:nvSpPr>
          <p:spPr bwMode="auto">
            <a:xfrm>
              <a:off x="3067" y="1864"/>
              <a:ext cx="1068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114300" algn="l"/>
                </a:tabLst>
              </a:pPr>
              <a:r>
                <a:rPr lang="en-US" sz="1400">
                  <a:solidFill>
                    <a:schemeClr val="bg2"/>
                  </a:solidFill>
                </a:rPr>
                <a:t>Vehicle performs autonomously </a:t>
              </a:r>
              <a:br>
                <a:rPr lang="en-US" sz="1400">
                  <a:solidFill>
                    <a:schemeClr val="bg2"/>
                  </a:solidFill>
                </a:rPr>
              </a:br>
              <a:r>
                <a:rPr lang="en-US" sz="1400">
                  <a:solidFill>
                    <a:schemeClr val="bg2"/>
                  </a:solidFill>
                </a:rPr>
                <a:t>“on-demand” for limited travel</a:t>
              </a:r>
            </a:p>
            <a:p>
              <a:pPr>
                <a:spcBef>
                  <a:spcPct val="50000"/>
                </a:spcBef>
                <a:tabLst>
                  <a:tab pos="114300" algn="l"/>
                </a:tabLst>
              </a:pPr>
              <a:r>
                <a:rPr lang="en-US" sz="1400">
                  <a:solidFill>
                    <a:schemeClr val="bg2"/>
                  </a:solidFill>
                </a:rPr>
                <a:t>•	Highway-Only       	Autonomous 	Driving</a:t>
              </a:r>
              <a:endParaRPr lang="en-US" sz="200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616700" y="1638300"/>
            <a:ext cx="1689100" cy="1808163"/>
            <a:chOff x="4168" y="1032"/>
            <a:chExt cx="1120" cy="1139"/>
          </a:xfrm>
        </p:grpSpPr>
        <p:sp>
          <p:nvSpPr>
            <p:cNvPr id="1760268" name="Text Box 12"/>
            <p:cNvSpPr txBox="1">
              <a:spLocks noChangeArrowheads="1"/>
            </p:cNvSpPr>
            <p:nvPr/>
          </p:nvSpPr>
          <p:spPr bwMode="auto">
            <a:xfrm>
              <a:off x="4168" y="1032"/>
              <a:ext cx="11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2"/>
                  </a:solidFill>
                </a:rPr>
                <a:t>Autonomous Driving</a:t>
              </a:r>
              <a:endParaRPr lang="en-US" sz="2000"/>
            </a:p>
          </p:txBody>
        </p:sp>
        <p:sp>
          <p:nvSpPr>
            <p:cNvPr id="1760269" name="Text Box 13"/>
            <p:cNvSpPr txBox="1">
              <a:spLocks noChangeArrowheads="1"/>
            </p:cNvSpPr>
            <p:nvPr/>
          </p:nvSpPr>
          <p:spPr bwMode="auto">
            <a:xfrm>
              <a:off x="4203" y="1376"/>
              <a:ext cx="1068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114300" algn="l"/>
                </a:tabLst>
              </a:pPr>
              <a:r>
                <a:rPr lang="en-US" sz="1400">
                  <a:solidFill>
                    <a:schemeClr val="bg2"/>
                  </a:solidFill>
                </a:rPr>
                <a:t>Vehicle drives itself for an entire travel journey</a:t>
              </a:r>
            </a:p>
            <a:p>
              <a:pPr>
                <a:spcBef>
                  <a:spcPct val="50000"/>
                </a:spcBef>
                <a:tabLst>
                  <a:tab pos="114300" algn="l"/>
                </a:tabLst>
              </a:pPr>
              <a:r>
                <a:rPr lang="en-US" sz="1400">
                  <a:solidFill>
                    <a:schemeClr val="bg2"/>
                  </a:solidFill>
                </a:rPr>
                <a:t>•	Vehicle as 	Chauffeur</a:t>
              </a:r>
              <a:endParaRPr lang="en-US" sz="2000">
                <a:solidFill>
                  <a:schemeClr val="bg2"/>
                </a:solidFill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009900" y="3225800"/>
            <a:ext cx="1778000" cy="1808163"/>
            <a:chOff x="1896" y="2032"/>
            <a:chExt cx="1120" cy="1139"/>
          </a:xfrm>
        </p:grpSpPr>
        <p:sp>
          <p:nvSpPr>
            <p:cNvPr id="1760271" name="Text Box 15"/>
            <p:cNvSpPr txBox="1">
              <a:spLocks noChangeArrowheads="1"/>
            </p:cNvSpPr>
            <p:nvPr/>
          </p:nvSpPr>
          <p:spPr bwMode="auto">
            <a:xfrm>
              <a:off x="1896" y="2032"/>
              <a:ext cx="112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2"/>
                  </a:solidFill>
                </a:rPr>
                <a:t>Semi-Autonomous Driving</a:t>
              </a:r>
              <a:endParaRPr lang="en-US" sz="2000"/>
            </a:p>
          </p:txBody>
        </p:sp>
        <p:sp>
          <p:nvSpPr>
            <p:cNvPr id="1760272" name="Text Box 16"/>
            <p:cNvSpPr txBox="1">
              <a:spLocks noChangeArrowheads="1"/>
            </p:cNvSpPr>
            <p:nvPr/>
          </p:nvSpPr>
          <p:spPr bwMode="auto">
            <a:xfrm>
              <a:off x="1931" y="2505"/>
              <a:ext cx="1068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114300" algn="l"/>
                </a:tabLst>
              </a:pPr>
              <a:r>
                <a:rPr lang="en-US" sz="1400">
                  <a:solidFill>
                    <a:schemeClr val="bg2"/>
                  </a:solidFill>
                </a:rPr>
                <a:t>Distributed control between vehicle and driver</a:t>
              </a:r>
            </a:p>
            <a:p>
              <a:pPr>
                <a:spcBef>
                  <a:spcPct val="50000"/>
                </a:spcBef>
                <a:tabLst>
                  <a:tab pos="114300" algn="l"/>
                </a:tabLst>
              </a:pPr>
              <a:r>
                <a:rPr lang="en-US" sz="1400">
                  <a:solidFill>
                    <a:schemeClr val="bg2"/>
                  </a:solidFill>
                </a:rPr>
                <a:t>•	Lane Centering</a:t>
              </a:r>
              <a:endParaRPr lang="en-US" sz="2000">
                <a:solidFill>
                  <a:schemeClr val="bg2"/>
                </a:solidFill>
              </a:endParaRPr>
            </a:p>
          </p:txBody>
        </p:sp>
      </p:grpSp>
      <p:sp>
        <p:nvSpPr>
          <p:cNvPr id="1760273" name="Text Box 17"/>
          <p:cNvSpPr txBox="1">
            <a:spLocks noChangeArrowheads="1"/>
          </p:cNvSpPr>
          <p:nvPr/>
        </p:nvSpPr>
        <p:spPr bwMode="auto">
          <a:xfrm>
            <a:off x="0" y="1485900"/>
            <a:ext cx="2324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/>
              <a:t>Functionality</a:t>
            </a:r>
            <a:endParaRPr lang="en-US" sz="3200"/>
          </a:p>
        </p:txBody>
      </p:sp>
      <p:sp>
        <p:nvSpPr>
          <p:cNvPr id="1760274" name="Text Box 18"/>
          <p:cNvSpPr txBox="1">
            <a:spLocks noChangeArrowheads="1"/>
          </p:cNvSpPr>
          <p:nvPr/>
        </p:nvSpPr>
        <p:spPr bwMode="auto">
          <a:xfrm>
            <a:off x="914400" y="5702300"/>
            <a:ext cx="2324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/>
              <a:t>Today</a:t>
            </a:r>
            <a:endParaRPr lang="en-US" sz="3200"/>
          </a:p>
        </p:txBody>
      </p:sp>
      <p:sp>
        <p:nvSpPr>
          <p:cNvPr id="1760275" name="Text Box 19"/>
          <p:cNvSpPr txBox="1">
            <a:spLocks noChangeArrowheads="1"/>
          </p:cNvSpPr>
          <p:nvPr/>
        </p:nvSpPr>
        <p:spPr bwMode="auto">
          <a:xfrm>
            <a:off x="3657600" y="5791200"/>
            <a:ext cx="2324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/>
              <a:t>Future</a:t>
            </a:r>
            <a:endParaRPr lang="en-US" sz="220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Middleware Challenges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12125" cy="5264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Distributed Autonomous Agents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Mobility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Context Awareness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Real-Time Response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Safety-Criticality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Quality of Service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Fault-Tolerance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Security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Evolution </a:t>
            </a:r>
            <a:r>
              <a:rPr lang="en-US" smtClean="0"/>
              <a:t>of Changes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OEM Challenges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 owners are increasing along with the population increase</a:t>
            </a:r>
          </a:p>
          <a:p>
            <a:pPr lvl="1" eaLnBrk="1" hangingPunct="1"/>
            <a:r>
              <a:rPr lang="en-US" dirty="0" smtClean="0"/>
              <a:t>Population: 6B (now) – 7.5B (2020) – 9B (2050)</a:t>
            </a:r>
          </a:p>
          <a:p>
            <a:pPr lvl="1" eaLnBrk="1" hangingPunct="1"/>
            <a:r>
              <a:rPr lang="en-US" dirty="0" smtClean="0"/>
              <a:t>From 12% (now) - 15% (2020) -  20% (2050)</a:t>
            </a:r>
          </a:p>
          <a:p>
            <a:pPr lvl="1" eaLnBrk="1" hangingPunct="1"/>
            <a:r>
              <a:rPr lang="en-US" dirty="0" smtClean="0"/>
              <a:t>Cars: 700M (now)  – 1B (2020) – 1.5B (2050)</a:t>
            </a:r>
          </a:p>
          <a:p>
            <a:pPr eaLnBrk="1" hangingPunct="1"/>
            <a:r>
              <a:rPr lang="en-US" dirty="0" smtClean="0"/>
              <a:t>1B to 1.5B vehicles is not sustainable!</a:t>
            </a:r>
          </a:p>
          <a:p>
            <a:pPr lvl="1" eaLnBrk="1" hangingPunct="1"/>
            <a:r>
              <a:rPr lang="en-US" sz="2600" dirty="0" smtClean="0"/>
              <a:t>Environment</a:t>
            </a:r>
          </a:p>
          <a:p>
            <a:pPr lvl="1" eaLnBrk="1" hangingPunct="1"/>
            <a:r>
              <a:rPr lang="en-US" sz="2600" dirty="0" smtClean="0"/>
              <a:t>Energy</a:t>
            </a:r>
          </a:p>
          <a:p>
            <a:pPr lvl="1" eaLnBrk="1" hangingPunct="1"/>
            <a:r>
              <a:rPr lang="en-US" sz="2600" dirty="0" smtClean="0">
                <a:solidFill>
                  <a:srgbClr val="FF0000"/>
                </a:solidFill>
              </a:rPr>
              <a:t>Safety</a:t>
            </a:r>
          </a:p>
          <a:p>
            <a:pPr lvl="1" eaLnBrk="1" hangingPunct="1"/>
            <a:r>
              <a:rPr lang="en-US" sz="2600" dirty="0" smtClean="0">
                <a:solidFill>
                  <a:srgbClr val="FF0000"/>
                </a:solidFill>
              </a:rPr>
              <a:t>Congestion</a:t>
            </a:r>
          </a:p>
          <a:p>
            <a:pPr lvl="1" eaLnBrk="1" hangingPunct="1"/>
            <a:r>
              <a:rPr lang="en-US" sz="2600" dirty="0" smtClean="0"/>
              <a:t>Affordability</a:t>
            </a:r>
          </a:p>
          <a:p>
            <a:pPr lvl="2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Customer Requirements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mtClean="0"/>
              <a:t>Energy efficient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Environmentally </a:t>
            </a:r>
            <a:br>
              <a:rPr lang="en-US" smtClean="0"/>
            </a:br>
            <a:r>
              <a:rPr lang="en-US" smtClean="0"/>
              <a:t>friendly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>
                <a:solidFill>
                  <a:srgbClr val="FF0000"/>
                </a:solidFill>
              </a:rPr>
              <a:t>Safe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Reliable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Functional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Fun to drive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Affordable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30250" y="3937000"/>
            <a:ext cx="8058150" cy="2681288"/>
            <a:chOff x="469" y="2480"/>
            <a:chExt cx="5076" cy="1689"/>
          </a:xfrm>
        </p:grpSpPr>
        <p:pic>
          <p:nvPicPr>
            <p:cNvPr id="10246" name="Picture 5" descr="2000vette_red_floa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235BA2"/>
                </a:clrFrom>
                <a:clrTo>
                  <a:srgbClr val="235BA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2480"/>
              <a:ext cx="2665" cy="1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8534" name="Rectangle 6"/>
            <p:cNvSpPr>
              <a:spLocks noChangeArrowheads="1"/>
            </p:cNvSpPr>
            <p:nvPr/>
          </p:nvSpPr>
          <p:spPr bwMode="auto">
            <a:xfrm>
              <a:off x="469" y="3597"/>
              <a:ext cx="1872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marL="342900" indent="-342900" eaLnBrk="1" hangingPunct="1">
                <a:lnSpc>
                  <a:spcPct val="85000"/>
                </a:lnSpc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/>
              </a:pPr>
              <a:r>
                <a:rPr lang="en-US" sz="2400" b="0">
                  <a:solidFill>
                    <a:srgbClr val="000000"/>
                  </a:solidFill>
                  <a:latin typeface="GM Sans Regular" pitchFamily="2" charset="0"/>
                </a:rPr>
                <a:t>Stylish</a:t>
              </a:r>
            </a:p>
          </p:txBody>
        </p:sp>
      </p:grpSp>
      <p:pic>
        <p:nvPicPr>
          <p:cNvPr id="10245" name="Picture 7" descr="saturn_SUV_float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018C9"/>
              </a:clrFrom>
              <a:clrTo>
                <a:srgbClr val="2018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850" y="2151063"/>
            <a:ext cx="48355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 Industry Challenges</a:t>
            </a:r>
          </a:p>
        </p:txBody>
      </p:sp>
      <p:sp>
        <p:nvSpPr>
          <p:cNvPr id="1861637" name="Rectangle 5"/>
          <p:cNvSpPr>
            <a:spLocks noChangeArrowheads="1"/>
          </p:cNvSpPr>
          <p:nvPr/>
        </p:nvSpPr>
        <p:spPr bwMode="auto">
          <a:xfrm>
            <a:off x="533400" y="3581400"/>
            <a:ext cx="8077200" cy="1447800"/>
          </a:xfrm>
          <a:prstGeom prst="rect">
            <a:avLst/>
          </a:prstGeom>
          <a:solidFill>
            <a:srgbClr val="02184E"/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38" name="Text Box 6"/>
          <p:cNvSpPr txBox="1">
            <a:spLocks noChangeArrowheads="1"/>
          </p:cNvSpPr>
          <p:nvPr/>
        </p:nvSpPr>
        <p:spPr bwMode="auto">
          <a:xfrm>
            <a:off x="533400" y="1525588"/>
            <a:ext cx="83439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r>
              <a:rPr lang="en-US" sz="2600" b="1" i="1" dirty="0">
                <a:solidFill>
                  <a:schemeClr val="tx2"/>
                </a:solidFill>
              </a:rPr>
              <a:t>Challenges		   Stretch Goals</a:t>
            </a:r>
          </a:p>
          <a:p>
            <a:pPr marL="342900" indent="-342900">
              <a:spcBef>
                <a:spcPts val="25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600" dirty="0"/>
              <a:t> Energy		   Low-cost renewable energy</a:t>
            </a:r>
          </a:p>
          <a:p>
            <a:pPr marL="342900" indent="-342900">
              <a:spcBef>
                <a:spcPts val="25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600" dirty="0"/>
              <a:t> Emissions	   No tailpipe environmental impact</a:t>
            </a:r>
          </a:p>
          <a:p>
            <a:pPr marL="342900" indent="-342900">
              <a:spcBef>
                <a:spcPts val="25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600" dirty="0"/>
              <a:t> Safety		   Vehicles that never crash</a:t>
            </a:r>
          </a:p>
          <a:p>
            <a:pPr marL="342900" indent="-342900">
              <a:spcBef>
                <a:spcPts val="25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600" dirty="0"/>
              <a:t> Congestion	   </a:t>
            </a:r>
            <a:r>
              <a:rPr lang="en-US" sz="2600" dirty="0" err="1"/>
              <a:t>Congestion</a:t>
            </a:r>
            <a:r>
              <a:rPr lang="en-US" sz="2600" dirty="0"/>
              <a:t>-free routing</a:t>
            </a:r>
          </a:p>
          <a:p>
            <a:pPr marL="342900" indent="-342900">
              <a:spcBef>
                <a:spcPts val="25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600" dirty="0"/>
              <a:t> Personalization	   Customize without complexity</a:t>
            </a:r>
          </a:p>
          <a:p>
            <a:pPr marL="342900" indent="-342900">
              <a:spcBef>
                <a:spcPts val="2500"/>
              </a:spcBef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600" dirty="0"/>
              <a:t> Affordability	   All of above with price constrained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16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Goal – Vehicles That Drive Themselves</a:t>
            </a:r>
            <a:endParaRPr lang="en-US"/>
          </a:p>
        </p:txBody>
      </p:sp>
      <p:sp>
        <p:nvSpPr>
          <p:cNvPr id="1739780" name="Rectangle 4"/>
          <p:cNvSpPr>
            <a:spLocks noChangeArrowheads="1"/>
          </p:cNvSpPr>
          <p:nvPr/>
        </p:nvSpPr>
        <p:spPr bwMode="auto">
          <a:xfrm>
            <a:off x="838200" y="1600200"/>
            <a:ext cx="7391400" cy="838200"/>
          </a:xfrm>
          <a:prstGeom prst="rect">
            <a:avLst/>
          </a:prstGeom>
          <a:solidFill>
            <a:srgbClr val="4411B1">
              <a:alpha val="25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739781" name="Text Box 5"/>
          <p:cNvSpPr txBox="1">
            <a:spLocks noChangeArrowheads="1"/>
          </p:cNvSpPr>
          <p:nvPr/>
        </p:nvSpPr>
        <p:spPr bwMode="auto">
          <a:xfrm>
            <a:off x="898525" y="1743075"/>
            <a:ext cx="7254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 b="1" i="1">
                <a:solidFill>
                  <a:srgbClr val="FCDE00"/>
                </a:solidFill>
              </a:rPr>
              <a:t>Where am I –</a:t>
            </a:r>
            <a:r>
              <a:rPr lang="en-US" sz="3000" b="1"/>
              <a:t> GPS + digital maps</a:t>
            </a:r>
          </a:p>
        </p:txBody>
      </p:sp>
      <p:sp>
        <p:nvSpPr>
          <p:cNvPr id="1739782" name="Rectangle 6"/>
          <p:cNvSpPr>
            <a:spLocks noChangeArrowheads="1"/>
          </p:cNvSpPr>
          <p:nvPr/>
        </p:nvSpPr>
        <p:spPr bwMode="auto">
          <a:xfrm>
            <a:off x="838200" y="2743200"/>
            <a:ext cx="7375525" cy="1209675"/>
          </a:xfrm>
          <a:prstGeom prst="rect">
            <a:avLst/>
          </a:prstGeom>
          <a:solidFill>
            <a:srgbClr val="4411B1">
              <a:alpha val="25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739783" name="Text Box 7"/>
          <p:cNvSpPr txBox="1">
            <a:spLocks noChangeArrowheads="1"/>
          </p:cNvSpPr>
          <p:nvPr/>
        </p:nvSpPr>
        <p:spPr bwMode="auto">
          <a:xfrm>
            <a:off x="898525" y="2886075"/>
            <a:ext cx="723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 b="1" i="1">
                <a:solidFill>
                  <a:srgbClr val="FCDE00"/>
                </a:solidFill>
              </a:rPr>
              <a:t>What’s around me –</a:t>
            </a:r>
            <a:r>
              <a:rPr lang="en-US" sz="3000" b="1"/>
              <a:t> 360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000" b="1"/>
              <a:t> </a:t>
            </a:r>
            <a:r>
              <a:rPr lang="en-US" sz="3000" b="1">
                <a:cs typeface="Times New Roman" pitchFamily="18" charset="0"/>
              </a:rPr>
              <a:t>sensing  (sensors + “V2V”)</a:t>
            </a:r>
          </a:p>
        </p:txBody>
      </p:sp>
      <p:sp>
        <p:nvSpPr>
          <p:cNvPr id="1739784" name="Rectangle 8"/>
          <p:cNvSpPr>
            <a:spLocks noChangeArrowheads="1"/>
          </p:cNvSpPr>
          <p:nvPr/>
        </p:nvSpPr>
        <p:spPr bwMode="auto">
          <a:xfrm>
            <a:off x="838200" y="4267200"/>
            <a:ext cx="7375525" cy="1676400"/>
          </a:xfrm>
          <a:prstGeom prst="rect">
            <a:avLst/>
          </a:prstGeom>
          <a:solidFill>
            <a:srgbClr val="4411B1">
              <a:alpha val="25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739785" name="Text Box 9"/>
          <p:cNvSpPr txBox="1">
            <a:spLocks noChangeArrowheads="1"/>
          </p:cNvSpPr>
          <p:nvPr/>
        </p:nvSpPr>
        <p:spPr bwMode="auto">
          <a:xfrm>
            <a:off x="914400" y="4343400"/>
            <a:ext cx="7239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 b="1" i="1">
                <a:solidFill>
                  <a:srgbClr val="FCDE00"/>
                </a:solidFill>
              </a:rPr>
              <a:t>Take me where I want to go –</a:t>
            </a:r>
            <a:r>
              <a:rPr lang="en-US" sz="3000" b="1">
                <a:cs typeface="Times New Roman" pitchFamily="18" charset="0"/>
              </a:rPr>
              <a:t>  </a:t>
            </a:r>
          </a:p>
          <a:p>
            <a:pPr algn="ctr"/>
            <a:r>
              <a:rPr lang="en-US" sz="3000" b="1">
                <a:cs typeface="Times New Roman" pitchFamily="18" charset="0"/>
              </a:rPr>
              <a:t>Software algorithms + electronic </a:t>
            </a:r>
          </a:p>
          <a:p>
            <a:pPr algn="ctr"/>
            <a:r>
              <a:rPr lang="en-US" sz="3000" b="1">
                <a:cs typeface="Times New Roman" pitchFamily="18" charset="0"/>
              </a:rPr>
              <a:t>controls and actuators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9175" y="1844675"/>
            <a:ext cx="7096125" cy="4454525"/>
            <a:chOff x="336" y="816"/>
            <a:chExt cx="5136" cy="3224"/>
          </a:xfrm>
        </p:grpSpPr>
        <p:pic>
          <p:nvPicPr>
            <p:cNvPr id="15365" name="Picture 3" descr="ACAS jpeg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 contrast="18000"/>
            </a:blip>
            <a:srcRect/>
            <a:stretch>
              <a:fillRect/>
            </a:stretch>
          </p:blipFill>
          <p:spPr bwMode="auto">
            <a:xfrm>
              <a:off x="2964" y="2634"/>
              <a:ext cx="2112" cy="14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66" name="Picture 4" descr="AHS graphic"/>
            <p:cNvPicPr>
              <a:picLocks noChangeAspect="1" noChangeArrowheads="1"/>
            </p:cNvPicPr>
            <p:nvPr/>
          </p:nvPicPr>
          <p:blipFill>
            <a:blip r:embed="rId4" cstate="print"/>
            <a:srcRect t="739" r="2107"/>
            <a:stretch>
              <a:fillRect/>
            </a:stretch>
          </p:blipFill>
          <p:spPr bwMode="auto">
            <a:xfrm>
              <a:off x="336" y="816"/>
              <a:ext cx="2478" cy="3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67" name="Picture 5" descr="NAHSC Platooning2"/>
            <p:cNvPicPr>
              <a:picLocks noChangeAspect="1" noChangeArrowheads="1"/>
            </p:cNvPicPr>
            <p:nvPr/>
          </p:nvPicPr>
          <p:blipFill>
            <a:blip r:embed="rId5" cstate="print">
              <a:lum bright="-12000"/>
            </a:blip>
            <a:srcRect t="27939" r="22266"/>
            <a:stretch>
              <a:fillRect/>
            </a:stretch>
          </p:blipFill>
          <p:spPr bwMode="auto">
            <a:xfrm>
              <a:off x="2544" y="1008"/>
              <a:ext cx="2928" cy="14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GB" sz="3200" b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M Sans Regular" pitchFamily="2" charset="0"/>
            </a:endParaRPr>
          </a:p>
        </p:txBody>
      </p:sp>
      <p:sp>
        <p:nvSpPr>
          <p:cNvPr id="3266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800" smtClean="0"/>
              <a:t>Intelligent Vehicles </a:t>
            </a:r>
            <a:br>
              <a:rPr lang="en-US" sz="2800" smtClean="0"/>
            </a:br>
            <a:r>
              <a:rPr lang="en-US" sz="2800" smtClean="0"/>
              <a:t>and Highways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8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33525" y="2136775"/>
            <a:ext cx="3886200" cy="3079750"/>
            <a:chOff x="966" y="1346"/>
            <a:chExt cx="2448" cy="1940"/>
          </a:xfrm>
        </p:grpSpPr>
        <p:sp>
          <p:nvSpPr>
            <p:cNvPr id="1741827" name="Freeform 3"/>
            <p:cNvSpPr>
              <a:spLocks/>
            </p:cNvSpPr>
            <p:nvPr/>
          </p:nvSpPr>
          <p:spPr bwMode="auto">
            <a:xfrm>
              <a:off x="1528" y="2723"/>
              <a:ext cx="1286" cy="563"/>
            </a:xfrm>
            <a:custGeom>
              <a:avLst/>
              <a:gdLst/>
              <a:ahLst/>
              <a:cxnLst>
                <a:cxn ang="0">
                  <a:pos x="1278" y="3"/>
                </a:cxn>
                <a:cxn ang="0">
                  <a:pos x="617" y="14"/>
                </a:cxn>
                <a:cxn ang="0">
                  <a:pos x="205" y="0"/>
                </a:cxn>
                <a:cxn ang="0">
                  <a:pos x="125" y="32"/>
                </a:cxn>
                <a:cxn ang="0">
                  <a:pos x="75" y="76"/>
                </a:cxn>
                <a:cxn ang="0">
                  <a:pos x="43" y="121"/>
                </a:cxn>
                <a:cxn ang="0">
                  <a:pos x="15" y="172"/>
                </a:cxn>
                <a:cxn ang="0">
                  <a:pos x="3" y="214"/>
                </a:cxn>
                <a:cxn ang="0">
                  <a:pos x="8" y="258"/>
                </a:cxn>
                <a:cxn ang="0">
                  <a:pos x="0" y="311"/>
                </a:cxn>
                <a:cxn ang="0">
                  <a:pos x="28" y="357"/>
                </a:cxn>
                <a:cxn ang="0">
                  <a:pos x="56" y="404"/>
                </a:cxn>
                <a:cxn ang="0">
                  <a:pos x="97" y="440"/>
                </a:cxn>
                <a:cxn ang="0">
                  <a:pos x="135" y="469"/>
                </a:cxn>
                <a:cxn ang="0">
                  <a:pos x="179" y="508"/>
                </a:cxn>
                <a:cxn ang="0">
                  <a:pos x="251" y="531"/>
                </a:cxn>
                <a:cxn ang="0">
                  <a:pos x="343" y="555"/>
                </a:cxn>
                <a:cxn ang="0">
                  <a:pos x="425" y="563"/>
                </a:cxn>
                <a:cxn ang="0">
                  <a:pos x="535" y="546"/>
                </a:cxn>
                <a:cxn ang="0">
                  <a:pos x="1286" y="17"/>
                </a:cxn>
                <a:cxn ang="0">
                  <a:pos x="1278" y="3"/>
                </a:cxn>
              </a:cxnLst>
              <a:rect l="0" t="0" r="r" b="b"/>
              <a:pathLst>
                <a:path w="1286" h="563">
                  <a:moveTo>
                    <a:pt x="1278" y="3"/>
                  </a:moveTo>
                  <a:lnTo>
                    <a:pt x="617" y="14"/>
                  </a:lnTo>
                  <a:lnTo>
                    <a:pt x="205" y="0"/>
                  </a:lnTo>
                  <a:lnTo>
                    <a:pt x="125" y="32"/>
                  </a:lnTo>
                  <a:lnTo>
                    <a:pt x="75" y="76"/>
                  </a:lnTo>
                  <a:lnTo>
                    <a:pt x="43" y="121"/>
                  </a:lnTo>
                  <a:lnTo>
                    <a:pt x="15" y="172"/>
                  </a:lnTo>
                  <a:lnTo>
                    <a:pt x="3" y="214"/>
                  </a:lnTo>
                  <a:lnTo>
                    <a:pt x="8" y="258"/>
                  </a:lnTo>
                  <a:lnTo>
                    <a:pt x="0" y="311"/>
                  </a:lnTo>
                  <a:lnTo>
                    <a:pt x="28" y="357"/>
                  </a:lnTo>
                  <a:lnTo>
                    <a:pt x="56" y="404"/>
                  </a:lnTo>
                  <a:lnTo>
                    <a:pt x="97" y="440"/>
                  </a:lnTo>
                  <a:lnTo>
                    <a:pt x="135" y="469"/>
                  </a:lnTo>
                  <a:lnTo>
                    <a:pt x="179" y="508"/>
                  </a:lnTo>
                  <a:lnTo>
                    <a:pt x="251" y="531"/>
                  </a:lnTo>
                  <a:lnTo>
                    <a:pt x="343" y="555"/>
                  </a:lnTo>
                  <a:lnTo>
                    <a:pt x="425" y="563"/>
                  </a:lnTo>
                  <a:lnTo>
                    <a:pt x="535" y="546"/>
                  </a:lnTo>
                  <a:lnTo>
                    <a:pt x="1286" y="17"/>
                  </a:lnTo>
                  <a:lnTo>
                    <a:pt x="1278" y="3"/>
                  </a:lnTo>
                  <a:close/>
                </a:path>
              </a:pathLst>
            </a:custGeom>
            <a:solidFill>
              <a:srgbClr val="00FFC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28" name="Freeform 4"/>
            <p:cNvSpPr>
              <a:spLocks/>
            </p:cNvSpPr>
            <p:nvPr/>
          </p:nvSpPr>
          <p:spPr bwMode="auto">
            <a:xfrm>
              <a:off x="1519" y="1349"/>
              <a:ext cx="1287" cy="564"/>
            </a:xfrm>
            <a:custGeom>
              <a:avLst/>
              <a:gdLst/>
              <a:ahLst/>
              <a:cxnLst>
                <a:cxn ang="0">
                  <a:pos x="1278" y="561"/>
                </a:cxn>
                <a:cxn ang="0">
                  <a:pos x="617" y="549"/>
                </a:cxn>
                <a:cxn ang="0">
                  <a:pos x="206" y="564"/>
                </a:cxn>
                <a:cxn ang="0">
                  <a:pos x="126" y="531"/>
                </a:cxn>
                <a:cxn ang="0">
                  <a:pos x="75" y="487"/>
                </a:cxn>
                <a:cxn ang="0">
                  <a:pos x="43" y="442"/>
                </a:cxn>
                <a:cxn ang="0">
                  <a:pos x="15" y="391"/>
                </a:cxn>
                <a:cxn ang="0">
                  <a:pos x="3" y="349"/>
                </a:cxn>
                <a:cxn ang="0">
                  <a:pos x="8" y="305"/>
                </a:cxn>
                <a:cxn ang="0">
                  <a:pos x="0" y="252"/>
                </a:cxn>
                <a:cxn ang="0">
                  <a:pos x="28" y="206"/>
                </a:cxn>
                <a:cxn ang="0">
                  <a:pos x="56" y="159"/>
                </a:cxn>
                <a:cxn ang="0">
                  <a:pos x="98" y="123"/>
                </a:cxn>
                <a:cxn ang="0">
                  <a:pos x="135" y="93"/>
                </a:cxn>
                <a:cxn ang="0">
                  <a:pos x="179" y="55"/>
                </a:cxn>
                <a:cxn ang="0">
                  <a:pos x="252" y="31"/>
                </a:cxn>
                <a:cxn ang="0">
                  <a:pos x="343" y="7"/>
                </a:cxn>
                <a:cxn ang="0">
                  <a:pos x="426" y="0"/>
                </a:cxn>
                <a:cxn ang="0">
                  <a:pos x="535" y="16"/>
                </a:cxn>
                <a:cxn ang="0">
                  <a:pos x="1287" y="547"/>
                </a:cxn>
                <a:cxn ang="0">
                  <a:pos x="1278" y="561"/>
                </a:cxn>
              </a:cxnLst>
              <a:rect l="0" t="0" r="r" b="b"/>
              <a:pathLst>
                <a:path w="1287" h="564">
                  <a:moveTo>
                    <a:pt x="1278" y="561"/>
                  </a:moveTo>
                  <a:lnTo>
                    <a:pt x="617" y="549"/>
                  </a:lnTo>
                  <a:lnTo>
                    <a:pt x="206" y="564"/>
                  </a:lnTo>
                  <a:lnTo>
                    <a:pt x="126" y="531"/>
                  </a:lnTo>
                  <a:lnTo>
                    <a:pt x="75" y="487"/>
                  </a:lnTo>
                  <a:lnTo>
                    <a:pt x="43" y="442"/>
                  </a:lnTo>
                  <a:lnTo>
                    <a:pt x="15" y="391"/>
                  </a:lnTo>
                  <a:lnTo>
                    <a:pt x="3" y="349"/>
                  </a:lnTo>
                  <a:lnTo>
                    <a:pt x="8" y="305"/>
                  </a:lnTo>
                  <a:lnTo>
                    <a:pt x="0" y="252"/>
                  </a:lnTo>
                  <a:lnTo>
                    <a:pt x="28" y="206"/>
                  </a:lnTo>
                  <a:lnTo>
                    <a:pt x="56" y="159"/>
                  </a:lnTo>
                  <a:lnTo>
                    <a:pt x="98" y="123"/>
                  </a:lnTo>
                  <a:lnTo>
                    <a:pt x="135" y="93"/>
                  </a:lnTo>
                  <a:lnTo>
                    <a:pt x="179" y="55"/>
                  </a:lnTo>
                  <a:lnTo>
                    <a:pt x="252" y="31"/>
                  </a:lnTo>
                  <a:lnTo>
                    <a:pt x="343" y="7"/>
                  </a:lnTo>
                  <a:lnTo>
                    <a:pt x="426" y="0"/>
                  </a:lnTo>
                  <a:lnTo>
                    <a:pt x="535" y="16"/>
                  </a:lnTo>
                  <a:lnTo>
                    <a:pt x="1287" y="547"/>
                  </a:lnTo>
                  <a:lnTo>
                    <a:pt x="1278" y="561"/>
                  </a:lnTo>
                  <a:close/>
                </a:path>
              </a:pathLst>
            </a:custGeom>
            <a:solidFill>
              <a:srgbClr val="00FFC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29" name="Freeform 5"/>
            <p:cNvSpPr>
              <a:spLocks/>
            </p:cNvSpPr>
            <p:nvPr/>
          </p:nvSpPr>
          <p:spPr bwMode="auto">
            <a:xfrm>
              <a:off x="1516" y="1346"/>
              <a:ext cx="1287" cy="564"/>
            </a:xfrm>
            <a:custGeom>
              <a:avLst/>
              <a:gdLst/>
              <a:ahLst/>
              <a:cxnLst>
                <a:cxn ang="0">
                  <a:pos x="1278" y="561"/>
                </a:cxn>
                <a:cxn ang="0">
                  <a:pos x="617" y="549"/>
                </a:cxn>
                <a:cxn ang="0">
                  <a:pos x="206" y="564"/>
                </a:cxn>
                <a:cxn ang="0">
                  <a:pos x="126" y="531"/>
                </a:cxn>
                <a:cxn ang="0">
                  <a:pos x="75" y="487"/>
                </a:cxn>
                <a:cxn ang="0">
                  <a:pos x="43" y="442"/>
                </a:cxn>
                <a:cxn ang="0">
                  <a:pos x="15" y="391"/>
                </a:cxn>
                <a:cxn ang="0">
                  <a:pos x="3" y="349"/>
                </a:cxn>
                <a:cxn ang="0">
                  <a:pos x="8" y="305"/>
                </a:cxn>
                <a:cxn ang="0">
                  <a:pos x="0" y="252"/>
                </a:cxn>
                <a:cxn ang="0">
                  <a:pos x="28" y="206"/>
                </a:cxn>
                <a:cxn ang="0">
                  <a:pos x="56" y="159"/>
                </a:cxn>
                <a:cxn ang="0">
                  <a:pos x="98" y="123"/>
                </a:cxn>
                <a:cxn ang="0">
                  <a:pos x="135" y="93"/>
                </a:cxn>
                <a:cxn ang="0">
                  <a:pos x="179" y="55"/>
                </a:cxn>
                <a:cxn ang="0">
                  <a:pos x="252" y="31"/>
                </a:cxn>
                <a:cxn ang="0">
                  <a:pos x="343" y="7"/>
                </a:cxn>
                <a:cxn ang="0">
                  <a:pos x="426" y="0"/>
                </a:cxn>
                <a:cxn ang="0">
                  <a:pos x="535" y="16"/>
                </a:cxn>
                <a:cxn ang="0">
                  <a:pos x="1287" y="547"/>
                </a:cxn>
                <a:cxn ang="0">
                  <a:pos x="1278" y="561"/>
                </a:cxn>
              </a:cxnLst>
              <a:rect l="0" t="0" r="r" b="b"/>
              <a:pathLst>
                <a:path w="1287" h="564">
                  <a:moveTo>
                    <a:pt x="1278" y="561"/>
                  </a:moveTo>
                  <a:lnTo>
                    <a:pt x="617" y="549"/>
                  </a:lnTo>
                  <a:lnTo>
                    <a:pt x="206" y="564"/>
                  </a:lnTo>
                  <a:lnTo>
                    <a:pt x="126" y="531"/>
                  </a:lnTo>
                  <a:lnTo>
                    <a:pt x="75" y="487"/>
                  </a:lnTo>
                  <a:lnTo>
                    <a:pt x="43" y="442"/>
                  </a:lnTo>
                  <a:lnTo>
                    <a:pt x="15" y="391"/>
                  </a:lnTo>
                  <a:lnTo>
                    <a:pt x="3" y="349"/>
                  </a:lnTo>
                  <a:lnTo>
                    <a:pt x="8" y="305"/>
                  </a:lnTo>
                  <a:lnTo>
                    <a:pt x="0" y="252"/>
                  </a:lnTo>
                  <a:lnTo>
                    <a:pt x="28" y="206"/>
                  </a:lnTo>
                  <a:lnTo>
                    <a:pt x="56" y="159"/>
                  </a:lnTo>
                  <a:lnTo>
                    <a:pt x="98" y="123"/>
                  </a:lnTo>
                  <a:lnTo>
                    <a:pt x="135" y="93"/>
                  </a:lnTo>
                  <a:lnTo>
                    <a:pt x="179" y="55"/>
                  </a:lnTo>
                  <a:lnTo>
                    <a:pt x="252" y="31"/>
                  </a:lnTo>
                  <a:lnTo>
                    <a:pt x="343" y="7"/>
                  </a:lnTo>
                  <a:lnTo>
                    <a:pt x="426" y="0"/>
                  </a:lnTo>
                  <a:lnTo>
                    <a:pt x="535" y="16"/>
                  </a:lnTo>
                  <a:lnTo>
                    <a:pt x="1287" y="547"/>
                  </a:lnTo>
                  <a:lnTo>
                    <a:pt x="1278" y="561"/>
                  </a:lnTo>
                  <a:close/>
                </a:path>
              </a:pathLst>
            </a:custGeom>
            <a:noFill/>
            <a:ln w="9525">
              <a:solidFill>
                <a:srgbClr val="00FFC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30" name="Freeform 6"/>
            <p:cNvSpPr>
              <a:spLocks/>
            </p:cNvSpPr>
            <p:nvPr/>
          </p:nvSpPr>
          <p:spPr bwMode="auto">
            <a:xfrm>
              <a:off x="969" y="1627"/>
              <a:ext cx="855" cy="827"/>
            </a:xfrm>
            <a:custGeom>
              <a:avLst/>
              <a:gdLst/>
              <a:ahLst/>
              <a:cxnLst>
                <a:cxn ang="0">
                  <a:pos x="855" y="358"/>
                </a:cxn>
                <a:cxn ang="0">
                  <a:pos x="0" y="0"/>
                </a:cxn>
                <a:cxn ang="0">
                  <a:pos x="0" y="827"/>
                </a:cxn>
                <a:cxn ang="0">
                  <a:pos x="855" y="470"/>
                </a:cxn>
                <a:cxn ang="0">
                  <a:pos x="855" y="358"/>
                </a:cxn>
              </a:cxnLst>
              <a:rect l="0" t="0" r="r" b="b"/>
              <a:pathLst>
                <a:path w="855" h="827">
                  <a:moveTo>
                    <a:pt x="855" y="358"/>
                  </a:moveTo>
                  <a:lnTo>
                    <a:pt x="0" y="0"/>
                  </a:lnTo>
                  <a:lnTo>
                    <a:pt x="0" y="827"/>
                  </a:lnTo>
                  <a:lnTo>
                    <a:pt x="855" y="470"/>
                  </a:lnTo>
                  <a:lnTo>
                    <a:pt x="855" y="358"/>
                  </a:lnTo>
                  <a:close/>
                </a:path>
              </a:pathLst>
            </a:custGeom>
            <a:solidFill>
              <a:srgbClr val="D9E404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31" name="Freeform 7"/>
            <p:cNvSpPr>
              <a:spLocks/>
            </p:cNvSpPr>
            <p:nvPr/>
          </p:nvSpPr>
          <p:spPr bwMode="auto">
            <a:xfrm>
              <a:off x="969" y="2124"/>
              <a:ext cx="855" cy="844"/>
            </a:xfrm>
            <a:custGeom>
              <a:avLst/>
              <a:gdLst/>
              <a:ahLst/>
              <a:cxnLst>
                <a:cxn ang="0">
                  <a:pos x="855" y="365"/>
                </a:cxn>
                <a:cxn ang="0">
                  <a:pos x="0" y="0"/>
                </a:cxn>
                <a:cxn ang="0">
                  <a:pos x="0" y="844"/>
                </a:cxn>
                <a:cxn ang="0">
                  <a:pos x="855" y="480"/>
                </a:cxn>
                <a:cxn ang="0">
                  <a:pos x="855" y="365"/>
                </a:cxn>
              </a:cxnLst>
              <a:rect l="0" t="0" r="r" b="b"/>
              <a:pathLst>
                <a:path w="855" h="844">
                  <a:moveTo>
                    <a:pt x="855" y="365"/>
                  </a:moveTo>
                  <a:lnTo>
                    <a:pt x="0" y="0"/>
                  </a:lnTo>
                  <a:lnTo>
                    <a:pt x="0" y="844"/>
                  </a:lnTo>
                  <a:lnTo>
                    <a:pt x="855" y="480"/>
                  </a:lnTo>
                  <a:lnTo>
                    <a:pt x="855" y="365"/>
                  </a:lnTo>
                  <a:close/>
                </a:path>
              </a:pathLst>
            </a:custGeom>
            <a:solidFill>
              <a:srgbClr val="D9E404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32" name="Freeform 8"/>
            <p:cNvSpPr>
              <a:spLocks/>
            </p:cNvSpPr>
            <p:nvPr/>
          </p:nvSpPr>
          <p:spPr bwMode="auto">
            <a:xfrm>
              <a:off x="966" y="1624"/>
              <a:ext cx="855" cy="827"/>
            </a:xfrm>
            <a:custGeom>
              <a:avLst/>
              <a:gdLst/>
              <a:ahLst/>
              <a:cxnLst>
                <a:cxn ang="0">
                  <a:pos x="855" y="358"/>
                </a:cxn>
                <a:cxn ang="0">
                  <a:pos x="0" y="0"/>
                </a:cxn>
                <a:cxn ang="0">
                  <a:pos x="0" y="827"/>
                </a:cxn>
                <a:cxn ang="0">
                  <a:pos x="855" y="470"/>
                </a:cxn>
                <a:cxn ang="0">
                  <a:pos x="855" y="358"/>
                </a:cxn>
              </a:cxnLst>
              <a:rect l="0" t="0" r="r" b="b"/>
              <a:pathLst>
                <a:path w="855" h="827">
                  <a:moveTo>
                    <a:pt x="855" y="358"/>
                  </a:moveTo>
                  <a:lnTo>
                    <a:pt x="0" y="0"/>
                  </a:lnTo>
                  <a:lnTo>
                    <a:pt x="0" y="827"/>
                  </a:lnTo>
                  <a:lnTo>
                    <a:pt x="855" y="470"/>
                  </a:lnTo>
                  <a:lnTo>
                    <a:pt x="855" y="35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33" name="Freeform 9"/>
            <p:cNvSpPr>
              <a:spLocks/>
            </p:cNvSpPr>
            <p:nvPr/>
          </p:nvSpPr>
          <p:spPr bwMode="auto">
            <a:xfrm>
              <a:off x="966" y="2121"/>
              <a:ext cx="855" cy="844"/>
            </a:xfrm>
            <a:custGeom>
              <a:avLst/>
              <a:gdLst/>
              <a:ahLst/>
              <a:cxnLst>
                <a:cxn ang="0">
                  <a:pos x="855" y="365"/>
                </a:cxn>
                <a:cxn ang="0">
                  <a:pos x="0" y="0"/>
                </a:cxn>
                <a:cxn ang="0">
                  <a:pos x="0" y="844"/>
                </a:cxn>
                <a:cxn ang="0">
                  <a:pos x="855" y="480"/>
                </a:cxn>
                <a:cxn ang="0">
                  <a:pos x="855" y="365"/>
                </a:cxn>
              </a:cxnLst>
              <a:rect l="0" t="0" r="r" b="b"/>
              <a:pathLst>
                <a:path w="855" h="844">
                  <a:moveTo>
                    <a:pt x="855" y="365"/>
                  </a:moveTo>
                  <a:lnTo>
                    <a:pt x="0" y="0"/>
                  </a:lnTo>
                  <a:lnTo>
                    <a:pt x="0" y="844"/>
                  </a:lnTo>
                  <a:lnTo>
                    <a:pt x="855" y="480"/>
                  </a:lnTo>
                  <a:lnTo>
                    <a:pt x="855" y="3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34" name="Freeform 10"/>
            <p:cNvSpPr>
              <a:spLocks/>
            </p:cNvSpPr>
            <p:nvPr/>
          </p:nvSpPr>
          <p:spPr bwMode="auto">
            <a:xfrm>
              <a:off x="1880" y="1955"/>
              <a:ext cx="1534" cy="719"/>
            </a:xfrm>
            <a:custGeom>
              <a:avLst/>
              <a:gdLst/>
              <a:ahLst/>
              <a:cxnLst>
                <a:cxn ang="0">
                  <a:pos x="18" y="61"/>
                </a:cxn>
                <a:cxn ang="0">
                  <a:pos x="64" y="22"/>
                </a:cxn>
                <a:cxn ang="0">
                  <a:pos x="119" y="16"/>
                </a:cxn>
                <a:cxn ang="0">
                  <a:pos x="377" y="6"/>
                </a:cxn>
                <a:cxn ang="0">
                  <a:pos x="758" y="0"/>
                </a:cxn>
                <a:cxn ang="0">
                  <a:pos x="1030" y="6"/>
                </a:cxn>
                <a:cxn ang="0">
                  <a:pos x="1288" y="22"/>
                </a:cxn>
                <a:cxn ang="0">
                  <a:pos x="1445" y="32"/>
                </a:cxn>
                <a:cxn ang="0">
                  <a:pos x="1475" y="50"/>
                </a:cxn>
                <a:cxn ang="0">
                  <a:pos x="1500" y="105"/>
                </a:cxn>
                <a:cxn ang="0">
                  <a:pos x="1530" y="223"/>
                </a:cxn>
                <a:cxn ang="0">
                  <a:pos x="1534" y="378"/>
                </a:cxn>
                <a:cxn ang="0">
                  <a:pos x="1530" y="485"/>
                </a:cxn>
                <a:cxn ang="0">
                  <a:pos x="1526" y="518"/>
                </a:cxn>
                <a:cxn ang="0">
                  <a:pos x="1496" y="618"/>
                </a:cxn>
                <a:cxn ang="0">
                  <a:pos x="1471" y="674"/>
                </a:cxn>
                <a:cxn ang="0">
                  <a:pos x="1441" y="685"/>
                </a:cxn>
                <a:cxn ang="0">
                  <a:pos x="1365" y="691"/>
                </a:cxn>
                <a:cxn ang="0">
                  <a:pos x="1127" y="709"/>
                </a:cxn>
                <a:cxn ang="0">
                  <a:pos x="894" y="719"/>
                </a:cxn>
                <a:cxn ang="0">
                  <a:pos x="606" y="719"/>
                </a:cxn>
                <a:cxn ang="0">
                  <a:pos x="369" y="713"/>
                </a:cxn>
                <a:cxn ang="0">
                  <a:pos x="200" y="709"/>
                </a:cxn>
                <a:cxn ang="0">
                  <a:pos x="98" y="703"/>
                </a:cxn>
                <a:cxn ang="0">
                  <a:pos x="52" y="691"/>
                </a:cxn>
                <a:cxn ang="0">
                  <a:pos x="18" y="658"/>
                </a:cxn>
                <a:cxn ang="0">
                  <a:pos x="9" y="608"/>
                </a:cxn>
                <a:cxn ang="0">
                  <a:pos x="0" y="334"/>
                </a:cxn>
                <a:cxn ang="0">
                  <a:pos x="5" y="167"/>
                </a:cxn>
                <a:cxn ang="0">
                  <a:pos x="18" y="61"/>
                </a:cxn>
              </a:cxnLst>
              <a:rect l="0" t="0" r="r" b="b"/>
              <a:pathLst>
                <a:path w="1534" h="719">
                  <a:moveTo>
                    <a:pt x="18" y="61"/>
                  </a:moveTo>
                  <a:lnTo>
                    <a:pt x="64" y="22"/>
                  </a:lnTo>
                  <a:lnTo>
                    <a:pt x="119" y="16"/>
                  </a:lnTo>
                  <a:lnTo>
                    <a:pt x="377" y="6"/>
                  </a:lnTo>
                  <a:lnTo>
                    <a:pt x="758" y="0"/>
                  </a:lnTo>
                  <a:lnTo>
                    <a:pt x="1030" y="6"/>
                  </a:lnTo>
                  <a:lnTo>
                    <a:pt x="1288" y="22"/>
                  </a:lnTo>
                  <a:lnTo>
                    <a:pt x="1445" y="32"/>
                  </a:lnTo>
                  <a:lnTo>
                    <a:pt x="1475" y="50"/>
                  </a:lnTo>
                  <a:lnTo>
                    <a:pt x="1500" y="105"/>
                  </a:lnTo>
                  <a:lnTo>
                    <a:pt x="1530" y="223"/>
                  </a:lnTo>
                  <a:lnTo>
                    <a:pt x="1534" y="378"/>
                  </a:lnTo>
                  <a:lnTo>
                    <a:pt x="1530" y="485"/>
                  </a:lnTo>
                  <a:lnTo>
                    <a:pt x="1526" y="518"/>
                  </a:lnTo>
                  <a:lnTo>
                    <a:pt x="1496" y="618"/>
                  </a:lnTo>
                  <a:lnTo>
                    <a:pt x="1471" y="674"/>
                  </a:lnTo>
                  <a:lnTo>
                    <a:pt x="1441" y="685"/>
                  </a:lnTo>
                  <a:lnTo>
                    <a:pt x="1365" y="691"/>
                  </a:lnTo>
                  <a:lnTo>
                    <a:pt x="1127" y="709"/>
                  </a:lnTo>
                  <a:lnTo>
                    <a:pt x="894" y="719"/>
                  </a:lnTo>
                  <a:lnTo>
                    <a:pt x="606" y="719"/>
                  </a:lnTo>
                  <a:lnTo>
                    <a:pt x="369" y="713"/>
                  </a:lnTo>
                  <a:lnTo>
                    <a:pt x="200" y="709"/>
                  </a:lnTo>
                  <a:lnTo>
                    <a:pt x="98" y="703"/>
                  </a:lnTo>
                  <a:lnTo>
                    <a:pt x="52" y="691"/>
                  </a:lnTo>
                  <a:lnTo>
                    <a:pt x="18" y="658"/>
                  </a:lnTo>
                  <a:lnTo>
                    <a:pt x="9" y="608"/>
                  </a:lnTo>
                  <a:lnTo>
                    <a:pt x="0" y="334"/>
                  </a:lnTo>
                  <a:lnTo>
                    <a:pt x="5" y="167"/>
                  </a:lnTo>
                  <a:lnTo>
                    <a:pt x="18" y="6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35" name="Freeform 11"/>
            <p:cNvSpPr>
              <a:spLocks/>
            </p:cNvSpPr>
            <p:nvPr/>
          </p:nvSpPr>
          <p:spPr bwMode="auto">
            <a:xfrm>
              <a:off x="2092" y="2005"/>
              <a:ext cx="233" cy="613"/>
            </a:xfrm>
            <a:custGeom>
              <a:avLst/>
              <a:gdLst/>
              <a:ahLst/>
              <a:cxnLst>
                <a:cxn ang="0">
                  <a:pos x="233" y="61"/>
                </a:cxn>
                <a:cxn ang="0">
                  <a:pos x="221" y="95"/>
                </a:cxn>
                <a:cxn ang="0">
                  <a:pos x="213" y="139"/>
                </a:cxn>
                <a:cxn ang="0">
                  <a:pos x="204" y="195"/>
                </a:cxn>
                <a:cxn ang="0">
                  <a:pos x="204" y="262"/>
                </a:cxn>
                <a:cxn ang="0">
                  <a:pos x="204" y="328"/>
                </a:cxn>
                <a:cxn ang="0">
                  <a:pos x="204" y="413"/>
                </a:cxn>
                <a:cxn ang="0">
                  <a:pos x="213" y="474"/>
                </a:cxn>
                <a:cxn ang="0">
                  <a:pos x="221" y="524"/>
                </a:cxn>
                <a:cxn ang="0">
                  <a:pos x="233" y="563"/>
                </a:cxn>
                <a:cxn ang="0">
                  <a:pos x="200" y="580"/>
                </a:cxn>
                <a:cxn ang="0">
                  <a:pos x="141" y="613"/>
                </a:cxn>
                <a:cxn ang="0">
                  <a:pos x="115" y="613"/>
                </a:cxn>
                <a:cxn ang="0">
                  <a:pos x="77" y="597"/>
                </a:cxn>
                <a:cxn ang="0">
                  <a:pos x="52" y="580"/>
                </a:cxn>
                <a:cxn ang="0">
                  <a:pos x="34" y="558"/>
                </a:cxn>
                <a:cxn ang="0">
                  <a:pos x="21" y="524"/>
                </a:cxn>
                <a:cxn ang="0">
                  <a:pos x="14" y="490"/>
                </a:cxn>
                <a:cxn ang="0">
                  <a:pos x="5" y="423"/>
                </a:cxn>
                <a:cxn ang="0">
                  <a:pos x="0" y="345"/>
                </a:cxn>
                <a:cxn ang="0">
                  <a:pos x="0" y="262"/>
                </a:cxn>
                <a:cxn ang="0">
                  <a:pos x="5" y="212"/>
                </a:cxn>
                <a:cxn ang="0">
                  <a:pos x="9" y="161"/>
                </a:cxn>
                <a:cxn ang="0">
                  <a:pos x="14" y="117"/>
                </a:cxn>
                <a:cxn ang="0">
                  <a:pos x="26" y="83"/>
                </a:cxn>
                <a:cxn ang="0">
                  <a:pos x="47" y="44"/>
                </a:cxn>
                <a:cxn ang="0">
                  <a:pos x="77" y="22"/>
                </a:cxn>
                <a:cxn ang="0">
                  <a:pos x="110" y="10"/>
                </a:cxn>
                <a:cxn ang="0">
                  <a:pos x="136" y="0"/>
                </a:cxn>
                <a:cxn ang="0">
                  <a:pos x="233" y="61"/>
                </a:cxn>
              </a:cxnLst>
              <a:rect l="0" t="0" r="r" b="b"/>
              <a:pathLst>
                <a:path w="233" h="613">
                  <a:moveTo>
                    <a:pt x="233" y="61"/>
                  </a:moveTo>
                  <a:lnTo>
                    <a:pt x="221" y="95"/>
                  </a:lnTo>
                  <a:lnTo>
                    <a:pt x="213" y="139"/>
                  </a:lnTo>
                  <a:lnTo>
                    <a:pt x="204" y="195"/>
                  </a:lnTo>
                  <a:lnTo>
                    <a:pt x="204" y="262"/>
                  </a:lnTo>
                  <a:lnTo>
                    <a:pt x="204" y="328"/>
                  </a:lnTo>
                  <a:lnTo>
                    <a:pt x="204" y="413"/>
                  </a:lnTo>
                  <a:lnTo>
                    <a:pt x="213" y="474"/>
                  </a:lnTo>
                  <a:lnTo>
                    <a:pt x="221" y="524"/>
                  </a:lnTo>
                  <a:lnTo>
                    <a:pt x="233" y="563"/>
                  </a:lnTo>
                  <a:lnTo>
                    <a:pt x="200" y="580"/>
                  </a:lnTo>
                  <a:lnTo>
                    <a:pt x="141" y="613"/>
                  </a:lnTo>
                  <a:lnTo>
                    <a:pt x="115" y="613"/>
                  </a:lnTo>
                  <a:lnTo>
                    <a:pt x="77" y="597"/>
                  </a:lnTo>
                  <a:lnTo>
                    <a:pt x="52" y="580"/>
                  </a:lnTo>
                  <a:lnTo>
                    <a:pt x="34" y="558"/>
                  </a:lnTo>
                  <a:lnTo>
                    <a:pt x="21" y="524"/>
                  </a:lnTo>
                  <a:lnTo>
                    <a:pt x="14" y="490"/>
                  </a:lnTo>
                  <a:lnTo>
                    <a:pt x="5" y="423"/>
                  </a:lnTo>
                  <a:lnTo>
                    <a:pt x="0" y="345"/>
                  </a:lnTo>
                  <a:lnTo>
                    <a:pt x="0" y="262"/>
                  </a:lnTo>
                  <a:lnTo>
                    <a:pt x="5" y="212"/>
                  </a:lnTo>
                  <a:lnTo>
                    <a:pt x="9" y="161"/>
                  </a:lnTo>
                  <a:lnTo>
                    <a:pt x="14" y="117"/>
                  </a:lnTo>
                  <a:lnTo>
                    <a:pt x="26" y="83"/>
                  </a:lnTo>
                  <a:lnTo>
                    <a:pt x="47" y="44"/>
                  </a:lnTo>
                  <a:lnTo>
                    <a:pt x="77" y="22"/>
                  </a:lnTo>
                  <a:lnTo>
                    <a:pt x="110" y="10"/>
                  </a:lnTo>
                  <a:lnTo>
                    <a:pt x="136" y="0"/>
                  </a:lnTo>
                  <a:lnTo>
                    <a:pt x="233" y="61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36" name="Freeform 12"/>
            <p:cNvSpPr>
              <a:spLocks/>
            </p:cNvSpPr>
            <p:nvPr/>
          </p:nvSpPr>
          <p:spPr bwMode="auto">
            <a:xfrm>
              <a:off x="2783" y="2005"/>
              <a:ext cx="229" cy="619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78" y="22"/>
                </a:cxn>
                <a:cxn ang="0">
                  <a:pos x="195" y="50"/>
                </a:cxn>
                <a:cxn ang="0">
                  <a:pos x="212" y="89"/>
                </a:cxn>
                <a:cxn ang="0">
                  <a:pos x="224" y="139"/>
                </a:cxn>
                <a:cxn ang="0">
                  <a:pos x="229" y="223"/>
                </a:cxn>
                <a:cxn ang="0">
                  <a:pos x="229" y="323"/>
                </a:cxn>
                <a:cxn ang="0">
                  <a:pos x="229" y="407"/>
                </a:cxn>
                <a:cxn ang="0">
                  <a:pos x="229" y="446"/>
                </a:cxn>
                <a:cxn ang="0">
                  <a:pos x="224" y="490"/>
                </a:cxn>
                <a:cxn ang="0">
                  <a:pos x="212" y="535"/>
                </a:cxn>
                <a:cxn ang="0">
                  <a:pos x="191" y="580"/>
                </a:cxn>
                <a:cxn ang="0">
                  <a:pos x="170" y="608"/>
                </a:cxn>
                <a:cxn ang="0">
                  <a:pos x="152" y="619"/>
                </a:cxn>
                <a:cxn ang="0">
                  <a:pos x="0" y="552"/>
                </a:cxn>
                <a:cxn ang="0">
                  <a:pos x="8" y="530"/>
                </a:cxn>
                <a:cxn ang="0">
                  <a:pos x="21" y="485"/>
                </a:cxn>
                <a:cxn ang="0">
                  <a:pos x="26" y="441"/>
                </a:cxn>
                <a:cxn ang="0">
                  <a:pos x="29" y="357"/>
                </a:cxn>
                <a:cxn ang="0">
                  <a:pos x="29" y="262"/>
                </a:cxn>
                <a:cxn ang="0">
                  <a:pos x="26" y="183"/>
                </a:cxn>
                <a:cxn ang="0">
                  <a:pos x="21" y="145"/>
                </a:cxn>
                <a:cxn ang="0">
                  <a:pos x="13" y="105"/>
                </a:cxn>
                <a:cxn ang="0">
                  <a:pos x="0" y="66"/>
                </a:cxn>
                <a:cxn ang="0">
                  <a:pos x="29" y="50"/>
                </a:cxn>
                <a:cxn ang="0">
                  <a:pos x="152" y="0"/>
                </a:cxn>
              </a:cxnLst>
              <a:rect l="0" t="0" r="r" b="b"/>
              <a:pathLst>
                <a:path w="229" h="619">
                  <a:moveTo>
                    <a:pt x="152" y="0"/>
                  </a:moveTo>
                  <a:lnTo>
                    <a:pt x="178" y="22"/>
                  </a:lnTo>
                  <a:lnTo>
                    <a:pt x="195" y="50"/>
                  </a:lnTo>
                  <a:lnTo>
                    <a:pt x="212" y="89"/>
                  </a:lnTo>
                  <a:lnTo>
                    <a:pt x="224" y="139"/>
                  </a:lnTo>
                  <a:lnTo>
                    <a:pt x="229" y="223"/>
                  </a:lnTo>
                  <a:lnTo>
                    <a:pt x="229" y="323"/>
                  </a:lnTo>
                  <a:lnTo>
                    <a:pt x="229" y="407"/>
                  </a:lnTo>
                  <a:lnTo>
                    <a:pt x="229" y="446"/>
                  </a:lnTo>
                  <a:lnTo>
                    <a:pt x="224" y="490"/>
                  </a:lnTo>
                  <a:lnTo>
                    <a:pt x="212" y="535"/>
                  </a:lnTo>
                  <a:lnTo>
                    <a:pt x="191" y="580"/>
                  </a:lnTo>
                  <a:lnTo>
                    <a:pt x="170" y="608"/>
                  </a:lnTo>
                  <a:lnTo>
                    <a:pt x="152" y="619"/>
                  </a:lnTo>
                  <a:lnTo>
                    <a:pt x="0" y="552"/>
                  </a:lnTo>
                  <a:lnTo>
                    <a:pt x="8" y="530"/>
                  </a:lnTo>
                  <a:lnTo>
                    <a:pt x="21" y="485"/>
                  </a:lnTo>
                  <a:lnTo>
                    <a:pt x="26" y="441"/>
                  </a:lnTo>
                  <a:lnTo>
                    <a:pt x="29" y="357"/>
                  </a:lnTo>
                  <a:lnTo>
                    <a:pt x="29" y="262"/>
                  </a:lnTo>
                  <a:lnTo>
                    <a:pt x="26" y="183"/>
                  </a:lnTo>
                  <a:lnTo>
                    <a:pt x="21" y="145"/>
                  </a:lnTo>
                  <a:lnTo>
                    <a:pt x="13" y="105"/>
                  </a:lnTo>
                  <a:lnTo>
                    <a:pt x="0" y="66"/>
                  </a:lnTo>
                  <a:lnTo>
                    <a:pt x="29" y="5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37" name="Freeform 13"/>
            <p:cNvSpPr>
              <a:spLocks/>
            </p:cNvSpPr>
            <p:nvPr/>
          </p:nvSpPr>
          <p:spPr bwMode="auto">
            <a:xfrm>
              <a:off x="2325" y="1987"/>
              <a:ext cx="543" cy="68"/>
            </a:xfrm>
            <a:custGeom>
              <a:avLst/>
              <a:gdLst/>
              <a:ahLst/>
              <a:cxnLst>
                <a:cxn ang="0">
                  <a:pos x="543" y="6"/>
                </a:cxn>
                <a:cxn ang="0">
                  <a:pos x="420" y="62"/>
                </a:cxn>
                <a:cxn ang="0">
                  <a:pos x="72" y="68"/>
                </a:cxn>
                <a:cxn ang="0">
                  <a:pos x="0" y="0"/>
                </a:cxn>
                <a:cxn ang="0">
                  <a:pos x="543" y="6"/>
                </a:cxn>
              </a:cxnLst>
              <a:rect l="0" t="0" r="r" b="b"/>
              <a:pathLst>
                <a:path w="543" h="68">
                  <a:moveTo>
                    <a:pt x="543" y="6"/>
                  </a:moveTo>
                  <a:lnTo>
                    <a:pt x="420" y="62"/>
                  </a:lnTo>
                  <a:lnTo>
                    <a:pt x="72" y="68"/>
                  </a:lnTo>
                  <a:lnTo>
                    <a:pt x="0" y="0"/>
                  </a:lnTo>
                  <a:lnTo>
                    <a:pt x="543" y="6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38" name="Freeform 14"/>
            <p:cNvSpPr>
              <a:spLocks/>
            </p:cNvSpPr>
            <p:nvPr/>
          </p:nvSpPr>
          <p:spPr bwMode="auto">
            <a:xfrm>
              <a:off x="2325" y="2574"/>
              <a:ext cx="543" cy="66"/>
            </a:xfrm>
            <a:custGeom>
              <a:avLst/>
              <a:gdLst/>
              <a:ahLst/>
              <a:cxnLst>
                <a:cxn ang="0">
                  <a:pos x="543" y="61"/>
                </a:cxn>
                <a:cxn ang="0">
                  <a:pos x="420" y="6"/>
                </a:cxn>
                <a:cxn ang="0">
                  <a:pos x="72" y="0"/>
                </a:cxn>
                <a:cxn ang="0">
                  <a:pos x="0" y="66"/>
                </a:cxn>
                <a:cxn ang="0">
                  <a:pos x="543" y="61"/>
                </a:cxn>
              </a:cxnLst>
              <a:rect l="0" t="0" r="r" b="b"/>
              <a:pathLst>
                <a:path w="543" h="66">
                  <a:moveTo>
                    <a:pt x="543" y="61"/>
                  </a:moveTo>
                  <a:lnTo>
                    <a:pt x="420" y="6"/>
                  </a:lnTo>
                  <a:lnTo>
                    <a:pt x="72" y="0"/>
                  </a:lnTo>
                  <a:lnTo>
                    <a:pt x="0" y="66"/>
                  </a:lnTo>
                  <a:lnTo>
                    <a:pt x="543" y="61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39" name="Freeform 15"/>
            <p:cNvSpPr>
              <a:spLocks/>
            </p:cNvSpPr>
            <p:nvPr/>
          </p:nvSpPr>
          <p:spPr bwMode="auto">
            <a:xfrm>
              <a:off x="2322" y="1984"/>
              <a:ext cx="543" cy="68"/>
            </a:xfrm>
            <a:custGeom>
              <a:avLst/>
              <a:gdLst/>
              <a:ahLst/>
              <a:cxnLst>
                <a:cxn ang="0">
                  <a:pos x="543" y="6"/>
                </a:cxn>
                <a:cxn ang="0">
                  <a:pos x="420" y="62"/>
                </a:cxn>
                <a:cxn ang="0">
                  <a:pos x="72" y="68"/>
                </a:cxn>
                <a:cxn ang="0">
                  <a:pos x="0" y="0"/>
                </a:cxn>
                <a:cxn ang="0">
                  <a:pos x="543" y="6"/>
                </a:cxn>
              </a:cxnLst>
              <a:rect l="0" t="0" r="r" b="b"/>
              <a:pathLst>
                <a:path w="543" h="68">
                  <a:moveTo>
                    <a:pt x="543" y="6"/>
                  </a:moveTo>
                  <a:lnTo>
                    <a:pt x="420" y="62"/>
                  </a:lnTo>
                  <a:lnTo>
                    <a:pt x="72" y="68"/>
                  </a:lnTo>
                  <a:lnTo>
                    <a:pt x="0" y="0"/>
                  </a:lnTo>
                  <a:lnTo>
                    <a:pt x="543" y="6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40" name="Freeform 16"/>
            <p:cNvSpPr>
              <a:spLocks/>
            </p:cNvSpPr>
            <p:nvPr/>
          </p:nvSpPr>
          <p:spPr bwMode="auto">
            <a:xfrm>
              <a:off x="2322" y="2571"/>
              <a:ext cx="543" cy="66"/>
            </a:xfrm>
            <a:custGeom>
              <a:avLst/>
              <a:gdLst/>
              <a:ahLst/>
              <a:cxnLst>
                <a:cxn ang="0">
                  <a:pos x="543" y="61"/>
                </a:cxn>
                <a:cxn ang="0">
                  <a:pos x="420" y="6"/>
                </a:cxn>
                <a:cxn ang="0">
                  <a:pos x="72" y="0"/>
                </a:cxn>
                <a:cxn ang="0">
                  <a:pos x="0" y="66"/>
                </a:cxn>
                <a:cxn ang="0">
                  <a:pos x="543" y="61"/>
                </a:cxn>
              </a:cxnLst>
              <a:rect l="0" t="0" r="r" b="b"/>
              <a:pathLst>
                <a:path w="543" h="66">
                  <a:moveTo>
                    <a:pt x="543" y="61"/>
                  </a:moveTo>
                  <a:lnTo>
                    <a:pt x="420" y="6"/>
                  </a:lnTo>
                  <a:lnTo>
                    <a:pt x="72" y="0"/>
                  </a:lnTo>
                  <a:lnTo>
                    <a:pt x="0" y="66"/>
                  </a:lnTo>
                  <a:lnTo>
                    <a:pt x="543" y="61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41" name="Freeform 17"/>
            <p:cNvSpPr>
              <a:spLocks/>
            </p:cNvSpPr>
            <p:nvPr/>
          </p:nvSpPr>
          <p:spPr bwMode="auto">
            <a:xfrm>
              <a:off x="2554" y="2021"/>
              <a:ext cx="322" cy="274"/>
            </a:xfrm>
            <a:custGeom>
              <a:avLst/>
              <a:gdLst/>
              <a:ahLst/>
              <a:cxnLst>
                <a:cxn ang="0">
                  <a:pos x="318" y="61"/>
                </a:cxn>
                <a:cxn ang="0">
                  <a:pos x="306" y="22"/>
                </a:cxn>
                <a:cxn ang="0">
                  <a:pos x="297" y="11"/>
                </a:cxn>
                <a:cxn ang="0">
                  <a:pos x="263" y="0"/>
                </a:cxn>
                <a:cxn ang="0">
                  <a:pos x="234" y="0"/>
                </a:cxn>
                <a:cxn ang="0">
                  <a:pos x="208" y="0"/>
                </a:cxn>
                <a:cxn ang="0">
                  <a:pos x="174" y="17"/>
                </a:cxn>
                <a:cxn ang="0">
                  <a:pos x="140" y="11"/>
                </a:cxn>
                <a:cxn ang="0">
                  <a:pos x="127" y="6"/>
                </a:cxn>
                <a:cxn ang="0">
                  <a:pos x="102" y="0"/>
                </a:cxn>
                <a:cxn ang="0">
                  <a:pos x="72" y="0"/>
                </a:cxn>
                <a:cxn ang="0">
                  <a:pos x="46" y="0"/>
                </a:cxn>
                <a:cxn ang="0">
                  <a:pos x="25" y="6"/>
                </a:cxn>
                <a:cxn ang="0">
                  <a:pos x="17" y="17"/>
                </a:cxn>
                <a:cxn ang="0">
                  <a:pos x="8" y="50"/>
                </a:cxn>
                <a:cxn ang="0">
                  <a:pos x="4" y="95"/>
                </a:cxn>
                <a:cxn ang="0">
                  <a:pos x="0" y="135"/>
                </a:cxn>
                <a:cxn ang="0">
                  <a:pos x="4" y="179"/>
                </a:cxn>
                <a:cxn ang="0">
                  <a:pos x="8" y="224"/>
                </a:cxn>
                <a:cxn ang="0">
                  <a:pos x="17" y="257"/>
                </a:cxn>
                <a:cxn ang="0">
                  <a:pos x="25" y="268"/>
                </a:cxn>
                <a:cxn ang="0">
                  <a:pos x="42" y="274"/>
                </a:cxn>
                <a:cxn ang="0">
                  <a:pos x="68" y="274"/>
                </a:cxn>
                <a:cxn ang="0">
                  <a:pos x="93" y="274"/>
                </a:cxn>
                <a:cxn ang="0">
                  <a:pos x="119" y="268"/>
                </a:cxn>
                <a:cxn ang="0">
                  <a:pos x="153" y="263"/>
                </a:cxn>
                <a:cxn ang="0">
                  <a:pos x="199" y="268"/>
                </a:cxn>
                <a:cxn ang="0">
                  <a:pos x="220" y="274"/>
                </a:cxn>
                <a:cxn ang="0">
                  <a:pos x="251" y="274"/>
                </a:cxn>
                <a:cxn ang="0">
                  <a:pos x="280" y="268"/>
                </a:cxn>
                <a:cxn ang="0">
                  <a:pos x="297" y="257"/>
                </a:cxn>
                <a:cxn ang="0">
                  <a:pos x="322" y="117"/>
                </a:cxn>
                <a:cxn ang="0">
                  <a:pos x="318" y="61"/>
                </a:cxn>
              </a:cxnLst>
              <a:rect l="0" t="0" r="r" b="b"/>
              <a:pathLst>
                <a:path w="322" h="274">
                  <a:moveTo>
                    <a:pt x="318" y="61"/>
                  </a:moveTo>
                  <a:lnTo>
                    <a:pt x="306" y="22"/>
                  </a:lnTo>
                  <a:lnTo>
                    <a:pt x="297" y="11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74" y="17"/>
                  </a:lnTo>
                  <a:lnTo>
                    <a:pt x="140" y="11"/>
                  </a:lnTo>
                  <a:lnTo>
                    <a:pt x="127" y="6"/>
                  </a:lnTo>
                  <a:lnTo>
                    <a:pt x="102" y="0"/>
                  </a:lnTo>
                  <a:lnTo>
                    <a:pt x="72" y="0"/>
                  </a:lnTo>
                  <a:lnTo>
                    <a:pt x="46" y="0"/>
                  </a:lnTo>
                  <a:lnTo>
                    <a:pt x="25" y="6"/>
                  </a:lnTo>
                  <a:lnTo>
                    <a:pt x="17" y="17"/>
                  </a:lnTo>
                  <a:lnTo>
                    <a:pt x="8" y="50"/>
                  </a:lnTo>
                  <a:lnTo>
                    <a:pt x="4" y="95"/>
                  </a:lnTo>
                  <a:lnTo>
                    <a:pt x="0" y="135"/>
                  </a:lnTo>
                  <a:lnTo>
                    <a:pt x="4" y="179"/>
                  </a:lnTo>
                  <a:lnTo>
                    <a:pt x="8" y="224"/>
                  </a:lnTo>
                  <a:lnTo>
                    <a:pt x="17" y="257"/>
                  </a:lnTo>
                  <a:lnTo>
                    <a:pt x="25" y="268"/>
                  </a:lnTo>
                  <a:lnTo>
                    <a:pt x="42" y="274"/>
                  </a:lnTo>
                  <a:lnTo>
                    <a:pt x="68" y="274"/>
                  </a:lnTo>
                  <a:lnTo>
                    <a:pt x="93" y="274"/>
                  </a:lnTo>
                  <a:lnTo>
                    <a:pt x="119" y="268"/>
                  </a:lnTo>
                  <a:lnTo>
                    <a:pt x="153" y="263"/>
                  </a:lnTo>
                  <a:lnTo>
                    <a:pt x="199" y="268"/>
                  </a:lnTo>
                  <a:lnTo>
                    <a:pt x="220" y="274"/>
                  </a:lnTo>
                  <a:lnTo>
                    <a:pt x="251" y="274"/>
                  </a:lnTo>
                  <a:lnTo>
                    <a:pt x="280" y="268"/>
                  </a:lnTo>
                  <a:lnTo>
                    <a:pt x="297" y="257"/>
                  </a:lnTo>
                  <a:lnTo>
                    <a:pt x="322" y="117"/>
                  </a:lnTo>
                  <a:lnTo>
                    <a:pt x="318" y="6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42" name="Freeform 18"/>
            <p:cNvSpPr>
              <a:spLocks/>
            </p:cNvSpPr>
            <p:nvPr/>
          </p:nvSpPr>
          <p:spPr bwMode="auto">
            <a:xfrm>
              <a:off x="2576" y="2066"/>
              <a:ext cx="67" cy="18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8" y="0"/>
                </a:cxn>
                <a:cxn ang="0">
                  <a:pos x="4" y="16"/>
                </a:cxn>
                <a:cxn ang="0">
                  <a:pos x="0" y="50"/>
                </a:cxn>
                <a:cxn ang="0">
                  <a:pos x="0" y="84"/>
                </a:cxn>
                <a:cxn ang="0">
                  <a:pos x="0" y="122"/>
                </a:cxn>
                <a:cxn ang="0">
                  <a:pos x="4" y="157"/>
                </a:cxn>
                <a:cxn ang="0">
                  <a:pos x="8" y="178"/>
                </a:cxn>
                <a:cxn ang="0">
                  <a:pos x="12" y="184"/>
                </a:cxn>
                <a:cxn ang="0">
                  <a:pos x="62" y="173"/>
                </a:cxn>
                <a:cxn ang="0">
                  <a:pos x="67" y="39"/>
                </a:cxn>
                <a:cxn ang="0">
                  <a:pos x="59" y="11"/>
                </a:cxn>
              </a:cxnLst>
              <a:rect l="0" t="0" r="r" b="b"/>
              <a:pathLst>
                <a:path w="67" h="184">
                  <a:moveTo>
                    <a:pt x="59" y="11"/>
                  </a:moveTo>
                  <a:lnTo>
                    <a:pt x="8" y="0"/>
                  </a:lnTo>
                  <a:lnTo>
                    <a:pt x="4" y="16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0" y="122"/>
                  </a:lnTo>
                  <a:lnTo>
                    <a:pt x="4" y="157"/>
                  </a:lnTo>
                  <a:lnTo>
                    <a:pt x="8" y="178"/>
                  </a:lnTo>
                  <a:lnTo>
                    <a:pt x="12" y="184"/>
                  </a:lnTo>
                  <a:lnTo>
                    <a:pt x="62" y="173"/>
                  </a:lnTo>
                  <a:lnTo>
                    <a:pt x="67" y="39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43" name="Freeform 19"/>
            <p:cNvSpPr>
              <a:spLocks/>
            </p:cNvSpPr>
            <p:nvPr/>
          </p:nvSpPr>
          <p:spPr bwMode="auto">
            <a:xfrm>
              <a:off x="2551" y="2018"/>
              <a:ext cx="322" cy="274"/>
            </a:xfrm>
            <a:custGeom>
              <a:avLst/>
              <a:gdLst/>
              <a:ahLst/>
              <a:cxnLst>
                <a:cxn ang="0">
                  <a:pos x="318" y="61"/>
                </a:cxn>
                <a:cxn ang="0">
                  <a:pos x="306" y="22"/>
                </a:cxn>
                <a:cxn ang="0">
                  <a:pos x="297" y="11"/>
                </a:cxn>
                <a:cxn ang="0">
                  <a:pos x="263" y="0"/>
                </a:cxn>
                <a:cxn ang="0">
                  <a:pos x="234" y="0"/>
                </a:cxn>
                <a:cxn ang="0">
                  <a:pos x="208" y="0"/>
                </a:cxn>
                <a:cxn ang="0">
                  <a:pos x="174" y="17"/>
                </a:cxn>
                <a:cxn ang="0">
                  <a:pos x="140" y="11"/>
                </a:cxn>
                <a:cxn ang="0">
                  <a:pos x="127" y="6"/>
                </a:cxn>
                <a:cxn ang="0">
                  <a:pos x="102" y="0"/>
                </a:cxn>
                <a:cxn ang="0">
                  <a:pos x="72" y="0"/>
                </a:cxn>
                <a:cxn ang="0">
                  <a:pos x="46" y="0"/>
                </a:cxn>
                <a:cxn ang="0">
                  <a:pos x="25" y="6"/>
                </a:cxn>
                <a:cxn ang="0">
                  <a:pos x="17" y="17"/>
                </a:cxn>
                <a:cxn ang="0">
                  <a:pos x="8" y="50"/>
                </a:cxn>
                <a:cxn ang="0">
                  <a:pos x="4" y="95"/>
                </a:cxn>
                <a:cxn ang="0">
                  <a:pos x="0" y="135"/>
                </a:cxn>
                <a:cxn ang="0">
                  <a:pos x="4" y="179"/>
                </a:cxn>
                <a:cxn ang="0">
                  <a:pos x="8" y="224"/>
                </a:cxn>
                <a:cxn ang="0">
                  <a:pos x="17" y="257"/>
                </a:cxn>
                <a:cxn ang="0">
                  <a:pos x="25" y="268"/>
                </a:cxn>
                <a:cxn ang="0">
                  <a:pos x="42" y="274"/>
                </a:cxn>
                <a:cxn ang="0">
                  <a:pos x="68" y="274"/>
                </a:cxn>
                <a:cxn ang="0">
                  <a:pos x="93" y="274"/>
                </a:cxn>
                <a:cxn ang="0">
                  <a:pos x="119" y="268"/>
                </a:cxn>
                <a:cxn ang="0">
                  <a:pos x="153" y="263"/>
                </a:cxn>
                <a:cxn ang="0">
                  <a:pos x="199" y="268"/>
                </a:cxn>
                <a:cxn ang="0">
                  <a:pos x="220" y="274"/>
                </a:cxn>
                <a:cxn ang="0">
                  <a:pos x="251" y="274"/>
                </a:cxn>
                <a:cxn ang="0">
                  <a:pos x="280" y="268"/>
                </a:cxn>
                <a:cxn ang="0">
                  <a:pos x="297" y="257"/>
                </a:cxn>
                <a:cxn ang="0">
                  <a:pos x="322" y="117"/>
                </a:cxn>
                <a:cxn ang="0">
                  <a:pos x="318" y="61"/>
                </a:cxn>
              </a:cxnLst>
              <a:rect l="0" t="0" r="r" b="b"/>
              <a:pathLst>
                <a:path w="322" h="274">
                  <a:moveTo>
                    <a:pt x="318" y="61"/>
                  </a:moveTo>
                  <a:lnTo>
                    <a:pt x="306" y="22"/>
                  </a:lnTo>
                  <a:lnTo>
                    <a:pt x="297" y="11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74" y="17"/>
                  </a:lnTo>
                  <a:lnTo>
                    <a:pt x="140" y="11"/>
                  </a:lnTo>
                  <a:lnTo>
                    <a:pt x="127" y="6"/>
                  </a:lnTo>
                  <a:lnTo>
                    <a:pt x="102" y="0"/>
                  </a:lnTo>
                  <a:lnTo>
                    <a:pt x="72" y="0"/>
                  </a:lnTo>
                  <a:lnTo>
                    <a:pt x="46" y="0"/>
                  </a:lnTo>
                  <a:lnTo>
                    <a:pt x="25" y="6"/>
                  </a:lnTo>
                  <a:lnTo>
                    <a:pt x="17" y="17"/>
                  </a:lnTo>
                  <a:lnTo>
                    <a:pt x="8" y="50"/>
                  </a:lnTo>
                  <a:lnTo>
                    <a:pt x="4" y="95"/>
                  </a:lnTo>
                  <a:lnTo>
                    <a:pt x="0" y="135"/>
                  </a:lnTo>
                  <a:lnTo>
                    <a:pt x="4" y="179"/>
                  </a:lnTo>
                  <a:lnTo>
                    <a:pt x="8" y="224"/>
                  </a:lnTo>
                  <a:lnTo>
                    <a:pt x="17" y="257"/>
                  </a:lnTo>
                  <a:lnTo>
                    <a:pt x="25" y="268"/>
                  </a:lnTo>
                  <a:lnTo>
                    <a:pt x="42" y="274"/>
                  </a:lnTo>
                  <a:lnTo>
                    <a:pt x="68" y="274"/>
                  </a:lnTo>
                  <a:lnTo>
                    <a:pt x="93" y="274"/>
                  </a:lnTo>
                  <a:lnTo>
                    <a:pt x="119" y="268"/>
                  </a:lnTo>
                  <a:lnTo>
                    <a:pt x="153" y="263"/>
                  </a:lnTo>
                  <a:lnTo>
                    <a:pt x="199" y="268"/>
                  </a:lnTo>
                  <a:lnTo>
                    <a:pt x="220" y="274"/>
                  </a:lnTo>
                  <a:lnTo>
                    <a:pt x="251" y="274"/>
                  </a:lnTo>
                  <a:lnTo>
                    <a:pt x="280" y="268"/>
                  </a:lnTo>
                  <a:lnTo>
                    <a:pt x="297" y="257"/>
                  </a:lnTo>
                  <a:lnTo>
                    <a:pt x="322" y="117"/>
                  </a:lnTo>
                  <a:lnTo>
                    <a:pt x="318" y="6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44" name="Freeform 20"/>
            <p:cNvSpPr>
              <a:spLocks/>
            </p:cNvSpPr>
            <p:nvPr/>
          </p:nvSpPr>
          <p:spPr bwMode="auto">
            <a:xfrm>
              <a:off x="2573" y="2063"/>
              <a:ext cx="67" cy="18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8" y="0"/>
                </a:cxn>
                <a:cxn ang="0">
                  <a:pos x="4" y="16"/>
                </a:cxn>
                <a:cxn ang="0">
                  <a:pos x="0" y="50"/>
                </a:cxn>
                <a:cxn ang="0">
                  <a:pos x="0" y="84"/>
                </a:cxn>
                <a:cxn ang="0">
                  <a:pos x="0" y="122"/>
                </a:cxn>
                <a:cxn ang="0">
                  <a:pos x="4" y="157"/>
                </a:cxn>
                <a:cxn ang="0">
                  <a:pos x="8" y="178"/>
                </a:cxn>
                <a:cxn ang="0">
                  <a:pos x="12" y="184"/>
                </a:cxn>
                <a:cxn ang="0">
                  <a:pos x="62" y="173"/>
                </a:cxn>
                <a:cxn ang="0">
                  <a:pos x="67" y="39"/>
                </a:cxn>
                <a:cxn ang="0">
                  <a:pos x="59" y="11"/>
                </a:cxn>
              </a:cxnLst>
              <a:rect l="0" t="0" r="r" b="b"/>
              <a:pathLst>
                <a:path w="67" h="184">
                  <a:moveTo>
                    <a:pt x="59" y="11"/>
                  </a:moveTo>
                  <a:lnTo>
                    <a:pt x="8" y="0"/>
                  </a:lnTo>
                  <a:lnTo>
                    <a:pt x="4" y="16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0" y="122"/>
                  </a:lnTo>
                  <a:lnTo>
                    <a:pt x="4" y="157"/>
                  </a:lnTo>
                  <a:lnTo>
                    <a:pt x="8" y="178"/>
                  </a:lnTo>
                  <a:lnTo>
                    <a:pt x="12" y="184"/>
                  </a:lnTo>
                  <a:lnTo>
                    <a:pt x="62" y="173"/>
                  </a:lnTo>
                  <a:lnTo>
                    <a:pt x="67" y="39"/>
                  </a:lnTo>
                  <a:lnTo>
                    <a:pt x="59" y="1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45" name="Freeform 21"/>
            <p:cNvSpPr>
              <a:spLocks/>
            </p:cNvSpPr>
            <p:nvPr/>
          </p:nvSpPr>
          <p:spPr bwMode="auto">
            <a:xfrm>
              <a:off x="2728" y="2072"/>
              <a:ext cx="169" cy="19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8" y="1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169" y="66"/>
                </a:cxn>
                <a:cxn ang="0">
                  <a:pos x="165" y="184"/>
                </a:cxn>
                <a:cxn ang="0">
                  <a:pos x="165" y="195"/>
                </a:cxn>
                <a:cxn ang="0">
                  <a:pos x="131" y="195"/>
                </a:cxn>
                <a:cxn ang="0">
                  <a:pos x="33" y="172"/>
                </a:cxn>
                <a:cxn ang="0">
                  <a:pos x="4" y="161"/>
                </a:cxn>
                <a:cxn ang="0">
                  <a:pos x="0" y="22"/>
                </a:cxn>
              </a:cxnLst>
              <a:rect l="0" t="0" r="r" b="b"/>
              <a:pathLst>
                <a:path w="169" h="195">
                  <a:moveTo>
                    <a:pt x="0" y="22"/>
                  </a:moveTo>
                  <a:lnTo>
                    <a:pt x="38" y="1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66"/>
                  </a:lnTo>
                  <a:lnTo>
                    <a:pt x="165" y="184"/>
                  </a:lnTo>
                  <a:lnTo>
                    <a:pt x="165" y="195"/>
                  </a:lnTo>
                  <a:lnTo>
                    <a:pt x="131" y="195"/>
                  </a:lnTo>
                  <a:lnTo>
                    <a:pt x="33" y="172"/>
                  </a:lnTo>
                  <a:lnTo>
                    <a:pt x="4" y="16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46" name="Rectangle 22"/>
            <p:cNvSpPr>
              <a:spLocks noChangeArrowheads="1"/>
            </p:cNvSpPr>
            <p:nvPr/>
          </p:nvSpPr>
          <p:spPr bwMode="auto">
            <a:xfrm>
              <a:off x="2843" y="2116"/>
              <a:ext cx="54" cy="89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47" name="Freeform 23"/>
            <p:cNvSpPr>
              <a:spLocks/>
            </p:cNvSpPr>
            <p:nvPr/>
          </p:nvSpPr>
          <p:spPr bwMode="auto">
            <a:xfrm>
              <a:off x="2725" y="2069"/>
              <a:ext cx="169" cy="19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8" y="1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169" y="66"/>
                </a:cxn>
                <a:cxn ang="0">
                  <a:pos x="165" y="184"/>
                </a:cxn>
                <a:cxn ang="0">
                  <a:pos x="165" y="195"/>
                </a:cxn>
                <a:cxn ang="0">
                  <a:pos x="131" y="195"/>
                </a:cxn>
                <a:cxn ang="0">
                  <a:pos x="33" y="172"/>
                </a:cxn>
                <a:cxn ang="0">
                  <a:pos x="4" y="161"/>
                </a:cxn>
                <a:cxn ang="0">
                  <a:pos x="0" y="22"/>
                </a:cxn>
              </a:cxnLst>
              <a:rect l="0" t="0" r="r" b="b"/>
              <a:pathLst>
                <a:path w="169" h="195">
                  <a:moveTo>
                    <a:pt x="0" y="22"/>
                  </a:moveTo>
                  <a:lnTo>
                    <a:pt x="38" y="1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66"/>
                  </a:lnTo>
                  <a:lnTo>
                    <a:pt x="165" y="184"/>
                  </a:lnTo>
                  <a:lnTo>
                    <a:pt x="165" y="195"/>
                  </a:lnTo>
                  <a:lnTo>
                    <a:pt x="131" y="195"/>
                  </a:lnTo>
                  <a:lnTo>
                    <a:pt x="33" y="172"/>
                  </a:lnTo>
                  <a:lnTo>
                    <a:pt x="4" y="161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48" name="Rectangle 24"/>
            <p:cNvSpPr>
              <a:spLocks noChangeArrowheads="1"/>
            </p:cNvSpPr>
            <p:nvPr/>
          </p:nvSpPr>
          <p:spPr bwMode="auto">
            <a:xfrm>
              <a:off x="2840" y="2113"/>
              <a:ext cx="54" cy="89"/>
            </a:xfrm>
            <a:prstGeom prst="rect">
              <a:avLst/>
            </a:prstGeom>
            <a:noFill/>
            <a:ln w="9525">
              <a:solidFill>
                <a:srgbClr val="CCCCCC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49" name="Freeform 25"/>
            <p:cNvSpPr>
              <a:spLocks/>
            </p:cNvSpPr>
            <p:nvPr/>
          </p:nvSpPr>
          <p:spPr bwMode="auto">
            <a:xfrm>
              <a:off x="2829" y="2200"/>
              <a:ext cx="17" cy="6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" y="67"/>
                </a:cxn>
                <a:cxn ang="0">
                  <a:pos x="0" y="61"/>
                </a:cxn>
                <a:cxn ang="0">
                  <a:pos x="13" y="6"/>
                </a:cxn>
                <a:cxn ang="0">
                  <a:pos x="17" y="0"/>
                </a:cxn>
              </a:cxnLst>
              <a:rect l="0" t="0" r="r" b="b"/>
              <a:pathLst>
                <a:path w="17" h="67">
                  <a:moveTo>
                    <a:pt x="17" y="0"/>
                  </a:moveTo>
                  <a:lnTo>
                    <a:pt x="13" y="67"/>
                  </a:lnTo>
                  <a:lnTo>
                    <a:pt x="0" y="61"/>
                  </a:lnTo>
                  <a:lnTo>
                    <a:pt x="13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50" name="Freeform 26"/>
            <p:cNvSpPr>
              <a:spLocks/>
            </p:cNvSpPr>
            <p:nvPr/>
          </p:nvSpPr>
          <p:spPr bwMode="auto">
            <a:xfrm>
              <a:off x="2829" y="2066"/>
              <a:ext cx="17" cy="62"/>
            </a:xfrm>
            <a:custGeom>
              <a:avLst/>
              <a:gdLst/>
              <a:ahLst/>
              <a:cxnLst>
                <a:cxn ang="0">
                  <a:pos x="17" y="62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3" y="62"/>
                </a:cxn>
                <a:cxn ang="0">
                  <a:pos x="17" y="62"/>
                </a:cxn>
              </a:cxnLst>
              <a:rect l="0" t="0" r="r" b="b"/>
              <a:pathLst>
                <a:path w="17" h="62">
                  <a:moveTo>
                    <a:pt x="17" y="6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62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51" name="Freeform 27"/>
            <p:cNvSpPr>
              <a:spLocks/>
            </p:cNvSpPr>
            <p:nvPr/>
          </p:nvSpPr>
          <p:spPr bwMode="auto">
            <a:xfrm>
              <a:off x="2826" y="2197"/>
              <a:ext cx="17" cy="6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" y="67"/>
                </a:cxn>
                <a:cxn ang="0">
                  <a:pos x="0" y="61"/>
                </a:cxn>
                <a:cxn ang="0">
                  <a:pos x="13" y="6"/>
                </a:cxn>
                <a:cxn ang="0">
                  <a:pos x="17" y="0"/>
                </a:cxn>
              </a:cxnLst>
              <a:rect l="0" t="0" r="r" b="b"/>
              <a:pathLst>
                <a:path w="17" h="67">
                  <a:moveTo>
                    <a:pt x="17" y="0"/>
                  </a:moveTo>
                  <a:lnTo>
                    <a:pt x="13" y="67"/>
                  </a:lnTo>
                  <a:lnTo>
                    <a:pt x="0" y="61"/>
                  </a:lnTo>
                  <a:lnTo>
                    <a:pt x="13" y="6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52" name="Freeform 28"/>
            <p:cNvSpPr>
              <a:spLocks/>
            </p:cNvSpPr>
            <p:nvPr/>
          </p:nvSpPr>
          <p:spPr bwMode="auto">
            <a:xfrm>
              <a:off x="2826" y="2063"/>
              <a:ext cx="17" cy="62"/>
            </a:xfrm>
            <a:custGeom>
              <a:avLst/>
              <a:gdLst/>
              <a:ahLst/>
              <a:cxnLst>
                <a:cxn ang="0">
                  <a:pos x="17" y="62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3" y="62"/>
                </a:cxn>
                <a:cxn ang="0">
                  <a:pos x="17" y="62"/>
                </a:cxn>
              </a:cxnLst>
              <a:rect l="0" t="0" r="r" b="b"/>
              <a:pathLst>
                <a:path w="17" h="62">
                  <a:moveTo>
                    <a:pt x="17" y="6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62"/>
                  </a:lnTo>
                  <a:lnTo>
                    <a:pt x="17" y="62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53" name="Freeform 29"/>
            <p:cNvSpPr>
              <a:spLocks/>
            </p:cNvSpPr>
            <p:nvPr/>
          </p:nvSpPr>
          <p:spPr bwMode="auto">
            <a:xfrm>
              <a:off x="2804" y="2183"/>
              <a:ext cx="34" cy="50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8" y="50"/>
                </a:cxn>
                <a:cxn ang="0">
                  <a:pos x="0" y="23"/>
                </a:cxn>
                <a:cxn ang="0">
                  <a:pos x="34" y="0"/>
                </a:cxn>
                <a:cxn ang="0">
                  <a:pos x="34" y="11"/>
                </a:cxn>
              </a:cxnLst>
              <a:rect l="0" t="0" r="r" b="b"/>
              <a:pathLst>
                <a:path w="34" h="50">
                  <a:moveTo>
                    <a:pt x="34" y="11"/>
                  </a:moveTo>
                  <a:lnTo>
                    <a:pt x="8" y="50"/>
                  </a:lnTo>
                  <a:lnTo>
                    <a:pt x="0" y="23"/>
                  </a:lnTo>
                  <a:lnTo>
                    <a:pt x="34" y="0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54" name="Freeform 30"/>
            <p:cNvSpPr>
              <a:spLocks/>
            </p:cNvSpPr>
            <p:nvPr/>
          </p:nvSpPr>
          <p:spPr bwMode="auto">
            <a:xfrm>
              <a:off x="2809" y="2094"/>
              <a:ext cx="25" cy="44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3" y="0"/>
                </a:cxn>
                <a:cxn ang="0">
                  <a:pos x="0" y="17"/>
                </a:cxn>
                <a:cxn ang="0">
                  <a:pos x="25" y="44"/>
                </a:cxn>
                <a:cxn ang="0">
                  <a:pos x="25" y="28"/>
                </a:cxn>
              </a:cxnLst>
              <a:rect l="0" t="0" r="r" b="b"/>
              <a:pathLst>
                <a:path w="25" h="44">
                  <a:moveTo>
                    <a:pt x="25" y="28"/>
                  </a:moveTo>
                  <a:lnTo>
                    <a:pt x="3" y="0"/>
                  </a:lnTo>
                  <a:lnTo>
                    <a:pt x="0" y="17"/>
                  </a:lnTo>
                  <a:lnTo>
                    <a:pt x="25" y="44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55" name="Freeform 31"/>
            <p:cNvSpPr>
              <a:spLocks/>
            </p:cNvSpPr>
            <p:nvPr/>
          </p:nvSpPr>
          <p:spPr bwMode="auto">
            <a:xfrm>
              <a:off x="2801" y="2180"/>
              <a:ext cx="34" cy="50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8" y="50"/>
                </a:cxn>
                <a:cxn ang="0">
                  <a:pos x="0" y="23"/>
                </a:cxn>
                <a:cxn ang="0">
                  <a:pos x="34" y="0"/>
                </a:cxn>
                <a:cxn ang="0">
                  <a:pos x="34" y="11"/>
                </a:cxn>
              </a:cxnLst>
              <a:rect l="0" t="0" r="r" b="b"/>
              <a:pathLst>
                <a:path w="34" h="50">
                  <a:moveTo>
                    <a:pt x="34" y="11"/>
                  </a:moveTo>
                  <a:lnTo>
                    <a:pt x="8" y="50"/>
                  </a:lnTo>
                  <a:lnTo>
                    <a:pt x="0" y="23"/>
                  </a:lnTo>
                  <a:lnTo>
                    <a:pt x="34" y="0"/>
                  </a:lnTo>
                  <a:lnTo>
                    <a:pt x="34" y="1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56" name="Freeform 32"/>
            <p:cNvSpPr>
              <a:spLocks/>
            </p:cNvSpPr>
            <p:nvPr/>
          </p:nvSpPr>
          <p:spPr bwMode="auto">
            <a:xfrm>
              <a:off x="2806" y="2091"/>
              <a:ext cx="25" cy="44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3" y="0"/>
                </a:cxn>
                <a:cxn ang="0">
                  <a:pos x="0" y="17"/>
                </a:cxn>
                <a:cxn ang="0">
                  <a:pos x="25" y="44"/>
                </a:cxn>
                <a:cxn ang="0">
                  <a:pos x="25" y="28"/>
                </a:cxn>
              </a:cxnLst>
              <a:rect l="0" t="0" r="r" b="b"/>
              <a:pathLst>
                <a:path w="25" h="44">
                  <a:moveTo>
                    <a:pt x="25" y="28"/>
                  </a:moveTo>
                  <a:lnTo>
                    <a:pt x="3" y="0"/>
                  </a:lnTo>
                  <a:lnTo>
                    <a:pt x="0" y="17"/>
                  </a:lnTo>
                  <a:lnTo>
                    <a:pt x="25" y="44"/>
                  </a:lnTo>
                  <a:lnTo>
                    <a:pt x="25" y="28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57" name="Freeform 33"/>
            <p:cNvSpPr>
              <a:spLocks/>
            </p:cNvSpPr>
            <p:nvPr/>
          </p:nvSpPr>
          <p:spPr bwMode="auto">
            <a:xfrm>
              <a:off x="2656" y="2077"/>
              <a:ext cx="89" cy="17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4" y="5"/>
                </a:cxn>
                <a:cxn ang="0">
                  <a:pos x="76" y="17"/>
                </a:cxn>
                <a:cxn ang="0">
                  <a:pos x="89" y="50"/>
                </a:cxn>
                <a:cxn ang="0">
                  <a:pos x="89" y="84"/>
                </a:cxn>
                <a:cxn ang="0">
                  <a:pos x="89" y="123"/>
                </a:cxn>
                <a:cxn ang="0">
                  <a:pos x="81" y="151"/>
                </a:cxn>
                <a:cxn ang="0">
                  <a:pos x="73" y="162"/>
                </a:cxn>
                <a:cxn ang="0">
                  <a:pos x="59" y="167"/>
                </a:cxn>
                <a:cxn ang="0">
                  <a:pos x="30" y="173"/>
                </a:cxn>
                <a:cxn ang="0">
                  <a:pos x="0" y="89"/>
                </a:cxn>
                <a:cxn ang="0">
                  <a:pos x="30" y="0"/>
                </a:cxn>
                <a:cxn ang="0">
                  <a:pos x="34" y="0"/>
                </a:cxn>
              </a:cxnLst>
              <a:rect l="0" t="0" r="r" b="b"/>
              <a:pathLst>
                <a:path w="89" h="173">
                  <a:moveTo>
                    <a:pt x="34" y="0"/>
                  </a:moveTo>
                  <a:lnTo>
                    <a:pt x="64" y="5"/>
                  </a:lnTo>
                  <a:lnTo>
                    <a:pt x="76" y="17"/>
                  </a:lnTo>
                  <a:lnTo>
                    <a:pt x="89" y="50"/>
                  </a:lnTo>
                  <a:lnTo>
                    <a:pt x="89" y="84"/>
                  </a:lnTo>
                  <a:lnTo>
                    <a:pt x="89" y="123"/>
                  </a:lnTo>
                  <a:lnTo>
                    <a:pt x="81" y="151"/>
                  </a:lnTo>
                  <a:lnTo>
                    <a:pt x="73" y="162"/>
                  </a:lnTo>
                  <a:lnTo>
                    <a:pt x="59" y="167"/>
                  </a:lnTo>
                  <a:lnTo>
                    <a:pt x="30" y="173"/>
                  </a:lnTo>
                  <a:lnTo>
                    <a:pt x="0" y="89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58" name="Freeform 34"/>
            <p:cNvSpPr>
              <a:spLocks/>
            </p:cNvSpPr>
            <p:nvPr/>
          </p:nvSpPr>
          <p:spPr bwMode="auto">
            <a:xfrm>
              <a:off x="2653" y="2074"/>
              <a:ext cx="89" cy="17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4" y="5"/>
                </a:cxn>
                <a:cxn ang="0">
                  <a:pos x="76" y="17"/>
                </a:cxn>
                <a:cxn ang="0">
                  <a:pos x="89" y="50"/>
                </a:cxn>
                <a:cxn ang="0">
                  <a:pos x="89" y="84"/>
                </a:cxn>
                <a:cxn ang="0">
                  <a:pos x="89" y="123"/>
                </a:cxn>
                <a:cxn ang="0">
                  <a:pos x="81" y="151"/>
                </a:cxn>
                <a:cxn ang="0">
                  <a:pos x="73" y="162"/>
                </a:cxn>
                <a:cxn ang="0">
                  <a:pos x="59" y="167"/>
                </a:cxn>
                <a:cxn ang="0">
                  <a:pos x="30" y="173"/>
                </a:cxn>
                <a:cxn ang="0">
                  <a:pos x="0" y="89"/>
                </a:cxn>
                <a:cxn ang="0">
                  <a:pos x="30" y="0"/>
                </a:cxn>
              </a:cxnLst>
              <a:rect l="0" t="0" r="r" b="b"/>
              <a:pathLst>
                <a:path w="89" h="173">
                  <a:moveTo>
                    <a:pt x="34" y="0"/>
                  </a:moveTo>
                  <a:lnTo>
                    <a:pt x="64" y="5"/>
                  </a:lnTo>
                  <a:lnTo>
                    <a:pt x="76" y="17"/>
                  </a:lnTo>
                  <a:lnTo>
                    <a:pt x="89" y="50"/>
                  </a:lnTo>
                  <a:lnTo>
                    <a:pt x="89" y="84"/>
                  </a:lnTo>
                  <a:lnTo>
                    <a:pt x="89" y="123"/>
                  </a:lnTo>
                  <a:lnTo>
                    <a:pt x="81" y="151"/>
                  </a:lnTo>
                  <a:lnTo>
                    <a:pt x="73" y="162"/>
                  </a:lnTo>
                  <a:lnTo>
                    <a:pt x="59" y="167"/>
                  </a:lnTo>
                  <a:lnTo>
                    <a:pt x="30" y="173"/>
                  </a:lnTo>
                  <a:lnTo>
                    <a:pt x="0" y="89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59" name="Freeform 35"/>
            <p:cNvSpPr>
              <a:spLocks/>
            </p:cNvSpPr>
            <p:nvPr/>
          </p:nvSpPr>
          <p:spPr bwMode="auto">
            <a:xfrm>
              <a:off x="2576" y="2253"/>
              <a:ext cx="289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9" y="39"/>
                </a:cxn>
                <a:cxn ang="0">
                  <a:pos x="30" y="39"/>
                </a:cxn>
                <a:cxn ang="0">
                  <a:pos x="51" y="39"/>
                </a:cxn>
                <a:cxn ang="0">
                  <a:pos x="64" y="39"/>
                </a:cxn>
                <a:cxn ang="0">
                  <a:pos x="76" y="39"/>
                </a:cxn>
                <a:cxn ang="0">
                  <a:pos x="111" y="28"/>
                </a:cxn>
                <a:cxn ang="0">
                  <a:pos x="140" y="28"/>
                </a:cxn>
                <a:cxn ang="0">
                  <a:pos x="166" y="33"/>
                </a:cxn>
                <a:cxn ang="0">
                  <a:pos x="178" y="33"/>
                </a:cxn>
                <a:cxn ang="0">
                  <a:pos x="191" y="39"/>
                </a:cxn>
                <a:cxn ang="0">
                  <a:pos x="225" y="39"/>
                </a:cxn>
                <a:cxn ang="0">
                  <a:pos x="238" y="33"/>
                </a:cxn>
                <a:cxn ang="0">
                  <a:pos x="255" y="33"/>
                </a:cxn>
                <a:cxn ang="0">
                  <a:pos x="276" y="22"/>
                </a:cxn>
                <a:cxn ang="0">
                  <a:pos x="280" y="11"/>
                </a:cxn>
                <a:cxn ang="0">
                  <a:pos x="289" y="0"/>
                </a:cxn>
              </a:cxnLst>
              <a:rect l="0" t="0" r="r" b="b"/>
              <a:pathLst>
                <a:path w="289" h="39">
                  <a:moveTo>
                    <a:pt x="0" y="39"/>
                  </a:moveTo>
                  <a:lnTo>
                    <a:pt x="9" y="39"/>
                  </a:lnTo>
                  <a:lnTo>
                    <a:pt x="30" y="39"/>
                  </a:lnTo>
                  <a:lnTo>
                    <a:pt x="51" y="39"/>
                  </a:lnTo>
                  <a:lnTo>
                    <a:pt x="64" y="39"/>
                  </a:lnTo>
                  <a:lnTo>
                    <a:pt x="76" y="39"/>
                  </a:lnTo>
                  <a:lnTo>
                    <a:pt x="111" y="28"/>
                  </a:lnTo>
                  <a:lnTo>
                    <a:pt x="140" y="28"/>
                  </a:lnTo>
                  <a:lnTo>
                    <a:pt x="166" y="33"/>
                  </a:lnTo>
                  <a:lnTo>
                    <a:pt x="178" y="33"/>
                  </a:lnTo>
                  <a:lnTo>
                    <a:pt x="191" y="39"/>
                  </a:lnTo>
                  <a:lnTo>
                    <a:pt x="225" y="39"/>
                  </a:lnTo>
                  <a:lnTo>
                    <a:pt x="238" y="33"/>
                  </a:lnTo>
                  <a:lnTo>
                    <a:pt x="255" y="33"/>
                  </a:lnTo>
                  <a:lnTo>
                    <a:pt x="276" y="22"/>
                  </a:lnTo>
                  <a:lnTo>
                    <a:pt x="280" y="11"/>
                  </a:lnTo>
                  <a:lnTo>
                    <a:pt x="289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60" name="Freeform 36"/>
            <p:cNvSpPr>
              <a:spLocks/>
            </p:cNvSpPr>
            <p:nvPr/>
          </p:nvSpPr>
          <p:spPr bwMode="auto">
            <a:xfrm>
              <a:off x="2576" y="2018"/>
              <a:ext cx="289" cy="3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9" y="0"/>
                </a:cxn>
                <a:cxn ang="0">
                  <a:pos x="30" y="0"/>
                </a:cxn>
                <a:cxn ang="0">
                  <a:pos x="51" y="0"/>
                </a:cxn>
                <a:cxn ang="0">
                  <a:pos x="64" y="0"/>
                </a:cxn>
                <a:cxn ang="0">
                  <a:pos x="76" y="6"/>
                </a:cxn>
                <a:cxn ang="0">
                  <a:pos x="111" y="11"/>
                </a:cxn>
                <a:cxn ang="0">
                  <a:pos x="140" y="17"/>
                </a:cxn>
                <a:cxn ang="0">
                  <a:pos x="166" y="6"/>
                </a:cxn>
                <a:cxn ang="0">
                  <a:pos x="178" y="0"/>
                </a:cxn>
                <a:cxn ang="0">
                  <a:pos x="191" y="0"/>
                </a:cxn>
                <a:cxn ang="0">
                  <a:pos x="225" y="0"/>
                </a:cxn>
                <a:cxn ang="0">
                  <a:pos x="238" y="0"/>
                </a:cxn>
                <a:cxn ang="0">
                  <a:pos x="255" y="6"/>
                </a:cxn>
                <a:cxn ang="0">
                  <a:pos x="276" y="17"/>
                </a:cxn>
                <a:cxn ang="0">
                  <a:pos x="280" y="28"/>
                </a:cxn>
                <a:cxn ang="0">
                  <a:pos x="289" y="39"/>
                </a:cxn>
              </a:cxnLst>
              <a:rect l="0" t="0" r="r" b="b"/>
              <a:pathLst>
                <a:path w="289" h="39">
                  <a:moveTo>
                    <a:pt x="0" y="6"/>
                  </a:moveTo>
                  <a:lnTo>
                    <a:pt x="9" y="0"/>
                  </a:lnTo>
                  <a:lnTo>
                    <a:pt x="3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6" y="6"/>
                  </a:lnTo>
                  <a:lnTo>
                    <a:pt x="111" y="11"/>
                  </a:lnTo>
                  <a:lnTo>
                    <a:pt x="140" y="17"/>
                  </a:lnTo>
                  <a:lnTo>
                    <a:pt x="166" y="6"/>
                  </a:lnTo>
                  <a:lnTo>
                    <a:pt x="178" y="0"/>
                  </a:lnTo>
                  <a:lnTo>
                    <a:pt x="191" y="0"/>
                  </a:lnTo>
                  <a:lnTo>
                    <a:pt x="225" y="0"/>
                  </a:lnTo>
                  <a:lnTo>
                    <a:pt x="238" y="0"/>
                  </a:lnTo>
                  <a:lnTo>
                    <a:pt x="255" y="6"/>
                  </a:lnTo>
                  <a:lnTo>
                    <a:pt x="276" y="17"/>
                  </a:lnTo>
                  <a:lnTo>
                    <a:pt x="280" y="28"/>
                  </a:lnTo>
                  <a:lnTo>
                    <a:pt x="289" y="39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61" name="Freeform 37"/>
            <p:cNvSpPr>
              <a:spLocks/>
            </p:cNvSpPr>
            <p:nvPr/>
          </p:nvSpPr>
          <p:spPr bwMode="auto">
            <a:xfrm>
              <a:off x="2826" y="2049"/>
              <a:ext cx="54" cy="2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3" y="11"/>
                </a:cxn>
                <a:cxn ang="0">
                  <a:pos x="38" y="17"/>
                </a:cxn>
                <a:cxn ang="0">
                  <a:pos x="42" y="28"/>
                </a:cxn>
                <a:cxn ang="0">
                  <a:pos x="46" y="39"/>
                </a:cxn>
                <a:cxn ang="0">
                  <a:pos x="50" y="56"/>
                </a:cxn>
                <a:cxn ang="0">
                  <a:pos x="54" y="67"/>
                </a:cxn>
                <a:cxn ang="0">
                  <a:pos x="54" y="89"/>
                </a:cxn>
                <a:cxn ang="0">
                  <a:pos x="54" y="107"/>
                </a:cxn>
                <a:cxn ang="0">
                  <a:pos x="54" y="123"/>
                </a:cxn>
                <a:cxn ang="0">
                  <a:pos x="54" y="145"/>
                </a:cxn>
                <a:cxn ang="0">
                  <a:pos x="50" y="168"/>
                </a:cxn>
                <a:cxn ang="0">
                  <a:pos x="46" y="190"/>
                </a:cxn>
                <a:cxn ang="0">
                  <a:pos x="42" y="207"/>
                </a:cxn>
                <a:cxn ang="0">
                  <a:pos x="33" y="218"/>
                </a:cxn>
                <a:cxn ang="0">
                  <a:pos x="21" y="228"/>
                </a:cxn>
                <a:cxn ang="0">
                  <a:pos x="12" y="234"/>
                </a:cxn>
                <a:cxn ang="0">
                  <a:pos x="3" y="212"/>
                </a:cxn>
                <a:cxn ang="0">
                  <a:pos x="16" y="207"/>
                </a:cxn>
                <a:cxn ang="0">
                  <a:pos x="24" y="207"/>
                </a:cxn>
                <a:cxn ang="0">
                  <a:pos x="29" y="195"/>
                </a:cxn>
                <a:cxn ang="0">
                  <a:pos x="38" y="184"/>
                </a:cxn>
                <a:cxn ang="0">
                  <a:pos x="42" y="168"/>
                </a:cxn>
                <a:cxn ang="0">
                  <a:pos x="46" y="156"/>
                </a:cxn>
                <a:cxn ang="0">
                  <a:pos x="46" y="134"/>
                </a:cxn>
                <a:cxn ang="0">
                  <a:pos x="46" y="118"/>
                </a:cxn>
                <a:cxn ang="0">
                  <a:pos x="46" y="101"/>
                </a:cxn>
                <a:cxn ang="0">
                  <a:pos x="46" y="79"/>
                </a:cxn>
                <a:cxn ang="0">
                  <a:pos x="42" y="62"/>
                </a:cxn>
                <a:cxn ang="0">
                  <a:pos x="38" y="51"/>
                </a:cxn>
                <a:cxn ang="0">
                  <a:pos x="33" y="39"/>
                </a:cxn>
                <a:cxn ang="0">
                  <a:pos x="24" y="28"/>
                </a:cxn>
                <a:cxn ang="0">
                  <a:pos x="21" y="23"/>
                </a:cxn>
                <a:cxn ang="0">
                  <a:pos x="12" y="23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0" y="6"/>
                </a:cxn>
              </a:cxnLst>
              <a:rect l="0" t="0" r="r" b="b"/>
              <a:pathLst>
                <a:path w="54" h="234">
                  <a:moveTo>
                    <a:pt x="0" y="6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3" y="11"/>
                  </a:lnTo>
                  <a:lnTo>
                    <a:pt x="38" y="17"/>
                  </a:lnTo>
                  <a:lnTo>
                    <a:pt x="42" y="28"/>
                  </a:lnTo>
                  <a:lnTo>
                    <a:pt x="46" y="39"/>
                  </a:lnTo>
                  <a:lnTo>
                    <a:pt x="50" y="56"/>
                  </a:lnTo>
                  <a:lnTo>
                    <a:pt x="54" y="67"/>
                  </a:lnTo>
                  <a:lnTo>
                    <a:pt x="54" y="89"/>
                  </a:lnTo>
                  <a:lnTo>
                    <a:pt x="54" y="107"/>
                  </a:lnTo>
                  <a:lnTo>
                    <a:pt x="54" y="123"/>
                  </a:lnTo>
                  <a:lnTo>
                    <a:pt x="54" y="145"/>
                  </a:lnTo>
                  <a:lnTo>
                    <a:pt x="50" y="168"/>
                  </a:lnTo>
                  <a:lnTo>
                    <a:pt x="46" y="190"/>
                  </a:lnTo>
                  <a:lnTo>
                    <a:pt x="42" y="207"/>
                  </a:lnTo>
                  <a:lnTo>
                    <a:pt x="33" y="218"/>
                  </a:lnTo>
                  <a:lnTo>
                    <a:pt x="21" y="228"/>
                  </a:lnTo>
                  <a:lnTo>
                    <a:pt x="12" y="234"/>
                  </a:lnTo>
                  <a:lnTo>
                    <a:pt x="3" y="212"/>
                  </a:lnTo>
                  <a:lnTo>
                    <a:pt x="16" y="207"/>
                  </a:lnTo>
                  <a:lnTo>
                    <a:pt x="24" y="207"/>
                  </a:lnTo>
                  <a:lnTo>
                    <a:pt x="29" y="195"/>
                  </a:lnTo>
                  <a:lnTo>
                    <a:pt x="38" y="184"/>
                  </a:lnTo>
                  <a:lnTo>
                    <a:pt x="42" y="168"/>
                  </a:lnTo>
                  <a:lnTo>
                    <a:pt x="46" y="156"/>
                  </a:lnTo>
                  <a:lnTo>
                    <a:pt x="46" y="134"/>
                  </a:lnTo>
                  <a:lnTo>
                    <a:pt x="46" y="118"/>
                  </a:lnTo>
                  <a:lnTo>
                    <a:pt x="46" y="101"/>
                  </a:lnTo>
                  <a:lnTo>
                    <a:pt x="46" y="79"/>
                  </a:lnTo>
                  <a:lnTo>
                    <a:pt x="42" y="62"/>
                  </a:lnTo>
                  <a:lnTo>
                    <a:pt x="38" y="51"/>
                  </a:lnTo>
                  <a:lnTo>
                    <a:pt x="33" y="39"/>
                  </a:lnTo>
                  <a:lnTo>
                    <a:pt x="24" y="28"/>
                  </a:lnTo>
                  <a:lnTo>
                    <a:pt x="21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62" name="Freeform 38"/>
            <p:cNvSpPr>
              <a:spLocks/>
            </p:cNvSpPr>
            <p:nvPr/>
          </p:nvSpPr>
          <p:spPr bwMode="auto">
            <a:xfrm>
              <a:off x="2796" y="2055"/>
              <a:ext cx="42" cy="22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6"/>
                </a:cxn>
                <a:cxn ang="0">
                  <a:pos x="16" y="17"/>
                </a:cxn>
                <a:cxn ang="0">
                  <a:pos x="13" y="33"/>
                </a:cxn>
                <a:cxn ang="0">
                  <a:pos x="4" y="56"/>
                </a:cxn>
                <a:cxn ang="0">
                  <a:pos x="4" y="78"/>
                </a:cxn>
                <a:cxn ang="0">
                  <a:pos x="0" y="101"/>
                </a:cxn>
                <a:cxn ang="0">
                  <a:pos x="0" y="123"/>
                </a:cxn>
                <a:cxn ang="0">
                  <a:pos x="4" y="145"/>
                </a:cxn>
                <a:cxn ang="0">
                  <a:pos x="9" y="168"/>
                </a:cxn>
                <a:cxn ang="0">
                  <a:pos x="13" y="189"/>
                </a:cxn>
                <a:cxn ang="0">
                  <a:pos x="21" y="212"/>
                </a:cxn>
                <a:cxn ang="0">
                  <a:pos x="30" y="222"/>
                </a:cxn>
                <a:cxn ang="0">
                  <a:pos x="42" y="228"/>
                </a:cxn>
                <a:cxn ang="0">
                  <a:pos x="42" y="206"/>
                </a:cxn>
                <a:cxn ang="0">
                  <a:pos x="38" y="201"/>
                </a:cxn>
                <a:cxn ang="0">
                  <a:pos x="30" y="195"/>
                </a:cxn>
                <a:cxn ang="0">
                  <a:pos x="25" y="189"/>
                </a:cxn>
                <a:cxn ang="0">
                  <a:pos x="21" y="178"/>
                </a:cxn>
                <a:cxn ang="0">
                  <a:pos x="16" y="173"/>
                </a:cxn>
                <a:cxn ang="0">
                  <a:pos x="16" y="156"/>
                </a:cxn>
                <a:cxn ang="0">
                  <a:pos x="13" y="145"/>
                </a:cxn>
                <a:cxn ang="0">
                  <a:pos x="13" y="128"/>
                </a:cxn>
                <a:cxn ang="0">
                  <a:pos x="9" y="117"/>
                </a:cxn>
                <a:cxn ang="0">
                  <a:pos x="13" y="101"/>
                </a:cxn>
                <a:cxn ang="0">
                  <a:pos x="13" y="83"/>
                </a:cxn>
                <a:cxn ang="0">
                  <a:pos x="13" y="73"/>
                </a:cxn>
                <a:cxn ang="0">
                  <a:pos x="16" y="62"/>
                </a:cxn>
                <a:cxn ang="0">
                  <a:pos x="16" y="45"/>
                </a:cxn>
                <a:cxn ang="0">
                  <a:pos x="25" y="33"/>
                </a:cxn>
                <a:cxn ang="0">
                  <a:pos x="33" y="23"/>
                </a:cxn>
                <a:cxn ang="0">
                  <a:pos x="38" y="17"/>
                </a:cxn>
                <a:cxn ang="0">
                  <a:pos x="30" y="0"/>
                </a:cxn>
              </a:cxnLst>
              <a:rect l="0" t="0" r="r" b="b"/>
              <a:pathLst>
                <a:path w="42" h="228">
                  <a:moveTo>
                    <a:pt x="30" y="0"/>
                  </a:moveTo>
                  <a:lnTo>
                    <a:pt x="25" y="6"/>
                  </a:lnTo>
                  <a:lnTo>
                    <a:pt x="16" y="17"/>
                  </a:lnTo>
                  <a:lnTo>
                    <a:pt x="13" y="33"/>
                  </a:lnTo>
                  <a:lnTo>
                    <a:pt x="4" y="56"/>
                  </a:lnTo>
                  <a:lnTo>
                    <a:pt x="4" y="78"/>
                  </a:lnTo>
                  <a:lnTo>
                    <a:pt x="0" y="101"/>
                  </a:lnTo>
                  <a:lnTo>
                    <a:pt x="0" y="123"/>
                  </a:lnTo>
                  <a:lnTo>
                    <a:pt x="4" y="145"/>
                  </a:lnTo>
                  <a:lnTo>
                    <a:pt x="9" y="168"/>
                  </a:lnTo>
                  <a:lnTo>
                    <a:pt x="13" y="189"/>
                  </a:lnTo>
                  <a:lnTo>
                    <a:pt x="21" y="212"/>
                  </a:lnTo>
                  <a:lnTo>
                    <a:pt x="30" y="222"/>
                  </a:lnTo>
                  <a:lnTo>
                    <a:pt x="42" y="228"/>
                  </a:lnTo>
                  <a:lnTo>
                    <a:pt x="42" y="206"/>
                  </a:lnTo>
                  <a:lnTo>
                    <a:pt x="38" y="201"/>
                  </a:lnTo>
                  <a:lnTo>
                    <a:pt x="30" y="195"/>
                  </a:lnTo>
                  <a:lnTo>
                    <a:pt x="25" y="189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6" y="156"/>
                  </a:lnTo>
                  <a:lnTo>
                    <a:pt x="13" y="145"/>
                  </a:lnTo>
                  <a:lnTo>
                    <a:pt x="13" y="128"/>
                  </a:lnTo>
                  <a:lnTo>
                    <a:pt x="9" y="117"/>
                  </a:lnTo>
                  <a:lnTo>
                    <a:pt x="13" y="101"/>
                  </a:lnTo>
                  <a:lnTo>
                    <a:pt x="13" y="83"/>
                  </a:lnTo>
                  <a:lnTo>
                    <a:pt x="13" y="73"/>
                  </a:lnTo>
                  <a:lnTo>
                    <a:pt x="16" y="62"/>
                  </a:lnTo>
                  <a:lnTo>
                    <a:pt x="16" y="45"/>
                  </a:lnTo>
                  <a:lnTo>
                    <a:pt x="25" y="33"/>
                  </a:lnTo>
                  <a:lnTo>
                    <a:pt x="33" y="23"/>
                  </a:lnTo>
                  <a:lnTo>
                    <a:pt x="38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63" name="Freeform 39"/>
            <p:cNvSpPr>
              <a:spLocks/>
            </p:cNvSpPr>
            <p:nvPr/>
          </p:nvSpPr>
          <p:spPr bwMode="auto">
            <a:xfrm>
              <a:off x="2823" y="2046"/>
              <a:ext cx="54" cy="2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3" y="11"/>
                </a:cxn>
                <a:cxn ang="0">
                  <a:pos x="38" y="17"/>
                </a:cxn>
                <a:cxn ang="0">
                  <a:pos x="42" y="28"/>
                </a:cxn>
                <a:cxn ang="0">
                  <a:pos x="46" y="39"/>
                </a:cxn>
                <a:cxn ang="0">
                  <a:pos x="50" y="56"/>
                </a:cxn>
                <a:cxn ang="0">
                  <a:pos x="54" y="67"/>
                </a:cxn>
                <a:cxn ang="0">
                  <a:pos x="54" y="89"/>
                </a:cxn>
                <a:cxn ang="0">
                  <a:pos x="54" y="107"/>
                </a:cxn>
                <a:cxn ang="0">
                  <a:pos x="54" y="123"/>
                </a:cxn>
                <a:cxn ang="0">
                  <a:pos x="54" y="145"/>
                </a:cxn>
                <a:cxn ang="0">
                  <a:pos x="50" y="168"/>
                </a:cxn>
                <a:cxn ang="0">
                  <a:pos x="46" y="190"/>
                </a:cxn>
                <a:cxn ang="0">
                  <a:pos x="42" y="207"/>
                </a:cxn>
                <a:cxn ang="0">
                  <a:pos x="33" y="218"/>
                </a:cxn>
                <a:cxn ang="0">
                  <a:pos x="21" y="228"/>
                </a:cxn>
                <a:cxn ang="0">
                  <a:pos x="12" y="234"/>
                </a:cxn>
                <a:cxn ang="0">
                  <a:pos x="3" y="212"/>
                </a:cxn>
                <a:cxn ang="0">
                  <a:pos x="16" y="207"/>
                </a:cxn>
                <a:cxn ang="0">
                  <a:pos x="24" y="207"/>
                </a:cxn>
                <a:cxn ang="0">
                  <a:pos x="29" y="195"/>
                </a:cxn>
                <a:cxn ang="0">
                  <a:pos x="38" y="184"/>
                </a:cxn>
                <a:cxn ang="0">
                  <a:pos x="42" y="168"/>
                </a:cxn>
                <a:cxn ang="0">
                  <a:pos x="46" y="156"/>
                </a:cxn>
                <a:cxn ang="0">
                  <a:pos x="46" y="134"/>
                </a:cxn>
                <a:cxn ang="0">
                  <a:pos x="46" y="118"/>
                </a:cxn>
                <a:cxn ang="0">
                  <a:pos x="46" y="101"/>
                </a:cxn>
                <a:cxn ang="0">
                  <a:pos x="46" y="79"/>
                </a:cxn>
                <a:cxn ang="0">
                  <a:pos x="42" y="62"/>
                </a:cxn>
                <a:cxn ang="0">
                  <a:pos x="38" y="51"/>
                </a:cxn>
                <a:cxn ang="0">
                  <a:pos x="33" y="39"/>
                </a:cxn>
                <a:cxn ang="0">
                  <a:pos x="24" y="28"/>
                </a:cxn>
                <a:cxn ang="0">
                  <a:pos x="21" y="23"/>
                </a:cxn>
                <a:cxn ang="0">
                  <a:pos x="12" y="23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54" h="234">
                  <a:moveTo>
                    <a:pt x="0" y="6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3" y="11"/>
                  </a:lnTo>
                  <a:lnTo>
                    <a:pt x="38" y="17"/>
                  </a:lnTo>
                  <a:lnTo>
                    <a:pt x="42" y="28"/>
                  </a:lnTo>
                  <a:lnTo>
                    <a:pt x="46" y="39"/>
                  </a:lnTo>
                  <a:lnTo>
                    <a:pt x="50" y="56"/>
                  </a:lnTo>
                  <a:lnTo>
                    <a:pt x="54" y="67"/>
                  </a:lnTo>
                  <a:lnTo>
                    <a:pt x="54" y="89"/>
                  </a:lnTo>
                  <a:lnTo>
                    <a:pt x="54" y="107"/>
                  </a:lnTo>
                  <a:lnTo>
                    <a:pt x="54" y="123"/>
                  </a:lnTo>
                  <a:lnTo>
                    <a:pt x="54" y="145"/>
                  </a:lnTo>
                  <a:lnTo>
                    <a:pt x="50" y="168"/>
                  </a:lnTo>
                  <a:lnTo>
                    <a:pt x="46" y="190"/>
                  </a:lnTo>
                  <a:lnTo>
                    <a:pt x="42" y="207"/>
                  </a:lnTo>
                  <a:lnTo>
                    <a:pt x="33" y="218"/>
                  </a:lnTo>
                  <a:lnTo>
                    <a:pt x="21" y="228"/>
                  </a:lnTo>
                  <a:lnTo>
                    <a:pt x="12" y="234"/>
                  </a:lnTo>
                  <a:lnTo>
                    <a:pt x="3" y="212"/>
                  </a:lnTo>
                  <a:lnTo>
                    <a:pt x="16" y="207"/>
                  </a:lnTo>
                  <a:lnTo>
                    <a:pt x="24" y="207"/>
                  </a:lnTo>
                  <a:lnTo>
                    <a:pt x="29" y="195"/>
                  </a:lnTo>
                  <a:lnTo>
                    <a:pt x="38" y="184"/>
                  </a:lnTo>
                  <a:lnTo>
                    <a:pt x="42" y="168"/>
                  </a:lnTo>
                  <a:lnTo>
                    <a:pt x="46" y="156"/>
                  </a:lnTo>
                  <a:lnTo>
                    <a:pt x="46" y="134"/>
                  </a:lnTo>
                  <a:lnTo>
                    <a:pt x="46" y="118"/>
                  </a:lnTo>
                  <a:lnTo>
                    <a:pt x="46" y="101"/>
                  </a:lnTo>
                  <a:lnTo>
                    <a:pt x="46" y="79"/>
                  </a:lnTo>
                  <a:lnTo>
                    <a:pt x="42" y="62"/>
                  </a:lnTo>
                  <a:lnTo>
                    <a:pt x="38" y="51"/>
                  </a:lnTo>
                  <a:lnTo>
                    <a:pt x="33" y="39"/>
                  </a:lnTo>
                  <a:lnTo>
                    <a:pt x="24" y="28"/>
                  </a:lnTo>
                  <a:lnTo>
                    <a:pt x="21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64" name="Freeform 40"/>
            <p:cNvSpPr>
              <a:spLocks/>
            </p:cNvSpPr>
            <p:nvPr/>
          </p:nvSpPr>
          <p:spPr bwMode="auto">
            <a:xfrm>
              <a:off x="2793" y="2052"/>
              <a:ext cx="42" cy="22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6"/>
                </a:cxn>
                <a:cxn ang="0">
                  <a:pos x="16" y="17"/>
                </a:cxn>
                <a:cxn ang="0">
                  <a:pos x="13" y="33"/>
                </a:cxn>
                <a:cxn ang="0">
                  <a:pos x="4" y="56"/>
                </a:cxn>
                <a:cxn ang="0">
                  <a:pos x="4" y="78"/>
                </a:cxn>
                <a:cxn ang="0">
                  <a:pos x="0" y="101"/>
                </a:cxn>
                <a:cxn ang="0">
                  <a:pos x="0" y="123"/>
                </a:cxn>
                <a:cxn ang="0">
                  <a:pos x="4" y="145"/>
                </a:cxn>
                <a:cxn ang="0">
                  <a:pos x="9" y="168"/>
                </a:cxn>
                <a:cxn ang="0">
                  <a:pos x="13" y="189"/>
                </a:cxn>
                <a:cxn ang="0">
                  <a:pos x="21" y="212"/>
                </a:cxn>
                <a:cxn ang="0">
                  <a:pos x="30" y="222"/>
                </a:cxn>
                <a:cxn ang="0">
                  <a:pos x="42" y="228"/>
                </a:cxn>
                <a:cxn ang="0">
                  <a:pos x="42" y="206"/>
                </a:cxn>
                <a:cxn ang="0">
                  <a:pos x="38" y="201"/>
                </a:cxn>
                <a:cxn ang="0">
                  <a:pos x="30" y="195"/>
                </a:cxn>
                <a:cxn ang="0">
                  <a:pos x="25" y="189"/>
                </a:cxn>
                <a:cxn ang="0">
                  <a:pos x="21" y="178"/>
                </a:cxn>
                <a:cxn ang="0">
                  <a:pos x="16" y="173"/>
                </a:cxn>
                <a:cxn ang="0">
                  <a:pos x="16" y="156"/>
                </a:cxn>
                <a:cxn ang="0">
                  <a:pos x="13" y="145"/>
                </a:cxn>
                <a:cxn ang="0">
                  <a:pos x="13" y="128"/>
                </a:cxn>
                <a:cxn ang="0">
                  <a:pos x="9" y="117"/>
                </a:cxn>
                <a:cxn ang="0">
                  <a:pos x="13" y="101"/>
                </a:cxn>
                <a:cxn ang="0">
                  <a:pos x="13" y="83"/>
                </a:cxn>
                <a:cxn ang="0">
                  <a:pos x="13" y="73"/>
                </a:cxn>
                <a:cxn ang="0">
                  <a:pos x="16" y="62"/>
                </a:cxn>
                <a:cxn ang="0">
                  <a:pos x="16" y="45"/>
                </a:cxn>
                <a:cxn ang="0">
                  <a:pos x="25" y="33"/>
                </a:cxn>
                <a:cxn ang="0">
                  <a:pos x="33" y="23"/>
                </a:cxn>
                <a:cxn ang="0">
                  <a:pos x="38" y="17"/>
                </a:cxn>
                <a:cxn ang="0">
                  <a:pos x="30" y="0"/>
                </a:cxn>
              </a:cxnLst>
              <a:rect l="0" t="0" r="r" b="b"/>
              <a:pathLst>
                <a:path w="42" h="228">
                  <a:moveTo>
                    <a:pt x="30" y="0"/>
                  </a:moveTo>
                  <a:lnTo>
                    <a:pt x="25" y="6"/>
                  </a:lnTo>
                  <a:lnTo>
                    <a:pt x="16" y="17"/>
                  </a:lnTo>
                  <a:lnTo>
                    <a:pt x="13" y="33"/>
                  </a:lnTo>
                  <a:lnTo>
                    <a:pt x="4" y="56"/>
                  </a:lnTo>
                  <a:lnTo>
                    <a:pt x="4" y="78"/>
                  </a:lnTo>
                  <a:lnTo>
                    <a:pt x="0" y="101"/>
                  </a:lnTo>
                  <a:lnTo>
                    <a:pt x="0" y="123"/>
                  </a:lnTo>
                  <a:lnTo>
                    <a:pt x="4" y="145"/>
                  </a:lnTo>
                  <a:lnTo>
                    <a:pt x="9" y="168"/>
                  </a:lnTo>
                  <a:lnTo>
                    <a:pt x="13" y="189"/>
                  </a:lnTo>
                  <a:lnTo>
                    <a:pt x="21" y="212"/>
                  </a:lnTo>
                  <a:lnTo>
                    <a:pt x="30" y="222"/>
                  </a:lnTo>
                  <a:lnTo>
                    <a:pt x="42" y="228"/>
                  </a:lnTo>
                  <a:lnTo>
                    <a:pt x="42" y="206"/>
                  </a:lnTo>
                  <a:lnTo>
                    <a:pt x="38" y="201"/>
                  </a:lnTo>
                  <a:lnTo>
                    <a:pt x="30" y="195"/>
                  </a:lnTo>
                  <a:lnTo>
                    <a:pt x="25" y="189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6" y="156"/>
                  </a:lnTo>
                  <a:lnTo>
                    <a:pt x="13" y="145"/>
                  </a:lnTo>
                  <a:lnTo>
                    <a:pt x="13" y="128"/>
                  </a:lnTo>
                  <a:lnTo>
                    <a:pt x="9" y="117"/>
                  </a:lnTo>
                  <a:lnTo>
                    <a:pt x="13" y="101"/>
                  </a:lnTo>
                  <a:lnTo>
                    <a:pt x="13" y="83"/>
                  </a:lnTo>
                  <a:lnTo>
                    <a:pt x="13" y="73"/>
                  </a:lnTo>
                  <a:lnTo>
                    <a:pt x="16" y="62"/>
                  </a:lnTo>
                  <a:lnTo>
                    <a:pt x="16" y="45"/>
                  </a:lnTo>
                  <a:lnTo>
                    <a:pt x="25" y="33"/>
                  </a:lnTo>
                  <a:lnTo>
                    <a:pt x="33" y="23"/>
                  </a:lnTo>
                  <a:lnTo>
                    <a:pt x="38" y="17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65" name="Freeform 41"/>
            <p:cNvSpPr>
              <a:spLocks/>
            </p:cNvSpPr>
            <p:nvPr/>
          </p:nvSpPr>
          <p:spPr bwMode="auto">
            <a:xfrm>
              <a:off x="2804" y="2072"/>
              <a:ext cx="68" cy="18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4" y="4"/>
                </a:cxn>
                <a:cxn ang="0">
                  <a:pos x="50" y="10"/>
                </a:cxn>
                <a:cxn ang="0">
                  <a:pos x="55" y="21"/>
                </a:cxn>
                <a:cxn ang="0">
                  <a:pos x="61" y="33"/>
                </a:cxn>
                <a:cxn ang="0">
                  <a:pos x="64" y="48"/>
                </a:cxn>
                <a:cxn ang="0">
                  <a:pos x="66" y="65"/>
                </a:cxn>
                <a:cxn ang="0">
                  <a:pos x="68" y="83"/>
                </a:cxn>
                <a:cxn ang="0">
                  <a:pos x="68" y="101"/>
                </a:cxn>
                <a:cxn ang="0">
                  <a:pos x="66" y="119"/>
                </a:cxn>
                <a:cxn ang="0">
                  <a:pos x="64" y="136"/>
                </a:cxn>
                <a:cxn ang="0">
                  <a:pos x="61" y="151"/>
                </a:cxn>
                <a:cxn ang="0">
                  <a:pos x="55" y="163"/>
                </a:cxn>
                <a:cxn ang="0">
                  <a:pos x="50" y="174"/>
                </a:cxn>
                <a:cxn ang="0">
                  <a:pos x="44" y="181"/>
                </a:cxn>
                <a:cxn ang="0">
                  <a:pos x="37" y="184"/>
                </a:cxn>
                <a:cxn ang="0">
                  <a:pos x="31" y="184"/>
                </a:cxn>
                <a:cxn ang="0">
                  <a:pos x="24" y="181"/>
                </a:cxn>
                <a:cxn ang="0">
                  <a:pos x="18" y="174"/>
                </a:cxn>
                <a:cxn ang="0">
                  <a:pos x="13" y="163"/>
                </a:cxn>
                <a:cxn ang="0">
                  <a:pos x="7" y="151"/>
                </a:cxn>
                <a:cxn ang="0">
                  <a:pos x="4" y="136"/>
                </a:cxn>
                <a:cxn ang="0">
                  <a:pos x="2" y="119"/>
                </a:cxn>
                <a:cxn ang="0">
                  <a:pos x="0" y="101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3" y="21"/>
                </a:cxn>
                <a:cxn ang="0">
                  <a:pos x="18" y="10"/>
                </a:cxn>
                <a:cxn ang="0">
                  <a:pos x="24" y="4"/>
                </a:cxn>
                <a:cxn ang="0">
                  <a:pos x="31" y="1"/>
                </a:cxn>
                <a:cxn ang="0">
                  <a:pos x="34" y="0"/>
                </a:cxn>
              </a:cxnLst>
              <a:rect l="0" t="0" r="r" b="b"/>
              <a:pathLst>
                <a:path w="68" h="184">
                  <a:moveTo>
                    <a:pt x="34" y="0"/>
                  </a:moveTo>
                  <a:lnTo>
                    <a:pt x="37" y="1"/>
                  </a:lnTo>
                  <a:lnTo>
                    <a:pt x="41" y="1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10"/>
                  </a:lnTo>
                  <a:lnTo>
                    <a:pt x="53" y="15"/>
                  </a:lnTo>
                  <a:lnTo>
                    <a:pt x="55" y="21"/>
                  </a:lnTo>
                  <a:lnTo>
                    <a:pt x="58" y="27"/>
                  </a:lnTo>
                  <a:lnTo>
                    <a:pt x="61" y="33"/>
                  </a:lnTo>
                  <a:lnTo>
                    <a:pt x="63" y="41"/>
                  </a:lnTo>
                  <a:lnTo>
                    <a:pt x="64" y="48"/>
                  </a:lnTo>
                  <a:lnTo>
                    <a:pt x="66" y="57"/>
                  </a:lnTo>
                  <a:lnTo>
                    <a:pt x="66" y="65"/>
                  </a:lnTo>
                  <a:lnTo>
                    <a:pt x="67" y="74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68" y="101"/>
                  </a:lnTo>
                  <a:lnTo>
                    <a:pt x="67" y="110"/>
                  </a:lnTo>
                  <a:lnTo>
                    <a:pt x="66" y="119"/>
                  </a:lnTo>
                  <a:lnTo>
                    <a:pt x="66" y="128"/>
                  </a:lnTo>
                  <a:lnTo>
                    <a:pt x="64" y="136"/>
                  </a:lnTo>
                  <a:lnTo>
                    <a:pt x="63" y="143"/>
                  </a:lnTo>
                  <a:lnTo>
                    <a:pt x="61" y="151"/>
                  </a:lnTo>
                  <a:lnTo>
                    <a:pt x="58" y="157"/>
                  </a:lnTo>
                  <a:lnTo>
                    <a:pt x="55" y="163"/>
                  </a:lnTo>
                  <a:lnTo>
                    <a:pt x="53" y="169"/>
                  </a:lnTo>
                  <a:lnTo>
                    <a:pt x="50" y="174"/>
                  </a:lnTo>
                  <a:lnTo>
                    <a:pt x="47" y="178"/>
                  </a:lnTo>
                  <a:lnTo>
                    <a:pt x="44" y="181"/>
                  </a:lnTo>
                  <a:lnTo>
                    <a:pt x="41" y="183"/>
                  </a:lnTo>
                  <a:lnTo>
                    <a:pt x="37" y="184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27" y="183"/>
                  </a:lnTo>
                  <a:lnTo>
                    <a:pt x="24" y="181"/>
                  </a:lnTo>
                  <a:lnTo>
                    <a:pt x="21" y="178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3"/>
                  </a:lnTo>
                  <a:lnTo>
                    <a:pt x="10" y="157"/>
                  </a:lnTo>
                  <a:lnTo>
                    <a:pt x="7" y="151"/>
                  </a:lnTo>
                  <a:lnTo>
                    <a:pt x="5" y="143"/>
                  </a:lnTo>
                  <a:lnTo>
                    <a:pt x="4" y="136"/>
                  </a:lnTo>
                  <a:lnTo>
                    <a:pt x="2" y="128"/>
                  </a:lnTo>
                  <a:lnTo>
                    <a:pt x="2" y="119"/>
                  </a:lnTo>
                  <a:lnTo>
                    <a:pt x="1" y="110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4"/>
                  </a:lnTo>
                  <a:lnTo>
                    <a:pt x="2" y="65"/>
                  </a:lnTo>
                  <a:lnTo>
                    <a:pt x="2" y="57"/>
                  </a:lnTo>
                  <a:lnTo>
                    <a:pt x="4" y="48"/>
                  </a:lnTo>
                  <a:lnTo>
                    <a:pt x="5" y="41"/>
                  </a:lnTo>
                  <a:lnTo>
                    <a:pt x="7" y="33"/>
                  </a:lnTo>
                  <a:lnTo>
                    <a:pt x="10" y="27"/>
                  </a:lnTo>
                  <a:lnTo>
                    <a:pt x="13" y="21"/>
                  </a:lnTo>
                  <a:lnTo>
                    <a:pt x="15" y="15"/>
                  </a:lnTo>
                  <a:lnTo>
                    <a:pt x="18" y="10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66" name="Freeform 42"/>
            <p:cNvSpPr>
              <a:spLocks/>
            </p:cNvSpPr>
            <p:nvPr/>
          </p:nvSpPr>
          <p:spPr bwMode="auto">
            <a:xfrm>
              <a:off x="2795" y="2049"/>
              <a:ext cx="85" cy="235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55" y="5"/>
                </a:cxn>
                <a:cxn ang="0">
                  <a:pos x="63" y="14"/>
                </a:cxn>
                <a:cxn ang="0">
                  <a:pos x="70" y="27"/>
                </a:cxn>
                <a:cxn ang="0">
                  <a:pos x="75" y="44"/>
                </a:cxn>
                <a:cxn ang="0">
                  <a:pos x="80" y="62"/>
                </a:cxn>
                <a:cxn ang="0">
                  <a:pos x="84" y="83"/>
                </a:cxn>
                <a:cxn ang="0">
                  <a:pos x="85" y="106"/>
                </a:cxn>
                <a:cxn ang="0">
                  <a:pos x="85" y="130"/>
                </a:cxn>
                <a:cxn ang="0">
                  <a:pos x="84" y="152"/>
                </a:cxn>
                <a:cxn ang="0">
                  <a:pos x="80" y="173"/>
                </a:cxn>
                <a:cxn ang="0">
                  <a:pos x="75" y="192"/>
                </a:cxn>
                <a:cxn ang="0">
                  <a:pos x="70" y="209"/>
                </a:cxn>
                <a:cxn ang="0">
                  <a:pos x="63" y="222"/>
                </a:cxn>
                <a:cxn ang="0">
                  <a:pos x="55" y="231"/>
                </a:cxn>
                <a:cxn ang="0">
                  <a:pos x="47" y="234"/>
                </a:cxn>
                <a:cxn ang="0">
                  <a:pos x="38" y="234"/>
                </a:cxn>
                <a:cxn ang="0">
                  <a:pos x="30" y="231"/>
                </a:cxn>
                <a:cxn ang="0">
                  <a:pos x="22" y="222"/>
                </a:cxn>
                <a:cxn ang="0">
                  <a:pos x="16" y="209"/>
                </a:cxn>
                <a:cxn ang="0">
                  <a:pos x="10" y="192"/>
                </a:cxn>
                <a:cxn ang="0">
                  <a:pos x="5" y="173"/>
                </a:cxn>
                <a:cxn ang="0">
                  <a:pos x="2" y="152"/>
                </a:cxn>
                <a:cxn ang="0">
                  <a:pos x="0" y="130"/>
                </a:cxn>
                <a:cxn ang="0">
                  <a:pos x="0" y="106"/>
                </a:cxn>
                <a:cxn ang="0">
                  <a:pos x="2" y="83"/>
                </a:cxn>
                <a:cxn ang="0">
                  <a:pos x="5" y="62"/>
                </a:cxn>
                <a:cxn ang="0">
                  <a:pos x="10" y="44"/>
                </a:cxn>
                <a:cxn ang="0">
                  <a:pos x="16" y="27"/>
                </a:cxn>
                <a:cxn ang="0">
                  <a:pos x="22" y="14"/>
                </a:cxn>
                <a:cxn ang="0">
                  <a:pos x="30" y="5"/>
                </a:cxn>
                <a:cxn ang="0">
                  <a:pos x="38" y="1"/>
                </a:cxn>
                <a:cxn ang="0">
                  <a:pos x="43" y="0"/>
                </a:cxn>
              </a:cxnLst>
              <a:rect l="0" t="0" r="r" b="b"/>
              <a:pathLst>
                <a:path w="85" h="235">
                  <a:moveTo>
                    <a:pt x="43" y="0"/>
                  </a:moveTo>
                  <a:lnTo>
                    <a:pt x="47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63" y="14"/>
                  </a:lnTo>
                  <a:lnTo>
                    <a:pt x="67" y="20"/>
                  </a:lnTo>
                  <a:lnTo>
                    <a:pt x="70" y="27"/>
                  </a:lnTo>
                  <a:lnTo>
                    <a:pt x="73" y="35"/>
                  </a:lnTo>
                  <a:lnTo>
                    <a:pt x="75" y="44"/>
                  </a:lnTo>
                  <a:lnTo>
                    <a:pt x="78" y="53"/>
                  </a:lnTo>
                  <a:lnTo>
                    <a:pt x="80" y="62"/>
                  </a:lnTo>
                  <a:lnTo>
                    <a:pt x="82" y="73"/>
                  </a:lnTo>
                  <a:lnTo>
                    <a:pt x="84" y="83"/>
                  </a:lnTo>
                  <a:lnTo>
                    <a:pt x="84" y="95"/>
                  </a:lnTo>
                  <a:lnTo>
                    <a:pt x="85" y="106"/>
                  </a:lnTo>
                  <a:lnTo>
                    <a:pt x="85" y="118"/>
                  </a:lnTo>
                  <a:lnTo>
                    <a:pt x="85" y="130"/>
                  </a:lnTo>
                  <a:lnTo>
                    <a:pt x="84" y="141"/>
                  </a:lnTo>
                  <a:lnTo>
                    <a:pt x="84" y="152"/>
                  </a:lnTo>
                  <a:lnTo>
                    <a:pt x="82" y="163"/>
                  </a:lnTo>
                  <a:lnTo>
                    <a:pt x="80" y="173"/>
                  </a:lnTo>
                  <a:lnTo>
                    <a:pt x="78" y="183"/>
                  </a:lnTo>
                  <a:lnTo>
                    <a:pt x="75" y="192"/>
                  </a:lnTo>
                  <a:lnTo>
                    <a:pt x="73" y="201"/>
                  </a:lnTo>
                  <a:lnTo>
                    <a:pt x="70" y="209"/>
                  </a:lnTo>
                  <a:lnTo>
                    <a:pt x="67" y="216"/>
                  </a:lnTo>
                  <a:lnTo>
                    <a:pt x="63" y="222"/>
                  </a:lnTo>
                  <a:lnTo>
                    <a:pt x="59" y="227"/>
                  </a:lnTo>
                  <a:lnTo>
                    <a:pt x="55" y="231"/>
                  </a:lnTo>
                  <a:lnTo>
                    <a:pt x="51" y="233"/>
                  </a:lnTo>
                  <a:lnTo>
                    <a:pt x="47" y="234"/>
                  </a:lnTo>
                  <a:lnTo>
                    <a:pt x="43" y="235"/>
                  </a:lnTo>
                  <a:lnTo>
                    <a:pt x="38" y="234"/>
                  </a:lnTo>
                  <a:lnTo>
                    <a:pt x="34" y="233"/>
                  </a:lnTo>
                  <a:lnTo>
                    <a:pt x="30" y="231"/>
                  </a:lnTo>
                  <a:lnTo>
                    <a:pt x="26" y="227"/>
                  </a:lnTo>
                  <a:lnTo>
                    <a:pt x="22" y="222"/>
                  </a:lnTo>
                  <a:lnTo>
                    <a:pt x="19" y="216"/>
                  </a:lnTo>
                  <a:lnTo>
                    <a:pt x="16" y="209"/>
                  </a:lnTo>
                  <a:lnTo>
                    <a:pt x="13" y="201"/>
                  </a:lnTo>
                  <a:lnTo>
                    <a:pt x="10" y="192"/>
                  </a:lnTo>
                  <a:lnTo>
                    <a:pt x="7" y="183"/>
                  </a:lnTo>
                  <a:lnTo>
                    <a:pt x="5" y="173"/>
                  </a:lnTo>
                  <a:lnTo>
                    <a:pt x="3" y="163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1" y="95"/>
                  </a:lnTo>
                  <a:lnTo>
                    <a:pt x="2" y="83"/>
                  </a:lnTo>
                  <a:lnTo>
                    <a:pt x="3" y="73"/>
                  </a:lnTo>
                  <a:lnTo>
                    <a:pt x="5" y="62"/>
                  </a:lnTo>
                  <a:lnTo>
                    <a:pt x="7" y="53"/>
                  </a:lnTo>
                  <a:lnTo>
                    <a:pt x="10" y="44"/>
                  </a:lnTo>
                  <a:lnTo>
                    <a:pt x="13" y="35"/>
                  </a:lnTo>
                  <a:lnTo>
                    <a:pt x="16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67" name="Freeform 43"/>
            <p:cNvSpPr>
              <a:spLocks/>
            </p:cNvSpPr>
            <p:nvPr/>
          </p:nvSpPr>
          <p:spPr bwMode="auto">
            <a:xfrm>
              <a:off x="2635" y="1993"/>
              <a:ext cx="122" cy="2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3" y="17"/>
                </a:cxn>
                <a:cxn ang="0">
                  <a:pos x="12" y="28"/>
                </a:cxn>
                <a:cxn ang="0">
                  <a:pos x="20" y="45"/>
                </a:cxn>
                <a:cxn ang="0">
                  <a:pos x="33" y="62"/>
                </a:cxn>
                <a:cxn ang="0">
                  <a:pos x="41" y="84"/>
                </a:cxn>
                <a:cxn ang="0">
                  <a:pos x="50" y="101"/>
                </a:cxn>
                <a:cxn ang="0">
                  <a:pos x="59" y="112"/>
                </a:cxn>
                <a:cxn ang="0">
                  <a:pos x="67" y="135"/>
                </a:cxn>
                <a:cxn ang="0">
                  <a:pos x="84" y="185"/>
                </a:cxn>
                <a:cxn ang="0">
                  <a:pos x="84" y="201"/>
                </a:cxn>
                <a:cxn ang="0">
                  <a:pos x="88" y="218"/>
                </a:cxn>
                <a:cxn ang="0">
                  <a:pos x="88" y="229"/>
                </a:cxn>
                <a:cxn ang="0">
                  <a:pos x="93" y="240"/>
                </a:cxn>
                <a:cxn ang="0">
                  <a:pos x="93" y="251"/>
                </a:cxn>
                <a:cxn ang="0">
                  <a:pos x="88" y="274"/>
                </a:cxn>
                <a:cxn ang="0">
                  <a:pos x="101" y="274"/>
                </a:cxn>
                <a:cxn ang="0">
                  <a:pos x="106" y="263"/>
                </a:cxn>
                <a:cxn ang="0">
                  <a:pos x="109" y="246"/>
                </a:cxn>
                <a:cxn ang="0">
                  <a:pos x="114" y="229"/>
                </a:cxn>
                <a:cxn ang="0">
                  <a:pos x="118" y="212"/>
                </a:cxn>
                <a:cxn ang="0">
                  <a:pos x="118" y="201"/>
                </a:cxn>
                <a:cxn ang="0">
                  <a:pos x="122" y="190"/>
                </a:cxn>
                <a:cxn ang="0">
                  <a:pos x="122" y="174"/>
                </a:cxn>
                <a:cxn ang="0">
                  <a:pos x="122" y="163"/>
                </a:cxn>
                <a:cxn ang="0">
                  <a:pos x="122" y="145"/>
                </a:cxn>
                <a:cxn ang="0">
                  <a:pos x="118" y="135"/>
                </a:cxn>
                <a:cxn ang="0">
                  <a:pos x="118" y="112"/>
                </a:cxn>
                <a:cxn ang="0">
                  <a:pos x="109" y="95"/>
                </a:cxn>
                <a:cxn ang="0">
                  <a:pos x="106" y="79"/>
                </a:cxn>
                <a:cxn ang="0">
                  <a:pos x="106" y="67"/>
                </a:cxn>
                <a:cxn ang="0">
                  <a:pos x="93" y="73"/>
                </a:cxn>
                <a:cxn ang="0">
                  <a:pos x="97" y="84"/>
                </a:cxn>
                <a:cxn ang="0">
                  <a:pos x="97" y="95"/>
                </a:cxn>
                <a:cxn ang="0">
                  <a:pos x="101" y="107"/>
                </a:cxn>
                <a:cxn ang="0">
                  <a:pos x="106" y="123"/>
                </a:cxn>
                <a:cxn ang="0">
                  <a:pos x="106" y="129"/>
                </a:cxn>
                <a:cxn ang="0">
                  <a:pos x="109" y="145"/>
                </a:cxn>
                <a:cxn ang="0">
                  <a:pos x="109" y="157"/>
                </a:cxn>
                <a:cxn ang="0">
                  <a:pos x="109" y="174"/>
                </a:cxn>
                <a:cxn ang="0">
                  <a:pos x="106" y="190"/>
                </a:cxn>
                <a:cxn ang="0">
                  <a:pos x="106" y="201"/>
                </a:cxn>
                <a:cxn ang="0">
                  <a:pos x="106" y="212"/>
                </a:cxn>
                <a:cxn ang="0">
                  <a:pos x="101" y="224"/>
                </a:cxn>
                <a:cxn ang="0">
                  <a:pos x="101" y="207"/>
                </a:cxn>
                <a:cxn ang="0">
                  <a:pos x="97" y="190"/>
                </a:cxn>
                <a:cxn ang="0">
                  <a:pos x="93" y="174"/>
                </a:cxn>
                <a:cxn ang="0">
                  <a:pos x="88" y="157"/>
                </a:cxn>
                <a:cxn ang="0">
                  <a:pos x="79" y="135"/>
                </a:cxn>
                <a:cxn ang="0">
                  <a:pos x="76" y="118"/>
                </a:cxn>
                <a:cxn ang="0">
                  <a:pos x="59" y="84"/>
                </a:cxn>
                <a:cxn ang="0">
                  <a:pos x="50" y="67"/>
                </a:cxn>
                <a:cxn ang="0">
                  <a:pos x="41" y="50"/>
                </a:cxn>
                <a:cxn ang="0">
                  <a:pos x="38" y="45"/>
                </a:cxn>
                <a:cxn ang="0">
                  <a:pos x="33" y="34"/>
                </a:cxn>
                <a:cxn ang="0">
                  <a:pos x="29" y="23"/>
                </a:cxn>
                <a:cxn ang="0">
                  <a:pos x="20" y="12"/>
                </a:cxn>
                <a:cxn ang="0">
                  <a:pos x="12" y="0"/>
                </a:cxn>
              </a:cxnLst>
              <a:rect l="0" t="0" r="r" b="b"/>
              <a:pathLst>
                <a:path w="122" h="274">
                  <a:moveTo>
                    <a:pt x="12" y="0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12" y="28"/>
                  </a:lnTo>
                  <a:lnTo>
                    <a:pt x="20" y="45"/>
                  </a:lnTo>
                  <a:lnTo>
                    <a:pt x="33" y="62"/>
                  </a:lnTo>
                  <a:lnTo>
                    <a:pt x="41" y="84"/>
                  </a:lnTo>
                  <a:lnTo>
                    <a:pt x="50" y="101"/>
                  </a:lnTo>
                  <a:lnTo>
                    <a:pt x="59" y="112"/>
                  </a:lnTo>
                  <a:lnTo>
                    <a:pt x="67" y="135"/>
                  </a:lnTo>
                  <a:lnTo>
                    <a:pt x="84" y="185"/>
                  </a:lnTo>
                  <a:lnTo>
                    <a:pt x="84" y="201"/>
                  </a:lnTo>
                  <a:lnTo>
                    <a:pt x="88" y="218"/>
                  </a:lnTo>
                  <a:lnTo>
                    <a:pt x="88" y="229"/>
                  </a:lnTo>
                  <a:lnTo>
                    <a:pt x="93" y="240"/>
                  </a:lnTo>
                  <a:lnTo>
                    <a:pt x="93" y="251"/>
                  </a:lnTo>
                  <a:lnTo>
                    <a:pt x="88" y="274"/>
                  </a:lnTo>
                  <a:lnTo>
                    <a:pt x="101" y="274"/>
                  </a:lnTo>
                  <a:lnTo>
                    <a:pt x="106" y="263"/>
                  </a:lnTo>
                  <a:lnTo>
                    <a:pt x="109" y="246"/>
                  </a:lnTo>
                  <a:lnTo>
                    <a:pt x="114" y="229"/>
                  </a:lnTo>
                  <a:lnTo>
                    <a:pt x="118" y="212"/>
                  </a:lnTo>
                  <a:lnTo>
                    <a:pt x="118" y="201"/>
                  </a:lnTo>
                  <a:lnTo>
                    <a:pt x="122" y="190"/>
                  </a:lnTo>
                  <a:lnTo>
                    <a:pt x="122" y="174"/>
                  </a:lnTo>
                  <a:lnTo>
                    <a:pt x="122" y="163"/>
                  </a:lnTo>
                  <a:lnTo>
                    <a:pt x="122" y="145"/>
                  </a:lnTo>
                  <a:lnTo>
                    <a:pt x="118" y="135"/>
                  </a:lnTo>
                  <a:lnTo>
                    <a:pt x="118" y="112"/>
                  </a:lnTo>
                  <a:lnTo>
                    <a:pt x="109" y="95"/>
                  </a:lnTo>
                  <a:lnTo>
                    <a:pt x="106" y="79"/>
                  </a:lnTo>
                  <a:lnTo>
                    <a:pt x="106" y="67"/>
                  </a:lnTo>
                  <a:lnTo>
                    <a:pt x="93" y="73"/>
                  </a:lnTo>
                  <a:lnTo>
                    <a:pt x="97" y="84"/>
                  </a:lnTo>
                  <a:lnTo>
                    <a:pt x="97" y="95"/>
                  </a:lnTo>
                  <a:lnTo>
                    <a:pt x="101" y="107"/>
                  </a:lnTo>
                  <a:lnTo>
                    <a:pt x="106" y="123"/>
                  </a:lnTo>
                  <a:lnTo>
                    <a:pt x="106" y="129"/>
                  </a:lnTo>
                  <a:lnTo>
                    <a:pt x="109" y="145"/>
                  </a:lnTo>
                  <a:lnTo>
                    <a:pt x="109" y="157"/>
                  </a:lnTo>
                  <a:lnTo>
                    <a:pt x="109" y="174"/>
                  </a:lnTo>
                  <a:lnTo>
                    <a:pt x="106" y="190"/>
                  </a:lnTo>
                  <a:lnTo>
                    <a:pt x="106" y="201"/>
                  </a:lnTo>
                  <a:lnTo>
                    <a:pt x="106" y="212"/>
                  </a:lnTo>
                  <a:lnTo>
                    <a:pt x="101" y="224"/>
                  </a:lnTo>
                  <a:lnTo>
                    <a:pt x="101" y="207"/>
                  </a:lnTo>
                  <a:lnTo>
                    <a:pt x="97" y="190"/>
                  </a:lnTo>
                  <a:lnTo>
                    <a:pt x="93" y="174"/>
                  </a:lnTo>
                  <a:lnTo>
                    <a:pt x="88" y="157"/>
                  </a:lnTo>
                  <a:lnTo>
                    <a:pt x="79" y="135"/>
                  </a:lnTo>
                  <a:lnTo>
                    <a:pt x="76" y="118"/>
                  </a:lnTo>
                  <a:lnTo>
                    <a:pt x="59" y="84"/>
                  </a:lnTo>
                  <a:lnTo>
                    <a:pt x="50" y="67"/>
                  </a:lnTo>
                  <a:lnTo>
                    <a:pt x="41" y="50"/>
                  </a:lnTo>
                  <a:lnTo>
                    <a:pt x="38" y="45"/>
                  </a:lnTo>
                  <a:lnTo>
                    <a:pt x="33" y="34"/>
                  </a:lnTo>
                  <a:lnTo>
                    <a:pt x="29" y="23"/>
                  </a:lnTo>
                  <a:lnTo>
                    <a:pt x="2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68" name="Freeform 44"/>
            <p:cNvSpPr>
              <a:spLocks/>
            </p:cNvSpPr>
            <p:nvPr/>
          </p:nvSpPr>
          <p:spPr bwMode="auto">
            <a:xfrm>
              <a:off x="2698" y="2244"/>
              <a:ext cx="174" cy="56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5" y="17"/>
                </a:cxn>
                <a:cxn ang="0">
                  <a:pos x="123" y="11"/>
                </a:cxn>
                <a:cxn ang="0">
                  <a:pos x="128" y="11"/>
                </a:cxn>
                <a:cxn ang="0">
                  <a:pos x="136" y="0"/>
                </a:cxn>
                <a:cxn ang="0">
                  <a:pos x="145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53" y="11"/>
                </a:cxn>
                <a:cxn ang="0">
                  <a:pos x="149" y="17"/>
                </a:cxn>
                <a:cxn ang="0">
                  <a:pos x="145" y="17"/>
                </a:cxn>
                <a:cxn ang="0">
                  <a:pos x="149" y="23"/>
                </a:cxn>
                <a:cxn ang="0">
                  <a:pos x="149" y="29"/>
                </a:cxn>
                <a:cxn ang="0">
                  <a:pos x="158" y="29"/>
                </a:cxn>
                <a:cxn ang="0">
                  <a:pos x="161" y="23"/>
                </a:cxn>
                <a:cxn ang="0">
                  <a:pos x="166" y="17"/>
                </a:cxn>
                <a:cxn ang="0">
                  <a:pos x="170" y="11"/>
                </a:cxn>
                <a:cxn ang="0">
                  <a:pos x="174" y="11"/>
                </a:cxn>
                <a:cxn ang="0">
                  <a:pos x="174" y="17"/>
                </a:cxn>
                <a:cxn ang="0">
                  <a:pos x="166" y="29"/>
                </a:cxn>
                <a:cxn ang="0">
                  <a:pos x="161" y="33"/>
                </a:cxn>
                <a:cxn ang="0">
                  <a:pos x="158" y="39"/>
                </a:cxn>
                <a:cxn ang="0">
                  <a:pos x="149" y="39"/>
                </a:cxn>
                <a:cxn ang="0">
                  <a:pos x="145" y="39"/>
                </a:cxn>
                <a:cxn ang="0">
                  <a:pos x="136" y="39"/>
                </a:cxn>
                <a:cxn ang="0">
                  <a:pos x="131" y="33"/>
                </a:cxn>
                <a:cxn ang="0">
                  <a:pos x="128" y="33"/>
                </a:cxn>
                <a:cxn ang="0">
                  <a:pos x="123" y="33"/>
                </a:cxn>
                <a:cxn ang="0">
                  <a:pos x="115" y="33"/>
                </a:cxn>
                <a:cxn ang="0">
                  <a:pos x="30" y="50"/>
                </a:cxn>
                <a:cxn ang="0">
                  <a:pos x="22" y="56"/>
                </a:cxn>
                <a:cxn ang="0">
                  <a:pos x="13" y="50"/>
                </a:cxn>
                <a:cxn ang="0">
                  <a:pos x="0" y="45"/>
                </a:cxn>
                <a:cxn ang="0">
                  <a:pos x="4" y="23"/>
                </a:cxn>
                <a:cxn ang="0">
                  <a:pos x="17" y="17"/>
                </a:cxn>
              </a:cxnLst>
              <a:rect l="0" t="0" r="r" b="b"/>
              <a:pathLst>
                <a:path w="174" h="56">
                  <a:moveTo>
                    <a:pt x="17" y="17"/>
                  </a:moveTo>
                  <a:lnTo>
                    <a:pt x="25" y="17"/>
                  </a:lnTo>
                  <a:lnTo>
                    <a:pt x="123" y="11"/>
                  </a:lnTo>
                  <a:lnTo>
                    <a:pt x="128" y="11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53" y="11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49" y="23"/>
                  </a:lnTo>
                  <a:lnTo>
                    <a:pt x="149" y="29"/>
                  </a:lnTo>
                  <a:lnTo>
                    <a:pt x="158" y="29"/>
                  </a:lnTo>
                  <a:lnTo>
                    <a:pt x="161" y="23"/>
                  </a:lnTo>
                  <a:lnTo>
                    <a:pt x="166" y="17"/>
                  </a:lnTo>
                  <a:lnTo>
                    <a:pt x="170" y="11"/>
                  </a:lnTo>
                  <a:lnTo>
                    <a:pt x="174" y="11"/>
                  </a:lnTo>
                  <a:lnTo>
                    <a:pt x="174" y="17"/>
                  </a:lnTo>
                  <a:lnTo>
                    <a:pt x="166" y="29"/>
                  </a:lnTo>
                  <a:lnTo>
                    <a:pt x="161" y="33"/>
                  </a:lnTo>
                  <a:lnTo>
                    <a:pt x="158" y="39"/>
                  </a:lnTo>
                  <a:lnTo>
                    <a:pt x="149" y="39"/>
                  </a:lnTo>
                  <a:lnTo>
                    <a:pt x="145" y="39"/>
                  </a:lnTo>
                  <a:lnTo>
                    <a:pt x="136" y="39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3" y="33"/>
                  </a:lnTo>
                  <a:lnTo>
                    <a:pt x="115" y="33"/>
                  </a:lnTo>
                  <a:lnTo>
                    <a:pt x="30" y="50"/>
                  </a:lnTo>
                  <a:lnTo>
                    <a:pt x="22" y="56"/>
                  </a:lnTo>
                  <a:lnTo>
                    <a:pt x="13" y="50"/>
                  </a:lnTo>
                  <a:lnTo>
                    <a:pt x="0" y="45"/>
                  </a:lnTo>
                  <a:lnTo>
                    <a:pt x="4" y="23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69" name="Freeform 45"/>
            <p:cNvSpPr>
              <a:spLocks/>
            </p:cNvSpPr>
            <p:nvPr/>
          </p:nvSpPr>
          <p:spPr bwMode="auto">
            <a:xfrm>
              <a:off x="2632" y="1990"/>
              <a:ext cx="122" cy="2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3" y="17"/>
                </a:cxn>
                <a:cxn ang="0">
                  <a:pos x="12" y="28"/>
                </a:cxn>
                <a:cxn ang="0">
                  <a:pos x="20" y="45"/>
                </a:cxn>
                <a:cxn ang="0">
                  <a:pos x="33" y="62"/>
                </a:cxn>
                <a:cxn ang="0">
                  <a:pos x="41" y="84"/>
                </a:cxn>
                <a:cxn ang="0">
                  <a:pos x="50" y="101"/>
                </a:cxn>
                <a:cxn ang="0">
                  <a:pos x="59" y="112"/>
                </a:cxn>
                <a:cxn ang="0">
                  <a:pos x="67" y="135"/>
                </a:cxn>
                <a:cxn ang="0">
                  <a:pos x="84" y="185"/>
                </a:cxn>
                <a:cxn ang="0">
                  <a:pos x="84" y="201"/>
                </a:cxn>
                <a:cxn ang="0">
                  <a:pos x="88" y="218"/>
                </a:cxn>
                <a:cxn ang="0">
                  <a:pos x="88" y="229"/>
                </a:cxn>
                <a:cxn ang="0">
                  <a:pos x="93" y="240"/>
                </a:cxn>
                <a:cxn ang="0">
                  <a:pos x="93" y="251"/>
                </a:cxn>
                <a:cxn ang="0">
                  <a:pos x="88" y="274"/>
                </a:cxn>
                <a:cxn ang="0">
                  <a:pos x="101" y="274"/>
                </a:cxn>
                <a:cxn ang="0">
                  <a:pos x="106" y="263"/>
                </a:cxn>
                <a:cxn ang="0">
                  <a:pos x="109" y="246"/>
                </a:cxn>
                <a:cxn ang="0">
                  <a:pos x="114" y="229"/>
                </a:cxn>
                <a:cxn ang="0">
                  <a:pos x="118" y="212"/>
                </a:cxn>
                <a:cxn ang="0">
                  <a:pos x="118" y="201"/>
                </a:cxn>
                <a:cxn ang="0">
                  <a:pos x="122" y="190"/>
                </a:cxn>
                <a:cxn ang="0">
                  <a:pos x="122" y="174"/>
                </a:cxn>
                <a:cxn ang="0">
                  <a:pos x="122" y="163"/>
                </a:cxn>
                <a:cxn ang="0">
                  <a:pos x="122" y="145"/>
                </a:cxn>
                <a:cxn ang="0">
                  <a:pos x="118" y="135"/>
                </a:cxn>
                <a:cxn ang="0">
                  <a:pos x="118" y="112"/>
                </a:cxn>
                <a:cxn ang="0">
                  <a:pos x="109" y="95"/>
                </a:cxn>
                <a:cxn ang="0">
                  <a:pos x="106" y="79"/>
                </a:cxn>
                <a:cxn ang="0">
                  <a:pos x="106" y="67"/>
                </a:cxn>
                <a:cxn ang="0">
                  <a:pos x="93" y="73"/>
                </a:cxn>
                <a:cxn ang="0">
                  <a:pos x="97" y="84"/>
                </a:cxn>
                <a:cxn ang="0">
                  <a:pos x="97" y="95"/>
                </a:cxn>
                <a:cxn ang="0">
                  <a:pos x="101" y="107"/>
                </a:cxn>
                <a:cxn ang="0">
                  <a:pos x="106" y="123"/>
                </a:cxn>
                <a:cxn ang="0">
                  <a:pos x="106" y="129"/>
                </a:cxn>
                <a:cxn ang="0">
                  <a:pos x="109" y="145"/>
                </a:cxn>
                <a:cxn ang="0">
                  <a:pos x="109" y="157"/>
                </a:cxn>
                <a:cxn ang="0">
                  <a:pos x="109" y="174"/>
                </a:cxn>
                <a:cxn ang="0">
                  <a:pos x="106" y="190"/>
                </a:cxn>
                <a:cxn ang="0">
                  <a:pos x="106" y="201"/>
                </a:cxn>
                <a:cxn ang="0">
                  <a:pos x="106" y="212"/>
                </a:cxn>
                <a:cxn ang="0">
                  <a:pos x="101" y="224"/>
                </a:cxn>
                <a:cxn ang="0">
                  <a:pos x="101" y="207"/>
                </a:cxn>
                <a:cxn ang="0">
                  <a:pos x="97" y="190"/>
                </a:cxn>
                <a:cxn ang="0">
                  <a:pos x="93" y="174"/>
                </a:cxn>
                <a:cxn ang="0">
                  <a:pos x="88" y="157"/>
                </a:cxn>
                <a:cxn ang="0">
                  <a:pos x="79" y="135"/>
                </a:cxn>
                <a:cxn ang="0">
                  <a:pos x="76" y="118"/>
                </a:cxn>
                <a:cxn ang="0">
                  <a:pos x="59" y="84"/>
                </a:cxn>
                <a:cxn ang="0">
                  <a:pos x="50" y="67"/>
                </a:cxn>
                <a:cxn ang="0">
                  <a:pos x="41" y="50"/>
                </a:cxn>
                <a:cxn ang="0">
                  <a:pos x="38" y="45"/>
                </a:cxn>
                <a:cxn ang="0">
                  <a:pos x="33" y="34"/>
                </a:cxn>
                <a:cxn ang="0">
                  <a:pos x="29" y="23"/>
                </a:cxn>
                <a:cxn ang="0">
                  <a:pos x="20" y="12"/>
                </a:cxn>
                <a:cxn ang="0">
                  <a:pos x="12" y="0"/>
                </a:cxn>
              </a:cxnLst>
              <a:rect l="0" t="0" r="r" b="b"/>
              <a:pathLst>
                <a:path w="122" h="274">
                  <a:moveTo>
                    <a:pt x="12" y="0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12" y="28"/>
                  </a:lnTo>
                  <a:lnTo>
                    <a:pt x="20" y="45"/>
                  </a:lnTo>
                  <a:lnTo>
                    <a:pt x="33" y="62"/>
                  </a:lnTo>
                  <a:lnTo>
                    <a:pt x="41" y="84"/>
                  </a:lnTo>
                  <a:lnTo>
                    <a:pt x="50" y="101"/>
                  </a:lnTo>
                  <a:lnTo>
                    <a:pt x="59" y="112"/>
                  </a:lnTo>
                  <a:lnTo>
                    <a:pt x="67" y="135"/>
                  </a:lnTo>
                  <a:lnTo>
                    <a:pt x="84" y="185"/>
                  </a:lnTo>
                  <a:lnTo>
                    <a:pt x="84" y="201"/>
                  </a:lnTo>
                  <a:lnTo>
                    <a:pt x="88" y="218"/>
                  </a:lnTo>
                  <a:lnTo>
                    <a:pt x="88" y="229"/>
                  </a:lnTo>
                  <a:lnTo>
                    <a:pt x="93" y="240"/>
                  </a:lnTo>
                  <a:lnTo>
                    <a:pt x="93" y="251"/>
                  </a:lnTo>
                  <a:lnTo>
                    <a:pt x="88" y="274"/>
                  </a:lnTo>
                  <a:lnTo>
                    <a:pt x="101" y="274"/>
                  </a:lnTo>
                  <a:lnTo>
                    <a:pt x="106" y="263"/>
                  </a:lnTo>
                  <a:lnTo>
                    <a:pt x="109" y="246"/>
                  </a:lnTo>
                  <a:lnTo>
                    <a:pt x="114" y="229"/>
                  </a:lnTo>
                  <a:lnTo>
                    <a:pt x="118" y="212"/>
                  </a:lnTo>
                  <a:lnTo>
                    <a:pt x="118" y="201"/>
                  </a:lnTo>
                  <a:lnTo>
                    <a:pt x="122" y="190"/>
                  </a:lnTo>
                  <a:lnTo>
                    <a:pt x="122" y="174"/>
                  </a:lnTo>
                  <a:lnTo>
                    <a:pt x="122" y="163"/>
                  </a:lnTo>
                  <a:lnTo>
                    <a:pt x="122" y="145"/>
                  </a:lnTo>
                  <a:lnTo>
                    <a:pt x="118" y="135"/>
                  </a:lnTo>
                  <a:lnTo>
                    <a:pt x="118" y="112"/>
                  </a:lnTo>
                  <a:lnTo>
                    <a:pt x="109" y="95"/>
                  </a:lnTo>
                  <a:lnTo>
                    <a:pt x="106" y="79"/>
                  </a:lnTo>
                  <a:lnTo>
                    <a:pt x="106" y="67"/>
                  </a:lnTo>
                  <a:lnTo>
                    <a:pt x="93" y="73"/>
                  </a:lnTo>
                  <a:lnTo>
                    <a:pt x="97" y="84"/>
                  </a:lnTo>
                  <a:lnTo>
                    <a:pt x="97" y="95"/>
                  </a:lnTo>
                  <a:lnTo>
                    <a:pt x="101" y="107"/>
                  </a:lnTo>
                  <a:lnTo>
                    <a:pt x="106" y="123"/>
                  </a:lnTo>
                  <a:lnTo>
                    <a:pt x="106" y="129"/>
                  </a:lnTo>
                  <a:lnTo>
                    <a:pt x="109" y="145"/>
                  </a:lnTo>
                  <a:lnTo>
                    <a:pt x="109" y="157"/>
                  </a:lnTo>
                  <a:lnTo>
                    <a:pt x="109" y="174"/>
                  </a:lnTo>
                  <a:lnTo>
                    <a:pt x="106" y="190"/>
                  </a:lnTo>
                  <a:lnTo>
                    <a:pt x="106" y="201"/>
                  </a:lnTo>
                  <a:lnTo>
                    <a:pt x="106" y="212"/>
                  </a:lnTo>
                  <a:lnTo>
                    <a:pt x="101" y="224"/>
                  </a:lnTo>
                  <a:lnTo>
                    <a:pt x="101" y="207"/>
                  </a:lnTo>
                  <a:lnTo>
                    <a:pt x="97" y="190"/>
                  </a:lnTo>
                  <a:lnTo>
                    <a:pt x="93" y="174"/>
                  </a:lnTo>
                  <a:lnTo>
                    <a:pt x="88" y="157"/>
                  </a:lnTo>
                  <a:lnTo>
                    <a:pt x="79" y="135"/>
                  </a:lnTo>
                  <a:lnTo>
                    <a:pt x="76" y="118"/>
                  </a:lnTo>
                  <a:lnTo>
                    <a:pt x="59" y="84"/>
                  </a:lnTo>
                  <a:lnTo>
                    <a:pt x="50" y="67"/>
                  </a:lnTo>
                  <a:lnTo>
                    <a:pt x="41" y="50"/>
                  </a:lnTo>
                  <a:lnTo>
                    <a:pt x="38" y="45"/>
                  </a:lnTo>
                  <a:lnTo>
                    <a:pt x="33" y="34"/>
                  </a:lnTo>
                  <a:lnTo>
                    <a:pt x="29" y="23"/>
                  </a:lnTo>
                  <a:lnTo>
                    <a:pt x="2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70" name="Freeform 46"/>
            <p:cNvSpPr>
              <a:spLocks/>
            </p:cNvSpPr>
            <p:nvPr/>
          </p:nvSpPr>
          <p:spPr bwMode="auto">
            <a:xfrm>
              <a:off x="2695" y="2241"/>
              <a:ext cx="174" cy="56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5" y="17"/>
                </a:cxn>
                <a:cxn ang="0">
                  <a:pos x="123" y="11"/>
                </a:cxn>
                <a:cxn ang="0">
                  <a:pos x="128" y="11"/>
                </a:cxn>
                <a:cxn ang="0">
                  <a:pos x="136" y="0"/>
                </a:cxn>
                <a:cxn ang="0">
                  <a:pos x="145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53" y="11"/>
                </a:cxn>
                <a:cxn ang="0">
                  <a:pos x="149" y="17"/>
                </a:cxn>
                <a:cxn ang="0">
                  <a:pos x="145" y="17"/>
                </a:cxn>
                <a:cxn ang="0">
                  <a:pos x="149" y="23"/>
                </a:cxn>
                <a:cxn ang="0">
                  <a:pos x="149" y="29"/>
                </a:cxn>
                <a:cxn ang="0">
                  <a:pos x="158" y="29"/>
                </a:cxn>
                <a:cxn ang="0">
                  <a:pos x="161" y="23"/>
                </a:cxn>
                <a:cxn ang="0">
                  <a:pos x="166" y="17"/>
                </a:cxn>
                <a:cxn ang="0">
                  <a:pos x="170" y="11"/>
                </a:cxn>
                <a:cxn ang="0">
                  <a:pos x="174" y="11"/>
                </a:cxn>
                <a:cxn ang="0">
                  <a:pos x="174" y="17"/>
                </a:cxn>
                <a:cxn ang="0">
                  <a:pos x="166" y="29"/>
                </a:cxn>
                <a:cxn ang="0">
                  <a:pos x="161" y="33"/>
                </a:cxn>
                <a:cxn ang="0">
                  <a:pos x="158" y="39"/>
                </a:cxn>
                <a:cxn ang="0">
                  <a:pos x="149" y="39"/>
                </a:cxn>
                <a:cxn ang="0">
                  <a:pos x="145" y="39"/>
                </a:cxn>
                <a:cxn ang="0">
                  <a:pos x="136" y="39"/>
                </a:cxn>
                <a:cxn ang="0">
                  <a:pos x="131" y="33"/>
                </a:cxn>
                <a:cxn ang="0">
                  <a:pos x="128" y="33"/>
                </a:cxn>
                <a:cxn ang="0">
                  <a:pos x="123" y="33"/>
                </a:cxn>
                <a:cxn ang="0">
                  <a:pos x="115" y="33"/>
                </a:cxn>
                <a:cxn ang="0">
                  <a:pos x="30" y="50"/>
                </a:cxn>
                <a:cxn ang="0">
                  <a:pos x="22" y="56"/>
                </a:cxn>
                <a:cxn ang="0">
                  <a:pos x="13" y="50"/>
                </a:cxn>
                <a:cxn ang="0">
                  <a:pos x="0" y="45"/>
                </a:cxn>
                <a:cxn ang="0">
                  <a:pos x="4" y="23"/>
                </a:cxn>
                <a:cxn ang="0">
                  <a:pos x="17" y="17"/>
                </a:cxn>
              </a:cxnLst>
              <a:rect l="0" t="0" r="r" b="b"/>
              <a:pathLst>
                <a:path w="174" h="56">
                  <a:moveTo>
                    <a:pt x="17" y="17"/>
                  </a:moveTo>
                  <a:lnTo>
                    <a:pt x="25" y="17"/>
                  </a:lnTo>
                  <a:lnTo>
                    <a:pt x="123" y="11"/>
                  </a:lnTo>
                  <a:lnTo>
                    <a:pt x="128" y="11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53" y="11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49" y="23"/>
                  </a:lnTo>
                  <a:lnTo>
                    <a:pt x="149" y="29"/>
                  </a:lnTo>
                  <a:lnTo>
                    <a:pt x="158" y="29"/>
                  </a:lnTo>
                  <a:lnTo>
                    <a:pt x="161" y="23"/>
                  </a:lnTo>
                  <a:lnTo>
                    <a:pt x="166" y="17"/>
                  </a:lnTo>
                  <a:lnTo>
                    <a:pt x="170" y="11"/>
                  </a:lnTo>
                  <a:lnTo>
                    <a:pt x="174" y="11"/>
                  </a:lnTo>
                  <a:lnTo>
                    <a:pt x="174" y="17"/>
                  </a:lnTo>
                  <a:lnTo>
                    <a:pt x="166" y="29"/>
                  </a:lnTo>
                  <a:lnTo>
                    <a:pt x="161" y="33"/>
                  </a:lnTo>
                  <a:lnTo>
                    <a:pt x="158" y="39"/>
                  </a:lnTo>
                  <a:lnTo>
                    <a:pt x="149" y="39"/>
                  </a:lnTo>
                  <a:lnTo>
                    <a:pt x="145" y="39"/>
                  </a:lnTo>
                  <a:lnTo>
                    <a:pt x="136" y="39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3" y="33"/>
                  </a:lnTo>
                  <a:lnTo>
                    <a:pt x="115" y="33"/>
                  </a:lnTo>
                  <a:lnTo>
                    <a:pt x="30" y="50"/>
                  </a:lnTo>
                  <a:lnTo>
                    <a:pt x="22" y="56"/>
                  </a:lnTo>
                  <a:lnTo>
                    <a:pt x="13" y="50"/>
                  </a:lnTo>
                  <a:lnTo>
                    <a:pt x="0" y="45"/>
                  </a:lnTo>
                  <a:lnTo>
                    <a:pt x="4" y="23"/>
                  </a:lnTo>
                  <a:lnTo>
                    <a:pt x="17" y="17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71" name="Freeform 47"/>
            <p:cNvSpPr>
              <a:spLocks/>
            </p:cNvSpPr>
            <p:nvPr/>
          </p:nvSpPr>
          <p:spPr bwMode="auto">
            <a:xfrm>
              <a:off x="2626" y="2172"/>
              <a:ext cx="88" cy="117"/>
            </a:xfrm>
            <a:custGeom>
              <a:avLst/>
              <a:gdLst/>
              <a:ahLst/>
              <a:cxnLst>
                <a:cxn ang="0">
                  <a:pos x="68" y="39"/>
                </a:cxn>
                <a:cxn ang="0">
                  <a:pos x="68" y="61"/>
                </a:cxn>
                <a:cxn ang="0">
                  <a:pos x="76" y="72"/>
                </a:cxn>
                <a:cxn ang="0">
                  <a:pos x="85" y="84"/>
                </a:cxn>
                <a:cxn ang="0">
                  <a:pos x="88" y="84"/>
                </a:cxn>
                <a:cxn ang="0">
                  <a:pos x="85" y="95"/>
                </a:cxn>
                <a:cxn ang="0">
                  <a:pos x="85" y="106"/>
                </a:cxn>
                <a:cxn ang="0">
                  <a:pos x="85" y="111"/>
                </a:cxn>
                <a:cxn ang="0">
                  <a:pos x="72" y="117"/>
                </a:cxn>
                <a:cxn ang="0">
                  <a:pos x="59" y="117"/>
                </a:cxn>
                <a:cxn ang="0">
                  <a:pos x="50" y="111"/>
                </a:cxn>
                <a:cxn ang="0">
                  <a:pos x="38" y="106"/>
                </a:cxn>
                <a:cxn ang="0">
                  <a:pos x="25" y="101"/>
                </a:cxn>
                <a:cxn ang="0">
                  <a:pos x="12" y="95"/>
                </a:cxn>
                <a:cxn ang="0">
                  <a:pos x="9" y="72"/>
                </a:cxn>
                <a:cxn ang="0">
                  <a:pos x="4" y="50"/>
                </a:cxn>
                <a:cxn ang="0">
                  <a:pos x="4" y="2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21" y="0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9" y="22"/>
                </a:cxn>
                <a:cxn ang="0">
                  <a:pos x="68" y="39"/>
                </a:cxn>
              </a:cxnLst>
              <a:rect l="0" t="0" r="r" b="b"/>
              <a:pathLst>
                <a:path w="88" h="117">
                  <a:moveTo>
                    <a:pt x="68" y="39"/>
                  </a:moveTo>
                  <a:lnTo>
                    <a:pt x="68" y="61"/>
                  </a:lnTo>
                  <a:lnTo>
                    <a:pt x="76" y="72"/>
                  </a:lnTo>
                  <a:lnTo>
                    <a:pt x="85" y="84"/>
                  </a:lnTo>
                  <a:lnTo>
                    <a:pt x="88" y="84"/>
                  </a:lnTo>
                  <a:lnTo>
                    <a:pt x="85" y="95"/>
                  </a:lnTo>
                  <a:lnTo>
                    <a:pt x="85" y="106"/>
                  </a:lnTo>
                  <a:lnTo>
                    <a:pt x="85" y="111"/>
                  </a:lnTo>
                  <a:lnTo>
                    <a:pt x="72" y="117"/>
                  </a:lnTo>
                  <a:lnTo>
                    <a:pt x="59" y="117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5" y="101"/>
                  </a:lnTo>
                  <a:lnTo>
                    <a:pt x="12" y="95"/>
                  </a:lnTo>
                  <a:lnTo>
                    <a:pt x="9" y="72"/>
                  </a:lnTo>
                  <a:lnTo>
                    <a:pt x="4" y="50"/>
                  </a:lnTo>
                  <a:lnTo>
                    <a:pt x="4" y="2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21" y="0"/>
                  </a:lnTo>
                  <a:lnTo>
                    <a:pt x="42" y="6"/>
                  </a:lnTo>
                  <a:lnTo>
                    <a:pt x="50" y="10"/>
                  </a:lnTo>
                  <a:lnTo>
                    <a:pt x="59" y="22"/>
                  </a:lnTo>
                  <a:lnTo>
                    <a:pt x="68" y="3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72" name="Freeform 48"/>
            <p:cNvSpPr>
              <a:spLocks/>
            </p:cNvSpPr>
            <p:nvPr/>
          </p:nvSpPr>
          <p:spPr bwMode="auto">
            <a:xfrm>
              <a:off x="2711" y="2027"/>
              <a:ext cx="169" cy="67"/>
            </a:xfrm>
            <a:custGeom>
              <a:avLst/>
              <a:gdLst/>
              <a:ahLst/>
              <a:cxnLst>
                <a:cxn ang="0">
                  <a:pos x="17" y="39"/>
                </a:cxn>
                <a:cxn ang="0">
                  <a:pos x="25" y="34"/>
                </a:cxn>
                <a:cxn ang="0">
                  <a:pos x="46" y="39"/>
                </a:cxn>
                <a:cxn ang="0">
                  <a:pos x="80" y="45"/>
                </a:cxn>
                <a:cxn ang="0">
                  <a:pos x="106" y="51"/>
                </a:cxn>
                <a:cxn ang="0">
                  <a:pos x="122" y="56"/>
                </a:cxn>
                <a:cxn ang="0">
                  <a:pos x="131" y="61"/>
                </a:cxn>
                <a:cxn ang="0">
                  <a:pos x="139" y="67"/>
                </a:cxn>
                <a:cxn ang="0">
                  <a:pos x="148" y="61"/>
                </a:cxn>
                <a:cxn ang="0">
                  <a:pos x="148" y="56"/>
                </a:cxn>
                <a:cxn ang="0">
                  <a:pos x="148" y="51"/>
                </a:cxn>
                <a:cxn ang="0">
                  <a:pos x="144" y="45"/>
                </a:cxn>
                <a:cxn ang="0">
                  <a:pos x="135" y="45"/>
                </a:cxn>
                <a:cxn ang="0">
                  <a:pos x="139" y="39"/>
                </a:cxn>
                <a:cxn ang="0">
                  <a:pos x="144" y="34"/>
                </a:cxn>
                <a:cxn ang="0">
                  <a:pos x="148" y="28"/>
                </a:cxn>
                <a:cxn ang="0">
                  <a:pos x="153" y="34"/>
                </a:cxn>
                <a:cxn ang="0">
                  <a:pos x="157" y="45"/>
                </a:cxn>
                <a:cxn ang="0">
                  <a:pos x="161" y="56"/>
                </a:cxn>
                <a:cxn ang="0">
                  <a:pos x="165" y="56"/>
                </a:cxn>
                <a:cxn ang="0">
                  <a:pos x="169" y="51"/>
                </a:cxn>
                <a:cxn ang="0">
                  <a:pos x="165" y="45"/>
                </a:cxn>
                <a:cxn ang="0">
                  <a:pos x="161" y="34"/>
                </a:cxn>
                <a:cxn ang="0">
                  <a:pos x="157" y="22"/>
                </a:cxn>
                <a:cxn ang="0">
                  <a:pos x="148" y="16"/>
                </a:cxn>
                <a:cxn ang="0">
                  <a:pos x="144" y="16"/>
                </a:cxn>
                <a:cxn ang="0">
                  <a:pos x="135" y="16"/>
                </a:cxn>
                <a:cxn ang="0">
                  <a:pos x="127" y="22"/>
                </a:cxn>
                <a:cxn ang="0">
                  <a:pos x="118" y="28"/>
                </a:cxn>
                <a:cxn ang="0">
                  <a:pos x="114" y="28"/>
                </a:cxn>
                <a:cxn ang="0">
                  <a:pos x="98" y="22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7" y="39"/>
                </a:cxn>
              </a:cxnLst>
              <a:rect l="0" t="0" r="r" b="b"/>
              <a:pathLst>
                <a:path w="169" h="67">
                  <a:moveTo>
                    <a:pt x="17" y="39"/>
                  </a:moveTo>
                  <a:lnTo>
                    <a:pt x="25" y="34"/>
                  </a:lnTo>
                  <a:lnTo>
                    <a:pt x="46" y="39"/>
                  </a:lnTo>
                  <a:lnTo>
                    <a:pt x="80" y="45"/>
                  </a:lnTo>
                  <a:lnTo>
                    <a:pt x="106" y="51"/>
                  </a:lnTo>
                  <a:lnTo>
                    <a:pt x="122" y="56"/>
                  </a:lnTo>
                  <a:lnTo>
                    <a:pt x="131" y="61"/>
                  </a:lnTo>
                  <a:lnTo>
                    <a:pt x="139" y="67"/>
                  </a:lnTo>
                  <a:lnTo>
                    <a:pt x="148" y="61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4" y="45"/>
                  </a:lnTo>
                  <a:lnTo>
                    <a:pt x="135" y="45"/>
                  </a:lnTo>
                  <a:lnTo>
                    <a:pt x="139" y="39"/>
                  </a:lnTo>
                  <a:lnTo>
                    <a:pt x="144" y="34"/>
                  </a:lnTo>
                  <a:lnTo>
                    <a:pt x="148" y="28"/>
                  </a:lnTo>
                  <a:lnTo>
                    <a:pt x="153" y="34"/>
                  </a:lnTo>
                  <a:lnTo>
                    <a:pt x="157" y="45"/>
                  </a:lnTo>
                  <a:lnTo>
                    <a:pt x="161" y="56"/>
                  </a:lnTo>
                  <a:lnTo>
                    <a:pt x="165" y="56"/>
                  </a:lnTo>
                  <a:lnTo>
                    <a:pt x="169" y="51"/>
                  </a:lnTo>
                  <a:lnTo>
                    <a:pt x="165" y="45"/>
                  </a:lnTo>
                  <a:lnTo>
                    <a:pt x="161" y="34"/>
                  </a:lnTo>
                  <a:lnTo>
                    <a:pt x="157" y="22"/>
                  </a:lnTo>
                  <a:lnTo>
                    <a:pt x="148" y="16"/>
                  </a:lnTo>
                  <a:lnTo>
                    <a:pt x="144" y="16"/>
                  </a:lnTo>
                  <a:lnTo>
                    <a:pt x="135" y="16"/>
                  </a:lnTo>
                  <a:lnTo>
                    <a:pt x="127" y="22"/>
                  </a:lnTo>
                  <a:lnTo>
                    <a:pt x="118" y="28"/>
                  </a:lnTo>
                  <a:lnTo>
                    <a:pt x="114" y="28"/>
                  </a:lnTo>
                  <a:lnTo>
                    <a:pt x="98" y="2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73" name="Freeform 49"/>
            <p:cNvSpPr>
              <a:spLocks/>
            </p:cNvSpPr>
            <p:nvPr/>
          </p:nvSpPr>
          <p:spPr bwMode="auto">
            <a:xfrm>
              <a:off x="2623" y="2169"/>
              <a:ext cx="88" cy="117"/>
            </a:xfrm>
            <a:custGeom>
              <a:avLst/>
              <a:gdLst/>
              <a:ahLst/>
              <a:cxnLst>
                <a:cxn ang="0">
                  <a:pos x="68" y="39"/>
                </a:cxn>
                <a:cxn ang="0">
                  <a:pos x="68" y="61"/>
                </a:cxn>
                <a:cxn ang="0">
                  <a:pos x="76" y="72"/>
                </a:cxn>
                <a:cxn ang="0">
                  <a:pos x="85" y="84"/>
                </a:cxn>
                <a:cxn ang="0">
                  <a:pos x="88" y="84"/>
                </a:cxn>
                <a:cxn ang="0">
                  <a:pos x="85" y="95"/>
                </a:cxn>
                <a:cxn ang="0">
                  <a:pos x="85" y="106"/>
                </a:cxn>
                <a:cxn ang="0">
                  <a:pos x="85" y="111"/>
                </a:cxn>
                <a:cxn ang="0">
                  <a:pos x="72" y="117"/>
                </a:cxn>
                <a:cxn ang="0">
                  <a:pos x="59" y="117"/>
                </a:cxn>
                <a:cxn ang="0">
                  <a:pos x="50" y="111"/>
                </a:cxn>
                <a:cxn ang="0">
                  <a:pos x="38" y="106"/>
                </a:cxn>
                <a:cxn ang="0">
                  <a:pos x="25" y="101"/>
                </a:cxn>
                <a:cxn ang="0">
                  <a:pos x="12" y="95"/>
                </a:cxn>
                <a:cxn ang="0">
                  <a:pos x="9" y="72"/>
                </a:cxn>
                <a:cxn ang="0">
                  <a:pos x="4" y="50"/>
                </a:cxn>
                <a:cxn ang="0">
                  <a:pos x="4" y="2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21" y="0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9" y="22"/>
                </a:cxn>
                <a:cxn ang="0">
                  <a:pos x="68" y="39"/>
                </a:cxn>
              </a:cxnLst>
              <a:rect l="0" t="0" r="r" b="b"/>
              <a:pathLst>
                <a:path w="88" h="117">
                  <a:moveTo>
                    <a:pt x="68" y="39"/>
                  </a:moveTo>
                  <a:lnTo>
                    <a:pt x="68" y="61"/>
                  </a:lnTo>
                  <a:lnTo>
                    <a:pt x="76" y="72"/>
                  </a:lnTo>
                  <a:lnTo>
                    <a:pt x="85" y="84"/>
                  </a:lnTo>
                  <a:lnTo>
                    <a:pt x="88" y="84"/>
                  </a:lnTo>
                  <a:lnTo>
                    <a:pt x="85" y="95"/>
                  </a:lnTo>
                  <a:lnTo>
                    <a:pt x="85" y="106"/>
                  </a:lnTo>
                  <a:lnTo>
                    <a:pt x="85" y="111"/>
                  </a:lnTo>
                  <a:lnTo>
                    <a:pt x="72" y="117"/>
                  </a:lnTo>
                  <a:lnTo>
                    <a:pt x="59" y="117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5" y="101"/>
                  </a:lnTo>
                  <a:lnTo>
                    <a:pt x="12" y="95"/>
                  </a:lnTo>
                  <a:lnTo>
                    <a:pt x="9" y="72"/>
                  </a:lnTo>
                  <a:lnTo>
                    <a:pt x="4" y="50"/>
                  </a:lnTo>
                  <a:lnTo>
                    <a:pt x="4" y="2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21" y="0"/>
                  </a:lnTo>
                  <a:lnTo>
                    <a:pt x="42" y="6"/>
                  </a:lnTo>
                  <a:lnTo>
                    <a:pt x="50" y="10"/>
                  </a:lnTo>
                  <a:lnTo>
                    <a:pt x="59" y="22"/>
                  </a:lnTo>
                  <a:lnTo>
                    <a:pt x="68" y="39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74" name="Freeform 50"/>
            <p:cNvSpPr>
              <a:spLocks/>
            </p:cNvSpPr>
            <p:nvPr/>
          </p:nvSpPr>
          <p:spPr bwMode="auto">
            <a:xfrm>
              <a:off x="2708" y="2024"/>
              <a:ext cx="169" cy="67"/>
            </a:xfrm>
            <a:custGeom>
              <a:avLst/>
              <a:gdLst/>
              <a:ahLst/>
              <a:cxnLst>
                <a:cxn ang="0">
                  <a:pos x="17" y="39"/>
                </a:cxn>
                <a:cxn ang="0">
                  <a:pos x="25" y="34"/>
                </a:cxn>
                <a:cxn ang="0">
                  <a:pos x="46" y="39"/>
                </a:cxn>
                <a:cxn ang="0">
                  <a:pos x="80" y="45"/>
                </a:cxn>
                <a:cxn ang="0">
                  <a:pos x="106" y="51"/>
                </a:cxn>
                <a:cxn ang="0">
                  <a:pos x="122" y="56"/>
                </a:cxn>
                <a:cxn ang="0">
                  <a:pos x="131" y="61"/>
                </a:cxn>
                <a:cxn ang="0">
                  <a:pos x="139" y="67"/>
                </a:cxn>
                <a:cxn ang="0">
                  <a:pos x="148" y="61"/>
                </a:cxn>
                <a:cxn ang="0">
                  <a:pos x="148" y="56"/>
                </a:cxn>
                <a:cxn ang="0">
                  <a:pos x="148" y="51"/>
                </a:cxn>
                <a:cxn ang="0">
                  <a:pos x="144" y="45"/>
                </a:cxn>
                <a:cxn ang="0">
                  <a:pos x="135" y="45"/>
                </a:cxn>
                <a:cxn ang="0">
                  <a:pos x="139" y="39"/>
                </a:cxn>
                <a:cxn ang="0">
                  <a:pos x="144" y="34"/>
                </a:cxn>
                <a:cxn ang="0">
                  <a:pos x="148" y="28"/>
                </a:cxn>
                <a:cxn ang="0">
                  <a:pos x="153" y="34"/>
                </a:cxn>
                <a:cxn ang="0">
                  <a:pos x="157" y="45"/>
                </a:cxn>
                <a:cxn ang="0">
                  <a:pos x="161" y="56"/>
                </a:cxn>
                <a:cxn ang="0">
                  <a:pos x="165" y="56"/>
                </a:cxn>
                <a:cxn ang="0">
                  <a:pos x="169" y="51"/>
                </a:cxn>
                <a:cxn ang="0">
                  <a:pos x="165" y="45"/>
                </a:cxn>
                <a:cxn ang="0">
                  <a:pos x="161" y="34"/>
                </a:cxn>
                <a:cxn ang="0">
                  <a:pos x="157" y="22"/>
                </a:cxn>
                <a:cxn ang="0">
                  <a:pos x="148" y="16"/>
                </a:cxn>
                <a:cxn ang="0">
                  <a:pos x="144" y="16"/>
                </a:cxn>
                <a:cxn ang="0">
                  <a:pos x="135" y="16"/>
                </a:cxn>
                <a:cxn ang="0">
                  <a:pos x="127" y="22"/>
                </a:cxn>
                <a:cxn ang="0">
                  <a:pos x="118" y="28"/>
                </a:cxn>
                <a:cxn ang="0">
                  <a:pos x="114" y="28"/>
                </a:cxn>
                <a:cxn ang="0">
                  <a:pos x="98" y="22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7" y="39"/>
                </a:cxn>
              </a:cxnLst>
              <a:rect l="0" t="0" r="r" b="b"/>
              <a:pathLst>
                <a:path w="169" h="67">
                  <a:moveTo>
                    <a:pt x="17" y="39"/>
                  </a:moveTo>
                  <a:lnTo>
                    <a:pt x="25" y="34"/>
                  </a:lnTo>
                  <a:lnTo>
                    <a:pt x="46" y="39"/>
                  </a:lnTo>
                  <a:lnTo>
                    <a:pt x="80" y="45"/>
                  </a:lnTo>
                  <a:lnTo>
                    <a:pt x="106" y="51"/>
                  </a:lnTo>
                  <a:lnTo>
                    <a:pt x="122" y="56"/>
                  </a:lnTo>
                  <a:lnTo>
                    <a:pt x="131" y="61"/>
                  </a:lnTo>
                  <a:lnTo>
                    <a:pt x="139" y="67"/>
                  </a:lnTo>
                  <a:lnTo>
                    <a:pt x="148" y="61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4" y="45"/>
                  </a:lnTo>
                  <a:lnTo>
                    <a:pt x="135" y="45"/>
                  </a:lnTo>
                  <a:lnTo>
                    <a:pt x="139" y="39"/>
                  </a:lnTo>
                  <a:lnTo>
                    <a:pt x="144" y="34"/>
                  </a:lnTo>
                  <a:lnTo>
                    <a:pt x="148" y="28"/>
                  </a:lnTo>
                  <a:lnTo>
                    <a:pt x="153" y="34"/>
                  </a:lnTo>
                  <a:lnTo>
                    <a:pt x="157" y="45"/>
                  </a:lnTo>
                  <a:lnTo>
                    <a:pt x="161" y="56"/>
                  </a:lnTo>
                  <a:lnTo>
                    <a:pt x="165" y="56"/>
                  </a:lnTo>
                  <a:lnTo>
                    <a:pt x="169" y="51"/>
                  </a:lnTo>
                  <a:lnTo>
                    <a:pt x="165" y="45"/>
                  </a:lnTo>
                  <a:lnTo>
                    <a:pt x="161" y="34"/>
                  </a:lnTo>
                  <a:lnTo>
                    <a:pt x="157" y="22"/>
                  </a:lnTo>
                  <a:lnTo>
                    <a:pt x="148" y="16"/>
                  </a:lnTo>
                  <a:lnTo>
                    <a:pt x="144" y="16"/>
                  </a:lnTo>
                  <a:lnTo>
                    <a:pt x="135" y="16"/>
                  </a:lnTo>
                  <a:lnTo>
                    <a:pt x="127" y="22"/>
                  </a:lnTo>
                  <a:lnTo>
                    <a:pt x="118" y="28"/>
                  </a:lnTo>
                  <a:lnTo>
                    <a:pt x="114" y="28"/>
                  </a:lnTo>
                  <a:lnTo>
                    <a:pt x="98" y="2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7" y="39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75" name="Freeform 51"/>
            <p:cNvSpPr>
              <a:spLocks/>
            </p:cNvSpPr>
            <p:nvPr/>
          </p:nvSpPr>
          <p:spPr bwMode="auto">
            <a:xfrm>
              <a:off x="2673" y="2027"/>
              <a:ext cx="55" cy="55"/>
            </a:xfrm>
            <a:custGeom>
              <a:avLst/>
              <a:gdLst/>
              <a:ahLst/>
              <a:cxnLst>
                <a:cxn ang="0">
                  <a:pos x="25" y="55"/>
                </a:cxn>
                <a:cxn ang="0">
                  <a:pos x="38" y="50"/>
                </a:cxn>
                <a:cxn ang="0">
                  <a:pos x="50" y="39"/>
                </a:cxn>
                <a:cxn ang="0">
                  <a:pos x="55" y="39"/>
                </a:cxn>
                <a:cxn ang="0">
                  <a:pos x="50" y="28"/>
                </a:cxn>
                <a:cxn ang="0">
                  <a:pos x="46" y="22"/>
                </a:cxn>
                <a:cxn ang="0">
                  <a:pos x="42" y="11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8" y="6"/>
                </a:cxn>
                <a:cxn ang="0">
                  <a:pos x="0" y="11"/>
                </a:cxn>
                <a:cxn ang="0">
                  <a:pos x="25" y="55"/>
                </a:cxn>
              </a:cxnLst>
              <a:rect l="0" t="0" r="r" b="b"/>
              <a:pathLst>
                <a:path w="55" h="55">
                  <a:moveTo>
                    <a:pt x="25" y="55"/>
                  </a:moveTo>
                  <a:lnTo>
                    <a:pt x="38" y="50"/>
                  </a:lnTo>
                  <a:lnTo>
                    <a:pt x="50" y="39"/>
                  </a:lnTo>
                  <a:lnTo>
                    <a:pt x="55" y="39"/>
                  </a:lnTo>
                  <a:lnTo>
                    <a:pt x="50" y="28"/>
                  </a:lnTo>
                  <a:lnTo>
                    <a:pt x="46" y="22"/>
                  </a:lnTo>
                  <a:lnTo>
                    <a:pt x="42" y="11"/>
                  </a:lnTo>
                  <a:lnTo>
                    <a:pt x="34" y="0"/>
                  </a:lnTo>
                  <a:lnTo>
                    <a:pt x="21" y="6"/>
                  </a:lnTo>
                  <a:lnTo>
                    <a:pt x="8" y="6"/>
                  </a:lnTo>
                  <a:lnTo>
                    <a:pt x="0" y="11"/>
                  </a:lnTo>
                  <a:lnTo>
                    <a:pt x="25" y="5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76" name="Freeform 52"/>
            <p:cNvSpPr>
              <a:spLocks/>
            </p:cNvSpPr>
            <p:nvPr/>
          </p:nvSpPr>
          <p:spPr bwMode="auto">
            <a:xfrm>
              <a:off x="2670" y="2024"/>
              <a:ext cx="55" cy="55"/>
            </a:xfrm>
            <a:custGeom>
              <a:avLst/>
              <a:gdLst/>
              <a:ahLst/>
              <a:cxnLst>
                <a:cxn ang="0">
                  <a:pos x="25" y="55"/>
                </a:cxn>
                <a:cxn ang="0">
                  <a:pos x="38" y="50"/>
                </a:cxn>
                <a:cxn ang="0">
                  <a:pos x="50" y="39"/>
                </a:cxn>
                <a:cxn ang="0">
                  <a:pos x="55" y="39"/>
                </a:cxn>
                <a:cxn ang="0">
                  <a:pos x="50" y="28"/>
                </a:cxn>
                <a:cxn ang="0">
                  <a:pos x="46" y="22"/>
                </a:cxn>
                <a:cxn ang="0">
                  <a:pos x="42" y="11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8" y="6"/>
                </a:cxn>
                <a:cxn ang="0">
                  <a:pos x="0" y="11"/>
                </a:cxn>
              </a:cxnLst>
              <a:rect l="0" t="0" r="r" b="b"/>
              <a:pathLst>
                <a:path w="55" h="55">
                  <a:moveTo>
                    <a:pt x="25" y="55"/>
                  </a:moveTo>
                  <a:lnTo>
                    <a:pt x="38" y="50"/>
                  </a:lnTo>
                  <a:lnTo>
                    <a:pt x="50" y="39"/>
                  </a:lnTo>
                  <a:lnTo>
                    <a:pt x="55" y="39"/>
                  </a:lnTo>
                  <a:lnTo>
                    <a:pt x="50" y="28"/>
                  </a:lnTo>
                  <a:lnTo>
                    <a:pt x="46" y="22"/>
                  </a:lnTo>
                  <a:lnTo>
                    <a:pt x="42" y="11"/>
                  </a:lnTo>
                  <a:lnTo>
                    <a:pt x="34" y="0"/>
                  </a:lnTo>
                  <a:lnTo>
                    <a:pt x="21" y="6"/>
                  </a:lnTo>
                  <a:lnTo>
                    <a:pt x="8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77" name="Freeform 53"/>
            <p:cNvSpPr>
              <a:spLocks/>
            </p:cNvSpPr>
            <p:nvPr/>
          </p:nvSpPr>
          <p:spPr bwMode="auto">
            <a:xfrm>
              <a:off x="2640" y="1990"/>
              <a:ext cx="98" cy="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13" y="17"/>
                </a:cxn>
                <a:cxn ang="0">
                  <a:pos x="17" y="28"/>
                </a:cxn>
                <a:cxn ang="0">
                  <a:pos x="25" y="40"/>
                </a:cxn>
                <a:cxn ang="0">
                  <a:pos x="38" y="56"/>
                </a:cxn>
                <a:cxn ang="0">
                  <a:pos x="42" y="67"/>
                </a:cxn>
                <a:cxn ang="0">
                  <a:pos x="51" y="79"/>
                </a:cxn>
                <a:cxn ang="0">
                  <a:pos x="59" y="107"/>
                </a:cxn>
                <a:cxn ang="0">
                  <a:pos x="72" y="129"/>
                </a:cxn>
                <a:cxn ang="0">
                  <a:pos x="80" y="157"/>
                </a:cxn>
                <a:cxn ang="0">
                  <a:pos x="89" y="185"/>
                </a:cxn>
                <a:cxn ang="0">
                  <a:pos x="89" y="207"/>
                </a:cxn>
                <a:cxn ang="0">
                  <a:pos x="93" y="224"/>
                </a:cxn>
                <a:cxn ang="0">
                  <a:pos x="98" y="207"/>
                </a:cxn>
                <a:cxn ang="0">
                  <a:pos x="98" y="185"/>
                </a:cxn>
                <a:cxn ang="0">
                  <a:pos x="98" y="157"/>
                </a:cxn>
                <a:cxn ang="0">
                  <a:pos x="98" y="135"/>
                </a:cxn>
                <a:cxn ang="0">
                  <a:pos x="93" y="112"/>
                </a:cxn>
                <a:cxn ang="0">
                  <a:pos x="89" y="101"/>
                </a:cxn>
                <a:cxn ang="0">
                  <a:pos x="89" y="89"/>
                </a:cxn>
                <a:cxn ang="0">
                  <a:pos x="85" y="73"/>
                </a:cxn>
              </a:cxnLst>
              <a:rect l="0" t="0" r="r" b="b"/>
              <a:pathLst>
                <a:path w="98" h="224">
                  <a:moveTo>
                    <a:pt x="0" y="0"/>
                  </a:moveTo>
                  <a:lnTo>
                    <a:pt x="4" y="6"/>
                  </a:lnTo>
                  <a:lnTo>
                    <a:pt x="13" y="17"/>
                  </a:lnTo>
                  <a:lnTo>
                    <a:pt x="17" y="28"/>
                  </a:lnTo>
                  <a:lnTo>
                    <a:pt x="25" y="40"/>
                  </a:lnTo>
                  <a:lnTo>
                    <a:pt x="38" y="56"/>
                  </a:lnTo>
                  <a:lnTo>
                    <a:pt x="42" y="67"/>
                  </a:lnTo>
                  <a:lnTo>
                    <a:pt x="51" y="79"/>
                  </a:lnTo>
                  <a:lnTo>
                    <a:pt x="59" y="107"/>
                  </a:lnTo>
                  <a:lnTo>
                    <a:pt x="72" y="129"/>
                  </a:lnTo>
                  <a:lnTo>
                    <a:pt x="80" y="157"/>
                  </a:lnTo>
                  <a:lnTo>
                    <a:pt x="89" y="185"/>
                  </a:lnTo>
                  <a:lnTo>
                    <a:pt x="89" y="207"/>
                  </a:lnTo>
                  <a:lnTo>
                    <a:pt x="93" y="224"/>
                  </a:lnTo>
                  <a:lnTo>
                    <a:pt x="98" y="207"/>
                  </a:lnTo>
                  <a:lnTo>
                    <a:pt x="98" y="185"/>
                  </a:lnTo>
                  <a:lnTo>
                    <a:pt x="98" y="157"/>
                  </a:lnTo>
                  <a:lnTo>
                    <a:pt x="98" y="135"/>
                  </a:lnTo>
                  <a:lnTo>
                    <a:pt x="93" y="112"/>
                  </a:lnTo>
                  <a:lnTo>
                    <a:pt x="89" y="101"/>
                  </a:lnTo>
                  <a:lnTo>
                    <a:pt x="89" y="89"/>
                  </a:lnTo>
                  <a:lnTo>
                    <a:pt x="85" y="73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78" name="Freeform 54"/>
            <p:cNvSpPr>
              <a:spLocks/>
            </p:cNvSpPr>
            <p:nvPr/>
          </p:nvSpPr>
          <p:spPr bwMode="auto">
            <a:xfrm>
              <a:off x="2626" y="2043"/>
              <a:ext cx="64" cy="11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6" y="6"/>
                </a:cxn>
                <a:cxn ang="0">
                  <a:pos x="12" y="23"/>
                </a:cxn>
                <a:cxn ang="0">
                  <a:pos x="9" y="39"/>
                </a:cxn>
                <a:cxn ang="0">
                  <a:pos x="4" y="57"/>
                </a:cxn>
                <a:cxn ang="0">
                  <a:pos x="4" y="85"/>
                </a:cxn>
                <a:cxn ang="0">
                  <a:pos x="0" y="95"/>
                </a:cxn>
                <a:cxn ang="0">
                  <a:pos x="4" y="113"/>
                </a:cxn>
                <a:cxn ang="0">
                  <a:pos x="17" y="118"/>
                </a:cxn>
                <a:cxn ang="0">
                  <a:pos x="30" y="118"/>
                </a:cxn>
                <a:cxn ang="0">
                  <a:pos x="59" y="95"/>
                </a:cxn>
                <a:cxn ang="0">
                  <a:pos x="64" y="73"/>
                </a:cxn>
                <a:cxn ang="0">
                  <a:pos x="64" y="57"/>
                </a:cxn>
                <a:cxn ang="0">
                  <a:pos x="34" y="0"/>
                </a:cxn>
              </a:cxnLst>
              <a:rect l="0" t="0" r="r" b="b"/>
              <a:pathLst>
                <a:path w="64" h="118">
                  <a:moveTo>
                    <a:pt x="34" y="0"/>
                  </a:moveTo>
                  <a:lnTo>
                    <a:pt x="26" y="6"/>
                  </a:lnTo>
                  <a:lnTo>
                    <a:pt x="12" y="23"/>
                  </a:lnTo>
                  <a:lnTo>
                    <a:pt x="9" y="39"/>
                  </a:lnTo>
                  <a:lnTo>
                    <a:pt x="4" y="57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17" y="118"/>
                  </a:lnTo>
                  <a:lnTo>
                    <a:pt x="30" y="118"/>
                  </a:lnTo>
                  <a:lnTo>
                    <a:pt x="59" y="95"/>
                  </a:lnTo>
                  <a:lnTo>
                    <a:pt x="64" y="73"/>
                  </a:lnTo>
                  <a:lnTo>
                    <a:pt x="64" y="5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79" name="Freeform 55"/>
            <p:cNvSpPr>
              <a:spLocks/>
            </p:cNvSpPr>
            <p:nvPr/>
          </p:nvSpPr>
          <p:spPr bwMode="auto">
            <a:xfrm>
              <a:off x="2623" y="2040"/>
              <a:ext cx="64" cy="11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6" y="6"/>
                </a:cxn>
                <a:cxn ang="0">
                  <a:pos x="12" y="23"/>
                </a:cxn>
                <a:cxn ang="0">
                  <a:pos x="9" y="39"/>
                </a:cxn>
                <a:cxn ang="0">
                  <a:pos x="4" y="57"/>
                </a:cxn>
                <a:cxn ang="0">
                  <a:pos x="4" y="85"/>
                </a:cxn>
                <a:cxn ang="0">
                  <a:pos x="0" y="95"/>
                </a:cxn>
                <a:cxn ang="0">
                  <a:pos x="4" y="113"/>
                </a:cxn>
                <a:cxn ang="0">
                  <a:pos x="17" y="118"/>
                </a:cxn>
                <a:cxn ang="0">
                  <a:pos x="30" y="118"/>
                </a:cxn>
                <a:cxn ang="0">
                  <a:pos x="59" y="95"/>
                </a:cxn>
                <a:cxn ang="0">
                  <a:pos x="64" y="73"/>
                </a:cxn>
                <a:cxn ang="0">
                  <a:pos x="64" y="57"/>
                </a:cxn>
              </a:cxnLst>
              <a:rect l="0" t="0" r="r" b="b"/>
              <a:pathLst>
                <a:path w="64" h="118">
                  <a:moveTo>
                    <a:pt x="34" y="0"/>
                  </a:moveTo>
                  <a:lnTo>
                    <a:pt x="26" y="6"/>
                  </a:lnTo>
                  <a:lnTo>
                    <a:pt x="12" y="23"/>
                  </a:lnTo>
                  <a:lnTo>
                    <a:pt x="9" y="39"/>
                  </a:lnTo>
                  <a:lnTo>
                    <a:pt x="4" y="57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17" y="118"/>
                  </a:lnTo>
                  <a:lnTo>
                    <a:pt x="30" y="118"/>
                  </a:lnTo>
                  <a:lnTo>
                    <a:pt x="59" y="95"/>
                  </a:lnTo>
                  <a:lnTo>
                    <a:pt x="64" y="73"/>
                  </a:lnTo>
                  <a:lnTo>
                    <a:pt x="64" y="57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80" name="Freeform 56"/>
            <p:cNvSpPr>
              <a:spLocks/>
            </p:cNvSpPr>
            <p:nvPr/>
          </p:nvSpPr>
          <p:spPr bwMode="auto">
            <a:xfrm>
              <a:off x="2632" y="2002"/>
              <a:ext cx="93" cy="2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6"/>
                </a:cxn>
                <a:cxn ang="0">
                  <a:pos x="29" y="50"/>
                </a:cxn>
                <a:cxn ang="0">
                  <a:pos x="50" y="89"/>
                </a:cxn>
                <a:cxn ang="0">
                  <a:pos x="55" y="100"/>
                </a:cxn>
                <a:cxn ang="0">
                  <a:pos x="67" y="122"/>
                </a:cxn>
                <a:cxn ang="0">
                  <a:pos x="80" y="167"/>
                </a:cxn>
                <a:cxn ang="0">
                  <a:pos x="85" y="189"/>
                </a:cxn>
                <a:cxn ang="0">
                  <a:pos x="88" y="217"/>
                </a:cxn>
                <a:cxn ang="0">
                  <a:pos x="93" y="239"/>
                </a:cxn>
                <a:cxn ang="0">
                  <a:pos x="88" y="245"/>
                </a:cxn>
                <a:cxn ang="0">
                  <a:pos x="88" y="256"/>
                </a:cxn>
              </a:cxnLst>
              <a:rect l="0" t="0" r="r" b="b"/>
              <a:pathLst>
                <a:path w="93" h="256">
                  <a:moveTo>
                    <a:pt x="0" y="0"/>
                  </a:moveTo>
                  <a:lnTo>
                    <a:pt x="12" y="16"/>
                  </a:lnTo>
                  <a:lnTo>
                    <a:pt x="29" y="50"/>
                  </a:lnTo>
                  <a:lnTo>
                    <a:pt x="50" y="89"/>
                  </a:lnTo>
                  <a:lnTo>
                    <a:pt x="55" y="100"/>
                  </a:lnTo>
                  <a:lnTo>
                    <a:pt x="67" y="122"/>
                  </a:lnTo>
                  <a:lnTo>
                    <a:pt x="80" y="167"/>
                  </a:lnTo>
                  <a:lnTo>
                    <a:pt x="85" y="189"/>
                  </a:lnTo>
                  <a:lnTo>
                    <a:pt x="88" y="217"/>
                  </a:lnTo>
                  <a:lnTo>
                    <a:pt x="93" y="239"/>
                  </a:lnTo>
                  <a:lnTo>
                    <a:pt x="88" y="245"/>
                  </a:lnTo>
                  <a:lnTo>
                    <a:pt x="88" y="256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81" name="Freeform 57"/>
            <p:cNvSpPr>
              <a:spLocks/>
            </p:cNvSpPr>
            <p:nvPr/>
          </p:nvSpPr>
          <p:spPr bwMode="auto">
            <a:xfrm>
              <a:off x="2733" y="2063"/>
              <a:ext cx="21" cy="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9" y="28"/>
                </a:cxn>
                <a:cxn ang="0">
                  <a:pos x="13" y="39"/>
                </a:cxn>
                <a:cxn ang="0">
                  <a:pos x="13" y="50"/>
                </a:cxn>
                <a:cxn ang="0">
                  <a:pos x="17" y="62"/>
                </a:cxn>
                <a:cxn ang="0">
                  <a:pos x="21" y="90"/>
                </a:cxn>
                <a:cxn ang="0">
                  <a:pos x="21" y="116"/>
                </a:cxn>
                <a:cxn ang="0">
                  <a:pos x="17" y="145"/>
                </a:cxn>
                <a:cxn ang="0">
                  <a:pos x="13" y="162"/>
                </a:cxn>
                <a:cxn ang="0">
                  <a:pos x="9" y="178"/>
                </a:cxn>
                <a:cxn ang="0">
                  <a:pos x="0" y="195"/>
                </a:cxn>
              </a:cxnLst>
              <a:rect l="0" t="0" r="r" b="b"/>
              <a:pathLst>
                <a:path w="21" h="195">
                  <a:moveTo>
                    <a:pt x="0" y="0"/>
                  </a:moveTo>
                  <a:lnTo>
                    <a:pt x="9" y="16"/>
                  </a:lnTo>
                  <a:lnTo>
                    <a:pt x="9" y="28"/>
                  </a:lnTo>
                  <a:lnTo>
                    <a:pt x="13" y="39"/>
                  </a:lnTo>
                  <a:lnTo>
                    <a:pt x="13" y="50"/>
                  </a:lnTo>
                  <a:lnTo>
                    <a:pt x="17" y="62"/>
                  </a:lnTo>
                  <a:lnTo>
                    <a:pt x="21" y="90"/>
                  </a:lnTo>
                  <a:lnTo>
                    <a:pt x="21" y="116"/>
                  </a:lnTo>
                  <a:lnTo>
                    <a:pt x="17" y="145"/>
                  </a:lnTo>
                  <a:lnTo>
                    <a:pt x="13" y="162"/>
                  </a:lnTo>
                  <a:lnTo>
                    <a:pt x="9" y="178"/>
                  </a:lnTo>
                  <a:lnTo>
                    <a:pt x="0" y="195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82" name="Freeform 58"/>
            <p:cNvSpPr>
              <a:spLocks/>
            </p:cNvSpPr>
            <p:nvPr/>
          </p:nvSpPr>
          <p:spPr bwMode="auto">
            <a:xfrm>
              <a:off x="2573" y="2063"/>
              <a:ext cx="12" cy="178"/>
            </a:xfrm>
            <a:custGeom>
              <a:avLst/>
              <a:gdLst/>
              <a:ahLst/>
              <a:cxnLst>
                <a:cxn ang="0">
                  <a:pos x="12" y="178"/>
                </a:cxn>
                <a:cxn ang="0">
                  <a:pos x="8" y="172"/>
                </a:cxn>
                <a:cxn ang="0">
                  <a:pos x="4" y="162"/>
                </a:cxn>
                <a:cxn ang="0">
                  <a:pos x="4" y="156"/>
                </a:cxn>
                <a:cxn ang="0">
                  <a:pos x="4" y="145"/>
                </a:cxn>
                <a:cxn ang="0">
                  <a:pos x="0" y="112"/>
                </a:cxn>
                <a:cxn ang="0">
                  <a:pos x="0" y="90"/>
                </a:cxn>
                <a:cxn ang="0">
                  <a:pos x="0" y="72"/>
                </a:cxn>
                <a:cxn ang="0">
                  <a:pos x="4" y="39"/>
                </a:cxn>
                <a:cxn ang="0">
                  <a:pos x="4" y="28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4" y="11"/>
                </a:cxn>
                <a:cxn ang="0">
                  <a:pos x="8" y="0"/>
                </a:cxn>
              </a:cxnLst>
              <a:rect l="0" t="0" r="r" b="b"/>
              <a:pathLst>
                <a:path w="12" h="178">
                  <a:moveTo>
                    <a:pt x="12" y="178"/>
                  </a:moveTo>
                  <a:lnTo>
                    <a:pt x="8" y="172"/>
                  </a:lnTo>
                  <a:lnTo>
                    <a:pt x="4" y="162"/>
                  </a:lnTo>
                  <a:lnTo>
                    <a:pt x="4" y="156"/>
                  </a:lnTo>
                  <a:lnTo>
                    <a:pt x="4" y="145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4" y="39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8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83" name="Freeform 59"/>
            <p:cNvSpPr>
              <a:spLocks/>
            </p:cNvSpPr>
            <p:nvPr/>
          </p:nvSpPr>
          <p:spPr bwMode="auto">
            <a:xfrm>
              <a:off x="2551" y="2024"/>
              <a:ext cx="29" cy="268"/>
            </a:xfrm>
            <a:custGeom>
              <a:avLst/>
              <a:gdLst/>
              <a:ahLst/>
              <a:cxnLst>
                <a:cxn ang="0">
                  <a:pos x="29" y="268"/>
                </a:cxn>
                <a:cxn ang="0">
                  <a:pos x="25" y="268"/>
                </a:cxn>
                <a:cxn ang="0">
                  <a:pos x="17" y="262"/>
                </a:cxn>
                <a:cxn ang="0">
                  <a:pos x="17" y="257"/>
                </a:cxn>
                <a:cxn ang="0">
                  <a:pos x="13" y="240"/>
                </a:cxn>
                <a:cxn ang="0">
                  <a:pos x="8" y="229"/>
                </a:cxn>
                <a:cxn ang="0">
                  <a:pos x="8" y="223"/>
                </a:cxn>
                <a:cxn ang="0">
                  <a:pos x="4" y="202"/>
                </a:cxn>
                <a:cxn ang="0">
                  <a:pos x="0" y="173"/>
                </a:cxn>
                <a:cxn ang="0">
                  <a:pos x="0" y="151"/>
                </a:cxn>
                <a:cxn ang="0">
                  <a:pos x="0" y="134"/>
                </a:cxn>
                <a:cxn ang="0">
                  <a:pos x="0" y="123"/>
                </a:cxn>
                <a:cxn ang="0">
                  <a:pos x="0" y="95"/>
                </a:cxn>
                <a:cxn ang="0">
                  <a:pos x="4" y="67"/>
                </a:cxn>
                <a:cxn ang="0">
                  <a:pos x="8" y="45"/>
                </a:cxn>
                <a:cxn ang="0">
                  <a:pos x="8" y="39"/>
                </a:cxn>
                <a:cxn ang="0">
                  <a:pos x="13" y="28"/>
                </a:cxn>
                <a:cxn ang="0">
                  <a:pos x="17" y="16"/>
                </a:cxn>
                <a:cxn ang="0">
                  <a:pos x="21" y="6"/>
                </a:cxn>
                <a:cxn ang="0">
                  <a:pos x="25" y="0"/>
                </a:cxn>
              </a:cxnLst>
              <a:rect l="0" t="0" r="r" b="b"/>
              <a:pathLst>
                <a:path w="29" h="268">
                  <a:moveTo>
                    <a:pt x="29" y="268"/>
                  </a:moveTo>
                  <a:lnTo>
                    <a:pt x="25" y="268"/>
                  </a:lnTo>
                  <a:lnTo>
                    <a:pt x="17" y="262"/>
                  </a:lnTo>
                  <a:lnTo>
                    <a:pt x="17" y="257"/>
                  </a:lnTo>
                  <a:lnTo>
                    <a:pt x="13" y="240"/>
                  </a:lnTo>
                  <a:lnTo>
                    <a:pt x="8" y="229"/>
                  </a:lnTo>
                  <a:lnTo>
                    <a:pt x="8" y="223"/>
                  </a:lnTo>
                  <a:lnTo>
                    <a:pt x="4" y="202"/>
                  </a:lnTo>
                  <a:lnTo>
                    <a:pt x="0" y="173"/>
                  </a:lnTo>
                  <a:lnTo>
                    <a:pt x="0" y="151"/>
                  </a:lnTo>
                  <a:lnTo>
                    <a:pt x="0" y="134"/>
                  </a:lnTo>
                  <a:lnTo>
                    <a:pt x="0" y="123"/>
                  </a:lnTo>
                  <a:lnTo>
                    <a:pt x="0" y="95"/>
                  </a:lnTo>
                  <a:lnTo>
                    <a:pt x="4" y="67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13" y="28"/>
                  </a:lnTo>
                  <a:lnTo>
                    <a:pt x="17" y="16"/>
                  </a:lnTo>
                  <a:lnTo>
                    <a:pt x="21" y="6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84" name="Line 60"/>
            <p:cNvSpPr>
              <a:spLocks noChangeShapeType="1"/>
            </p:cNvSpPr>
            <p:nvPr/>
          </p:nvSpPr>
          <p:spPr bwMode="auto">
            <a:xfrm>
              <a:off x="2588" y="2063"/>
              <a:ext cx="41" cy="5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85" name="Line 61"/>
            <p:cNvSpPr>
              <a:spLocks noChangeShapeType="1"/>
            </p:cNvSpPr>
            <p:nvPr/>
          </p:nvSpPr>
          <p:spPr bwMode="auto">
            <a:xfrm>
              <a:off x="2582" y="2241"/>
              <a:ext cx="43" cy="1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86" name="Oval 62"/>
            <p:cNvSpPr>
              <a:spLocks noChangeArrowheads="1"/>
            </p:cNvSpPr>
            <p:nvPr/>
          </p:nvSpPr>
          <p:spPr bwMode="auto">
            <a:xfrm>
              <a:off x="2662" y="2102"/>
              <a:ext cx="17" cy="1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87" name="Freeform 63"/>
            <p:cNvSpPr>
              <a:spLocks/>
            </p:cNvSpPr>
            <p:nvPr/>
          </p:nvSpPr>
          <p:spPr bwMode="auto">
            <a:xfrm>
              <a:off x="2659" y="2100"/>
              <a:ext cx="17" cy="1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7" h="11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88" name="Oval 64"/>
            <p:cNvSpPr>
              <a:spLocks noChangeArrowheads="1"/>
            </p:cNvSpPr>
            <p:nvPr/>
          </p:nvSpPr>
          <p:spPr bwMode="auto">
            <a:xfrm>
              <a:off x="2662" y="2214"/>
              <a:ext cx="17" cy="1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89" name="Freeform 65"/>
            <p:cNvSpPr>
              <a:spLocks/>
            </p:cNvSpPr>
            <p:nvPr/>
          </p:nvSpPr>
          <p:spPr bwMode="auto">
            <a:xfrm>
              <a:off x="2659" y="2211"/>
              <a:ext cx="17" cy="1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9"/>
                </a:cxn>
                <a:cxn ang="0">
                  <a:pos x="15" y="10"/>
                </a:cxn>
                <a:cxn ang="0">
                  <a:pos x="14" y="10"/>
                </a:cxn>
                <a:cxn ang="0">
                  <a:pos x="13" y="11"/>
                </a:cxn>
                <a:cxn ang="0">
                  <a:pos x="11" y="12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3" y="10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7" h="12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90" name="Oval 66"/>
            <p:cNvSpPr>
              <a:spLocks noChangeArrowheads="1"/>
            </p:cNvSpPr>
            <p:nvPr/>
          </p:nvSpPr>
          <p:spPr bwMode="auto">
            <a:xfrm>
              <a:off x="2628" y="2108"/>
              <a:ext cx="94" cy="107"/>
            </a:xfrm>
            <a:prstGeom prst="ellipse">
              <a:avLst/>
            </a:pr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91" name="Freeform 67"/>
            <p:cNvSpPr>
              <a:spLocks/>
            </p:cNvSpPr>
            <p:nvPr/>
          </p:nvSpPr>
          <p:spPr bwMode="auto">
            <a:xfrm>
              <a:off x="2625" y="2105"/>
              <a:ext cx="94" cy="10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0" y="3"/>
                </a:cxn>
                <a:cxn ang="0">
                  <a:pos x="69" y="6"/>
                </a:cxn>
                <a:cxn ang="0">
                  <a:pos x="77" y="12"/>
                </a:cxn>
                <a:cxn ang="0">
                  <a:pos x="83" y="20"/>
                </a:cxn>
                <a:cxn ang="0">
                  <a:pos x="89" y="29"/>
                </a:cxn>
                <a:cxn ang="0">
                  <a:pos x="92" y="38"/>
                </a:cxn>
                <a:cxn ang="0">
                  <a:pos x="94" y="48"/>
                </a:cxn>
                <a:cxn ang="0">
                  <a:pos x="94" y="59"/>
                </a:cxn>
                <a:cxn ang="0">
                  <a:pos x="92" y="69"/>
                </a:cxn>
                <a:cxn ang="0">
                  <a:pos x="89" y="78"/>
                </a:cxn>
                <a:cxn ang="0">
                  <a:pos x="83" y="87"/>
                </a:cxn>
                <a:cxn ang="0">
                  <a:pos x="77" y="95"/>
                </a:cxn>
                <a:cxn ang="0">
                  <a:pos x="69" y="101"/>
                </a:cxn>
                <a:cxn ang="0">
                  <a:pos x="60" y="104"/>
                </a:cxn>
                <a:cxn ang="0">
                  <a:pos x="51" y="107"/>
                </a:cxn>
                <a:cxn ang="0">
                  <a:pos x="42" y="107"/>
                </a:cxn>
                <a:cxn ang="0">
                  <a:pos x="33" y="104"/>
                </a:cxn>
                <a:cxn ang="0">
                  <a:pos x="24" y="101"/>
                </a:cxn>
                <a:cxn ang="0">
                  <a:pos x="17" y="95"/>
                </a:cxn>
                <a:cxn ang="0">
                  <a:pos x="10" y="87"/>
                </a:cxn>
                <a:cxn ang="0">
                  <a:pos x="5" y="78"/>
                </a:cxn>
                <a:cxn ang="0">
                  <a:pos x="2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2" y="38"/>
                </a:cxn>
                <a:cxn ang="0">
                  <a:pos x="5" y="29"/>
                </a:cxn>
                <a:cxn ang="0">
                  <a:pos x="10" y="20"/>
                </a:cxn>
                <a:cxn ang="0">
                  <a:pos x="17" y="12"/>
                </a:cxn>
                <a:cxn ang="0">
                  <a:pos x="24" y="6"/>
                </a:cxn>
                <a:cxn ang="0">
                  <a:pos x="33" y="3"/>
                </a:cxn>
                <a:cxn ang="0">
                  <a:pos x="42" y="0"/>
                </a:cxn>
                <a:cxn ang="0">
                  <a:pos x="47" y="0"/>
                </a:cxn>
              </a:cxnLst>
              <a:rect l="0" t="0" r="r" b="b"/>
              <a:pathLst>
                <a:path w="94" h="107">
                  <a:moveTo>
                    <a:pt x="47" y="0"/>
                  </a:moveTo>
                  <a:lnTo>
                    <a:pt x="51" y="0"/>
                  </a:lnTo>
                  <a:lnTo>
                    <a:pt x="57" y="1"/>
                  </a:lnTo>
                  <a:lnTo>
                    <a:pt x="60" y="3"/>
                  </a:lnTo>
                  <a:lnTo>
                    <a:pt x="65" y="4"/>
                  </a:lnTo>
                  <a:lnTo>
                    <a:pt x="69" y="6"/>
                  </a:lnTo>
                  <a:lnTo>
                    <a:pt x="73" y="9"/>
                  </a:lnTo>
                  <a:lnTo>
                    <a:pt x="77" y="12"/>
                  </a:lnTo>
                  <a:lnTo>
                    <a:pt x="80" y="16"/>
                  </a:lnTo>
                  <a:lnTo>
                    <a:pt x="83" y="20"/>
                  </a:lnTo>
                  <a:lnTo>
                    <a:pt x="86" y="24"/>
                  </a:lnTo>
                  <a:lnTo>
                    <a:pt x="89" y="29"/>
                  </a:lnTo>
                  <a:lnTo>
                    <a:pt x="90" y="33"/>
                  </a:lnTo>
                  <a:lnTo>
                    <a:pt x="92" y="38"/>
                  </a:lnTo>
                  <a:lnTo>
                    <a:pt x="93" y="43"/>
                  </a:lnTo>
                  <a:lnTo>
                    <a:pt x="94" y="48"/>
                  </a:lnTo>
                  <a:lnTo>
                    <a:pt x="94" y="54"/>
                  </a:lnTo>
                  <a:lnTo>
                    <a:pt x="94" y="59"/>
                  </a:lnTo>
                  <a:lnTo>
                    <a:pt x="93" y="64"/>
                  </a:lnTo>
                  <a:lnTo>
                    <a:pt x="92" y="69"/>
                  </a:lnTo>
                  <a:lnTo>
                    <a:pt x="90" y="74"/>
                  </a:lnTo>
                  <a:lnTo>
                    <a:pt x="89" y="78"/>
                  </a:lnTo>
                  <a:lnTo>
                    <a:pt x="86" y="83"/>
                  </a:lnTo>
                  <a:lnTo>
                    <a:pt x="83" y="87"/>
                  </a:lnTo>
                  <a:lnTo>
                    <a:pt x="80" y="91"/>
                  </a:lnTo>
                  <a:lnTo>
                    <a:pt x="77" y="95"/>
                  </a:lnTo>
                  <a:lnTo>
                    <a:pt x="73" y="98"/>
                  </a:lnTo>
                  <a:lnTo>
                    <a:pt x="69" y="101"/>
                  </a:lnTo>
                  <a:lnTo>
                    <a:pt x="65" y="103"/>
                  </a:lnTo>
                  <a:lnTo>
                    <a:pt x="60" y="104"/>
                  </a:lnTo>
                  <a:lnTo>
                    <a:pt x="57" y="106"/>
                  </a:lnTo>
                  <a:lnTo>
                    <a:pt x="51" y="107"/>
                  </a:lnTo>
                  <a:lnTo>
                    <a:pt x="47" y="107"/>
                  </a:lnTo>
                  <a:lnTo>
                    <a:pt x="42" y="107"/>
                  </a:lnTo>
                  <a:lnTo>
                    <a:pt x="37" y="106"/>
                  </a:lnTo>
                  <a:lnTo>
                    <a:pt x="33" y="104"/>
                  </a:lnTo>
                  <a:lnTo>
                    <a:pt x="29" y="103"/>
                  </a:lnTo>
                  <a:lnTo>
                    <a:pt x="24" y="101"/>
                  </a:lnTo>
                  <a:lnTo>
                    <a:pt x="21" y="98"/>
                  </a:lnTo>
                  <a:lnTo>
                    <a:pt x="17" y="95"/>
                  </a:lnTo>
                  <a:lnTo>
                    <a:pt x="13" y="91"/>
                  </a:lnTo>
                  <a:lnTo>
                    <a:pt x="10" y="87"/>
                  </a:lnTo>
                  <a:lnTo>
                    <a:pt x="7" y="83"/>
                  </a:lnTo>
                  <a:lnTo>
                    <a:pt x="5" y="78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64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2" y="38"/>
                  </a:lnTo>
                  <a:lnTo>
                    <a:pt x="4" y="33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10" y="20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1" y="9"/>
                  </a:lnTo>
                  <a:lnTo>
                    <a:pt x="24" y="6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92" name="Freeform 68"/>
            <p:cNvSpPr>
              <a:spLocks/>
            </p:cNvSpPr>
            <p:nvPr/>
          </p:nvSpPr>
          <p:spPr bwMode="auto">
            <a:xfrm>
              <a:off x="2626" y="2128"/>
              <a:ext cx="85" cy="89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2" y="10"/>
                </a:cxn>
                <a:cxn ang="0">
                  <a:pos x="76" y="16"/>
                </a:cxn>
                <a:cxn ang="0">
                  <a:pos x="80" y="28"/>
                </a:cxn>
                <a:cxn ang="0">
                  <a:pos x="80" y="33"/>
                </a:cxn>
                <a:cxn ang="0">
                  <a:pos x="85" y="45"/>
                </a:cxn>
                <a:cxn ang="0">
                  <a:pos x="80" y="66"/>
                </a:cxn>
                <a:cxn ang="0">
                  <a:pos x="72" y="78"/>
                </a:cxn>
                <a:cxn ang="0">
                  <a:pos x="59" y="89"/>
                </a:cxn>
                <a:cxn ang="0">
                  <a:pos x="47" y="89"/>
                </a:cxn>
                <a:cxn ang="0">
                  <a:pos x="29" y="89"/>
                </a:cxn>
                <a:cxn ang="0">
                  <a:pos x="12" y="78"/>
                </a:cxn>
                <a:cxn ang="0">
                  <a:pos x="4" y="61"/>
                </a:cxn>
                <a:cxn ang="0">
                  <a:pos x="0" y="45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7" y="10"/>
                </a:cxn>
                <a:cxn ang="0">
                  <a:pos x="38" y="0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68" y="5"/>
                </a:cxn>
              </a:cxnLst>
              <a:rect l="0" t="0" r="r" b="b"/>
              <a:pathLst>
                <a:path w="85" h="89">
                  <a:moveTo>
                    <a:pt x="68" y="5"/>
                  </a:moveTo>
                  <a:lnTo>
                    <a:pt x="72" y="10"/>
                  </a:lnTo>
                  <a:lnTo>
                    <a:pt x="76" y="16"/>
                  </a:lnTo>
                  <a:lnTo>
                    <a:pt x="80" y="28"/>
                  </a:lnTo>
                  <a:lnTo>
                    <a:pt x="80" y="33"/>
                  </a:lnTo>
                  <a:lnTo>
                    <a:pt x="85" y="45"/>
                  </a:lnTo>
                  <a:lnTo>
                    <a:pt x="80" y="66"/>
                  </a:lnTo>
                  <a:lnTo>
                    <a:pt x="72" y="78"/>
                  </a:lnTo>
                  <a:lnTo>
                    <a:pt x="59" y="89"/>
                  </a:lnTo>
                  <a:lnTo>
                    <a:pt x="47" y="89"/>
                  </a:lnTo>
                  <a:lnTo>
                    <a:pt x="29" y="89"/>
                  </a:lnTo>
                  <a:lnTo>
                    <a:pt x="12" y="78"/>
                  </a:lnTo>
                  <a:lnTo>
                    <a:pt x="4" y="61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7" y="1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93" name="Freeform 69"/>
            <p:cNvSpPr>
              <a:spLocks/>
            </p:cNvSpPr>
            <p:nvPr/>
          </p:nvSpPr>
          <p:spPr bwMode="auto">
            <a:xfrm>
              <a:off x="2626" y="2100"/>
              <a:ext cx="68" cy="56"/>
            </a:xfrm>
            <a:custGeom>
              <a:avLst/>
              <a:gdLst/>
              <a:ahLst/>
              <a:cxnLst>
                <a:cxn ang="0">
                  <a:pos x="68" y="16"/>
                </a:cxn>
                <a:cxn ang="0">
                  <a:pos x="68" y="22"/>
                </a:cxn>
                <a:cxn ang="0">
                  <a:pos x="59" y="22"/>
                </a:cxn>
                <a:cxn ang="0">
                  <a:pos x="56" y="22"/>
                </a:cxn>
                <a:cxn ang="0">
                  <a:pos x="43" y="22"/>
                </a:cxn>
                <a:cxn ang="0">
                  <a:pos x="34" y="28"/>
                </a:cxn>
                <a:cxn ang="0">
                  <a:pos x="21" y="38"/>
                </a:cxn>
                <a:cxn ang="0">
                  <a:pos x="12" y="44"/>
                </a:cxn>
                <a:cxn ang="0">
                  <a:pos x="4" y="56"/>
                </a:cxn>
                <a:cxn ang="0">
                  <a:pos x="0" y="50"/>
                </a:cxn>
                <a:cxn ang="0">
                  <a:pos x="4" y="38"/>
                </a:cxn>
                <a:cxn ang="0">
                  <a:pos x="17" y="16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47" y="0"/>
                </a:cxn>
                <a:cxn ang="0">
                  <a:pos x="56" y="5"/>
                </a:cxn>
                <a:cxn ang="0">
                  <a:pos x="59" y="5"/>
                </a:cxn>
                <a:cxn ang="0">
                  <a:pos x="68" y="16"/>
                </a:cxn>
              </a:cxnLst>
              <a:rect l="0" t="0" r="r" b="b"/>
              <a:pathLst>
                <a:path w="68" h="56">
                  <a:moveTo>
                    <a:pt x="68" y="16"/>
                  </a:moveTo>
                  <a:lnTo>
                    <a:pt x="68" y="22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43" y="22"/>
                  </a:lnTo>
                  <a:lnTo>
                    <a:pt x="34" y="28"/>
                  </a:lnTo>
                  <a:lnTo>
                    <a:pt x="21" y="38"/>
                  </a:lnTo>
                  <a:lnTo>
                    <a:pt x="12" y="44"/>
                  </a:lnTo>
                  <a:lnTo>
                    <a:pt x="4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7" y="16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47" y="0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94" name="Freeform 70"/>
            <p:cNvSpPr>
              <a:spLocks/>
            </p:cNvSpPr>
            <p:nvPr/>
          </p:nvSpPr>
          <p:spPr bwMode="auto">
            <a:xfrm>
              <a:off x="2623" y="2125"/>
              <a:ext cx="85" cy="89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2" y="10"/>
                </a:cxn>
                <a:cxn ang="0">
                  <a:pos x="76" y="16"/>
                </a:cxn>
                <a:cxn ang="0">
                  <a:pos x="80" y="28"/>
                </a:cxn>
                <a:cxn ang="0">
                  <a:pos x="80" y="33"/>
                </a:cxn>
                <a:cxn ang="0">
                  <a:pos x="85" y="45"/>
                </a:cxn>
                <a:cxn ang="0">
                  <a:pos x="80" y="66"/>
                </a:cxn>
                <a:cxn ang="0">
                  <a:pos x="72" y="78"/>
                </a:cxn>
                <a:cxn ang="0">
                  <a:pos x="59" y="89"/>
                </a:cxn>
                <a:cxn ang="0">
                  <a:pos x="47" y="89"/>
                </a:cxn>
                <a:cxn ang="0">
                  <a:pos x="29" y="89"/>
                </a:cxn>
                <a:cxn ang="0">
                  <a:pos x="12" y="78"/>
                </a:cxn>
                <a:cxn ang="0">
                  <a:pos x="4" y="61"/>
                </a:cxn>
                <a:cxn ang="0">
                  <a:pos x="0" y="45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7" y="10"/>
                </a:cxn>
                <a:cxn ang="0">
                  <a:pos x="38" y="0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68" y="5"/>
                </a:cxn>
              </a:cxnLst>
              <a:rect l="0" t="0" r="r" b="b"/>
              <a:pathLst>
                <a:path w="85" h="89">
                  <a:moveTo>
                    <a:pt x="68" y="5"/>
                  </a:moveTo>
                  <a:lnTo>
                    <a:pt x="72" y="10"/>
                  </a:lnTo>
                  <a:lnTo>
                    <a:pt x="76" y="16"/>
                  </a:lnTo>
                  <a:lnTo>
                    <a:pt x="80" y="28"/>
                  </a:lnTo>
                  <a:lnTo>
                    <a:pt x="80" y="33"/>
                  </a:lnTo>
                  <a:lnTo>
                    <a:pt x="85" y="45"/>
                  </a:lnTo>
                  <a:lnTo>
                    <a:pt x="80" y="66"/>
                  </a:lnTo>
                  <a:lnTo>
                    <a:pt x="72" y="78"/>
                  </a:lnTo>
                  <a:lnTo>
                    <a:pt x="59" y="89"/>
                  </a:lnTo>
                  <a:lnTo>
                    <a:pt x="47" y="89"/>
                  </a:lnTo>
                  <a:lnTo>
                    <a:pt x="29" y="89"/>
                  </a:lnTo>
                  <a:lnTo>
                    <a:pt x="12" y="78"/>
                  </a:lnTo>
                  <a:lnTo>
                    <a:pt x="4" y="61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7" y="1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8" y="5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95" name="Freeform 71"/>
            <p:cNvSpPr>
              <a:spLocks/>
            </p:cNvSpPr>
            <p:nvPr/>
          </p:nvSpPr>
          <p:spPr bwMode="auto">
            <a:xfrm>
              <a:off x="2623" y="2097"/>
              <a:ext cx="68" cy="56"/>
            </a:xfrm>
            <a:custGeom>
              <a:avLst/>
              <a:gdLst/>
              <a:ahLst/>
              <a:cxnLst>
                <a:cxn ang="0">
                  <a:pos x="68" y="16"/>
                </a:cxn>
                <a:cxn ang="0">
                  <a:pos x="68" y="22"/>
                </a:cxn>
                <a:cxn ang="0">
                  <a:pos x="59" y="22"/>
                </a:cxn>
                <a:cxn ang="0">
                  <a:pos x="56" y="22"/>
                </a:cxn>
                <a:cxn ang="0">
                  <a:pos x="43" y="22"/>
                </a:cxn>
                <a:cxn ang="0">
                  <a:pos x="34" y="28"/>
                </a:cxn>
                <a:cxn ang="0">
                  <a:pos x="21" y="38"/>
                </a:cxn>
                <a:cxn ang="0">
                  <a:pos x="12" y="44"/>
                </a:cxn>
                <a:cxn ang="0">
                  <a:pos x="4" y="56"/>
                </a:cxn>
                <a:cxn ang="0">
                  <a:pos x="0" y="50"/>
                </a:cxn>
                <a:cxn ang="0">
                  <a:pos x="4" y="38"/>
                </a:cxn>
                <a:cxn ang="0">
                  <a:pos x="17" y="16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47" y="0"/>
                </a:cxn>
                <a:cxn ang="0">
                  <a:pos x="56" y="5"/>
                </a:cxn>
                <a:cxn ang="0">
                  <a:pos x="59" y="5"/>
                </a:cxn>
                <a:cxn ang="0">
                  <a:pos x="68" y="16"/>
                </a:cxn>
              </a:cxnLst>
              <a:rect l="0" t="0" r="r" b="b"/>
              <a:pathLst>
                <a:path w="68" h="56">
                  <a:moveTo>
                    <a:pt x="68" y="16"/>
                  </a:moveTo>
                  <a:lnTo>
                    <a:pt x="68" y="22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43" y="22"/>
                  </a:lnTo>
                  <a:lnTo>
                    <a:pt x="34" y="28"/>
                  </a:lnTo>
                  <a:lnTo>
                    <a:pt x="21" y="38"/>
                  </a:lnTo>
                  <a:lnTo>
                    <a:pt x="12" y="44"/>
                  </a:lnTo>
                  <a:lnTo>
                    <a:pt x="4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7" y="16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47" y="0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8" y="16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96" name="Freeform 72"/>
            <p:cNvSpPr>
              <a:spLocks/>
            </p:cNvSpPr>
            <p:nvPr/>
          </p:nvSpPr>
          <p:spPr bwMode="auto">
            <a:xfrm>
              <a:off x="2715" y="215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97" name="Freeform 73"/>
            <p:cNvSpPr>
              <a:spLocks/>
            </p:cNvSpPr>
            <p:nvPr/>
          </p:nvSpPr>
          <p:spPr bwMode="auto">
            <a:xfrm>
              <a:off x="2712" y="214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98" name="Oval 74"/>
            <p:cNvSpPr>
              <a:spLocks noChangeArrowheads="1"/>
            </p:cNvSpPr>
            <p:nvPr/>
          </p:nvSpPr>
          <p:spPr bwMode="auto">
            <a:xfrm>
              <a:off x="2828" y="2119"/>
              <a:ext cx="30" cy="96"/>
            </a:xfrm>
            <a:prstGeom prst="ellipse">
              <a:avLst/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99" name="Freeform 75"/>
            <p:cNvSpPr>
              <a:spLocks/>
            </p:cNvSpPr>
            <p:nvPr/>
          </p:nvSpPr>
          <p:spPr bwMode="auto">
            <a:xfrm>
              <a:off x="2825" y="2116"/>
              <a:ext cx="30" cy="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2" y="5"/>
                </a:cxn>
                <a:cxn ang="0">
                  <a:pos x="25" y="10"/>
                </a:cxn>
                <a:cxn ang="0">
                  <a:pos x="27" y="18"/>
                </a:cxn>
                <a:cxn ang="0">
                  <a:pos x="28" y="25"/>
                </a:cxn>
                <a:cxn ang="0">
                  <a:pos x="29" y="34"/>
                </a:cxn>
                <a:cxn ang="0">
                  <a:pos x="30" y="43"/>
                </a:cxn>
                <a:cxn ang="0">
                  <a:pos x="30" y="53"/>
                </a:cxn>
                <a:cxn ang="0">
                  <a:pos x="29" y="62"/>
                </a:cxn>
                <a:cxn ang="0">
                  <a:pos x="28" y="70"/>
                </a:cxn>
                <a:cxn ang="0">
                  <a:pos x="27" y="78"/>
                </a:cxn>
                <a:cxn ang="0">
                  <a:pos x="25" y="85"/>
                </a:cxn>
                <a:cxn ang="0">
                  <a:pos x="22" y="90"/>
                </a:cxn>
                <a:cxn ang="0">
                  <a:pos x="19" y="93"/>
                </a:cxn>
                <a:cxn ang="0">
                  <a:pos x="16" y="96"/>
                </a:cxn>
                <a:cxn ang="0">
                  <a:pos x="13" y="96"/>
                </a:cxn>
                <a:cxn ang="0">
                  <a:pos x="10" y="93"/>
                </a:cxn>
                <a:cxn ang="0">
                  <a:pos x="8" y="90"/>
                </a:cxn>
                <a:cxn ang="0">
                  <a:pos x="5" y="85"/>
                </a:cxn>
                <a:cxn ang="0">
                  <a:pos x="3" y="78"/>
                </a:cxn>
                <a:cxn ang="0">
                  <a:pos x="1" y="70"/>
                </a:cxn>
                <a:cxn ang="0">
                  <a:pos x="1" y="62"/>
                </a:cxn>
                <a:cxn ang="0">
                  <a:pos x="0" y="53"/>
                </a:cxn>
                <a:cxn ang="0">
                  <a:pos x="0" y="43"/>
                </a:cxn>
                <a:cxn ang="0">
                  <a:pos x="1" y="34"/>
                </a:cxn>
                <a:cxn ang="0">
                  <a:pos x="1" y="25"/>
                </a:cxn>
                <a:cxn ang="0">
                  <a:pos x="3" y="18"/>
                </a:cxn>
                <a:cxn ang="0">
                  <a:pos x="5" y="10"/>
                </a:cxn>
                <a:cxn ang="0">
                  <a:pos x="8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0" h="96">
                  <a:moveTo>
                    <a:pt x="15" y="0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30" y="38"/>
                  </a:lnTo>
                  <a:lnTo>
                    <a:pt x="30" y="43"/>
                  </a:lnTo>
                  <a:lnTo>
                    <a:pt x="30" y="48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29" y="62"/>
                  </a:lnTo>
                  <a:lnTo>
                    <a:pt x="29" y="66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7" y="78"/>
                  </a:lnTo>
                  <a:lnTo>
                    <a:pt x="25" y="81"/>
                  </a:lnTo>
                  <a:lnTo>
                    <a:pt x="25" y="85"/>
                  </a:lnTo>
                  <a:lnTo>
                    <a:pt x="23" y="87"/>
                  </a:lnTo>
                  <a:lnTo>
                    <a:pt x="22" y="90"/>
                  </a:lnTo>
                  <a:lnTo>
                    <a:pt x="21" y="92"/>
                  </a:lnTo>
                  <a:lnTo>
                    <a:pt x="19" y="93"/>
                  </a:lnTo>
                  <a:lnTo>
                    <a:pt x="18" y="95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0" y="93"/>
                  </a:lnTo>
                  <a:lnTo>
                    <a:pt x="9" y="92"/>
                  </a:lnTo>
                  <a:lnTo>
                    <a:pt x="8" y="90"/>
                  </a:lnTo>
                  <a:lnTo>
                    <a:pt x="7" y="87"/>
                  </a:lnTo>
                  <a:lnTo>
                    <a:pt x="5" y="85"/>
                  </a:lnTo>
                  <a:lnTo>
                    <a:pt x="4" y="81"/>
                  </a:lnTo>
                  <a:lnTo>
                    <a:pt x="3" y="78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1" y="66"/>
                  </a:lnTo>
                  <a:lnTo>
                    <a:pt x="1" y="62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8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7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00" name="Freeform 76"/>
            <p:cNvSpPr>
              <a:spLocks/>
            </p:cNvSpPr>
            <p:nvPr/>
          </p:nvSpPr>
          <p:spPr bwMode="auto">
            <a:xfrm>
              <a:off x="2891" y="1996"/>
              <a:ext cx="8" cy="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50"/>
                </a:cxn>
                <a:cxn ang="0">
                  <a:pos x="8" y="106"/>
                </a:cxn>
                <a:cxn ang="0">
                  <a:pos x="0" y="145"/>
                </a:cxn>
                <a:cxn ang="0">
                  <a:pos x="0" y="184"/>
                </a:cxn>
                <a:cxn ang="0">
                  <a:pos x="0" y="218"/>
                </a:cxn>
                <a:cxn ang="0">
                  <a:pos x="0" y="263"/>
                </a:cxn>
                <a:cxn ang="0">
                  <a:pos x="0" y="307"/>
                </a:cxn>
              </a:cxnLst>
              <a:rect l="0" t="0" r="r" b="b"/>
              <a:pathLst>
                <a:path w="8" h="307">
                  <a:moveTo>
                    <a:pt x="8" y="0"/>
                  </a:moveTo>
                  <a:lnTo>
                    <a:pt x="8" y="50"/>
                  </a:lnTo>
                  <a:lnTo>
                    <a:pt x="8" y="106"/>
                  </a:lnTo>
                  <a:lnTo>
                    <a:pt x="0" y="145"/>
                  </a:lnTo>
                  <a:lnTo>
                    <a:pt x="0" y="184"/>
                  </a:lnTo>
                  <a:lnTo>
                    <a:pt x="0" y="218"/>
                  </a:lnTo>
                  <a:lnTo>
                    <a:pt x="0" y="263"/>
                  </a:lnTo>
                  <a:lnTo>
                    <a:pt x="0" y="307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01" name="Freeform 77"/>
            <p:cNvSpPr>
              <a:spLocks/>
            </p:cNvSpPr>
            <p:nvPr/>
          </p:nvSpPr>
          <p:spPr bwMode="auto">
            <a:xfrm>
              <a:off x="2877" y="1952"/>
              <a:ext cx="530" cy="357"/>
            </a:xfrm>
            <a:custGeom>
              <a:avLst/>
              <a:gdLst/>
              <a:ahLst/>
              <a:cxnLst>
                <a:cxn ang="0">
                  <a:pos x="530" y="357"/>
                </a:cxn>
                <a:cxn ang="0">
                  <a:pos x="530" y="223"/>
                </a:cxn>
                <a:cxn ang="0">
                  <a:pos x="496" y="100"/>
                </a:cxn>
                <a:cxn ang="0">
                  <a:pos x="471" y="50"/>
                </a:cxn>
                <a:cxn ang="0">
                  <a:pos x="441" y="32"/>
                </a:cxn>
                <a:cxn ang="0">
                  <a:pos x="0" y="0"/>
                </a:cxn>
              </a:cxnLst>
              <a:rect l="0" t="0" r="r" b="b"/>
              <a:pathLst>
                <a:path w="530" h="357">
                  <a:moveTo>
                    <a:pt x="530" y="357"/>
                  </a:moveTo>
                  <a:lnTo>
                    <a:pt x="530" y="223"/>
                  </a:lnTo>
                  <a:lnTo>
                    <a:pt x="496" y="100"/>
                  </a:lnTo>
                  <a:lnTo>
                    <a:pt x="471" y="50"/>
                  </a:lnTo>
                  <a:lnTo>
                    <a:pt x="441" y="3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02" name="Freeform 78"/>
            <p:cNvSpPr>
              <a:spLocks/>
            </p:cNvSpPr>
            <p:nvPr/>
          </p:nvSpPr>
          <p:spPr bwMode="auto">
            <a:xfrm>
              <a:off x="2877" y="1952"/>
              <a:ext cx="509" cy="357"/>
            </a:xfrm>
            <a:custGeom>
              <a:avLst/>
              <a:gdLst/>
              <a:ahLst/>
              <a:cxnLst>
                <a:cxn ang="0">
                  <a:pos x="509" y="357"/>
                </a:cxn>
                <a:cxn ang="0">
                  <a:pos x="504" y="223"/>
                </a:cxn>
                <a:cxn ang="0">
                  <a:pos x="475" y="100"/>
                </a:cxn>
                <a:cxn ang="0">
                  <a:pos x="450" y="50"/>
                </a:cxn>
                <a:cxn ang="0">
                  <a:pos x="424" y="32"/>
                </a:cxn>
                <a:cxn ang="0">
                  <a:pos x="0" y="0"/>
                </a:cxn>
              </a:cxnLst>
              <a:rect l="0" t="0" r="r" b="b"/>
              <a:pathLst>
                <a:path w="509" h="357">
                  <a:moveTo>
                    <a:pt x="509" y="357"/>
                  </a:moveTo>
                  <a:lnTo>
                    <a:pt x="504" y="223"/>
                  </a:lnTo>
                  <a:lnTo>
                    <a:pt x="475" y="100"/>
                  </a:lnTo>
                  <a:lnTo>
                    <a:pt x="450" y="50"/>
                  </a:lnTo>
                  <a:lnTo>
                    <a:pt x="424" y="3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03" name="Freeform 79"/>
            <p:cNvSpPr>
              <a:spLocks/>
            </p:cNvSpPr>
            <p:nvPr/>
          </p:nvSpPr>
          <p:spPr bwMode="auto">
            <a:xfrm>
              <a:off x="3017" y="2129"/>
              <a:ext cx="364" cy="56"/>
            </a:xfrm>
            <a:custGeom>
              <a:avLst/>
              <a:gdLst/>
              <a:ahLst/>
              <a:cxnLst>
                <a:cxn ang="0">
                  <a:pos x="364" y="56"/>
                </a:cxn>
                <a:cxn ang="0">
                  <a:pos x="284" y="29"/>
                </a:cxn>
                <a:cxn ang="0">
                  <a:pos x="148" y="6"/>
                </a:cxn>
                <a:cxn ang="0">
                  <a:pos x="0" y="0"/>
                </a:cxn>
              </a:cxnLst>
              <a:rect l="0" t="0" r="r" b="b"/>
              <a:pathLst>
                <a:path w="364" h="56">
                  <a:moveTo>
                    <a:pt x="364" y="56"/>
                  </a:moveTo>
                  <a:lnTo>
                    <a:pt x="284" y="29"/>
                  </a:lnTo>
                  <a:lnTo>
                    <a:pt x="148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04" name="Freeform 80"/>
            <p:cNvSpPr>
              <a:spLocks/>
            </p:cNvSpPr>
            <p:nvPr/>
          </p:nvSpPr>
          <p:spPr bwMode="auto">
            <a:xfrm>
              <a:off x="3017" y="2129"/>
              <a:ext cx="364" cy="29"/>
            </a:xfrm>
            <a:custGeom>
              <a:avLst/>
              <a:gdLst/>
              <a:ahLst/>
              <a:cxnLst>
                <a:cxn ang="0">
                  <a:pos x="364" y="29"/>
                </a:cxn>
                <a:cxn ang="0">
                  <a:pos x="280" y="18"/>
                </a:cxn>
                <a:cxn ang="0">
                  <a:pos x="148" y="0"/>
                </a:cxn>
                <a:cxn ang="0">
                  <a:pos x="0" y="0"/>
                </a:cxn>
              </a:cxnLst>
              <a:rect l="0" t="0" r="r" b="b"/>
              <a:pathLst>
                <a:path w="364" h="29">
                  <a:moveTo>
                    <a:pt x="364" y="29"/>
                  </a:moveTo>
                  <a:lnTo>
                    <a:pt x="280" y="18"/>
                  </a:lnTo>
                  <a:lnTo>
                    <a:pt x="14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05" name="Line 81"/>
            <p:cNvSpPr>
              <a:spLocks noChangeShapeType="1"/>
            </p:cNvSpPr>
            <p:nvPr/>
          </p:nvSpPr>
          <p:spPr bwMode="auto">
            <a:xfrm flipH="1">
              <a:off x="2782" y="2005"/>
              <a:ext cx="147" cy="54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06" name="Freeform 82"/>
            <p:cNvSpPr>
              <a:spLocks/>
            </p:cNvSpPr>
            <p:nvPr/>
          </p:nvSpPr>
          <p:spPr bwMode="auto">
            <a:xfrm>
              <a:off x="2928" y="2002"/>
              <a:ext cx="81" cy="3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0"/>
                </a:cxn>
                <a:cxn ang="0">
                  <a:pos x="30" y="22"/>
                </a:cxn>
                <a:cxn ang="0">
                  <a:pos x="38" y="38"/>
                </a:cxn>
                <a:cxn ang="0">
                  <a:pos x="51" y="61"/>
                </a:cxn>
                <a:cxn ang="0">
                  <a:pos x="60" y="83"/>
                </a:cxn>
                <a:cxn ang="0">
                  <a:pos x="72" y="111"/>
                </a:cxn>
                <a:cxn ang="0">
                  <a:pos x="76" y="156"/>
                </a:cxn>
                <a:cxn ang="0">
                  <a:pos x="81" y="201"/>
                </a:cxn>
                <a:cxn ang="0">
                  <a:pos x="81" y="251"/>
                </a:cxn>
                <a:cxn ang="0">
                  <a:pos x="81" y="307"/>
                </a:cxn>
              </a:cxnLst>
              <a:rect l="0" t="0" r="r" b="b"/>
              <a:pathLst>
                <a:path w="81" h="307">
                  <a:moveTo>
                    <a:pt x="0" y="0"/>
                  </a:moveTo>
                  <a:lnTo>
                    <a:pt x="13" y="10"/>
                  </a:lnTo>
                  <a:lnTo>
                    <a:pt x="30" y="22"/>
                  </a:lnTo>
                  <a:lnTo>
                    <a:pt x="38" y="38"/>
                  </a:lnTo>
                  <a:lnTo>
                    <a:pt x="51" y="61"/>
                  </a:lnTo>
                  <a:lnTo>
                    <a:pt x="60" y="83"/>
                  </a:lnTo>
                  <a:lnTo>
                    <a:pt x="72" y="111"/>
                  </a:lnTo>
                  <a:lnTo>
                    <a:pt x="76" y="156"/>
                  </a:lnTo>
                  <a:lnTo>
                    <a:pt x="81" y="201"/>
                  </a:lnTo>
                  <a:lnTo>
                    <a:pt x="81" y="251"/>
                  </a:lnTo>
                  <a:lnTo>
                    <a:pt x="81" y="30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07" name="Freeform 83"/>
            <p:cNvSpPr>
              <a:spLocks/>
            </p:cNvSpPr>
            <p:nvPr/>
          </p:nvSpPr>
          <p:spPr bwMode="auto">
            <a:xfrm>
              <a:off x="2780" y="2069"/>
              <a:ext cx="29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45"/>
                </a:cxn>
                <a:cxn ang="0">
                  <a:pos x="21" y="78"/>
                </a:cxn>
                <a:cxn ang="0">
                  <a:pos x="26" y="117"/>
                </a:cxn>
                <a:cxn ang="0">
                  <a:pos x="26" y="161"/>
                </a:cxn>
                <a:cxn ang="0">
                  <a:pos x="29" y="212"/>
                </a:cxn>
                <a:cxn ang="0">
                  <a:pos x="29" y="240"/>
                </a:cxn>
              </a:cxnLst>
              <a:rect l="0" t="0" r="r" b="b"/>
              <a:pathLst>
                <a:path w="29" h="240">
                  <a:moveTo>
                    <a:pt x="0" y="0"/>
                  </a:moveTo>
                  <a:lnTo>
                    <a:pt x="17" y="45"/>
                  </a:lnTo>
                  <a:lnTo>
                    <a:pt x="21" y="78"/>
                  </a:lnTo>
                  <a:lnTo>
                    <a:pt x="26" y="117"/>
                  </a:lnTo>
                  <a:lnTo>
                    <a:pt x="26" y="161"/>
                  </a:lnTo>
                  <a:lnTo>
                    <a:pt x="29" y="212"/>
                  </a:lnTo>
                  <a:lnTo>
                    <a:pt x="29" y="24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08" name="Freeform 84"/>
            <p:cNvSpPr>
              <a:spLocks/>
            </p:cNvSpPr>
            <p:nvPr/>
          </p:nvSpPr>
          <p:spPr bwMode="auto">
            <a:xfrm>
              <a:off x="3032" y="2205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1" y="16"/>
                </a:cxn>
                <a:cxn ang="0">
                  <a:pos x="9" y="17"/>
                </a:cxn>
                <a:cxn ang="0">
                  <a:pos x="9" y="18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09" name="Freeform 85"/>
            <p:cNvSpPr>
              <a:spLocks/>
            </p:cNvSpPr>
            <p:nvPr/>
          </p:nvSpPr>
          <p:spPr bwMode="auto">
            <a:xfrm>
              <a:off x="2957" y="1996"/>
              <a:ext cx="373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1" y="0"/>
                </a:cxn>
                <a:cxn ang="0">
                  <a:pos x="340" y="11"/>
                </a:cxn>
                <a:cxn ang="0">
                  <a:pos x="373" y="17"/>
                </a:cxn>
              </a:cxnLst>
              <a:rect l="0" t="0" r="r" b="b"/>
              <a:pathLst>
                <a:path w="373" h="17">
                  <a:moveTo>
                    <a:pt x="0" y="17"/>
                  </a:moveTo>
                  <a:lnTo>
                    <a:pt x="21" y="0"/>
                  </a:lnTo>
                  <a:lnTo>
                    <a:pt x="340" y="11"/>
                  </a:lnTo>
                  <a:lnTo>
                    <a:pt x="373" y="1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10" name="Freeform 86"/>
            <p:cNvSpPr>
              <a:spLocks/>
            </p:cNvSpPr>
            <p:nvPr/>
          </p:nvSpPr>
          <p:spPr bwMode="auto">
            <a:xfrm>
              <a:off x="2932" y="1958"/>
              <a:ext cx="12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0"/>
                </a:cxn>
              </a:cxnLst>
              <a:rect l="0" t="0" r="r" b="b"/>
              <a:pathLst>
                <a:path w="12" h="38">
                  <a:moveTo>
                    <a:pt x="0" y="38"/>
                  </a:moveTo>
                  <a:lnTo>
                    <a:pt x="12" y="22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11" name="Freeform 87"/>
            <p:cNvSpPr>
              <a:spLocks/>
            </p:cNvSpPr>
            <p:nvPr/>
          </p:nvSpPr>
          <p:spPr bwMode="auto">
            <a:xfrm>
              <a:off x="2275" y="1962"/>
              <a:ext cx="504" cy="112"/>
            </a:xfrm>
            <a:custGeom>
              <a:avLst/>
              <a:gdLst/>
              <a:ahLst/>
              <a:cxnLst>
                <a:cxn ang="0">
                  <a:pos x="504" y="101"/>
                </a:cxn>
                <a:cxn ang="0">
                  <a:pos x="475" y="106"/>
                </a:cxn>
                <a:cxn ang="0">
                  <a:pos x="119" y="112"/>
                </a:cxn>
                <a:cxn ang="0">
                  <a:pos x="68" y="84"/>
                </a:cxn>
                <a:cxn ang="0">
                  <a:pos x="0" y="22"/>
                </a:cxn>
                <a:cxn ang="0">
                  <a:pos x="9" y="0"/>
                </a:cxn>
              </a:cxnLst>
              <a:rect l="0" t="0" r="r" b="b"/>
              <a:pathLst>
                <a:path w="504" h="112">
                  <a:moveTo>
                    <a:pt x="504" y="101"/>
                  </a:moveTo>
                  <a:lnTo>
                    <a:pt x="475" y="106"/>
                  </a:lnTo>
                  <a:lnTo>
                    <a:pt x="119" y="112"/>
                  </a:lnTo>
                  <a:lnTo>
                    <a:pt x="68" y="84"/>
                  </a:lnTo>
                  <a:lnTo>
                    <a:pt x="0" y="22"/>
                  </a:lnTo>
                  <a:lnTo>
                    <a:pt x="9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12" name="Freeform 88"/>
            <p:cNvSpPr>
              <a:spLocks/>
            </p:cNvSpPr>
            <p:nvPr/>
          </p:nvSpPr>
          <p:spPr bwMode="auto">
            <a:xfrm>
              <a:off x="1877" y="1952"/>
              <a:ext cx="983" cy="357"/>
            </a:xfrm>
            <a:custGeom>
              <a:avLst/>
              <a:gdLst/>
              <a:ahLst/>
              <a:cxnLst>
                <a:cxn ang="0">
                  <a:pos x="983" y="0"/>
                </a:cxn>
                <a:cxn ang="0">
                  <a:pos x="915" y="0"/>
                </a:cxn>
                <a:cxn ang="0">
                  <a:pos x="856" y="0"/>
                </a:cxn>
                <a:cxn ang="0">
                  <a:pos x="796" y="0"/>
                </a:cxn>
                <a:cxn ang="0">
                  <a:pos x="734" y="0"/>
                </a:cxn>
                <a:cxn ang="0">
                  <a:pos x="644" y="0"/>
                </a:cxn>
                <a:cxn ang="0">
                  <a:pos x="568" y="0"/>
                </a:cxn>
                <a:cxn ang="0">
                  <a:pos x="492" y="0"/>
                </a:cxn>
                <a:cxn ang="0">
                  <a:pos x="407" y="6"/>
                </a:cxn>
                <a:cxn ang="0">
                  <a:pos x="352" y="6"/>
                </a:cxn>
                <a:cxn ang="0">
                  <a:pos x="305" y="6"/>
                </a:cxn>
                <a:cxn ang="0">
                  <a:pos x="255" y="6"/>
                </a:cxn>
                <a:cxn ang="0">
                  <a:pos x="204" y="10"/>
                </a:cxn>
                <a:cxn ang="0">
                  <a:pos x="170" y="10"/>
                </a:cxn>
                <a:cxn ang="0">
                  <a:pos x="145" y="10"/>
                </a:cxn>
                <a:cxn ang="0">
                  <a:pos x="119" y="10"/>
                </a:cxn>
                <a:cxn ang="0">
                  <a:pos x="90" y="22"/>
                </a:cxn>
                <a:cxn ang="0">
                  <a:pos x="68" y="22"/>
                </a:cxn>
                <a:cxn ang="0">
                  <a:pos x="52" y="32"/>
                </a:cxn>
                <a:cxn ang="0">
                  <a:pos x="35" y="38"/>
                </a:cxn>
                <a:cxn ang="0">
                  <a:pos x="21" y="61"/>
                </a:cxn>
                <a:cxn ang="0">
                  <a:pos x="14" y="88"/>
                </a:cxn>
                <a:cxn ang="0">
                  <a:pos x="9" y="122"/>
                </a:cxn>
                <a:cxn ang="0">
                  <a:pos x="5" y="161"/>
                </a:cxn>
                <a:cxn ang="0">
                  <a:pos x="0" y="228"/>
                </a:cxn>
                <a:cxn ang="0">
                  <a:pos x="0" y="301"/>
                </a:cxn>
                <a:cxn ang="0">
                  <a:pos x="0" y="329"/>
                </a:cxn>
                <a:cxn ang="0">
                  <a:pos x="0" y="357"/>
                </a:cxn>
              </a:cxnLst>
              <a:rect l="0" t="0" r="r" b="b"/>
              <a:pathLst>
                <a:path w="983" h="357">
                  <a:moveTo>
                    <a:pt x="983" y="0"/>
                  </a:moveTo>
                  <a:lnTo>
                    <a:pt x="915" y="0"/>
                  </a:lnTo>
                  <a:lnTo>
                    <a:pt x="856" y="0"/>
                  </a:lnTo>
                  <a:lnTo>
                    <a:pt x="796" y="0"/>
                  </a:lnTo>
                  <a:lnTo>
                    <a:pt x="734" y="0"/>
                  </a:lnTo>
                  <a:lnTo>
                    <a:pt x="644" y="0"/>
                  </a:lnTo>
                  <a:lnTo>
                    <a:pt x="568" y="0"/>
                  </a:lnTo>
                  <a:lnTo>
                    <a:pt x="492" y="0"/>
                  </a:lnTo>
                  <a:lnTo>
                    <a:pt x="407" y="6"/>
                  </a:lnTo>
                  <a:lnTo>
                    <a:pt x="352" y="6"/>
                  </a:lnTo>
                  <a:lnTo>
                    <a:pt x="305" y="6"/>
                  </a:lnTo>
                  <a:lnTo>
                    <a:pt x="255" y="6"/>
                  </a:lnTo>
                  <a:lnTo>
                    <a:pt x="204" y="10"/>
                  </a:lnTo>
                  <a:lnTo>
                    <a:pt x="170" y="10"/>
                  </a:lnTo>
                  <a:lnTo>
                    <a:pt x="145" y="10"/>
                  </a:lnTo>
                  <a:lnTo>
                    <a:pt x="119" y="10"/>
                  </a:lnTo>
                  <a:lnTo>
                    <a:pt x="90" y="22"/>
                  </a:lnTo>
                  <a:lnTo>
                    <a:pt x="68" y="22"/>
                  </a:lnTo>
                  <a:lnTo>
                    <a:pt x="52" y="32"/>
                  </a:lnTo>
                  <a:lnTo>
                    <a:pt x="35" y="38"/>
                  </a:lnTo>
                  <a:lnTo>
                    <a:pt x="21" y="61"/>
                  </a:lnTo>
                  <a:lnTo>
                    <a:pt x="14" y="88"/>
                  </a:lnTo>
                  <a:lnTo>
                    <a:pt x="9" y="122"/>
                  </a:lnTo>
                  <a:lnTo>
                    <a:pt x="5" y="161"/>
                  </a:lnTo>
                  <a:lnTo>
                    <a:pt x="0" y="228"/>
                  </a:lnTo>
                  <a:lnTo>
                    <a:pt x="0" y="301"/>
                  </a:lnTo>
                  <a:lnTo>
                    <a:pt x="0" y="329"/>
                  </a:lnTo>
                  <a:lnTo>
                    <a:pt x="0" y="35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13" name="Line 89"/>
            <p:cNvSpPr>
              <a:spLocks noChangeShapeType="1"/>
            </p:cNvSpPr>
            <p:nvPr/>
          </p:nvSpPr>
          <p:spPr bwMode="auto">
            <a:xfrm>
              <a:off x="2231" y="2010"/>
              <a:ext cx="89" cy="49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14" name="Freeform 90"/>
            <p:cNvSpPr>
              <a:spLocks/>
            </p:cNvSpPr>
            <p:nvPr/>
          </p:nvSpPr>
          <p:spPr bwMode="auto">
            <a:xfrm>
              <a:off x="2293" y="2057"/>
              <a:ext cx="29" cy="2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1" y="17"/>
                </a:cxn>
                <a:cxn ang="0">
                  <a:pos x="21" y="34"/>
                </a:cxn>
                <a:cxn ang="0">
                  <a:pos x="9" y="68"/>
                </a:cxn>
                <a:cxn ang="0">
                  <a:pos x="4" y="107"/>
                </a:cxn>
                <a:cxn ang="0">
                  <a:pos x="0" y="140"/>
                </a:cxn>
                <a:cxn ang="0">
                  <a:pos x="0" y="179"/>
                </a:cxn>
                <a:cxn ang="0">
                  <a:pos x="0" y="213"/>
                </a:cxn>
                <a:cxn ang="0">
                  <a:pos x="0" y="252"/>
                </a:cxn>
              </a:cxnLst>
              <a:rect l="0" t="0" r="r" b="b"/>
              <a:pathLst>
                <a:path w="29" h="252">
                  <a:moveTo>
                    <a:pt x="29" y="0"/>
                  </a:moveTo>
                  <a:lnTo>
                    <a:pt x="21" y="17"/>
                  </a:lnTo>
                  <a:lnTo>
                    <a:pt x="21" y="34"/>
                  </a:lnTo>
                  <a:lnTo>
                    <a:pt x="9" y="68"/>
                  </a:lnTo>
                  <a:lnTo>
                    <a:pt x="4" y="107"/>
                  </a:lnTo>
                  <a:lnTo>
                    <a:pt x="0" y="140"/>
                  </a:lnTo>
                  <a:lnTo>
                    <a:pt x="0" y="179"/>
                  </a:lnTo>
                  <a:lnTo>
                    <a:pt x="0" y="213"/>
                  </a:lnTo>
                  <a:lnTo>
                    <a:pt x="0" y="252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15" name="Freeform 91"/>
            <p:cNvSpPr>
              <a:spLocks/>
            </p:cNvSpPr>
            <p:nvPr/>
          </p:nvSpPr>
          <p:spPr bwMode="auto">
            <a:xfrm>
              <a:off x="2085" y="2007"/>
              <a:ext cx="144" cy="30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23" y="0"/>
                </a:cxn>
                <a:cxn ang="0">
                  <a:pos x="106" y="6"/>
                </a:cxn>
                <a:cxn ang="0">
                  <a:pos x="59" y="28"/>
                </a:cxn>
                <a:cxn ang="0">
                  <a:pos x="38" y="50"/>
                </a:cxn>
                <a:cxn ang="0">
                  <a:pos x="30" y="84"/>
                </a:cxn>
                <a:cxn ang="0">
                  <a:pos x="17" y="128"/>
                </a:cxn>
                <a:cxn ang="0">
                  <a:pos x="9" y="173"/>
                </a:cxn>
                <a:cxn ang="0">
                  <a:pos x="4" y="218"/>
                </a:cxn>
                <a:cxn ang="0">
                  <a:pos x="4" y="268"/>
                </a:cxn>
                <a:cxn ang="0">
                  <a:pos x="0" y="279"/>
                </a:cxn>
                <a:cxn ang="0">
                  <a:pos x="4" y="302"/>
                </a:cxn>
              </a:cxnLst>
              <a:rect l="0" t="0" r="r" b="b"/>
              <a:pathLst>
                <a:path w="144" h="302">
                  <a:moveTo>
                    <a:pt x="144" y="0"/>
                  </a:moveTo>
                  <a:lnTo>
                    <a:pt x="123" y="0"/>
                  </a:lnTo>
                  <a:lnTo>
                    <a:pt x="106" y="6"/>
                  </a:lnTo>
                  <a:lnTo>
                    <a:pt x="59" y="28"/>
                  </a:lnTo>
                  <a:lnTo>
                    <a:pt x="38" y="50"/>
                  </a:lnTo>
                  <a:lnTo>
                    <a:pt x="30" y="84"/>
                  </a:lnTo>
                  <a:lnTo>
                    <a:pt x="17" y="128"/>
                  </a:lnTo>
                  <a:lnTo>
                    <a:pt x="9" y="173"/>
                  </a:lnTo>
                  <a:lnTo>
                    <a:pt x="4" y="218"/>
                  </a:lnTo>
                  <a:lnTo>
                    <a:pt x="4" y="268"/>
                  </a:lnTo>
                  <a:lnTo>
                    <a:pt x="0" y="279"/>
                  </a:lnTo>
                  <a:lnTo>
                    <a:pt x="4" y="302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16" name="Freeform 92"/>
            <p:cNvSpPr>
              <a:spLocks/>
            </p:cNvSpPr>
            <p:nvPr/>
          </p:nvSpPr>
          <p:spPr bwMode="auto">
            <a:xfrm>
              <a:off x="1895" y="1984"/>
              <a:ext cx="432" cy="32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373" y="0"/>
                </a:cxn>
                <a:cxn ang="0">
                  <a:pos x="326" y="0"/>
                </a:cxn>
                <a:cxn ang="0">
                  <a:pos x="275" y="0"/>
                </a:cxn>
                <a:cxn ang="0">
                  <a:pos x="220" y="6"/>
                </a:cxn>
                <a:cxn ang="0">
                  <a:pos x="174" y="0"/>
                </a:cxn>
                <a:cxn ang="0">
                  <a:pos x="135" y="6"/>
                </a:cxn>
                <a:cxn ang="0">
                  <a:pos x="93" y="6"/>
                </a:cxn>
                <a:cxn ang="0">
                  <a:pos x="51" y="23"/>
                </a:cxn>
                <a:cxn ang="0">
                  <a:pos x="34" y="29"/>
                </a:cxn>
                <a:cxn ang="0">
                  <a:pos x="20" y="40"/>
                </a:cxn>
                <a:cxn ang="0">
                  <a:pos x="9" y="68"/>
                </a:cxn>
                <a:cxn ang="0">
                  <a:pos x="4" y="101"/>
                </a:cxn>
                <a:cxn ang="0">
                  <a:pos x="0" y="135"/>
                </a:cxn>
                <a:cxn ang="0">
                  <a:pos x="4" y="174"/>
                </a:cxn>
                <a:cxn ang="0">
                  <a:pos x="0" y="201"/>
                </a:cxn>
                <a:cxn ang="0">
                  <a:pos x="0" y="236"/>
                </a:cxn>
                <a:cxn ang="0">
                  <a:pos x="0" y="263"/>
                </a:cxn>
                <a:cxn ang="0">
                  <a:pos x="0" y="297"/>
                </a:cxn>
                <a:cxn ang="0">
                  <a:pos x="0" y="325"/>
                </a:cxn>
              </a:cxnLst>
              <a:rect l="0" t="0" r="r" b="b"/>
              <a:pathLst>
                <a:path w="432" h="325">
                  <a:moveTo>
                    <a:pt x="432" y="0"/>
                  </a:moveTo>
                  <a:lnTo>
                    <a:pt x="373" y="0"/>
                  </a:lnTo>
                  <a:lnTo>
                    <a:pt x="326" y="0"/>
                  </a:lnTo>
                  <a:lnTo>
                    <a:pt x="275" y="0"/>
                  </a:lnTo>
                  <a:lnTo>
                    <a:pt x="220" y="6"/>
                  </a:lnTo>
                  <a:lnTo>
                    <a:pt x="174" y="0"/>
                  </a:lnTo>
                  <a:lnTo>
                    <a:pt x="135" y="6"/>
                  </a:lnTo>
                  <a:lnTo>
                    <a:pt x="93" y="6"/>
                  </a:lnTo>
                  <a:lnTo>
                    <a:pt x="51" y="23"/>
                  </a:lnTo>
                  <a:lnTo>
                    <a:pt x="34" y="29"/>
                  </a:lnTo>
                  <a:lnTo>
                    <a:pt x="20" y="40"/>
                  </a:lnTo>
                  <a:lnTo>
                    <a:pt x="9" y="68"/>
                  </a:lnTo>
                  <a:lnTo>
                    <a:pt x="4" y="101"/>
                  </a:lnTo>
                  <a:lnTo>
                    <a:pt x="0" y="135"/>
                  </a:lnTo>
                  <a:lnTo>
                    <a:pt x="4" y="174"/>
                  </a:lnTo>
                  <a:lnTo>
                    <a:pt x="0" y="201"/>
                  </a:lnTo>
                  <a:lnTo>
                    <a:pt x="0" y="236"/>
                  </a:lnTo>
                  <a:lnTo>
                    <a:pt x="0" y="263"/>
                  </a:lnTo>
                  <a:lnTo>
                    <a:pt x="0" y="297"/>
                  </a:lnTo>
                  <a:lnTo>
                    <a:pt x="0" y="32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17" name="Freeform 93"/>
            <p:cNvSpPr>
              <a:spLocks/>
            </p:cNvSpPr>
            <p:nvPr/>
          </p:nvSpPr>
          <p:spPr bwMode="auto">
            <a:xfrm>
              <a:off x="1912" y="1979"/>
              <a:ext cx="368" cy="330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325" y="5"/>
                </a:cxn>
                <a:cxn ang="0">
                  <a:pos x="287" y="11"/>
                </a:cxn>
                <a:cxn ang="0">
                  <a:pos x="249" y="11"/>
                </a:cxn>
                <a:cxn ang="0">
                  <a:pos x="211" y="23"/>
                </a:cxn>
                <a:cxn ang="0">
                  <a:pos x="165" y="23"/>
                </a:cxn>
                <a:cxn ang="0">
                  <a:pos x="127" y="23"/>
                </a:cxn>
                <a:cxn ang="0">
                  <a:pos x="89" y="23"/>
                </a:cxn>
                <a:cxn ang="0">
                  <a:pos x="51" y="39"/>
                </a:cxn>
                <a:cxn ang="0">
                  <a:pos x="29" y="50"/>
                </a:cxn>
                <a:cxn ang="0">
                  <a:pos x="12" y="67"/>
                </a:cxn>
                <a:cxn ang="0">
                  <a:pos x="8" y="84"/>
                </a:cxn>
                <a:cxn ang="0">
                  <a:pos x="3" y="123"/>
                </a:cxn>
                <a:cxn ang="0">
                  <a:pos x="3" y="168"/>
                </a:cxn>
                <a:cxn ang="0">
                  <a:pos x="0" y="218"/>
                </a:cxn>
                <a:cxn ang="0">
                  <a:pos x="0" y="274"/>
                </a:cxn>
                <a:cxn ang="0">
                  <a:pos x="0" y="301"/>
                </a:cxn>
                <a:cxn ang="0">
                  <a:pos x="0" y="330"/>
                </a:cxn>
              </a:cxnLst>
              <a:rect l="0" t="0" r="r" b="b"/>
              <a:pathLst>
                <a:path w="368" h="330">
                  <a:moveTo>
                    <a:pt x="368" y="0"/>
                  </a:moveTo>
                  <a:lnTo>
                    <a:pt x="325" y="5"/>
                  </a:lnTo>
                  <a:lnTo>
                    <a:pt x="287" y="11"/>
                  </a:lnTo>
                  <a:lnTo>
                    <a:pt x="249" y="11"/>
                  </a:lnTo>
                  <a:lnTo>
                    <a:pt x="211" y="23"/>
                  </a:lnTo>
                  <a:lnTo>
                    <a:pt x="165" y="23"/>
                  </a:lnTo>
                  <a:lnTo>
                    <a:pt x="127" y="23"/>
                  </a:lnTo>
                  <a:lnTo>
                    <a:pt x="89" y="23"/>
                  </a:lnTo>
                  <a:lnTo>
                    <a:pt x="51" y="39"/>
                  </a:lnTo>
                  <a:lnTo>
                    <a:pt x="29" y="50"/>
                  </a:lnTo>
                  <a:lnTo>
                    <a:pt x="12" y="67"/>
                  </a:lnTo>
                  <a:lnTo>
                    <a:pt x="8" y="84"/>
                  </a:lnTo>
                  <a:lnTo>
                    <a:pt x="3" y="123"/>
                  </a:lnTo>
                  <a:lnTo>
                    <a:pt x="3" y="168"/>
                  </a:lnTo>
                  <a:lnTo>
                    <a:pt x="0" y="218"/>
                  </a:lnTo>
                  <a:lnTo>
                    <a:pt x="0" y="274"/>
                  </a:lnTo>
                  <a:lnTo>
                    <a:pt x="0" y="301"/>
                  </a:lnTo>
                  <a:lnTo>
                    <a:pt x="0" y="33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18" name="Oval 94"/>
            <p:cNvSpPr>
              <a:spLocks noChangeArrowheads="1"/>
            </p:cNvSpPr>
            <p:nvPr/>
          </p:nvSpPr>
          <p:spPr bwMode="auto">
            <a:xfrm>
              <a:off x="2107" y="2002"/>
              <a:ext cx="18" cy="2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19" name="Freeform 95"/>
            <p:cNvSpPr>
              <a:spLocks/>
            </p:cNvSpPr>
            <p:nvPr/>
          </p:nvSpPr>
          <p:spPr bwMode="auto">
            <a:xfrm>
              <a:off x="2104" y="1999"/>
              <a:ext cx="18" cy="2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2"/>
                </a:cxn>
                <a:cxn ang="0">
                  <a:pos x="15" y="4"/>
                </a:cxn>
                <a:cxn ang="0">
                  <a:pos x="17" y="6"/>
                </a:cxn>
                <a:cxn ang="0">
                  <a:pos x="18" y="8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5"/>
                </a:cxn>
                <a:cxn ang="0">
                  <a:pos x="17" y="17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3" y="21"/>
                </a:cxn>
                <a:cxn ang="0">
                  <a:pos x="12" y="22"/>
                </a:cxn>
                <a:cxn ang="0">
                  <a:pos x="10" y="23"/>
                </a:cxn>
                <a:cxn ang="0">
                  <a:pos x="8" y="23"/>
                </a:cxn>
                <a:cxn ang="0">
                  <a:pos x="6" y="22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8" h="23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20" name="Rectangle 96"/>
            <p:cNvSpPr>
              <a:spLocks noChangeArrowheads="1"/>
            </p:cNvSpPr>
            <p:nvPr/>
          </p:nvSpPr>
          <p:spPr bwMode="auto">
            <a:xfrm>
              <a:off x="2170" y="2632"/>
              <a:ext cx="38" cy="33"/>
            </a:xfrm>
            <a:prstGeom prst="rect">
              <a:avLst/>
            </a:prstGeom>
            <a:noFill/>
            <a:ln w="9525">
              <a:solidFill>
                <a:srgbClr val="999999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21" name="Freeform 97"/>
            <p:cNvSpPr>
              <a:spLocks/>
            </p:cNvSpPr>
            <p:nvPr/>
          </p:nvSpPr>
          <p:spPr bwMode="auto">
            <a:xfrm>
              <a:off x="2877" y="2314"/>
              <a:ext cx="530" cy="357"/>
            </a:xfrm>
            <a:custGeom>
              <a:avLst/>
              <a:gdLst/>
              <a:ahLst/>
              <a:cxnLst>
                <a:cxn ang="0">
                  <a:pos x="530" y="0"/>
                </a:cxn>
                <a:cxn ang="0">
                  <a:pos x="530" y="134"/>
                </a:cxn>
                <a:cxn ang="0">
                  <a:pos x="496" y="256"/>
                </a:cxn>
                <a:cxn ang="0">
                  <a:pos x="471" y="307"/>
                </a:cxn>
                <a:cxn ang="0">
                  <a:pos x="441" y="323"/>
                </a:cxn>
                <a:cxn ang="0">
                  <a:pos x="0" y="357"/>
                </a:cxn>
              </a:cxnLst>
              <a:rect l="0" t="0" r="r" b="b"/>
              <a:pathLst>
                <a:path w="530" h="357">
                  <a:moveTo>
                    <a:pt x="530" y="0"/>
                  </a:moveTo>
                  <a:lnTo>
                    <a:pt x="530" y="134"/>
                  </a:lnTo>
                  <a:lnTo>
                    <a:pt x="496" y="256"/>
                  </a:lnTo>
                  <a:lnTo>
                    <a:pt x="471" y="307"/>
                  </a:lnTo>
                  <a:lnTo>
                    <a:pt x="441" y="323"/>
                  </a:lnTo>
                  <a:lnTo>
                    <a:pt x="0" y="35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22" name="Freeform 98"/>
            <p:cNvSpPr>
              <a:spLocks/>
            </p:cNvSpPr>
            <p:nvPr/>
          </p:nvSpPr>
          <p:spPr bwMode="auto">
            <a:xfrm>
              <a:off x="2877" y="2303"/>
              <a:ext cx="509" cy="368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504" y="145"/>
                </a:cxn>
                <a:cxn ang="0">
                  <a:pos x="475" y="267"/>
                </a:cxn>
                <a:cxn ang="0">
                  <a:pos x="450" y="318"/>
                </a:cxn>
                <a:cxn ang="0">
                  <a:pos x="424" y="334"/>
                </a:cxn>
                <a:cxn ang="0">
                  <a:pos x="0" y="368"/>
                </a:cxn>
              </a:cxnLst>
              <a:rect l="0" t="0" r="r" b="b"/>
              <a:pathLst>
                <a:path w="509" h="368">
                  <a:moveTo>
                    <a:pt x="509" y="0"/>
                  </a:moveTo>
                  <a:lnTo>
                    <a:pt x="504" y="145"/>
                  </a:lnTo>
                  <a:lnTo>
                    <a:pt x="475" y="267"/>
                  </a:lnTo>
                  <a:lnTo>
                    <a:pt x="450" y="318"/>
                  </a:lnTo>
                  <a:lnTo>
                    <a:pt x="424" y="334"/>
                  </a:lnTo>
                  <a:lnTo>
                    <a:pt x="0" y="368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23" name="Freeform 99"/>
            <p:cNvSpPr>
              <a:spLocks/>
            </p:cNvSpPr>
            <p:nvPr/>
          </p:nvSpPr>
          <p:spPr bwMode="auto">
            <a:xfrm>
              <a:off x="3017" y="2437"/>
              <a:ext cx="364" cy="55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284" y="28"/>
                </a:cxn>
                <a:cxn ang="0">
                  <a:pos x="148" y="50"/>
                </a:cxn>
                <a:cxn ang="0">
                  <a:pos x="0" y="55"/>
                </a:cxn>
              </a:cxnLst>
              <a:rect l="0" t="0" r="r" b="b"/>
              <a:pathLst>
                <a:path w="364" h="55">
                  <a:moveTo>
                    <a:pt x="364" y="0"/>
                  </a:moveTo>
                  <a:lnTo>
                    <a:pt x="284" y="28"/>
                  </a:lnTo>
                  <a:lnTo>
                    <a:pt x="148" y="50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24" name="Freeform 100"/>
            <p:cNvSpPr>
              <a:spLocks/>
            </p:cNvSpPr>
            <p:nvPr/>
          </p:nvSpPr>
          <p:spPr bwMode="auto">
            <a:xfrm>
              <a:off x="3017" y="2465"/>
              <a:ext cx="364" cy="27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280" y="11"/>
                </a:cxn>
                <a:cxn ang="0">
                  <a:pos x="148" y="27"/>
                </a:cxn>
                <a:cxn ang="0">
                  <a:pos x="0" y="27"/>
                </a:cxn>
              </a:cxnLst>
              <a:rect l="0" t="0" r="r" b="b"/>
              <a:pathLst>
                <a:path w="364" h="27">
                  <a:moveTo>
                    <a:pt x="364" y="0"/>
                  </a:moveTo>
                  <a:lnTo>
                    <a:pt x="280" y="11"/>
                  </a:lnTo>
                  <a:lnTo>
                    <a:pt x="148" y="27"/>
                  </a:lnTo>
                  <a:lnTo>
                    <a:pt x="0" y="2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25" name="Line 101"/>
            <p:cNvSpPr>
              <a:spLocks noChangeShapeType="1"/>
            </p:cNvSpPr>
            <p:nvPr/>
          </p:nvSpPr>
          <p:spPr bwMode="auto">
            <a:xfrm flipH="1" flipV="1">
              <a:off x="2782" y="2557"/>
              <a:ext cx="147" cy="67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26" name="Freeform 102"/>
            <p:cNvSpPr>
              <a:spLocks/>
            </p:cNvSpPr>
            <p:nvPr/>
          </p:nvSpPr>
          <p:spPr bwMode="auto">
            <a:xfrm>
              <a:off x="2928" y="2309"/>
              <a:ext cx="81" cy="312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30" y="290"/>
                </a:cxn>
                <a:cxn ang="0">
                  <a:pos x="38" y="267"/>
                </a:cxn>
                <a:cxn ang="0">
                  <a:pos x="51" y="251"/>
                </a:cxn>
                <a:cxn ang="0">
                  <a:pos x="60" y="223"/>
                </a:cxn>
                <a:cxn ang="0">
                  <a:pos x="72" y="201"/>
                </a:cxn>
                <a:cxn ang="0">
                  <a:pos x="76" y="156"/>
                </a:cxn>
                <a:cxn ang="0">
                  <a:pos x="81" y="111"/>
                </a:cxn>
                <a:cxn ang="0">
                  <a:pos x="81" y="56"/>
                </a:cxn>
                <a:cxn ang="0">
                  <a:pos x="81" y="0"/>
                </a:cxn>
              </a:cxnLst>
              <a:rect l="0" t="0" r="r" b="b"/>
              <a:pathLst>
                <a:path w="81" h="312">
                  <a:moveTo>
                    <a:pt x="0" y="312"/>
                  </a:moveTo>
                  <a:lnTo>
                    <a:pt x="30" y="290"/>
                  </a:lnTo>
                  <a:lnTo>
                    <a:pt x="38" y="267"/>
                  </a:lnTo>
                  <a:lnTo>
                    <a:pt x="51" y="251"/>
                  </a:lnTo>
                  <a:lnTo>
                    <a:pt x="60" y="223"/>
                  </a:lnTo>
                  <a:lnTo>
                    <a:pt x="72" y="201"/>
                  </a:lnTo>
                  <a:lnTo>
                    <a:pt x="76" y="156"/>
                  </a:lnTo>
                  <a:lnTo>
                    <a:pt x="81" y="111"/>
                  </a:lnTo>
                  <a:lnTo>
                    <a:pt x="81" y="56"/>
                  </a:lnTo>
                  <a:lnTo>
                    <a:pt x="81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27" name="Freeform 103"/>
            <p:cNvSpPr>
              <a:spLocks/>
            </p:cNvSpPr>
            <p:nvPr/>
          </p:nvSpPr>
          <p:spPr bwMode="auto">
            <a:xfrm>
              <a:off x="2780" y="2314"/>
              <a:ext cx="29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7" y="195"/>
                </a:cxn>
                <a:cxn ang="0">
                  <a:pos x="21" y="156"/>
                </a:cxn>
                <a:cxn ang="0">
                  <a:pos x="26" y="122"/>
                </a:cxn>
                <a:cxn ang="0">
                  <a:pos x="26" y="72"/>
                </a:cxn>
                <a:cxn ang="0">
                  <a:pos x="29" y="28"/>
                </a:cxn>
                <a:cxn ang="0">
                  <a:pos x="29" y="0"/>
                </a:cxn>
              </a:cxnLst>
              <a:rect l="0" t="0" r="r" b="b"/>
              <a:pathLst>
                <a:path w="29" h="240">
                  <a:moveTo>
                    <a:pt x="0" y="240"/>
                  </a:moveTo>
                  <a:lnTo>
                    <a:pt x="17" y="195"/>
                  </a:lnTo>
                  <a:lnTo>
                    <a:pt x="21" y="156"/>
                  </a:lnTo>
                  <a:lnTo>
                    <a:pt x="26" y="122"/>
                  </a:lnTo>
                  <a:lnTo>
                    <a:pt x="26" y="72"/>
                  </a:lnTo>
                  <a:lnTo>
                    <a:pt x="29" y="28"/>
                  </a:lnTo>
                  <a:lnTo>
                    <a:pt x="29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28" name="Freeform 104"/>
            <p:cNvSpPr>
              <a:spLocks/>
            </p:cNvSpPr>
            <p:nvPr/>
          </p:nvSpPr>
          <p:spPr bwMode="auto">
            <a:xfrm>
              <a:off x="3032" y="2406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9" y="17"/>
                </a:cxn>
                <a:cxn ang="0">
                  <a:pos x="9" y="18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29" name="Freeform 105"/>
            <p:cNvSpPr>
              <a:spLocks/>
            </p:cNvSpPr>
            <p:nvPr/>
          </p:nvSpPr>
          <p:spPr bwMode="auto">
            <a:xfrm>
              <a:off x="2957" y="2610"/>
              <a:ext cx="37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16"/>
                </a:cxn>
                <a:cxn ang="0">
                  <a:pos x="340" y="5"/>
                </a:cxn>
                <a:cxn ang="0">
                  <a:pos x="373" y="0"/>
                </a:cxn>
              </a:cxnLst>
              <a:rect l="0" t="0" r="r" b="b"/>
              <a:pathLst>
                <a:path w="373" h="16">
                  <a:moveTo>
                    <a:pt x="0" y="0"/>
                  </a:moveTo>
                  <a:lnTo>
                    <a:pt x="21" y="16"/>
                  </a:lnTo>
                  <a:lnTo>
                    <a:pt x="340" y="5"/>
                  </a:lnTo>
                  <a:lnTo>
                    <a:pt x="373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30" name="Freeform 106"/>
            <p:cNvSpPr>
              <a:spLocks/>
            </p:cNvSpPr>
            <p:nvPr/>
          </p:nvSpPr>
          <p:spPr bwMode="auto">
            <a:xfrm>
              <a:off x="2932" y="2626"/>
              <a:ext cx="12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3"/>
                </a:cxn>
                <a:cxn ang="0">
                  <a:pos x="12" y="39"/>
                </a:cxn>
              </a:cxnLst>
              <a:rect l="0" t="0" r="r" b="b"/>
              <a:pathLst>
                <a:path w="12" h="39">
                  <a:moveTo>
                    <a:pt x="0" y="0"/>
                  </a:moveTo>
                  <a:lnTo>
                    <a:pt x="12" y="23"/>
                  </a:lnTo>
                  <a:lnTo>
                    <a:pt x="12" y="39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31" name="Freeform 107"/>
            <p:cNvSpPr>
              <a:spLocks/>
            </p:cNvSpPr>
            <p:nvPr/>
          </p:nvSpPr>
          <p:spPr bwMode="auto">
            <a:xfrm>
              <a:off x="2275" y="2548"/>
              <a:ext cx="504" cy="113"/>
            </a:xfrm>
            <a:custGeom>
              <a:avLst/>
              <a:gdLst/>
              <a:ahLst/>
              <a:cxnLst>
                <a:cxn ang="0">
                  <a:pos x="504" y="12"/>
                </a:cxn>
                <a:cxn ang="0">
                  <a:pos x="475" y="6"/>
                </a:cxn>
                <a:cxn ang="0">
                  <a:pos x="119" y="0"/>
                </a:cxn>
                <a:cxn ang="0">
                  <a:pos x="68" y="29"/>
                </a:cxn>
                <a:cxn ang="0">
                  <a:pos x="0" y="89"/>
                </a:cxn>
                <a:cxn ang="0">
                  <a:pos x="9" y="113"/>
                </a:cxn>
              </a:cxnLst>
              <a:rect l="0" t="0" r="r" b="b"/>
              <a:pathLst>
                <a:path w="504" h="113">
                  <a:moveTo>
                    <a:pt x="504" y="12"/>
                  </a:moveTo>
                  <a:lnTo>
                    <a:pt x="475" y="6"/>
                  </a:lnTo>
                  <a:lnTo>
                    <a:pt x="119" y="0"/>
                  </a:lnTo>
                  <a:lnTo>
                    <a:pt x="68" y="29"/>
                  </a:lnTo>
                  <a:lnTo>
                    <a:pt x="0" y="89"/>
                  </a:lnTo>
                  <a:lnTo>
                    <a:pt x="9" y="113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32" name="Freeform 108"/>
            <p:cNvSpPr>
              <a:spLocks/>
            </p:cNvSpPr>
            <p:nvPr/>
          </p:nvSpPr>
          <p:spPr bwMode="auto">
            <a:xfrm>
              <a:off x="1877" y="2314"/>
              <a:ext cx="983" cy="357"/>
            </a:xfrm>
            <a:custGeom>
              <a:avLst/>
              <a:gdLst/>
              <a:ahLst/>
              <a:cxnLst>
                <a:cxn ang="0">
                  <a:pos x="983" y="357"/>
                </a:cxn>
                <a:cxn ang="0">
                  <a:pos x="915" y="357"/>
                </a:cxn>
                <a:cxn ang="0">
                  <a:pos x="856" y="357"/>
                </a:cxn>
                <a:cxn ang="0">
                  <a:pos x="796" y="357"/>
                </a:cxn>
                <a:cxn ang="0">
                  <a:pos x="734" y="357"/>
                </a:cxn>
                <a:cxn ang="0">
                  <a:pos x="644" y="351"/>
                </a:cxn>
                <a:cxn ang="0">
                  <a:pos x="568" y="351"/>
                </a:cxn>
                <a:cxn ang="0">
                  <a:pos x="492" y="351"/>
                </a:cxn>
                <a:cxn ang="0">
                  <a:pos x="407" y="351"/>
                </a:cxn>
                <a:cxn ang="0">
                  <a:pos x="352" y="347"/>
                </a:cxn>
                <a:cxn ang="0">
                  <a:pos x="305" y="347"/>
                </a:cxn>
                <a:cxn ang="0">
                  <a:pos x="255" y="347"/>
                </a:cxn>
                <a:cxn ang="0">
                  <a:pos x="204" y="347"/>
                </a:cxn>
                <a:cxn ang="0">
                  <a:pos x="170" y="341"/>
                </a:cxn>
                <a:cxn ang="0">
                  <a:pos x="145" y="341"/>
                </a:cxn>
                <a:cxn ang="0">
                  <a:pos x="119" y="341"/>
                </a:cxn>
                <a:cxn ang="0">
                  <a:pos x="90" y="335"/>
                </a:cxn>
                <a:cxn ang="0">
                  <a:pos x="68" y="329"/>
                </a:cxn>
                <a:cxn ang="0">
                  <a:pos x="52" y="323"/>
                </a:cxn>
                <a:cxn ang="0">
                  <a:pos x="21" y="301"/>
                </a:cxn>
                <a:cxn ang="0">
                  <a:pos x="14" y="268"/>
                </a:cxn>
                <a:cxn ang="0">
                  <a:pos x="9" y="228"/>
                </a:cxn>
                <a:cxn ang="0">
                  <a:pos x="5" y="196"/>
                </a:cxn>
                <a:cxn ang="0">
                  <a:pos x="0" y="122"/>
                </a:cxn>
                <a:cxn ang="0">
                  <a:pos x="0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983" h="357">
                  <a:moveTo>
                    <a:pt x="983" y="357"/>
                  </a:moveTo>
                  <a:lnTo>
                    <a:pt x="915" y="357"/>
                  </a:lnTo>
                  <a:lnTo>
                    <a:pt x="856" y="357"/>
                  </a:lnTo>
                  <a:lnTo>
                    <a:pt x="796" y="357"/>
                  </a:lnTo>
                  <a:lnTo>
                    <a:pt x="734" y="357"/>
                  </a:lnTo>
                  <a:lnTo>
                    <a:pt x="644" y="351"/>
                  </a:lnTo>
                  <a:lnTo>
                    <a:pt x="568" y="351"/>
                  </a:lnTo>
                  <a:lnTo>
                    <a:pt x="492" y="351"/>
                  </a:lnTo>
                  <a:lnTo>
                    <a:pt x="407" y="351"/>
                  </a:lnTo>
                  <a:lnTo>
                    <a:pt x="352" y="347"/>
                  </a:lnTo>
                  <a:lnTo>
                    <a:pt x="305" y="347"/>
                  </a:lnTo>
                  <a:lnTo>
                    <a:pt x="255" y="347"/>
                  </a:lnTo>
                  <a:lnTo>
                    <a:pt x="204" y="347"/>
                  </a:lnTo>
                  <a:lnTo>
                    <a:pt x="170" y="341"/>
                  </a:lnTo>
                  <a:lnTo>
                    <a:pt x="145" y="341"/>
                  </a:lnTo>
                  <a:lnTo>
                    <a:pt x="119" y="341"/>
                  </a:lnTo>
                  <a:lnTo>
                    <a:pt x="90" y="335"/>
                  </a:lnTo>
                  <a:lnTo>
                    <a:pt x="68" y="329"/>
                  </a:lnTo>
                  <a:lnTo>
                    <a:pt x="52" y="323"/>
                  </a:lnTo>
                  <a:lnTo>
                    <a:pt x="21" y="301"/>
                  </a:lnTo>
                  <a:lnTo>
                    <a:pt x="14" y="268"/>
                  </a:lnTo>
                  <a:lnTo>
                    <a:pt x="9" y="228"/>
                  </a:lnTo>
                  <a:lnTo>
                    <a:pt x="5" y="196"/>
                  </a:lnTo>
                  <a:lnTo>
                    <a:pt x="0" y="122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33" name="Line 109"/>
            <p:cNvSpPr>
              <a:spLocks noChangeShapeType="1"/>
            </p:cNvSpPr>
            <p:nvPr/>
          </p:nvSpPr>
          <p:spPr bwMode="auto">
            <a:xfrm flipV="1">
              <a:off x="2233" y="2563"/>
              <a:ext cx="87" cy="55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34" name="Freeform 110"/>
            <p:cNvSpPr>
              <a:spLocks/>
            </p:cNvSpPr>
            <p:nvPr/>
          </p:nvSpPr>
          <p:spPr bwMode="auto">
            <a:xfrm>
              <a:off x="2293" y="2309"/>
              <a:ext cx="29" cy="256"/>
            </a:xfrm>
            <a:custGeom>
              <a:avLst/>
              <a:gdLst/>
              <a:ahLst/>
              <a:cxnLst>
                <a:cxn ang="0">
                  <a:pos x="29" y="256"/>
                </a:cxn>
                <a:cxn ang="0">
                  <a:pos x="21" y="233"/>
                </a:cxn>
                <a:cxn ang="0">
                  <a:pos x="21" y="223"/>
                </a:cxn>
                <a:cxn ang="0">
                  <a:pos x="9" y="183"/>
                </a:cxn>
                <a:cxn ang="0">
                  <a:pos x="4" y="151"/>
                </a:cxn>
                <a:cxn ang="0">
                  <a:pos x="0" y="111"/>
                </a:cxn>
                <a:cxn ang="0">
                  <a:pos x="0" y="78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29" h="256">
                  <a:moveTo>
                    <a:pt x="29" y="256"/>
                  </a:moveTo>
                  <a:lnTo>
                    <a:pt x="21" y="233"/>
                  </a:lnTo>
                  <a:lnTo>
                    <a:pt x="21" y="223"/>
                  </a:lnTo>
                  <a:lnTo>
                    <a:pt x="9" y="183"/>
                  </a:lnTo>
                  <a:lnTo>
                    <a:pt x="4" y="151"/>
                  </a:lnTo>
                  <a:lnTo>
                    <a:pt x="0" y="111"/>
                  </a:lnTo>
                  <a:lnTo>
                    <a:pt x="0" y="78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35" name="Freeform 111"/>
            <p:cNvSpPr>
              <a:spLocks/>
            </p:cNvSpPr>
            <p:nvPr/>
          </p:nvSpPr>
          <p:spPr bwMode="auto">
            <a:xfrm>
              <a:off x="2085" y="2309"/>
              <a:ext cx="144" cy="306"/>
            </a:xfrm>
            <a:custGeom>
              <a:avLst/>
              <a:gdLst/>
              <a:ahLst/>
              <a:cxnLst>
                <a:cxn ang="0">
                  <a:pos x="144" y="306"/>
                </a:cxn>
                <a:cxn ang="0">
                  <a:pos x="123" y="301"/>
                </a:cxn>
                <a:cxn ang="0">
                  <a:pos x="106" y="301"/>
                </a:cxn>
                <a:cxn ang="0">
                  <a:pos x="81" y="290"/>
                </a:cxn>
                <a:cxn ang="0">
                  <a:pos x="59" y="279"/>
                </a:cxn>
                <a:cxn ang="0">
                  <a:pos x="38" y="251"/>
                </a:cxn>
                <a:cxn ang="0">
                  <a:pos x="30" y="223"/>
                </a:cxn>
                <a:cxn ang="0">
                  <a:pos x="17" y="178"/>
                </a:cxn>
                <a:cxn ang="0">
                  <a:pos x="9" y="134"/>
                </a:cxn>
                <a:cxn ang="0">
                  <a:pos x="4" y="83"/>
                </a:cxn>
                <a:cxn ang="0">
                  <a:pos x="4" y="39"/>
                </a:cxn>
                <a:cxn ang="0">
                  <a:pos x="0" y="16"/>
                </a:cxn>
                <a:cxn ang="0">
                  <a:pos x="4" y="0"/>
                </a:cxn>
              </a:cxnLst>
              <a:rect l="0" t="0" r="r" b="b"/>
              <a:pathLst>
                <a:path w="144" h="306">
                  <a:moveTo>
                    <a:pt x="144" y="306"/>
                  </a:moveTo>
                  <a:lnTo>
                    <a:pt x="123" y="301"/>
                  </a:lnTo>
                  <a:lnTo>
                    <a:pt x="106" y="301"/>
                  </a:lnTo>
                  <a:lnTo>
                    <a:pt x="81" y="290"/>
                  </a:lnTo>
                  <a:lnTo>
                    <a:pt x="59" y="279"/>
                  </a:lnTo>
                  <a:lnTo>
                    <a:pt x="38" y="251"/>
                  </a:lnTo>
                  <a:lnTo>
                    <a:pt x="30" y="223"/>
                  </a:lnTo>
                  <a:lnTo>
                    <a:pt x="17" y="178"/>
                  </a:lnTo>
                  <a:lnTo>
                    <a:pt x="9" y="134"/>
                  </a:lnTo>
                  <a:lnTo>
                    <a:pt x="4" y="83"/>
                  </a:lnTo>
                  <a:lnTo>
                    <a:pt x="4" y="39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36" name="Freeform 112"/>
            <p:cNvSpPr>
              <a:spLocks/>
            </p:cNvSpPr>
            <p:nvPr/>
          </p:nvSpPr>
          <p:spPr bwMode="auto">
            <a:xfrm>
              <a:off x="1895" y="2314"/>
              <a:ext cx="432" cy="323"/>
            </a:xfrm>
            <a:custGeom>
              <a:avLst/>
              <a:gdLst/>
              <a:ahLst/>
              <a:cxnLst>
                <a:cxn ang="0">
                  <a:pos x="432" y="323"/>
                </a:cxn>
                <a:cxn ang="0">
                  <a:pos x="373" y="318"/>
                </a:cxn>
                <a:cxn ang="0">
                  <a:pos x="326" y="318"/>
                </a:cxn>
                <a:cxn ang="0">
                  <a:pos x="275" y="318"/>
                </a:cxn>
                <a:cxn ang="0">
                  <a:pos x="220" y="318"/>
                </a:cxn>
                <a:cxn ang="0">
                  <a:pos x="174" y="318"/>
                </a:cxn>
                <a:cxn ang="0">
                  <a:pos x="135" y="318"/>
                </a:cxn>
                <a:cxn ang="0">
                  <a:pos x="93" y="313"/>
                </a:cxn>
                <a:cxn ang="0">
                  <a:pos x="51" y="301"/>
                </a:cxn>
                <a:cxn ang="0">
                  <a:pos x="20" y="285"/>
                </a:cxn>
                <a:cxn ang="0">
                  <a:pos x="9" y="251"/>
                </a:cxn>
                <a:cxn ang="0">
                  <a:pos x="4" y="223"/>
                </a:cxn>
                <a:cxn ang="0">
                  <a:pos x="0" y="184"/>
                </a:cxn>
                <a:cxn ang="0">
                  <a:pos x="4" y="151"/>
                </a:cxn>
                <a:cxn ang="0">
                  <a:pos x="0" y="117"/>
                </a:cxn>
                <a:cxn ang="0">
                  <a:pos x="0" y="89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432" h="323">
                  <a:moveTo>
                    <a:pt x="432" y="323"/>
                  </a:moveTo>
                  <a:lnTo>
                    <a:pt x="373" y="318"/>
                  </a:lnTo>
                  <a:lnTo>
                    <a:pt x="326" y="318"/>
                  </a:lnTo>
                  <a:lnTo>
                    <a:pt x="275" y="318"/>
                  </a:lnTo>
                  <a:lnTo>
                    <a:pt x="220" y="318"/>
                  </a:lnTo>
                  <a:lnTo>
                    <a:pt x="174" y="318"/>
                  </a:lnTo>
                  <a:lnTo>
                    <a:pt x="135" y="318"/>
                  </a:lnTo>
                  <a:lnTo>
                    <a:pt x="93" y="313"/>
                  </a:lnTo>
                  <a:lnTo>
                    <a:pt x="51" y="301"/>
                  </a:lnTo>
                  <a:lnTo>
                    <a:pt x="20" y="285"/>
                  </a:lnTo>
                  <a:lnTo>
                    <a:pt x="9" y="251"/>
                  </a:lnTo>
                  <a:lnTo>
                    <a:pt x="4" y="223"/>
                  </a:lnTo>
                  <a:lnTo>
                    <a:pt x="0" y="184"/>
                  </a:lnTo>
                  <a:lnTo>
                    <a:pt x="4" y="151"/>
                  </a:lnTo>
                  <a:lnTo>
                    <a:pt x="0" y="117"/>
                  </a:lnTo>
                  <a:lnTo>
                    <a:pt x="0" y="89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37" name="Freeform 113"/>
            <p:cNvSpPr>
              <a:spLocks/>
            </p:cNvSpPr>
            <p:nvPr/>
          </p:nvSpPr>
          <p:spPr bwMode="auto">
            <a:xfrm>
              <a:off x="1912" y="2314"/>
              <a:ext cx="368" cy="329"/>
            </a:xfrm>
            <a:custGeom>
              <a:avLst/>
              <a:gdLst/>
              <a:ahLst/>
              <a:cxnLst>
                <a:cxn ang="0">
                  <a:pos x="368" y="329"/>
                </a:cxn>
                <a:cxn ang="0">
                  <a:pos x="325" y="319"/>
                </a:cxn>
                <a:cxn ang="0">
                  <a:pos x="287" y="319"/>
                </a:cxn>
                <a:cxn ang="0">
                  <a:pos x="249" y="313"/>
                </a:cxn>
                <a:cxn ang="0">
                  <a:pos x="211" y="307"/>
                </a:cxn>
                <a:cxn ang="0">
                  <a:pos x="165" y="301"/>
                </a:cxn>
                <a:cxn ang="0">
                  <a:pos x="127" y="301"/>
                </a:cxn>
                <a:cxn ang="0">
                  <a:pos x="89" y="301"/>
                </a:cxn>
                <a:cxn ang="0">
                  <a:pos x="51" y="290"/>
                </a:cxn>
                <a:cxn ang="0">
                  <a:pos x="29" y="279"/>
                </a:cxn>
                <a:cxn ang="0">
                  <a:pos x="12" y="262"/>
                </a:cxn>
                <a:cxn ang="0">
                  <a:pos x="8" y="246"/>
                </a:cxn>
                <a:cxn ang="0">
                  <a:pos x="3" y="202"/>
                </a:cxn>
                <a:cxn ang="0">
                  <a:pos x="3" y="162"/>
                </a:cxn>
                <a:cxn ang="0">
                  <a:pos x="0" y="106"/>
                </a:cxn>
                <a:cxn ang="0">
                  <a:pos x="0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68" h="329">
                  <a:moveTo>
                    <a:pt x="368" y="329"/>
                  </a:moveTo>
                  <a:lnTo>
                    <a:pt x="325" y="319"/>
                  </a:lnTo>
                  <a:lnTo>
                    <a:pt x="287" y="319"/>
                  </a:lnTo>
                  <a:lnTo>
                    <a:pt x="249" y="313"/>
                  </a:lnTo>
                  <a:lnTo>
                    <a:pt x="211" y="307"/>
                  </a:lnTo>
                  <a:lnTo>
                    <a:pt x="165" y="301"/>
                  </a:lnTo>
                  <a:lnTo>
                    <a:pt x="127" y="301"/>
                  </a:lnTo>
                  <a:lnTo>
                    <a:pt x="89" y="301"/>
                  </a:lnTo>
                  <a:lnTo>
                    <a:pt x="51" y="290"/>
                  </a:lnTo>
                  <a:lnTo>
                    <a:pt x="29" y="279"/>
                  </a:lnTo>
                  <a:lnTo>
                    <a:pt x="12" y="262"/>
                  </a:lnTo>
                  <a:lnTo>
                    <a:pt x="8" y="246"/>
                  </a:lnTo>
                  <a:lnTo>
                    <a:pt x="3" y="202"/>
                  </a:lnTo>
                  <a:lnTo>
                    <a:pt x="3" y="162"/>
                  </a:lnTo>
                  <a:lnTo>
                    <a:pt x="0" y="106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38" name="Freeform 114"/>
            <p:cNvSpPr>
              <a:spLocks/>
            </p:cNvSpPr>
            <p:nvPr/>
          </p:nvSpPr>
          <p:spPr bwMode="auto">
            <a:xfrm>
              <a:off x="2838" y="1899"/>
              <a:ext cx="50" cy="83"/>
            </a:xfrm>
            <a:custGeom>
              <a:avLst/>
              <a:gdLst/>
              <a:ahLst/>
              <a:cxnLst>
                <a:cxn ang="0">
                  <a:pos x="50" y="77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38" y="83"/>
                </a:cxn>
                <a:cxn ang="0">
                  <a:pos x="50" y="77"/>
                </a:cxn>
              </a:cxnLst>
              <a:rect l="0" t="0" r="r" b="b"/>
              <a:pathLst>
                <a:path w="50" h="83">
                  <a:moveTo>
                    <a:pt x="50" y="77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38" y="83"/>
                  </a:lnTo>
                  <a:lnTo>
                    <a:pt x="50" y="7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39" name="Freeform 115"/>
            <p:cNvSpPr>
              <a:spLocks/>
            </p:cNvSpPr>
            <p:nvPr/>
          </p:nvSpPr>
          <p:spPr bwMode="auto">
            <a:xfrm>
              <a:off x="2838" y="2646"/>
              <a:ext cx="50" cy="84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17" y="84"/>
                </a:cxn>
                <a:cxn ang="0">
                  <a:pos x="0" y="78"/>
                </a:cxn>
                <a:cxn ang="0">
                  <a:pos x="38" y="0"/>
                </a:cxn>
                <a:cxn ang="0">
                  <a:pos x="50" y="6"/>
                </a:cxn>
              </a:cxnLst>
              <a:rect l="0" t="0" r="r" b="b"/>
              <a:pathLst>
                <a:path w="50" h="84">
                  <a:moveTo>
                    <a:pt x="50" y="6"/>
                  </a:moveTo>
                  <a:lnTo>
                    <a:pt x="17" y="84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40" name="Freeform 116"/>
            <p:cNvSpPr>
              <a:spLocks/>
            </p:cNvSpPr>
            <p:nvPr/>
          </p:nvSpPr>
          <p:spPr bwMode="auto">
            <a:xfrm>
              <a:off x="2835" y="1896"/>
              <a:ext cx="50" cy="83"/>
            </a:xfrm>
            <a:custGeom>
              <a:avLst/>
              <a:gdLst/>
              <a:ahLst/>
              <a:cxnLst>
                <a:cxn ang="0">
                  <a:pos x="50" y="77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38" y="83"/>
                </a:cxn>
                <a:cxn ang="0">
                  <a:pos x="50" y="77"/>
                </a:cxn>
              </a:cxnLst>
              <a:rect l="0" t="0" r="r" b="b"/>
              <a:pathLst>
                <a:path w="50" h="83">
                  <a:moveTo>
                    <a:pt x="50" y="77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38" y="83"/>
                  </a:lnTo>
                  <a:lnTo>
                    <a:pt x="50" y="77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41" name="Freeform 117"/>
            <p:cNvSpPr>
              <a:spLocks/>
            </p:cNvSpPr>
            <p:nvPr/>
          </p:nvSpPr>
          <p:spPr bwMode="auto">
            <a:xfrm>
              <a:off x="2835" y="2643"/>
              <a:ext cx="50" cy="84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17" y="84"/>
                </a:cxn>
                <a:cxn ang="0">
                  <a:pos x="0" y="78"/>
                </a:cxn>
                <a:cxn ang="0">
                  <a:pos x="38" y="0"/>
                </a:cxn>
                <a:cxn ang="0">
                  <a:pos x="50" y="6"/>
                </a:cxn>
              </a:cxnLst>
              <a:rect l="0" t="0" r="r" b="b"/>
              <a:pathLst>
                <a:path w="50" h="84">
                  <a:moveTo>
                    <a:pt x="50" y="6"/>
                  </a:moveTo>
                  <a:lnTo>
                    <a:pt x="17" y="84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50" y="6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42" name="Freeform 118"/>
            <p:cNvSpPr>
              <a:spLocks/>
            </p:cNvSpPr>
            <p:nvPr/>
          </p:nvSpPr>
          <p:spPr bwMode="auto">
            <a:xfrm>
              <a:off x="1903" y="2030"/>
              <a:ext cx="237" cy="33"/>
            </a:xfrm>
            <a:custGeom>
              <a:avLst/>
              <a:gdLst/>
              <a:ahLst/>
              <a:cxnLst>
                <a:cxn ang="0">
                  <a:pos x="237" y="5"/>
                </a:cxn>
                <a:cxn ang="0">
                  <a:pos x="225" y="0"/>
                </a:cxn>
                <a:cxn ang="0">
                  <a:pos x="212" y="0"/>
                </a:cxn>
                <a:cxn ang="0">
                  <a:pos x="17" y="33"/>
                </a:cxn>
                <a:cxn ang="0">
                  <a:pos x="0" y="33"/>
                </a:cxn>
              </a:cxnLst>
              <a:rect l="0" t="0" r="r" b="b"/>
              <a:pathLst>
                <a:path w="237" h="33">
                  <a:moveTo>
                    <a:pt x="237" y="5"/>
                  </a:moveTo>
                  <a:lnTo>
                    <a:pt x="225" y="0"/>
                  </a:lnTo>
                  <a:lnTo>
                    <a:pt x="212" y="0"/>
                  </a:lnTo>
                  <a:lnTo>
                    <a:pt x="17" y="33"/>
                  </a:lnTo>
                  <a:lnTo>
                    <a:pt x="0" y="33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43" name="Freeform 119"/>
            <p:cNvSpPr>
              <a:spLocks/>
            </p:cNvSpPr>
            <p:nvPr/>
          </p:nvSpPr>
          <p:spPr bwMode="auto">
            <a:xfrm>
              <a:off x="1903" y="2560"/>
              <a:ext cx="237" cy="39"/>
            </a:xfrm>
            <a:custGeom>
              <a:avLst/>
              <a:gdLst/>
              <a:ahLst/>
              <a:cxnLst>
                <a:cxn ang="0">
                  <a:pos x="237" y="28"/>
                </a:cxn>
                <a:cxn ang="0">
                  <a:pos x="225" y="39"/>
                </a:cxn>
                <a:cxn ang="0">
                  <a:pos x="212" y="39"/>
                </a:cxn>
                <a:cxn ang="0">
                  <a:pos x="17" y="0"/>
                </a:cxn>
                <a:cxn ang="0">
                  <a:pos x="0" y="5"/>
                </a:cxn>
              </a:cxnLst>
              <a:rect l="0" t="0" r="r" b="b"/>
              <a:pathLst>
                <a:path w="237" h="39">
                  <a:moveTo>
                    <a:pt x="237" y="28"/>
                  </a:moveTo>
                  <a:lnTo>
                    <a:pt x="225" y="39"/>
                  </a:lnTo>
                  <a:lnTo>
                    <a:pt x="212" y="39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44" name="Freeform 120"/>
            <p:cNvSpPr>
              <a:spLocks/>
            </p:cNvSpPr>
            <p:nvPr/>
          </p:nvSpPr>
          <p:spPr bwMode="auto">
            <a:xfrm>
              <a:off x="2080" y="1961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8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8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10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8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8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45" name="Freeform 121"/>
            <p:cNvSpPr>
              <a:spLocks/>
            </p:cNvSpPr>
            <p:nvPr/>
          </p:nvSpPr>
          <p:spPr bwMode="auto">
            <a:xfrm>
              <a:off x="2077" y="1958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8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8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8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8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46" name="Line 122"/>
            <p:cNvSpPr>
              <a:spLocks noChangeShapeType="1"/>
            </p:cNvSpPr>
            <p:nvPr/>
          </p:nvSpPr>
          <p:spPr bwMode="auto">
            <a:xfrm flipH="1">
              <a:off x="2075" y="1974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47" name="Freeform 123"/>
            <p:cNvSpPr>
              <a:spLocks/>
            </p:cNvSpPr>
            <p:nvPr/>
          </p:nvSpPr>
          <p:spPr bwMode="auto">
            <a:xfrm>
              <a:off x="2077" y="2063"/>
              <a:ext cx="181" cy="16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77" y="6"/>
                </a:cxn>
                <a:cxn ang="0">
                  <a:pos x="173" y="6"/>
                </a:cxn>
                <a:cxn ang="0">
                  <a:pos x="160" y="11"/>
                </a:cxn>
                <a:cxn ang="0">
                  <a:pos x="157" y="11"/>
                </a:cxn>
                <a:cxn ang="0">
                  <a:pos x="139" y="16"/>
                </a:cxn>
                <a:cxn ang="0">
                  <a:pos x="110" y="16"/>
                </a:cxn>
                <a:cxn ang="0">
                  <a:pos x="93" y="16"/>
                </a:cxn>
                <a:cxn ang="0">
                  <a:pos x="76" y="16"/>
                </a:cxn>
                <a:cxn ang="0">
                  <a:pos x="42" y="16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81" h="16">
                  <a:moveTo>
                    <a:pt x="181" y="0"/>
                  </a:moveTo>
                  <a:lnTo>
                    <a:pt x="177" y="6"/>
                  </a:lnTo>
                  <a:lnTo>
                    <a:pt x="173" y="6"/>
                  </a:lnTo>
                  <a:lnTo>
                    <a:pt x="160" y="11"/>
                  </a:lnTo>
                  <a:lnTo>
                    <a:pt x="157" y="11"/>
                  </a:lnTo>
                  <a:lnTo>
                    <a:pt x="139" y="16"/>
                  </a:lnTo>
                  <a:lnTo>
                    <a:pt x="110" y="16"/>
                  </a:lnTo>
                  <a:lnTo>
                    <a:pt x="93" y="16"/>
                  </a:lnTo>
                  <a:lnTo>
                    <a:pt x="76" y="16"/>
                  </a:lnTo>
                  <a:lnTo>
                    <a:pt x="42" y="16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48" name="Freeform 124"/>
            <p:cNvSpPr>
              <a:spLocks/>
            </p:cNvSpPr>
            <p:nvPr/>
          </p:nvSpPr>
          <p:spPr bwMode="auto">
            <a:xfrm>
              <a:off x="2077" y="1958"/>
              <a:ext cx="181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21" y="5"/>
                </a:cxn>
                <a:cxn ang="0">
                  <a:pos x="25" y="5"/>
                </a:cxn>
                <a:cxn ang="0">
                  <a:pos x="38" y="5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10" y="0"/>
                </a:cxn>
                <a:cxn ang="0">
                  <a:pos x="143" y="5"/>
                </a:cxn>
                <a:cxn ang="0">
                  <a:pos x="157" y="5"/>
                </a:cxn>
                <a:cxn ang="0">
                  <a:pos x="160" y="5"/>
                </a:cxn>
                <a:cxn ang="0">
                  <a:pos x="173" y="10"/>
                </a:cxn>
                <a:cxn ang="0">
                  <a:pos x="177" y="10"/>
                </a:cxn>
                <a:cxn ang="0">
                  <a:pos x="181" y="16"/>
                </a:cxn>
              </a:cxnLst>
              <a:rect l="0" t="0" r="r" b="b"/>
              <a:pathLst>
                <a:path w="181" h="16">
                  <a:moveTo>
                    <a:pt x="0" y="16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38" y="5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10" y="0"/>
                  </a:lnTo>
                  <a:lnTo>
                    <a:pt x="143" y="5"/>
                  </a:lnTo>
                  <a:lnTo>
                    <a:pt x="157" y="5"/>
                  </a:lnTo>
                  <a:lnTo>
                    <a:pt x="160" y="5"/>
                  </a:lnTo>
                  <a:lnTo>
                    <a:pt x="173" y="10"/>
                  </a:lnTo>
                  <a:lnTo>
                    <a:pt x="177" y="10"/>
                  </a:lnTo>
                  <a:lnTo>
                    <a:pt x="181" y="16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49" name="Line 125"/>
            <p:cNvSpPr>
              <a:spLocks noChangeShapeType="1"/>
            </p:cNvSpPr>
            <p:nvPr/>
          </p:nvSpPr>
          <p:spPr bwMode="auto">
            <a:xfrm>
              <a:off x="2258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50" name="Line 126"/>
            <p:cNvSpPr>
              <a:spLocks noChangeShapeType="1"/>
            </p:cNvSpPr>
            <p:nvPr/>
          </p:nvSpPr>
          <p:spPr bwMode="auto">
            <a:xfrm>
              <a:off x="2077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51" name="Line 127"/>
            <p:cNvSpPr>
              <a:spLocks noChangeShapeType="1"/>
            </p:cNvSpPr>
            <p:nvPr/>
          </p:nvSpPr>
          <p:spPr bwMode="auto">
            <a:xfrm flipH="1">
              <a:off x="2075" y="2063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52" name="Line 128"/>
            <p:cNvSpPr>
              <a:spLocks noChangeShapeType="1"/>
            </p:cNvSpPr>
            <p:nvPr/>
          </p:nvSpPr>
          <p:spPr bwMode="auto">
            <a:xfrm flipH="1">
              <a:off x="2075" y="1984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53" name="Line 129"/>
            <p:cNvSpPr>
              <a:spLocks noChangeShapeType="1"/>
            </p:cNvSpPr>
            <p:nvPr/>
          </p:nvSpPr>
          <p:spPr bwMode="auto">
            <a:xfrm flipH="1">
              <a:off x="2075" y="2019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54" name="Line 130"/>
            <p:cNvSpPr>
              <a:spLocks noChangeShapeType="1"/>
            </p:cNvSpPr>
            <p:nvPr/>
          </p:nvSpPr>
          <p:spPr bwMode="auto">
            <a:xfrm flipH="1">
              <a:off x="2075" y="2052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55" name="Freeform 131"/>
            <p:cNvSpPr>
              <a:spLocks/>
            </p:cNvSpPr>
            <p:nvPr/>
          </p:nvSpPr>
          <p:spPr bwMode="auto">
            <a:xfrm>
              <a:off x="2246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56" name="Freeform 132"/>
            <p:cNvSpPr>
              <a:spLocks/>
            </p:cNvSpPr>
            <p:nvPr/>
          </p:nvSpPr>
          <p:spPr bwMode="auto">
            <a:xfrm>
              <a:off x="2242" y="2019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57" name="Freeform 133"/>
            <p:cNvSpPr>
              <a:spLocks/>
            </p:cNvSpPr>
            <p:nvPr/>
          </p:nvSpPr>
          <p:spPr bwMode="auto">
            <a:xfrm>
              <a:off x="2237" y="1984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58" name="Freeform 134"/>
            <p:cNvSpPr>
              <a:spLocks/>
            </p:cNvSpPr>
            <p:nvPr/>
          </p:nvSpPr>
          <p:spPr bwMode="auto">
            <a:xfrm>
              <a:off x="2229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59" name="Freeform 135"/>
            <p:cNvSpPr>
              <a:spLocks/>
            </p:cNvSpPr>
            <p:nvPr/>
          </p:nvSpPr>
          <p:spPr bwMode="auto">
            <a:xfrm>
              <a:off x="2229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60" name="Freeform 136"/>
            <p:cNvSpPr>
              <a:spLocks/>
            </p:cNvSpPr>
            <p:nvPr/>
          </p:nvSpPr>
          <p:spPr bwMode="auto">
            <a:xfrm>
              <a:off x="2220" y="2019"/>
              <a:ext cx="9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61" name="Freeform 137"/>
            <p:cNvSpPr>
              <a:spLocks/>
            </p:cNvSpPr>
            <p:nvPr/>
          </p:nvSpPr>
          <p:spPr bwMode="auto">
            <a:xfrm>
              <a:off x="2216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62" name="Freeform 138"/>
            <p:cNvSpPr>
              <a:spLocks/>
            </p:cNvSpPr>
            <p:nvPr/>
          </p:nvSpPr>
          <p:spPr bwMode="auto">
            <a:xfrm>
              <a:off x="2212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63" name="Freeform 139"/>
            <p:cNvSpPr>
              <a:spLocks/>
            </p:cNvSpPr>
            <p:nvPr/>
          </p:nvSpPr>
          <p:spPr bwMode="auto">
            <a:xfrm>
              <a:off x="2208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64" name="Freeform 140"/>
            <p:cNvSpPr>
              <a:spLocks/>
            </p:cNvSpPr>
            <p:nvPr/>
          </p:nvSpPr>
          <p:spPr bwMode="auto">
            <a:xfrm>
              <a:off x="2199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65" name="Freeform 141"/>
            <p:cNvSpPr>
              <a:spLocks/>
            </p:cNvSpPr>
            <p:nvPr/>
          </p:nvSpPr>
          <p:spPr bwMode="auto">
            <a:xfrm>
              <a:off x="2199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66" name="Freeform 142"/>
            <p:cNvSpPr>
              <a:spLocks/>
            </p:cNvSpPr>
            <p:nvPr/>
          </p:nvSpPr>
          <p:spPr bwMode="auto">
            <a:xfrm>
              <a:off x="2191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67" name="Freeform 143"/>
            <p:cNvSpPr>
              <a:spLocks/>
            </p:cNvSpPr>
            <p:nvPr/>
          </p:nvSpPr>
          <p:spPr bwMode="auto">
            <a:xfrm>
              <a:off x="2187" y="1984"/>
              <a:ext cx="8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68" name="Freeform 144"/>
            <p:cNvSpPr>
              <a:spLocks/>
            </p:cNvSpPr>
            <p:nvPr/>
          </p:nvSpPr>
          <p:spPr bwMode="auto">
            <a:xfrm>
              <a:off x="2182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69" name="Freeform 145"/>
            <p:cNvSpPr>
              <a:spLocks/>
            </p:cNvSpPr>
            <p:nvPr/>
          </p:nvSpPr>
          <p:spPr bwMode="auto">
            <a:xfrm>
              <a:off x="2178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70" name="Freeform 146"/>
            <p:cNvSpPr>
              <a:spLocks/>
            </p:cNvSpPr>
            <p:nvPr/>
          </p:nvSpPr>
          <p:spPr bwMode="auto">
            <a:xfrm>
              <a:off x="2174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71" name="Freeform 147"/>
            <p:cNvSpPr>
              <a:spLocks/>
            </p:cNvSpPr>
            <p:nvPr/>
          </p:nvSpPr>
          <p:spPr bwMode="auto">
            <a:xfrm>
              <a:off x="2170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72" name="Freeform 148"/>
            <p:cNvSpPr>
              <a:spLocks/>
            </p:cNvSpPr>
            <p:nvPr/>
          </p:nvSpPr>
          <p:spPr bwMode="auto">
            <a:xfrm>
              <a:off x="2161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73" name="Freeform 149"/>
            <p:cNvSpPr>
              <a:spLocks/>
            </p:cNvSpPr>
            <p:nvPr/>
          </p:nvSpPr>
          <p:spPr bwMode="auto">
            <a:xfrm>
              <a:off x="2161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74" name="Freeform 150"/>
            <p:cNvSpPr>
              <a:spLocks/>
            </p:cNvSpPr>
            <p:nvPr/>
          </p:nvSpPr>
          <p:spPr bwMode="auto">
            <a:xfrm>
              <a:off x="2153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75" name="Freeform 151"/>
            <p:cNvSpPr>
              <a:spLocks/>
            </p:cNvSpPr>
            <p:nvPr/>
          </p:nvSpPr>
          <p:spPr bwMode="auto">
            <a:xfrm>
              <a:off x="2148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76" name="Freeform 152"/>
            <p:cNvSpPr>
              <a:spLocks/>
            </p:cNvSpPr>
            <p:nvPr/>
          </p:nvSpPr>
          <p:spPr bwMode="auto">
            <a:xfrm>
              <a:off x="2144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77" name="Freeform 153"/>
            <p:cNvSpPr>
              <a:spLocks/>
            </p:cNvSpPr>
            <p:nvPr/>
          </p:nvSpPr>
          <p:spPr bwMode="auto">
            <a:xfrm>
              <a:off x="2140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78" name="Freeform 154"/>
            <p:cNvSpPr>
              <a:spLocks/>
            </p:cNvSpPr>
            <p:nvPr/>
          </p:nvSpPr>
          <p:spPr bwMode="auto">
            <a:xfrm>
              <a:off x="2136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79" name="Freeform 155"/>
            <p:cNvSpPr>
              <a:spLocks/>
            </p:cNvSpPr>
            <p:nvPr/>
          </p:nvSpPr>
          <p:spPr bwMode="auto">
            <a:xfrm>
              <a:off x="2132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80" name="Freeform 156"/>
            <p:cNvSpPr>
              <a:spLocks/>
            </p:cNvSpPr>
            <p:nvPr/>
          </p:nvSpPr>
          <p:spPr bwMode="auto">
            <a:xfrm>
              <a:off x="2123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81" name="Freeform 157"/>
            <p:cNvSpPr>
              <a:spLocks/>
            </p:cNvSpPr>
            <p:nvPr/>
          </p:nvSpPr>
          <p:spPr bwMode="auto">
            <a:xfrm>
              <a:off x="2123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82" name="Freeform 158"/>
            <p:cNvSpPr>
              <a:spLocks/>
            </p:cNvSpPr>
            <p:nvPr/>
          </p:nvSpPr>
          <p:spPr bwMode="auto">
            <a:xfrm>
              <a:off x="211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83" name="Freeform 159"/>
            <p:cNvSpPr>
              <a:spLocks/>
            </p:cNvSpPr>
            <p:nvPr/>
          </p:nvSpPr>
          <p:spPr bwMode="auto">
            <a:xfrm>
              <a:off x="2110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84" name="Freeform 160"/>
            <p:cNvSpPr>
              <a:spLocks/>
            </p:cNvSpPr>
            <p:nvPr/>
          </p:nvSpPr>
          <p:spPr bwMode="auto">
            <a:xfrm>
              <a:off x="2106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85" name="Freeform 161"/>
            <p:cNvSpPr>
              <a:spLocks/>
            </p:cNvSpPr>
            <p:nvPr/>
          </p:nvSpPr>
          <p:spPr bwMode="auto">
            <a:xfrm>
              <a:off x="2102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86" name="Freeform 162"/>
            <p:cNvSpPr>
              <a:spLocks/>
            </p:cNvSpPr>
            <p:nvPr/>
          </p:nvSpPr>
          <p:spPr bwMode="auto">
            <a:xfrm>
              <a:off x="2098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87" name="Freeform 163"/>
            <p:cNvSpPr>
              <a:spLocks/>
            </p:cNvSpPr>
            <p:nvPr/>
          </p:nvSpPr>
          <p:spPr bwMode="auto">
            <a:xfrm>
              <a:off x="2094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88" name="Freeform 164"/>
            <p:cNvSpPr>
              <a:spLocks/>
            </p:cNvSpPr>
            <p:nvPr/>
          </p:nvSpPr>
          <p:spPr bwMode="auto">
            <a:xfrm>
              <a:off x="208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89" name="Freeform 165"/>
            <p:cNvSpPr>
              <a:spLocks/>
            </p:cNvSpPr>
            <p:nvPr/>
          </p:nvSpPr>
          <p:spPr bwMode="auto">
            <a:xfrm>
              <a:off x="2085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90" name="Freeform 166"/>
            <p:cNvSpPr>
              <a:spLocks/>
            </p:cNvSpPr>
            <p:nvPr/>
          </p:nvSpPr>
          <p:spPr bwMode="auto">
            <a:xfrm>
              <a:off x="2077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91" name="Freeform 167"/>
            <p:cNvSpPr>
              <a:spLocks/>
            </p:cNvSpPr>
            <p:nvPr/>
          </p:nvSpPr>
          <p:spPr bwMode="auto">
            <a:xfrm>
              <a:off x="2077" y="1984"/>
              <a:ext cx="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8" y="12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92" name="Freeform 168"/>
            <p:cNvSpPr>
              <a:spLocks/>
            </p:cNvSpPr>
            <p:nvPr/>
          </p:nvSpPr>
          <p:spPr bwMode="auto">
            <a:xfrm>
              <a:off x="2251" y="2019"/>
              <a:ext cx="8" cy="3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93" name="Freeform 169"/>
            <p:cNvSpPr>
              <a:spLocks/>
            </p:cNvSpPr>
            <p:nvPr/>
          </p:nvSpPr>
          <p:spPr bwMode="auto">
            <a:xfrm>
              <a:off x="2254" y="2002"/>
              <a:ext cx="9" cy="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0" y="12"/>
                  </a:lnTo>
                  <a:lnTo>
                    <a:pt x="9" y="12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94" name="Line 170"/>
            <p:cNvSpPr>
              <a:spLocks noChangeShapeType="1"/>
            </p:cNvSpPr>
            <p:nvPr/>
          </p:nvSpPr>
          <p:spPr bwMode="auto">
            <a:xfrm flipV="1">
              <a:off x="2251" y="1972"/>
              <a:ext cx="3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95" name="Line 171"/>
            <p:cNvSpPr>
              <a:spLocks noChangeShapeType="1"/>
            </p:cNvSpPr>
            <p:nvPr/>
          </p:nvSpPr>
          <p:spPr bwMode="auto">
            <a:xfrm flipV="1">
              <a:off x="2242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96" name="Line 172"/>
            <p:cNvSpPr>
              <a:spLocks noChangeShapeType="1"/>
            </p:cNvSpPr>
            <p:nvPr/>
          </p:nvSpPr>
          <p:spPr bwMode="auto">
            <a:xfrm flipV="1">
              <a:off x="2229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97" name="Line 173"/>
            <p:cNvSpPr>
              <a:spLocks noChangeShapeType="1"/>
            </p:cNvSpPr>
            <p:nvPr/>
          </p:nvSpPr>
          <p:spPr bwMode="auto">
            <a:xfrm flipV="1">
              <a:off x="2222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98" name="Line 174"/>
            <p:cNvSpPr>
              <a:spLocks noChangeShapeType="1"/>
            </p:cNvSpPr>
            <p:nvPr/>
          </p:nvSpPr>
          <p:spPr bwMode="auto">
            <a:xfrm flipV="1">
              <a:off x="2212" y="1972"/>
              <a:ext cx="4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99" name="Line 175"/>
            <p:cNvSpPr>
              <a:spLocks noChangeShapeType="1"/>
            </p:cNvSpPr>
            <p:nvPr/>
          </p:nvSpPr>
          <p:spPr bwMode="auto">
            <a:xfrm flipV="1">
              <a:off x="2199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00" name="Line 176"/>
            <p:cNvSpPr>
              <a:spLocks noChangeShapeType="1"/>
            </p:cNvSpPr>
            <p:nvPr/>
          </p:nvSpPr>
          <p:spPr bwMode="auto">
            <a:xfrm flipV="1">
              <a:off x="2191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01" name="Line 177"/>
            <p:cNvSpPr>
              <a:spLocks noChangeShapeType="1"/>
            </p:cNvSpPr>
            <p:nvPr/>
          </p:nvSpPr>
          <p:spPr bwMode="auto">
            <a:xfrm flipV="1">
              <a:off x="2182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02" name="Line 178"/>
            <p:cNvSpPr>
              <a:spLocks noChangeShapeType="1"/>
            </p:cNvSpPr>
            <p:nvPr/>
          </p:nvSpPr>
          <p:spPr bwMode="auto">
            <a:xfrm flipV="1">
              <a:off x="2174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03" name="Line 179"/>
            <p:cNvSpPr>
              <a:spLocks noChangeShapeType="1"/>
            </p:cNvSpPr>
            <p:nvPr/>
          </p:nvSpPr>
          <p:spPr bwMode="auto">
            <a:xfrm flipV="1">
              <a:off x="2161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04" name="Line 180"/>
            <p:cNvSpPr>
              <a:spLocks noChangeShapeType="1"/>
            </p:cNvSpPr>
            <p:nvPr/>
          </p:nvSpPr>
          <p:spPr bwMode="auto">
            <a:xfrm flipV="1">
              <a:off x="215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05" name="Line 181"/>
            <p:cNvSpPr>
              <a:spLocks noChangeShapeType="1"/>
            </p:cNvSpPr>
            <p:nvPr/>
          </p:nvSpPr>
          <p:spPr bwMode="auto">
            <a:xfrm flipV="1">
              <a:off x="2144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06" name="Line 182"/>
            <p:cNvSpPr>
              <a:spLocks noChangeShapeType="1"/>
            </p:cNvSpPr>
            <p:nvPr/>
          </p:nvSpPr>
          <p:spPr bwMode="auto">
            <a:xfrm flipV="1">
              <a:off x="2136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07" name="Line 183"/>
            <p:cNvSpPr>
              <a:spLocks noChangeShapeType="1"/>
            </p:cNvSpPr>
            <p:nvPr/>
          </p:nvSpPr>
          <p:spPr bwMode="auto">
            <a:xfrm flipV="1">
              <a:off x="212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08" name="Line 184"/>
            <p:cNvSpPr>
              <a:spLocks noChangeShapeType="1"/>
            </p:cNvSpPr>
            <p:nvPr/>
          </p:nvSpPr>
          <p:spPr bwMode="auto">
            <a:xfrm flipV="1">
              <a:off x="211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09" name="Line 185"/>
            <p:cNvSpPr>
              <a:spLocks noChangeShapeType="1"/>
            </p:cNvSpPr>
            <p:nvPr/>
          </p:nvSpPr>
          <p:spPr bwMode="auto">
            <a:xfrm flipV="1">
              <a:off x="2106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10" name="Line 186"/>
            <p:cNvSpPr>
              <a:spLocks noChangeShapeType="1"/>
            </p:cNvSpPr>
            <p:nvPr/>
          </p:nvSpPr>
          <p:spPr bwMode="auto">
            <a:xfrm flipV="1">
              <a:off x="2098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11" name="Line 187"/>
            <p:cNvSpPr>
              <a:spLocks noChangeShapeType="1"/>
            </p:cNvSpPr>
            <p:nvPr/>
          </p:nvSpPr>
          <p:spPr bwMode="auto">
            <a:xfrm flipV="1">
              <a:off x="208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12" name="Line 188"/>
            <p:cNvSpPr>
              <a:spLocks noChangeShapeType="1"/>
            </p:cNvSpPr>
            <p:nvPr/>
          </p:nvSpPr>
          <p:spPr bwMode="auto">
            <a:xfrm flipV="1">
              <a:off x="2077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13" name="Line 189"/>
            <p:cNvSpPr>
              <a:spLocks noChangeShapeType="1"/>
            </p:cNvSpPr>
            <p:nvPr/>
          </p:nvSpPr>
          <p:spPr bwMode="auto">
            <a:xfrm flipH="1">
              <a:off x="2079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14" name="Line 190"/>
            <p:cNvSpPr>
              <a:spLocks noChangeShapeType="1"/>
            </p:cNvSpPr>
            <p:nvPr/>
          </p:nvSpPr>
          <p:spPr bwMode="auto">
            <a:xfrm flipH="1">
              <a:off x="2087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15" name="Line 191"/>
            <p:cNvSpPr>
              <a:spLocks noChangeShapeType="1"/>
            </p:cNvSpPr>
            <p:nvPr/>
          </p:nvSpPr>
          <p:spPr bwMode="auto">
            <a:xfrm flipH="1">
              <a:off x="2096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16" name="Line 192"/>
            <p:cNvSpPr>
              <a:spLocks noChangeShapeType="1"/>
            </p:cNvSpPr>
            <p:nvPr/>
          </p:nvSpPr>
          <p:spPr bwMode="auto">
            <a:xfrm>
              <a:off x="2110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17" name="Line 193"/>
            <p:cNvSpPr>
              <a:spLocks noChangeShapeType="1"/>
            </p:cNvSpPr>
            <p:nvPr/>
          </p:nvSpPr>
          <p:spPr bwMode="auto">
            <a:xfrm flipH="1">
              <a:off x="2117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18" name="Line 194"/>
            <p:cNvSpPr>
              <a:spLocks noChangeShapeType="1"/>
            </p:cNvSpPr>
            <p:nvPr/>
          </p:nvSpPr>
          <p:spPr bwMode="auto">
            <a:xfrm flipH="1">
              <a:off x="2125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19" name="Line 195"/>
            <p:cNvSpPr>
              <a:spLocks noChangeShapeType="1"/>
            </p:cNvSpPr>
            <p:nvPr/>
          </p:nvSpPr>
          <p:spPr bwMode="auto">
            <a:xfrm flipH="1">
              <a:off x="2134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20" name="Line 196"/>
            <p:cNvSpPr>
              <a:spLocks noChangeShapeType="1"/>
            </p:cNvSpPr>
            <p:nvPr/>
          </p:nvSpPr>
          <p:spPr bwMode="auto">
            <a:xfrm>
              <a:off x="2148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21" name="Line 197"/>
            <p:cNvSpPr>
              <a:spLocks noChangeShapeType="1"/>
            </p:cNvSpPr>
            <p:nvPr/>
          </p:nvSpPr>
          <p:spPr bwMode="auto">
            <a:xfrm flipH="1">
              <a:off x="2155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22" name="Line 198"/>
            <p:cNvSpPr>
              <a:spLocks noChangeShapeType="1"/>
            </p:cNvSpPr>
            <p:nvPr/>
          </p:nvSpPr>
          <p:spPr bwMode="auto">
            <a:xfrm flipH="1">
              <a:off x="2163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23" name="Line 199"/>
            <p:cNvSpPr>
              <a:spLocks noChangeShapeType="1"/>
            </p:cNvSpPr>
            <p:nvPr/>
          </p:nvSpPr>
          <p:spPr bwMode="auto">
            <a:xfrm flipH="1">
              <a:off x="2172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24" name="Line 200"/>
            <p:cNvSpPr>
              <a:spLocks noChangeShapeType="1"/>
            </p:cNvSpPr>
            <p:nvPr/>
          </p:nvSpPr>
          <p:spPr bwMode="auto">
            <a:xfrm>
              <a:off x="2187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25" name="Line 201"/>
            <p:cNvSpPr>
              <a:spLocks noChangeShapeType="1"/>
            </p:cNvSpPr>
            <p:nvPr/>
          </p:nvSpPr>
          <p:spPr bwMode="auto">
            <a:xfrm flipH="1">
              <a:off x="2193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2"/>
          <p:cNvGrpSpPr>
            <a:grpSpLocks/>
          </p:cNvGrpSpPr>
          <p:nvPr/>
        </p:nvGrpSpPr>
        <p:grpSpPr bwMode="auto">
          <a:xfrm>
            <a:off x="3286125" y="3133725"/>
            <a:ext cx="301625" cy="1120775"/>
            <a:chOff x="2070" y="1974"/>
            <a:chExt cx="190" cy="706"/>
          </a:xfrm>
        </p:grpSpPr>
        <p:sp>
          <p:nvSpPr>
            <p:cNvPr id="1742027" name="Line 203"/>
            <p:cNvSpPr>
              <a:spLocks noChangeShapeType="1"/>
            </p:cNvSpPr>
            <p:nvPr/>
          </p:nvSpPr>
          <p:spPr bwMode="auto">
            <a:xfrm flipH="1">
              <a:off x="2201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28" name="Line 204"/>
            <p:cNvSpPr>
              <a:spLocks noChangeShapeType="1"/>
            </p:cNvSpPr>
            <p:nvPr/>
          </p:nvSpPr>
          <p:spPr bwMode="auto">
            <a:xfrm>
              <a:off x="2216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29" name="Line 205"/>
            <p:cNvSpPr>
              <a:spLocks noChangeShapeType="1"/>
            </p:cNvSpPr>
            <p:nvPr/>
          </p:nvSpPr>
          <p:spPr bwMode="auto">
            <a:xfrm flipH="1">
              <a:off x="2222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30" name="Line 206"/>
            <p:cNvSpPr>
              <a:spLocks noChangeShapeType="1"/>
            </p:cNvSpPr>
            <p:nvPr/>
          </p:nvSpPr>
          <p:spPr bwMode="auto">
            <a:xfrm flipH="1">
              <a:off x="2231" y="2055"/>
              <a:ext cx="9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31" name="Line 207"/>
            <p:cNvSpPr>
              <a:spLocks noChangeShapeType="1"/>
            </p:cNvSpPr>
            <p:nvPr/>
          </p:nvSpPr>
          <p:spPr bwMode="auto">
            <a:xfrm flipH="1">
              <a:off x="2240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32" name="Line 208"/>
            <p:cNvSpPr>
              <a:spLocks noChangeShapeType="1"/>
            </p:cNvSpPr>
            <p:nvPr/>
          </p:nvSpPr>
          <p:spPr bwMode="auto">
            <a:xfrm>
              <a:off x="2254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33" name="Line 209"/>
            <p:cNvSpPr>
              <a:spLocks noChangeShapeType="1"/>
            </p:cNvSpPr>
            <p:nvPr/>
          </p:nvSpPr>
          <p:spPr bwMode="auto">
            <a:xfrm flipH="1" flipV="1">
              <a:off x="2075" y="2004"/>
              <a:ext cx="8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34" name="Line 210"/>
            <p:cNvSpPr>
              <a:spLocks noChangeShapeType="1"/>
            </p:cNvSpPr>
            <p:nvPr/>
          </p:nvSpPr>
          <p:spPr bwMode="auto">
            <a:xfrm flipH="1">
              <a:off x="2240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35" name="Line 211"/>
            <p:cNvSpPr>
              <a:spLocks noChangeShapeType="1"/>
            </p:cNvSpPr>
            <p:nvPr/>
          </p:nvSpPr>
          <p:spPr bwMode="auto">
            <a:xfrm flipH="1">
              <a:off x="2240" y="2038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36" name="Line 212"/>
            <p:cNvSpPr>
              <a:spLocks noChangeShapeType="1"/>
            </p:cNvSpPr>
            <p:nvPr/>
          </p:nvSpPr>
          <p:spPr bwMode="auto">
            <a:xfrm>
              <a:off x="2245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37" name="Line 213"/>
            <p:cNvSpPr>
              <a:spLocks noChangeShapeType="1"/>
            </p:cNvSpPr>
            <p:nvPr/>
          </p:nvSpPr>
          <p:spPr bwMode="auto">
            <a:xfrm>
              <a:off x="2248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38" name="Line 214"/>
            <p:cNvSpPr>
              <a:spLocks noChangeShapeType="1"/>
            </p:cNvSpPr>
            <p:nvPr/>
          </p:nvSpPr>
          <p:spPr bwMode="auto">
            <a:xfrm flipH="1">
              <a:off x="2249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39" name="Line 215"/>
            <p:cNvSpPr>
              <a:spLocks noChangeShapeType="1"/>
            </p:cNvSpPr>
            <p:nvPr/>
          </p:nvSpPr>
          <p:spPr bwMode="auto">
            <a:xfrm flipH="1">
              <a:off x="2252" y="2036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40" name="Line 216"/>
            <p:cNvSpPr>
              <a:spLocks noChangeShapeType="1"/>
            </p:cNvSpPr>
            <p:nvPr/>
          </p:nvSpPr>
          <p:spPr bwMode="auto">
            <a:xfrm>
              <a:off x="2254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41" name="Line 217"/>
            <p:cNvSpPr>
              <a:spLocks noChangeShapeType="1"/>
            </p:cNvSpPr>
            <p:nvPr/>
          </p:nvSpPr>
          <p:spPr bwMode="auto">
            <a:xfrm>
              <a:off x="225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42" name="Line 218"/>
            <p:cNvSpPr>
              <a:spLocks noChangeShapeType="1"/>
            </p:cNvSpPr>
            <p:nvPr/>
          </p:nvSpPr>
          <p:spPr bwMode="auto">
            <a:xfrm flipH="1">
              <a:off x="2227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43" name="Line 219"/>
            <p:cNvSpPr>
              <a:spLocks noChangeShapeType="1"/>
            </p:cNvSpPr>
            <p:nvPr/>
          </p:nvSpPr>
          <p:spPr bwMode="auto">
            <a:xfrm flipH="1">
              <a:off x="2231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44" name="Line 220"/>
            <p:cNvSpPr>
              <a:spLocks noChangeShapeType="1"/>
            </p:cNvSpPr>
            <p:nvPr/>
          </p:nvSpPr>
          <p:spPr bwMode="auto">
            <a:xfrm>
              <a:off x="2237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45" name="Line 221"/>
            <p:cNvSpPr>
              <a:spLocks noChangeShapeType="1"/>
            </p:cNvSpPr>
            <p:nvPr/>
          </p:nvSpPr>
          <p:spPr bwMode="auto">
            <a:xfrm>
              <a:off x="2240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46" name="Line 222"/>
            <p:cNvSpPr>
              <a:spLocks noChangeShapeType="1"/>
            </p:cNvSpPr>
            <p:nvPr/>
          </p:nvSpPr>
          <p:spPr bwMode="auto">
            <a:xfrm flipH="1">
              <a:off x="2218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47" name="Line 223"/>
            <p:cNvSpPr>
              <a:spLocks noChangeShapeType="1"/>
            </p:cNvSpPr>
            <p:nvPr/>
          </p:nvSpPr>
          <p:spPr bwMode="auto">
            <a:xfrm flipH="1">
              <a:off x="2222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48" name="Line 224"/>
            <p:cNvSpPr>
              <a:spLocks noChangeShapeType="1"/>
            </p:cNvSpPr>
            <p:nvPr/>
          </p:nvSpPr>
          <p:spPr bwMode="auto">
            <a:xfrm>
              <a:off x="2225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49" name="Line 225"/>
            <p:cNvSpPr>
              <a:spLocks noChangeShapeType="1"/>
            </p:cNvSpPr>
            <p:nvPr/>
          </p:nvSpPr>
          <p:spPr bwMode="auto">
            <a:xfrm>
              <a:off x="223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50" name="Line 226"/>
            <p:cNvSpPr>
              <a:spLocks noChangeShapeType="1"/>
            </p:cNvSpPr>
            <p:nvPr/>
          </p:nvSpPr>
          <p:spPr bwMode="auto">
            <a:xfrm flipH="1">
              <a:off x="2210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51" name="Line 227"/>
            <p:cNvSpPr>
              <a:spLocks noChangeShapeType="1"/>
            </p:cNvSpPr>
            <p:nvPr/>
          </p:nvSpPr>
          <p:spPr bwMode="auto">
            <a:xfrm flipH="1">
              <a:off x="2215" y="2035"/>
              <a:ext cx="7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52" name="Line 228"/>
            <p:cNvSpPr>
              <a:spLocks noChangeShapeType="1"/>
            </p:cNvSpPr>
            <p:nvPr/>
          </p:nvSpPr>
          <p:spPr bwMode="auto">
            <a:xfrm>
              <a:off x="2216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53" name="Line 229"/>
            <p:cNvSpPr>
              <a:spLocks noChangeShapeType="1"/>
            </p:cNvSpPr>
            <p:nvPr/>
          </p:nvSpPr>
          <p:spPr bwMode="auto">
            <a:xfrm>
              <a:off x="2218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54" name="Line 230"/>
            <p:cNvSpPr>
              <a:spLocks noChangeShapeType="1"/>
            </p:cNvSpPr>
            <p:nvPr/>
          </p:nvSpPr>
          <p:spPr bwMode="auto">
            <a:xfrm flipH="1">
              <a:off x="2197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55" name="Line 231"/>
            <p:cNvSpPr>
              <a:spLocks noChangeShapeType="1"/>
            </p:cNvSpPr>
            <p:nvPr/>
          </p:nvSpPr>
          <p:spPr bwMode="auto">
            <a:xfrm flipH="1">
              <a:off x="2201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56" name="Line 232"/>
            <p:cNvSpPr>
              <a:spLocks noChangeShapeType="1"/>
            </p:cNvSpPr>
            <p:nvPr/>
          </p:nvSpPr>
          <p:spPr bwMode="auto">
            <a:xfrm>
              <a:off x="2207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57" name="Line 233"/>
            <p:cNvSpPr>
              <a:spLocks noChangeShapeType="1"/>
            </p:cNvSpPr>
            <p:nvPr/>
          </p:nvSpPr>
          <p:spPr bwMode="auto">
            <a:xfrm>
              <a:off x="2210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58" name="Line 234"/>
            <p:cNvSpPr>
              <a:spLocks noChangeShapeType="1"/>
            </p:cNvSpPr>
            <p:nvPr/>
          </p:nvSpPr>
          <p:spPr bwMode="auto">
            <a:xfrm flipH="1">
              <a:off x="2189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59" name="Line 235"/>
            <p:cNvSpPr>
              <a:spLocks noChangeShapeType="1"/>
            </p:cNvSpPr>
            <p:nvPr/>
          </p:nvSpPr>
          <p:spPr bwMode="auto">
            <a:xfrm flipH="1">
              <a:off x="2193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60" name="Line 236"/>
            <p:cNvSpPr>
              <a:spLocks noChangeShapeType="1"/>
            </p:cNvSpPr>
            <p:nvPr/>
          </p:nvSpPr>
          <p:spPr bwMode="auto">
            <a:xfrm>
              <a:off x="2195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61" name="Line 237"/>
            <p:cNvSpPr>
              <a:spLocks noChangeShapeType="1"/>
            </p:cNvSpPr>
            <p:nvPr/>
          </p:nvSpPr>
          <p:spPr bwMode="auto">
            <a:xfrm>
              <a:off x="220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62" name="Line 238"/>
            <p:cNvSpPr>
              <a:spLocks noChangeShapeType="1"/>
            </p:cNvSpPr>
            <p:nvPr/>
          </p:nvSpPr>
          <p:spPr bwMode="auto">
            <a:xfrm flipH="1">
              <a:off x="2180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63" name="Line 239"/>
            <p:cNvSpPr>
              <a:spLocks noChangeShapeType="1"/>
            </p:cNvSpPr>
            <p:nvPr/>
          </p:nvSpPr>
          <p:spPr bwMode="auto">
            <a:xfrm flipH="1">
              <a:off x="2184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64" name="Line 240"/>
            <p:cNvSpPr>
              <a:spLocks noChangeShapeType="1"/>
            </p:cNvSpPr>
            <p:nvPr/>
          </p:nvSpPr>
          <p:spPr bwMode="auto">
            <a:xfrm>
              <a:off x="2187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65" name="Line 241"/>
            <p:cNvSpPr>
              <a:spLocks noChangeShapeType="1"/>
            </p:cNvSpPr>
            <p:nvPr/>
          </p:nvSpPr>
          <p:spPr bwMode="auto">
            <a:xfrm>
              <a:off x="2189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66" name="Line 242"/>
            <p:cNvSpPr>
              <a:spLocks noChangeShapeType="1"/>
            </p:cNvSpPr>
            <p:nvPr/>
          </p:nvSpPr>
          <p:spPr bwMode="auto">
            <a:xfrm flipH="1">
              <a:off x="217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67" name="Line 243"/>
            <p:cNvSpPr>
              <a:spLocks noChangeShapeType="1"/>
            </p:cNvSpPr>
            <p:nvPr/>
          </p:nvSpPr>
          <p:spPr bwMode="auto">
            <a:xfrm flipH="1">
              <a:off x="2172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68" name="Line 244"/>
            <p:cNvSpPr>
              <a:spLocks noChangeShapeType="1"/>
            </p:cNvSpPr>
            <p:nvPr/>
          </p:nvSpPr>
          <p:spPr bwMode="auto">
            <a:xfrm>
              <a:off x="2178" y="1996"/>
              <a:ext cx="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69" name="Line 245"/>
            <p:cNvSpPr>
              <a:spLocks noChangeShapeType="1"/>
            </p:cNvSpPr>
            <p:nvPr/>
          </p:nvSpPr>
          <p:spPr bwMode="auto">
            <a:xfrm>
              <a:off x="2181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70" name="Line 246"/>
            <p:cNvSpPr>
              <a:spLocks noChangeShapeType="1"/>
            </p:cNvSpPr>
            <p:nvPr/>
          </p:nvSpPr>
          <p:spPr bwMode="auto">
            <a:xfrm flipH="1">
              <a:off x="2159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71" name="Line 247"/>
            <p:cNvSpPr>
              <a:spLocks noChangeShapeType="1"/>
            </p:cNvSpPr>
            <p:nvPr/>
          </p:nvSpPr>
          <p:spPr bwMode="auto">
            <a:xfrm flipH="1">
              <a:off x="2163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72" name="Line 248"/>
            <p:cNvSpPr>
              <a:spLocks noChangeShapeType="1"/>
            </p:cNvSpPr>
            <p:nvPr/>
          </p:nvSpPr>
          <p:spPr bwMode="auto">
            <a:xfrm>
              <a:off x="2169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73" name="Line 249"/>
            <p:cNvSpPr>
              <a:spLocks noChangeShapeType="1"/>
            </p:cNvSpPr>
            <p:nvPr/>
          </p:nvSpPr>
          <p:spPr bwMode="auto">
            <a:xfrm>
              <a:off x="2172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74" name="Line 250"/>
            <p:cNvSpPr>
              <a:spLocks noChangeShapeType="1"/>
            </p:cNvSpPr>
            <p:nvPr/>
          </p:nvSpPr>
          <p:spPr bwMode="auto">
            <a:xfrm flipH="1">
              <a:off x="2151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75" name="Line 251"/>
            <p:cNvSpPr>
              <a:spLocks noChangeShapeType="1"/>
            </p:cNvSpPr>
            <p:nvPr/>
          </p:nvSpPr>
          <p:spPr bwMode="auto">
            <a:xfrm flipH="1">
              <a:off x="2155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76" name="Line 252"/>
            <p:cNvSpPr>
              <a:spLocks noChangeShapeType="1"/>
            </p:cNvSpPr>
            <p:nvPr/>
          </p:nvSpPr>
          <p:spPr bwMode="auto">
            <a:xfrm>
              <a:off x="2157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77" name="Line 253"/>
            <p:cNvSpPr>
              <a:spLocks noChangeShapeType="1"/>
            </p:cNvSpPr>
            <p:nvPr/>
          </p:nvSpPr>
          <p:spPr bwMode="auto">
            <a:xfrm>
              <a:off x="216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78" name="Line 254"/>
            <p:cNvSpPr>
              <a:spLocks noChangeShapeType="1"/>
            </p:cNvSpPr>
            <p:nvPr/>
          </p:nvSpPr>
          <p:spPr bwMode="auto">
            <a:xfrm flipH="1">
              <a:off x="214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79" name="Line 255"/>
            <p:cNvSpPr>
              <a:spLocks noChangeShapeType="1"/>
            </p:cNvSpPr>
            <p:nvPr/>
          </p:nvSpPr>
          <p:spPr bwMode="auto">
            <a:xfrm flipH="1">
              <a:off x="2146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80" name="Line 256"/>
            <p:cNvSpPr>
              <a:spLocks noChangeShapeType="1"/>
            </p:cNvSpPr>
            <p:nvPr/>
          </p:nvSpPr>
          <p:spPr bwMode="auto">
            <a:xfrm>
              <a:off x="2149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81" name="Line 257"/>
            <p:cNvSpPr>
              <a:spLocks noChangeShapeType="1"/>
            </p:cNvSpPr>
            <p:nvPr/>
          </p:nvSpPr>
          <p:spPr bwMode="auto">
            <a:xfrm>
              <a:off x="2151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82" name="Line 258"/>
            <p:cNvSpPr>
              <a:spLocks noChangeShapeType="1"/>
            </p:cNvSpPr>
            <p:nvPr/>
          </p:nvSpPr>
          <p:spPr bwMode="auto">
            <a:xfrm flipH="1">
              <a:off x="2134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83" name="Line 259"/>
            <p:cNvSpPr>
              <a:spLocks noChangeShapeType="1"/>
            </p:cNvSpPr>
            <p:nvPr/>
          </p:nvSpPr>
          <p:spPr bwMode="auto">
            <a:xfrm flipH="1">
              <a:off x="2134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84" name="Line 260"/>
            <p:cNvSpPr>
              <a:spLocks noChangeShapeType="1"/>
            </p:cNvSpPr>
            <p:nvPr/>
          </p:nvSpPr>
          <p:spPr bwMode="auto">
            <a:xfrm>
              <a:off x="2139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85" name="Line 261"/>
            <p:cNvSpPr>
              <a:spLocks noChangeShapeType="1"/>
            </p:cNvSpPr>
            <p:nvPr/>
          </p:nvSpPr>
          <p:spPr bwMode="auto">
            <a:xfrm>
              <a:off x="2142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86" name="Line 262"/>
            <p:cNvSpPr>
              <a:spLocks noChangeShapeType="1"/>
            </p:cNvSpPr>
            <p:nvPr/>
          </p:nvSpPr>
          <p:spPr bwMode="auto">
            <a:xfrm flipH="1">
              <a:off x="2121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87" name="Line 263"/>
            <p:cNvSpPr>
              <a:spLocks noChangeShapeType="1"/>
            </p:cNvSpPr>
            <p:nvPr/>
          </p:nvSpPr>
          <p:spPr bwMode="auto">
            <a:xfrm flipH="1">
              <a:off x="2125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88" name="Line 264"/>
            <p:cNvSpPr>
              <a:spLocks noChangeShapeType="1"/>
            </p:cNvSpPr>
            <p:nvPr/>
          </p:nvSpPr>
          <p:spPr bwMode="auto">
            <a:xfrm>
              <a:off x="2131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89" name="Line 265"/>
            <p:cNvSpPr>
              <a:spLocks noChangeShapeType="1"/>
            </p:cNvSpPr>
            <p:nvPr/>
          </p:nvSpPr>
          <p:spPr bwMode="auto">
            <a:xfrm>
              <a:off x="2134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90" name="Line 266"/>
            <p:cNvSpPr>
              <a:spLocks noChangeShapeType="1"/>
            </p:cNvSpPr>
            <p:nvPr/>
          </p:nvSpPr>
          <p:spPr bwMode="auto">
            <a:xfrm flipH="1">
              <a:off x="211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91" name="Line 267"/>
            <p:cNvSpPr>
              <a:spLocks noChangeShapeType="1"/>
            </p:cNvSpPr>
            <p:nvPr/>
          </p:nvSpPr>
          <p:spPr bwMode="auto">
            <a:xfrm flipH="1">
              <a:off x="2117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92" name="Line 268"/>
            <p:cNvSpPr>
              <a:spLocks noChangeShapeType="1"/>
            </p:cNvSpPr>
            <p:nvPr/>
          </p:nvSpPr>
          <p:spPr bwMode="auto">
            <a:xfrm>
              <a:off x="2119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93" name="Line 269"/>
            <p:cNvSpPr>
              <a:spLocks noChangeShapeType="1"/>
            </p:cNvSpPr>
            <p:nvPr/>
          </p:nvSpPr>
          <p:spPr bwMode="auto">
            <a:xfrm>
              <a:off x="212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94" name="Line 270"/>
            <p:cNvSpPr>
              <a:spLocks noChangeShapeType="1"/>
            </p:cNvSpPr>
            <p:nvPr/>
          </p:nvSpPr>
          <p:spPr bwMode="auto">
            <a:xfrm flipH="1">
              <a:off x="2104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95" name="Line 271"/>
            <p:cNvSpPr>
              <a:spLocks noChangeShapeType="1"/>
            </p:cNvSpPr>
            <p:nvPr/>
          </p:nvSpPr>
          <p:spPr bwMode="auto">
            <a:xfrm flipH="1">
              <a:off x="2108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96" name="Line 272"/>
            <p:cNvSpPr>
              <a:spLocks noChangeShapeType="1"/>
            </p:cNvSpPr>
            <p:nvPr/>
          </p:nvSpPr>
          <p:spPr bwMode="auto">
            <a:xfrm>
              <a:off x="2111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97" name="Line 273"/>
            <p:cNvSpPr>
              <a:spLocks noChangeShapeType="1"/>
            </p:cNvSpPr>
            <p:nvPr/>
          </p:nvSpPr>
          <p:spPr bwMode="auto">
            <a:xfrm>
              <a:off x="2113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98" name="Line 274"/>
            <p:cNvSpPr>
              <a:spLocks noChangeShapeType="1"/>
            </p:cNvSpPr>
            <p:nvPr/>
          </p:nvSpPr>
          <p:spPr bwMode="auto">
            <a:xfrm flipH="1">
              <a:off x="2095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99" name="Line 275"/>
            <p:cNvSpPr>
              <a:spLocks noChangeShapeType="1"/>
            </p:cNvSpPr>
            <p:nvPr/>
          </p:nvSpPr>
          <p:spPr bwMode="auto">
            <a:xfrm flipH="1">
              <a:off x="2095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00" name="Line 276"/>
            <p:cNvSpPr>
              <a:spLocks noChangeShapeType="1"/>
            </p:cNvSpPr>
            <p:nvPr/>
          </p:nvSpPr>
          <p:spPr bwMode="auto">
            <a:xfrm>
              <a:off x="2101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01" name="Line 277"/>
            <p:cNvSpPr>
              <a:spLocks noChangeShapeType="1"/>
            </p:cNvSpPr>
            <p:nvPr/>
          </p:nvSpPr>
          <p:spPr bwMode="auto">
            <a:xfrm>
              <a:off x="2104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02" name="Line 278"/>
            <p:cNvSpPr>
              <a:spLocks noChangeShapeType="1"/>
            </p:cNvSpPr>
            <p:nvPr/>
          </p:nvSpPr>
          <p:spPr bwMode="auto">
            <a:xfrm flipH="1">
              <a:off x="208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03" name="Line 279"/>
            <p:cNvSpPr>
              <a:spLocks noChangeShapeType="1"/>
            </p:cNvSpPr>
            <p:nvPr/>
          </p:nvSpPr>
          <p:spPr bwMode="auto">
            <a:xfrm flipH="1">
              <a:off x="2087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04" name="Line 280"/>
            <p:cNvSpPr>
              <a:spLocks noChangeShapeType="1"/>
            </p:cNvSpPr>
            <p:nvPr/>
          </p:nvSpPr>
          <p:spPr bwMode="auto">
            <a:xfrm>
              <a:off x="2092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05" name="Line 281"/>
            <p:cNvSpPr>
              <a:spLocks noChangeShapeType="1"/>
            </p:cNvSpPr>
            <p:nvPr/>
          </p:nvSpPr>
          <p:spPr bwMode="auto">
            <a:xfrm>
              <a:off x="209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06" name="Line 282"/>
            <p:cNvSpPr>
              <a:spLocks noChangeShapeType="1"/>
            </p:cNvSpPr>
            <p:nvPr/>
          </p:nvSpPr>
          <p:spPr bwMode="auto">
            <a:xfrm flipH="1">
              <a:off x="207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07" name="Line 283"/>
            <p:cNvSpPr>
              <a:spLocks noChangeShapeType="1"/>
            </p:cNvSpPr>
            <p:nvPr/>
          </p:nvSpPr>
          <p:spPr bwMode="auto">
            <a:xfrm flipH="1">
              <a:off x="2079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08" name="Line 284"/>
            <p:cNvSpPr>
              <a:spLocks noChangeShapeType="1"/>
            </p:cNvSpPr>
            <p:nvPr/>
          </p:nvSpPr>
          <p:spPr bwMode="auto">
            <a:xfrm>
              <a:off x="2081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09" name="Line 285"/>
            <p:cNvSpPr>
              <a:spLocks noChangeShapeType="1"/>
            </p:cNvSpPr>
            <p:nvPr/>
          </p:nvSpPr>
          <p:spPr bwMode="auto">
            <a:xfrm>
              <a:off x="208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10" name="Line 286"/>
            <p:cNvSpPr>
              <a:spLocks noChangeShapeType="1"/>
            </p:cNvSpPr>
            <p:nvPr/>
          </p:nvSpPr>
          <p:spPr bwMode="auto">
            <a:xfrm>
              <a:off x="207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11" name="Line 287"/>
            <p:cNvSpPr>
              <a:spLocks noChangeShapeType="1"/>
            </p:cNvSpPr>
            <p:nvPr/>
          </p:nvSpPr>
          <p:spPr bwMode="auto">
            <a:xfrm>
              <a:off x="2089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12" name="Line 288"/>
            <p:cNvSpPr>
              <a:spLocks noChangeShapeType="1"/>
            </p:cNvSpPr>
            <p:nvPr/>
          </p:nvSpPr>
          <p:spPr bwMode="auto">
            <a:xfrm>
              <a:off x="2081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13" name="Line 289"/>
            <p:cNvSpPr>
              <a:spLocks noChangeShapeType="1"/>
            </p:cNvSpPr>
            <p:nvPr/>
          </p:nvSpPr>
          <p:spPr bwMode="auto">
            <a:xfrm flipH="1">
              <a:off x="2079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14" name="Line 290"/>
            <p:cNvSpPr>
              <a:spLocks noChangeShapeType="1"/>
            </p:cNvSpPr>
            <p:nvPr/>
          </p:nvSpPr>
          <p:spPr bwMode="auto">
            <a:xfrm flipH="1">
              <a:off x="2087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15" name="Line 291"/>
            <p:cNvSpPr>
              <a:spLocks noChangeShapeType="1"/>
            </p:cNvSpPr>
            <p:nvPr/>
          </p:nvSpPr>
          <p:spPr bwMode="auto">
            <a:xfrm>
              <a:off x="210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16" name="Line 292"/>
            <p:cNvSpPr>
              <a:spLocks noChangeShapeType="1"/>
            </p:cNvSpPr>
            <p:nvPr/>
          </p:nvSpPr>
          <p:spPr bwMode="auto">
            <a:xfrm flipH="1">
              <a:off x="2095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17" name="Line 293"/>
            <p:cNvSpPr>
              <a:spLocks noChangeShapeType="1"/>
            </p:cNvSpPr>
            <p:nvPr/>
          </p:nvSpPr>
          <p:spPr bwMode="auto">
            <a:xfrm>
              <a:off x="211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18" name="Line 294"/>
            <p:cNvSpPr>
              <a:spLocks noChangeShapeType="1"/>
            </p:cNvSpPr>
            <p:nvPr/>
          </p:nvSpPr>
          <p:spPr bwMode="auto">
            <a:xfrm flipH="1">
              <a:off x="2108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19" name="Line 295"/>
            <p:cNvSpPr>
              <a:spLocks noChangeShapeType="1"/>
            </p:cNvSpPr>
            <p:nvPr/>
          </p:nvSpPr>
          <p:spPr bwMode="auto">
            <a:xfrm>
              <a:off x="2119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20" name="Line 296"/>
            <p:cNvSpPr>
              <a:spLocks noChangeShapeType="1"/>
            </p:cNvSpPr>
            <p:nvPr/>
          </p:nvSpPr>
          <p:spPr bwMode="auto">
            <a:xfrm flipH="1">
              <a:off x="2117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21" name="Line 297"/>
            <p:cNvSpPr>
              <a:spLocks noChangeShapeType="1"/>
            </p:cNvSpPr>
            <p:nvPr/>
          </p:nvSpPr>
          <p:spPr bwMode="auto">
            <a:xfrm>
              <a:off x="2128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22" name="Line 298"/>
            <p:cNvSpPr>
              <a:spLocks noChangeShapeType="1"/>
            </p:cNvSpPr>
            <p:nvPr/>
          </p:nvSpPr>
          <p:spPr bwMode="auto">
            <a:xfrm flipH="1">
              <a:off x="2125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23" name="Line 299"/>
            <p:cNvSpPr>
              <a:spLocks noChangeShapeType="1"/>
            </p:cNvSpPr>
            <p:nvPr/>
          </p:nvSpPr>
          <p:spPr bwMode="auto">
            <a:xfrm>
              <a:off x="2138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24" name="Line 300"/>
            <p:cNvSpPr>
              <a:spLocks noChangeShapeType="1"/>
            </p:cNvSpPr>
            <p:nvPr/>
          </p:nvSpPr>
          <p:spPr bwMode="auto">
            <a:xfrm flipH="1">
              <a:off x="2134" y="2057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25" name="Line 301"/>
            <p:cNvSpPr>
              <a:spLocks noChangeShapeType="1"/>
            </p:cNvSpPr>
            <p:nvPr/>
          </p:nvSpPr>
          <p:spPr bwMode="auto">
            <a:xfrm>
              <a:off x="2148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26" name="Line 302"/>
            <p:cNvSpPr>
              <a:spLocks noChangeShapeType="1"/>
            </p:cNvSpPr>
            <p:nvPr/>
          </p:nvSpPr>
          <p:spPr bwMode="auto">
            <a:xfrm flipH="1">
              <a:off x="2146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27" name="Line 303"/>
            <p:cNvSpPr>
              <a:spLocks noChangeShapeType="1"/>
            </p:cNvSpPr>
            <p:nvPr/>
          </p:nvSpPr>
          <p:spPr bwMode="auto">
            <a:xfrm>
              <a:off x="2157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28" name="Line 304"/>
            <p:cNvSpPr>
              <a:spLocks noChangeShapeType="1"/>
            </p:cNvSpPr>
            <p:nvPr/>
          </p:nvSpPr>
          <p:spPr bwMode="auto">
            <a:xfrm flipH="1">
              <a:off x="2155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29" name="Line 305"/>
            <p:cNvSpPr>
              <a:spLocks noChangeShapeType="1"/>
            </p:cNvSpPr>
            <p:nvPr/>
          </p:nvSpPr>
          <p:spPr bwMode="auto">
            <a:xfrm>
              <a:off x="2166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30" name="Line 306"/>
            <p:cNvSpPr>
              <a:spLocks noChangeShapeType="1"/>
            </p:cNvSpPr>
            <p:nvPr/>
          </p:nvSpPr>
          <p:spPr bwMode="auto">
            <a:xfrm flipH="1">
              <a:off x="2163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31" name="Line 307"/>
            <p:cNvSpPr>
              <a:spLocks noChangeShapeType="1"/>
            </p:cNvSpPr>
            <p:nvPr/>
          </p:nvSpPr>
          <p:spPr bwMode="auto">
            <a:xfrm>
              <a:off x="2176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32" name="Line 308"/>
            <p:cNvSpPr>
              <a:spLocks noChangeShapeType="1"/>
            </p:cNvSpPr>
            <p:nvPr/>
          </p:nvSpPr>
          <p:spPr bwMode="auto">
            <a:xfrm flipH="1">
              <a:off x="2172" y="2057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33" name="Line 309"/>
            <p:cNvSpPr>
              <a:spLocks noChangeShapeType="1"/>
            </p:cNvSpPr>
            <p:nvPr/>
          </p:nvSpPr>
          <p:spPr bwMode="auto">
            <a:xfrm>
              <a:off x="2187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34" name="Line 310"/>
            <p:cNvSpPr>
              <a:spLocks noChangeShapeType="1"/>
            </p:cNvSpPr>
            <p:nvPr/>
          </p:nvSpPr>
          <p:spPr bwMode="auto">
            <a:xfrm flipH="1">
              <a:off x="2184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35" name="Line 311"/>
            <p:cNvSpPr>
              <a:spLocks noChangeShapeType="1"/>
            </p:cNvSpPr>
            <p:nvPr/>
          </p:nvSpPr>
          <p:spPr bwMode="auto">
            <a:xfrm>
              <a:off x="2195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36" name="Line 312"/>
            <p:cNvSpPr>
              <a:spLocks noChangeShapeType="1"/>
            </p:cNvSpPr>
            <p:nvPr/>
          </p:nvSpPr>
          <p:spPr bwMode="auto">
            <a:xfrm flipH="1">
              <a:off x="2193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37" name="Line 313"/>
            <p:cNvSpPr>
              <a:spLocks noChangeShapeType="1"/>
            </p:cNvSpPr>
            <p:nvPr/>
          </p:nvSpPr>
          <p:spPr bwMode="auto">
            <a:xfrm>
              <a:off x="2204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38" name="Line 314"/>
            <p:cNvSpPr>
              <a:spLocks noChangeShapeType="1"/>
            </p:cNvSpPr>
            <p:nvPr/>
          </p:nvSpPr>
          <p:spPr bwMode="auto">
            <a:xfrm flipH="1">
              <a:off x="2201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39" name="Line 315"/>
            <p:cNvSpPr>
              <a:spLocks noChangeShapeType="1"/>
            </p:cNvSpPr>
            <p:nvPr/>
          </p:nvSpPr>
          <p:spPr bwMode="auto">
            <a:xfrm>
              <a:off x="2216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40" name="Line 316"/>
            <p:cNvSpPr>
              <a:spLocks noChangeShapeType="1"/>
            </p:cNvSpPr>
            <p:nvPr/>
          </p:nvSpPr>
          <p:spPr bwMode="auto">
            <a:xfrm flipH="1">
              <a:off x="2214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41" name="Line 317"/>
            <p:cNvSpPr>
              <a:spLocks noChangeShapeType="1"/>
            </p:cNvSpPr>
            <p:nvPr/>
          </p:nvSpPr>
          <p:spPr bwMode="auto">
            <a:xfrm>
              <a:off x="2225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42" name="Line 318"/>
            <p:cNvSpPr>
              <a:spLocks noChangeShapeType="1"/>
            </p:cNvSpPr>
            <p:nvPr/>
          </p:nvSpPr>
          <p:spPr bwMode="auto">
            <a:xfrm flipH="1">
              <a:off x="2222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43" name="Line 319"/>
            <p:cNvSpPr>
              <a:spLocks noChangeShapeType="1"/>
            </p:cNvSpPr>
            <p:nvPr/>
          </p:nvSpPr>
          <p:spPr bwMode="auto">
            <a:xfrm>
              <a:off x="2234" y="1974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44" name="Line 320"/>
            <p:cNvSpPr>
              <a:spLocks noChangeShapeType="1"/>
            </p:cNvSpPr>
            <p:nvPr/>
          </p:nvSpPr>
          <p:spPr bwMode="auto">
            <a:xfrm flipH="1">
              <a:off x="2231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45" name="Line 321"/>
            <p:cNvSpPr>
              <a:spLocks noChangeShapeType="1"/>
            </p:cNvSpPr>
            <p:nvPr/>
          </p:nvSpPr>
          <p:spPr bwMode="auto">
            <a:xfrm>
              <a:off x="2243" y="1974"/>
              <a:ext cx="3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46" name="Line 322"/>
            <p:cNvSpPr>
              <a:spLocks noChangeShapeType="1"/>
            </p:cNvSpPr>
            <p:nvPr/>
          </p:nvSpPr>
          <p:spPr bwMode="auto">
            <a:xfrm flipH="1">
              <a:off x="2240" y="206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47" name="Line 323"/>
            <p:cNvSpPr>
              <a:spLocks noChangeShapeType="1"/>
            </p:cNvSpPr>
            <p:nvPr/>
          </p:nvSpPr>
          <p:spPr bwMode="auto">
            <a:xfrm>
              <a:off x="2254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48" name="Line 324"/>
            <p:cNvSpPr>
              <a:spLocks noChangeShapeType="1"/>
            </p:cNvSpPr>
            <p:nvPr/>
          </p:nvSpPr>
          <p:spPr bwMode="auto">
            <a:xfrm flipH="1">
              <a:off x="2252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49" name="Freeform 325"/>
            <p:cNvSpPr>
              <a:spLocks/>
            </p:cNvSpPr>
            <p:nvPr/>
          </p:nvSpPr>
          <p:spPr bwMode="auto">
            <a:xfrm>
              <a:off x="2075" y="2568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6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4" y="0"/>
                </a:cxn>
                <a:cxn ang="0">
                  <a:pos x="115" y="0"/>
                </a:cxn>
                <a:cxn ang="0">
                  <a:pos x="132" y="0"/>
                </a:cxn>
                <a:cxn ang="0">
                  <a:pos x="149" y="6"/>
                </a:cxn>
                <a:cxn ang="0">
                  <a:pos x="170" y="6"/>
                </a:cxn>
                <a:cxn ang="0">
                  <a:pos x="179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9" y="101"/>
                </a:cxn>
                <a:cxn ang="0">
                  <a:pos x="166" y="106"/>
                </a:cxn>
                <a:cxn ang="0">
                  <a:pos x="149" y="106"/>
                </a:cxn>
                <a:cxn ang="0">
                  <a:pos x="127" y="112"/>
                </a:cxn>
                <a:cxn ang="0">
                  <a:pos x="107" y="112"/>
                </a:cxn>
                <a:cxn ang="0">
                  <a:pos x="85" y="112"/>
                </a:cxn>
                <a:cxn ang="0">
                  <a:pos x="56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  <a:cxn ang="0">
                  <a:pos x="0" y="1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32" y="0"/>
                  </a:lnTo>
                  <a:lnTo>
                    <a:pt x="149" y="6"/>
                  </a:lnTo>
                  <a:lnTo>
                    <a:pt x="170" y="6"/>
                  </a:lnTo>
                  <a:lnTo>
                    <a:pt x="179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9" y="101"/>
                  </a:lnTo>
                  <a:lnTo>
                    <a:pt x="166" y="106"/>
                  </a:lnTo>
                  <a:lnTo>
                    <a:pt x="149" y="106"/>
                  </a:lnTo>
                  <a:lnTo>
                    <a:pt x="127" y="112"/>
                  </a:lnTo>
                  <a:lnTo>
                    <a:pt x="107" y="112"/>
                  </a:lnTo>
                  <a:lnTo>
                    <a:pt x="85" y="112"/>
                  </a:lnTo>
                  <a:lnTo>
                    <a:pt x="56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50" name="Freeform 326"/>
            <p:cNvSpPr>
              <a:spLocks/>
            </p:cNvSpPr>
            <p:nvPr/>
          </p:nvSpPr>
          <p:spPr bwMode="auto">
            <a:xfrm>
              <a:off x="2072" y="2565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6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4" y="0"/>
                </a:cxn>
                <a:cxn ang="0">
                  <a:pos x="115" y="0"/>
                </a:cxn>
                <a:cxn ang="0">
                  <a:pos x="132" y="0"/>
                </a:cxn>
                <a:cxn ang="0">
                  <a:pos x="149" y="6"/>
                </a:cxn>
                <a:cxn ang="0">
                  <a:pos x="170" y="6"/>
                </a:cxn>
                <a:cxn ang="0">
                  <a:pos x="179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9" y="101"/>
                </a:cxn>
                <a:cxn ang="0">
                  <a:pos x="166" y="106"/>
                </a:cxn>
                <a:cxn ang="0">
                  <a:pos x="149" y="106"/>
                </a:cxn>
                <a:cxn ang="0">
                  <a:pos x="127" y="112"/>
                </a:cxn>
                <a:cxn ang="0">
                  <a:pos x="107" y="112"/>
                </a:cxn>
                <a:cxn ang="0">
                  <a:pos x="85" y="112"/>
                </a:cxn>
                <a:cxn ang="0">
                  <a:pos x="56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32" y="0"/>
                  </a:lnTo>
                  <a:lnTo>
                    <a:pt x="149" y="6"/>
                  </a:lnTo>
                  <a:lnTo>
                    <a:pt x="170" y="6"/>
                  </a:lnTo>
                  <a:lnTo>
                    <a:pt x="179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9" y="101"/>
                  </a:lnTo>
                  <a:lnTo>
                    <a:pt x="166" y="106"/>
                  </a:lnTo>
                  <a:lnTo>
                    <a:pt x="149" y="106"/>
                  </a:lnTo>
                  <a:lnTo>
                    <a:pt x="127" y="112"/>
                  </a:lnTo>
                  <a:lnTo>
                    <a:pt x="107" y="112"/>
                  </a:lnTo>
                  <a:lnTo>
                    <a:pt x="85" y="112"/>
                  </a:lnTo>
                  <a:lnTo>
                    <a:pt x="56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51" name="Line 327"/>
            <p:cNvSpPr>
              <a:spLocks noChangeShapeType="1"/>
            </p:cNvSpPr>
            <p:nvPr/>
          </p:nvSpPr>
          <p:spPr bwMode="auto">
            <a:xfrm flipH="1">
              <a:off x="2070" y="2576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52" name="Freeform 328"/>
            <p:cNvSpPr>
              <a:spLocks/>
            </p:cNvSpPr>
            <p:nvPr/>
          </p:nvSpPr>
          <p:spPr bwMode="auto">
            <a:xfrm>
              <a:off x="2072" y="2661"/>
              <a:ext cx="182" cy="16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9" y="5"/>
                </a:cxn>
                <a:cxn ang="0">
                  <a:pos x="174" y="5"/>
                </a:cxn>
                <a:cxn ang="0">
                  <a:pos x="162" y="10"/>
                </a:cxn>
                <a:cxn ang="0">
                  <a:pos x="158" y="10"/>
                </a:cxn>
                <a:cxn ang="0">
                  <a:pos x="153" y="10"/>
                </a:cxn>
                <a:cxn ang="0">
                  <a:pos x="136" y="16"/>
                </a:cxn>
                <a:cxn ang="0">
                  <a:pos x="119" y="16"/>
                </a:cxn>
                <a:cxn ang="0">
                  <a:pos x="103" y="16"/>
                </a:cxn>
                <a:cxn ang="0">
                  <a:pos x="94" y="16"/>
                </a:cxn>
                <a:cxn ang="0">
                  <a:pos x="76" y="16"/>
                </a:cxn>
                <a:cxn ang="0">
                  <a:pos x="43" y="16"/>
                </a:cxn>
                <a:cxn ang="0">
                  <a:pos x="26" y="10"/>
                </a:cxn>
                <a:cxn ang="0">
                  <a:pos x="22" y="10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182" h="16">
                  <a:moveTo>
                    <a:pt x="182" y="0"/>
                  </a:moveTo>
                  <a:lnTo>
                    <a:pt x="179" y="5"/>
                  </a:lnTo>
                  <a:lnTo>
                    <a:pt x="174" y="5"/>
                  </a:lnTo>
                  <a:lnTo>
                    <a:pt x="162" y="10"/>
                  </a:lnTo>
                  <a:lnTo>
                    <a:pt x="158" y="10"/>
                  </a:lnTo>
                  <a:lnTo>
                    <a:pt x="153" y="10"/>
                  </a:lnTo>
                  <a:lnTo>
                    <a:pt x="136" y="16"/>
                  </a:lnTo>
                  <a:lnTo>
                    <a:pt x="119" y="16"/>
                  </a:lnTo>
                  <a:lnTo>
                    <a:pt x="103" y="16"/>
                  </a:lnTo>
                  <a:lnTo>
                    <a:pt x="94" y="16"/>
                  </a:lnTo>
                  <a:lnTo>
                    <a:pt x="76" y="16"/>
                  </a:lnTo>
                  <a:lnTo>
                    <a:pt x="43" y="16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53" name="Freeform 329"/>
            <p:cNvSpPr>
              <a:spLocks/>
            </p:cNvSpPr>
            <p:nvPr/>
          </p:nvSpPr>
          <p:spPr bwMode="auto">
            <a:xfrm>
              <a:off x="2072" y="2565"/>
              <a:ext cx="182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38" y="6"/>
                </a:cxn>
                <a:cxn ang="0">
                  <a:pos x="76" y="0"/>
                </a:cxn>
                <a:cxn ang="0">
                  <a:pos x="94" y="0"/>
                </a:cxn>
                <a:cxn ang="0">
                  <a:pos x="103" y="0"/>
                </a:cxn>
                <a:cxn ang="0">
                  <a:pos x="119" y="0"/>
                </a:cxn>
                <a:cxn ang="0">
                  <a:pos x="136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66" y="6"/>
                </a:cxn>
                <a:cxn ang="0">
                  <a:pos x="170" y="6"/>
                </a:cxn>
                <a:cxn ang="0">
                  <a:pos x="179" y="6"/>
                </a:cxn>
                <a:cxn ang="0">
                  <a:pos x="182" y="11"/>
                </a:cxn>
              </a:cxnLst>
              <a:rect l="0" t="0" r="r" b="b"/>
              <a:pathLst>
                <a:path w="182" h="17">
                  <a:moveTo>
                    <a:pt x="0" y="17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3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8" y="6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9" y="0"/>
                  </a:lnTo>
                  <a:lnTo>
                    <a:pt x="136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66" y="6"/>
                  </a:lnTo>
                  <a:lnTo>
                    <a:pt x="170" y="6"/>
                  </a:lnTo>
                  <a:lnTo>
                    <a:pt x="179" y="6"/>
                  </a:lnTo>
                  <a:lnTo>
                    <a:pt x="182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54" name="Line 330"/>
            <p:cNvSpPr>
              <a:spLocks noChangeShapeType="1"/>
            </p:cNvSpPr>
            <p:nvPr/>
          </p:nvSpPr>
          <p:spPr bwMode="auto">
            <a:xfrm>
              <a:off x="2254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55" name="Line 331"/>
            <p:cNvSpPr>
              <a:spLocks noChangeShapeType="1"/>
            </p:cNvSpPr>
            <p:nvPr/>
          </p:nvSpPr>
          <p:spPr bwMode="auto">
            <a:xfrm>
              <a:off x="2072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56" name="Line 332"/>
            <p:cNvSpPr>
              <a:spLocks noChangeShapeType="1"/>
            </p:cNvSpPr>
            <p:nvPr/>
          </p:nvSpPr>
          <p:spPr bwMode="auto">
            <a:xfrm flipH="1">
              <a:off x="2070" y="2666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57" name="Line 333"/>
            <p:cNvSpPr>
              <a:spLocks noChangeShapeType="1"/>
            </p:cNvSpPr>
            <p:nvPr/>
          </p:nvSpPr>
          <p:spPr bwMode="auto">
            <a:xfrm flipH="1">
              <a:off x="2070" y="2593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58" name="Line 334"/>
            <p:cNvSpPr>
              <a:spLocks noChangeShapeType="1"/>
            </p:cNvSpPr>
            <p:nvPr/>
          </p:nvSpPr>
          <p:spPr bwMode="auto">
            <a:xfrm flipH="1">
              <a:off x="2070" y="2621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59" name="Line 335"/>
            <p:cNvSpPr>
              <a:spLocks noChangeShapeType="1"/>
            </p:cNvSpPr>
            <p:nvPr/>
          </p:nvSpPr>
          <p:spPr bwMode="auto">
            <a:xfrm flipH="1">
              <a:off x="2070" y="2649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60" name="Freeform 336"/>
            <p:cNvSpPr>
              <a:spLocks/>
            </p:cNvSpPr>
            <p:nvPr/>
          </p:nvSpPr>
          <p:spPr bwMode="auto">
            <a:xfrm>
              <a:off x="2242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61" name="Freeform 337"/>
            <p:cNvSpPr>
              <a:spLocks/>
            </p:cNvSpPr>
            <p:nvPr/>
          </p:nvSpPr>
          <p:spPr bwMode="auto">
            <a:xfrm>
              <a:off x="2238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62" name="Freeform 338"/>
            <p:cNvSpPr>
              <a:spLocks/>
            </p:cNvSpPr>
            <p:nvPr/>
          </p:nvSpPr>
          <p:spPr bwMode="auto">
            <a:xfrm>
              <a:off x="2234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63" name="Freeform 339"/>
            <p:cNvSpPr>
              <a:spLocks/>
            </p:cNvSpPr>
            <p:nvPr/>
          </p:nvSpPr>
          <p:spPr bwMode="auto">
            <a:xfrm>
              <a:off x="2225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64" name="Freeform 340"/>
            <p:cNvSpPr>
              <a:spLocks/>
            </p:cNvSpPr>
            <p:nvPr/>
          </p:nvSpPr>
          <p:spPr bwMode="auto">
            <a:xfrm>
              <a:off x="2225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65" name="Freeform 341"/>
            <p:cNvSpPr>
              <a:spLocks/>
            </p:cNvSpPr>
            <p:nvPr/>
          </p:nvSpPr>
          <p:spPr bwMode="auto">
            <a:xfrm>
              <a:off x="2216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66" name="Freeform 342"/>
            <p:cNvSpPr>
              <a:spLocks/>
            </p:cNvSpPr>
            <p:nvPr/>
          </p:nvSpPr>
          <p:spPr bwMode="auto">
            <a:xfrm>
              <a:off x="2213" y="2593"/>
              <a:ext cx="8" cy="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3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67" name="Freeform 343"/>
            <p:cNvSpPr>
              <a:spLocks/>
            </p:cNvSpPr>
            <p:nvPr/>
          </p:nvSpPr>
          <p:spPr bwMode="auto">
            <a:xfrm>
              <a:off x="2208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68" name="Freeform 344"/>
            <p:cNvSpPr>
              <a:spLocks/>
            </p:cNvSpPr>
            <p:nvPr/>
          </p:nvSpPr>
          <p:spPr bwMode="auto">
            <a:xfrm>
              <a:off x="2204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69" name="Freeform 345"/>
            <p:cNvSpPr>
              <a:spLocks/>
            </p:cNvSpPr>
            <p:nvPr/>
          </p:nvSpPr>
          <p:spPr bwMode="auto">
            <a:xfrm>
              <a:off x="2199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70" name="Freeform 346"/>
            <p:cNvSpPr>
              <a:spLocks/>
            </p:cNvSpPr>
            <p:nvPr/>
          </p:nvSpPr>
          <p:spPr bwMode="auto">
            <a:xfrm>
              <a:off x="2195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71" name="Freeform 347"/>
            <p:cNvSpPr>
              <a:spLocks/>
            </p:cNvSpPr>
            <p:nvPr/>
          </p:nvSpPr>
          <p:spPr bwMode="auto">
            <a:xfrm>
              <a:off x="2187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72" name="Freeform 348"/>
            <p:cNvSpPr>
              <a:spLocks/>
            </p:cNvSpPr>
            <p:nvPr/>
          </p:nvSpPr>
          <p:spPr bwMode="auto">
            <a:xfrm>
              <a:off x="2187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73" name="Freeform 349"/>
            <p:cNvSpPr>
              <a:spLocks/>
            </p:cNvSpPr>
            <p:nvPr/>
          </p:nvSpPr>
          <p:spPr bwMode="auto">
            <a:xfrm>
              <a:off x="2179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74" name="Freeform 350"/>
            <p:cNvSpPr>
              <a:spLocks/>
            </p:cNvSpPr>
            <p:nvPr/>
          </p:nvSpPr>
          <p:spPr bwMode="auto">
            <a:xfrm>
              <a:off x="2175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75" name="Freeform 351"/>
            <p:cNvSpPr>
              <a:spLocks/>
            </p:cNvSpPr>
            <p:nvPr/>
          </p:nvSpPr>
          <p:spPr bwMode="auto">
            <a:xfrm>
              <a:off x="2170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76" name="Freeform 352"/>
            <p:cNvSpPr>
              <a:spLocks/>
            </p:cNvSpPr>
            <p:nvPr/>
          </p:nvSpPr>
          <p:spPr bwMode="auto">
            <a:xfrm>
              <a:off x="2166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77" name="Freeform 353"/>
            <p:cNvSpPr>
              <a:spLocks/>
            </p:cNvSpPr>
            <p:nvPr/>
          </p:nvSpPr>
          <p:spPr bwMode="auto">
            <a:xfrm>
              <a:off x="2161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78" name="Freeform 354"/>
            <p:cNvSpPr>
              <a:spLocks/>
            </p:cNvSpPr>
            <p:nvPr/>
          </p:nvSpPr>
          <p:spPr bwMode="auto">
            <a:xfrm>
              <a:off x="2157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79" name="Freeform 355"/>
            <p:cNvSpPr>
              <a:spLocks/>
            </p:cNvSpPr>
            <p:nvPr/>
          </p:nvSpPr>
          <p:spPr bwMode="auto">
            <a:xfrm>
              <a:off x="2148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80" name="Freeform 356"/>
            <p:cNvSpPr>
              <a:spLocks/>
            </p:cNvSpPr>
            <p:nvPr/>
          </p:nvSpPr>
          <p:spPr bwMode="auto">
            <a:xfrm>
              <a:off x="2148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81" name="Freeform 357"/>
            <p:cNvSpPr>
              <a:spLocks/>
            </p:cNvSpPr>
            <p:nvPr/>
          </p:nvSpPr>
          <p:spPr bwMode="auto">
            <a:xfrm>
              <a:off x="2140" y="2621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82" name="Freeform 358"/>
            <p:cNvSpPr>
              <a:spLocks/>
            </p:cNvSpPr>
            <p:nvPr/>
          </p:nvSpPr>
          <p:spPr bwMode="auto">
            <a:xfrm>
              <a:off x="2137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83" name="Freeform 359"/>
            <p:cNvSpPr>
              <a:spLocks/>
            </p:cNvSpPr>
            <p:nvPr/>
          </p:nvSpPr>
          <p:spPr bwMode="auto">
            <a:xfrm>
              <a:off x="2132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84" name="Freeform 360"/>
            <p:cNvSpPr>
              <a:spLocks/>
            </p:cNvSpPr>
            <p:nvPr/>
          </p:nvSpPr>
          <p:spPr bwMode="auto">
            <a:xfrm>
              <a:off x="2128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85" name="Freeform 361"/>
            <p:cNvSpPr>
              <a:spLocks/>
            </p:cNvSpPr>
            <p:nvPr/>
          </p:nvSpPr>
          <p:spPr bwMode="auto">
            <a:xfrm>
              <a:off x="2119" y="2621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86" name="Freeform 362"/>
            <p:cNvSpPr>
              <a:spLocks/>
            </p:cNvSpPr>
            <p:nvPr/>
          </p:nvSpPr>
          <p:spPr bwMode="auto">
            <a:xfrm>
              <a:off x="2119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87" name="Freeform 363"/>
            <p:cNvSpPr>
              <a:spLocks/>
            </p:cNvSpPr>
            <p:nvPr/>
          </p:nvSpPr>
          <p:spPr bwMode="auto">
            <a:xfrm>
              <a:off x="2110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88" name="Freeform 364"/>
            <p:cNvSpPr>
              <a:spLocks/>
            </p:cNvSpPr>
            <p:nvPr/>
          </p:nvSpPr>
          <p:spPr bwMode="auto">
            <a:xfrm>
              <a:off x="2106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89" name="Freeform 365"/>
            <p:cNvSpPr>
              <a:spLocks/>
            </p:cNvSpPr>
            <p:nvPr/>
          </p:nvSpPr>
          <p:spPr bwMode="auto">
            <a:xfrm>
              <a:off x="2102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90" name="Freeform 366"/>
            <p:cNvSpPr>
              <a:spLocks/>
            </p:cNvSpPr>
            <p:nvPr/>
          </p:nvSpPr>
          <p:spPr bwMode="auto">
            <a:xfrm>
              <a:off x="2098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91" name="Freeform 367"/>
            <p:cNvSpPr>
              <a:spLocks/>
            </p:cNvSpPr>
            <p:nvPr/>
          </p:nvSpPr>
          <p:spPr bwMode="auto">
            <a:xfrm>
              <a:off x="2093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92" name="Freeform 368"/>
            <p:cNvSpPr>
              <a:spLocks/>
            </p:cNvSpPr>
            <p:nvPr/>
          </p:nvSpPr>
          <p:spPr bwMode="auto">
            <a:xfrm>
              <a:off x="2089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93" name="Freeform 369"/>
            <p:cNvSpPr>
              <a:spLocks/>
            </p:cNvSpPr>
            <p:nvPr/>
          </p:nvSpPr>
          <p:spPr bwMode="auto">
            <a:xfrm>
              <a:off x="2081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94" name="Freeform 370"/>
            <p:cNvSpPr>
              <a:spLocks/>
            </p:cNvSpPr>
            <p:nvPr/>
          </p:nvSpPr>
          <p:spPr bwMode="auto">
            <a:xfrm>
              <a:off x="2081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95" name="Freeform 371"/>
            <p:cNvSpPr>
              <a:spLocks/>
            </p:cNvSpPr>
            <p:nvPr/>
          </p:nvSpPr>
          <p:spPr bwMode="auto">
            <a:xfrm>
              <a:off x="2072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96" name="Freeform 372"/>
            <p:cNvSpPr>
              <a:spLocks/>
            </p:cNvSpPr>
            <p:nvPr/>
          </p:nvSpPr>
          <p:spPr bwMode="auto">
            <a:xfrm>
              <a:off x="2072" y="2593"/>
              <a:ext cx="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1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9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97" name="Freeform 373"/>
            <p:cNvSpPr>
              <a:spLocks/>
            </p:cNvSpPr>
            <p:nvPr/>
          </p:nvSpPr>
          <p:spPr bwMode="auto">
            <a:xfrm>
              <a:off x="2246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98" name="Line 374"/>
            <p:cNvSpPr>
              <a:spLocks noChangeShapeType="1"/>
            </p:cNvSpPr>
            <p:nvPr/>
          </p:nvSpPr>
          <p:spPr bwMode="auto">
            <a:xfrm>
              <a:off x="2254" y="260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99" name="Line 375"/>
            <p:cNvSpPr>
              <a:spLocks noChangeShapeType="1"/>
            </p:cNvSpPr>
            <p:nvPr/>
          </p:nvSpPr>
          <p:spPr bwMode="auto">
            <a:xfrm flipV="1">
              <a:off x="2246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00" name="Line 376"/>
            <p:cNvSpPr>
              <a:spLocks noChangeShapeType="1"/>
            </p:cNvSpPr>
            <p:nvPr/>
          </p:nvSpPr>
          <p:spPr bwMode="auto">
            <a:xfrm flipV="1">
              <a:off x="2238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01" name="Line 377"/>
            <p:cNvSpPr>
              <a:spLocks noChangeShapeType="1"/>
            </p:cNvSpPr>
            <p:nvPr/>
          </p:nvSpPr>
          <p:spPr bwMode="auto">
            <a:xfrm flipV="1">
              <a:off x="2228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02" name="Line 378"/>
            <p:cNvSpPr>
              <a:spLocks noChangeShapeType="1"/>
            </p:cNvSpPr>
            <p:nvPr/>
          </p:nvSpPr>
          <p:spPr bwMode="auto">
            <a:xfrm flipV="1">
              <a:off x="2216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03" name="Line 379"/>
            <p:cNvSpPr>
              <a:spLocks noChangeShapeType="1"/>
            </p:cNvSpPr>
            <p:nvPr/>
          </p:nvSpPr>
          <p:spPr bwMode="auto">
            <a:xfrm flipV="1">
              <a:off x="2208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04" name="Line 380"/>
            <p:cNvSpPr>
              <a:spLocks noChangeShapeType="1"/>
            </p:cNvSpPr>
            <p:nvPr/>
          </p:nvSpPr>
          <p:spPr bwMode="auto">
            <a:xfrm flipV="1">
              <a:off x="2199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05" name="Line 381"/>
            <p:cNvSpPr>
              <a:spLocks noChangeShapeType="1"/>
            </p:cNvSpPr>
            <p:nvPr/>
          </p:nvSpPr>
          <p:spPr bwMode="auto">
            <a:xfrm flipV="1">
              <a:off x="2189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06" name="Line 382"/>
            <p:cNvSpPr>
              <a:spLocks noChangeShapeType="1"/>
            </p:cNvSpPr>
            <p:nvPr/>
          </p:nvSpPr>
          <p:spPr bwMode="auto">
            <a:xfrm flipV="1">
              <a:off x="2179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07" name="Line 383"/>
            <p:cNvSpPr>
              <a:spLocks noChangeShapeType="1"/>
            </p:cNvSpPr>
            <p:nvPr/>
          </p:nvSpPr>
          <p:spPr bwMode="auto">
            <a:xfrm flipV="1">
              <a:off x="2172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08" name="Line 384"/>
            <p:cNvSpPr>
              <a:spLocks noChangeShapeType="1"/>
            </p:cNvSpPr>
            <p:nvPr/>
          </p:nvSpPr>
          <p:spPr bwMode="auto">
            <a:xfrm flipV="1">
              <a:off x="216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09" name="Line 385"/>
            <p:cNvSpPr>
              <a:spLocks noChangeShapeType="1"/>
            </p:cNvSpPr>
            <p:nvPr/>
          </p:nvSpPr>
          <p:spPr bwMode="auto">
            <a:xfrm flipV="1">
              <a:off x="215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10" name="Line 386"/>
            <p:cNvSpPr>
              <a:spLocks noChangeShapeType="1"/>
            </p:cNvSpPr>
            <p:nvPr/>
          </p:nvSpPr>
          <p:spPr bwMode="auto">
            <a:xfrm flipV="1">
              <a:off x="2140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11" name="Line 387"/>
            <p:cNvSpPr>
              <a:spLocks noChangeShapeType="1"/>
            </p:cNvSpPr>
            <p:nvPr/>
          </p:nvSpPr>
          <p:spPr bwMode="auto">
            <a:xfrm flipV="1">
              <a:off x="2134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12" name="Line 388"/>
            <p:cNvSpPr>
              <a:spLocks noChangeShapeType="1"/>
            </p:cNvSpPr>
            <p:nvPr/>
          </p:nvSpPr>
          <p:spPr bwMode="auto">
            <a:xfrm flipV="1">
              <a:off x="2119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13" name="Line 389"/>
            <p:cNvSpPr>
              <a:spLocks noChangeShapeType="1"/>
            </p:cNvSpPr>
            <p:nvPr/>
          </p:nvSpPr>
          <p:spPr bwMode="auto">
            <a:xfrm flipV="1">
              <a:off x="211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14" name="Line 390"/>
            <p:cNvSpPr>
              <a:spLocks noChangeShapeType="1"/>
            </p:cNvSpPr>
            <p:nvPr/>
          </p:nvSpPr>
          <p:spPr bwMode="auto">
            <a:xfrm flipV="1">
              <a:off x="2102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15" name="Line 391"/>
            <p:cNvSpPr>
              <a:spLocks noChangeShapeType="1"/>
            </p:cNvSpPr>
            <p:nvPr/>
          </p:nvSpPr>
          <p:spPr bwMode="auto">
            <a:xfrm flipV="1">
              <a:off x="209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16" name="Line 392"/>
            <p:cNvSpPr>
              <a:spLocks noChangeShapeType="1"/>
            </p:cNvSpPr>
            <p:nvPr/>
          </p:nvSpPr>
          <p:spPr bwMode="auto">
            <a:xfrm flipV="1">
              <a:off x="2081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17" name="Line 393"/>
            <p:cNvSpPr>
              <a:spLocks noChangeShapeType="1"/>
            </p:cNvSpPr>
            <p:nvPr/>
          </p:nvSpPr>
          <p:spPr bwMode="auto">
            <a:xfrm flipV="1">
              <a:off x="207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18" name="Line 394"/>
            <p:cNvSpPr>
              <a:spLocks noChangeShapeType="1"/>
            </p:cNvSpPr>
            <p:nvPr/>
          </p:nvSpPr>
          <p:spPr bwMode="auto">
            <a:xfrm flipH="1">
              <a:off x="2075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19" name="Line 395"/>
            <p:cNvSpPr>
              <a:spLocks noChangeShapeType="1"/>
            </p:cNvSpPr>
            <p:nvPr/>
          </p:nvSpPr>
          <p:spPr bwMode="auto">
            <a:xfrm flipH="1">
              <a:off x="2083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20" name="Line 396"/>
            <p:cNvSpPr>
              <a:spLocks noChangeShapeType="1"/>
            </p:cNvSpPr>
            <p:nvPr/>
          </p:nvSpPr>
          <p:spPr bwMode="auto">
            <a:xfrm flipH="1">
              <a:off x="2092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21" name="Line 397"/>
            <p:cNvSpPr>
              <a:spLocks noChangeShapeType="1"/>
            </p:cNvSpPr>
            <p:nvPr/>
          </p:nvSpPr>
          <p:spPr bwMode="auto">
            <a:xfrm>
              <a:off x="2106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22" name="Line 398"/>
            <p:cNvSpPr>
              <a:spLocks noChangeShapeType="1"/>
            </p:cNvSpPr>
            <p:nvPr/>
          </p:nvSpPr>
          <p:spPr bwMode="auto">
            <a:xfrm flipH="1">
              <a:off x="2113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23" name="Line 399"/>
            <p:cNvSpPr>
              <a:spLocks noChangeShapeType="1"/>
            </p:cNvSpPr>
            <p:nvPr/>
          </p:nvSpPr>
          <p:spPr bwMode="auto">
            <a:xfrm flipH="1">
              <a:off x="2122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24" name="Line 400"/>
            <p:cNvSpPr>
              <a:spLocks noChangeShapeType="1"/>
            </p:cNvSpPr>
            <p:nvPr/>
          </p:nvSpPr>
          <p:spPr bwMode="auto">
            <a:xfrm>
              <a:off x="2137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25" name="Line 401"/>
            <p:cNvSpPr>
              <a:spLocks noChangeShapeType="1"/>
            </p:cNvSpPr>
            <p:nvPr/>
          </p:nvSpPr>
          <p:spPr bwMode="auto">
            <a:xfrm flipH="1">
              <a:off x="2142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26" name="Line 402"/>
            <p:cNvSpPr>
              <a:spLocks noChangeShapeType="1"/>
            </p:cNvSpPr>
            <p:nvPr/>
          </p:nvSpPr>
          <p:spPr bwMode="auto">
            <a:xfrm flipH="1">
              <a:off x="2151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3"/>
          <p:cNvGrpSpPr>
            <a:grpSpLocks/>
          </p:cNvGrpSpPr>
          <p:nvPr/>
        </p:nvGrpSpPr>
        <p:grpSpPr bwMode="auto">
          <a:xfrm>
            <a:off x="3286125" y="3108325"/>
            <a:ext cx="1884363" cy="1119188"/>
            <a:chOff x="2070" y="1958"/>
            <a:chExt cx="1187" cy="705"/>
          </a:xfrm>
        </p:grpSpPr>
        <p:sp>
          <p:nvSpPr>
            <p:cNvPr id="1742228" name="Line 404"/>
            <p:cNvSpPr>
              <a:spLocks noChangeShapeType="1"/>
            </p:cNvSpPr>
            <p:nvPr/>
          </p:nvSpPr>
          <p:spPr bwMode="auto">
            <a:xfrm flipH="1">
              <a:off x="2160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29" name="Line 405"/>
            <p:cNvSpPr>
              <a:spLocks noChangeShapeType="1"/>
            </p:cNvSpPr>
            <p:nvPr/>
          </p:nvSpPr>
          <p:spPr bwMode="auto">
            <a:xfrm>
              <a:off x="2175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30" name="Line 406"/>
            <p:cNvSpPr>
              <a:spLocks noChangeShapeType="1"/>
            </p:cNvSpPr>
            <p:nvPr/>
          </p:nvSpPr>
          <p:spPr bwMode="auto">
            <a:xfrm flipH="1">
              <a:off x="2181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31" name="Line 407"/>
            <p:cNvSpPr>
              <a:spLocks noChangeShapeType="1"/>
            </p:cNvSpPr>
            <p:nvPr/>
          </p:nvSpPr>
          <p:spPr bwMode="auto">
            <a:xfrm flipH="1">
              <a:off x="2190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32" name="Line 408"/>
            <p:cNvSpPr>
              <a:spLocks noChangeShapeType="1"/>
            </p:cNvSpPr>
            <p:nvPr/>
          </p:nvSpPr>
          <p:spPr bwMode="auto">
            <a:xfrm flipH="1">
              <a:off x="2198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33" name="Line 409"/>
            <p:cNvSpPr>
              <a:spLocks noChangeShapeType="1"/>
            </p:cNvSpPr>
            <p:nvPr/>
          </p:nvSpPr>
          <p:spPr bwMode="auto">
            <a:xfrm>
              <a:off x="2213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34" name="Line 410"/>
            <p:cNvSpPr>
              <a:spLocks noChangeShapeType="1"/>
            </p:cNvSpPr>
            <p:nvPr/>
          </p:nvSpPr>
          <p:spPr bwMode="auto">
            <a:xfrm flipH="1">
              <a:off x="2219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35" name="Line 411"/>
            <p:cNvSpPr>
              <a:spLocks noChangeShapeType="1"/>
            </p:cNvSpPr>
            <p:nvPr/>
          </p:nvSpPr>
          <p:spPr bwMode="auto">
            <a:xfrm flipH="1">
              <a:off x="2228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36" name="Line 412"/>
            <p:cNvSpPr>
              <a:spLocks noChangeShapeType="1"/>
            </p:cNvSpPr>
            <p:nvPr/>
          </p:nvSpPr>
          <p:spPr bwMode="auto">
            <a:xfrm flipH="1">
              <a:off x="2236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37" name="Line 413"/>
            <p:cNvSpPr>
              <a:spLocks noChangeShapeType="1"/>
            </p:cNvSpPr>
            <p:nvPr/>
          </p:nvSpPr>
          <p:spPr bwMode="auto">
            <a:xfrm flipH="1">
              <a:off x="2249" y="2652"/>
              <a:ext cx="8" cy="10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38" name="Line 414"/>
            <p:cNvSpPr>
              <a:spLocks noChangeShapeType="1"/>
            </p:cNvSpPr>
            <p:nvPr/>
          </p:nvSpPr>
          <p:spPr bwMode="auto">
            <a:xfrm flipH="1" flipV="1">
              <a:off x="2070" y="2607"/>
              <a:ext cx="9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39" name="Line 415"/>
            <p:cNvSpPr>
              <a:spLocks noChangeShapeType="1"/>
            </p:cNvSpPr>
            <p:nvPr/>
          </p:nvSpPr>
          <p:spPr bwMode="auto">
            <a:xfrm flipH="1">
              <a:off x="2236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40" name="Line 416"/>
            <p:cNvSpPr>
              <a:spLocks noChangeShapeType="1"/>
            </p:cNvSpPr>
            <p:nvPr/>
          </p:nvSpPr>
          <p:spPr bwMode="auto">
            <a:xfrm flipH="1">
              <a:off x="2236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41" name="Line 417"/>
            <p:cNvSpPr>
              <a:spLocks noChangeShapeType="1"/>
            </p:cNvSpPr>
            <p:nvPr/>
          </p:nvSpPr>
          <p:spPr bwMode="auto">
            <a:xfrm>
              <a:off x="2240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42" name="Line 418"/>
            <p:cNvSpPr>
              <a:spLocks noChangeShapeType="1"/>
            </p:cNvSpPr>
            <p:nvPr/>
          </p:nvSpPr>
          <p:spPr bwMode="auto">
            <a:xfrm>
              <a:off x="2244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43" name="Line 419"/>
            <p:cNvSpPr>
              <a:spLocks noChangeShapeType="1"/>
            </p:cNvSpPr>
            <p:nvPr/>
          </p:nvSpPr>
          <p:spPr bwMode="auto">
            <a:xfrm flipH="1">
              <a:off x="2244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44" name="Line 420"/>
            <p:cNvSpPr>
              <a:spLocks noChangeShapeType="1"/>
            </p:cNvSpPr>
            <p:nvPr/>
          </p:nvSpPr>
          <p:spPr bwMode="auto">
            <a:xfrm flipH="1">
              <a:off x="2249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45" name="Line 421"/>
            <p:cNvSpPr>
              <a:spLocks noChangeShapeType="1"/>
            </p:cNvSpPr>
            <p:nvPr/>
          </p:nvSpPr>
          <p:spPr bwMode="auto">
            <a:xfrm>
              <a:off x="2251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46" name="Line 422"/>
            <p:cNvSpPr>
              <a:spLocks noChangeShapeType="1"/>
            </p:cNvSpPr>
            <p:nvPr/>
          </p:nvSpPr>
          <p:spPr bwMode="auto">
            <a:xfrm>
              <a:off x="225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47" name="Line 423"/>
            <p:cNvSpPr>
              <a:spLocks noChangeShapeType="1"/>
            </p:cNvSpPr>
            <p:nvPr/>
          </p:nvSpPr>
          <p:spPr bwMode="auto">
            <a:xfrm flipH="1">
              <a:off x="2223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48" name="Line 424"/>
            <p:cNvSpPr>
              <a:spLocks noChangeShapeType="1"/>
            </p:cNvSpPr>
            <p:nvPr/>
          </p:nvSpPr>
          <p:spPr bwMode="auto">
            <a:xfrm flipH="1">
              <a:off x="2228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49" name="Line 425"/>
            <p:cNvSpPr>
              <a:spLocks noChangeShapeType="1"/>
            </p:cNvSpPr>
            <p:nvPr/>
          </p:nvSpPr>
          <p:spPr bwMode="auto">
            <a:xfrm>
              <a:off x="2231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50" name="Line 426"/>
            <p:cNvSpPr>
              <a:spLocks noChangeShapeType="1"/>
            </p:cNvSpPr>
            <p:nvPr/>
          </p:nvSpPr>
          <p:spPr bwMode="auto">
            <a:xfrm>
              <a:off x="2234" y="2632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51" name="Line 427"/>
            <p:cNvSpPr>
              <a:spLocks noChangeShapeType="1"/>
            </p:cNvSpPr>
            <p:nvPr/>
          </p:nvSpPr>
          <p:spPr bwMode="auto">
            <a:xfrm flipH="1">
              <a:off x="2214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52" name="Line 428"/>
            <p:cNvSpPr>
              <a:spLocks noChangeShapeType="1"/>
            </p:cNvSpPr>
            <p:nvPr/>
          </p:nvSpPr>
          <p:spPr bwMode="auto">
            <a:xfrm flipH="1">
              <a:off x="2219" y="2637"/>
              <a:ext cx="9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53" name="Line 429"/>
            <p:cNvSpPr>
              <a:spLocks noChangeShapeType="1"/>
            </p:cNvSpPr>
            <p:nvPr/>
          </p:nvSpPr>
          <p:spPr bwMode="auto">
            <a:xfrm>
              <a:off x="2223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54" name="Line 430"/>
            <p:cNvSpPr>
              <a:spLocks noChangeShapeType="1"/>
            </p:cNvSpPr>
            <p:nvPr/>
          </p:nvSpPr>
          <p:spPr bwMode="auto">
            <a:xfrm>
              <a:off x="2228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55" name="Line 431"/>
            <p:cNvSpPr>
              <a:spLocks noChangeShapeType="1"/>
            </p:cNvSpPr>
            <p:nvPr/>
          </p:nvSpPr>
          <p:spPr bwMode="auto">
            <a:xfrm flipH="1">
              <a:off x="2206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56" name="Line 432"/>
            <p:cNvSpPr>
              <a:spLocks noChangeShapeType="1"/>
            </p:cNvSpPr>
            <p:nvPr/>
          </p:nvSpPr>
          <p:spPr bwMode="auto">
            <a:xfrm flipH="1">
              <a:off x="2210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57" name="Line 433"/>
            <p:cNvSpPr>
              <a:spLocks noChangeShapeType="1"/>
            </p:cNvSpPr>
            <p:nvPr/>
          </p:nvSpPr>
          <p:spPr bwMode="auto">
            <a:xfrm>
              <a:off x="2213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58" name="Line 434"/>
            <p:cNvSpPr>
              <a:spLocks noChangeShapeType="1"/>
            </p:cNvSpPr>
            <p:nvPr/>
          </p:nvSpPr>
          <p:spPr bwMode="auto">
            <a:xfrm>
              <a:off x="221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59" name="Line 435"/>
            <p:cNvSpPr>
              <a:spLocks noChangeShapeType="1"/>
            </p:cNvSpPr>
            <p:nvPr/>
          </p:nvSpPr>
          <p:spPr bwMode="auto">
            <a:xfrm flipH="1">
              <a:off x="2197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60" name="Line 436"/>
            <p:cNvSpPr>
              <a:spLocks noChangeShapeType="1"/>
            </p:cNvSpPr>
            <p:nvPr/>
          </p:nvSpPr>
          <p:spPr bwMode="auto">
            <a:xfrm flipH="1">
              <a:off x="2197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61" name="Line 437"/>
            <p:cNvSpPr>
              <a:spLocks noChangeShapeType="1"/>
            </p:cNvSpPr>
            <p:nvPr/>
          </p:nvSpPr>
          <p:spPr bwMode="auto">
            <a:xfrm>
              <a:off x="2202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62" name="Line 438"/>
            <p:cNvSpPr>
              <a:spLocks noChangeShapeType="1"/>
            </p:cNvSpPr>
            <p:nvPr/>
          </p:nvSpPr>
          <p:spPr bwMode="auto">
            <a:xfrm>
              <a:off x="2206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63" name="Line 439"/>
            <p:cNvSpPr>
              <a:spLocks noChangeShapeType="1"/>
            </p:cNvSpPr>
            <p:nvPr/>
          </p:nvSpPr>
          <p:spPr bwMode="auto">
            <a:xfrm flipH="1">
              <a:off x="2185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64" name="Line 440"/>
            <p:cNvSpPr>
              <a:spLocks noChangeShapeType="1"/>
            </p:cNvSpPr>
            <p:nvPr/>
          </p:nvSpPr>
          <p:spPr bwMode="auto">
            <a:xfrm flipH="1">
              <a:off x="2190" y="2637"/>
              <a:ext cx="1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65" name="Line 441"/>
            <p:cNvSpPr>
              <a:spLocks noChangeShapeType="1"/>
            </p:cNvSpPr>
            <p:nvPr/>
          </p:nvSpPr>
          <p:spPr bwMode="auto">
            <a:xfrm>
              <a:off x="2193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66" name="Line 442"/>
            <p:cNvSpPr>
              <a:spLocks noChangeShapeType="1"/>
            </p:cNvSpPr>
            <p:nvPr/>
          </p:nvSpPr>
          <p:spPr bwMode="auto">
            <a:xfrm>
              <a:off x="219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67" name="Line 443"/>
            <p:cNvSpPr>
              <a:spLocks noChangeShapeType="1"/>
            </p:cNvSpPr>
            <p:nvPr/>
          </p:nvSpPr>
          <p:spPr bwMode="auto">
            <a:xfrm flipH="1">
              <a:off x="2177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68" name="Line 444"/>
            <p:cNvSpPr>
              <a:spLocks noChangeShapeType="1"/>
            </p:cNvSpPr>
            <p:nvPr/>
          </p:nvSpPr>
          <p:spPr bwMode="auto">
            <a:xfrm flipH="1">
              <a:off x="2181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69" name="Line 445"/>
            <p:cNvSpPr>
              <a:spLocks noChangeShapeType="1"/>
            </p:cNvSpPr>
            <p:nvPr/>
          </p:nvSpPr>
          <p:spPr bwMode="auto">
            <a:xfrm>
              <a:off x="2184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70" name="Line 446"/>
            <p:cNvSpPr>
              <a:spLocks noChangeShapeType="1"/>
            </p:cNvSpPr>
            <p:nvPr/>
          </p:nvSpPr>
          <p:spPr bwMode="auto">
            <a:xfrm>
              <a:off x="2189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71" name="Line 447"/>
            <p:cNvSpPr>
              <a:spLocks noChangeShapeType="1"/>
            </p:cNvSpPr>
            <p:nvPr/>
          </p:nvSpPr>
          <p:spPr bwMode="auto">
            <a:xfrm flipH="1">
              <a:off x="2168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72" name="Line 448"/>
            <p:cNvSpPr>
              <a:spLocks noChangeShapeType="1"/>
            </p:cNvSpPr>
            <p:nvPr/>
          </p:nvSpPr>
          <p:spPr bwMode="auto">
            <a:xfrm flipH="1">
              <a:off x="2172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73" name="Line 449"/>
            <p:cNvSpPr>
              <a:spLocks noChangeShapeType="1"/>
            </p:cNvSpPr>
            <p:nvPr/>
          </p:nvSpPr>
          <p:spPr bwMode="auto">
            <a:xfrm>
              <a:off x="217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74" name="Line 450"/>
            <p:cNvSpPr>
              <a:spLocks noChangeShapeType="1"/>
            </p:cNvSpPr>
            <p:nvPr/>
          </p:nvSpPr>
          <p:spPr bwMode="auto">
            <a:xfrm>
              <a:off x="2176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75" name="Line 451"/>
            <p:cNvSpPr>
              <a:spLocks noChangeShapeType="1"/>
            </p:cNvSpPr>
            <p:nvPr/>
          </p:nvSpPr>
          <p:spPr bwMode="auto">
            <a:xfrm flipH="1">
              <a:off x="2159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76" name="Line 452"/>
            <p:cNvSpPr>
              <a:spLocks noChangeShapeType="1"/>
            </p:cNvSpPr>
            <p:nvPr/>
          </p:nvSpPr>
          <p:spPr bwMode="auto">
            <a:xfrm flipH="1">
              <a:off x="2159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77" name="Line 453"/>
            <p:cNvSpPr>
              <a:spLocks noChangeShapeType="1"/>
            </p:cNvSpPr>
            <p:nvPr/>
          </p:nvSpPr>
          <p:spPr bwMode="auto">
            <a:xfrm>
              <a:off x="2164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78" name="Line 454"/>
            <p:cNvSpPr>
              <a:spLocks noChangeShapeType="1"/>
            </p:cNvSpPr>
            <p:nvPr/>
          </p:nvSpPr>
          <p:spPr bwMode="auto">
            <a:xfrm>
              <a:off x="216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79" name="Line 455"/>
            <p:cNvSpPr>
              <a:spLocks noChangeShapeType="1"/>
            </p:cNvSpPr>
            <p:nvPr/>
          </p:nvSpPr>
          <p:spPr bwMode="auto">
            <a:xfrm flipH="1">
              <a:off x="2146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80" name="Line 456"/>
            <p:cNvSpPr>
              <a:spLocks noChangeShapeType="1"/>
            </p:cNvSpPr>
            <p:nvPr/>
          </p:nvSpPr>
          <p:spPr bwMode="auto">
            <a:xfrm flipH="1">
              <a:off x="2151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81" name="Line 457"/>
            <p:cNvSpPr>
              <a:spLocks noChangeShapeType="1"/>
            </p:cNvSpPr>
            <p:nvPr/>
          </p:nvSpPr>
          <p:spPr bwMode="auto">
            <a:xfrm>
              <a:off x="215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82" name="Line 458"/>
            <p:cNvSpPr>
              <a:spLocks noChangeShapeType="1"/>
            </p:cNvSpPr>
            <p:nvPr/>
          </p:nvSpPr>
          <p:spPr bwMode="auto">
            <a:xfrm>
              <a:off x="215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83" name="Line 459"/>
            <p:cNvSpPr>
              <a:spLocks noChangeShapeType="1"/>
            </p:cNvSpPr>
            <p:nvPr/>
          </p:nvSpPr>
          <p:spPr bwMode="auto">
            <a:xfrm flipH="1">
              <a:off x="2138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84" name="Line 460"/>
            <p:cNvSpPr>
              <a:spLocks noChangeShapeType="1"/>
            </p:cNvSpPr>
            <p:nvPr/>
          </p:nvSpPr>
          <p:spPr bwMode="auto">
            <a:xfrm flipH="1">
              <a:off x="2142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85" name="Line 461"/>
            <p:cNvSpPr>
              <a:spLocks noChangeShapeType="1"/>
            </p:cNvSpPr>
            <p:nvPr/>
          </p:nvSpPr>
          <p:spPr bwMode="auto">
            <a:xfrm>
              <a:off x="214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86" name="Line 462"/>
            <p:cNvSpPr>
              <a:spLocks noChangeShapeType="1"/>
            </p:cNvSpPr>
            <p:nvPr/>
          </p:nvSpPr>
          <p:spPr bwMode="auto">
            <a:xfrm>
              <a:off x="2151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87" name="Line 463"/>
            <p:cNvSpPr>
              <a:spLocks noChangeShapeType="1"/>
            </p:cNvSpPr>
            <p:nvPr/>
          </p:nvSpPr>
          <p:spPr bwMode="auto">
            <a:xfrm flipH="1">
              <a:off x="2130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88" name="Line 464"/>
            <p:cNvSpPr>
              <a:spLocks noChangeShapeType="1"/>
            </p:cNvSpPr>
            <p:nvPr/>
          </p:nvSpPr>
          <p:spPr bwMode="auto">
            <a:xfrm flipH="1">
              <a:off x="2134" y="264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89" name="Line 465"/>
            <p:cNvSpPr>
              <a:spLocks noChangeShapeType="1"/>
            </p:cNvSpPr>
            <p:nvPr/>
          </p:nvSpPr>
          <p:spPr bwMode="auto">
            <a:xfrm>
              <a:off x="213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90" name="Line 466"/>
            <p:cNvSpPr>
              <a:spLocks noChangeShapeType="1"/>
            </p:cNvSpPr>
            <p:nvPr/>
          </p:nvSpPr>
          <p:spPr bwMode="auto">
            <a:xfrm>
              <a:off x="213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91" name="Line 467"/>
            <p:cNvSpPr>
              <a:spLocks noChangeShapeType="1"/>
            </p:cNvSpPr>
            <p:nvPr/>
          </p:nvSpPr>
          <p:spPr bwMode="auto">
            <a:xfrm flipH="1">
              <a:off x="2117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92" name="Line 468"/>
            <p:cNvSpPr>
              <a:spLocks noChangeShapeType="1"/>
            </p:cNvSpPr>
            <p:nvPr/>
          </p:nvSpPr>
          <p:spPr bwMode="auto">
            <a:xfrm flipH="1">
              <a:off x="2121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93" name="Line 469"/>
            <p:cNvSpPr>
              <a:spLocks noChangeShapeType="1"/>
            </p:cNvSpPr>
            <p:nvPr/>
          </p:nvSpPr>
          <p:spPr bwMode="auto">
            <a:xfrm>
              <a:off x="2126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94" name="Line 470"/>
            <p:cNvSpPr>
              <a:spLocks noChangeShapeType="1"/>
            </p:cNvSpPr>
            <p:nvPr/>
          </p:nvSpPr>
          <p:spPr bwMode="auto">
            <a:xfrm>
              <a:off x="213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95" name="Line 471"/>
            <p:cNvSpPr>
              <a:spLocks noChangeShapeType="1"/>
            </p:cNvSpPr>
            <p:nvPr/>
          </p:nvSpPr>
          <p:spPr bwMode="auto">
            <a:xfrm flipH="1">
              <a:off x="2108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96" name="Line 472"/>
            <p:cNvSpPr>
              <a:spLocks noChangeShapeType="1"/>
            </p:cNvSpPr>
            <p:nvPr/>
          </p:nvSpPr>
          <p:spPr bwMode="auto">
            <a:xfrm flipH="1">
              <a:off x="2113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97" name="Line 473"/>
            <p:cNvSpPr>
              <a:spLocks noChangeShapeType="1"/>
            </p:cNvSpPr>
            <p:nvPr/>
          </p:nvSpPr>
          <p:spPr bwMode="auto">
            <a:xfrm>
              <a:off x="2117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98" name="Line 474"/>
            <p:cNvSpPr>
              <a:spLocks noChangeShapeType="1"/>
            </p:cNvSpPr>
            <p:nvPr/>
          </p:nvSpPr>
          <p:spPr bwMode="auto">
            <a:xfrm>
              <a:off x="2119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99" name="Line 475"/>
            <p:cNvSpPr>
              <a:spLocks noChangeShapeType="1"/>
            </p:cNvSpPr>
            <p:nvPr/>
          </p:nvSpPr>
          <p:spPr bwMode="auto">
            <a:xfrm flipH="1">
              <a:off x="2100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00" name="Line 476"/>
            <p:cNvSpPr>
              <a:spLocks noChangeShapeType="1"/>
            </p:cNvSpPr>
            <p:nvPr/>
          </p:nvSpPr>
          <p:spPr bwMode="auto">
            <a:xfrm flipH="1">
              <a:off x="2104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01" name="Line 477"/>
            <p:cNvSpPr>
              <a:spLocks noChangeShapeType="1"/>
            </p:cNvSpPr>
            <p:nvPr/>
          </p:nvSpPr>
          <p:spPr bwMode="auto">
            <a:xfrm>
              <a:off x="210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02" name="Line 478"/>
            <p:cNvSpPr>
              <a:spLocks noChangeShapeType="1"/>
            </p:cNvSpPr>
            <p:nvPr/>
          </p:nvSpPr>
          <p:spPr bwMode="auto">
            <a:xfrm>
              <a:off x="2108" y="2633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03" name="Line 479"/>
            <p:cNvSpPr>
              <a:spLocks noChangeShapeType="1"/>
            </p:cNvSpPr>
            <p:nvPr/>
          </p:nvSpPr>
          <p:spPr bwMode="auto">
            <a:xfrm flipH="1">
              <a:off x="2092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04" name="Line 480"/>
            <p:cNvSpPr>
              <a:spLocks noChangeShapeType="1"/>
            </p:cNvSpPr>
            <p:nvPr/>
          </p:nvSpPr>
          <p:spPr bwMode="auto">
            <a:xfrm flipH="1">
              <a:off x="2092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05" name="Line 481"/>
            <p:cNvSpPr>
              <a:spLocks noChangeShapeType="1"/>
            </p:cNvSpPr>
            <p:nvPr/>
          </p:nvSpPr>
          <p:spPr bwMode="auto">
            <a:xfrm>
              <a:off x="2096" y="260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06" name="Line 482"/>
            <p:cNvSpPr>
              <a:spLocks noChangeShapeType="1"/>
            </p:cNvSpPr>
            <p:nvPr/>
          </p:nvSpPr>
          <p:spPr bwMode="auto">
            <a:xfrm>
              <a:off x="210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07" name="Line 483"/>
            <p:cNvSpPr>
              <a:spLocks noChangeShapeType="1"/>
            </p:cNvSpPr>
            <p:nvPr/>
          </p:nvSpPr>
          <p:spPr bwMode="auto">
            <a:xfrm flipH="1">
              <a:off x="2079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08" name="Line 484"/>
            <p:cNvSpPr>
              <a:spLocks noChangeShapeType="1"/>
            </p:cNvSpPr>
            <p:nvPr/>
          </p:nvSpPr>
          <p:spPr bwMode="auto">
            <a:xfrm flipH="1">
              <a:off x="208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09" name="Line 485"/>
            <p:cNvSpPr>
              <a:spLocks noChangeShapeType="1"/>
            </p:cNvSpPr>
            <p:nvPr/>
          </p:nvSpPr>
          <p:spPr bwMode="auto">
            <a:xfrm>
              <a:off x="208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10" name="Line 486"/>
            <p:cNvSpPr>
              <a:spLocks noChangeShapeType="1"/>
            </p:cNvSpPr>
            <p:nvPr/>
          </p:nvSpPr>
          <p:spPr bwMode="auto">
            <a:xfrm>
              <a:off x="2091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11" name="Line 487"/>
            <p:cNvSpPr>
              <a:spLocks noChangeShapeType="1"/>
            </p:cNvSpPr>
            <p:nvPr/>
          </p:nvSpPr>
          <p:spPr bwMode="auto">
            <a:xfrm flipH="1">
              <a:off x="207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12" name="Line 488"/>
            <p:cNvSpPr>
              <a:spLocks noChangeShapeType="1"/>
            </p:cNvSpPr>
            <p:nvPr/>
          </p:nvSpPr>
          <p:spPr bwMode="auto">
            <a:xfrm flipH="1">
              <a:off x="2075" y="264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13" name="Line 489"/>
            <p:cNvSpPr>
              <a:spLocks noChangeShapeType="1"/>
            </p:cNvSpPr>
            <p:nvPr/>
          </p:nvSpPr>
          <p:spPr bwMode="auto">
            <a:xfrm>
              <a:off x="2079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14" name="Line 490"/>
            <p:cNvSpPr>
              <a:spLocks noChangeShapeType="1"/>
            </p:cNvSpPr>
            <p:nvPr/>
          </p:nvSpPr>
          <p:spPr bwMode="auto">
            <a:xfrm>
              <a:off x="208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15" name="Line 491"/>
            <p:cNvSpPr>
              <a:spLocks noChangeShapeType="1"/>
            </p:cNvSpPr>
            <p:nvPr/>
          </p:nvSpPr>
          <p:spPr bwMode="auto">
            <a:xfrm>
              <a:off x="2075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16" name="Line 492"/>
            <p:cNvSpPr>
              <a:spLocks noChangeShapeType="1"/>
            </p:cNvSpPr>
            <p:nvPr/>
          </p:nvSpPr>
          <p:spPr bwMode="auto">
            <a:xfrm>
              <a:off x="208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17" name="Line 493"/>
            <p:cNvSpPr>
              <a:spLocks noChangeShapeType="1"/>
            </p:cNvSpPr>
            <p:nvPr/>
          </p:nvSpPr>
          <p:spPr bwMode="auto">
            <a:xfrm>
              <a:off x="2079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18" name="Line 494"/>
            <p:cNvSpPr>
              <a:spLocks noChangeShapeType="1"/>
            </p:cNvSpPr>
            <p:nvPr/>
          </p:nvSpPr>
          <p:spPr bwMode="auto">
            <a:xfrm flipH="1">
              <a:off x="2075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19" name="Line 495"/>
            <p:cNvSpPr>
              <a:spLocks noChangeShapeType="1"/>
            </p:cNvSpPr>
            <p:nvPr/>
          </p:nvSpPr>
          <p:spPr bwMode="auto">
            <a:xfrm flipH="1">
              <a:off x="2083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20" name="Line 496"/>
            <p:cNvSpPr>
              <a:spLocks noChangeShapeType="1"/>
            </p:cNvSpPr>
            <p:nvPr/>
          </p:nvSpPr>
          <p:spPr bwMode="auto">
            <a:xfrm>
              <a:off x="2095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21" name="Line 497"/>
            <p:cNvSpPr>
              <a:spLocks noChangeShapeType="1"/>
            </p:cNvSpPr>
            <p:nvPr/>
          </p:nvSpPr>
          <p:spPr bwMode="auto">
            <a:xfrm flipH="1">
              <a:off x="2092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22" name="Line 498"/>
            <p:cNvSpPr>
              <a:spLocks noChangeShapeType="1"/>
            </p:cNvSpPr>
            <p:nvPr/>
          </p:nvSpPr>
          <p:spPr bwMode="auto">
            <a:xfrm>
              <a:off x="2106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23" name="Line 499"/>
            <p:cNvSpPr>
              <a:spLocks noChangeShapeType="1"/>
            </p:cNvSpPr>
            <p:nvPr/>
          </p:nvSpPr>
          <p:spPr bwMode="auto">
            <a:xfrm flipH="1">
              <a:off x="2104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24" name="Line 500"/>
            <p:cNvSpPr>
              <a:spLocks noChangeShapeType="1"/>
            </p:cNvSpPr>
            <p:nvPr/>
          </p:nvSpPr>
          <p:spPr bwMode="auto">
            <a:xfrm>
              <a:off x="211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25" name="Line 501"/>
            <p:cNvSpPr>
              <a:spLocks noChangeShapeType="1"/>
            </p:cNvSpPr>
            <p:nvPr/>
          </p:nvSpPr>
          <p:spPr bwMode="auto">
            <a:xfrm flipH="1">
              <a:off x="2113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26" name="Line 502"/>
            <p:cNvSpPr>
              <a:spLocks noChangeShapeType="1"/>
            </p:cNvSpPr>
            <p:nvPr/>
          </p:nvSpPr>
          <p:spPr bwMode="auto">
            <a:xfrm>
              <a:off x="212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27" name="Line 503"/>
            <p:cNvSpPr>
              <a:spLocks noChangeShapeType="1"/>
            </p:cNvSpPr>
            <p:nvPr/>
          </p:nvSpPr>
          <p:spPr bwMode="auto">
            <a:xfrm flipH="1">
              <a:off x="2122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28" name="Line 504"/>
            <p:cNvSpPr>
              <a:spLocks noChangeShapeType="1"/>
            </p:cNvSpPr>
            <p:nvPr/>
          </p:nvSpPr>
          <p:spPr bwMode="auto">
            <a:xfrm>
              <a:off x="213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29" name="Line 505"/>
            <p:cNvSpPr>
              <a:spLocks noChangeShapeType="1"/>
            </p:cNvSpPr>
            <p:nvPr/>
          </p:nvSpPr>
          <p:spPr bwMode="auto">
            <a:xfrm flipH="1">
              <a:off x="2134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30" name="Line 506"/>
            <p:cNvSpPr>
              <a:spLocks noChangeShapeType="1"/>
            </p:cNvSpPr>
            <p:nvPr/>
          </p:nvSpPr>
          <p:spPr bwMode="auto">
            <a:xfrm>
              <a:off x="2146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31" name="Line 507"/>
            <p:cNvSpPr>
              <a:spLocks noChangeShapeType="1"/>
            </p:cNvSpPr>
            <p:nvPr/>
          </p:nvSpPr>
          <p:spPr bwMode="auto">
            <a:xfrm flipH="1">
              <a:off x="2142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32" name="Line 508"/>
            <p:cNvSpPr>
              <a:spLocks noChangeShapeType="1"/>
            </p:cNvSpPr>
            <p:nvPr/>
          </p:nvSpPr>
          <p:spPr bwMode="auto">
            <a:xfrm>
              <a:off x="215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33" name="Line 509"/>
            <p:cNvSpPr>
              <a:spLocks noChangeShapeType="1"/>
            </p:cNvSpPr>
            <p:nvPr/>
          </p:nvSpPr>
          <p:spPr bwMode="auto">
            <a:xfrm flipH="1">
              <a:off x="2151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34" name="Line 510"/>
            <p:cNvSpPr>
              <a:spLocks noChangeShapeType="1"/>
            </p:cNvSpPr>
            <p:nvPr/>
          </p:nvSpPr>
          <p:spPr bwMode="auto">
            <a:xfrm>
              <a:off x="216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35" name="Line 511"/>
            <p:cNvSpPr>
              <a:spLocks noChangeShapeType="1"/>
            </p:cNvSpPr>
            <p:nvPr/>
          </p:nvSpPr>
          <p:spPr bwMode="auto">
            <a:xfrm flipH="1">
              <a:off x="2160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36" name="Line 512"/>
            <p:cNvSpPr>
              <a:spLocks noChangeShapeType="1"/>
            </p:cNvSpPr>
            <p:nvPr/>
          </p:nvSpPr>
          <p:spPr bwMode="auto">
            <a:xfrm>
              <a:off x="217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37" name="Line 513"/>
            <p:cNvSpPr>
              <a:spLocks noChangeShapeType="1"/>
            </p:cNvSpPr>
            <p:nvPr/>
          </p:nvSpPr>
          <p:spPr bwMode="auto">
            <a:xfrm flipH="1">
              <a:off x="2173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38" name="Line 514"/>
            <p:cNvSpPr>
              <a:spLocks noChangeShapeType="1"/>
            </p:cNvSpPr>
            <p:nvPr/>
          </p:nvSpPr>
          <p:spPr bwMode="auto">
            <a:xfrm>
              <a:off x="218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39" name="Line 515"/>
            <p:cNvSpPr>
              <a:spLocks noChangeShapeType="1"/>
            </p:cNvSpPr>
            <p:nvPr/>
          </p:nvSpPr>
          <p:spPr bwMode="auto">
            <a:xfrm flipH="1">
              <a:off x="2181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40" name="Line 516"/>
            <p:cNvSpPr>
              <a:spLocks noChangeShapeType="1"/>
            </p:cNvSpPr>
            <p:nvPr/>
          </p:nvSpPr>
          <p:spPr bwMode="auto">
            <a:xfrm>
              <a:off x="219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41" name="Line 517"/>
            <p:cNvSpPr>
              <a:spLocks noChangeShapeType="1"/>
            </p:cNvSpPr>
            <p:nvPr/>
          </p:nvSpPr>
          <p:spPr bwMode="auto">
            <a:xfrm flipH="1">
              <a:off x="2189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42" name="Line 518"/>
            <p:cNvSpPr>
              <a:spLocks noChangeShapeType="1"/>
            </p:cNvSpPr>
            <p:nvPr/>
          </p:nvSpPr>
          <p:spPr bwMode="auto">
            <a:xfrm>
              <a:off x="2201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43" name="Line 519"/>
            <p:cNvSpPr>
              <a:spLocks noChangeShapeType="1"/>
            </p:cNvSpPr>
            <p:nvPr/>
          </p:nvSpPr>
          <p:spPr bwMode="auto">
            <a:xfrm flipH="1">
              <a:off x="2198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44" name="Line 520"/>
            <p:cNvSpPr>
              <a:spLocks noChangeShapeType="1"/>
            </p:cNvSpPr>
            <p:nvPr/>
          </p:nvSpPr>
          <p:spPr bwMode="auto">
            <a:xfrm>
              <a:off x="221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45" name="Line 521"/>
            <p:cNvSpPr>
              <a:spLocks noChangeShapeType="1"/>
            </p:cNvSpPr>
            <p:nvPr/>
          </p:nvSpPr>
          <p:spPr bwMode="auto">
            <a:xfrm flipH="1">
              <a:off x="2210" y="2658"/>
              <a:ext cx="9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46" name="Line 522"/>
            <p:cNvSpPr>
              <a:spLocks noChangeShapeType="1"/>
            </p:cNvSpPr>
            <p:nvPr/>
          </p:nvSpPr>
          <p:spPr bwMode="auto">
            <a:xfrm>
              <a:off x="2223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47" name="Line 523"/>
            <p:cNvSpPr>
              <a:spLocks noChangeShapeType="1"/>
            </p:cNvSpPr>
            <p:nvPr/>
          </p:nvSpPr>
          <p:spPr bwMode="auto">
            <a:xfrm flipH="1">
              <a:off x="2219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48" name="Line 524"/>
            <p:cNvSpPr>
              <a:spLocks noChangeShapeType="1"/>
            </p:cNvSpPr>
            <p:nvPr/>
          </p:nvSpPr>
          <p:spPr bwMode="auto">
            <a:xfrm>
              <a:off x="2232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49" name="Line 525"/>
            <p:cNvSpPr>
              <a:spLocks noChangeShapeType="1"/>
            </p:cNvSpPr>
            <p:nvPr/>
          </p:nvSpPr>
          <p:spPr bwMode="auto">
            <a:xfrm flipH="1">
              <a:off x="2228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50" name="Line 526"/>
            <p:cNvSpPr>
              <a:spLocks noChangeShapeType="1"/>
            </p:cNvSpPr>
            <p:nvPr/>
          </p:nvSpPr>
          <p:spPr bwMode="auto">
            <a:xfrm>
              <a:off x="224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51" name="Line 527"/>
            <p:cNvSpPr>
              <a:spLocks noChangeShapeType="1"/>
            </p:cNvSpPr>
            <p:nvPr/>
          </p:nvSpPr>
          <p:spPr bwMode="auto">
            <a:xfrm flipH="1">
              <a:off x="2237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52" name="Line 528"/>
            <p:cNvSpPr>
              <a:spLocks noChangeShapeType="1"/>
            </p:cNvSpPr>
            <p:nvPr/>
          </p:nvSpPr>
          <p:spPr bwMode="auto">
            <a:xfrm>
              <a:off x="2251" y="257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53" name="Line 529"/>
            <p:cNvSpPr>
              <a:spLocks noChangeShapeType="1"/>
            </p:cNvSpPr>
            <p:nvPr/>
          </p:nvSpPr>
          <p:spPr bwMode="auto">
            <a:xfrm flipH="1">
              <a:off x="2249" y="2658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54" name="Freeform 530"/>
            <p:cNvSpPr>
              <a:spLocks/>
            </p:cNvSpPr>
            <p:nvPr/>
          </p:nvSpPr>
          <p:spPr bwMode="auto">
            <a:xfrm>
              <a:off x="3074" y="1961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0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7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7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10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0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7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7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55" name="Freeform 531"/>
            <p:cNvSpPr>
              <a:spLocks/>
            </p:cNvSpPr>
            <p:nvPr/>
          </p:nvSpPr>
          <p:spPr bwMode="auto">
            <a:xfrm>
              <a:off x="3071" y="1958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7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7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7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7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56" name="Line 532"/>
            <p:cNvSpPr>
              <a:spLocks noChangeShapeType="1"/>
            </p:cNvSpPr>
            <p:nvPr/>
          </p:nvSpPr>
          <p:spPr bwMode="auto">
            <a:xfrm flipH="1">
              <a:off x="3068" y="1974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57" name="Freeform 533"/>
            <p:cNvSpPr>
              <a:spLocks/>
            </p:cNvSpPr>
            <p:nvPr/>
          </p:nvSpPr>
          <p:spPr bwMode="auto">
            <a:xfrm>
              <a:off x="3071" y="2063"/>
              <a:ext cx="181" cy="16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77" y="6"/>
                </a:cxn>
                <a:cxn ang="0">
                  <a:pos x="173" y="6"/>
                </a:cxn>
                <a:cxn ang="0">
                  <a:pos x="160" y="11"/>
                </a:cxn>
                <a:cxn ang="0">
                  <a:pos x="156" y="11"/>
                </a:cxn>
                <a:cxn ang="0">
                  <a:pos x="138" y="16"/>
                </a:cxn>
                <a:cxn ang="0">
                  <a:pos x="109" y="16"/>
                </a:cxn>
                <a:cxn ang="0">
                  <a:pos x="93" y="16"/>
                </a:cxn>
                <a:cxn ang="0">
                  <a:pos x="76" y="16"/>
                </a:cxn>
                <a:cxn ang="0">
                  <a:pos x="42" y="16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81" h="16">
                  <a:moveTo>
                    <a:pt x="181" y="0"/>
                  </a:moveTo>
                  <a:lnTo>
                    <a:pt x="177" y="6"/>
                  </a:lnTo>
                  <a:lnTo>
                    <a:pt x="173" y="6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38" y="16"/>
                  </a:lnTo>
                  <a:lnTo>
                    <a:pt x="109" y="16"/>
                  </a:lnTo>
                  <a:lnTo>
                    <a:pt x="93" y="16"/>
                  </a:lnTo>
                  <a:lnTo>
                    <a:pt x="76" y="16"/>
                  </a:lnTo>
                  <a:lnTo>
                    <a:pt x="42" y="16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58" name="Freeform 534"/>
            <p:cNvSpPr>
              <a:spLocks/>
            </p:cNvSpPr>
            <p:nvPr/>
          </p:nvSpPr>
          <p:spPr bwMode="auto">
            <a:xfrm>
              <a:off x="3071" y="1958"/>
              <a:ext cx="181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21" y="5"/>
                </a:cxn>
                <a:cxn ang="0">
                  <a:pos x="25" y="5"/>
                </a:cxn>
                <a:cxn ang="0">
                  <a:pos x="38" y="5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09" y="0"/>
                </a:cxn>
                <a:cxn ang="0">
                  <a:pos x="143" y="5"/>
                </a:cxn>
                <a:cxn ang="0">
                  <a:pos x="156" y="5"/>
                </a:cxn>
                <a:cxn ang="0">
                  <a:pos x="160" y="5"/>
                </a:cxn>
                <a:cxn ang="0">
                  <a:pos x="173" y="10"/>
                </a:cxn>
                <a:cxn ang="0">
                  <a:pos x="177" y="10"/>
                </a:cxn>
                <a:cxn ang="0">
                  <a:pos x="181" y="16"/>
                </a:cxn>
              </a:cxnLst>
              <a:rect l="0" t="0" r="r" b="b"/>
              <a:pathLst>
                <a:path w="181" h="16">
                  <a:moveTo>
                    <a:pt x="0" y="16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38" y="5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43" y="5"/>
                  </a:lnTo>
                  <a:lnTo>
                    <a:pt x="156" y="5"/>
                  </a:lnTo>
                  <a:lnTo>
                    <a:pt x="160" y="5"/>
                  </a:lnTo>
                  <a:lnTo>
                    <a:pt x="173" y="10"/>
                  </a:lnTo>
                  <a:lnTo>
                    <a:pt x="177" y="10"/>
                  </a:lnTo>
                  <a:lnTo>
                    <a:pt x="181" y="16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59" name="Line 535"/>
            <p:cNvSpPr>
              <a:spLocks noChangeShapeType="1"/>
            </p:cNvSpPr>
            <p:nvPr/>
          </p:nvSpPr>
          <p:spPr bwMode="auto">
            <a:xfrm>
              <a:off x="3252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60" name="Line 536"/>
            <p:cNvSpPr>
              <a:spLocks noChangeShapeType="1"/>
            </p:cNvSpPr>
            <p:nvPr/>
          </p:nvSpPr>
          <p:spPr bwMode="auto">
            <a:xfrm>
              <a:off x="3071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61" name="Line 537"/>
            <p:cNvSpPr>
              <a:spLocks noChangeShapeType="1"/>
            </p:cNvSpPr>
            <p:nvPr/>
          </p:nvSpPr>
          <p:spPr bwMode="auto">
            <a:xfrm flipH="1">
              <a:off x="3068" y="2063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62" name="Line 538"/>
            <p:cNvSpPr>
              <a:spLocks noChangeShapeType="1"/>
            </p:cNvSpPr>
            <p:nvPr/>
          </p:nvSpPr>
          <p:spPr bwMode="auto">
            <a:xfrm flipH="1">
              <a:off x="3068" y="1984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63" name="Line 539"/>
            <p:cNvSpPr>
              <a:spLocks noChangeShapeType="1"/>
            </p:cNvSpPr>
            <p:nvPr/>
          </p:nvSpPr>
          <p:spPr bwMode="auto">
            <a:xfrm flipH="1">
              <a:off x="3068" y="2019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64" name="Line 540"/>
            <p:cNvSpPr>
              <a:spLocks noChangeShapeType="1"/>
            </p:cNvSpPr>
            <p:nvPr/>
          </p:nvSpPr>
          <p:spPr bwMode="auto">
            <a:xfrm flipH="1">
              <a:off x="3068" y="2052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65" name="Freeform 541"/>
            <p:cNvSpPr>
              <a:spLocks/>
            </p:cNvSpPr>
            <p:nvPr/>
          </p:nvSpPr>
          <p:spPr bwMode="auto">
            <a:xfrm>
              <a:off x="3240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66" name="Freeform 542"/>
            <p:cNvSpPr>
              <a:spLocks/>
            </p:cNvSpPr>
            <p:nvPr/>
          </p:nvSpPr>
          <p:spPr bwMode="auto">
            <a:xfrm>
              <a:off x="3236" y="2019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67" name="Freeform 543"/>
            <p:cNvSpPr>
              <a:spLocks/>
            </p:cNvSpPr>
            <p:nvPr/>
          </p:nvSpPr>
          <p:spPr bwMode="auto">
            <a:xfrm>
              <a:off x="3231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68" name="Freeform 544"/>
            <p:cNvSpPr>
              <a:spLocks/>
            </p:cNvSpPr>
            <p:nvPr/>
          </p:nvSpPr>
          <p:spPr bwMode="auto">
            <a:xfrm>
              <a:off x="3223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69" name="Freeform 545"/>
            <p:cNvSpPr>
              <a:spLocks/>
            </p:cNvSpPr>
            <p:nvPr/>
          </p:nvSpPr>
          <p:spPr bwMode="auto">
            <a:xfrm>
              <a:off x="3223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70" name="Freeform 546"/>
            <p:cNvSpPr>
              <a:spLocks/>
            </p:cNvSpPr>
            <p:nvPr/>
          </p:nvSpPr>
          <p:spPr bwMode="auto">
            <a:xfrm>
              <a:off x="3214" y="2019"/>
              <a:ext cx="9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4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71" name="Freeform 547"/>
            <p:cNvSpPr>
              <a:spLocks/>
            </p:cNvSpPr>
            <p:nvPr/>
          </p:nvSpPr>
          <p:spPr bwMode="auto">
            <a:xfrm>
              <a:off x="3210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72" name="Freeform 548"/>
            <p:cNvSpPr>
              <a:spLocks/>
            </p:cNvSpPr>
            <p:nvPr/>
          </p:nvSpPr>
          <p:spPr bwMode="auto">
            <a:xfrm>
              <a:off x="3206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73" name="Freeform 549"/>
            <p:cNvSpPr>
              <a:spLocks/>
            </p:cNvSpPr>
            <p:nvPr/>
          </p:nvSpPr>
          <p:spPr bwMode="auto">
            <a:xfrm>
              <a:off x="3202" y="1984"/>
              <a:ext cx="8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74" name="Freeform 550"/>
            <p:cNvSpPr>
              <a:spLocks/>
            </p:cNvSpPr>
            <p:nvPr/>
          </p:nvSpPr>
          <p:spPr bwMode="auto">
            <a:xfrm>
              <a:off x="3193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75" name="Freeform 551"/>
            <p:cNvSpPr>
              <a:spLocks/>
            </p:cNvSpPr>
            <p:nvPr/>
          </p:nvSpPr>
          <p:spPr bwMode="auto">
            <a:xfrm>
              <a:off x="3193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76" name="Freeform 552"/>
            <p:cNvSpPr>
              <a:spLocks/>
            </p:cNvSpPr>
            <p:nvPr/>
          </p:nvSpPr>
          <p:spPr bwMode="auto">
            <a:xfrm>
              <a:off x="318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77" name="Freeform 553"/>
            <p:cNvSpPr>
              <a:spLocks/>
            </p:cNvSpPr>
            <p:nvPr/>
          </p:nvSpPr>
          <p:spPr bwMode="auto">
            <a:xfrm>
              <a:off x="3180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78" name="Freeform 554"/>
            <p:cNvSpPr>
              <a:spLocks/>
            </p:cNvSpPr>
            <p:nvPr/>
          </p:nvSpPr>
          <p:spPr bwMode="auto">
            <a:xfrm>
              <a:off x="3176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79" name="Freeform 555"/>
            <p:cNvSpPr>
              <a:spLocks/>
            </p:cNvSpPr>
            <p:nvPr/>
          </p:nvSpPr>
          <p:spPr bwMode="auto">
            <a:xfrm>
              <a:off x="3172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80" name="Freeform 556"/>
            <p:cNvSpPr>
              <a:spLocks/>
            </p:cNvSpPr>
            <p:nvPr/>
          </p:nvSpPr>
          <p:spPr bwMode="auto">
            <a:xfrm>
              <a:off x="3168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81" name="Freeform 557"/>
            <p:cNvSpPr>
              <a:spLocks/>
            </p:cNvSpPr>
            <p:nvPr/>
          </p:nvSpPr>
          <p:spPr bwMode="auto">
            <a:xfrm>
              <a:off x="3164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82" name="Freeform 558"/>
            <p:cNvSpPr>
              <a:spLocks/>
            </p:cNvSpPr>
            <p:nvPr/>
          </p:nvSpPr>
          <p:spPr bwMode="auto">
            <a:xfrm>
              <a:off x="315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83" name="Freeform 559"/>
            <p:cNvSpPr>
              <a:spLocks/>
            </p:cNvSpPr>
            <p:nvPr/>
          </p:nvSpPr>
          <p:spPr bwMode="auto">
            <a:xfrm>
              <a:off x="3155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84" name="Freeform 560"/>
            <p:cNvSpPr>
              <a:spLocks/>
            </p:cNvSpPr>
            <p:nvPr/>
          </p:nvSpPr>
          <p:spPr bwMode="auto">
            <a:xfrm>
              <a:off x="3147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85" name="Freeform 561"/>
            <p:cNvSpPr>
              <a:spLocks/>
            </p:cNvSpPr>
            <p:nvPr/>
          </p:nvSpPr>
          <p:spPr bwMode="auto">
            <a:xfrm>
              <a:off x="3142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86" name="Freeform 562"/>
            <p:cNvSpPr>
              <a:spLocks/>
            </p:cNvSpPr>
            <p:nvPr/>
          </p:nvSpPr>
          <p:spPr bwMode="auto">
            <a:xfrm>
              <a:off x="3138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87" name="Freeform 563"/>
            <p:cNvSpPr>
              <a:spLocks/>
            </p:cNvSpPr>
            <p:nvPr/>
          </p:nvSpPr>
          <p:spPr bwMode="auto">
            <a:xfrm>
              <a:off x="3134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88" name="Freeform 564"/>
            <p:cNvSpPr>
              <a:spLocks/>
            </p:cNvSpPr>
            <p:nvPr/>
          </p:nvSpPr>
          <p:spPr bwMode="auto">
            <a:xfrm>
              <a:off x="3130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89" name="Freeform 565"/>
            <p:cNvSpPr>
              <a:spLocks/>
            </p:cNvSpPr>
            <p:nvPr/>
          </p:nvSpPr>
          <p:spPr bwMode="auto">
            <a:xfrm>
              <a:off x="3126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90" name="Freeform 566"/>
            <p:cNvSpPr>
              <a:spLocks/>
            </p:cNvSpPr>
            <p:nvPr/>
          </p:nvSpPr>
          <p:spPr bwMode="auto">
            <a:xfrm>
              <a:off x="3117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91" name="Freeform 567"/>
            <p:cNvSpPr>
              <a:spLocks/>
            </p:cNvSpPr>
            <p:nvPr/>
          </p:nvSpPr>
          <p:spPr bwMode="auto">
            <a:xfrm>
              <a:off x="3117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92" name="Freeform 568"/>
            <p:cNvSpPr>
              <a:spLocks/>
            </p:cNvSpPr>
            <p:nvPr/>
          </p:nvSpPr>
          <p:spPr bwMode="auto">
            <a:xfrm>
              <a:off x="3109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93" name="Freeform 569"/>
            <p:cNvSpPr>
              <a:spLocks/>
            </p:cNvSpPr>
            <p:nvPr/>
          </p:nvSpPr>
          <p:spPr bwMode="auto">
            <a:xfrm>
              <a:off x="3104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94" name="Freeform 570"/>
            <p:cNvSpPr>
              <a:spLocks/>
            </p:cNvSpPr>
            <p:nvPr/>
          </p:nvSpPr>
          <p:spPr bwMode="auto">
            <a:xfrm>
              <a:off x="3100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95" name="Freeform 571"/>
            <p:cNvSpPr>
              <a:spLocks/>
            </p:cNvSpPr>
            <p:nvPr/>
          </p:nvSpPr>
          <p:spPr bwMode="auto">
            <a:xfrm>
              <a:off x="3096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96" name="Freeform 572"/>
            <p:cNvSpPr>
              <a:spLocks/>
            </p:cNvSpPr>
            <p:nvPr/>
          </p:nvSpPr>
          <p:spPr bwMode="auto">
            <a:xfrm>
              <a:off x="3092" y="2019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97" name="Freeform 573"/>
            <p:cNvSpPr>
              <a:spLocks/>
            </p:cNvSpPr>
            <p:nvPr/>
          </p:nvSpPr>
          <p:spPr bwMode="auto">
            <a:xfrm>
              <a:off x="3088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98" name="Freeform 574"/>
            <p:cNvSpPr>
              <a:spLocks/>
            </p:cNvSpPr>
            <p:nvPr/>
          </p:nvSpPr>
          <p:spPr bwMode="auto">
            <a:xfrm>
              <a:off x="3079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99" name="Freeform 575"/>
            <p:cNvSpPr>
              <a:spLocks/>
            </p:cNvSpPr>
            <p:nvPr/>
          </p:nvSpPr>
          <p:spPr bwMode="auto">
            <a:xfrm>
              <a:off x="3079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00" name="Freeform 576"/>
            <p:cNvSpPr>
              <a:spLocks/>
            </p:cNvSpPr>
            <p:nvPr/>
          </p:nvSpPr>
          <p:spPr bwMode="auto">
            <a:xfrm>
              <a:off x="3071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01" name="Freeform 577"/>
            <p:cNvSpPr>
              <a:spLocks/>
            </p:cNvSpPr>
            <p:nvPr/>
          </p:nvSpPr>
          <p:spPr bwMode="auto">
            <a:xfrm>
              <a:off x="3071" y="1984"/>
              <a:ext cx="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8" y="12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02" name="Freeform 578"/>
            <p:cNvSpPr>
              <a:spLocks/>
            </p:cNvSpPr>
            <p:nvPr/>
          </p:nvSpPr>
          <p:spPr bwMode="auto">
            <a:xfrm>
              <a:off x="3245" y="2019"/>
              <a:ext cx="8" cy="3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03" name="Freeform 579"/>
            <p:cNvSpPr>
              <a:spLocks/>
            </p:cNvSpPr>
            <p:nvPr/>
          </p:nvSpPr>
          <p:spPr bwMode="auto">
            <a:xfrm>
              <a:off x="3248" y="2002"/>
              <a:ext cx="9" cy="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0" y="12"/>
                  </a:lnTo>
                  <a:lnTo>
                    <a:pt x="9" y="12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04" name="Line 580"/>
            <p:cNvSpPr>
              <a:spLocks noChangeShapeType="1"/>
            </p:cNvSpPr>
            <p:nvPr/>
          </p:nvSpPr>
          <p:spPr bwMode="auto">
            <a:xfrm flipV="1">
              <a:off x="3245" y="1972"/>
              <a:ext cx="3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05" name="Line 581"/>
            <p:cNvSpPr>
              <a:spLocks noChangeShapeType="1"/>
            </p:cNvSpPr>
            <p:nvPr/>
          </p:nvSpPr>
          <p:spPr bwMode="auto">
            <a:xfrm flipV="1">
              <a:off x="3236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06" name="Line 582"/>
            <p:cNvSpPr>
              <a:spLocks noChangeShapeType="1"/>
            </p:cNvSpPr>
            <p:nvPr/>
          </p:nvSpPr>
          <p:spPr bwMode="auto">
            <a:xfrm flipV="1">
              <a:off x="322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07" name="Line 583"/>
            <p:cNvSpPr>
              <a:spLocks noChangeShapeType="1"/>
            </p:cNvSpPr>
            <p:nvPr/>
          </p:nvSpPr>
          <p:spPr bwMode="auto">
            <a:xfrm flipV="1">
              <a:off x="3216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08" name="Line 584"/>
            <p:cNvSpPr>
              <a:spLocks noChangeShapeType="1"/>
            </p:cNvSpPr>
            <p:nvPr/>
          </p:nvSpPr>
          <p:spPr bwMode="auto">
            <a:xfrm flipV="1">
              <a:off x="3206" y="1972"/>
              <a:ext cx="4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09" name="Line 585"/>
            <p:cNvSpPr>
              <a:spLocks noChangeShapeType="1"/>
            </p:cNvSpPr>
            <p:nvPr/>
          </p:nvSpPr>
          <p:spPr bwMode="auto">
            <a:xfrm flipV="1">
              <a:off x="319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10" name="Line 586"/>
            <p:cNvSpPr>
              <a:spLocks noChangeShapeType="1"/>
            </p:cNvSpPr>
            <p:nvPr/>
          </p:nvSpPr>
          <p:spPr bwMode="auto">
            <a:xfrm flipV="1">
              <a:off x="318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11" name="Line 587"/>
            <p:cNvSpPr>
              <a:spLocks noChangeShapeType="1"/>
            </p:cNvSpPr>
            <p:nvPr/>
          </p:nvSpPr>
          <p:spPr bwMode="auto">
            <a:xfrm flipV="1">
              <a:off x="3176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12" name="Line 588"/>
            <p:cNvSpPr>
              <a:spLocks noChangeShapeType="1"/>
            </p:cNvSpPr>
            <p:nvPr/>
          </p:nvSpPr>
          <p:spPr bwMode="auto">
            <a:xfrm flipV="1">
              <a:off x="3168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13" name="Line 589"/>
            <p:cNvSpPr>
              <a:spLocks noChangeShapeType="1"/>
            </p:cNvSpPr>
            <p:nvPr/>
          </p:nvSpPr>
          <p:spPr bwMode="auto">
            <a:xfrm flipV="1">
              <a:off x="315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14" name="Line 590"/>
            <p:cNvSpPr>
              <a:spLocks noChangeShapeType="1"/>
            </p:cNvSpPr>
            <p:nvPr/>
          </p:nvSpPr>
          <p:spPr bwMode="auto">
            <a:xfrm flipV="1">
              <a:off x="3147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15" name="Line 591"/>
            <p:cNvSpPr>
              <a:spLocks noChangeShapeType="1"/>
            </p:cNvSpPr>
            <p:nvPr/>
          </p:nvSpPr>
          <p:spPr bwMode="auto">
            <a:xfrm flipV="1">
              <a:off x="3138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16" name="Line 592"/>
            <p:cNvSpPr>
              <a:spLocks noChangeShapeType="1"/>
            </p:cNvSpPr>
            <p:nvPr/>
          </p:nvSpPr>
          <p:spPr bwMode="auto">
            <a:xfrm flipV="1">
              <a:off x="3130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17" name="Line 593"/>
            <p:cNvSpPr>
              <a:spLocks noChangeShapeType="1"/>
            </p:cNvSpPr>
            <p:nvPr/>
          </p:nvSpPr>
          <p:spPr bwMode="auto">
            <a:xfrm flipV="1">
              <a:off x="3117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18" name="Line 594"/>
            <p:cNvSpPr>
              <a:spLocks noChangeShapeType="1"/>
            </p:cNvSpPr>
            <p:nvPr/>
          </p:nvSpPr>
          <p:spPr bwMode="auto">
            <a:xfrm flipV="1">
              <a:off x="3109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19" name="Line 595"/>
            <p:cNvSpPr>
              <a:spLocks noChangeShapeType="1"/>
            </p:cNvSpPr>
            <p:nvPr/>
          </p:nvSpPr>
          <p:spPr bwMode="auto">
            <a:xfrm flipV="1">
              <a:off x="3100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20" name="Line 596"/>
            <p:cNvSpPr>
              <a:spLocks noChangeShapeType="1"/>
            </p:cNvSpPr>
            <p:nvPr/>
          </p:nvSpPr>
          <p:spPr bwMode="auto">
            <a:xfrm flipV="1">
              <a:off x="3092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21" name="Line 597"/>
            <p:cNvSpPr>
              <a:spLocks noChangeShapeType="1"/>
            </p:cNvSpPr>
            <p:nvPr/>
          </p:nvSpPr>
          <p:spPr bwMode="auto">
            <a:xfrm flipV="1">
              <a:off x="3079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22" name="Line 598"/>
            <p:cNvSpPr>
              <a:spLocks noChangeShapeType="1"/>
            </p:cNvSpPr>
            <p:nvPr/>
          </p:nvSpPr>
          <p:spPr bwMode="auto">
            <a:xfrm flipV="1">
              <a:off x="3071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23" name="Line 599"/>
            <p:cNvSpPr>
              <a:spLocks noChangeShapeType="1"/>
            </p:cNvSpPr>
            <p:nvPr/>
          </p:nvSpPr>
          <p:spPr bwMode="auto">
            <a:xfrm flipH="1">
              <a:off x="3073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24" name="Line 600"/>
            <p:cNvSpPr>
              <a:spLocks noChangeShapeType="1"/>
            </p:cNvSpPr>
            <p:nvPr/>
          </p:nvSpPr>
          <p:spPr bwMode="auto">
            <a:xfrm flipH="1">
              <a:off x="3081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25" name="Line 601"/>
            <p:cNvSpPr>
              <a:spLocks noChangeShapeType="1"/>
            </p:cNvSpPr>
            <p:nvPr/>
          </p:nvSpPr>
          <p:spPr bwMode="auto">
            <a:xfrm flipH="1">
              <a:off x="3090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26" name="Line 602"/>
            <p:cNvSpPr>
              <a:spLocks noChangeShapeType="1"/>
            </p:cNvSpPr>
            <p:nvPr/>
          </p:nvSpPr>
          <p:spPr bwMode="auto">
            <a:xfrm>
              <a:off x="3104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27" name="Line 603"/>
            <p:cNvSpPr>
              <a:spLocks noChangeShapeType="1"/>
            </p:cNvSpPr>
            <p:nvPr/>
          </p:nvSpPr>
          <p:spPr bwMode="auto">
            <a:xfrm flipH="1">
              <a:off x="3111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4"/>
          <p:cNvGrpSpPr>
            <a:grpSpLocks/>
          </p:cNvGrpSpPr>
          <p:nvPr/>
        </p:nvGrpSpPr>
        <p:grpSpPr bwMode="auto">
          <a:xfrm>
            <a:off x="4864100" y="3133725"/>
            <a:ext cx="301625" cy="1120775"/>
            <a:chOff x="3064" y="1974"/>
            <a:chExt cx="190" cy="706"/>
          </a:xfrm>
        </p:grpSpPr>
        <p:sp>
          <p:nvSpPr>
            <p:cNvPr id="1742429" name="Line 605"/>
            <p:cNvSpPr>
              <a:spLocks noChangeShapeType="1"/>
            </p:cNvSpPr>
            <p:nvPr/>
          </p:nvSpPr>
          <p:spPr bwMode="auto">
            <a:xfrm flipH="1">
              <a:off x="3119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30" name="Line 606"/>
            <p:cNvSpPr>
              <a:spLocks noChangeShapeType="1"/>
            </p:cNvSpPr>
            <p:nvPr/>
          </p:nvSpPr>
          <p:spPr bwMode="auto">
            <a:xfrm flipH="1">
              <a:off x="3128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31" name="Line 607"/>
            <p:cNvSpPr>
              <a:spLocks noChangeShapeType="1"/>
            </p:cNvSpPr>
            <p:nvPr/>
          </p:nvSpPr>
          <p:spPr bwMode="auto">
            <a:xfrm>
              <a:off x="3142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32" name="Line 608"/>
            <p:cNvSpPr>
              <a:spLocks noChangeShapeType="1"/>
            </p:cNvSpPr>
            <p:nvPr/>
          </p:nvSpPr>
          <p:spPr bwMode="auto">
            <a:xfrm flipH="1">
              <a:off x="3149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33" name="Line 609"/>
            <p:cNvSpPr>
              <a:spLocks noChangeShapeType="1"/>
            </p:cNvSpPr>
            <p:nvPr/>
          </p:nvSpPr>
          <p:spPr bwMode="auto">
            <a:xfrm flipH="1">
              <a:off x="3157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34" name="Line 610"/>
            <p:cNvSpPr>
              <a:spLocks noChangeShapeType="1"/>
            </p:cNvSpPr>
            <p:nvPr/>
          </p:nvSpPr>
          <p:spPr bwMode="auto">
            <a:xfrm flipH="1">
              <a:off x="3166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35" name="Line 611"/>
            <p:cNvSpPr>
              <a:spLocks noChangeShapeType="1"/>
            </p:cNvSpPr>
            <p:nvPr/>
          </p:nvSpPr>
          <p:spPr bwMode="auto">
            <a:xfrm>
              <a:off x="3180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36" name="Line 612"/>
            <p:cNvSpPr>
              <a:spLocks noChangeShapeType="1"/>
            </p:cNvSpPr>
            <p:nvPr/>
          </p:nvSpPr>
          <p:spPr bwMode="auto">
            <a:xfrm flipH="1">
              <a:off x="3187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37" name="Line 613"/>
            <p:cNvSpPr>
              <a:spLocks noChangeShapeType="1"/>
            </p:cNvSpPr>
            <p:nvPr/>
          </p:nvSpPr>
          <p:spPr bwMode="auto">
            <a:xfrm flipH="1">
              <a:off x="3195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38" name="Line 614"/>
            <p:cNvSpPr>
              <a:spLocks noChangeShapeType="1"/>
            </p:cNvSpPr>
            <p:nvPr/>
          </p:nvSpPr>
          <p:spPr bwMode="auto">
            <a:xfrm>
              <a:off x="3210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39" name="Line 615"/>
            <p:cNvSpPr>
              <a:spLocks noChangeShapeType="1"/>
            </p:cNvSpPr>
            <p:nvPr/>
          </p:nvSpPr>
          <p:spPr bwMode="auto">
            <a:xfrm flipH="1">
              <a:off x="3216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40" name="Line 616"/>
            <p:cNvSpPr>
              <a:spLocks noChangeShapeType="1"/>
            </p:cNvSpPr>
            <p:nvPr/>
          </p:nvSpPr>
          <p:spPr bwMode="auto">
            <a:xfrm flipH="1">
              <a:off x="3225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41" name="Line 617"/>
            <p:cNvSpPr>
              <a:spLocks noChangeShapeType="1"/>
            </p:cNvSpPr>
            <p:nvPr/>
          </p:nvSpPr>
          <p:spPr bwMode="auto">
            <a:xfrm flipH="1">
              <a:off x="3233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42" name="Line 618"/>
            <p:cNvSpPr>
              <a:spLocks noChangeShapeType="1"/>
            </p:cNvSpPr>
            <p:nvPr/>
          </p:nvSpPr>
          <p:spPr bwMode="auto">
            <a:xfrm>
              <a:off x="3248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43" name="Line 619"/>
            <p:cNvSpPr>
              <a:spLocks noChangeShapeType="1"/>
            </p:cNvSpPr>
            <p:nvPr/>
          </p:nvSpPr>
          <p:spPr bwMode="auto">
            <a:xfrm flipH="1" flipV="1">
              <a:off x="3068" y="2004"/>
              <a:ext cx="9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44" name="Line 620"/>
            <p:cNvSpPr>
              <a:spLocks noChangeShapeType="1"/>
            </p:cNvSpPr>
            <p:nvPr/>
          </p:nvSpPr>
          <p:spPr bwMode="auto">
            <a:xfrm flipH="1">
              <a:off x="3233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45" name="Line 621"/>
            <p:cNvSpPr>
              <a:spLocks noChangeShapeType="1"/>
            </p:cNvSpPr>
            <p:nvPr/>
          </p:nvSpPr>
          <p:spPr bwMode="auto">
            <a:xfrm flipH="1">
              <a:off x="3233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46" name="Line 622"/>
            <p:cNvSpPr>
              <a:spLocks noChangeShapeType="1"/>
            </p:cNvSpPr>
            <p:nvPr/>
          </p:nvSpPr>
          <p:spPr bwMode="auto">
            <a:xfrm>
              <a:off x="3239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47" name="Line 623"/>
            <p:cNvSpPr>
              <a:spLocks noChangeShapeType="1"/>
            </p:cNvSpPr>
            <p:nvPr/>
          </p:nvSpPr>
          <p:spPr bwMode="auto">
            <a:xfrm>
              <a:off x="3242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48" name="Line 624"/>
            <p:cNvSpPr>
              <a:spLocks noChangeShapeType="1"/>
            </p:cNvSpPr>
            <p:nvPr/>
          </p:nvSpPr>
          <p:spPr bwMode="auto">
            <a:xfrm flipH="1">
              <a:off x="324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49" name="Line 625"/>
            <p:cNvSpPr>
              <a:spLocks noChangeShapeType="1"/>
            </p:cNvSpPr>
            <p:nvPr/>
          </p:nvSpPr>
          <p:spPr bwMode="auto">
            <a:xfrm flipH="1">
              <a:off x="3246" y="2036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50" name="Line 626"/>
            <p:cNvSpPr>
              <a:spLocks noChangeShapeType="1"/>
            </p:cNvSpPr>
            <p:nvPr/>
          </p:nvSpPr>
          <p:spPr bwMode="auto">
            <a:xfrm>
              <a:off x="3248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51" name="Line 627"/>
            <p:cNvSpPr>
              <a:spLocks noChangeShapeType="1"/>
            </p:cNvSpPr>
            <p:nvPr/>
          </p:nvSpPr>
          <p:spPr bwMode="auto">
            <a:xfrm>
              <a:off x="325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52" name="Line 628"/>
            <p:cNvSpPr>
              <a:spLocks noChangeShapeType="1"/>
            </p:cNvSpPr>
            <p:nvPr/>
          </p:nvSpPr>
          <p:spPr bwMode="auto">
            <a:xfrm flipH="1">
              <a:off x="3221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53" name="Line 629"/>
            <p:cNvSpPr>
              <a:spLocks noChangeShapeType="1"/>
            </p:cNvSpPr>
            <p:nvPr/>
          </p:nvSpPr>
          <p:spPr bwMode="auto">
            <a:xfrm flipH="1">
              <a:off x="3225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54" name="Line 630"/>
            <p:cNvSpPr>
              <a:spLocks noChangeShapeType="1"/>
            </p:cNvSpPr>
            <p:nvPr/>
          </p:nvSpPr>
          <p:spPr bwMode="auto">
            <a:xfrm>
              <a:off x="3230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55" name="Line 631"/>
            <p:cNvSpPr>
              <a:spLocks noChangeShapeType="1"/>
            </p:cNvSpPr>
            <p:nvPr/>
          </p:nvSpPr>
          <p:spPr bwMode="auto">
            <a:xfrm>
              <a:off x="323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56" name="Line 632"/>
            <p:cNvSpPr>
              <a:spLocks noChangeShapeType="1"/>
            </p:cNvSpPr>
            <p:nvPr/>
          </p:nvSpPr>
          <p:spPr bwMode="auto">
            <a:xfrm flipH="1">
              <a:off x="3212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57" name="Line 633"/>
            <p:cNvSpPr>
              <a:spLocks noChangeShapeType="1"/>
            </p:cNvSpPr>
            <p:nvPr/>
          </p:nvSpPr>
          <p:spPr bwMode="auto">
            <a:xfrm flipH="1">
              <a:off x="3216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58" name="Line 634"/>
            <p:cNvSpPr>
              <a:spLocks noChangeShapeType="1"/>
            </p:cNvSpPr>
            <p:nvPr/>
          </p:nvSpPr>
          <p:spPr bwMode="auto">
            <a:xfrm>
              <a:off x="3219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59" name="Line 635"/>
            <p:cNvSpPr>
              <a:spLocks noChangeShapeType="1"/>
            </p:cNvSpPr>
            <p:nvPr/>
          </p:nvSpPr>
          <p:spPr bwMode="auto">
            <a:xfrm>
              <a:off x="322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60" name="Line 636"/>
            <p:cNvSpPr>
              <a:spLocks noChangeShapeType="1"/>
            </p:cNvSpPr>
            <p:nvPr/>
          </p:nvSpPr>
          <p:spPr bwMode="auto">
            <a:xfrm flipH="1">
              <a:off x="3204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61" name="Line 637"/>
            <p:cNvSpPr>
              <a:spLocks noChangeShapeType="1"/>
            </p:cNvSpPr>
            <p:nvPr/>
          </p:nvSpPr>
          <p:spPr bwMode="auto">
            <a:xfrm flipH="1">
              <a:off x="3209" y="2035"/>
              <a:ext cx="7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62" name="Line 638"/>
            <p:cNvSpPr>
              <a:spLocks noChangeShapeType="1"/>
            </p:cNvSpPr>
            <p:nvPr/>
          </p:nvSpPr>
          <p:spPr bwMode="auto">
            <a:xfrm>
              <a:off x="3210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63" name="Line 639"/>
            <p:cNvSpPr>
              <a:spLocks noChangeShapeType="1"/>
            </p:cNvSpPr>
            <p:nvPr/>
          </p:nvSpPr>
          <p:spPr bwMode="auto">
            <a:xfrm>
              <a:off x="3212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64" name="Line 640"/>
            <p:cNvSpPr>
              <a:spLocks noChangeShapeType="1"/>
            </p:cNvSpPr>
            <p:nvPr/>
          </p:nvSpPr>
          <p:spPr bwMode="auto">
            <a:xfrm flipH="1">
              <a:off x="3191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65" name="Line 641"/>
            <p:cNvSpPr>
              <a:spLocks noChangeShapeType="1"/>
            </p:cNvSpPr>
            <p:nvPr/>
          </p:nvSpPr>
          <p:spPr bwMode="auto">
            <a:xfrm flipH="1">
              <a:off x="3195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66" name="Line 642"/>
            <p:cNvSpPr>
              <a:spLocks noChangeShapeType="1"/>
            </p:cNvSpPr>
            <p:nvPr/>
          </p:nvSpPr>
          <p:spPr bwMode="auto">
            <a:xfrm>
              <a:off x="3201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67" name="Line 643"/>
            <p:cNvSpPr>
              <a:spLocks noChangeShapeType="1"/>
            </p:cNvSpPr>
            <p:nvPr/>
          </p:nvSpPr>
          <p:spPr bwMode="auto">
            <a:xfrm>
              <a:off x="3204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68" name="Line 644"/>
            <p:cNvSpPr>
              <a:spLocks noChangeShapeType="1"/>
            </p:cNvSpPr>
            <p:nvPr/>
          </p:nvSpPr>
          <p:spPr bwMode="auto">
            <a:xfrm flipH="1">
              <a:off x="318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69" name="Line 645"/>
            <p:cNvSpPr>
              <a:spLocks noChangeShapeType="1"/>
            </p:cNvSpPr>
            <p:nvPr/>
          </p:nvSpPr>
          <p:spPr bwMode="auto">
            <a:xfrm flipH="1">
              <a:off x="3187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70" name="Line 646"/>
            <p:cNvSpPr>
              <a:spLocks noChangeShapeType="1"/>
            </p:cNvSpPr>
            <p:nvPr/>
          </p:nvSpPr>
          <p:spPr bwMode="auto">
            <a:xfrm>
              <a:off x="3189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71" name="Line 647"/>
            <p:cNvSpPr>
              <a:spLocks noChangeShapeType="1"/>
            </p:cNvSpPr>
            <p:nvPr/>
          </p:nvSpPr>
          <p:spPr bwMode="auto">
            <a:xfrm>
              <a:off x="319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72" name="Line 648"/>
            <p:cNvSpPr>
              <a:spLocks noChangeShapeType="1"/>
            </p:cNvSpPr>
            <p:nvPr/>
          </p:nvSpPr>
          <p:spPr bwMode="auto">
            <a:xfrm flipH="1">
              <a:off x="3174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73" name="Line 649"/>
            <p:cNvSpPr>
              <a:spLocks noChangeShapeType="1"/>
            </p:cNvSpPr>
            <p:nvPr/>
          </p:nvSpPr>
          <p:spPr bwMode="auto">
            <a:xfrm flipH="1">
              <a:off x="3178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74" name="Line 650"/>
            <p:cNvSpPr>
              <a:spLocks noChangeShapeType="1"/>
            </p:cNvSpPr>
            <p:nvPr/>
          </p:nvSpPr>
          <p:spPr bwMode="auto">
            <a:xfrm>
              <a:off x="3181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75" name="Line 651"/>
            <p:cNvSpPr>
              <a:spLocks noChangeShapeType="1"/>
            </p:cNvSpPr>
            <p:nvPr/>
          </p:nvSpPr>
          <p:spPr bwMode="auto">
            <a:xfrm>
              <a:off x="3183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76" name="Line 652"/>
            <p:cNvSpPr>
              <a:spLocks noChangeShapeType="1"/>
            </p:cNvSpPr>
            <p:nvPr/>
          </p:nvSpPr>
          <p:spPr bwMode="auto">
            <a:xfrm flipH="1">
              <a:off x="3166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77" name="Line 653"/>
            <p:cNvSpPr>
              <a:spLocks noChangeShapeType="1"/>
            </p:cNvSpPr>
            <p:nvPr/>
          </p:nvSpPr>
          <p:spPr bwMode="auto">
            <a:xfrm flipH="1">
              <a:off x="3166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78" name="Line 654"/>
            <p:cNvSpPr>
              <a:spLocks noChangeShapeType="1"/>
            </p:cNvSpPr>
            <p:nvPr/>
          </p:nvSpPr>
          <p:spPr bwMode="auto">
            <a:xfrm>
              <a:off x="3171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79" name="Line 655"/>
            <p:cNvSpPr>
              <a:spLocks noChangeShapeType="1"/>
            </p:cNvSpPr>
            <p:nvPr/>
          </p:nvSpPr>
          <p:spPr bwMode="auto">
            <a:xfrm>
              <a:off x="3174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80" name="Line 656"/>
            <p:cNvSpPr>
              <a:spLocks noChangeShapeType="1"/>
            </p:cNvSpPr>
            <p:nvPr/>
          </p:nvSpPr>
          <p:spPr bwMode="auto">
            <a:xfrm flipH="1">
              <a:off x="315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81" name="Line 657"/>
            <p:cNvSpPr>
              <a:spLocks noChangeShapeType="1"/>
            </p:cNvSpPr>
            <p:nvPr/>
          </p:nvSpPr>
          <p:spPr bwMode="auto">
            <a:xfrm flipH="1">
              <a:off x="3157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82" name="Line 658"/>
            <p:cNvSpPr>
              <a:spLocks noChangeShapeType="1"/>
            </p:cNvSpPr>
            <p:nvPr/>
          </p:nvSpPr>
          <p:spPr bwMode="auto">
            <a:xfrm>
              <a:off x="3162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83" name="Line 659"/>
            <p:cNvSpPr>
              <a:spLocks noChangeShapeType="1"/>
            </p:cNvSpPr>
            <p:nvPr/>
          </p:nvSpPr>
          <p:spPr bwMode="auto">
            <a:xfrm>
              <a:off x="316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84" name="Line 660"/>
            <p:cNvSpPr>
              <a:spLocks noChangeShapeType="1"/>
            </p:cNvSpPr>
            <p:nvPr/>
          </p:nvSpPr>
          <p:spPr bwMode="auto">
            <a:xfrm flipH="1">
              <a:off x="314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85" name="Line 661"/>
            <p:cNvSpPr>
              <a:spLocks noChangeShapeType="1"/>
            </p:cNvSpPr>
            <p:nvPr/>
          </p:nvSpPr>
          <p:spPr bwMode="auto">
            <a:xfrm flipH="1">
              <a:off x="3149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86" name="Line 662"/>
            <p:cNvSpPr>
              <a:spLocks noChangeShapeType="1"/>
            </p:cNvSpPr>
            <p:nvPr/>
          </p:nvSpPr>
          <p:spPr bwMode="auto">
            <a:xfrm>
              <a:off x="3151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87" name="Line 663"/>
            <p:cNvSpPr>
              <a:spLocks noChangeShapeType="1"/>
            </p:cNvSpPr>
            <p:nvPr/>
          </p:nvSpPr>
          <p:spPr bwMode="auto">
            <a:xfrm>
              <a:off x="315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88" name="Line 664"/>
            <p:cNvSpPr>
              <a:spLocks noChangeShapeType="1"/>
            </p:cNvSpPr>
            <p:nvPr/>
          </p:nvSpPr>
          <p:spPr bwMode="auto">
            <a:xfrm flipH="1">
              <a:off x="3136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89" name="Line 665"/>
            <p:cNvSpPr>
              <a:spLocks noChangeShapeType="1"/>
            </p:cNvSpPr>
            <p:nvPr/>
          </p:nvSpPr>
          <p:spPr bwMode="auto">
            <a:xfrm flipH="1">
              <a:off x="3140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90" name="Line 666"/>
            <p:cNvSpPr>
              <a:spLocks noChangeShapeType="1"/>
            </p:cNvSpPr>
            <p:nvPr/>
          </p:nvSpPr>
          <p:spPr bwMode="auto">
            <a:xfrm>
              <a:off x="3143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91" name="Line 667"/>
            <p:cNvSpPr>
              <a:spLocks noChangeShapeType="1"/>
            </p:cNvSpPr>
            <p:nvPr/>
          </p:nvSpPr>
          <p:spPr bwMode="auto">
            <a:xfrm>
              <a:off x="3145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92" name="Line 668"/>
            <p:cNvSpPr>
              <a:spLocks noChangeShapeType="1"/>
            </p:cNvSpPr>
            <p:nvPr/>
          </p:nvSpPr>
          <p:spPr bwMode="auto">
            <a:xfrm flipH="1">
              <a:off x="3127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93" name="Line 669"/>
            <p:cNvSpPr>
              <a:spLocks noChangeShapeType="1"/>
            </p:cNvSpPr>
            <p:nvPr/>
          </p:nvSpPr>
          <p:spPr bwMode="auto">
            <a:xfrm flipH="1">
              <a:off x="3127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94" name="Line 670"/>
            <p:cNvSpPr>
              <a:spLocks noChangeShapeType="1"/>
            </p:cNvSpPr>
            <p:nvPr/>
          </p:nvSpPr>
          <p:spPr bwMode="auto">
            <a:xfrm>
              <a:off x="3133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95" name="Line 671"/>
            <p:cNvSpPr>
              <a:spLocks noChangeShapeType="1"/>
            </p:cNvSpPr>
            <p:nvPr/>
          </p:nvSpPr>
          <p:spPr bwMode="auto">
            <a:xfrm>
              <a:off x="3136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96" name="Line 672"/>
            <p:cNvSpPr>
              <a:spLocks noChangeShapeType="1"/>
            </p:cNvSpPr>
            <p:nvPr/>
          </p:nvSpPr>
          <p:spPr bwMode="auto">
            <a:xfrm flipH="1">
              <a:off x="311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97" name="Line 673"/>
            <p:cNvSpPr>
              <a:spLocks noChangeShapeType="1"/>
            </p:cNvSpPr>
            <p:nvPr/>
          </p:nvSpPr>
          <p:spPr bwMode="auto">
            <a:xfrm flipH="1">
              <a:off x="3119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98" name="Line 674"/>
            <p:cNvSpPr>
              <a:spLocks noChangeShapeType="1"/>
            </p:cNvSpPr>
            <p:nvPr/>
          </p:nvSpPr>
          <p:spPr bwMode="auto">
            <a:xfrm>
              <a:off x="3124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99" name="Line 675"/>
            <p:cNvSpPr>
              <a:spLocks noChangeShapeType="1"/>
            </p:cNvSpPr>
            <p:nvPr/>
          </p:nvSpPr>
          <p:spPr bwMode="auto">
            <a:xfrm>
              <a:off x="312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00" name="Line 676"/>
            <p:cNvSpPr>
              <a:spLocks noChangeShapeType="1"/>
            </p:cNvSpPr>
            <p:nvPr/>
          </p:nvSpPr>
          <p:spPr bwMode="auto">
            <a:xfrm flipH="1">
              <a:off x="3106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01" name="Line 677"/>
            <p:cNvSpPr>
              <a:spLocks noChangeShapeType="1"/>
            </p:cNvSpPr>
            <p:nvPr/>
          </p:nvSpPr>
          <p:spPr bwMode="auto">
            <a:xfrm flipH="1">
              <a:off x="3111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02" name="Line 678"/>
            <p:cNvSpPr>
              <a:spLocks noChangeShapeType="1"/>
            </p:cNvSpPr>
            <p:nvPr/>
          </p:nvSpPr>
          <p:spPr bwMode="auto">
            <a:xfrm>
              <a:off x="3113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03" name="Line 679"/>
            <p:cNvSpPr>
              <a:spLocks noChangeShapeType="1"/>
            </p:cNvSpPr>
            <p:nvPr/>
          </p:nvSpPr>
          <p:spPr bwMode="auto">
            <a:xfrm>
              <a:off x="311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04" name="Line 680"/>
            <p:cNvSpPr>
              <a:spLocks noChangeShapeType="1"/>
            </p:cNvSpPr>
            <p:nvPr/>
          </p:nvSpPr>
          <p:spPr bwMode="auto">
            <a:xfrm flipH="1">
              <a:off x="3097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05" name="Line 681"/>
            <p:cNvSpPr>
              <a:spLocks noChangeShapeType="1"/>
            </p:cNvSpPr>
            <p:nvPr/>
          </p:nvSpPr>
          <p:spPr bwMode="auto">
            <a:xfrm flipH="1">
              <a:off x="3102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06" name="Line 682"/>
            <p:cNvSpPr>
              <a:spLocks noChangeShapeType="1"/>
            </p:cNvSpPr>
            <p:nvPr/>
          </p:nvSpPr>
          <p:spPr bwMode="auto">
            <a:xfrm>
              <a:off x="3105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07" name="Line 683"/>
            <p:cNvSpPr>
              <a:spLocks noChangeShapeType="1"/>
            </p:cNvSpPr>
            <p:nvPr/>
          </p:nvSpPr>
          <p:spPr bwMode="auto">
            <a:xfrm>
              <a:off x="3106" y="2030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08" name="Line 684"/>
            <p:cNvSpPr>
              <a:spLocks noChangeShapeType="1"/>
            </p:cNvSpPr>
            <p:nvPr/>
          </p:nvSpPr>
          <p:spPr bwMode="auto">
            <a:xfrm flipH="1">
              <a:off x="3089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09" name="Line 685"/>
            <p:cNvSpPr>
              <a:spLocks noChangeShapeType="1"/>
            </p:cNvSpPr>
            <p:nvPr/>
          </p:nvSpPr>
          <p:spPr bwMode="auto">
            <a:xfrm flipH="1">
              <a:off x="3089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10" name="Line 686"/>
            <p:cNvSpPr>
              <a:spLocks noChangeShapeType="1"/>
            </p:cNvSpPr>
            <p:nvPr/>
          </p:nvSpPr>
          <p:spPr bwMode="auto">
            <a:xfrm>
              <a:off x="3094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11" name="Line 687"/>
            <p:cNvSpPr>
              <a:spLocks noChangeShapeType="1"/>
            </p:cNvSpPr>
            <p:nvPr/>
          </p:nvSpPr>
          <p:spPr bwMode="auto">
            <a:xfrm>
              <a:off x="3098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12" name="Line 688"/>
            <p:cNvSpPr>
              <a:spLocks noChangeShapeType="1"/>
            </p:cNvSpPr>
            <p:nvPr/>
          </p:nvSpPr>
          <p:spPr bwMode="auto">
            <a:xfrm flipH="1">
              <a:off x="3077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13" name="Line 689"/>
            <p:cNvSpPr>
              <a:spLocks noChangeShapeType="1"/>
            </p:cNvSpPr>
            <p:nvPr/>
          </p:nvSpPr>
          <p:spPr bwMode="auto">
            <a:xfrm flipH="1">
              <a:off x="3081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14" name="Line 690"/>
            <p:cNvSpPr>
              <a:spLocks noChangeShapeType="1"/>
            </p:cNvSpPr>
            <p:nvPr/>
          </p:nvSpPr>
          <p:spPr bwMode="auto">
            <a:xfrm>
              <a:off x="3086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15" name="Line 691"/>
            <p:cNvSpPr>
              <a:spLocks noChangeShapeType="1"/>
            </p:cNvSpPr>
            <p:nvPr/>
          </p:nvSpPr>
          <p:spPr bwMode="auto">
            <a:xfrm>
              <a:off x="308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16" name="Line 692"/>
            <p:cNvSpPr>
              <a:spLocks noChangeShapeType="1"/>
            </p:cNvSpPr>
            <p:nvPr/>
          </p:nvSpPr>
          <p:spPr bwMode="auto">
            <a:xfrm flipH="1">
              <a:off x="3068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17" name="Line 693"/>
            <p:cNvSpPr>
              <a:spLocks noChangeShapeType="1"/>
            </p:cNvSpPr>
            <p:nvPr/>
          </p:nvSpPr>
          <p:spPr bwMode="auto">
            <a:xfrm flipH="1">
              <a:off x="3073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18" name="Line 694"/>
            <p:cNvSpPr>
              <a:spLocks noChangeShapeType="1"/>
            </p:cNvSpPr>
            <p:nvPr/>
          </p:nvSpPr>
          <p:spPr bwMode="auto">
            <a:xfrm>
              <a:off x="3075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19" name="Line 695"/>
            <p:cNvSpPr>
              <a:spLocks noChangeShapeType="1"/>
            </p:cNvSpPr>
            <p:nvPr/>
          </p:nvSpPr>
          <p:spPr bwMode="auto">
            <a:xfrm>
              <a:off x="308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20" name="Line 696"/>
            <p:cNvSpPr>
              <a:spLocks noChangeShapeType="1"/>
            </p:cNvSpPr>
            <p:nvPr/>
          </p:nvSpPr>
          <p:spPr bwMode="auto">
            <a:xfrm>
              <a:off x="307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21" name="Line 697"/>
            <p:cNvSpPr>
              <a:spLocks noChangeShapeType="1"/>
            </p:cNvSpPr>
            <p:nvPr/>
          </p:nvSpPr>
          <p:spPr bwMode="auto">
            <a:xfrm>
              <a:off x="3083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22" name="Line 698"/>
            <p:cNvSpPr>
              <a:spLocks noChangeShapeType="1"/>
            </p:cNvSpPr>
            <p:nvPr/>
          </p:nvSpPr>
          <p:spPr bwMode="auto">
            <a:xfrm>
              <a:off x="3075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23" name="Line 699"/>
            <p:cNvSpPr>
              <a:spLocks noChangeShapeType="1"/>
            </p:cNvSpPr>
            <p:nvPr/>
          </p:nvSpPr>
          <p:spPr bwMode="auto">
            <a:xfrm flipH="1">
              <a:off x="3073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24" name="Line 700"/>
            <p:cNvSpPr>
              <a:spLocks noChangeShapeType="1"/>
            </p:cNvSpPr>
            <p:nvPr/>
          </p:nvSpPr>
          <p:spPr bwMode="auto">
            <a:xfrm flipH="1">
              <a:off x="3081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25" name="Line 701"/>
            <p:cNvSpPr>
              <a:spLocks noChangeShapeType="1"/>
            </p:cNvSpPr>
            <p:nvPr/>
          </p:nvSpPr>
          <p:spPr bwMode="auto">
            <a:xfrm>
              <a:off x="3094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26" name="Line 702"/>
            <p:cNvSpPr>
              <a:spLocks noChangeShapeType="1"/>
            </p:cNvSpPr>
            <p:nvPr/>
          </p:nvSpPr>
          <p:spPr bwMode="auto">
            <a:xfrm flipH="1">
              <a:off x="3089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27" name="Line 703"/>
            <p:cNvSpPr>
              <a:spLocks noChangeShapeType="1"/>
            </p:cNvSpPr>
            <p:nvPr/>
          </p:nvSpPr>
          <p:spPr bwMode="auto">
            <a:xfrm>
              <a:off x="3104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28" name="Line 704"/>
            <p:cNvSpPr>
              <a:spLocks noChangeShapeType="1"/>
            </p:cNvSpPr>
            <p:nvPr/>
          </p:nvSpPr>
          <p:spPr bwMode="auto">
            <a:xfrm flipH="1">
              <a:off x="3102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29" name="Line 705"/>
            <p:cNvSpPr>
              <a:spLocks noChangeShapeType="1"/>
            </p:cNvSpPr>
            <p:nvPr/>
          </p:nvSpPr>
          <p:spPr bwMode="auto">
            <a:xfrm>
              <a:off x="3113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30" name="Line 706"/>
            <p:cNvSpPr>
              <a:spLocks noChangeShapeType="1"/>
            </p:cNvSpPr>
            <p:nvPr/>
          </p:nvSpPr>
          <p:spPr bwMode="auto">
            <a:xfrm flipH="1">
              <a:off x="3111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31" name="Line 707"/>
            <p:cNvSpPr>
              <a:spLocks noChangeShapeType="1"/>
            </p:cNvSpPr>
            <p:nvPr/>
          </p:nvSpPr>
          <p:spPr bwMode="auto">
            <a:xfrm>
              <a:off x="3121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32" name="Line 708"/>
            <p:cNvSpPr>
              <a:spLocks noChangeShapeType="1"/>
            </p:cNvSpPr>
            <p:nvPr/>
          </p:nvSpPr>
          <p:spPr bwMode="auto">
            <a:xfrm flipH="1">
              <a:off x="3119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33" name="Line 709"/>
            <p:cNvSpPr>
              <a:spLocks noChangeShapeType="1"/>
            </p:cNvSpPr>
            <p:nvPr/>
          </p:nvSpPr>
          <p:spPr bwMode="auto">
            <a:xfrm>
              <a:off x="3132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34" name="Line 710"/>
            <p:cNvSpPr>
              <a:spLocks noChangeShapeType="1"/>
            </p:cNvSpPr>
            <p:nvPr/>
          </p:nvSpPr>
          <p:spPr bwMode="auto">
            <a:xfrm flipH="1">
              <a:off x="3127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35" name="Line 711"/>
            <p:cNvSpPr>
              <a:spLocks noChangeShapeType="1"/>
            </p:cNvSpPr>
            <p:nvPr/>
          </p:nvSpPr>
          <p:spPr bwMode="auto">
            <a:xfrm>
              <a:off x="3142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36" name="Line 712"/>
            <p:cNvSpPr>
              <a:spLocks noChangeShapeType="1"/>
            </p:cNvSpPr>
            <p:nvPr/>
          </p:nvSpPr>
          <p:spPr bwMode="auto">
            <a:xfrm flipH="1">
              <a:off x="3140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37" name="Line 713"/>
            <p:cNvSpPr>
              <a:spLocks noChangeShapeType="1"/>
            </p:cNvSpPr>
            <p:nvPr/>
          </p:nvSpPr>
          <p:spPr bwMode="auto">
            <a:xfrm>
              <a:off x="3151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38" name="Line 714"/>
            <p:cNvSpPr>
              <a:spLocks noChangeShapeType="1"/>
            </p:cNvSpPr>
            <p:nvPr/>
          </p:nvSpPr>
          <p:spPr bwMode="auto">
            <a:xfrm flipH="1">
              <a:off x="3149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39" name="Line 715"/>
            <p:cNvSpPr>
              <a:spLocks noChangeShapeType="1"/>
            </p:cNvSpPr>
            <p:nvPr/>
          </p:nvSpPr>
          <p:spPr bwMode="auto">
            <a:xfrm>
              <a:off x="3159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40" name="Line 716"/>
            <p:cNvSpPr>
              <a:spLocks noChangeShapeType="1"/>
            </p:cNvSpPr>
            <p:nvPr/>
          </p:nvSpPr>
          <p:spPr bwMode="auto">
            <a:xfrm flipH="1">
              <a:off x="3157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41" name="Line 717"/>
            <p:cNvSpPr>
              <a:spLocks noChangeShapeType="1"/>
            </p:cNvSpPr>
            <p:nvPr/>
          </p:nvSpPr>
          <p:spPr bwMode="auto">
            <a:xfrm>
              <a:off x="317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42" name="Line 718"/>
            <p:cNvSpPr>
              <a:spLocks noChangeShapeType="1"/>
            </p:cNvSpPr>
            <p:nvPr/>
          </p:nvSpPr>
          <p:spPr bwMode="auto">
            <a:xfrm flipH="1">
              <a:off x="3166" y="2057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43" name="Line 719"/>
            <p:cNvSpPr>
              <a:spLocks noChangeShapeType="1"/>
            </p:cNvSpPr>
            <p:nvPr/>
          </p:nvSpPr>
          <p:spPr bwMode="auto">
            <a:xfrm>
              <a:off x="318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44" name="Line 720"/>
            <p:cNvSpPr>
              <a:spLocks noChangeShapeType="1"/>
            </p:cNvSpPr>
            <p:nvPr/>
          </p:nvSpPr>
          <p:spPr bwMode="auto">
            <a:xfrm flipH="1">
              <a:off x="3178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45" name="Line 721"/>
            <p:cNvSpPr>
              <a:spLocks noChangeShapeType="1"/>
            </p:cNvSpPr>
            <p:nvPr/>
          </p:nvSpPr>
          <p:spPr bwMode="auto">
            <a:xfrm>
              <a:off x="3189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46" name="Line 722"/>
            <p:cNvSpPr>
              <a:spLocks noChangeShapeType="1"/>
            </p:cNvSpPr>
            <p:nvPr/>
          </p:nvSpPr>
          <p:spPr bwMode="auto">
            <a:xfrm flipH="1">
              <a:off x="3187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47" name="Line 723"/>
            <p:cNvSpPr>
              <a:spLocks noChangeShapeType="1"/>
            </p:cNvSpPr>
            <p:nvPr/>
          </p:nvSpPr>
          <p:spPr bwMode="auto">
            <a:xfrm>
              <a:off x="3198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48" name="Line 724"/>
            <p:cNvSpPr>
              <a:spLocks noChangeShapeType="1"/>
            </p:cNvSpPr>
            <p:nvPr/>
          </p:nvSpPr>
          <p:spPr bwMode="auto">
            <a:xfrm flipH="1">
              <a:off x="3195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49" name="Line 725"/>
            <p:cNvSpPr>
              <a:spLocks noChangeShapeType="1"/>
            </p:cNvSpPr>
            <p:nvPr/>
          </p:nvSpPr>
          <p:spPr bwMode="auto">
            <a:xfrm>
              <a:off x="321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50" name="Line 726"/>
            <p:cNvSpPr>
              <a:spLocks noChangeShapeType="1"/>
            </p:cNvSpPr>
            <p:nvPr/>
          </p:nvSpPr>
          <p:spPr bwMode="auto">
            <a:xfrm flipH="1">
              <a:off x="3208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51" name="Line 727"/>
            <p:cNvSpPr>
              <a:spLocks noChangeShapeType="1"/>
            </p:cNvSpPr>
            <p:nvPr/>
          </p:nvSpPr>
          <p:spPr bwMode="auto">
            <a:xfrm>
              <a:off x="3219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52" name="Line 728"/>
            <p:cNvSpPr>
              <a:spLocks noChangeShapeType="1"/>
            </p:cNvSpPr>
            <p:nvPr/>
          </p:nvSpPr>
          <p:spPr bwMode="auto">
            <a:xfrm flipH="1">
              <a:off x="3216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53" name="Line 729"/>
            <p:cNvSpPr>
              <a:spLocks noChangeShapeType="1"/>
            </p:cNvSpPr>
            <p:nvPr/>
          </p:nvSpPr>
          <p:spPr bwMode="auto">
            <a:xfrm>
              <a:off x="3227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54" name="Line 730"/>
            <p:cNvSpPr>
              <a:spLocks noChangeShapeType="1"/>
            </p:cNvSpPr>
            <p:nvPr/>
          </p:nvSpPr>
          <p:spPr bwMode="auto">
            <a:xfrm flipH="1">
              <a:off x="3225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55" name="Line 731"/>
            <p:cNvSpPr>
              <a:spLocks noChangeShapeType="1"/>
            </p:cNvSpPr>
            <p:nvPr/>
          </p:nvSpPr>
          <p:spPr bwMode="auto">
            <a:xfrm>
              <a:off x="3236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56" name="Line 732"/>
            <p:cNvSpPr>
              <a:spLocks noChangeShapeType="1"/>
            </p:cNvSpPr>
            <p:nvPr/>
          </p:nvSpPr>
          <p:spPr bwMode="auto">
            <a:xfrm flipH="1">
              <a:off x="3233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57" name="Line 733"/>
            <p:cNvSpPr>
              <a:spLocks noChangeShapeType="1"/>
            </p:cNvSpPr>
            <p:nvPr/>
          </p:nvSpPr>
          <p:spPr bwMode="auto">
            <a:xfrm>
              <a:off x="3248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58" name="Line 734"/>
            <p:cNvSpPr>
              <a:spLocks noChangeShapeType="1"/>
            </p:cNvSpPr>
            <p:nvPr/>
          </p:nvSpPr>
          <p:spPr bwMode="auto">
            <a:xfrm flipH="1">
              <a:off x="3246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59" name="Freeform 735"/>
            <p:cNvSpPr>
              <a:spLocks/>
            </p:cNvSpPr>
            <p:nvPr/>
          </p:nvSpPr>
          <p:spPr bwMode="auto">
            <a:xfrm>
              <a:off x="3069" y="2568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5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2" y="0"/>
                </a:cxn>
                <a:cxn ang="0">
                  <a:pos x="148" y="6"/>
                </a:cxn>
                <a:cxn ang="0">
                  <a:pos x="170" y="6"/>
                </a:cxn>
                <a:cxn ang="0">
                  <a:pos x="178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8" y="101"/>
                </a:cxn>
                <a:cxn ang="0">
                  <a:pos x="165" y="106"/>
                </a:cxn>
                <a:cxn ang="0">
                  <a:pos x="148" y="106"/>
                </a:cxn>
                <a:cxn ang="0">
                  <a:pos x="127" y="112"/>
                </a:cxn>
                <a:cxn ang="0">
                  <a:pos x="106" y="112"/>
                </a:cxn>
                <a:cxn ang="0">
                  <a:pos x="85" y="112"/>
                </a:cxn>
                <a:cxn ang="0">
                  <a:pos x="55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  <a:cxn ang="0">
                  <a:pos x="0" y="1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5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48" y="6"/>
                  </a:lnTo>
                  <a:lnTo>
                    <a:pt x="170" y="6"/>
                  </a:lnTo>
                  <a:lnTo>
                    <a:pt x="178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8" y="101"/>
                  </a:lnTo>
                  <a:lnTo>
                    <a:pt x="165" y="106"/>
                  </a:lnTo>
                  <a:lnTo>
                    <a:pt x="148" y="106"/>
                  </a:lnTo>
                  <a:lnTo>
                    <a:pt x="127" y="112"/>
                  </a:lnTo>
                  <a:lnTo>
                    <a:pt x="106" y="112"/>
                  </a:lnTo>
                  <a:lnTo>
                    <a:pt x="85" y="112"/>
                  </a:lnTo>
                  <a:lnTo>
                    <a:pt x="55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60" name="Freeform 736"/>
            <p:cNvSpPr>
              <a:spLocks/>
            </p:cNvSpPr>
            <p:nvPr/>
          </p:nvSpPr>
          <p:spPr bwMode="auto">
            <a:xfrm>
              <a:off x="3066" y="2565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6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2" y="0"/>
                </a:cxn>
                <a:cxn ang="0">
                  <a:pos x="148" y="6"/>
                </a:cxn>
                <a:cxn ang="0">
                  <a:pos x="170" y="6"/>
                </a:cxn>
                <a:cxn ang="0">
                  <a:pos x="178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8" y="101"/>
                </a:cxn>
                <a:cxn ang="0">
                  <a:pos x="165" y="106"/>
                </a:cxn>
                <a:cxn ang="0">
                  <a:pos x="148" y="106"/>
                </a:cxn>
                <a:cxn ang="0">
                  <a:pos x="127" y="112"/>
                </a:cxn>
                <a:cxn ang="0">
                  <a:pos x="106" y="112"/>
                </a:cxn>
                <a:cxn ang="0">
                  <a:pos x="85" y="112"/>
                </a:cxn>
                <a:cxn ang="0">
                  <a:pos x="55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48" y="6"/>
                  </a:lnTo>
                  <a:lnTo>
                    <a:pt x="170" y="6"/>
                  </a:lnTo>
                  <a:lnTo>
                    <a:pt x="178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8" y="101"/>
                  </a:lnTo>
                  <a:lnTo>
                    <a:pt x="165" y="106"/>
                  </a:lnTo>
                  <a:lnTo>
                    <a:pt x="148" y="106"/>
                  </a:lnTo>
                  <a:lnTo>
                    <a:pt x="127" y="112"/>
                  </a:lnTo>
                  <a:lnTo>
                    <a:pt x="106" y="112"/>
                  </a:lnTo>
                  <a:lnTo>
                    <a:pt x="85" y="112"/>
                  </a:lnTo>
                  <a:lnTo>
                    <a:pt x="55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61" name="Line 737"/>
            <p:cNvSpPr>
              <a:spLocks noChangeShapeType="1"/>
            </p:cNvSpPr>
            <p:nvPr/>
          </p:nvSpPr>
          <p:spPr bwMode="auto">
            <a:xfrm flipH="1">
              <a:off x="3064" y="2576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62" name="Freeform 738"/>
            <p:cNvSpPr>
              <a:spLocks/>
            </p:cNvSpPr>
            <p:nvPr/>
          </p:nvSpPr>
          <p:spPr bwMode="auto">
            <a:xfrm>
              <a:off x="3066" y="2661"/>
              <a:ext cx="182" cy="16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8" y="5"/>
                </a:cxn>
                <a:cxn ang="0">
                  <a:pos x="173" y="5"/>
                </a:cxn>
                <a:cxn ang="0">
                  <a:pos x="161" y="10"/>
                </a:cxn>
                <a:cxn ang="0">
                  <a:pos x="157" y="10"/>
                </a:cxn>
                <a:cxn ang="0">
                  <a:pos x="152" y="10"/>
                </a:cxn>
                <a:cxn ang="0">
                  <a:pos x="135" y="16"/>
                </a:cxn>
                <a:cxn ang="0">
                  <a:pos x="119" y="16"/>
                </a:cxn>
                <a:cxn ang="0">
                  <a:pos x="102" y="16"/>
                </a:cxn>
                <a:cxn ang="0">
                  <a:pos x="93" y="16"/>
                </a:cxn>
                <a:cxn ang="0">
                  <a:pos x="76" y="16"/>
                </a:cxn>
                <a:cxn ang="0">
                  <a:pos x="43" y="16"/>
                </a:cxn>
                <a:cxn ang="0">
                  <a:pos x="26" y="10"/>
                </a:cxn>
                <a:cxn ang="0">
                  <a:pos x="21" y="10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182" h="16">
                  <a:moveTo>
                    <a:pt x="182" y="0"/>
                  </a:moveTo>
                  <a:lnTo>
                    <a:pt x="178" y="5"/>
                  </a:lnTo>
                  <a:lnTo>
                    <a:pt x="173" y="5"/>
                  </a:lnTo>
                  <a:lnTo>
                    <a:pt x="161" y="10"/>
                  </a:lnTo>
                  <a:lnTo>
                    <a:pt x="157" y="10"/>
                  </a:lnTo>
                  <a:lnTo>
                    <a:pt x="152" y="10"/>
                  </a:lnTo>
                  <a:lnTo>
                    <a:pt x="135" y="16"/>
                  </a:lnTo>
                  <a:lnTo>
                    <a:pt x="119" y="16"/>
                  </a:lnTo>
                  <a:lnTo>
                    <a:pt x="102" y="16"/>
                  </a:lnTo>
                  <a:lnTo>
                    <a:pt x="93" y="16"/>
                  </a:lnTo>
                  <a:lnTo>
                    <a:pt x="76" y="16"/>
                  </a:lnTo>
                  <a:lnTo>
                    <a:pt x="43" y="16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63" name="Freeform 739"/>
            <p:cNvSpPr>
              <a:spLocks/>
            </p:cNvSpPr>
            <p:nvPr/>
          </p:nvSpPr>
          <p:spPr bwMode="auto">
            <a:xfrm>
              <a:off x="3066" y="2565"/>
              <a:ext cx="182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3" y="6"/>
                </a:cxn>
                <a:cxn ang="0">
                  <a:pos x="21" y="6"/>
                </a:cxn>
                <a:cxn ang="0">
                  <a:pos x="26" y="6"/>
                </a:cxn>
                <a:cxn ang="0">
                  <a:pos x="38" y="6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02" y="0"/>
                </a:cxn>
                <a:cxn ang="0">
                  <a:pos x="119" y="0"/>
                </a:cxn>
                <a:cxn ang="0">
                  <a:pos x="135" y="0"/>
                </a:cxn>
                <a:cxn ang="0">
                  <a:pos x="152" y="6"/>
                </a:cxn>
                <a:cxn ang="0">
                  <a:pos x="157" y="6"/>
                </a:cxn>
                <a:cxn ang="0">
                  <a:pos x="165" y="6"/>
                </a:cxn>
                <a:cxn ang="0">
                  <a:pos x="170" y="6"/>
                </a:cxn>
                <a:cxn ang="0">
                  <a:pos x="178" y="6"/>
                </a:cxn>
                <a:cxn ang="0">
                  <a:pos x="182" y="11"/>
                </a:cxn>
              </a:cxnLst>
              <a:rect l="0" t="0" r="r" b="b"/>
              <a:pathLst>
                <a:path w="182" h="17">
                  <a:moveTo>
                    <a:pt x="0" y="17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3" y="6"/>
                  </a:lnTo>
                  <a:lnTo>
                    <a:pt x="21" y="6"/>
                  </a:lnTo>
                  <a:lnTo>
                    <a:pt x="26" y="6"/>
                  </a:lnTo>
                  <a:lnTo>
                    <a:pt x="38" y="6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35" y="0"/>
                  </a:lnTo>
                  <a:lnTo>
                    <a:pt x="152" y="6"/>
                  </a:lnTo>
                  <a:lnTo>
                    <a:pt x="157" y="6"/>
                  </a:lnTo>
                  <a:lnTo>
                    <a:pt x="165" y="6"/>
                  </a:lnTo>
                  <a:lnTo>
                    <a:pt x="170" y="6"/>
                  </a:lnTo>
                  <a:lnTo>
                    <a:pt x="178" y="6"/>
                  </a:lnTo>
                  <a:lnTo>
                    <a:pt x="182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64" name="Line 740"/>
            <p:cNvSpPr>
              <a:spLocks noChangeShapeType="1"/>
            </p:cNvSpPr>
            <p:nvPr/>
          </p:nvSpPr>
          <p:spPr bwMode="auto">
            <a:xfrm>
              <a:off x="3248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65" name="Line 741"/>
            <p:cNvSpPr>
              <a:spLocks noChangeShapeType="1"/>
            </p:cNvSpPr>
            <p:nvPr/>
          </p:nvSpPr>
          <p:spPr bwMode="auto">
            <a:xfrm>
              <a:off x="3066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66" name="Line 742"/>
            <p:cNvSpPr>
              <a:spLocks noChangeShapeType="1"/>
            </p:cNvSpPr>
            <p:nvPr/>
          </p:nvSpPr>
          <p:spPr bwMode="auto">
            <a:xfrm flipH="1">
              <a:off x="3064" y="2666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67" name="Line 743"/>
            <p:cNvSpPr>
              <a:spLocks noChangeShapeType="1"/>
            </p:cNvSpPr>
            <p:nvPr/>
          </p:nvSpPr>
          <p:spPr bwMode="auto">
            <a:xfrm flipH="1">
              <a:off x="3064" y="2593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68" name="Line 744"/>
            <p:cNvSpPr>
              <a:spLocks noChangeShapeType="1"/>
            </p:cNvSpPr>
            <p:nvPr/>
          </p:nvSpPr>
          <p:spPr bwMode="auto">
            <a:xfrm flipH="1">
              <a:off x="3064" y="2621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69" name="Line 745"/>
            <p:cNvSpPr>
              <a:spLocks noChangeShapeType="1"/>
            </p:cNvSpPr>
            <p:nvPr/>
          </p:nvSpPr>
          <p:spPr bwMode="auto">
            <a:xfrm flipH="1">
              <a:off x="3064" y="2649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70" name="Freeform 746"/>
            <p:cNvSpPr>
              <a:spLocks/>
            </p:cNvSpPr>
            <p:nvPr/>
          </p:nvSpPr>
          <p:spPr bwMode="auto">
            <a:xfrm>
              <a:off x="3236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71" name="Freeform 747"/>
            <p:cNvSpPr>
              <a:spLocks/>
            </p:cNvSpPr>
            <p:nvPr/>
          </p:nvSpPr>
          <p:spPr bwMode="auto">
            <a:xfrm>
              <a:off x="3231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72" name="Freeform 748"/>
            <p:cNvSpPr>
              <a:spLocks/>
            </p:cNvSpPr>
            <p:nvPr/>
          </p:nvSpPr>
          <p:spPr bwMode="auto">
            <a:xfrm>
              <a:off x="3227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73" name="Freeform 749"/>
            <p:cNvSpPr>
              <a:spLocks/>
            </p:cNvSpPr>
            <p:nvPr/>
          </p:nvSpPr>
          <p:spPr bwMode="auto">
            <a:xfrm>
              <a:off x="3218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74" name="Freeform 750"/>
            <p:cNvSpPr>
              <a:spLocks/>
            </p:cNvSpPr>
            <p:nvPr/>
          </p:nvSpPr>
          <p:spPr bwMode="auto">
            <a:xfrm>
              <a:off x="3218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75" name="Freeform 751"/>
            <p:cNvSpPr>
              <a:spLocks/>
            </p:cNvSpPr>
            <p:nvPr/>
          </p:nvSpPr>
          <p:spPr bwMode="auto">
            <a:xfrm>
              <a:off x="3209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76" name="Freeform 752"/>
            <p:cNvSpPr>
              <a:spLocks/>
            </p:cNvSpPr>
            <p:nvPr/>
          </p:nvSpPr>
          <p:spPr bwMode="auto">
            <a:xfrm>
              <a:off x="3206" y="2593"/>
              <a:ext cx="9" cy="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3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77" name="Freeform 753"/>
            <p:cNvSpPr>
              <a:spLocks/>
            </p:cNvSpPr>
            <p:nvPr/>
          </p:nvSpPr>
          <p:spPr bwMode="auto">
            <a:xfrm>
              <a:off x="3201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78" name="Freeform 754"/>
            <p:cNvSpPr>
              <a:spLocks/>
            </p:cNvSpPr>
            <p:nvPr/>
          </p:nvSpPr>
          <p:spPr bwMode="auto">
            <a:xfrm>
              <a:off x="3198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79" name="Freeform 755"/>
            <p:cNvSpPr>
              <a:spLocks/>
            </p:cNvSpPr>
            <p:nvPr/>
          </p:nvSpPr>
          <p:spPr bwMode="auto">
            <a:xfrm>
              <a:off x="3193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80" name="Freeform 756"/>
            <p:cNvSpPr>
              <a:spLocks/>
            </p:cNvSpPr>
            <p:nvPr/>
          </p:nvSpPr>
          <p:spPr bwMode="auto">
            <a:xfrm>
              <a:off x="3189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81" name="Freeform 757"/>
            <p:cNvSpPr>
              <a:spLocks/>
            </p:cNvSpPr>
            <p:nvPr/>
          </p:nvSpPr>
          <p:spPr bwMode="auto">
            <a:xfrm>
              <a:off x="3180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82" name="Freeform 758"/>
            <p:cNvSpPr>
              <a:spLocks/>
            </p:cNvSpPr>
            <p:nvPr/>
          </p:nvSpPr>
          <p:spPr bwMode="auto">
            <a:xfrm>
              <a:off x="3180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83" name="Freeform 759"/>
            <p:cNvSpPr>
              <a:spLocks/>
            </p:cNvSpPr>
            <p:nvPr/>
          </p:nvSpPr>
          <p:spPr bwMode="auto">
            <a:xfrm>
              <a:off x="3172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84" name="Freeform 760"/>
            <p:cNvSpPr>
              <a:spLocks/>
            </p:cNvSpPr>
            <p:nvPr/>
          </p:nvSpPr>
          <p:spPr bwMode="auto">
            <a:xfrm>
              <a:off x="3168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85" name="Freeform 761"/>
            <p:cNvSpPr>
              <a:spLocks/>
            </p:cNvSpPr>
            <p:nvPr/>
          </p:nvSpPr>
          <p:spPr bwMode="auto">
            <a:xfrm>
              <a:off x="3163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86" name="Freeform 762"/>
            <p:cNvSpPr>
              <a:spLocks/>
            </p:cNvSpPr>
            <p:nvPr/>
          </p:nvSpPr>
          <p:spPr bwMode="auto">
            <a:xfrm>
              <a:off x="3159" y="2593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87" name="Freeform 763"/>
            <p:cNvSpPr>
              <a:spLocks/>
            </p:cNvSpPr>
            <p:nvPr/>
          </p:nvSpPr>
          <p:spPr bwMode="auto">
            <a:xfrm>
              <a:off x="3155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88" name="Freeform 764"/>
            <p:cNvSpPr>
              <a:spLocks/>
            </p:cNvSpPr>
            <p:nvPr/>
          </p:nvSpPr>
          <p:spPr bwMode="auto">
            <a:xfrm>
              <a:off x="3151" y="2593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89" name="Freeform 765"/>
            <p:cNvSpPr>
              <a:spLocks/>
            </p:cNvSpPr>
            <p:nvPr/>
          </p:nvSpPr>
          <p:spPr bwMode="auto">
            <a:xfrm>
              <a:off x="3142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90" name="Freeform 766"/>
            <p:cNvSpPr>
              <a:spLocks/>
            </p:cNvSpPr>
            <p:nvPr/>
          </p:nvSpPr>
          <p:spPr bwMode="auto">
            <a:xfrm>
              <a:off x="3142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91" name="Freeform 767"/>
            <p:cNvSpPr>
              <a:spLocks/>
            </p:cNvSpPr>
            <p:nvPr/>
          </p:nvSpPr>
          <p:spPr bwMode="auto">
            <a:xfrm>
              <a:off x="3134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92" name="Freeform 768"/>
            <p:cNvSpPr>
              <a:spLocks/>
            </p:cNvSpPr>
            <p:nvPr/>
          </p:nvSpPr>
          <p:spPr bwMode="auto">
            <a:xfrm>
              <a:off x="3130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93" name="Freeform 769"/>
            <p:cNvSpPr>
              <a:spLocks/>
            </p:cNvSpPr>
            <p:nvPr/>
          </p:nvSpPr>
          <p:spPr bwMode="auto">
            <a:xfrm>
              <a:off x="3125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94" name="Freeform 770"/>
            <p:cNvSpPr>
              <a:spLocks/>
            </p:cNvSpPr>
            <p:nvPr/>
          </p:nvSpPr>
          <p:spPr bwMode="auto">
            <a:xfrm>
              <a:off x="3121" y="2593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95" name="Freeform 771"/>
            <p:cNvSpPr>
              <a:spLocks/>
            </p:cNvSpPr>
            <p:nvPr/>
          </p:nvSpPr>
          <p:spPr bwMode="auto">
            <a:xfrm>
              <a:off x="3113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96" name="Freeform 772"/>
            <p:cNvSpPr>
              <a:spLocks/>
            </p:cNvSpPr>
            <p:nvPr/>
          </p:nvSpPr>
          <p:spPr bwMode="auto">
            <a:xfrm>
              <a:off x="3113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97" name="Freeform 773"/>
            <p:cNvSpPr>
              <a:spLocks/>
            </p:cNvSpPr>
            <p:nvPr/>
          </p:nvSpPr>
          <p:spPr bwMode="auto">
            <a:xfrm>
              <a:off x="3104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98" name="Freeform 774"/>
            <p:cNvSpPr>
              <a:spLocks/>
            </p:cNvSpPr>
            <p:nvPr/>
          </p:nvSpPr>
          <p:spPr bwMode="auto">
            <a:xfrm>
              <a:off x="3100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99" name="Freeform 775"/>
            <p:cNvSpPr>
              <a:spLocks/>
            </p:cNvSpPr>
            <p:nvPr/>
          </p:nvSpPr>
          <p:spPr bwMode="auto">
            <a:xfrm>
              <a:off x="3096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00" name="Freeform 776"/>
            <p:cNvSpPr>
              <a:spLocks/>
            </p:cNvSpPr>
            <p:nvPr/>
          </p:nvSpPr>
          <p:spPr bwMode="auto">
            <a:xfrm>
              <a:off x="3092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01" name="Freeform 777"/>
            <p:cNvSpPr>
              <a:spLocks/>
            </p:cNvSpPr>
            <p:nvPr/>
          </p:nvSpPr>
          <p:spPr bwMode="auto">
            <a:xfrm>
              <a:off x="3087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02" name="Freeform 778"/>
            <p:cNvSpPr>
              <a:spLocks/>
            </p:cNvSpPr>
            <p:nvPr/>
          </p:nvSpPr>
          <p:spPr bwMode="auto">
            <a:xfrm>
              <a:off x="3083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03" name="Freeform 779"/>
            <p:cNvSpPr>
              <a:spLocks/>
            </p:cNvSpPr>
            <p:nvPr/>
          </p:nvSpPr>
          <p:spPr bwMode="auto">
            <a:xfrm>
              <a:off x="3075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04" name="Freeform 780"/>
            <p:cNvSpPr>
              <a:spLocks/>
            </p:cNvSpPr>
            <p:nvPr/>
          </p:nvSpPr>
          <p:spPr bwMode="auto">
            <a:xfrm>
              <a:off x="3075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05" name="Freeform 781"/>
            <p:cNvSpPr>
              <a:spLocks/>
            </p:cNvSpPr>
            <p:nvPr/>
          </p:nvSpPr>
          <p:spPr bwMode="auto">
            <a:xfrm>
              <a:off x="3066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06" name="Freeform 782"/>
            <p:cNvSpPr>
              <a:spLocks/>
            </p:cNvSpPr>
            <p:nvPr/>
          </p:nvSpPr>
          <p:spPr bwMode="auto">
            <a:xfrm>
              <a:off x="3066" y="2593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1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8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07" name="Freeform 783"/>
            <p:cNvSpPr>
              <a:spLocks/>
            </p:cNvSpPr>
            <p:nvPr/>
          </p:nvSpPr>
          <p:spPr bwMode="auto">
            <a:xfrm>
              <a:off x="3239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08" name="Line 784"/>
            <p:cNvSpPr>
              <a:spLocks noChangeShapeType="1"/>
            </p:cNvSpPr>
            <p:nvPr/>
          </p:nvSpPr>
          <p:spPr bwMode="auto">
            <a:xfrm>
              <a:off x="3248" y="260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09" name="Line 785"/>
            <p:cNvSpPr>
              <a:spLocks noChangeShapeType="1"/>
            </p:cNvSpPr>
            <p:nvPr/>
          </p:nvSpPr>
          <p:spPr bwMode="auto">
            <a:xfrm flipV="1">
              <a:off x="3239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10" name="Line 786"/>
            <p:cNvSpPr>
              <a:spLocks noChangeShapeType="1"/>
            </p:cNvSpPr>
            <p:nvPr/>
          </p:nvSpPr>
          <p:spPr bwMode="auto">
            <a:xfrm flipV="1">
              <a:off x="323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11" name="Line 787"/>
            <p:cNvSpPr>
              <a:spLocks noChangeShapeType="1"/>
            </p:cNvSpPr>
            <p:nvPr/>
          </p:nvSpPr>
          <p:spPr bwMode="auto">
            <a:xfrm flipV="1">
              <a:off x="322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12" name="Line 788"/>
            <p:cNvSpPr>
              <a:spLocks noChangeShapeType="1"/>
            </p:cNvSpPr>
            <p:nvPr/>
          </p:nvSpPr>
          <p:spPr bwMode="auto">
            <a:xfrm flipV="1">
              <a:off x="3209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13" name="Line 789"/>
            <p:cNvSpPr>
              <a:spLocks noChangeShapeType="1"/>
            </p:cNvSpPr>
            <p:nvPr/>
          </p:nvSpPr>
          <p:spPr bwMode="auto">
            <a:xfrm flipV="1">
              <a:off x="3201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14" name="Line 790"/>
            <p:cNvSpPr>
              <a:spLocks noChangeShapeType="1"/>
            </p:cNvSpPr>
            <p:nvPr/>
          </p:nvSpPr>
          <p:spPr bwMode="auto">
            <a:xfrm flipV="1">
              <a:off x="319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15" name="Line 791"/>
            <p:cNvSpPr>
              <a:spLocks noChangeShapeType="1"/>
            </p:cNvSpPr>
            <p:nvPr/>
          </p:nvSpPr>
          <p:spPr bwMode="auto">
            <a:xfrm flipV="1">
              <a:off x="318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16" name="Line 792"/>
            <p:cNvSpPr>
              <a:spLocks noChangeShapeType="1"/>
            </p:cNvSpPr>
            <p:nvPr/>
          </p:nvSpPr>
          <p:spPr bwMode="auto">
            <a:xfrm flipV="1">
              <a:off x="3172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17" name="Line 793"/>
            <p:cNvSpPr>
              <a:spLocks noChangeShapeType="1"/>
            </p:cNvSpPr>
            <p:nvPr/>
          </p:nvSpPr>
          <p:spPr bwMode="auto">
            <a:xfrm flipV="1">
              <a:off x="316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18" name="Line 794"/>
            <p:cNvSpPr>
              <a:spLocks noChangeShapeType="1"/>
            </p:cNvSpPr>
            <p:nvPr/>
          </p:nvSpPr>
          <p:spPr bwMode="auto">
            <a:xfrm flipV="1">
              <a:off x="315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19" name="Line 795"/>
            <p:cNvSpPr>
              <a:spLocks noChangeShapeType="1"/>
            </p:cNvSpPr>
            <p:nvPr/>
          </p:nvSpPr>
          <p:spPr bwMode="auto">
            <a:xfrm flipV="1">
              <a:off x="314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20" name="Line 796"/>
            <p:cNvSpPr>
              <a:spLocks noChangeShapeType="1"/>
            </p:cNvSpPr>
            <p:nvPr/>
          </p:nvSpPr>
          <p:spPr bwMode="auto">
            <a:xfrm flipV="1">
              <a:off x="3134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21" name="Line 797"/>
            <p:cNvSpPr>
              <a:spLocks noChangeShapeType="1"/>
            </p:cNvSpPr>
            <p:nvPr/>
          </p:nvSpPr>
          <p:spPr bwMode="auto">
            <a:xfrm flipV="1">
              <a:off x="3127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22" name="Line 798"/>
            <p:cNvSpPr>
              <a:spLocks noChangeShapeType="1"/>
            </p:cNvSpPr>
            <p:nvPr/>
          </p:nvSpPr>
          <p:spPr bwMode="auto">
            <a:xfrm flipV="1">
              <a:off x="3113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23" name="Line 799"/>
            <p:cNvSpPr>
              <a:spLocks noChangeShapeType="1"/>
            </p:cNvSpPr>
            <p:nvPr/>
          </p:nvSpPr>
          <p:spPr bwMode="auto">
            <a:xfrm flipV="1">
              <a:off x="3106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24" name="Line 800"/>
            <p:cNvSpPr>
              <a:spLocks noChangeShapeType="1"/>
            </p:cNvSpPr>
            <p:nvPr/>
          </p:nvSpPr>
          <p:spPr bwMode="auto">
            <a:xfrm flipV="1">
              <a:off x="3096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25" name="Line 801"/>
            <p:cNvSpPr>
              <a:spLocks noChangeShapeType="1"/>
            </p:cNvSpPr>
            <p:nvPr/>
          </p:nvSpPr>
          <p:spPr bwMode="auto">
            <a:xfrm flipV="1">
              <a:off x="3087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26" name="Line 802"/>
            <p:cNvSpPr>
              <a:spLocks noChangeShapeType="1"/>
            </p:cNvSpPr>
            <p:nvPr/>
          </p:nvSpPr>
          <p:spPr bwMode="auto">
            <a:xfrm flipV="1">
              <a:off x="3075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27" name="Line 803"/>
            <p:cNvSpPr>
              <a:spLocks noChangeShapeType="1"/>
            </p:cNvSpPr>
            <p:nvPr/>
          </p:nvSpPr>
          <p:spPr bwMode="auto">
            <a:xfrm flipV="1">
              <a:off x="3068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28" name="Line 804"/>
            <p:cNvSpPr>
              <a:spLocks noChangeShapeType="1"/>
            </p:cNvSpPr>
            <p:nvPr/>
          </p:nvSpPr>
          <p:spPr bwMode="auto">
            <a:xfrm flipH="1">
              <a:off x="3069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05"/>
          <p:cNvGrpSpPr>
            <a:grpSpLocks/>
          </p:cNvGrpSpPr>
          <p:nvPr/>
        </p:nvGrpSpPr>
        <p:grpSpPr bwMode="auto">
          <a:xfrm>
            <a:off x="3011488" y="3101975"/>
            <a:ext cx="2154237" cy="1125538"/>
            <a:chOff x="1897" y="1954"/>
            <a:chExt cx="1357" cy="709"/>
          </a:xfrm>
        </p:grpSpPr>
        <p:sp>
          <p:nvSpPr>
            <p:cNvPr id="1742630" name="Line 806"/>
            <p:cNvSpPr>
              <a:spLocks noChangeShapeType="1"/>
            </p:cNvSpPr>
            <p:nvPr/>
          </p:nvSpPr>
          <p:spPr bwMode="auto">
            <a:xfrm flipH="1">
              <a:off x="3077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31" name="Line 807"/>
            <p:cNvSpPr>
              <a:spLocks noChangeShapeType="1"/>
            </p:cNvSpPr>
            <p:nvPr/>
          </p:nvSpPr>
          <p:spPr bwMode="auto">
            <a:xfrm flipH="1">
              <a:off x="3085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32" name="Line 808"/>
            <p:cNvSpPr>
              <a:spLocks noChangeShapeType="1"/>
            </p:cNvSpPr>
            <p:nvPr/>
          </p:nvSpPr>
          <p:spPr bwMode="auto">
            <a:xfrm>
              <a:off x="3100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33" name="Line 809"/>
            <p:cNvSpPr>
              <a:spLocks noChangeShapeType="1"/>
            </p:cNvSpPr>
            <p:nvPr/>
          </p:nvSpPr>
          <p:spPr bwMode="auto">
            <a:xfrm flipH="1">
              <a:off x="3107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34" name="Line 810"/>
            <p:cNvSpPr>
              <a:spLocks noChangeShapeType="1"/>
            </p:cNvSpPr>
            <p:nvPr/>
          </p:nvSpPr>
          <p:spPr bwMode="auto">
            <a:xfrm flipH="1">
              <a:off x="3115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35" name="Line 811"/>
            <p:cNvSpPr>
              <a:spLocks noChangeShapeType="1"/>
            </p:cNvSpPr>
            <p:nvPr/>
          </p:nvSpPr>
          <p:spPr bwMode="auto">
            <a:xfrm>
              <a:off x="3130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36" name="Line 812"/>
            <p:cNvSpPr>
              <a:spLocks noChangeShapeType="1"/>
            </p:cNvSpPr>
            <p:nvPr/>
          </p:nvSpPr>
          <p:spPr bwMode="auto">
            <a:xfrm flipH="1">
              <a:off x="3136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37" name="Line 813"/>
            <p:cNvSpPr>
              <a:spLocks noChangeShapeType="1"/>
            </p:cNvSpPr>
            <p:nvPr/>
          </p:nvSpPr>
          <p:spPr bwMode="auto">
            <a:xfrm flipH="1">
              <a:off x="3145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38" name="Line 814"/>
            <p:cNvSpPr>
              <a:spLocks noChangeShapeType="1"/>
            </p:cNvSpPr>
            <p:nvPr/>
          </p:nvSpPr>
          <p:spPr bwMode="auto">
            <a:xfrm flipH="1">
              <a:off x="3153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39" name="Line 815"/>
            <p:cNvSpPr>
              <a:spLocks noChangeShapeType="1"/>
            </p:cNvSpPr>
            <p:nvPr/>
          </p:nvSpPr>
          <p:spPr bwMode="auto">
            <a:xfrm>
              <a:off x="3168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40" name="Line 816"/>
            <p:cNvSpPr>
              <a:spLocks noChangeShapeType="1"/>
            </p:cNvSpPr>
            <p:nvPr/>
          </p:nvSpPr>
          <p:spPr bwMode="auto">
            <a:xfrm flipH="1">
              <a:off x="3174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41" name="Line 817"/>
            <p:cNvSpPr>
              <a:spLocks noChangeShapeType="1"/>
            </p:cNvSpPr>
            <p:nvPr/>
          </p:nvSpPr>
          <p:spPr bwMode="auto">
            <a:xfrm flipH="1">
              <a:off x="3183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42" name="Line 818"/>
            <p:cNvSpPr>
              <a:spLocks noChangeShapeType="1"/>
            </p:cNvSpPr>
            <p:nvPr/>
          </p:nvSpPr>
          <p:spPr bwMode="auto">
            <a:xfrm flipH="1">
              <a:off x="3191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43" name="Line 819"/>
            <p:cNvSpPr>
              <a:spLocks noChangeShapeType="1"/>
            </p:cNvSpPr>
            <p:nvPr/>
          </p:nvSpPr>
          <p:spPr bwMode="auto">
            <a:xfrm>
              <a:off x="3206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44" name="Line 820"/>
            <p:cNvSpPr>
              <a:spLocks noChangeShapeType="1"/>
            </p:cNvSpPr>
            <p:nvPr/>
          </p:nvSpPr>
          <p:spPr bwMode="auto">
            <a:xfrm flipH="1">
              <a:off x="3212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45" name="Line 821"/>
            <p:cNvSpPr>
              <a:spLocks noChangeShapeType="1"/>
            </p:cNvSpPr>
            <p:nvPr/>
          </p:nvSpPr>
          <p:spPr bwMode="auto">
            <a:xfrm flipH="1">
              <a:off x="3221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46" name="Line 822"/>
            <p:cNvSpPr>
              <a:spLocks noChangeShapeType="1"/>
            </p:cNvSpPr>
            <p:nvPr/>
          </p:nvSpPr>
          <p:spPr bwMode="auto">
            <a:xfrm flipH="1">
              <a:off x="3229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47" name="Line 823"/>
            <p:cNvSpPr>
              <a:spLocks noChangeShapeType="1"/>
            </p:cNvSpPr>
            <p:nvPr/>
          </p:nvSpPr>
          <p:spPr bwMode="auto">
            <a:xfrm flipH="1">
              <a:off x="3242" y="2652"/>
              <a:ext cx="8" cy="10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48" name="Line 824"/>
            <p:cNvSpPr>
              <a:spLocks noChangeShapeType="1"/>
            </p:cNvSpPr>
            <p:nvPr/>
          </p:nvSpPr>
          <p:spPr bwMode="auto">
            <a:xfrm flipH="1" flipV="1">
              <a:off x="3064" y="2607"/>
              <a:ext cx="9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49" name="Line 825"/>
            <p:cNvSpPr>
              <a:spLocks noChangeShapeType="1"/>
            </p:cNvSpPr>
            <p:nvPr/>
          </p:nvSpPr>
          <p:spPr bwMode="auto">
            <a:xfrm flipH="1">
              <a:off x="3229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50" name="Line 826"/>
            <p:cNvSpPr>
              <a:spLocks noChangeShapeType="1"/>
            </p:cNvSpPr>
            <p:nvPr/>
          </p:nvSpPr>
          <p:spPr bwMode="auto">
            <a:xfrm flipH="1">
              <a:off x="3229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51" name="Line 827"/>
            <p:cNvSpPr>
              <a:spLocks noChangeShapeType="1"/>
            </p:cNvSpPr>
            <p:nvPr/>
          </p:nvSpPr>
          <p:spPr bwMode="auto">
            <a:xfrm>
              <a:off x="3233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52" name="Line 828"/>
            <p:cNvSpPr>
              <a:spLocks noChangeShapeType="1"/>
            </p:cNvSpPr>
            <p:nvPr/>
          </p:nvSpPr>
          <p:spPr bwMode="auto">
            <a:xfrm>
              <a:off x="3237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53" name="Line 829"/>
            <p:cNvSpPr>
              <a:spLocks noChangeShapeType="1"/>
            </p:cNvSpPr>
            <p:nvPr/>
          </p:nvSpPr>
          <p:spPr bwMode="auto">
            <a:xfrm flipH="1">
              <a:off x="3237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54" name="Line 830"/>
            <p:cNvSpPr>
              <a:spLocks noChangeShapeType="1"/>
            </p:cNvSpPr>
            <p:nvPr/>
          </p:nvSpPr>
          <p:spPr bwMode="auto">
            <a:xfrm flipH="1">
              <a:off x="3242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55" name="Line 831"/>
            <p:cNvSpPr>
              <a:spLocks noChangeShapeType="1"/>
            </p:cNvSpPr>
            <p:nvPr/>
          </p:nvSpPr>
          <p:spPr bwMode="auto">
            <a:xfrm>
              <a:off x="3244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56" name="Line 832"/>
            <p:cNvSpPr>
              <a:spLocks noChangeShapeType="1"/>
            </p:cNvSpPr>
            <p:nvPr/>
          </p:nvSpPr>
          <p:spPr bwMode="auto">
            <a:xfrm>
              <a:off x="325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57" name="Line 833"/>
            <p:cNvSpPr>
              <a:spLocks noChangeShapeType="1"/>
            </p:cNvSpPr>
            <p:nvPr/>
          </p:nvSpPr>
          <p:spPr bwMode="auto">
            <a:xfrm flipH="1">
              <a:off x="3216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58" name="Line 834"/>
            <p:cNvSpPr>
              <a:spLocks noChangeShapeType="1"/>
            </p:cNvSpPr>
            <p:nvPr/>
          </p:nvSpPr>
          <p:spPr bwMode="auto">
            <a:xfrm flipH="1">
              <a:off x="3221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59" name="Line 835"/>
            <p:cNvSpPr>
              <a:spLocks noChangeShapeType="1"/>
            </p:cNvSpPr>
            <p:nvPr/>
          </p:nvSpPr>
          <p:spPr bwMode="auto">
            <a:xfrm>
              <a:off x="322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60" name="Line 836"/>
            <p:cNvSpPr>
              <a:spLocks noChangeShapeType="1"/>
            </p:cNvSpPr>
            <p:nvPr/>
          </p:nvSpPr>
          <p:spPr bwMode="auto">
            <a:xfrm>
              <a:off x="322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61" name="Line 837"/>
            <p:cNvSpPr>
              <a:spLocks noChangeShapeType="1"/>
            </p:cNvSpPr>
            <p:nvPr/>
          </p:nvSpPr>
          <p:spPr bwMode="auto">
            <a:xfrm flipH="1">
              <a:off x="3207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62" name="Line 838"/>
            <p:cNvSpPr>
              <a:spLocks noChangeShapeType="1"/>
            </p:cNvSpPr>
            <p:nvPr/>
          </p:nvSpPr>
          <p:spPr bwMode="auto">
            <a:xfrm flipH="1">
              <a:off x="3212" y="2637"/>
              <a:ext cx="9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63" name="Line 839"/>
            <p:cNvSpPr>
              <a:spLocks noChangeShapeType="1"/>
            </p:cNvSpPr>
            <p:nvPr/>
          </p:nvSpPr>
          <p:spPr bwMode="auto">
            <a:xfrm>
              <a:off x="321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64" name="Line 840"/>
            <p:cNvSpPr>
              <a:spLocks noChangeShapeType="1"/>
            </p:cNvSpPr>
            <p:nvPr/>
          </p:nvSpPr>
          <p:spPr bwMode="auto">
            <a:xfrm>
              <a:off x="3221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65" name="Line 841"/>
            <p:cNvSpPr>
              <a:spLocks noChangeShapeType="1"/>
            </p:cNvSpPr>
            <p:nvPr/>
          </p:nvSpPr>
          <p:spPr bwMode="auto">
            <a:xfrm flipH="1">
              <a:off x="3199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66" name="Line 842"/>
            <p:cNvSpPr>
              <a:spLocks noChangeShapeType="1"/>
            </p:cNvSpPr>
            <p:nvPr/>
          </p:nvSpPr>
          <p:spPr bwMode="auto">
            <a:xfrm flipH="1">
              <a:off x="3204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67" name="Line 843"/>
            <p:cNvSpPr>
              <a:spLocks noChangeShapeType="1"/>
            </p:cNvSpPr>
            <p:nvPr/>
          </p:nvSpPr>
          <p:spPr bwMode="auto">
            <a:xfrm>
              <a:off x="3206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68" name="Line 844"/>
            <p:cNvSpPr>
              <a:spLocks noChangeShapeType="1"/>
            </p:cNvSpPr>
            <p:nvPr/>
          </p:nvSpPr>
          <p:spPr bwMode="auto">
            <a:xfrm>
              <a:off x="320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69" name="Line 845"/>
            <p:cNvSpPr>
              <a:spLocks noChangeShapeType="1"/>
            </p:cNvSpPr>
            <p:nvPr/>
          </p:nvSpPr>
          <p:spPr bwMode="auto">
            <a:xfrm flipH="1">
              <a:off x="3191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70" name="Line 846"/>
            <p:cNvSpPr>
              <a:spLocks noChangeShapeType="1"/>
            </p:cNvSpPr>
            <p:nvPr/>
          </p:nvSpPr>
          <p:spPr bwMode="auto">
            <a:xfrm flipH="1">
              <a:off x="3191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71" name="Line 847"/>
            <p:cNvSpPr>
              <a:spLocks noChangeShapeType="1"/>
            </p:cNvSpPr>
            <p:nvPr/>
          </p:nvSpPr>
          <p:spPr bwMode="auto">
            <a:xfrm>
              <a:off x="319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72" name="Line 848"/>
            <p:cNvSpPr>
              <a:spLocks noChangeShapeType="1"/>
            </p:cNvSpPr>
            <p:nvPr/>
          </p:nvSpPr>
          <p:spPr bwMode="auto">
            <a:xfrm>
              <a:off x="3199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73" name="Line 849"/>
            <p:cNvSpPr>
              <a:spLocks noChangeShapeType="1"/>
            </p:cNvSpPr>
            <p:nvPr/>
          </p:nvSpPr>
          <p:spPr bwMode="auto">
            <a:xfrm flipH="1">
              <a:off x="3178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74" name="Line 850"/>
            <p:cNvSpPr>
              <a:spLocks noChangeShapeType="1"/>
            </p:cNvSpPr>
            <p:nvPr/>
          </p:nvSpPr>
          <p:spPr bwMode="auto">
            <a:xfrm flipH="1">
              <a:off x="318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75" name="Line 851"/>
            <p:cNvSpPr>
              <a:spLocks noChangeShapeType="1"/>
            </p:cNvSpPr>
            <p:nvPr/>
          </p:nvSpPr>
          <p:spPr bwMode="auto">
            <a:xfrm>
              <a:off x="318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76" name="Line 852"/>
            <p:cNvSpPr>
              <a:spLocks noChangeShapeType="1"/>
            </p:cNvSpPr>
            <p:nvPr/>
          </p:nvSpPr>
          <p:spPr bwMode="auto">
            <a:xfrm>
              <a:off x="3189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77" name="Line 853"/>
            <p:cNvSpPr>
              <a:spLocks noChangeShapeType="1"/>
            </p:cNvSpPr>
            <p:nvPr/>
          </p:nvSpPr>
          <p:spPr bwMode="auto">
            <a:xfrm flipH="1">
              <a:off x="317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78" name="Line 854"/>
            <p:cNvSpPr>
              <a:spLocks noChangeShapeType="1"/>
            </p:cNvSpPr>
            <p:nvPr/>
          </p:nvSpPr>
          <p:spPr bwMode="auto">
            <a:xfrm flipH="1">
              <a:off x="3174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79" name="Line 855"/>
            <p:cNvSpPr>
              <a:spLocks noChangeShapeType="1"/>
            </p:cNvSpPr>
            <p:nvPr/>
          </p:nvSpPr>
          <p:spPr bwMode="auto">
            <a:xfrm>
              <a:off x="317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80" name="Line 856"/>
            <p:cNvSpPr>
              <a:spLocks noChangeShapeType="1"/>
            </p:cNvSpPr>
            <p:nvPr/>
          </p:nvSpPr>
          <p:spPr bwMode="auto">
            <a:xfrm>
              <a:off x="3183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81" name="Line 857"/>
            <p:cNvSpPr>
              <a:spLocks noChangeShapeType="1"/>
            </p:cNvSpPr>
            <p:nvPr/>
          </p:nvSpPr>
          <p:spPr bwMode="auto">
            <a:xfrm flipH="1">
              <a:off x="3161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82" name="Line 858"/>
            <p:cNvSpPr>
              <a:spLocks noChangeShapeType="1"/>
            </p:cNvSpPr>
            <p:nvPr/>
          </p:nvSpPr>
          <p:spPr bwMode="auto">
            <a:xfrm flipH="1">
              <a:off x="3165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83" name="Line 859"/>
            <p:cNvSpPr>
              <a:spLocks noChangeShapeType="1"/>
            </p:cNvSpPr>
            <p:nvPr/>
          </p:nvSpPr>
          <p:spPr bwMode="auto">
            <a:xfrm>
              <a:off x="3170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84" name="Line 860"/>
            <p:cNvSpPr>
              <a:spLocks noChangeShapeType="1"/>
            </p:cNvSpPr>
            <p:nvPr/>
          </p:nvSpPr>
          <p:spPr bwMode="auto">
            <a:xfrm>
              <a:off x="317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85" name="Line 861"/>
            <p:cNvSpPr>
              <a:spLocks noChangeShapeType="1"/>
            </p:cNvSpPr>
            <p:nvPr/>
          </p:nvSpPr>
          <p:spPr bwMode="auto">
            <a:xfrm flipH="1">
              <a:off x="3153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86" name="Line 862"/>
            <p:cNvSpPr>
              <a:spLocks noChangeShapeType="1"/>
            </p:cNvSpPr>
            <p:nvPr/>
          </p:nvSpPr>
          <p:spPr bwMode="auto">
            <a:xfrm flipH="1">
              <a:off x="315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87" name="Line 863"/>
            <p:cNvSpPr>
              <a:spLocks noChangeShapeType="1"/>
            </p:cNvSpPr>
            <p:nvPr/>
          </p:nvSpPr>
          <p:spPr bwMode="auto">
            <a:xfrm>
              <a:off x="315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88" name="Line 864"/>
            <p:cNvSpPr>
              <a:spLocks noChangeShapeType="1"/>
            </p:cNvSpPr>
            <p:nvPr/>
          </p:nvSpPr>
          <p:spPr bwMode="auto">
            <a:xfrm>
              <a:off x="316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89" name="Line 865"/>
            <p:cNvSpPr>
              <a:spLocks noChangeShapeType="1"/>
            </p:cNvSpPr>
            <p:nvPr/>
          </p:nvSpPr>
          <p:spPr bwMode="auto">
            <a:xfrm flipH="1">
              <a:off x="314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90" name="Line 866"/>
            <p:cNvSpPr>
              <a:spLocks noChangeShapeType="1"/>
            </p:cNvSpPr>
            <p:nvPr/>
          </p:nvSpPr>
          <p:spPr bwMode="auto">
            <a:xfrm flipH="1">
              <a:off x="3145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91" name="Line 867"/>
            <p:cNvSpPr>
              <a:spLocks noChangeShapeType="1"/>
            </p:cNvSpPr>
            <p:nvPr/>
          </p:nvSpPr>
          <p:spPr bwMode="auto">
            <a:xfrm>
              <a:off x="3149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92" name="Line 868"/>
            <p:cNvSpPr>
              <a:spLocks noChangeShapeType="1"/>
            </p:cNvSpPr>
            <p:nvPr/>
          </p:nvSpPr>
          <p:spPr bwMode="auto">
            <a:xfrm>
              <a:off x="315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93" name="Line 869"/>
            <p:cNvSpPr>
              <a:spLocks noChangeShapeType="1"/>
            </p:cNvSpPr>
            <p:nvPr/>
          </p:nvSpPr>
          <p:spPr bwMode="auto">
            <a:xfrm flipH="1">
              <a:off x="3132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94" name="Line 870"/>
            <p:cNvSpPr>
              <a:spLocks noChangeShapeType="1"/>
            </p:cNvSpPr>
            <p:nvPr/>
          </p:nvSpPr>
          <p:spPr bwMode="auto">
            <a:xfrm flipH="1">
              <a:off x="3136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95" name="Line 871"/>
            <p:cNvSpPr>
              <a:spLocks noChangeShapeType="1"/>
            </p:cNvSpPr>
            <p:nvPr/>
          </p:nvSpPr>
          <p:spPr bwMode="auto">
            <a:xfrm>
              <a:off x="3140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96" name="Line 872"/>
            <p:cNvSpPr>
              <a:spLocks noChangeShapeType="1"/>
            </p:cNvSpPr>
            <p:nvPr/>
          </p:nvSpPr>
          <p:spPr bwMode="auto">
            <a:xfrm>
              <a:off x="3145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97" name="Line 873"/>
            <p:cNvSpPr>
              <a:spLocks noChangeShapeType="1"/>
            </p:cNvSpPr>
            <p:nvPr/>
          </p:nvSpPr>
          <p:spPr bwMode="auto">
            <a:xfrm flipH="1">
              <a:off x="3123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98" name="Line 874"/>
            <p:cNvSpPr>
              <a:spLocks noChangeShapeType="1"/>
            </p:cNvSpPr>
            <p:nvPr/>
          </p:nvSpPr>
          <p:spPr bwMode="auto">
            <a:xfrm flipH="1">
              <a:off x="3127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99" name="Line 875"/>
            <p:cNvSpPr>
              <a:spLocks noChangeShapeType="1"/>
            </p:cNvSpPr>
            <p:nvPr/>
          </p:nvSpPr>
          <p:spPr bwMode="auto">
            <a:xfrm>
              <a:off x="3132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00" name="Line 876"/>
            <p:cNvSpPr>
              <a:spLocks noChangeShapeType="1"/>
            </p:cNvSpPr>
            <p:nvPr/>
          </p:nvSpPr>
          <p:spPr bwMode="auto">
            <a:xfrm>
              <a:off x="3132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01" name="Line 877"/>
            <p:cNvSpPr>
              <a:spLocks noChangeShapeType="1"/>
            </p:cNvSpPr>
            <p:nvPr/>
          </p:nvSpPr>
          <p:spPr bwMode="auto">
            <a:xfrm flipH="1">
              <a:off x="3111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02" name="Line 878"/>
            <p:cNvSpPr>
              <a:spLocks noChangeShapeType="1"/>
            </p:cNvSpPr>
            <p:nvPr/>
          </p:nvSpPr>
          <p:spPr bwMode="auto">
            <a:xfrm flipH="1">
              <a:off x="3115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03" name="Line 879"/>
            <p:cNvSpPr>
              <a:spLocks noChangeShapeType="1"/>
            </p:cNvSpPr>
            <p:nvPr/>
          </p:nvSpPr>
          <p:spPr bwMode="auto">
            <a:xfrm>
              <a:off x="3119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04" name="Line 880"/>
            <p:cNvSpPr>
              <a:spLocks noChangeShapeType="1"/>
            </p:cNvSpPr>
            <p:nvPr/>
          </p:nvSpPr>
          <p:spPr bwMode="auto">
            <a:xfrm>
              <a:off x="3123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05" name="Line 881"/>
            <p:cNvSpPr>
              <a:spLocks noChangeShapeType="1"/>
            </p:cNvSpPr>
            <p:nvPr/>
          </p:nvSpPr>
          <p:spPr bwMode="auto">
            <a:xfrm flipH="1">
              <a:off x="3102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06" name="Line 882"/>
            <p:cNvSpPr>
              <a:spLocks noChangeShapeType="1"/>
            </p:cNvSpPr>
            <p:nvPr/>
          </p:nvSpPr>
          <p:spPr bwMode="auto">
            <a:xfrm flipH="1">
              <a:off x="3106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07" name="Line 883"/>
            <p:cNvSpPr>
              <a:spLocks noChangeShapeType="1"/>
            </p:cNvSpPr>
            <p:nvPr/>
          </p:nvSpPr>
          <p:spPr bwMode="auto">
            <a:xfrm>
              <a:off x="3111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08" name="Line 884"/>
            <p:cNvSpPr>
              <a:spLocks noChangeShapeType="1"/>
            </p:cNvSpPr>
            <p:nvPr/>
          </p:nvSpPr>
          <p:spPr bwMode="auto">
            <a:xfrm>
              <a:off x="3113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09" name="Line 885"/>
            <p:cNvSpPr>
              <a:spLocks noChangeShapeType="1"/>
            </p:cNvSpPr>
            <p:nvPr/>
          </p:nvSpPr>
          <p:spPr bwMode="auto">
            <a:xfrm flipH="1">
              <a:off x="3094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10" name="Line 886"/>
            <p:cNvSpPr>
              <a:spLocks noChangeShapeType="1"/>
            </p:cNvSpPr>
            <p:nvPr/>
          </p:nvSpPr>
          <p:spPr bwMode="auto">
            <a:xfrm flipH="1">
              <a:off x="3098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11" name="Line 887"/>
            <p:cNvSpPr>
              <a:spLocks noChangeShapeType="1"/>
            </p:cNvSpPr>
            <p:nvPr/>
          </p:nvSpPr>
          <p:spPr bwMode="auto">
            <a:xfrm>
              <a:off x="3102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12" name="Line 888"/>
            <p:cNvSpPr>
              <a:spLocks noChangeShapeType="1"/>
            </p:cNvSpPr>
            <p:nvPr/>
          </p:nvSpPr>
          <p:spPr bwMode="auto">
            <a:xfrm>
              <a:off x="3102" y="2633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13" name="Line 889"/>
            <p:cNvSpPr>
              <a:spLocks noChangeShapeType="1"/>
            </p:cNvSpPr>
            <p:nvPr/>
          </p:nvSpPr>
          <p:spPr bwMode="auto">
            <a:xfrm flipH="1">
              <a:off x="3085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14" name="Line 890"/>
            <p:cNvSpPr>
              <a:spLocks noChangeShapeType="1"/>
            </p:cNvSpPr>
            <p:nvPr/>
          </p:nvSpPr>
          <p:spPr bwMode="auto">
            <a:xfrm flipH="1">
              <a:off x="3085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15" name="Line 891"/>
            <p:cNvSpPr>
              <a:spLocks noChangeShapeType="1"/>
            </p:cNvSpPr>
            <p:nvPr/>
          </p:nvSpPr>
          <p:spPr bwMode="auto">
            <a:xfrm>
              <a:off x="3089" y="260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16" name="Line 892"/>
            <p:cNvSpPr>
              <a:spLocks noChangeShapeType="1"/>
            </p:cNvSpPr>
            <p:nvPr/>
          </p:nvSpPr>
          <p:spPr bwMode="auto">
            <a:xfrm>
              <a:off x="3094" y="2632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17" name="Line 893"/>
            <p:cNvSpPr>
              <a:spLocks noChangeShapeType="1"/>
            </p:cNvSpPr>
            <p:nvPr/>
          </p:nvSpPr>
          <p:spPr bwMode="auto">
            <a:xfrm flipH="1">
              <a:off x="3073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18" name="Line 894"/>
            <p:cNvSpPr>
              <a:spLocks noChangeShapeType="1"/>
            </p:cNvSpPr>
            <p:nvPr/>
          </p:nvSpPr>
          <p:spPr bwMode="auto">
            <a:xfrm flipH="1">
              <a:off x="3077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19" name="Line 895"/>
            <p:cNvSpPr>
              <a:spLocks noChangeShapeType="1"/>
            </p:cNvSpPr>
            <p:nvPr/>
          </p:nvSpPr>
          <p:spPr bwMode="auto">
            <a:xfrm>
              <a:off x="3081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20" name="Line 896"/>
            <p:cNvSpPr>
              <a:spLocks noChangeShapeType="1"/>
            </p:cNvSpPr>
            <p:nvPr/>
          </p:nvSpPr>
          <p:spPr bwMode="auto">
            <a:xfrm>
              <a:off x="3085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21" name="Line 897"/>
            <p:cNvSpPr>
              <a:spLocks noChangeShapeType="1"/>
            </p:cNvSpPr>
            <p:nvPr/>
          </p:nvSpPr>
          <p:spPr bwMode="auto">
            <a:xfrm flipH="1">
              <a:off x="3064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22" name="Line 898"/>
            <p:cNvSpPr>
              <a:spLocks noChangeShapeType="1"/>
            </p:cNvSpPr>
            <p:nvPr/>
          </p:nvSpPr>
          <p:spPr bwMode="auto">
            <a:xfrm flipH="1">
              <a:off x="3068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23" name="Line 899"/>
            <p:cNvSpPr>
              <a:spLocks noChangeShapeType="1"/>
            </p:cNvSpPr>
            <p:nvPr/>
          </p:nvSpPr>
          <p:spPr bwMode="auto">
            <a:xfrm>
              <a:off x="3073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24" name="Line 900"/>
            <p:cNvSpPr>
              <a:spLocks noChangeShapeType="1"/>
            </p:cNvSpPr>
            <p:nvPr/>
          </p:nvSpPr>
          <p:spPr bwMode="auto">
            <a:xfrm>
              <a:off x="307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25" name="Line 901"/>
            <p:cNvSpPr>
              <a:spLocks noChangeShapeType="1"/>
            </p:cNvSpPr>
            <p:nvPr/>
          </p:nvSpPr>
          <p:spPr bwMode="auto">
            <a:xfrm>
              <a:off x="3068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26" name="Line 902"/>
            <p:cNvSpPr>
              <a:spLocks noChangeShapeType="1"/>
            </p:cNvSpPr>
            <p:nvPr/>
          </p:nvSpPr>
          <p:spPr bwMode="auto">
            <a:xfrm>
              <a:off x="3081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27" name="Line 903"/>
            <p:cNvSpPr>
              <a:spLocks noChangeShapeType="1"/>
            </p:cNvSpPr>
            <p:nvPr/>
          </p:nvSpPr>
          <p:spPr bwMode="auto">
            <a:xfrm>
              <a:off x="307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28" name="Line 904"/>
            <p:cNvSpPr>
              <a:spLocks noChangeShapeType="1"/>
            </p:cNvSpPr>
            <p:nvPr/>
          </p:nvSpPr>
          <p:spPr bwMode="auto">
            <a:xfrm flipH="1">
              <a:off x="3069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29" name="Line 905"/>
            <p:cNvSpPr>
              <a:spLocks noChangeShapeType="1"/>
            </p:cNvSpPr>
            <p:nvPr/>
          </p:nvSpPr>
          <p:spPr bwMode="auto">
            <a:xfrm flipH="1">
              <a:off x="3077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30" name="Line 906"/>
            <p:cNvSpPr>
              <a:spLocks noChangeShapeType="1"/>
            </p:cNvSpPr>
            <p:nvPr/>
          </p:nvSpPr>
          <p:spPr bwMode="auto">
            <a:xfrm>
              <a:off x="3089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31" name="Line 907"/>
            <p:cNvSpPr>
              <a:spLocks noChangeShapeType="1"/>
            </p:cNvSpPr>
            <p:nvPr/>
          </p:nvSpPr>
          <p:spPr bwMode="auto">
            <a:xfrm flipH="1">
              <a:off x="3085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32" name="Line 908"/>
            <p:cNvSpPr>
              <a:spLocks noChangeShapeType="1"/>
            </p:cNvSpPr>
            <p:nvPr/>
          </p:nvSpPr>
          <p:spPr bwMode="auto">
            <a:xfrm>
              <a:off x="310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33" name="Line 909"/>
            <p:cNvSpPr>
              <a:spLocks noChangeShapeType="1"/>
            </p:cNvSpPr>
            <p:nvPr/>
          </p:nvSpPr>
          <p:spPr bwMode="auto">
            <a:xfrm flipH="1">
              <a:off x="3098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34" name="Line 910"/>
            <p:cNvSpPr>
              <a:spLocks noChangeShapeType="1"/>
            </p:cNvSpPr>
            <p:nvPr/>
          </p:nvSpPr>
          <p:spPr bwMode="auto">
            <a:xfrm>
              <a:off x="3111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35" name="Line 911"/>
            <p:cNvSpPr>
              <a:spLocks noChangeShapeType="1"/>
            </p:cNvSpPr>
            <p:nvPr/>
          </p:nvSpPr>
          <p:spPr bwMode="auto">
            <a:xfrm flipH="1">
              <a:off x="3107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36" name="Line 912"/>
            <p:cNvSpPr>
              <a:spLocks noChangeShapeType="1"/>
            </p:cNvSpPr>
            <p:nvPr/>
          </p:nvSpPr>
          <p:spPr bwMode="auto">
            <a:xfrm>
              <a:off x="3119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37" name="Line 913"/>
            <p:cNvSpPr>
              <a:spLocks noChangeShapeType="1"/>
            </p:cNvSpPr>
            <p:nvPr/>
          </p:nvSpPr>
          <p:spPr bwMode="auto">
            <a:xfrm flipH="1">
              <a:off x="3115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38" name="Line 914"/>
            <p:cNvSpPr>
              <a:spLocks noChangeShapeType="1"/>
            </p:cNvSpPr>
            <p:nvPr/>
          </p:nvSpPr>
          <p:spPr bwMode="auto">
            <a:xfrm>
              <a:off x="313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39" name="Line 915"/>
            <p:cNvSpPr>
              <a:spLocks noChangeShapeType="1"/>
            </p:cNvSpPr>
            <p:nvPr/>
          </p:nvSpPr>
          <p:spPr bwMode="auto">
            <a:xfrm flipH="1">
              <a:off x="3128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40" name="Line 916"/>
            <p:cNvSpPr>
              <a:spLocks noChangeShapeType="1"/>
            </p:cNvSpPr>
            <p:nvPr/>
          </p:nvSpPr>
          <p:spPr bwMode="auto">
            <a:xfrm>
              <a:off x="314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41" name="Line 917"/>
            <p:cNvSpPr>
              <a:spLocks noChangeShapeType="1"/>
            </p:cNvSpPr>
            <p:nvPr/>
          </p:nvSpPr>
          <p:spPr bwMode="auto">
            <a:xfrm flipH="1">
              <a:off x="3136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42" name="Line 918"/>
            <p:cNvSpPr>
              <a:spLocks noChangeShapeType="1"/>
            </p:cNvSpPr>
            <p:nvPr/>
          </p:nvSpPr>
          <p:spPr bwMode="auto">
            <a:xfrm>
              <a:off x="3149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43" name="Line 919"/>
            <p:cNvSpPr>
              <a:spLocks noChangeShapeType="1"/>
            </p:cNvSpPr>
            <p:nvPr/>
          </p:nvSpPr>
          <p:spPr bwMode="auto">
            <a:xfrm flipH="1">
              <a:off x="3145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44" name="Line 920"/>
            <p:cNvSpPr>
              <a:spLocks noChangeShapeType="1"/>
            </p:cNvSpPr>
            <p:nvPr/>
          </p:nvSpPr>
          <p:spPr bwMode="auto">
            <a:xfrm>
              <a:off x="315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45" name="Line 921"/>
            <p:cNvSpPr>
              <a:spLocks noChangeShapeType="1"/>
            </p:cNvSpPr>
            <p:nvPr/>
          </p:nvSpPr>
          <p:spPr bwMode="auto">
            <a:xfrm flipH="1">
              <a:off x="3153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46" name="Line 922"/>
            <p:cNvSpPr>
              <a:spLocks noChangeShapeType="1"/>
            </p:cNvSpPr>
            <p:nvPr/>
          </p:nvSpPr>
          <p:spPr bwMode="auto">
            <a:xfrm>
              <a:off x="3168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47" name="Line 923"/>
            <p:cNvSpPr>
              <a:spLocks noChangeShapeType="1"/>
            </p:cNvSpPr>
            <p:nvPr/>
          </p:nvSpPr>
          <p:spPr bwMode="auto">
            <a:xfrm flipH="1">
              <a:off x="3166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48" name="Line 924"/>
            <p:cNvSpPr>
              <a:spLocks noChangeShapeType="1"/>
            </p:cNvSpPr>
            <p:nvPr/>
          </p:nvSpPr>
          <p:spPr bwMode="auto">
            <a:xfrm>
              <a:off x="3178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49" name="Line 925"/>
            <p:cNvSpPr>
              <a:spLocks noChangeShapeType="1"/>
            </p:cNvSpPr>
            <p:nvPr/>
          </p:nvSpPr>
          <p:spPr bwMode="auto">
            <a:xfrm flipH="1">
              <a:off x="3174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50" name="Line 926"/>
            <p:cNvSpPr>
              <a:spLocks noChangeShapeType="1"/>
            </p:cNvSpPr>
            <p:nvPr/>
          </p:nvSpPr>
          <p:spPr bwMode="auto">
            <a:xfrm>
              <a:off x="318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51" name="Line 927"/>
            <p:cNvSpPr>
              <a:spLocks noChangeShapeType="1"/>
            </p:cNvSpPr>
            <p:nvPr/>
          </p:nvSpPr>
          <p:spPr bwMode="auto">
            <a:xfrm flipH="1">
              <a:off x="3183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52" name="Line 928"/>
            <p:cNvSpPr>
              <a:spLocks noChangeShapeType="1"/>
            </p:cNvSpPr>
            <p:nvPr/>
          </p:nvSpPr>
          <p:spPr bwMode="auto">
            <a:xfrm>
              <a:off x="319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53" name="Line 929"/>
            <p:cNvSpPr>
              <a:spLocks noChangeShapeType="1"/>
            </p:cNvSpPr>
            <p:nvPr/>
          </p:nvSpPr>
          <p:spPr bwMode="auto">
            <a:xfrm flipH="1">
              <a:off x="3192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54" name="Line 930"/>
            <p:cNvSpPr>
              <a:spLocks noChangeShapeType="1"/>
            </p:cNvSpPr>
            <p:nvPr/>
          </p:nvSpPr>
          <p:spPr bwMode="auto">
            <a:xfrm>
              <a:off x="3206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55" name="Line 931"/>
            <p:cNvSpPr>
              <a:spLocks noChangeShapeType="1"/>
            </p:cNvSpPr>
            <p:nvPr/>
          </p:nvSpPr>
          <p:spPr bwMode="auto">
            <a:xfrm flipH="1">
              <a:off x="3204" y="2658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56" name="Line 932"/>
            <p:cNvSpPr>
              <a:spLocks noChangeShapeType="1"/>
            </p:cNvSpPr>
            <p:nvPr/>
          </p:nvSpPr>
          <p:spPr bwMode="auto">
            <a:xfrm>
              <a:off x="3216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57" name="Line 933"/>
            <p:cNvSpPr>
              <a:spLocks noChangeShapeType="1"/>
            </p:cNvSpPr>
            <p:nvPr/>
          </p:nvSpPr>
          <p:spPr bwMode="auto">
            <a:xfrm flipH="1">
              <a:off x="3212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58" name="Line 934"/>
            <p:cNvSpPr>
              <a:spLocks noChangeShapeType="1"/>
            </p:cNvSpPr>
            <p:nvPr/>
          </p:nvSpPr>
          <p:spPr bwMode="auto">
            <a:xfrm>
              <a:off x="322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59" name="Line 935"/>
            <p:cNvSpPr>
              <a:spLocks noChangeShapeType="1"/>
            </p:cNvSpPr>
            <p:nvPr/>
          </p:nvSpPr>
          <p:spPr bwMode="auto">
            <a:xfrm flipH="1">
              <a:off x="3221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60" name="Line 936"/>
            <p:cNvSpPr>
              <a:spLocks noChangeShapeType="1"/>
            </p:cNvSpPr>
            <p:nvPr/>
          </p:nvSpPr>
          <p:spPr bwMode="auto">
            <a:xfrm>
              <a:off x="323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61" name="Line 937"/>
            <p:cNvSpPr>
              <a:spLocks noChangeShapeType="1"/>
            </p:cNvSpPr>
            <p:nvPr/>
          </p:nvSpPr>
          <p:spPr bwMode="auto">
            <a:xfrm flipH="1">
              <a:off x="3230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62" name="Line 938"/>
            <p:cNvSpPr>
              <a:spLocks noChangeShapeType="1"/>
            </p:cNvSpPr>
            <p:nvPr/>
          </p:nvSpPr>
          <p:spPr bwMode="auto">
            <a:xfrm>
              <a:off x="3244" y="257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63" name="Line 939"/>
            <p:cNvSpPr>
              <a:spLocks noChangeShapeType="1"/>
            </p:cNvSpPr>
            <p:nvPr/>
          </p:nvSpPr>
          <p:spPr bwMode="auto">
            <a:xfrm flipH="1">
              <a:off x="3242" y="2658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64" name="Rectangle 940"/>
            <p:cNvSpPr>
              <a:spLocks noChangeArrowheads="1"/>
            </p:cNvSpPr>
            <p:nvPr/>
          </p:nvSpPr>
          <p:spPr bwMode="auto">
            <a:xfrm>
              <a:off x="1921" y="2032"/>
              <a:ext cx="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65" name="Rectangle 941"/>
            <p:cNvSpPr>
              <a:spLocks noChangeArrowheads="1"/>
            </p:cNvSpPr>
            <p:nvPr/>
          </p:nvSpPr>
          <p:spPr bwMode="auto">
            <a:xfrm>
              <a:off x="1936" y="2021"/>
              <a:ext cx="8" cy="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66" name="Rectangle 942"/>
            <p:cNvSpPr>
              <a:spLocks noChangeArrowheads="1"/>
            </p:cNvSpPr>
            <p:nvPr/>
          </p:nvSpPr>
          <p:spPr bwMode="auto">
            <a:xfrm>
              <a:off x="1980" y="2021"/>
              <a:ext cx="6" cy="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67" name="Rectangle 943"/>
            <p:cNvSpPr>
              <a:spLocks noChangeArrowheads="1"/>
            </p:cNvSpPr>
            <p:nvPr/>
          </p:nvSpPr>
          <p:spPr bwMode="auto">
            <a:xfrm>
              <a:off x="1998" y="2031"/>
              <a:ext cx="12" cy="3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68" name="Rectangle 944"/>
            <p:cNvSpPr>
              <a:spLocks noChangeArrowheads="1"/>
            </p:cNvSpPr>
            <p:nvPr/>
          </p:nvSpPr>
          <p:spPr bwMode="auto">
            <a:xfrm>
              <a:off x="1993" y="2031"/>
              <a:ext cx="12" cy="37"/>
            </a:xfrm>
            <a:prstGeom prst="rect">
              <a:avLst/>
            </a:prstGeom>
            <a:solidFill>
              <a:srgbClr val="D31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69" name="Rectangle 945"/>
            <p:cNvSpPr>
              <a:spLocks noChangeArrowheads="1"/>
            </p:cNvSpPr>
            <p:nvPr/>
          </p:nvSpPr>
          <p:spPr bwMode="auto">
            <a:xfrm>
              <a:off x="1988" y="2031"/>
              <a:ext cx="12" cy="37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70" name="Rectangle 946"/>
            <p:cNvSpPr>
              <a:spLocks noChangeArrowheads="1"/>
            </p:cNvSpPr>
            <p:nvPr/>
          </p:nvSpPr>
          <p:spPr bwMode="auto">
            <a:xfrm>
              <a:off x="1983" y="2031"/>
              <a:ext cx="12" cy="37"/>
            </a:xfrm>
            <a:prstGeom prst="rect">
              <a:avLst/>
            </a:prstGeom>
            <a:solidFill>
              <a:srgbClr val="DF2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71" name="Rectangle 947"/>
            <p:cNvSpPr>
              <a:spLocks noChangeArrowheads="1"/>
            </p:cNvSpPr>
            <p:nvPr/>
          </p:nvSpPr>
          <p:spPr bwMode="auto">
            <a:xfrm>
              <a:off x="1977" y="2031"/>
              <a:ext cx="12" cy="37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72" name="Rectangle 948"/>
            <p:cNvSpPr>
              <a:spLocks noChangeArrowheads="1"/>
            </p:cNvSpPr>
            <p:nvPr/>
          </p:nvSpPr>
          <p:spPr bwMode="auto">
            <a:xfrm>
              <a:off x="1971" y="2031"/>
              <a:ext cx="12" cy="37"/>
            </a:xfrm>
            <a:prstGeom prst="rect">
              <a:avLst/>
            </a:prstGeom>
            <a:solidFill>
              <a:srgbClr val="EC4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73" name="Rectangle 949"/>
            <p:cNvSpPr>
              <a:spLocks noChangeArrowheads="1"/>
            </p:cNvSpPr>
            <p:nvPr/>
          </p:nvSpPr>
          <p:spPr bwMode="auto">
            <a:xfrm>
              <a:off x="1967" y="2031"/>
              <a:ext cx="12" cy="37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74" name="Rectangle 950"/>
            <p:cNvSpPr>
              <a:spLocks noChangeArrowheads="1"/>
            </p:cNvSpPr>
            <p:nvPr/>
          </p:nvSpPr>
          <p:spPr bwMode="auto">
            <a:xfrm>
              <a:off x="1961" y="2031"/>
              <a:ext cx="12" cy="37"/>
            </a:xfrm>
            <a:prstGeom prst="rect">
              <a:avLst/>
            </a:prstGeom>
            <a:solidFill>
              <a:srgbClr val="F96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75" name="Rectangle 951"/>
            <p:cNvSpPr>
              <a:spLocks noChangeArrowheads="1"/>
            </p:cNvSpPr>
            <p:nvPr/>
          </p:nvSpPr>
          <p:spPr bwMode="auto">
            <a:xfrm>
              <a:off x="1956" y="2031"/>
              <a:ext cx="12" cy="37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76" name="Rectangle 952"/>
            <p:cNvSpPr>
              <a:spLocks noChangeArrowheads="1"/>
            </p:cNvSpPr>
            <p:nvPr/>
          </p:nvSpPr>
          <p:spPr bwMode="auto">
            <a:xfrm>
              <a:off x="1951" y="2031"/>
              <a:ext cx="12" cy="37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77" name="Rectangle 953"/>
            <p:cNvSpPr>
              <a:spLocks noChangeArrowheads="1"/>
            </p:cNvSpPr>
            <p:nvPr/>
          </p:nvSpPr>
          <p:spPr bwMode="auto">
            <a:xfrm>
              <a:off x="1945" y="2031"/>
              <a:ext cx="12" cy="37"/>
            </a:xfrm>
            <a:prstGeom prst="rect">
              <a:avLst/>
            </a:prstGeom>
            <a:solidFill>
              <a:srgbClr val="FA7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78" name="Rectangle 954"/>
            <p:cNvSpPr>
              <a:spLocks noChangeArrowheads="1"/>
            </p:cNvSpPr>
            <p:nvPr/>
          </p:nvSpPr>
          <p:spPr bwMode="auto">
            <a:xfrm>
              <a:off x="1940" y="2031"/>
              <a:ext cx="12" cy="37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79" name="Rectangle 955"/>
            <p:cNvSpPr>
              <a:spLocks noChangeArrowheads="1"/>
            </p:cNvSpPr>
            <p:nvPr/>
          </p:nvSpPr>
          <p:spPr bwMode="auto">
            <a:xfrm>
              <a:off x="1934" y="2031"/>
              <a:ext cx="12" cy="37"/>
            </a:xfrm>
            <a:prstGeom prst="rect">
              <a:avLst/>
            </a:prstGeom>
            <a:solidFill>
              <a:srgbClr val="F05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80" name="Rectangle 956"/>
            <p:cNvSpPr>
              <a:spLocks noChangeArrowheads="1"/>
            </p:cNvSpPr>
            <p:nvPr/>
          </p:nvSpPr>
          <p:spPr bwMode="auto">
            <a:xfrm>
              <a:off x="1929" y="2031"/>
              <a:ext cx="12" cy="37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81" name="Rectangle 957"/>
            <p:cNvSpPr>
              <a:spLocks noChangeArrowheads="1"/>
            </p:cNvSpPr>
            <p:nvPr/>
          </p:nvSpPr>
          <p:spPr bwMode="auto">
            <a:xfrm>
              <a:off x="1924" y="2031"/>
              <a:ext cx="12" cy="37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82" name="Rectangle 958"/>
            <p:cNvSpPr>
              <a:spLocks noChangeArrowheads="1"/>
            </p:cNvSpPr>
            <p:nvPr/>
          </p:nvSpPr>
          <p:spPr bwMode="auto">
            <a:xfrm>
              <a:off x="1918" y="2031"/>
              <a:ext cx="12" cy="37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83" name="Rectangle 959"/>
            <p:cNvSpPr>
              <a:spLocks noChangeArrowheads="1"/>
            </p:cNvSpPr>
            <p:nvPr/>
          </p:nvSpPr>
          <p:spPr bwMode="auto">
            <a:xfrm>
              <a:off x="1913" y="2031"/>
              <a:ext cx="12" cy="37"/>
            </a:xfrm>
            <a:prstGeom prst="rect">
              <a:avLst/>
            </a:prstGeom>
            <a:solidFill>
              <a:srgbClr val="DC2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84" name="Rectangle 960"/>
            <p:cNvSpPr>
              <a:spLocks noChangeArrowheads="1"/>
            </p:cNvSpPr>
            <p:nvPr/>
          </p:nvSpPr>
          <p:spPr bwMode="auto">
            <a:xfrm>
              <a:off x="1908" y="2031"/>
              <a:ext cx="12" cy="37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85" name="Rectangle 961"/>
            <p:cNvSpPr>
              <a:spLocks noChangeArrowheads="1"/>
            </p:cNvSpPr>
            <p:nvPr/>
          </p:nvSpPr>
          <p:spPr bwMode="auto">
            <a:xfrm>
              <a:off x="1902" y="2031"/>
              <a:ext cx="12" cy="37"/>
            </a:xfrm>
            <a:prstGeom prst="rect">
              <a:avLst/>
            </a:prstGeom>
            <a:solidFill>
              <a:srgbClr val="D10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86" name="Rectangle 962"/>
            <p:cNvSpPr>
              <a:spLocks noChangeArrowheads="1"/>
            </p:cNvSpPr>
            <p:nvPr/>
          </p:nvSpPr>
          <p:spPr bwMode="auto">
            <a:xfrm>
              <a:off x="1897" y="2031"/>
              <a:ext cx="12" cy="3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87" name="Rectangle 963"/>
            <p:cNvSpPr>
              <a:spLocks noChangeArrowheads="1"/>
            </p:cNvSpPr>
            <p:nvPr/>
          </p:nvSpPr>
          <p:spPr bwMode="auto">
            <a:xfrm>
              <a:off x="1910" y="2021"/>
              <a:ext cx="97" cy="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88" name="Rectangle 964"/>
            <p:cNvSpPr>
              <a:spLocks noChangeArrowheads="1"/>
            </p:cNvSpPr>
            <p:nvPr/>
          </p:nvSpPr>
          <p:spPr bwMode="auto">
            <a:xfrm>
              <a:off x="1924" y="2007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89" name="Rectangle 965"/>
            <p:cNvSpPr>
              <a:spLocks noChangeArrowheads="1"/>
            </p:cNvSpPr>
            <p:nvPr/>
          </p:nvSpPr>
          <p:spPr bwMode="auto">
            <a:xfrm>
              <a:off x="1924" y="2013"/>
              <a:ext cx="5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90" name="Rectangle 966"/>
            <p:cNvSpPr>
              <a:spLocks noChangeArrowheads="1"/>
            </p:cNvSpPr>
            <p:nvPr/>
          </p:nvSpPr>
          <p:spPr bwMode="auto">
            <a:xfrm>
              <a:off x="1924" y="2018"/>
              <a:ext cx="5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91" name="Rectangle 967"/>
            <p:cNvSpPr>
              <a:spLocks noChangeArrowheads="1"/>
            </p:cNvSpPr>
            <p:nvPr/>
          </p:nvSpPr>
          <p:spPr bwMode="auto">
            <a:xfrm>
              <a:off x="1924" y="2024"/>
              <a:ext cx="5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92" name="Rectangle 968"/>
            <p:cNvSpPr>
              <a:spLocks noChangeArrowheads="1"/>
            </p:cNvSpPr>
            <p:nvPr/>
          </p:nvSpPr>
          <p:spPr bwMode="auto">
            <a:xfrm>
              <a:off x="1924" y="2029"/>
              <a:ext cx="5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93" name="Rectangle 969"/>
            <p:cNvSpPr>
              <a:spLocks noChangeArrowheads="1"/>
            </p:cNvSpPr>
            <p:nvPr/>
          </p:nvSpPr>
          <p:spPr bwMode="auto">
            <a:xfrm>
              <a:off x="1924" y="2035"/>
              <a:ext cx="5" cy="11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94" name="Rectangle 970"/>
            <p:cNvSpPr>
              <a:spLocks noChangeArrowheads="1"/>
            </p:cNvSpPr>
            <p:nvPr/>
          </p:nvSpPr>
          <p:spPr bwMode="auto">
            <a:xfrm>
              <a:off x="1924" y="2040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95" name="Rectangle 971"/>
            <p:cNvSpPr>
              <a:spLocks noChangeArrowheads="1"/>
            </p:cNvSpPr>
            <p:nvPr/>
          </p:nvSpPr>
          <p:spPr bwMode="auto">
            <a:xfrm>
              <a:off x="1924" y="2046"/>
              <a:ext cx="5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96" name="Rectangle 972"/>
            <p:cNvSpPr>
              <a:spLocks noChangeArrowheads="1"/>
            </p:cNvSpPr>
            <p:nvPr/>
          </p:nvSpPr>
          <p:spPr bwMode="auto">
            <a:xfrm>
              <a:off x="1924" y="2052"/>
              <a:ext cx="5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97" name="Rectangle 973"/>
            <p:cNvSpPr>
              <a:spLocks noChangeArrowheads="1"/>
            </p:cNvSpPr>
            <p:nvPr/>
          </p:nvSpPr>
          <p:spPr bwMode="auto">
            <a:xfrm>
              <a:off x="1924" y="2057"/>
              <a:ext cx="5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98" name="Rectangle 974"/>
            <p:cNvSpPr>
              <a:spLocks noChangeArrowheads="1"/>
            </p:cNvSpPr>
            <p:nvPr/>
          </p:nvSpPr>
          <p:spPr bwMode="auto">
            <a:xfrm>
              <a:off x="1924" y="2062"/>
              <a:ext cx="5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99" name="Rectangle 975"/>
            <p:cNvSpPr>
              <a:spLocks noChangeArrowheads="1"/>
            </p:cNvSpPr>
            <p:nvPr/>
          </p:nvSpPr>
          <p:spPr bwMode="auto">
            <a:xfrm>
              <a:off x="1924" y="2068"/>
              <a:ext cx="5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00" name="Rectangle 976"/>
            <p:cNvSpPr>
              <a:spLocks noChangeArrowheads="1"/>
            </p:cNvSpPr>
            <p:nvPr/>
          </p:nvSpPr>
          <p:spPr bwMode="auto">
            <a:xfrm>
              <a:off x="1924" y="2074"/>
              <a:ext cx="5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01" name="Rectangle 977"/>
            <p:cNvSpPr>
              <a:spLocks noChangeArrowheads="1"/>
            </p:cNvSpPr>
            <p:nvPr/>
          </p:nvSpPr>
          <p:spPr bwMode="auto">
            <a:xfrm>
              <a:off x="1924" y="2079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02" name="Rectangle 978"/>
            <p:cNvSpPr>
              <a:spLocks noChangeArrowheads="1"/>
            </p:cNvSpPr>
            <p:nvPr/>
          </p:nvSpPr>
          <p:spPr bwMode="auto">
            <a:xfrm>
              <a:off x="1926" y="2011"/>
              <a:ext cx="7" cy="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03" name="Rectangle 979"/>
            <p:cNvSpPr>
              <a:spLocks noChangeArrowheads="1"/>
            </p:cNvSpPr>
            <p:nvPr/>
          </p:nvSpPr>
          <p:spPr bwMode="auto">
            <a:xfrm>
              <a:off x="1967" y="2007"/>
              <a:ext cx="4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04" name="Rectangle 980"/>
            <p:cNvSpPr>
              <a:spLocks noChangeArrowheads="1"/>
            </p:cNvSpPr>
            <p:nvPr/>
          </p:nvSpPr>
          <p:spPr bwMode="auto">
            <a:xfrm>
              <a:off x="1967" y="2013"/>
              <a:ext cx="4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05" name="Rectangle 981"/>
            <p:cNvSpPr>
              <a:spLocks noChangeArrowheads="1"/>
            </p:cNvSpPr>
            <p:nvPr/>
          </p:nvSpPr>
          <p:spPr bwMode="auto">
            <a:xfrm>
              <a:off x="1967" y="2018"/>
              <a:ext cx="4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06" name="Rectangle 982"/>
            <p:cNvSpPr>
              <a:spLocks noChangeArrowheads="1"/>
            </p:cNvSpPr>
            <p:nvPr/>
          </p:nvSpPr>
          <p:spPr bwMode="auto">
            <a:xfrm>
              <a:off x="1967" y="2024"/>
              <a:ext cx="4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07" name="Rectangle 983"/>
            <p:cNvSpPr>
              <a:spLocks noChangeArrowheads="1"/>
            </p:cNvSpPr>
            <p:nvPr/>
          </p:nvSpPr>
          <p:spPr bwMode="auto">
            <a:xfrm>
              <a:off x="1967" y="2029"/>
              <a:ext cx="4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08" name="Rectangle 984"/>
            <p:cNvSpPr>
              <a:spLocks noChangeArrowheads="1"/>
            </p:cNvSpPr>
            <p:nvPr/>
          </p:nvSpPr>
          <p:spPr bwMode="auto">
            <a:xfrm>
              <a:off x="1967" y="2035"/>
              <a:ext cx="4" cy="11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09" name="Rectangle 985"/>
            <p:cNvSpPr>
              <a:spLocks noChangeArrowheads="1"/>
            </p:cNvSpPr>
            <p:nvPr/>
          </p:nvSpPr>
          <p:spPr bwMode="auto">
            <a:xfrm>
              <a:off x="1967" y="2040"/>
              <a:ext cx="4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10" name="Rectangle 986"/>
            <p:cNvSpPr>
              <a:spLocks noChangeArrowheads="1"/>
            </p:cNvSpPr>
            <p:nvPr/>
          </p:nvSpPr>
          <p:spPr bwMode="auto">
            <a:xfrm>
              <a:off x="1967" y="2046"/>
              <a:ext cx="4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11" name="Rectangle 987"/>
            <p:cNvSpPr>
              <a:spLocks noChangeArrowheads="1"/>
            </p:cNvSpPr>
            <p:nvPr/>
          </p:nvSpPr>
          <p:spPr bwMode="auto">
            <a:xfrm>
              <a:off x="1967" y="2052"/>
              <a:ext cx="4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12" name="Rectangle 988"/>
            <p:cNvSpPr>
              <a:spLocks noChangeArrowheads="1"/>
            </p:cNvSpPr>
            <p:nvPr/>
          </p:nvSpPr>
          <p:spPr bwMode="auto">
            <a:xfrm>
              <a:off x="1967" y="2057"/>
              <a:ext cx="4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13" name="Rectangle 989"/>
            <p:cNvSpPr>
              <a:spLocks noChangeArrowheads="1"/>
            </p:cNvSpPr>
            <p:nvPr/>
          </p:nvSpPr>
          <p:spPr bwMode="auto">
            <a:xfrm>
              <a:off x="1967" y="2062"/>
              <a:ext cx="4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14" name="Rectangle 990"/>
            <p:cNvSpPr>
              <a:spLocks noChangeArrowheads="1"/>
            </p:cNvSpPr>
            <p:nvPr/>
          </p:nvSpPr>
          <p:spPr bwMode="auto">
            <a:xfrm>
              <a:off x="1967" y="2068"/>
              <a:ext cx="4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15" name="Rectangle 991"/>
            <p:cNvSpPr>
              <a:spLocks noChangeArrowheads="1"/>
            </p:cNvSpPr>
            <p:nvPr/>
          </p:nvSpPr>
          <p:spPr bwMode="auto">
            <a:xfrm>
              <a:off x="1967" y="2074"/>
              <a:ext cx="4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16" name="Rectangle 992"/>
            <p:cNvSpPr>
              <a:spLocks noChangeArrowheads="1"/>
            </p:cNvSpPr>
            <p:nvPr/>
          </p:nvSpPr>
          <p:spPr bwMode="auto">
            <a:xfrm>
              <a:off x="1967" y="2079"/>
              <a:ext cx="4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17" name="Rectangle 993"/>
            <p:cNvSpPr>
              <a:spLocks noChangeArrowheads="1"/>
            </p:cNvSpPr>
            <p:nvPr/>
          </p:nvSpPr>
          <p:spPr bwMode="auto">
            <a:xfrm>
              <a:off x="1969" y="2011"/>
              <a:ext cx="6" cy="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18" name="Freeform 994"/>
            <p:cNvSpPr>
              <a:spLocks/>
            </p:cNvSpPr>
            <p:nvPr/>
          </p:nvSpPr>
          <p:spPr bwMode="auto">
            <a:xfrm>
              <a:off x="2929" y="1966"/>
              <a:ext cx="65" cy="47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65" y="47"/>
                </a:cxn>
                <a:cxn ang="0">
                  <a:pos x="65" y="1"/>
                </a:cxn>
              </a:cxnLst>
              <a:rect l="0" t="0" r="r" b="b"/>
              <a:pathLst>
                <a:path w="65" h="47">
                  <a:moveTo>
                    <a:pt x="65" y="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65" y="4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19" name="Rectangle 995"/>
            <p:cNvSpPr>
              <a:spLocks noChangeArrowheads="1"/>
            </p:cNvSpPr>
            <p:nvPr/>
          </p:nvSpPr>
          <p:spPr bwMode="auto">
            <a:xfrm>
              <a:off x="2973" y="1955"/>
              <a:ext cx="4" cy="12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20" name="Rectangle 996"/>
            <p:cNvSpPr>
              <a:spLocks noChangeArrowheads="1"/>
            </p:cNvSpPr>
            <p:nvPr/>
          </p:nvSpPr>
          <p:spPr bwMode="auto">
            <a:xfrm>
              <a:off x="2973" y="1958"/>
              <a:ext cx="4" cy="12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21" name="Rectangle 997"/>
            <p:cNvSpPr>
              <a:spLocks noChangeArrowheads="1"/>
            </p:cNvSpPr>
            <p:nvPr/>
          </p:nvSpPr>
          <p:spPr bwMode="auto">
            <a:xfrm>
              <a:off x="2973" y="1962"/>
              <a:ext cx="4" cy="12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22" name="Rectangle 998"/>
            <p:cNvSpPr>
              <a:spLocks noChangeArrowheads="1"/>
            </p:cNvSpPr>
            <p:nvPr/>
          </p:nvSpPr>
          <p:spPr bwMode="auto">
            <a:xfrm>
              <a:off x="2973" y="1965"/>
              <a:ext cx="4" cy="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23" name="Freeform 999"/>
            <p:cNvSpPr>
              <a:spLocks/>
            </p:cNvSpPr>
            <p:nvPr/>
          </p:nvSpPr>
          <p:spPr bwMode="auto">
            <a:xfrm>
              <a:off x="2929" y="1954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24" name="Freeform 1000"/>
            <p:cNvSpPr>
              <a:spLocks/>
            </p:cNvSpPr>
            <p:nvPr/>
          </p:nvSpPr>
          <p:spPr bwMode="auto">
            <a:xfrm>
              <a:off x="2929" y="1958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25" name="Freeform 1001"/>
            <p:cNvSpPr>
              <a:spLocks/>
            </p:cNvSpPr>
            <p:nvPr/>
          </p:nvSpPr>
          <p:spPr bwMode="auto">
            <a:xfrm>
              <a:off x="2929" y="1961"/>
              <a:ext cx="58" cy="14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4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26" name="Freeform 1002"/>
            <p:cNvSpPr>
              <a:spLocks/>
            </p:cNvSpPr>
            <p:nvPr/>
          </p:nvSpPr>
          <p:spPr bwMode="auto">
            <a:xfrm>
              <a:off x="2929" y="1964"/>
              <a:ext cx="58" cy="14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4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27" name="Freeform 1003"/>
            <p:cNvSpPr>
              <a:spLocks/>
            </p:cNvSpPr>
            <p:nvPr/>
          </p:nvSpPr>
          <p:spPr bwMode="auto">
            <a:xfrm>
              <a:off x="2929" y="1967"/>
              <a:ext cx="58" cy="14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4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28" name="Freeform 1004"/>
            <p:cNvSpPr>
              <a:spLocks/>
            </p:cNvSpPr>
            <p:nvPr/>
          </p:nvSpPr>
          <p:spPr bwMode="auto">
            <a:xfrm>
              <a:off x="2929" y="1971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29" name="Freeform 1005"/>
            <p:cNvSpPr>
              <a:spLocks/>
            </p:cNvSpPr>
            <p:nvPr/>
          </p:nvSpPr>
          <p:spPr bwMode="auto">
            <a:xfrm>
              <a:off x="2929" y="1975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06"/>
          <p:cNvGrpSpPr>
            <a:grpSpLocks/>
          </p:cNvGrpSpPr>
          <p:nvPr/>
        </p:nvGrpSpPr>
        <p:grpSpPr bwMode="auto">
          <a:xfrm>
            <a:off x="2216150" y="2703513"/>
            <a:ext cx="5340350" cy="1995487"/>
            <a:chOff x="1396" y="1703"/>
            <a:chExt cx="3364" cy="1257"/>
          </a:xfrm>
        </p:grpSpPr>
        <p:sp>
          <p:nvSpPr>
            <p:cNvPr id="1742831" name="Freeform 1007"/>
            <p:cNvSpPr>
              <a:spLocks/>
            </p:cNvSpPr>
            <p:nvPr/>
          </p:nvSpPr>
          <p:spPr bwMode="auto">
            <a:xfrm>
              <a:off x="2929" y="1978"/>
              <a:ext cx="57" cy="13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7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3"/>
                </a:cxn>
              </a:cxnLst>
              <a:rect l="0" t="0" r="r" b="b"/>
              <a:pathLst>
                <a:path w="57" h="13">
                  <a:moveTo>
                    <a:pt x="57" y="13"/>
                  </a:moveTo>
                  <a:lnTo>
                    <a:pt x="57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3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32" name="Freeform 1008"/>
            <p:cNvSpPr>
              <a:spLocks/>
            </p:cNvSpPr>
            <p:nvPr/>
          </p:nvSpPr>
          <p:spPr bwMode="auto">
            <a:xfrm>
              <a:off x="2929" y="1981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33" name="Freeform 1009"/>
            <p:cNvSpPr>
              <a:spLocks/>
            </p:cNvSpPr>
            <p:nvPr/>
          </p:nvSpPr>
          <p:spPr bwMode="auto">
            <a:xfrm>
              <a:off x="2929" y="1984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34" name="Freeform 1010"/>
            <p:cNvSpPr>
              <a:spLocks/>
            </p:cNvSpPr>
            <p:nvPr/>
          </p:nvSpPr>
          <p:spPr bwMode="auto">
            <a:xfrm>
              <a:off x="2929" y="1987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35" name="Freeform 1011"/>
            <p:cNvSpPr>
              <a:spLocks/>
            </p:cNvSpPr>
            <p:nvPr/>
          </p:nvSpPr>
          <p:spPr bwMode="auto">
            <a:xfrm>
              <a:off x="2929" y="1991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36" name="Freeform 1012"/>
            <p:cNvSpPr>
              <a:spLocks/>
            </p:cNvSpPr>
            <p:nvPr/>
          </p:nvSpPr>
          <p:spPr bwMode="auto">
            <a:xfrm>
              <a:off x="2929" y="1995"/>
              <a:ext cx="57" cy="13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7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3"/>
                </a:cxn>
              </a:cxnLst>
              <a:rect l="0" t="0" r="r" b="b"/>
              <a:pathLst>
                <a:path w="57" h="13">
                  <a:moveTo>
                    <a:pt x="57" y="13"/>
                  </a:moveTo>
                  <a:lnTo>
                    <a:pt x="57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37" name="Freeform 1013"/>
            <p:cNvSpPr>
              <a:spLocks/>
            </p:cNvSpPr>
            <p:nvPr/>
          </p:nvSpPr>
          <p:spPr bwMode="auto">
            <a:xfrm>
              <a:off x="2926" y="1963"/>
              <a:ext cx="65" cy="47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65" y="47"/>
                </a:cxn>
                <a:cxn ang="0">
                  <a:pos x="65" y="1"/>
                </a:cxn>
                <a:cxn ang="0">
                  <a:pos x="65" y="1"/>
                </a:cxn>
              </a:cxnLst>
              <a:rect l="0" t="0" r="r" b="b"/>
              <a:pathLst>
                <a:path w="65" h="47">
                  <a:moveTo>
                    <a:pt x="65" y="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65" y="47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38" name="Freeform 1014"/>
            <p:cNvSpPr>
              <a:spLocks/>
            </p:cNvSpPr>
            <p:nvPr/>
          </p:nvSpPr>
          <p:spPr bwMode="auto">
            <a:xfrm>
              <a:off x="2924" y="1955"/>
              <a:ext cx="62" cy="52"/>
            </a:xfrm>
            <a:custGeom>
              <a:avLst/>
              <a:gdLst/>
              <a:ahLst/>
              <a:cxnLst>
                <a:cxn ang="0">
                  <a:pos x="62" y="1"/>
                </a:cxn>
                <a:cxn ang="0">
                  <a:pos x="2" y="0"/>
                </a:cxn>
                <a:cxn ang="0">
                  <a:pos x="0" y="50"/>
                </a:cxn>
                <a:cxn ang="0">
                  <a:pos x="61" y="52"/>
                </a:cxn>
                <a:cxn ang="0">
                  <a:pos x="62" y="1"/>
                </a:cxn>
                <a:cxn ang="0">
                  <a:pos x="62" y="1"/>
                </a:cxn>
              </a:cxnLst>
              <a:rect l="0" t="0" r="r" b="b"/>
              <a:pathLst>
                <a:path w="62" h="52">
                  <a:moveTo>
                    <a:pt x="62" y="1"/>
                  </a:moveTo>
                  <a:lnTo>
                    <a:pt x="2" y="0"/>
                  </a:lnTo>
                  <a:lnTo>
                    <a:pt x="0" y="50"/>
                  </a:lnTo>
                  <a:lnTo>
                    <a:pt x="61" y="52"/>
                  </a:lnTo>
                  <a:lnTo>
                    <a:pt x="62" y="1"/>
                  </a:lnTo>
                  <a:lnTo>
                    <a:pt x="62" y="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39" name="Rectangle 1015"/>
            <p:cNvSpPr>
              <a:spLocks noChangeArrowheads="1"/>
            </p:cNvSpPr>
            <p:nvPr/>
          </p:nvSpPr>
          <p:spPr bwMode="auto">
            <a:xfrm>
              <a:off x="1912" y="2551"/>
              <a:ext cx="98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40" name="Rectangle 1016"/>
            <p:cNvSpPr>
              <a:spLocks noChangeArrowheads="1"/>
            </p:cNvSpPr>
            <p:nvPr/>
          </p:nvSpPr>
          <p:spPr bwMode="auto">
            <a:xfrm>
              <a:off x="1927" y="2540"/>
              <a:ext cx="8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41" name="Rectangle 1017"/>
            <p:cNvSpPr>
              <a:spLocks noChangeArrowheads="1"/>
            </p:cNvSpPr>
            <p:nvPr/>
          </p:nvSpPr>
          <p:spPr bwMode="auto">
            <a:xfrm>
              <a:off x="1971" y="2540"/>
              <a:ext cx="6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42" name="Rectangle 1018"/>
            <p:cNvSpPr>
              <a:spLocks noChangeArrowheads="1"/>
            </p:cNvSpPr>
            <p:nvPr/>
          </p:nvSpPr>
          <p:spPr bwMode="auto">
            <a:xfrm>
              <a:off x="1989" y="2550"/>
              <a:ext cx="12" cy="3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43" name="Rectangle 1019"/>
            <p:cNvSpPr>
              <a:spLocks noChangeArrowheads="1"/>
            </p:cNvSpPr>
            <p:nvPr/>
          </p:nvSpPr>
          <p:spPr bwMode="auto">
            <a:xfrm>
              <a:off x="1984" y="2550"/>
              <a:ext cx="12" cy="38"/>
            </a:xfrm>
            <a:prstGeom prst="rect">
              <a:avLst/>
            </a:prstGeom>
            <a:solidFill>
              <a:srgbClr val="D31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44" name="Rectangle 1020"/>
            <p:cNvSpPr>
              <a:spLocks noChangeArrowheads="1"/>
            </p:cNvSpPr>
            <p:nvPr/>
          </p:nvSpPr>
          <p:spPr bwMode="auto">
            <a:xfrm>
              <a:off x="1979" y="2550"/>
              <a:ext cx="12" cy="38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45" name="Rectangle 1021"/>
            <p:cNvSpPr>
              <a:spLocks noChangeArrowheads="1"/>
            </p:cNvSpPr>
            <p:nvPr/>
          </p:nvSpPr>
          <p:spPr bwMode="auto">
            <a:xfrm>
              <a:off x="1974" y="2550"/>
              <a:ext cx="12" cy="38"/>
            </a:xfrm>
            <a:prstGeom prst="rect">
              <a:avLst/>
            </a:prstGeom>
            <a:solidFill>
              <a:srgbClr val="DF2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46" name="Rectangle 1022"/>
            <p:cNvSpPr>
              <a:spLocks noChangeArrowheads="1"/>
            </p:cNvSpPr>
            <p:nvPr/>
          </p:nvSpPr>
          <p:spPr bwMode="auto">
            <a:xfrm>
              <a:off x="1968" y="2550"/>
              <a:ext cx="12" cy="38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47" name="Rectangle 1023"/>
            <p:cNvSpPr>
              <a:spLocks noChangeArrowheads="1"/>
            </p:cNvSpPr>
            <p:nvPr/>
          </p:nvSpPr>
          <p:spPr bwMode="auto">
            <a:xfrm>
              <a:off x="1963" y="2550"/>
              <a:ext cx="11" cy="38"/>
            </a:xfrm>
            <a:prstGeom prst="rect">
              <a:avLst/>
            </a:prstGeom>
            <a:solidFill>
              <a:srgbClr val="EC4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48" name="Rectangle 1024"/>
            <p:cNvSpPr>
              <a:spLocks noChangeArrowheads="1"/>
            </p:cNvSpPr>
            <p:nvPr/>
          </p:nvSpPr>
          <p:spPr bwMode="auto">
            <a:xfrm>
              <a:off x="1958" y="2550"/>
              <a:ext cx="12" cy="38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49" name="Rectangle 1025"/>
            <p:cNvSpPr>
              <a:spLocks noChangeArrowheads="1"/>
            </p:cNvSpPr>
            <p:nvPr/>
          </p:nvSpPr>
          <p:spPr bwMode="auto">
            <a:xfrm>
              <a:off x="1952" y="2550"/>
              <a:ext cx="12" cy="38"/>
            </a:xfrm>
            <a:prstGeom prst="rect">
              <a:avLst/>
            </a:prstGeom>
            <a:solidFill>
              <a:srgbClr val="F96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50" name="Rectangle 1026"/>
            <p:cNvSpPr>
              <a:spLocks noChangeArrowheads="1"/>
            </p:cNvSpPr>
            <p:nvPr/>
          </p:nvSpPr>
          <p:spPr bwMode="auto">
            <a:xfrm>
              <a:off x="1947" y="2550"/>
              <a:ext cx="12" cy="38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51" name="Rectangle 1027"/>
            <p:cNvSpPr>
              <a:spLocks noChangeArrowheads="1"/>
            </p:cNvSpPr>
            <p:nvPr/>
          </p:nvSpPr>
          <p:spPr bwMode="auto">
            <a:xfrm>
              <a:off x="1942" y="2550"/>
              <a:ext cx="12" cy="38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52" name="Rectangle 1028"/>
            <p:cNvSpPr>
              <a:spLocks noChangeArrowheads="1"/>
            </p:cNvSpPr>
            <p:nvPr/>
          </p:nvSpPr>
          <p:spPr bwMode="auto">
            <a:xfrm>
              <a:off x="1936" y="2550"/>
              <a:ext cx="12" cy="38"/>
            </a:xfrm>
            <a:prstGeom prst="rect">
              <a:avLst/>
            </a:prstGeom>
            <a:solidFill>
              <a:srgbClr val="FA7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53" name="Rectangle 1029"/>
            <p:cNvSpPr>
              <a:spLocks noChangeArrowheads="1"/>
            </p:cNvSpPr>
            <p:nvPr/>
          </p:nvSpPr>
          <p:spPr bwMode="auto">
            <a:xfrm>
              <a:off x="1931" y="2550"/>
              <a:ext cx="12" cy="38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54" name="Rectangle 1030"/>
            <p:cNvSpPr>
              <a:spLocks noChangeArrowheads="1"/>
            </p:cNvSpPr>
            <p:nvPr/>
          </p:nvSpPr>
          <p:spPr bwMode="auto">
            <a:xfrm>
              <a:off x="1925" y="2550"/>
              <a:ext cx="12" cy="38"/>
            </a:xfrm>
            <a:prstGeom prst="rect">
              <a:avLst/>
            </a:prstGeom>
            <a:solidFill>
              <a:srgbClr val="F05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55" name="Rectangle 1031"/>
            <p:cNvSpPr>
              <a:spLocks noChangeArrowheads="1"/>
            </p:cNvSpPr>
            <p:nvPr/>
          </p:nvSpPr>
          <p:spPr bwMode="auto">
            <a:xfrm>
              <a:off x="1920" y="2550"/>
              <a:ext cx="12" cy="38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56" name="Rectangle 1032"/>
            <p:cNvSpPr>
              <a:spLocks noChangeArrowheads="1"/>
            </p:cNvSpPr>
            <p:nvPr/>
          </p:nvSpPr>
          <p:spPr bwMode="auto">
            <a:xfrm>
              <a:off x="1915" y="2550"/>
              <a:ext cx="12" cy="38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57" name="Rectangle 1033"/>
            <p:cNvSpPr>
              <a:spLocks noChangeArrowheads="1"/>
            </p:cNvSpPr>
            <p:nvPr/>
          </p:nvSpPr>
          <p:spPr bwMode="auto">
            <a:xfrm>
              <a:off x="1910" y="2550"/>
              <a:ext cx="11" cy="38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58" name="Rectangle 1034"/>
            <p:cNvSpPr>
              <a:spLocks noChangeArrowheads="1"/>
            </p:cNvSpPr>
            <p:nvPr/>
          </p:nvSpPr>
          <p:spPr bwMode="auto">
            <a:xfrm>
              <a:off x="1904" y="2550"/>
              <a:ext cx="12" cy="38"/>
            </a:xfrm>
            <a:prstGeom prst="rect">
              <a:avLst/>
            </a:prstGeom>
            <a:solidFill>
              <a:srgbClr val="DC2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59" name="Rectangle 1035"/>
            <p:cNvSpPr>
              <a:spLocks noChangeArrowheads="1"/>
            </p:cNvSpPr>
            <p:nvPr/>
          </p:nvSpPr>
          <p:spPr bwMode="auto">
            <a:xfrm>
              <a:off x="1899" y="2550"/>
              <a:ext cx="12" cy="38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60" name="Rectangle 1036"/>
            <p:cNvSpPr>
              <a:spLocks noChangeArrowheads="1"/>
            </p:cNvSpPr>
            <p:nvPr/>
          </p:nvSpPr>
          <p:spPr bwMode="auto">
            <a:xfrm>
              <a:off x="1893" y="2550"/>
              <a:ext cx="12" cy="38"/>
            </a:xfrm>
            <a:prstGeom prst="rect">
              <a:avLst/>
            </a:prstGeom>
            <a:solidFill>
              <a:srgbClr val="D10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61" name="Rectangle 1037"/>
            <p:cNvSpPr>
              <a:spLocks noChangeArrowheads="1"/>
            </p:cNvSpPr>
            <p:nvPr/>
          </p:nvSpPr>
          <p:spPr bwMode="auto">
            <a:xfrm>
              <a:off x="1888" y="2550"/>
              <a:ext cx="12" cy="3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62" name="Rectangle 1038"/>
            <p:cNvSpPr>
              <a:spLocks noChangeArrowheads="1"/>
            </p:cNvSpPr>
            <p:nvPr/>
          </p:nvSpPr>
          <p:spPr bwMode="auto">
            <a:xfrm>
              <a:off x="1901" y="2540"/>
              <a:ext cx="97" cy="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63" name="Rectangle 1039"/>
            <p:cNvSpPr>
              <a:spLocks noChangeArrowheads="1"/>
            </p:cNvSpPr>
            <p:nvPr/>
          </p:nvSpPr>
          <p:spPr bwMode="auto">
            <a:xfrm>
              <a:off x="1915" y="2526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64" name="Rectangle 1040"/>
            <p:cNvSpPr>
              <a:spLocks noChangeArrowheads="1"/>
            </p:cNvSpPr>
            <p:nvPr/>
          </p:nvSpPr>
          <p:spPr bwMode="auto">
            <a:xfrm>
              <a:off x="1915" y="2532"/>
              <a:ext cx="5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65" name="Rectangle 1041"/>
            <p:cNvSpPr>
              <a:spLocks noChangeArrowheads="1"/>
            </p:cNvSpPr>
            <p:nvPr/>
          </p:nvSpPr>
          <p:spPr bwMode="auto">
            <a:xfrm>
              <a:off x="1915" y="2537"/>
              <a:ext cx="5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66" name="Rectangle 1042"/>
            <p:cNvSpPr>
              <a:spLocks noChangeArrowheads="1"/>
            </p:cNvSpPr>
            <p:nvPr/>
          </p:nvSpPr>
          <p:spPr bwMode="auto">
            <a:xfrm>
              <a:off x="1915" y="2543"/>
              <a:ext cx="5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67" name="Rectangle 1043"/>
            <p:cNvSpPr>
              <a:spLocks noChangeArrowheads="1"/>
            </p:cNvSpPr>
            <p:nvPr/>
          </p:nvSpPr>
          <p:spPr bwMode="auto">
            <a:xfrm>
              <a:off x="1915" y="2549"/>
              <a:ext cx="5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68" name="Rectangle 1044"/>
            <p:cNvSpPr>
              <a:spLocks noChangeArrowheads="1"/>
            </p:cNvSpPr>
            <p:nvPr/>
          </p:nvSpPr>
          <p:spPr bwMode="auto">
            <a:xfrm>
              <a:off x="1915" y="2554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69" name="Rectangle 1045"/>
            <p:cNvSpPr>
              <a:spLocks noChangeArrowheads="1"/>
            </p:cNvSpPr>
            <p:nvPr/>
          </p:nvSpPr>
          <p:spPr bwMode="auto">
            <a:xfrm>
              <a:off x="1915" y="2560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70" name="Rectangle 1046"/>
            <p:cNvSpPr>
              <a:spLocks noChangeArrowheads="1"/>
            </p:cNvSpPr>
            <p:nvPr/>
          </p:nvSpPr>
          <p:spPr bwMode="auto">
            <a:xfrm>
              <a:off x="1915" y="2566"/>
              <a:ext cx="5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71" name="Rectangle 1047"/>
            <p:cNvSpPr>
              <a:spLocks noChangeArrowheads="1"/>
            </p:cNvSpPr>
            <p:nvPr/>
          </p:nvSpPr>
          <p:spPr bwMode="auto">
            <a:xfrm>
              <a:off x="1915" y="2572"/>
              <a:ext cx="5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72" name="Rectangle 1048"/>
            <p:cNvSpPr>
              <a:spLocks noChangeArrowheads="1"/>
            </p:cNvSpPr>
            <p:nvPr/>
          </p:nvSpPr>
          <p:spPr bwMode="auto">
            <a:xfrm>
              <a:off x="1915" y="2576"/>
              <a:ext cx="5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73" name="Rectangle 1049"/>
            <p:cNvSpPr>
              <a:spLocks noChangeArrowheads="1"/>
            </p:cNvSpPr>
            <p:nvPr/>
          </p:nvSpPr>
          <p:spPr bwMode="auto">
            <a:xfrm>
              <a:off x="1915" y="2582"/>
              <a:ext cx="5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74" name="Rectangle 1050"/>
            <p:cNvSpPr>
              <a:spLocks noChangeArrowheads="1"/>
            </p:cNvSpPr>
            <p:nvPr/>
          </p:nvSpPr>
          <p:spPr bwMode="auto">
            <a:xfrm>
              <a:off x="1915" y="2588"/>
              <a:ext cx="5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75" name="Rectangle 1051"/>
            <p:cNvSpPr>
              <a:spLocks noChangeArrowheads="1"/>
            </p:cNvSpPr>
            <p:nvPr/>
          </p:nvSpPr>
          <p:spPr bwMode="auto">
            <a:xfrm>
              <a:off x="1915" y="2593"/>
              <a:ext cx="5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76" name="Rectangle 1052"/>
            <p:cNvSpPr>
              <a:spLocks noChangeArrowheads="1"/>
            </p:cNvSpPr>
            <p:nvPr/>
          </p:nvSpPr>
          <p:spPr bwMode="auto">
            <a:xfrm>
              <a:off x="1915" y="2599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77" name="Rectangle 1053"/>
            <p:cNvSpPr>
              <a:spLocks noChangeArrowheads="1"/>
            </p:cNvSpPr>
            <p:nvPr/>
          </p:nvSpPr>
          <p:spPr bwMode="auto">
            <a:xfrm>
              <a:off x="1917" y="2530"/>
              <a:ext cx="7" cy="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78" name="Rectangle 1054"/>
            <p:cNvSpPr>
              <a:spLocks noChangeArrowheads="1"/>
            </p:cNvSpPr>
            <p:nvPr/>
          </p:nvSpPr>
          <p:spPr bwMode="auto">
            <a:xfrm>
              <a:off x="1958" y="2526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79" name="Rectangle 1055"/>
            <p:cNvSpPr>
              <a:spLocks noChangeArrowheads="1"/>
            </p:cNvSpPr>
            <p:nvPr/>
          </p:nvSpPr>
          <p:spPr bwMode="auto">
            <a:xfrm>
              <a:off x="1958" y="2532"/>
              <a:ext cx="5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80" name="Rectangle 1056"/>
            <p:cNvSpPr>
              <a:spLocks noChangeArrowheads="1"/>
            </p:cNvSpPr>
            <p:nvPr/>
          </p:nvSpPr>
          <p:spPr bwMode="auto">
            <a:xfrm>
              <a:off x="1958" y="2537"/>
              <a:ext cx="5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81" name="Rectangle 1057"/>
            <p:cNvSpPr>
              <a:spLocks noChangeArrowheads="1"/>
            </p:cNvSpPr>
            <p:nvPr/>
          </p:nvSpPr>
          <p:spPr bwMode="auto">
            <a:xfrm>
              <a:off x="1958" y="2543"/>
              <a:ext cx="5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82" name="Rectangle 1058"/>
            <p:cNvSpPr>
              <a:spLocks noChangeArrowheads="1"/>
            </p:cNvSpPr>
            <p:nvPr/>
          </p:nvSpPr>
          <p:spPr bwMode="auto">
            <a:xfrm>
              <a:off x="1958" y="2549"/>
              <a:ext cx="5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83" name="Rectangle 1059"/>
            <p:cNvSpPr>
              <a:spLocks noChangeArrowheads="1"/>
            </p:cNvSpPr>
            <p:nvPr/>
          </p:nvSpPr>
          <p:spPr bwMode="auto">
            <a:xfrm>
              <a:off x="1958" y="2554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84" name="Rectangle 1060"/>
            <p:cNvSpPr>
              <a:spLocks noChangeArrowheads="1"/>
            </p:cNvSpPr>
            <p:nvPr/>
          </p:nvSpPr>
          <p:spPr bwMode="auto">
            <a:xfrm>
              <a:off x="1958" y="2560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85" name="Rectangle 1061"/>
            <p:cNvSpPr>
              <a:spLocks noChangeArrowheads="1"/>
            </p:cNvSpPr>
            <p:nvPr/>
          </p:nvSpPr>
          <p:spPr bwMode="auto">
            <a:xfrm>
              <a:off x="1958" y="2566"/>
              <a:ext cx="5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86" name="Rectangle 1062"/>
            <p:cNvSpPr>
              <a:spLocks noChangeArrowheads="1"/>
            </p:cNvSpPr>
            <p:nvPr/>
          </p:nvSpPr>
          <p:spPr bwMode="auto">
            <a:xfrm>
              <a:off x="1958" y="2572"/>
              <a:ext cx="5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87" name="Rectangle 1063"/>
            <p:cNvSpPr>
              <a:spLocks noChangeArrowheads="1"/>
            </p:cNvSpPr>
            <p:nvPr/>
          </p:nvSpPr>
          <p:spPr bwMode="auto">
            <a:xfrm>
              <a:off x="1958" y="2576"/>
              <a:ext cx="5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88" name="Rectangle 1064"/>
            <p:cNvSpPr>
              <a:spLocks noChangeArrowheads="1"/>
            </p:cNvSpPr>
            <p:nvPr/>
          </p:nvSpPr>
          <p:spPr bwMode="auto">
            <a:xfrm>
              <a:off x="1958" y="2582"/>
              <a:ext cx="5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89" name="Rectangle 1065"/>
            <p:cNvSpPr>
              <a:spLocks noChangeArrowheads="1"/>
            </p:cNvSpPr>
            <p:nvPr/>
          </p:nvSpPr>
          <p:spPr bwMode="auto">
            <a:xfrm>
              <a:off x="1958" y="2588"/>
              <a:ext cx="5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90" name="Rectangle 1066"/>
            <p:cNvSpPr>
              <a:spLocks noChangeArrowheads="1"/>
            </p:cNvSpPr>
            <p:nvPr/>
          </p:nvSpPr>
          <p:spPr bwMode="auto">
            <a:xfrm>
              <a:off x="1958" y="2593"/>
              <a:ext cx="5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91" name="Rectangle 1067"/>
            <p:cNvSpPr>
              <a:spLocks noChangeArrowheads="1"/>
            </p:cNvSpPr>
            <p:nvPr/>
          </p:nvSpPr>
          <p:spPr bwMode="auto">
            <a:xfrm>
              <a:off x="1958" y="2599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92" name="Rectangle 1068"/>
            <p:cNvSpPr>
              <a:spLocks noChangeArrowheads="1"/>
            </p:cNvSpPr>
            <p:nvPr/>
          </p:nvSpPr>
          <p:spPr bwMode="auto">
            <a:xfrm>
              <a:off x="1960" y="2530"/>
              <a:ext cx="6" cy="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93" name="Freeform 1069"/>
            <p:cNvSpPr>
              <a:spLocks/>
            </p:cNvSpPr>
            <p:nvPr/>
          </p:nvSpPr>
          <p:spPr bwMode="auto">
            <a:xfrm>
              <a:off x="2935" y="2620"/>
              <a:ext cx="66" cy="47"/>
            </a:xfrm>
            <a:custGeom>
              <a:avLst/>
              <a:gdLst/>
              <a:ahLst/>
              <a:cxnLst>
                <a:cxn ang="0">
                  <a:pos x="66" y="46"/>
                </a:cxn>
                <a:cxn ang="0">
                  <a:pos x="0" y="47"/>
                </a:cxn>
                <a:cxn ang="0">
                  <a:pos x="0" y="2"/>
                </a:cxn>
                <a:cxn ang="0">
                  <a:pos x="66" y="0"/>
                </a:cxn>
                <a:cxn ang="0">
                  <a:pos x="66" y="46"/>
                </a:cxn>
              </a:cxnLst>
              <a:rect l="0" t="0" r="r" b="b"/>
              <a:pathLst>
                <a:path w="66" h="47">
                  <a:moveTo>
                    <a:pt x="66" y="46"/>
                  </a:moveTo>
                  <a:lnTo>
                    <a:pt x="0" y="47"/>
                  </a:lnTo>
                  <a:lnTo>
                    <a:pt x="0" y="2"/>
                  </a:lnTo>
                  <a:lnTo>
                    <a:pt x="66" y="0"/>
                  </a:lnTo>
                  <a:lnTo>
                    <a:pt x="6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94" name="Rectangle 1070"/>
            <p:cNvSpPr>
              <a:spLocks noChangeArrowheads="1"/>
            </p:cNvSpPr>
            <p:nvPr/>
          </p:nvSpPr>
          <p:spPr bwMode="auto">
            <a:xfrm>
              <a:off x="2979" y="2667"/>
              <a:ext cx="3" cy="11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95" name="Rectangle 1071"/>
            <p:cNvSpPr>
              <a:spLocks noChangeArrowheads="1"/>
            </p:cNvSpPr>
            <p:nvPr/>
          </p:nvSpPr>
          <p:spPr bwMode="auto">
            <a:xfrm>
              <a:off x="2979" y="2663"/>
              <a:ext cx="3" cy="12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96" name="Rectangle 1072"/>
            <p:cNvSpPr>
              <a:spLocks noChangeArrowheads="1"/>
            </p:cNvSpPr>
            <p:nvPr/>
          </p:nvSpPr>
          <p:spPr bwMode="auto">
            <a:xfrm>
              <a:off x="2979" y="2659"/>
              <a:ext cx="3" cy="12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97" name="Rectangle 1073"/>
            <p:cNvSpPr>
              <a:spLocks noChangeArrowheads="1"/>
            </p:cNvSpPr>
            <p:nvPr/>
          </p:nvSpPr>
          <p:spPr bwMode="auto">
            <a:xfrm>
              <a:off x="2979" y="2656"/>
              <a:ext cx="3" cy="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98" name="Freeform 1074"/>
            <p:cNvSpPr>
              <a:spLocks/>
            </p:cNvSpPr>
            <p:nvPr/>
          </p:nvSpPr>
          <p:spPr bwMode="auto">
            <a:xfrm>
              <a:off x="2935" y="2666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99" name="Freeform 1075"/>
            <p:cNvSpPr>
              <a:spLocks/>
            </p:cNvSpPr>
            <p:nvPr/>
          </p:nvSpPr>
          <p:spPr bwMode="auto">
            <a:xfrm>
              <a:off x="2935" y="2662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00" name="Freeform 1076"/>
            <p:cNvSpPr>
              <a:spLocks/>
            </p:cNvSpPr>
            <p:nvPr/>
          </p:nvSpPr>
          <p:spPr bwMode="auto">
            <a:xfrm>
              <a:off x="2935" y="2658"/>
              <a:ext cx="58" cy="1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8" y="12"/>
                </a:cxn>
              </a:cxnLst>
              <a:rect l="0" t="0" r="r" b="b"/>
              <a:pathLst>
                <a:path w="58" h="14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01" name="Freeform 1077"/>
            <p:cNvSpPr>
              <a:spLocks/>
            </p:cNvSpPr>
            <p:nvPr/>
          </p:nvSpPr>
          <p:spPr bwMode="auto">
            <a:xfrm>
              <a:off x="2935" y="2655"/>
              <a:ext cx="58" cy="1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8" y="12"/>
                </a:cxn>
              </a:cxnLst>
              <a:rect l="0" t="0" r="r" b="b"/>
              <a:pathLst>
                <a:path w="58" h="14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02" name="Freeform 1078"/>
            <p:cNvSpPr>
              <a:spLocks/>
            </p:cNvSpPr>
            <p:nvPr/>
          </p:nvSpPr>
          <p:spPr bwMode="auto">
            <a:xfrm>
              <a:off x="2935" y="2652"/>
              <a:ext cx="58" cy="1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8" y="12"/>
                </a:cxn>
              </a:cxnLst>
              <a:rect l="0" t="0" r="r" b="b"/>
              <a:pathLst>
                <a:path w="58" h="14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03" name="Freeform 1079"/>
            <p:cNvSpPr>
              <a:spLocks/>
            </p:cNvSpPr>
            <p:nvPr/>
          </p:nvSpPr>
          <p:spPr bwMode="auto">
            <a:xfrm>
              <a:off x="2935" y="2649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04" name="Freeform 1080"/>
            <p:cNvSpPr>
              <a:spLocks/>
            </p:cNvSpPr>
            <p:nvPr/>
          </p:nvSpPr>
          <p:spPr bwMode="auto">
            <a:xfrm>
              <a:off x="2935" y="2646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05" name="Freeform 1081"/>
            <p:cNvSpPr>
              <a:spLocks/>
            </p:cNvSpPr>
            <p:nvPr/>
          </p:nvSpPr>
          <p:spPr bwMode="auto">
            <a:xfrm>
              <a:off x="2935" y="2642"/>
              <a:ext cx="57" cy="1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7" y="12"/>
                </a:cxn>
              </a:cxnLst>
              <a:rect l="0" t="0" r="r" b="b"/>
              <a:pathLst>
                <a:path w="57" h="13">
                  <a:moveTo>
                    <a:pt x="57" y="12"/>
                  </a:moveTo>
                  <a:lnTo>
                    <a:pt x="57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06" name="Freeform 1082"/>
            <p:cNvSpPr>
              <a:spLocks/>
            </p:cNvSpPr>
            <p:nvPr/>
          </p:nvSpPr>
          <p:spPr bwMode="auto">
            <a:xfrm>
              <a:off x="2935" y="2638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07" name="Freeform 1083"/>
            <p:cNvSpPr>
              <a:spLocks/>
            </p:cNvSpPr>
            <p:nvPr/>
          </p:nvSpPr>
          <p:spPr bwMode="auto">
            <a:xfrm>
              <a:off x="2935" y="2635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08" name="Freeform 1084"/>
            <p:cNvSpPr>
              <a:spLocks/>
            </p:cNvSpPr>
            <p:nvPr/>
          </p:nvSpPr>
          <p:spPr bwMode="auto">
            <a:xfrm>
              <a:off x="2935" y="2632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09" name="Freeform 1085"/>
            <p:cNvSpPr>
              <a:spLocks/>
            </p:cNvSpPr>
            <p:nvPr/>
          </p:nvSpPr>
          <p:spPr bwMode="auto">
            <a:xfrm>
              <a:off x="2935" y="2628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10" name="Freeform 1086"/>
            <p:cNvSpPr>
              <a:spLocks/>
            </p:cNvSpPr>
            <p:nvPr/>
          </p:nvSpPr>
          <p:spPr bwMode="auto">
            <a:xfrm>
              <a:off x="2935" y="2625"/>
              <a:ext cx="57" cy="1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7" y="12"/>
                </a:cxn>
              </a:cxnLst>
              <a:rect l="0" t="0" r="r" b="b"/>
              <a:pathLst>
                <a:path w="57" h="13">
                  <a:moveTo>
                    <a:pt x="57" y="12"/>
                  </a:moveTo>
                  <a:lnTo>
                    <a:pt x="57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11" name="Freeform 1087"/>
            <p:cNvSpPr>
              <a:spLocks/>
            </p:cNvSpPr>
            <p:nvPr/>
          </p:nvSpPr>
          <p:spPr bwMode="auto">
            <a:xfrm>
              <a:off x="2932" y="2617"/>
              <a:ext cx="66" cy="47"/>
            </a:xfrm>
            <a:custGeom>
              <a:avLst/>
              <a:gdLst/>
              <a:ahLst/>
              <a:cxnLst>
                <a:cxn ang="0">
                  <a:pos x="66" y="46"/>
                </a:cxn>
                <a:cxn ang="0">
                  <a:pos x="0" y="47"/>
                </a:cxn>
                <a:cxn ang="0">
                  <a:pos x="0" y="2"/>
                </a:cxn>
                <a:cxn ang="0">
                  <a:pos x="66" y="0"/>
                </a:cxn>
                <a:cxn ang="0">
                  <a:pos x="66" y="46"/>
                </a:cxn>
                <a:cxn ang="0">
                  <a:pos x="66" y="46"/>
                </a:cxn>
              </a:cxnLst>
              <a:rect l="0" t="0" r="r" b="b"/>
              <a:pathLst>
                <a:path w="66" h="47">
                  <a:moveTo>
                    <a:pt x="66" y="46"/>
                  </a:moveTo>
                  <a:lnTo>
                    <a:pt x="0" y="47"/>
                  </a:lnTo>
                  <a:lnTo>
                    <a:pt x="0" y="2"/>
                  </a:lnTo>
                  <a:lnTo>
                    <a:pt x="66" y="0"/>
                  </a:lnTo>
                  <a:lnTo>
                    <a:pt x="66" y="46"/>
                  </a:lnTo>
                  <a:lnTo>
                    <a:pt x="66" y="4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12" name="Freeform 1088"/>
            <p:cNvSpPr>
              <a:spLocks/>
            </p:cNvSpPr>
            <p:nvPr/>
          </p:nvSpPr>
          <p:spPr bwMode="auto">
            <a:xfrm>
              <a:off x="2930" y="2621"/>
              <a:ext cx="62" cy="52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2" y="52"/>
                </a:cxn>
                <a:cxn ang="0">
                  <a:pos x="0" y="1"/>
                </a:cxn>
                <a:cxn ang="0">
                  <a:pos x="61" y="0"/>
                </a:cxn>
                <a:cxn ang="0">
                  <a:pos x="62" y="51"/>
                </a:cxn>
                <a:cxn ang="0">
                  <a:pos x="62" y="51"/>
                </a:cxn>
              </a:cxnLst>
              <a:rect l="0" t="0" r="r" b="b"/>
              <a:pathLst>
                <a:path w="62" h="52">
                  <a:moveTo>
                    <a:pt x="62" y="51"/>
                  </a:moveTo>
                  <a:lnTo>
                    <a:pt x="2" y="52"/>
                  </a:lnTo>
                  <a:lnTo>
                    <a:pt x="0" y="1"/>
                  </a:lnTo>
                  <a:lnTo>
                    <a:pt x="61" y="0"/>
                  </a:lnTo>
                  <a:lnTo>
                    <a:pt x="62" y="51"/>
                  </a:lnTo>
                  <a:lnTo>
                    <a:pt x="62" y="5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13" name="Freeform 1089"/>
            <p:cNvSpPr>
              <a:spLocks/>
            </p:cNvSpPr>
            <p:nvPr/>
          </p:nvSpPr>
          <p:spPr bwMode="auto">
            <a:xfrm>
              <a:off x="3548" y="1807"/>
              <a:ext cx="1206" cy="1022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1206" y="0"/>
                </a:cxn>
                <a:cxn ang="0">
                  <a:pos x="1206" y="1022"/>
                </a:cxn>
                <a:cxn ang="0">
                  <a:pos x="0" y="580"/>
                </a:cxn>
                <a:cxn ang="0">
                  <a:pos x="0" y="443"/>
                </a:cxn>
              </a:cxnLst>
              <a:rect l="0" t="0" r="r" b="b"/>
              <a:pathLst>
                <a:path w="1206" h="1022">
                  <a:moveTo>
                    <a:pt x="0" y="443"/>
                  </a:moveTo>
                  <a:lnTo>
                    <a:pt x="1206" y="0"/>
                  </a:lnTo>
                  <a:lnTo>
                    <a:pt x="1206" y="1022"/>
                  </a:lnTo>
                  <a:lnTo>
                    <a:pt x="0" y="58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D9E4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14" name="Freeform 1090"/>
            <p:cNvSpPr>
              <a:spLocks/>
            </p:cNvSpPr>
            <p:nvPr/>
          </p:nvSpPr>
          <p:spPr bwMode="auto">
            <a:xfrm>
              <a:off x="4125" y="2500"/>
              <a:ext cx="136" cy="179"/>
            </a:xfrm>
            <a:custGeom>
              <a:avLst/>
              <a:gdLst/>
              <a:ahLst/>
              <a:cxnLst>
                <a:cxn ang="0">
                  <a:pos x="125" y="179"/>
                </a:cxn>
                <a:cxn ang="0">
                  <a:pos x="136" y="171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125" y="179"/>
                </a:cxn>
              </a:cxnLst>
              <a:rect l="0" t="0" r="r" b="b"/>
              <a:pathLst>
                <a:path w="136" h="179">
                  <a:moveTo>
                    <a:pt x="125" y="179"/>
                  </a:moveTo>
                  <a:lnTo>
                    <a:pt x="136" y="171"/>
                  </a:lnTo>
                  <a:lnTo>
                    <a:pt x="10" y="0"/>
                  </a:lnTo>
                  <a:lnTo>
                    <a:pt x="0" y="8"/>
                  </a:lnTo>
                  <a:lnTo>
                    <a:pt x="125" y="179"/>
                  </a:lnTo>
                  <a:close/>
                </a:path>
              </a:pathLst>
            </a:custGeom>
            <a:solidFill>
              <a:srgbClr val="EF0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15" name="Freeform 1091"/>
            <p:cNvSpPr>
              <a:spLocks/>
            </p:cNvSpPr>
            <p:nvPr/>
          </p:nvSpPr>
          <p:spPr bwMode="auto">
            <a:xfrm>
              <a:off x="4092" y="2450"/>
              <a:ext cx="69" cy="77"/>
            </a:xfrm>
            <a:custGeom>
              <a:avLst/>
              <a:gdLst/>
              <a:ahLst/>
              <a:cxnLst>
                <a:cxn ang="0">
                  <a:pos x="69" y="36"/>
                </a:cxn>
                <a:cxn ang="0">
                  <a:pos x="0" y="0"/>
                </a:cxn>
                <a:cxn ang="0">
                  <a:pos x="13" y="77"/>
                </a:cxn>
                <a:cxn ang="0">
                  <a:pos x="69" y="36"/>
                </a:cxn>
              </a:cxnLst>
              <a:rect l="0" t="0" r="r" b="b"/>
              <a:pathLst>
                <a:path w="69" h="77">
                  <a:moveTo>
                    <a:pt x="69" y="36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69" y="36"/>
                  </a:lnTo>
                  <a:close/>
                </a:path>
              </a:pathLst>
            </a:custGeom>
            <a:solidFill>
              <a:srgbClr val="EF0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16" name="Freeform 1092"/>
            <p:cNvSpPr>
              <a:spLocks/>
            </p:cNvSpPr>
            <p:nvPr/>
          </p:nvSpPr>
          <p:spPr bwMode="auto">
            <a:xfrm>
              <a:off x="3584" y="2132"/>
              <a:ext cx="246" cy="197"/>
            </a:xfrm>
            <a:custGeom>
              <a:avLst/>
              <a:gdLst/>
              <a:ahLst/>
              <a:cxnLst>
                <a:cxn ang="0">
                  <a:pos x="235" y="197"/>
                </a:cxn>
                <a:cxn ang="0">
                  <a:pos x="246" y="183"/>
                </a:cxn>
                <a:cxn ang="0">
                  <a:pos x="12" y="0"/>
                </a:cxn>
                <a:cxn ang="0">
                  <a:pos x="0" y="15"/>
                </a:cxn>
                <a:cxn ang="0">
                  <a:pos x="235" y="197"/>
                </a:cxn>
              </a:cxnLst>
              <a:rect l="0" t="0" r="r" b="b"/>
              <a:pathLst>
                <a:path w="246" h="197">
                  <a:moveTo>
                    <a:pt x="235" y="197"/>
                  </a:moveTo>
                  <a:lnTo>
                    <a:pt x="246" y="183"/>
                  </a:lnTo>
                  <a:lnTo>
                    <a:pt x="12" y="0"/>
                  </a:lnTo>
                  <a:lnTo>
                    <a:pt x="0" y="15"/>
                  </a:lnTo>
                  <a:lnTo>
                    <a:pt x="235" y="19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17" name="Freeform 1093"/>
            <p:cNvSpPr>
              <a:spLocks/>
            </p:cNvSpPr>
            <p:nvPr/>
          </p:nvSpPr>
          <p:spPr bwMode="auto">
            <a:xfrm>
              <a:off x="4040" y="2177"/>
              <a:ext cx="205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34" y="5"/>
                </a:cxn>
                <a:cxn ang="0">
                  <a:pos x="48" y="9"/>
                </a:cxn>
                <a:cxn ang="0">
                  <a:pos x="68" y="23"/>
                </a:cxn>
                <a:cxn ang="0">
                  <a:pos x="89" y="40"/>
                </a:cxn>
                <a:cxn ang="0">
                  <a:pos x="103" y="53"/>
                </a:cxn>
                <a:cxn ang="0">
                  <a:pos x="123" y="80"/>
                </a:cxn>
                <a:cxn ang="0">
                  <a:pos x="136" y="102"/>
                </a:cxn>
                <a:cxn ang="0">
                  <a:pos x="144" y="115"/>
                </a:cxn>
                <a:cxn ang="0">
                  <a:pos x="151" y="128"/>
                </a:cxn>
                <a:cxn ang="0">
                  <a:pos x="164" y="155"/>
                </a:cxn>
                <a:cxn ang="0">
                  <a:pos x="177" y="191"/>
                </a:cxn>
                <a:cxn ang="0">
                  <a:pos x="185" y="217"/>
                </a:cxn>
                <a:cxn ang="0">
                  <a:pos x="192" y="252"/>
                </a:cxn>
                <a:cxn ang="0">
                  <a:pos x="198" y="288"/>
                </a:cxn>
                <a:cxn ang="0">
                  <a:pos x="205" y="327"/>
                </a:cxn>
                <a:cxn ang="0">
                  <a:pos x="205" y="363"/>
                </a:cxn>
                <a:cxn ang="0">
                  <a:pos x="205" y="384"/>
                </a:cxn>
                <a:cxn ang="0">
                  <a:pos x="205" y="402"/>
                </a:cxn>
                <a:cxn ang="0">
                  <a:pos x="205" y="442"/>
                </a:cxn>
                <a:cxn ang="0">
                  <a:pos x="198" y="482"/>
                </a:cxn>
                <a:cxn ang="0">
                  <a:pos x="192" y="517"/>
                </a:cxn>
                <a:cxn ang="0">
                  <a:pos x="185" y="552"/>
                </a:cxn>
                <a:cxn ang="0">
                  <a:pos x="177" y="579"/>
                </a:cxn>
                <a:cxn ang="0">
                  <a:pos x="164" y="614"/>
                </a:cxn>
                <a:cxn ang="0">
                  <a:pos x="151" y="646"/>
                </a:cxn>
                <a:cxn ang="0">
                  <a:pos x="144" y="658"/>
                </a:cxn>
                <a:cxn ang="0">
                  <a:pos x="136" y="672"/>
                </a:cxn>
                <a:cxn ang="0">
                  <a:pos x="123" y="693"/>
                </a:cxn>
                <a:cxn ang="0">
                  <a:pos x="110" y="712"/>
                </a:cxn>
                <a:cxn ang="0">
                  <a:pos x="89" y="734"/>
                </a:cxn>
                <a:cxn ang="0">
                  <a:pos x="75" y="743"/>
                </a:cxn>
                <a:cxn ang="0">
                  <a:pos x="61" y="756"/>
                </a:cxn>
                <a:cxn ang="0">
                  <a:pos x="34" y="765"/>
                </a:cxn>
                <a:cxn ang="0">
                  <a:pos x="13" y="769"/>
                </a:cxn>
                <a:cxn ang="0">
                  <a:pos x="6" y="769"/>
                </a:cxn>
                <a:cxn ang="0">
                  <a:pos x="0" y="0"/>
                </a:cxn>
              </a:cxnLst>
              <a:rect l="0" t="0" r="r" b="b"/>
              <a:pathLst>
                <a:path w="205" h="769">
                  <a:moveTo>
                    <a:pt x="0" y="0"/>
                  </a:moveTo>
                  <a:lnTo>
                    <a:pt x="6" y="0"/>
                  </a:lnTo>
                  <a:lnTo>
                    <a:pt x="34" y="5"/>
                  </a:lnTo>
                  <a:lnTo>
                    <a:pt x="48" y="9"/>
                  </a:lnTo>
                  <a:lnTo>
                    <a:pt x="68" y="23"/>
                  </a:lnTo>
                  <a:lnTo>
                    <a:pt x="89" y="40"/>
                  </a:lnTo>
                  <a:lnTo>
                    <a:pt x="103" y="53"/>
                  </a:lnTo>
                  <a:lnTo>
                    <a:pt x="123" y="80"/>
                  </a:lnTo>
                  <a:lnTo>
                    <a:pt x="136" y="102"/>
                  </a:lnTo>
                  <a:lnTo>
                    <a:pt x="144" y="115"/>
                  </a:lnTo>
                  <a:lnTo>
                    <a:pt x="151" y="128"/>
                  </a:lnTo>
                  <a:lnTo>
                    <a:pt x="164" y="155"/>
                  </a:lnTo>
                  <a:lnTo>
                    <a:pt x="177" y="191"/>
                  </a:lnTo>
                  <a:lnTo>
                    <a:pt x="185" y="217"/>
                  </a:lnTo>
                  <a:lnTo>
                    <a:pt x="192" y="252"/>
                  </a:lnTo>
                  <a:lnTo>
                    <a:pt x="198" y="288"/>
                  </a:lnTo>
                  <a:lnTo>
                    <a:pt x="205" y="327"/>
                  </a:lnTo>
                  <a:lnTo>
                    <a:pt x="205" y="363"/>
                  </a:lnTo>
                  <a:lnTo>
                    <a:pt x="205" y="384"/>
                  </a:lnTo>
                  <a:lnTo>
                    <a:pt x="205" y="402"/>
                  </a:lnTo>
                  <a:lnTo>
                    <a:pt x="205" y="442"/>
                  </a:lnTo>
                  <a:lnTo>
                    <a:pt x="198" y="482"/>
                  </a:lnTo>
                  <a:lnTo>
                    <a:pt x="192" y="517"/>
                  </a:lnTo>
                  <a:lnTo>
                    <a:pt x="185" y="552"/>
                  </a:lnTo>
                  <a:lnTo>
                    <a:pt x="177" y="579"/>
                  </a:lnTo>
                  <a:lnTo>
                    <a:pt x="164" y="614"/>
                  </a:lnTo>
                  <a:lnTo>
                    <a:pt x="151" y="646"/>
                  </a:lnTo>
                  <a:lnTo>
                    <a:pt x="144" y="658"/>
                  </a:lnTo>
                  <a:lnTo>
                    <a:pt x="136" y="672"/>
                  </a:lnTo>
                  <a:lnTo>
                    <a:pt x="123" y="693"/>
                  </a:lnTo>
                  <a:lnTo>
                    <a:pt x="110" y="712"/>
                  </a:lnTo>
                  <a:lnTo>
                    <a:pt x="89" y="734"/>
                  </a:lnTo>
                  <a:lnTo>
                    <a:pt x="75" y="743"/>
                  </a:lnTo>
                  <a:lnTo>
                    <a:pt x="61" y="756"/>
                  </a:lnTo>
                  <a:lnTo>
                    <a:pt x="34" y="765"/>
                  </a:lnTo>
                  <a:lnTo>
                    <a:pt x="13" y="769"/>
                  </a:lnTo>
                  <a:lnTo>
                    <a:pt x="6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18" name="Freeform 1094"/>
            <p:cNvSpPr>
              <a:spLocks/>
            </p:cNvSpPr>
            <p:nvPr/>
          </p:nvSpPr>
          <p:spPr bwMode="auto">
            <a:xfrm>
              <a:off x="4040" y="2166"/>
              <a:ext cx="217" cy="792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3" y="27"/>
                </a:cxn>
                <a:cxn ang="0">
                  <a:pos x="44" y="31"/>
                </a:cxn>
                <a:cxn ang="0">
                  <a:pos x="62" y="43"/>
                </a:cxn>
                <a:cxn ang="0">
                  <a:pos x="81" y="60"/>
                </a:cxn>
                <a:cxn ang="0">
                  <a:pos x="95" y="72"/>
                </a:cxn>
                <a:cxn ang="0">
                  <a:pos x="114" y="98"/>
                </a:cxn>
                <a:cxn ang="0">
                  <a:pos x="127" y="119"/>
                </a:cxn>
                <a:cxn ang="0">
                  <a:pos x="134" y="132"/>
                </a:cxn>
                <a:cxn ang="0">
                  <a:pos x="141" y="144"/>
                </a:cxn>
                <a:cxn ang="0">
                  <a:pos x="154" y="170"/>
                </a:cxn>
                <a:cxn ang="0">
                  <a:pos x="167" y="205"/>
                </a:cxn>
                <a:cxn ang="0">
                  <a:pos x="174" y="230"/>
                </a:cxn>
                <a:cxn ang="0">
                  <a:pos x="198" y="299"/>
                </a:cxn>
                <a:cxn ang="0">
                  <a:pos x="205" y="338"/>
                </a:cxn>
                <a:cxn ang="0">
                  <a:pos x="194" y="395"/>
                </a:cxn>
                <a:cxn ang="0">
                  <a:pos x="205" y="453"/>
                </a:cxn>
                <a:cxn ang="0">
                  <a:pos x="198" y="493"/>
                </a:cxn>
                <a:cxn ang="0">
                  <a:pos x="174" y="561"/>
                </a:cxn>
                <a:cxn ang="0">
                  <a:pos x="167" y="587"/>
                </a:cxn>
                <a:cxn ang="0">
                  <a:pos x="154" y="622"/>
                </a:cxn>
                <a:cxn ang="0">
                  <a:pos x="140" y="652"/>
                </a:cxn>
                <a:cxn ang="0">
                  <a:pos x="134" y="664"/>
                </a:cxn>
                <a:cxn ang="0">
                  <a:pos x="127" y="678"/>
                </a:cxn>
                <a:cxn ang="0">
                  <a:pos x="113" y="698"/>
                </a:cxn>
                <a:cxn ang="0">
                  <a:pos x="101" y="716"/>
                </a:cxn>
                <a:cxn ang="0">
                  <a:pos x="80" y="737"/>
                </a:cxn>
                <a:cxn ang="0">
                  <a:pos x="69" y="745"/>
                </a:cxn>
                <a:cxn ang="0">
                  <a:pos x="61" y="767"/>
                </a:cxn>
                <a:cxn ang="0">
                  <a:pos x="34" y="776"/>
                </a:cxn>
                <a:cxn ang="0">
                  <a:pos x="13" y="780"/>
                </a:cxn>
                <a:cxn ang="0">
                  <a:pos x="6" y="792"/>
                </a:cxn>
                <a:cxn ang="0">
                  <a:pos x="36" y="787"/>
                </a:cxn>
                <a:cxn ang="0">
                  <a:pos x="65" y="778"/>
                </a:cxn>
                <a:cxn ang="0">
                  <a:pos x="75" y="754"/>
                </a:cxn>
                <a:cxn ang="0">
                  <a:pos x="97" y="753"/>
                </a:cxn>
                <a:cxn ang="0">
                  <a:pos x="119" y="730"/>
                </a:cxn>
                <a:cxn ang="0">
                  <a:pos x="146" y="689"/>
                </a:cxn>
                <a:cxn ang="0">
                  <a:pos x="154" y="675"/>
                </a:cxn>
                <a:cxn ang="0">
                  <a:pos x="174" y="630"/>
                </a:cxn>
                <a:cxn ang="0">
                  <a:pos x="189" y="593"/>
                </a:cxn>
                <a:cxn ang="0">
                  <a:pos x="196" y="565"/>
                </a:cxn>
                <a:cxn ang="0">
                  <a:pos x="210" y="495"/>
                </a:cxn>
                <a:cxn ang="0">
                  <a:pos x="217" y="413"/>
                </a:cxn>
                <a:cxn ang="0">
                  <a:pos x="217" y="338"/>
                </a:cxn>
                <a:cxn ang="0">
                  <a:pos x="210" y="297"/>
                </a:cxn>
                <a:cxn ang="0">
                  <a:pos x="196" y="225"/>
                </a:cxn>
                <a:cxn ang="0">
                  <a:pos x="175" y="162"/>
                </a:cxn>
                <a:cxn ang="0">
                  <a:pos x="154" y="121"/>
                </a:cxn>
                <a:cxn ang="0">
                  <a:pos x="146" y="107"/>
                </a:cxn>
                <a:cxn ang="0">
                  <a:pos x="112" y="58"/>
                </a:cxn>
                <a:cxn ang="0">
                  <a:pos x="96" y="43"/>
                </a:cxn>
                <a:cxn ang="0">
                  <a:pos x="54" y="10"/>
                </a:cxn>
                <a:cxn ang="0">
                  <a:pos x="36" y="4"/>
                </a:cxn>
                <a:cxn ang="0">
                  <a:pos x="0" y="0"/>
                </a:cxn>
              </a:cxnLst>
              <a:rect l="0" t="0" r="r" b="b"/>
              <a:pathLst>
                <a:path w="217" h="792">
                  <a:moveTo>
                    <a:pt x="0" y="0"/>
                  </a:moveTo>
                  <a:lnTo>
                    <a:pt x="0" y="23"/>
                  </a:lnTo>
                  <a:lnTo>
                    <a:pt x="6" y="23"/>
                  </a:lnTo>
                  <a:lnTo>
                    <a:pt x="6" y="11"/>
                  </a:lnTo>
                  <a:lnTo>
                    <a:pt x="5" y="22"/>
                  </a:lnTo>
                  <a:lnTo>
                    <a:pt x="33" y="27"/>
                  </a:lnTo>
                  <a:lnTo>
                    <a:pt x="34" y="16"/>
                  </a:lnTo>
                  <a:lnTo>
                    <a:pt x="30" y="27"/>
                  </a:lnTo>
                  <a:lnTo>
                    <a:pt x="44" y="31"/>
                  </a:lnTo>
                  <a:lnTo>
                    <a:pt x="48" y="20"/>
                  </a:lnTo>
                  <a:lnTo>
                    <a:pt x="42" y="30"/>
                  </a:lnTo>
                  <a:lnTo>
                    <a:pt x="62" y="43"/>
                  </a:lnTo>
                  <a:lnTo>
                    <a:pt x="68" y="34"/>
                  </a:lnTo>
                  <a:lnTo>
                    <a:pt x="61" y="43"/>
                  </a:lnTo>
                  <a:lnTo>
                    <a:pt x="81" y="60"/>
                  </a:lnTo>
                  <a:lnTo>
                    <a:pt x="89" y="51"/>
                  </a:lnTo>
                  <a:lnTo>
                    <a:pt x="81" y="59"/>
                  </a:lnTo>
                  <a:lnTo>
                    <a:pt x="95" y="72"/>
                  </a:lnTo>
                  <a:lnTo>
                    <a:pt x="103" y="64"/>
                  </a:lnTo>
                  <a:lnTo>
                    <a:pt x="94" y="71"/>
                  </a:lnTo>
                  <a:lnTo>
                    <a:pt x="114" y="98"/>
                  </a:lnTo>
                  <a:lnTo>
                    <a:pt x="123" y="91"/>
                  </a:lnTo>
                  <a:lnTo>
                    <a:pt x="113" y="97"/>
                  </a:lnTo>
                  <a:lnTo>
                    <a:pt x="127" y="119"/>
                  </a:lnTo>
                  <a:lnTo>
                    <a:pt x="136" y="113"/>
                  </a:lnTo>
                  <a:lnTo>
                    <a:pt x="127" y="119"/>
                  </a:lnTo>
                  <a:lnTo>
                    <a:pt x="134" y="132"/>
                  </a:lnTo>
                  <a:lnTo>
                    <a:pt x="144" y="126"/>
                  </a:lnTo>
                  <a:lnTo>
                    <a:pt x="134" y="131"/>
                  </a:lnTo>
                  <a:lnTo>
                    <a:pt x="141" y="144"/>
                  </a:lnTo>
                  <a:lnTo>
                    <a:pt x="154" y="171"/>
                  </a:lnTo>
                  <a:lnTo>
                    <a:pt x="164" y="166"/>
                  </a:lnTo>
                  <a:lnTo>
                    <a:pt x="154" y="170"/>
                  </a:lnTo>
                  <a:lnTo>
                    <a:pt x="167" y="206"/>
                  </a:lnTo>
                  <a:lnTo>
                    <a:pt x="177" y="202"/>
                  </a:lnTo>
                  <a:lnTo>
                    <a:pt x="167" y="205"/>
                  </a:lnTo>
                  <a:lnTo>
                    <a:pt x="174" y="232"/>
                  </a:lnTo>
                  <a:lnTo>
                    <a:pt x="185" y="228"/>
                  </a:lnTo>
                  <a:lnTo>
                    <a:pt x="174" y="230"/>
                  </a:lnTo>
                  <a:lnTo>
                    <a:pt x="180" y="265"/>
                  </a:lnTo>
                  <a:lnTo>
                    <a:pt x="187" y="301"/>
                  </a:lnTo>
                  <a:lnTo>
                    <a:pt x="198" y="299"/>
                  </a:lnTo>
                  <a:lnTo>
                    <a:pt x="187" y="301"/>
                  </a:lnTo>
                  <a:lnTo>
                    <a:pt x="194" y="341"/>
                  </a:lnTo>
                  <a:lnTo>
                    <a:pt x="205" y="338"/>
                  </a:lnTo>
                  <a:lnTo>
                    <a:pt x="194" y="338"/>
                  </a:lnTo>
                  <a:lnTo>
                    <a:pt x="194" y="374"/>
                  </a:lnTo>
                  <a:lnTo>
                    <a:pt x="194" y="395"/>
                  </a:lnTo>
                  <a:lnTo>
                    <a:pt x="194" y="413"/>
                  </a:lnTo>
                  <a:lnTo>
                    <a:pt x="194" y="453"/>
                  </a:lnTo>
                  <a:lnTo>
                    <a:pt x="205" y="453"/>
                  </a:lnTo>
                  <a:lnTo>
                    <a:pt x="194" y="451"/>
                  </a:lnTo>
                  <a:lnTo>
                    <a:pt x="187" y="492"/>
                  </a:lnTo>
                  <a:lnTo>
                    <a:pt x="198" y="493"/>
                  </a:lnTo>
                  <a:lnTo>
                    <a:pt x="187" y="491"/>
                  </a:lnTo>
                  <a:lnTo>
                    <a:pt x="180" y="526"/>
                  </a:lnTo>
                  <a:lnTo>
                    <a:pt x="174" y="561"/>
                  </a:lnTo>
                  <a:lnTo>
                    <a:pt x="185" y="563"/>
                  </a:lnTo>
                  <a:lnTo>
                    <a:pt x="174" y="560"/>
                  </a:lnTo>
                  <a:lnTo>
                    <a:pt x="167" y="587"/>
                  </a:lnTo>
                  <a:lnTo>
                    <a:pt x="177" y="590"/>
                  </a:lnTo>
                  <a:lnTo>
                    <a:pt x="167" y="586"/>
                  </a:lnTo>
                  <a:lnTo>
                    <a:pt x="154" y="622"/>
                  </a:lnTo>
                  <a:lnTo>
                    <a:pt x="164" y="625"/>
                  </a:lnTo>
                  <a:lnTo>
                    <a:pt x="154" y="621"/>
                  </a:lnTo>
                  <a:lnTo>
                    <a:pt x="140" y="652"/>
                  </a:lnTo>
                  <a:lnTo>
                    <a:pt x="151" y="657"/>
                  </a:lnTo>
                  <a:lnTo>
                    <a:pt x="141" y="651"/>
                  </a:lnTo>
                  <a:lnTo>
                    <a:pt x="134" y="664"/>
                  </a:lnTo>
                  <a:lnTo>
                    <a:pt x="144" y="669"/>
                  </a:lnTo>
                  <a:lnTo>
                    <a:pt x="134" y="664"/>
                  </a:lnTo>
                  <a:lnTo>
                    <a:pt x="127" y="678"/>
                  </a:lnTo>
                  <a:lnTo>
                    <a:pt x="136" y="683"/>
                  </a:lnTo>
                  <a:lnTo>
                    <a:pt x="127" y="677"/>
                  </a:lnTo>
                  <a:lnTo>
                    <a:pt x="113" y="698"/>
                  </a:lnTo>
                  <a:lnTo>
                    <a:pt x="123" y="704"/>
                  </a:lnTo>
                  <a:lnTo>
                    <a:pt x="114" y="698"/>
                  </a:lnTo>
                  <a:lnTo>
                    <a:pt x="101" y="716"/>
                  </a:lnTo>
                  <a:lnTo>
                    <a:pt x="110" y="723"/>
                  </a:lnTo>
                  <a:lnTo>
                    <a:pt x="101" y="716"/>
                  </a:lnTo>
                  <a:lnTo>
                    <a:pt x="80" y="737"/>
                  </a:lnTo>
                  <a:lnTo>
                    <a:pt x="89" y="745"/>
                  </a:lnTo>
                  <a:lnTo>
                    <a:pt x="83" y="736"/>
                  </a:lnTo>
                  <a:lnTo>
                    <a:pt x="69" y="745"/>
                  </a:lnTo>
                  <a:lnTo>
                    <a:pt x="68" y="746"/>
                  </a:lnTo>
                  <a:lnTo>
                    <a:pt x="54" y="759"/>
                  </a:lnTo>
                  <a:lnTo>
                    <a:pt x="61" y="767"/>
                  </a:lnTo>
                  <a:lnTo>
                    <a:pt x="57" y="757"/>
                  </a:lnTo>
                  <a:lnTo>
                    <a:pt x="30" y="766"/>
                  </a:lnTo>
                  <a:lnTo>
                    <a:pt x="34" y="776"/>
                  </a:lnTo>
                  <a:lnTo>
                    <a:pt x="33" y="765"/>
                  </a:lnTo>
                  <a:lnTo>
                    <a:pt x="12" y="769"/>
                  </a:lnTo>
                  <a:lnTo>
                    <a:pt x="13" y="780"/>
                  </a:lnTo>
                  <a:lnTo>
                    <a:pt x="13" y="769"/>
                  </a:lnTo>
                  <a:lnTo>
                    <a:pt x="6" y="769"/>
                  </a:lnTo>
                  <a:lnTo>
                    <a:pt x="6" y="792"/>
                  </a:lnTo>
                  <a:lnTo>
                    <a:pt x="13" y="792"/>
                  </a:lnTo>
                  <a:lnTo>
                    <a:pt x="15" y="791"/>
                  </a:lnTo>
                  <a:lnTo>
                    <a:pt x="36" y="787"/>
                  </a:lnTo>
                  <a:lnTo>
                    <a:pt x="38" y="787"/>
                  </a:lnTo>
                  <a:lnTo>
                    <a:pt x="65" y="778"/>
                  </a:lnTo>
                  <a:lnTo>
                    <a:pt x="65" y="778"/>
                  </a:lnTo>
                  <a:lnTo>
                    <a:pt x="69" y="775"/>
                  </a:lnTo>
                  <a:lnTo>
                    <a:pt x="83" y="762"/>
                  </a:lnTo>
                  <a:lnTo>
                    <a:pt x="75" y="754"/>
                  </a:lnTo>
                  <a:lnTo>
                    <a:pt x="82" y="763"/>
                  </a:lnTo>
                  <a:lnTo>
                    <a:pt x="95" y="754"/>
                  </a:lnTo>
                  <a:lnTo>
                    <a:pt x="97" y="753"/>
                  </a:lnTo>
                  <a:lnTo>
                    <a:pt x="97" y="753"/>
                  </a:lnTo>
                  <a:lnTo>
                    <a:pt x="118" y="731"/>
                  </a:lnTo>
                  <a:lnTo>
                    <a:pt x="119" y="730"/>
                  </a:lnTo>
                  <a:lnTo>
                    <a:pt x="133" y="711"/>
                  </a:lnTo>
                  <a:lnTo>
                    <a:pt x="133" y="710"/>
                  </a:lnTo>
                  <a:lnTo>
                    <a:pt x="146" y="689"/>
                  </a:lnTo>
                  <a:lnTo>
                    <a:pt x="147" y="689"/>
                  </a:lnTo>
                  <a:lnTo>
                    <a:pt x="154" y="675"/>
                  </a:lnTo>
                  <a:lnTo>
                    <a:pt x="154" y="675"/>
                  </a:lnTo>
                  <a:lnTo>
                    <a:pt x="161" y="662"/>
                  </a:lnTo>
                  <a:lnTo>
                    <a:pt x="161" y="661"/>
                  </a:lnTo>
                  <a:lnTo>
                    <a:pt x="174" y="630"/>
                  </a:lnTo>
                  <a:lnTo>
                    <a:pt x="175" y="630"/>
                  </a:lnTo>
                  <a:lnTo>
                    <a:pt x="189" y="595"/>
                  </a:lnTo>
                  <a:lnTo>
                    <a:pt x="189" y="593"/>
                  </a:lnTo>
                  <a:lnTo>
                    <a:pt x="196" y="566"/>
                  </a:lnTo>
                  <a:lnTo>
                    <a:pt x="196" y="563"/>
                  </a:lnTo>
                  <a:lnTo>
                    <a:pt x="196" y="565"/>
                  </a:lnTo>
                  <a:lnTo>
                    <a:pt x="203" y="530"/>
                  </a:lnTo>
                  <a:lnTo>
                    <a:pt x="210" y="495"/>
                  </a:lnTo>
                  <a:lnTo>
                    <a:pt x="210" y="495"/>
                  </a:lnTo>
                  <a:lnTo>
                    <a:pt x="216" y="455"/>
                  </a:lnTo>
                  <a:lnTo>
                    <a:pt x="217" y="453"/>
                  </a:lnTo>
                  <a:lnTo>
                    <a:pt x="217" y="413"/>
                  </a:lnTo>
                  <a:lnTo>
                    <a:pt x="217" y="395"/>
                  </a:lnTo>
                  <a:lnTo>
                    <a:pt x="217" y="374"/>
                  </a:lnTo>
                  <a:lnTo>
                    <a:pt x="217" y="338"/>
                  </a:lnTo>
                  <a:lnTo>
                    <a:pt x="216" y="337"/>
                  </a:lnTo>
                  <a:lnTo>
                    <a:pt x="210" y="297"/>
                  </a:lnTo>
                  <a:lnTo>
                    <a:pt x="210" y="297"/>
                  </a:lnTo>
                  <a:lnTo>
                    <a:pt x="203" y="261"/>
                  </a:lnTo>
                  <a:lnTo>
                    <a:pt x="196" y="226"/>
                  </a:lnTo>
                  <a:lnTo>
                    <a:pt x="196" y="225"/>
                  </a:lnTo>
                  <a:lnTo>
                    <a:pt x="189" y="199"/>
                  </a:lnTo>
                  <a:lnTo>
                    <a:pt x="189" y="198"/>
                  </a:lnTo>
                  <a:lnTo>
                    <a:pt x="175" y="162"/>
                  </a:lnTo>
                  <a:lnTo>
                    <a:pt x="174" y="161"/>
                  </a:lnTo>
                  <a:lnTo>
                    <a:pt x="161" y="134"/>
                  </a:lnTo>
                  <a:lnTo>
                    <a:pt x="154" y="121"/>
                  </a:lnTo>
                  <a:lnTo>
                    <a:pt x="154" y="121"/>
                  </a:lnTo>
                  <a:lnTo>
                    <a:pt x="147" y="108"/>
                  </a:lnTo>
                  <a:lnTo>
                    <a:pt x="146" y="107"/>
                  </a:lnTo>
                  <a:lnTo>
                    <a:pt x="133" y="85"/>
                  </a:lnTo>
                  <a:lnTo>
                    <a:pt x="132" y="84"/>
                  </a:lnTo>
                  <a:lnTo>
                    <a:pt x="112" y="58"/>
                  </a:lnTo>
                  <a:lnTo>
                    <a:pt x="111" y="56"/>
                  </a:lnTo>
                  <a:lnTo>
                    <a:pt x="97" y="43"/>
                  </a:lnTo>
                  <a:lnTo>
                    <a:pt x="96" y="43"/>
                  </a:lnTo>
                  <a:lnTo>
                    <a:pt x="76" y="25"/>
                  </a:lnTo>
                  <a:lnTo>
                    <a:pt x="74" y="24"/>
                  </a:lnTo>
                  <a:lnTo>
                    <a:pt x="54" y="10"/>
                  </a:lnTo>
                  <a:lnTo>
                    <a:pt x="51" y="10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19" name="Freeform 1095"/>
            <p:cNvSpPr>
              <a:spLocks/>
            </p:cNvSpPr>
            <p:nvPr/>
          </p:nvSpPr>
          <p:spPr bwMode="auto">
            <a:xfrm>
              <a:off x="3511" y="2177"/>
              <a:ext cx="734" cy="769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35" y="769"/>
                </a:cxn>
                <a:cxn ang="0">
                  <a:pos x="583" y="760"/>
                </a:cxn>
                <a:cxn ang="0">
                  <a:pos x="624" y="725"/>
                </a:cxn>
                <a:cxn ang="0">
                  <a:pos x="659" y="681"/>
                </a:cxn>
                <a:cxn ang="0">
                  <a:pos x="686" y="637"/>
                </a:cxn>
                <a:cxn ang="0">
                  <a:pos x="706" y="584"/>
                </a:cxn>
                <a:cxn ang="0">
                  <a:pos x="721" y="531"/>
                </a:cxn>
                <a:cxn ang="0">
                  <a:pos x="727" y="473"/>
                </a:cxn>
                <a:cxn ang="0">
                  <a:pos x="734" y="407"/>
                </a:cxn>
                <a:cxn ang="0">
                  <a:pos x="734" y="341"/>
                </a:cxn>
                <a:cxn ang="0">
                  <a:pos x="727" y="283"/>
                </a:cxn>
                <a:cxn ang="0">
                  <a:pos x="721" y="234"/>
                </a:cxn>
                <a:cxn ang="0">
                  <a:pos x="700" y="173"/>
                </a:cxn>
                <a:cxn ang="0">
                  <a:pos x="680" y="119"/>
                </a:cxn>
                <a:cxn ang="0">
                  <a:pos x="638" y="58"/>
                </a:cxn>
                <a:cxn ang="0">
                  <a:pos x="590" y="23"/>
                </a:cxn>
                <a:cxn ang="0">
                  <a:pos x="535" y="0"/>
                </a:cxn>
                <a:cxn ang="0">
                  <a:pos x="7" y="367"/>
                </a:cxn>
                <a:cxn ang="0">
                  <a:pos x="0" y="384"/>
                </a:cxn>
              </a:cxnLst>
              <a:rect l="0" t="0" r="r" b="b"/>
              <a:pathLst>
                <a:path w="734" h="769">
                  <a:moveTo>
                    <a:pt x="0" y="384"/>
                  </a:moveTo>
                  <a:lnTo>
                    <a:pt x="535" y="769"/>
                  </a:lnTo>
                  <a:lnTo>
                    <a:pt x="583" y="760"/>
                  </a:lnTo>
                  <a:lnTo>
                    <a:pt x="624" y="725"/>
                  </a:lnTo>
                  <a:lnTo>
                    <a:pt x="659" y="681"/>
                  </a:lnTo>
                  <a:lnTo>
                    <a:pt x="686" y="637"/>
                  </a:lnTo>
                  <a:lnTo>
                    <a:pt x="706" y="584"/>
                  </a:lnTo>
                  <a:lnTo>
                    <a:pt x="721" y="531"/>
                  </a:lnTo>
                  <a:lnTo>
                    <a:pt x="727" y="473"/>
                  </a:lnTo>
                  <a:lnTo>
                    <a:pt x="734" y="407"/>
                  </a:lnTo>
                  <a:lnTo>
                    <a:pt x="734" y="341"/>
                  </a:lnTo>
                  <a:lnTo>
                    <a:pt x="727" y="283"/>
                  </a:lnTo>
                  <a:lnTo>
                    <a:pt x="721" y="234"/>
                  </a:lnTo>
                  <a:lnTo>
                    <a:pt x="700" y="173"/>
                  </a:lnTo>
                  <a:lnTo>
                    <a:pt x="680" y="119"/>
                  </a:lnTo>
                  <a:lnTo>
                    <a:pt x="638" y="58"/>
                  </a:lnTo>
                  <a:lnTo>
                    <a:pt x="590" y="23"/>
                  </a:lnTo>
                  <a:lnTo>
                    <a:pt x="535" y="0"/>
                  </a:lnTo>
                  <a:lnTo>
                    <a:pt x="7" y="367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20" name="Freeform 1096"/>
            <p:cNvSpPr>
              <a:spLocks/>
            </p:cNvSpPr>
            <p:nvPr/>
          </p:nvSpPr>
          <p:spPr bwMode="auto">
            <a:xfrm>
              <a:off x="3546" y="1804"/>
              <a:ext cx="1205" cy="1022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1205" y="0"/>
                </a:cxn>
                <a:cxn ang="0">
                  <a:pos x="1205" y="1022"/>
                </a:cxn>
                <a:cxn ang="0">
                  <a:pos x="0" y="581"/>
                </a:cxn>
                <a:cxn ang="0">
                  <a:pos x="0" y="443"/>
                </a:cxn>
                <a:cxn ang="0">
                  <a:pos x="0" y="443"/>
                </a:cxn>
              </a:cxnLst>
              <a:rect l="0" t="0" r="r" b="b"/>
              <a:pathLst>
                <a:path w="1205" h="1022">
                  <a:moveTo>
                    <a:pt x="0" y="443"/>
                  </a:moveTo>
                  <a:lnTo>
                    <a:pt x="1205" y="0"/>
                  </a:lnTo>
                  <a:lnTo>
                    <a:pt x="1205" y="1022"/>
                  </a:lnTo>
                  <a:lnTo>
                    <a:pt x="0" y="581"/>
                  </a:lnTo>
                  <a:lnTo>
                    <a:pt x="0" y="443"/>
                  </a:lnTo>
                  <a:lnTo>
                    <a:pt x="0" y="443"/>
                  </a:lnTo>
                  <a:close/>
                </a:path>
              </a:pathLst>
            </a:custGeom>
            <a:noFill/>
            <a:ln w="6350">
              <a:solidFill>
                <a:srgbClr val="00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21" name="Freeform 1097"/>
            <p:cNvSpPr>
              <a:spLocks/>
            </p:cNvSpPr>
            <p:nvPr/>
          </p:nvSpPr>
          <p:spPr bwMode="auto">
            <a:xfrm>
              <a:off x="3505" y="2171"/>
              <a:ext cx="734" cy="769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36" y="769"/>
                </a:cxn>
                <a:cxn ang="0">
                  <a:pos x="583" y="760"/>
                </a:cxn>
                <a:cxn ang="0">
                  <a:pos x="624" y="725"/>
                </a:cxn>
                <a:cxn ang="0">
                  <a:pos x="659" y="681"/>
                </a:cxn>
                <a:cxn ang="0">
                  <a:pos x="686" y="637"/>
                </a:cxn>
                <a:cxn ang="0">
                  <a:pos x="707" y="584"/>
                </a:cxn>
                <a:cxn ang="0">
                  <a:pos x="721" y="531"/>
                </a:cxn>
                <a:cxn ang="0">
                  <a:pos x="727" y="473"/>
                </a:cxn>
                <a:cxn ang="0">
                  <a:pos x="734" y="407"/>
                </a:cxn>
                <a:cxn ang="0">
                  <a:pos x="734" y="341"/>
                </a:cxn>
                <a:cxn ang="0">
                  <a:pos x="727" y="283"/>
                </a:cxn>
                <a:cxn ang="0">
                  <a:pos x="721" y="234"/>
                </a:cxn>
                <a:cxn ang="0">
                  <a:pos x="700" y="173"/>
                </a:cxn>
                <a:cxn ang="0">
                  <a:pos x="680" y="119"/>
                </a:cxn>
                <a:cxn ang="0">
                  <a:pos x="638" y="58"/>
                </a:cxn>
                <a:cxn ang="0">
                  <a:pos x="590" y="23"/>
                </a:cxn>
                <a:cxn ang="0">
                  <a:pos x="536" y="0"/>
                </a:cxn>
                <a:cxn ang="0">
                  <a:pos x="7" y="367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734" h="769">
                  <a:moveTo>
                    <a:pt x="0" y="384"/>
                  </a:moveTo>
                  <a:lnTo>
                    <a:pt x="536" y="769"/>
                  </a:lnTo>
                  <a:lnTo>
                    <a:pt x="583" y="760"/>
                  </a:lnTo>
                  <a:lnTo>
                    <a:pt x="624" y="725"/>
                  </a:lnTo>
                  <a:lnTo>
                    <a:pt x="659" y="681"/>
                  </a:lnTo>
                  <a:lnTo>
                    <a:pt x="686" y="637"/>
                  </a:lnTo>
                  <a:lnTo>
                    <a:pt x="707" y="584"/>
                  </a:lnTo>
                  <a:lnTo>
                    <a:pt x="721" y="531"/>
                  </a:lnTo>
                  <a:lnTo>
                    <a:pt x="727" y="473"/>
                  </a:lnTo>
                  <a:lnTo>
                    <a:pt x="734" y="407"/>
                  </a:lnTo>
                  <a:lnTo>
                    <a:pt x="734" y="341"/>
                  </a:lnTo>
                  <a:lnTo>
                    <a:pt x="727" y="283"/>
                  </a:lnTo>
                  <a:lnTo>
                    <a:pt x="721" y="234"/>
                  </a:lnTo>
                  <a:lnTo>
                    <a:pt x="700" y="173"/>
                  </a:lnTo>
                  <a:lnTo>
                    <a:pt x="680" y="119"/>
                  </a:lnTo>
                  <a:lnTo>
                    <a:pt x="638" y="58"/>
                  </a:lnTo>
                  <a:lnTo>
                    <a:pt x="590" y="23"/>
                  </a:lnTo>
                  <a:lnTo>
                    <a:pt x="536" y="0"/>
                  </a:lnTo>
                  <a:lnTo>
                    <a:pt x="7" y="367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22" name="Freeform 1098"/>
            <p:cNvSpPr>
              <a:spLocks/>
            </p:cNvSpPr>
            <p:nvPr/>
          </p:nvSpPr>
          <p:spPr bwMode="auto">
            <a:xfrm>
              <a:off x="3498" y="2544"/>
              <a:ext cx="568" cy="416"/>
            </a:xfrm>
            <a:custGeom>
              <a:avLst/>
              <a:gdLst/>
              <a:ahLst/>
              <a:cxnLst>
                <a:cxn ang="0">
                  <a:pos x="554" y="416"/>
                </a:cxn>
                <a:cxn ang="0">
                  <a:pos x="568" y="397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554" y="416"/>
                </a:cxn>
              </a:cxnLst>
              <a:rect l="0" t="0" r="r" b="b"/>
              <a:pathLst>
                <a:path w="568" h="416">
                  <a:moveTo>
                    <a:pt x="554" y="416"/>
                  </a:moveTo>
                  <a:lnTo>
                    <a:pt x="568" y="397"/>
                  </a:lnTo>
                  <a:lnTo>
                    <a:pt x="13" y="0"/>
                  </a:lnTo>
                  <a:lnTo>
                    <a:pt x="0" y="19"/>
                  </a:lnTo>
                  <a:lnTo>
                    <a:pt x="554" y="416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23" name="Freeform 1099"/>
            <p:cNvSpPr>
              <a:spLocks/>
            </p:cNvSpPr>
            <p:nvPr/>
          </p:nvSpPr>
          <p:spPr bwMode="auto">
            <a:xfrm>
              <a:off x="3498" y="2164"/>
              <a:ext cx="554" cy="390"/>
            </a:xfrm>
            <a:custGeom>
              <a:avLst/>
              <a:gdLst/>
              <a:ahLst/>
              <a:cxnLst>
                <a:cxn ang="0">
                  <a:pos x="554" y="19"/>
                </a:cxn>
                <a:cxn ang="0">
                  <a:pos x="541" y="0"/>
                </a:cxn>
                <a:cxn ang="0">
                  <a:pos x="0" y="371"/>
                </a:cxn>
                <a:cxn ang="0">
                  <a:pos x="13" y="390"/>
                </a:cxn>
                <a:cxn ang="0">
                  <a:pos x="554" y="19"/>
                </a:cxn>
              </a:cxnLst>
              <a:rect l="0" t="0" r="r" b="b"/>
              <a:pathLst>
                <a:path w="554" h="390">
                  <a:moveTo>
                    <a:pt x="554" y="19"/>
                  </a:moveTo>
                  <a:lnTo>
                    <a:pt x="541" y="0"/>
                  </a:lnTo>
                  <a:lnTo>
                    <a:pt x="0" y="371"/>
                  </a:lnTo>
                  <a:lnTo>
                    <a:pt x="13" y="390"/>
                  </a:lnTo>
                  <a:lnTo>
                    <a:pt x="554" y="1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24" name="Freeform 1100"/>
            <p:cNvSpPr>
              <a:spLocks/>
            </p:cNvSpPr>
            <p:nvPr/>
          </p:nvSpPr>
          <p:spPr bwMode="auto">
            <a:xfrm>
              <a:off x="4025" y="1716"/>
              <a:ext cx="206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34" y="4"/>
                </a:cxn>
                <a:cxn ang="0">
                  <a:pos x="48" y="8"/>
                </a:cxn>
                <a:cxn ang="0">
                  <a:pos x="69" y="22"/>
                </a:cxn>
                <a:cxn ang="0">
                  <a:pos x="89" y="39"/>
                </a:cxn>
                <a:cxn ang="0">
                  <a:pos x="103" y="53"/>
                </a:cxn>
                <a:cxn ang="0">
                  <a:pos x="124" y="79"/>
                </a:cxn>
                <a:cxn ang="0">
                  <a:pos x="137" y="101"/>
                </a:cxn>
                <a:cxn ang="0">
                  <a:pos x="144" y="115"/>
                </a:cxn>
                <a:cxn ang="0">
                  <a:pos x="151" y="127"/>
                </a:cxn>
                <a:cxn ang="0">
                  <a:pos x="165" y="154"/>
                </a:cxn>
                <a:cxn ang="0">
                  <a:pos x="178" y="190"/>
                </a:cxn>
                <a:cxn ang="0">
                  <a:pos x="186" y="216"/>
                </a:cxn>
                <a:cxn ang="0">
                  <a:pos x="192" y="251"/>
                </a:cxn>
                <a:cxn ang="0">
                  <a:pos x="199" y="287"/>
                </a:cxn>
                <a:cxn ang="0">
                  <a:pos x="206" y="327"/>
                </a:cxn>
                <a:cxn ang="0">
                  <a:pos x="206" y="363"/>
                </a:cxn>
                <a:cxn ang="0">
                  <a:pos x="206" y="384"/>
                </a:cxn>
                <a:cxn ang="0">
                  <a:pos x="206" y="401"/>
                </a:cxn>
                <a:cxn ang="0">
                  <a:pos x="206" y="441"/>
                </a:cxn>
                <a:cxn ang="0">
                  <a:pos x="199" y="481"/>
                </a:cxn>
                <a:cxn ang="0">
                  <a:pos x="192" y="516"/>
                </a:cxn>
                <a:cxn ang="0">
                  <a:pos x="186" y="552"/>
                </a:cxn>
                <a:cxn ang="0">
                  <a:pos x="178" y="578"/>
                </a:cxn>
                <a:cxn ang="0">
                  <a:pos x="165" y="614"/>
                </a:cxn>
                <a:cxn ang="0">
                  <a:pos x="151" y="645"/>
                </a:cxn>
                <a:cxn ang="0">
                  <a:pos x="144" y="658"/>
                </a:cxn>
                <a:cxn ang="0">
                  <a:pos x="137" y="671"/>
                </a:cxn>
                <a:cxn ang="0">
                  <a:pos x="124" y="693"/>
                </a:cxn>
                <a:cxn ang="0">
                  <a:pos x="110" y="711"/>
                </a:cxn>
                <a:cxn ang="0">
                  <a:pos x="89" y="733"/>
                </a:cxn>
                <a:cxn ang="0">
                  <a:pos x="75" y="742"/>
                </a:cxn>
                <a:cxn ang="0">
                  <a:pos x="62" y="756"/>
                </a:cxn>
                <a:cxn ang="0">
                  <a:pos x="34" y="764"/>
                </a:cxn>
                <a:cxn ang="0">
                  <a:pos x="13" y="768"/>
                </a:cxn>
                <a:cxn ang="0">
                  <a:pos x="7" y="768"/>
                </a:cxn>
                <a:cxn ang="0">
                  <a:pos x="0" y="0"/>
                </a:cxn>
              </a:cxnLst>
              <a:rect l="0" t="0" r="r" b="b"/>
              <a:pathLst>
                <a:path w="206" h="768">
                  <a:moveTo>
                    <a:pt x="0" y="0"/>
                  </a:moveTo>
                  <a:lnTo>
                    <a:pt x="7" y="0"/>
                  </a:lnTo>
                  <a:lnTo>
                    <a:pt x="34" y="4"/>
                  </a:lnTo>
                  <a:lnTo>
                    <a:pt x="48" y="8"/>
                  </a:lnTo>
                  <a:lnTo>
                    <a:pt x="69" y="22"/>
                  </a:lnTo>
                  <a:lnTo>
                    <a:pt x="89" y="39"/>
                  </a:lnTo>
                  <a:lnTo>
                    <a:pt x="103" y="53"/>
                  </a:lnTo>
                  <a:lnTo>
                    <a:pt x="124" y="79"/>
                  </a:lnTo>
                  <a:lnTo>
                    <a:pt x="137" y="101"/>
                  </a:lnTo>
                  <a:lnTo>
                    <a:pt x="144" y="115"/>
                  </a:lnTo>
                  <a:lnTo>
                    <a:pt x="151" y="127"/>
                  </a:lnTo>
                  <a:lnTo>
                    <a:pt x="165" y="154"/>
                  </a:lnTo>
                  <a:lnTo>
                    <a:pt x="178" y="190"/>
                  </a:lnTo>
                  <a:lnTo>
                    <a:pt x="186" y="216"/>
                  </a:lnTo>
                  <a:lnTo>
                    <a:pt x="192" y="251"/>
                  </a:lnTo>
                  <a:lnTo>
                    <a:pt x="199" y="287"/>
                  </a:lnTo>
                  <a:lnTo>
                    <a:pt x="206" y="327"/>
                  </a:lnTo>
                  <a:lnTo>
                    <a:pt x="206" y="363"/>
                  </a:lnTo>
                  <a:lnTo>
                    <a:pt x="206" y="384"/>
                  </a:lnTo>
                  <a:lnTo>
                    <a:pt x="206" y="401"/>
                  </a:lnTo>
                  <a:lnTo>
                    <a:pt x="206" y="441"/>
                  </a:lnTo>
                  <a:lnTo>
                    <a:pt x="199" y="481"/>
                  </a:lnTo>
                  <a:lnTo>
                    <a:pt x="192" y="516"/>
                  </a:lnTo>
                  <a:lnTo>
                    <a:pt x="186" y="552"/>
                  </a:lnTo>
                  <a:lnTo>
                    <a:pt x="178" y="578"/>
                  </a:lnTo>
                  <a:lnTo>
                    <a:pt x="165" y="614"/>
                  </a:lnTo>
                  <a:lnTo>
                    <a:pt x="151" y="645"/>
                  </a:lnTo>
                  <a:lnTo>
                    <a:pt x="144" y="658"/>
                  </a:lnTo>
                  <a:lnTo>
                    <a:pt x="137" y="671"/>
                  </a:lnTo>
                  <a:lnTo>
                    <a:pt x="124" y="693"/>
                  </a:lnTo>
                  <a:lnTo>
                    <a:pt x="110" y="711"/>
                  </a:lnTo>
                  <a:lnTo>
                    <a:pt x="89" y="733"/>
                  </a:lnTo>
                  <a:lnTo>
                    <a:pt x="75" y="742"/>
                  </a:lnTo>
                  <a:lnTo>
                    <a:pt x="62" y="756"/>
                  </a:lnTo>
                  <a:lnTo>
                    <a:pt x="34" y="764"/>
                  </a:lnTo>
                  <a:lnTo>
                    <a:pt x="13" y="768"/>
                  </a:lnTo>
                  <a:lnTo>
                    <a:pt x="7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25" name="Freeform 1101"/>
            <p:cNvSpPr>
              <a:spLocks/>
            </p:cNvSpPr>
            <p:nvPr/>
          </p:nvSpPr>
          <p:spPr bwMode="auto">
            <a:xfrm>
              <a:off x="4025" y="1704"/>
              <a:ext cx="218" cy="792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33" y="27"/>
                </a:cxn>
                <a:cxn ang="0">
                  <a:pos x="44" y="32"/>
                </a:cxn>
                <a:cxn ang="0">
                  <a:pos x="63" y="44"/>
                </a:cxn>
                <a:cxn ang="0">
                  <a:pos x="83" y="60"/>
                </a:cxn>
                <a:cxn ang="0">
                  <a:pos x="95" y="73"/>
                </a:cxn>
                <a:cxn ang="0">
                  <a:pos x="115" y="99"/>
                </a:cxn>
                <a:cxn ang="0">
                  <a:pos x="128" y="119"/>
                </a:cxn>
                <a:cxn ang="0">
                  <a:pos x="134" y="132"/>
                </a:cxn>
                <a:cxn ang="0">
                  <a:pos x="165" y="166"/>
                </a:cxn>
                <a:cxn ang="0">
                  <a:pos x="178" y="202"/>
                </a:cxn>
                <a:cxn ang="0">
                  <a:pos x="186" y="228"/>
                </a:cxn>
                <a:cxn ang="0">
                  <a:pos x="188" y="301"/>
                </a:cxn>
                <a:cxn ang="0">
                  <a:pos x="195" y="341"/>
                </a:cxn>
                <a:cxn ang="0">
                  <a:pos x="195" y="375"/>
                </a:cxn>
                <a:cxn ang="0">
                  <a:pos x="195" y="453"/>
                </a:cxn>
                <a:cxn ang="0">
                  <a:pos x="188" y="492"/>
                </a:cxn>
                <a:cxn ang="0">
                  <a:pos x="181" y="526"/>
                </a:cxn>
                <a:cxn ang="0">
                  <a:pos x="175" y="561"/>
                </a:cxn>
                <a:cxn ang="0">
                  <a:pos x="168" y="587"/>
                </a:cxn>
                <a:cxn ang="0">
                  <a:pos x="154" y="621"/>
                </a:cxn>
                <a:cxn ang="0">
                  <a:pos x="141" y="652"/>
                </a:cxn>
                <a:cxn ang="0">
                  <a:pos x="137" y="683"/>
                </a:cxn>
                <a:cxn ang="0">
                  <a:pos x="124" y="705"/>
                </a:cxn>
                <a:cxn ang="0">
                  <a:pos x="110" y="723"/>
                </a:cxn>
                <a:cxn ang="0">
                  <a:pos x="89" y="745"/>
                </a:cxn>
                <a:cxn ang="0">
                  <a:pos x="67" y="746"/>
                </a:cxn>
                <a:cxn ang="0">
                  <a:pos x="59" y="757"/>
                </a:cxn>
                <a:cxn ang="0">
                  <a:pos x="33" y="765"/>
                </a:cxn>
                <a:cxn ang="0">
                  <a:pos x="13" y="769"/>
                </a:cxn>
                <a:cxn ang="0">
                  <a:pos x="13" y="792"/>
                </a:cxn>
                <a:cxn ang="0">
                  <a:pos x="38" y="788"/>
                </a:cxn>
                <a:cxn ang="0">
                  <a:pos x="70" y="776"/>
                </a:cxn>
                <a:cxn ang="0">
                  <a:pos x="81" y="764"/>
                </a:cxn>
                <a:cxn ang="0">
                  <a:pos x="98" y="753"/>
                </a:cxn>
                <a:cxn ang="0">
                  <a:pos x="133" y="711"/>
                </a:cxn>
                <a:cxn ang="0">
                  <a:pos x="148" y="688"/>
                </a:cxn>
                <a:cxn ang="0">
                  <a:pos x="161" y="662"/>
                </a:cxn>
                <a:cxn ang="0">
                  <a:pos x="189" y="595"/>
                </a:cxn>
                <a:cxn ang="0">
                  <a:pos x="197" y="564"/>
                </a:cxn>
                <a:cxn ang="0">
                  <a:pos x="210" y="496"/>
                </a:cxn>
                <a:cxn ang="0">
                  <a:pos x="218" y="453"/>
                </a:cxn>
                <a:cxn ang="0">
                  <a:pos x="218" y="375"/>
                </a:cxn>
                <a:cxn ang="0">
                  <a:pos x="210" y="298"/>
                </a:cxn>
                <a:cxn ang="0">
                  <a:pos x="197" y="226"/>
                </a:cxn>
                <a:cxn ang="0">
                  <a:pos x="189" y="198"/>
                </a:cxn>
                <a:cxn ang="0">
                  <a:pos x="161" y="134"/>
                </a:cxn>
                <a:cxn ang="0">
                  <a:pos x="147" y="107"/>
                </a:cxn>
                <a:cxn ang="0">
                  <a:pos x="112" y="58"/>
                </a:cxn>
                <a:cxn ang="0">
                  <a:pos x="97" y="42"/>
                </a:cxn>
                <a:cxn ang="0">
                  <a:pos x="54" y="11"/>
                </a:cxn>
                <a:cxn ang="0">
                  <a:pos x="36" y="5"/>
                </a:cxn>
                <a:cxn ang="0">
                  <a:pos x="0" y="0"/>
                </a:cxn>
              </a:cxnLst>
              <a:rect l="0" t="0" r="r" b="b"/>
              <a:pathLst>
                <a:path w="218" h="792">
                  <a:moveTo>
                    <a:pt x="0" y="0"/>
                  </a:moveTo>
                  <a:lnTo>
                    <a:pt x="0" y="23"/>
                  </a:lnTo>
                  <a:lnTo>
                    <a:pt x="7" y="23"/>
                  </a:lnTo>
                  <a:lnTo>
                    <a:pt x="7" y="12"/>
                  </a:lnTo>
                  <a:lnTo>
                    <a:pt x="5" y="23"/>
                  </a:lnTo>
                  <a:lnTo>
                    <a:pt x="33" y="27"/>
                  </a:lnTo>
                  <a:lnTo>
                    <a:pt x="34" y="16"/>
                  </a:lnTo>
                  <a:lnTo>
                    <a:pt x="30" y="27"/>
                  </a:lnTo>
                  <a:lnTo>
                    <a:pt x="44" y="32"/>
                  </a:lnTo>
                  <a:lnTo>
                    <a:pt x="48" y="20"/>
                  </a:lnTo>
                  <a:lnTo>
                    <a:pt x="42" y="30"/>
                  </a:lnTo>
                  <a:lnTo>
                    <a:pt x="63" y="44"/>
                  </a:lnTo>
                  <a:lnTo>
                    <a:pt x="69" y="34"/>
                  </a:lnTo>
                  <a:lnTo>
                    <a:pt x="62" y="43"/>
                  </a:lnTo>
                  <a:lnTo>
                    <a:pt x="83" y="60"/>
                  </a:lnTo>
                  <a:lnTo>
                    <a:pt x="89" y="51"/>
                  </a:lnTo>
                  <a:lnTo>
                    <a:pt x="81" y="59"/>
                  </a:lnTo>
                  <a:lnTo>
                    <a:pt x="95" y="73"/>
                  </a:lnTo>
                  <a:lnTo>
                    <a:pt x="103" y="65"/>
                  </a:lnTo>
                  <a:lnTo>
                    <a:pt x="94" y="72"/>
                  </a:lnTo>
                  <a:lnTo>
                    <a:pt x="115" y="99"/>
                  </a:lnTo>
                  <a:lnTo>
                    <a:pt x="124" y="91"/>
                  </a:lnTo>
                  <a:lnTo>
                    <a:pt x="114" y="97"/>
                  </a:lnTo>
                  <a:lnTo>
                    <a:pt x="128" y="119"/>
                  </a:lnTo>
                  <a:lnTo>
                    <a:pt x="137" y="113"/>
                  </a:lnTo>
                  <a:lnTo>
                    <a:pt x="128" y="118"/>
                  </a:lnTo>
                  <a:lnTo>
                    <a:pt x="134" y="132"/>
                  </a:lnTo>
                  <a:lnTo>
                    <a:pt x="141" y="145"/>
                  </a:lnTo>
                  <a:lnTo>
                    <a:pt x="155" y="171"/>
                  </a:lnTo>
                  <a:lnTo>
                    <a:pt x="165" y="166"/>
                  </a:lnTo>
                  <a:lnTo>
                    <a:pt x="154" y="171"/>
                  </a:lnTo>
                  <a:lnTo>
                    <a:pt x="168" y="207"/>
                  </a:lnTo>
                  <a:lnTo>
                    <a:pt x="178" y="202"/>
                  </a:lnTo>
                  <a:lnTo>
                    <a:pt x="168" y="206"/>
                  </a:lnTo>
                  <a:lnTo>
                    <a:pt x="175" y="232"/>
                  </a:lnTo>
                  <a:lnTo>
                    <a:pt x="186" y="228"/>
                  </a:lnTo>
                  <a:lnTo>
                    <a:pt x="175" y="230"/>
                  </a:lnTo>
                  <a:lnTo>
                    <a:pt x="181" y="266"/>
                  </a:lnTo>
                  <a:lnTo>
                    <a:pt x="188" y="301"/>
                  </a:lnTo>
                  <a:lnTo>
                    <a:pt x="199" y="299"/>
                  </a:lnTo>
                  <a:lnTo>
                    <a:pt x="188" y="301"/>
                  </a:lnTo>
                  <a:lnTo>
                    <a:pt x="195" y="341"/>
                  </a:lnTo>
                  <a:lnTo>
                    <a:pt x="206" y="339"/>
                  </a:lnTo>
                  <a:lnTo>
                    <a:pt x="195" y="339"/>
                  </a:lnTo>
                  <a:lnTo>
                    <a:pt x="195" y="375"/>
                  </a:lnTo>
                  <a:lnTo>
                    <a:pt x="195" y="396"/>
                  </a:lnTo>
                  <a:lnTo>
                    <a:pt x="195" y="413"/>
                  </a:lnTo>
                  <a:lnTo>
                    <a:pt x="195" y="453"/>
                  </a:lnTo>
                  <a:lnTo>
                    <a:pt x="206" y="453"/>
                  </a:lnTo>
                  <a:lnTo>
                    <a:pt x="195" y="452"/>
                  </a:lnTo>
                  <a:lnTo>
                    <a:pt x="188" y="492"/>
                  </a:lnTo>
                  <a:lnTo>
                    <a:pt x="199" y="493"/>
                  </a:lnTo>
                  <a:lnTo>
                    <a:pt x="188" y="491"/>
                  </a:lnTo>
                  <a:lnTo>
                    <a:pt x="181" y="526"/>
                  </a:lnTo>
                  <a:lnTo>
                    <a:pt x="175" y="561"/>
                  </a:lnTo>
                  <a:lnTo>
                    <a:pt x="186" y="564"/>
                  </a:lnTo>
                  <a:lnTo>
                    <a:pt x="175" y="561"/>
                  </a:lnTo>
                  <a:lnTo>
                    <a:pt x="168" y="587"/>
                  </a:lnTo>
                  <a:lnTo>
                    <a:pt x="178" y="590"/>
                  </a:lnTo>
                  <a:lnTo>
                    <a:pt x="168" y="587"/>
                  </a:lnTo>
                  <a:lnTo>
                    <a:pt x="154" y="622"/>
                  </a:lnTo>
                  <a:lnTo>
                    <a:pt x="165" y="626"/>
                  </a:lnTo>
                  <a:lnTo>
                    <a:pt x="154" y="621"/>
                  </a:lnTo>
                  <a:lnTo>
                    <a:pt x="140" y="652"/>
                  </a:lnTo>
                  <a:lnTo>
                    <a:pt x="151" y="657"/>
                  </a:lnTo>
                  <a:lnTo>
                    <a:pt x="141" y="652"/>
                  </a:lnTo>
                  <a:lnTo>
                    <a:pt x="134" y="664"/>
                  </a:lnTo>
                  <a:lnTo>
                    <a:pt x="128" y="678"/>
                  </a:lnTo>
                  <a:lnTo>
                    <a:pt x="137" y="683"/>
                  </a:lnTo>
                  <a:lnTo>
                    <a:pt x="128" y="677"/>
                  </a:lnTo>
                  <a:lnTo>
                    <a:pt x="114" y="699"/>
                  </a:lnTo>
                  <a:lnTo>
                    <a:pt x="124" y="705"/>
                  </a:lnTo>
                  <a:lnTo>
                    <a:pt x="115" y="698"/>
                  </a:lnTo>
                  <a:lnTo>
                    <a:pt x="101" y="717"/>
                  </a:lnTo>
                  <a:lnTo>
                    <a:pt x="110" y="723"/>
                  </a:lnTo>
                  <a:lnTo>
                    <a:pt x="101" y="716"/>
                  </a:lnTo>
                  <a:lnTo>
                    <a:pt x="81" y="738"/>
                  </a:lnTo>
                  <a:lnTo>
                    <a:pt x="89" y="745"/>
                  </a:lnTo>
                  <a:lnTo>
                    <a:pt x="83" y="735"/>
                  </a:lnTo>
                  <a:lnTo>
                    <a:pt x="69" y="744"/>
                  </a:lnTo>
                  <a:lnTo>
                    <a:pt x="67" y="746"/>
                  </a:lnTo>
                  <a:lnTo>
                    <a:pt x="54" y="759"/>
                  </a:lnTo>
                  <a:lnTo>
                    <a:pt x="62" y="768"/>
                  </a:lnTo>
                  <a:lnTo>
                    <a:pt x="59" y="757"/>
                  </a:lnTo>
                  <a:lnTo>
                    <a:pt x="31" y="766"/>
                  </a:lnTo>
                  <a:lnTo>
                    <a:pt x="34" y="776"/>
                  </a:lnTo>
                  <a:lnTo>
                    <a:pt x="33" y="765"/>
                  </a:lnTo>
                  <a:lnTo>
                    <a:pt x="12" y="769"/>
                  </a:lnTo>
                  <a:lnTo>
                    <a:pt x="13" y="780"/>
                  </a:lnTo>
                  <a:lnTo>
                    <a:pt x="13" y="769"/>
                  </a:lnTo>
                  <a:lnTo>
                    <a:pt x="7" y="769"/>
                  </a:lnTo>
                  <a:lnTo>
                    <a:pt x="7" y="792"/>
                  </a:lnTo>
                  <a:lnTo>
                    <a:pt x="13" y="792"/>
                  </a:lnTo>
                  <a:lnTo>
                    <a:pt x="16" y="791"/>
                  </a:lnTo>
                  <a:lnTo>
                    <a:pt x="36" y="788"/>
                  </a:lnTo>
                  <a:lnTo>
                    <a:pt x="38" y="788"/>
                  </a:lnTo>
                  <a:lnTo>
                    <a:pt x="66" y="779"/>
                  </a:lnTo>
                  <a:lnTo>
                    <a:pt x="66" y="778"/>
                  </a:lnTo>
                  <a:lnTo>
                    <a:pt x="70" y="776"/>
                  </a:lnTo>
                  <a:lnTo>
                    <a:pt x="83" y="762"/>
                  </a:lnTo>
                  <a:lnTo>
                    <a:pt x="75" y="754"/>
                  </a:lnTo>
                  <a:lnTo>
                    <a:pt x="81" y="764"/>
                  </a:lnTo>
                  <a:lnTo>
                    <a:pt x="95" y="755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118" y="732"/>
                  </a:lnTo>
                  <a:lnTo>
                    <a:pt x="119" y="730"/>
                  </a:lnTo>
                  <a:lnTo>
                    <a:pt x="133" y="711"/>
                  </a:lnTo>
                  <a:lnTo>
                    <a:pt x="133" y="711"/>
                  </a:lnTo>
                  <a:lnTo>
                    <a:pt x="147" y="689"/>
                  </a:lnTo>
                  <a:lnTo>
                    <a:pt x="148" y="688"/>
                  </a:lnTo>
                  <a:lnTo>
                    <a:pt x="154" y="675"/>
                  </a:lnTo>
                  <a:lnTo>
                    <a:pt x="161" y="662"/>
                  </a:lnTo>
                  <a:lnTo>
                    <a:pt x="161" y="662"/>
                  </a:lnTo>
                  <a:lnTo>
                    <a:pt x="175" y="631"/>
                  </a:lnTo>
                  <a:lnTo>
                    <a:pt x="176" y="630"/>
                  </a:lnTo>
                  <a:lnTo>
                    <a:pt x="189" y="595"/>
                  </a:lnTo>
                  <a:lnTo>
                    <a:pt x="189" y="593"/>
                  </a:lnTo>
                  <a:lnTo>
                    <a:pt x="197" y="567"/>
                  </a:lnTo>
                  <a:lnTo>
                    <a:pt x="197" y="564"/>
                  </a:lnTo>
                  <a:lnTo>
                    <a:pt x="197" y="566"/>
                  </a:lnTo>
                  <a:lnTo>
                    <a:pt x="204" y="531"/>
                  </a:lnTo>
                  <a:lnTo>
                    <a:pt x="210" y="496"/>
                  </a:lnTo>
                  <a:lnTo>
                    <a:pt x="210" y="496"/>
                  </a:lnTo>
                  <a:lnTo>
                    <a:pt x="217" y="455"/>
                  </a:lnTo>
                  <a:lnTo>
                    <a:pt x="218" y="453"/>
                  </a:lnTo>
                  <a:lnTo>
                    <a:pt x="218" y="413"/>
                  </a:lnTo>
                  <a:lnTo>
                    <a:pt x="218" y="396"/>
                  </a:lnTo>
                  <a:lnTo>
                    <a:pt x="218" y="375"/>
                  </a:lnTo>
                  <a:lnTo>
                    <a:pt x="218" y="339"/>
                  </a:lnTo>
                  <a:lnTo>
                    <a:pt x="217" y="337"/>
                  </a:lnTo>
                  <a:lnTo>
                    <a:pt x="210" y="298"/>
                  </a:lnTo>
                  <a:lnTo>
                    <a:pt x="210" y="297"/>
                  </a:lnTo>
                  <a:lnTo>
                    <a:pt x="204" y="261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89" y="199"/>
                  </a:lnTo>
                  <a:lnTo>
                    <a:pt x="189" y="198"/>
                  </a:lnTo>
                  <a:lnTo>
                    <a:pt x="176" y="162"/>
                  </a:lnTo>
                  <a:lnTo>
                    <a:pt x="175" y="161"/>
                  </a:lnTo>
                  <a:lnTo>
                    <a:pt x="161" y="134"/>
                  </a:lnTo>
                  <a:lnTo>
                    <a:pt x="154" y="121"/>
                  </a:lnTo>
                  <a:lnTo>
                    <a:pt x="148" y="108"/>
                  </a:lnTo>
                  <a:lnTo>
                    <a:pt x="147" y="107"/>
                  </a:lnTo>
                  <a:lnTo>
                    <a:pt x="133" y="85"/>
                  </a:lnTo>
                  <a:lnTo>
                    <a:pt x="133" y="85"/>
                  </a:lnTo>
                  <a:lnTo>
                    <a:pt x="112" y="58"/>
                  </a:lnTo>
                  <a:lnTo>
                    <a:pt x="111" y="56"/>
                  </a:lnTo>
                  <a:lnTo>
                    <a:pt x="98" y="43"/>
                  </a:lnTo>
                  <a:lnTo>
                    <a:pt x="97" y="42"/>
                  </a:lnTo>
                  <a:lnTo>
                    <a:pt x="76" y="25"/>
                  </a:lnTo>
                  <a:lnTo>
                    <a:pt x="75" y="24"/>
                  </a:lnTo>
                  <a:lnTo>
                    <a:pt x="54" y="11"/>
                  </a:lnTo>
                  <a:lnTo>
                    <a:pt x="51" y="10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26" name="Freeform 1102"/>
            <p:cNvSpPr>
              <a:spLocks/>
            </p:cNvSpPr>
            <p:nvPr/>
          </p:nvSpPr>
          <p:spPr bwMode="auto">
            <a:xfrm>
              <a:off x="3496" y="1716"/>
              <a:ext cx="735" cy="76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36" y="768"/>
                </a:cxn>
                <a:cxn ang="0">
                  <a:pos x="584" y="759"/>
                </a:cxn>
                <a:cxn ang="0">
                  <a:pos x="625" y="724"/>
                </a:cxn>
                <a:cxn ang="0">
                  <a:pos x="660" y="680"/>
                </a:cxn>
                <a:cxn ang="0">
                  <a:pos x="687" y="636"/>
                </a:cxn>
                <a:cxn ang="0">
                  <a:pos x="707" y="583"/>
                </a:cxn>
                <a:cxn ang="0">
                  <a:pos x="721" y="530"/>
                </a:cxn>
                <a:cxn ang="0">
                  <a:pos x="728" y="472"/>
                </a:cxn>
                <a:cxn ang="0">
                  <a:pos x="735" y="406"/>
                </a:cxn>
                <a:cxn ang="0">
                  <a:pos x="735" y="340"/>
                </a:cxn>
                <a:cxn ang="0">
                  <a:pos x="728" y="283"/>
                </a:cxn>
                <a:cxn ang="0">
                  <a:pos x="721" y="233"/>
                </a:cxn>
                <a:cxn ang="0">
                  <a:pos x="701" y="172"/>
                </a:cxn>
                <a:cxn ang="0">
                  <a:pos x="680" y="118"/>
                </a:cxn>
                <a:cxn ang="0">
                  <a:pos x="639" y="57"/>
                </a:cxn>
                <a:cxn ang="0">
                  <a:pos x="591" y="22"/>
                </a:cxn>
                <a:cxn ang="0">
                  <a:pos x="536" y="0"/>
                </a:cxn>
                <a:cxn ang="0">
                  <a:pos x="7" y="366"/>
                </a:cxn>
                <a:cxn ang="0">
                  <a:pos x="0" y="384"/>
                </a:cxn>
              </a:cxnLst>
              <a:rect l="0" t="0" r="r" b="b"/>
              <a:pathLst>
                <a:path w="735" h="768">
                  <a:moveTo>
                    <a:pt x="0" y="384"/>
                  </a:moveTo>
                  <a:lnTo>
                    <a:pt x="536" y="768"/>
                  </a:lnTo>
                  <a:lnTo>
                    <a:pt x="584" y="759"/>
                  </a:lnTo>
                  <a:lnTo>
                    <a:pt x="625" y="724"/>
                  </a:lnTo>
                  <a:lnTo>
                    <a:pt x="660" y="680"/>
                  </a:lnTo>
                  <a:lnTo>
                    <a:pt x="687" y="636"/>
                  </a:lnTo>
                  <a:lnTo>
                    <a:pt x="707" y="583"/>
                  </a:lnTo>
                  <a:lnTo>
                    <a:pt x="721" y="530"/>
                  </a:lnTo>
                  <a:lnTo>
                    <a:pt x="728" y="472"/>
                  </a:lnTo>
                  <a:lnTo>
                    <a:pt x="735" y="406"/>
                  </a:lnTo>
                  <a:lnTo>
                    <a:pt x="735" y="340"/>
                  </a:lnTo>
                  <a:lnTo>
                    <a:pt x="728" y="283"/>
                  </a:lnTo>
                  <a:lnTo>
                    <a:pt x="721" y="233"/>
                  </a:lnTo>
                  <a:lnTo>
                    <a:pt x="701" y="172"/>
                  </a:lnTo>
                  <a:lnTo>
                    <a:pt x="680" y="118"/>
                  </a:lnTo>
                  <a:lnTo>
                    <a:pt x="639" y="57"/>
                  </a:lnTo>
                  <a:lnTo>
                    <a:pt x="591" y="22"/>
                  </a:lnTo>
                  <a:lnTo>
                    <a:pt x="536" y="0"/>
                  </a:lnTo>
                  <a:lnTo>
                    <a:pt x="7" y="366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27" name="Freeform 1103"/>
            <p:cNvSpPr>
              <a:spLocks/>
            </p:cNvSpPr>
            <p:nvPr/>
          </p:nvSpPr>
          <p:spPr bwMode="auto">
            <a:xfrm>
              <a:off x="3483" y="2082"/>
              <a:ext cx="569" cy="416"/>
            </a:xfrm>
            <a:custGeom>
              <a:avLst/>
              <a:gdLst/>
              <a:ahLst/>
              <a:cxnLst>
                <a:cxn ang="0">
                  <a:pos x="555" y="416"/>
                </a:cxn>
                <a:cxn ang="0">
                  <a:pos x="569" y="398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555" y="416"/>
                </a:cxn>
              </a:cxnLst>
              <a:rect l="0" t="0" r="r" b="b"/>
              <a:pathLst>
                <a:path w="569" h="416">
                  <a:moveTo>
                    <a:pt x="555" y="416"/>
                  </a:moveTo>
                  <a:lnTo>
                    <a:pt x="569" y="398"/>
                  </a:lnTo>
                  <a:lnTo>
                    <a:pt x="13" y="0"/>
                  </a:lnTo>
                  <a:lnTo>
                    <a:pt x="0" y="19"/>
                  </a:lnTo>
                  <a:lnTo>
                    <a:pt x="555" y="416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28" name="Freeform 1104"/>
            <p:cNvSpPr>
              <a:spLocks/>
            </p:cNvSpPr>
            <p:nvPr/>
          </p:nvSpPr>
          <p:spPr bwMode="auto">
            <a:xfrm>
              <a:off x="3484" y="1703"/>
              <a:ext cx="554" cy="389"/>
            </a:xfrm>
            <a:custGeom>
              <a:avLst/>
              <a:gdLst/>
              <a:ahLst/>
              <a:cxnLst>
                <a:cxn ang="0">
                  <a:pos x="554" y="19"/>
                </a:cxn>
                <a:cxn ang="0">
                  <a:pos x="541" y="0"/>
                </a:cxn>
                <a:cxn ang="0">
                  <a:pos x="0" y="370"/>
                </a:cxn>
                <a:cxn ang="0">
                  <a:pos x="12" y="389"/>
                </a:cxn>
                <a:cxn ang="0">
                  <a:pos x="554" y="19"/>
                </a:cxn>
              </a:cxnLst>
              <a:rect l="0" t="0" r="r" b="b"/>
              <a:pathLst>
                <a:path w="554" h="389">
                  <a:moveTo>
                    <a:pt x="554" y="19"/>
                  </a:moveTo>
                  <a:lnTo>
                    <a:pt x="541" y="0"/>
                  </a:lnTo>
                  <a:lnTo>
                    <a:pt x="0" y="370"/>
                  </a:lnTo>
                  <a:lnTo>
                    <a:pt x="12" y="389"/>
                  </a:lnTo>
                  <a:lnTo>
                    <a:pt x="554" y="1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29" name="Freeform 1105"/>
            <p:cNvSpPr>
              <a:spLocks/>
            </p:cNvSpPr>
            <p:nvPr/>
          </p:nvSpPr>
          <p:spPr bwMode="auto">
            <a:xfrm>
              <a:off x="3486" y="2306"/>
              <a:ext cx="370" cy="256"/>
            </a:xfrm>
            <a:custGeom>
              <a:avLst/>
              <a:gdLst/>
              <a:ahLst/>
              <a:cxnLst>
                <a:cxn ang="0">
                  <a:pos x="370" y="22"/>
                </a:cxn>
                <a:cxn ang="0">
                  <a:pos x="355" y="0"/>
                </a:cxn>
                <a:cxn ang="0">
                  <a:pos x="0" y="234"/>
                </a:cxn>
                <a:cxn ang="0">
                  <a:pos x="15" y="256"/>
                </a:cxn>
                <a:cxn ang="0">
                  <a:pos x="370" y="22"/>
                </a:cxn>
              </a:cxnLst>
              <a:rect l="0" t="0" r="r" b="b"/>
              <a:pathLst>
                <a:path w="370" h="256">
                  <a:moveTo>
                    <a:pt x="370" y="22"/>
                  </a:moveTo>
                  <a:lnTo>
                    <a:pt x="355" y="0"/>
                  </a:lnTo>
                  <a:lnTo>
                    <a:pt x="0" y="234"/>
                  </a:lnTo>
                  <a:lnTo>
                    <a:pt x="15" y="256"/>
                  </a:lnTo>
                  <a:lnTo>
                    <a:pt x="370" y="22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30" name="Freeform 1106"/>
            <p:cNvSpPr>
              <a:spLocks/>
            </p:cNvSpPr>
            <p:nvPr/>
          </p:nvSpPr>
          <p:spPr bwMode="auto">
            <a:xfrm>
              <a:off x="3490" y="1710"/>
              <a:ext cx="735" cy="76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36" y="768"/>
                </a:cxn>
                <a:cxn ang="0">
                  <a:pos x="584" y="759"/>
                </a:cxn>
                <a:cxn ang="0">
                  <a:pos x="625" y="724"/>
                </a:cxn>
                <a:cxn ang="0">
                  <a:pos x="660" y="680"/>
                </a:cxn>
                <a:cxn ang="0">
                  <a:pos x="687" y="636"/>
                </a:cxn>
                <a:cxn ang="0">
                  <a:pos x="707" y="583"/>
                </a:cxn>
                <a:cxn ang="0">
                  <a:pos x="722" y="530"/>
                </a:cxn>
                <a:cxn ang="0">
                  <a:pos x="728" y="472"/>
                </a:cxn>
                <a:cxn ang="0">
                  <a:pos x="735" y="406"/>
                </a:cxn>
                <a:cxn ang="0">
                  <a:pos x="735" y="340"/>
                </a:cxn>
                <a:cxn ang="0">
                  <a:pos x="728" y="283"/>
                </a:cxn>
                <a:cxn ang="0">
                  <a:pos x="722" y="233"/>
                </a:cxn>
                <a:cxn ang="0">
                  <a:pos x="701" y="172"/>
                </a:cxn>
                <a:cxn ang="0">
                  <a:pos x="680" y="118"/>
                </a:cxn>
                <a:cxn ang="0">
                  <a:pos x="639" y="57"/>
                </a:cxn>
                <a:cxn ang="0">
                  <a:pos x="591" y="22"/>
                </a:cxn>
                <a:cxn ang="0">
                  <a:pos x="536" y="0"/>
                </a:cxn>
                <a:cxn ang="0">
                  <a:pos x="7" y="366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735" h="768">
                  <a:moveTo>
                    <a:pt x="0" y="384"/>
                  </a:moveTo>
                  <a:lnTo>
                    <a:pt x="536" y="768"/>
                  </a:lnTo>
                  <a:lnTo>
                    <a:pt x="584" y="759"/>
                  </a:lnTo>
                  <a:lnTo>
                    <a:pt x="625" y="724"/>
                  </a:lnTo>
                  <a:lnTo>
                    <a:pt x="660" y="680"/>
                  </a:lnTo>
                  <a:lnTo>
                    <a:pt x="687" y="636"/>
                  </a:lnTo>
                  <a:lnTo>
                    <a:pt x="707" y="583"/>
                  </a:lnTo>
                  <a:lnTo>
                    <a:pt x="722" y="530"/>
                  </a:lnTo>
                  <a:lnTo>
                    <a:pt x="728" y="472"/>
                  </a:lnTo>
                  <a:lnTo>
                    <a:pt x="735" y="406"/>
                  </a:lnTo>
                  <a:lnTo>
                    <a:pt x="735" y="340"/>
                  </a:lnTo>
                  <a:lnTo>
                    <a:pt x="728" y="283"/>
                  </a:lnTo>
                  <a:lnTo>
                    <a:pt x="722" y="233"/>
                  </a:lnTo>
                  <a:lnTo>
                    <a:pt x="701" y="172"/>
                  </a:lnTo>
                  <a:lnTo>
                    <a:pt x="680" y="118"/>
                  </a:lnTo>
                  <a:lnTo>
                    <a:pt x="639" y="57"/>
                  </a:lnTo>
                  <a:lnTo>
                    <a:pt x="591" y="22"/>
                  </a:lnTo>
                  <a:lnTo>
                    <a:pt x="536" y="0"/>
                  </a:lnTo>
                  <a:lnTo>
                    <a:pt x="7" y="366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31" name="Rectangle 1107"/>
            <p:cNvSpPr>
              <a:spLocks noChangeArrowheads="1"/>
            </p:cNvSpPr>
            <p:nvPr/>
          </p:nvSpPr>
          <p:spPr bwMode="auto">
            <a:xfrm>
              <a:off x="3418" y="2292"/>
              <a:ext cx="98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32" name="Rectangle 1108"/>
            <p:cNvSpPr>
              <a:spLocks noChangeArrowheads="1"/>
            </p:cNvSpPr>
            <p:nvPr/>
          </p:nvSpPr>
          <p:spPr bwMode="auto">
            <a:xfrm>
              <a:off x="3492" y="2281"/>
              <a:ext cx="8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33" name="Rectangle 1109"/>
            <p:cNvSpPr>
              <a:spLocks noChangeArrowheads="1"/>
            </p:cNvSpPr>
            <p:nvPr/>
          </p:nvSpPr>
          <p:spPr bwMode="auto">
            <a:xfrm>
              <a:off x="3450" y="2281"/>
              <a:ext cx="7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34" name="Rectangle 1110"/>
            <p:cNvSpPr>
              <a:spLocks noChangeArrowheads="1"/>
            </p:cNvSpPr>
            <p:nvPr/>
          </p:nvSpPr>
          <p:spPr bwMode="auto">
            <a:xfrm>
              <a:off x="3425" y="2291"/>
              <a:ext cx="12" cy="3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35" name="Rectangle 1111"/>
            <p:cNvSpPr>
              <a:spLocks noChangeArrowheads="1"/>
            </p:cNvSpPr>
            <p:nvPr/>
          </p:nvSpPr>
          <p:spPr bwMode="auto">
            <a:xfrm>
              <a:off x="3430" y="2291"/>
              <a:ext cx="12" cy="38"/>
            </a:xfrm>
            <a:prstGeom prst="rect">
              <a:avLst/>
            </a:prstGeom>
            <a:solidFill>
              <a:srgbClr val="D31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36" name="Rectangle 1112"/>
            <p:cNvSpPr>
              <a:spLocks noChangeArrowheads="1"/>
            </p:cNvSpPr>
            <p:nvPr/>
          </p:nvSpPr>
          <p:spPr bwMode="auto">
            <a:xfrm>
              <a:off x="3436" y="2291"/>
              <a:ext cx="12" cy="38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37" name="Rectangle 1113"/>
            <p:cNvSpPr>
              <a:spLocks noChangeArrowheads="1"/>
            </p:cNvSpPr>
            <p:nvPr/>
          </p:nvSpPr>
          <p:spPr bwMode="auto">
            <a:xfrm>
              <a:off x="3441" y="2291"/>
              <a:ext cx="12" cy="38"/>
            </a:xfrm>
            <a:prstGeom prst="rect">
              <a:avLst/>
            </a:prstGeom>
            <a:solidFill>
              <a:srgbClr val="DF2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38" name="Rectangle 1114"/>
            <p:cNvSpPr>
              <a:spLocks noChangeArrowheads="1"/>
            </p:cNvSpPr>
            <p:nvPr/>
          </p:nvSpPr>
          <p:spPr bwMode="auto">
            <a:xfrm>
              <a:off x="3447" y="2291"/>
              <a:ext cx="12" cy="38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39" name="Rectangle 1115"/>
            <p:cNvSpPr>
              <a:spLocks noChangeArrowheads="1"/>
            </p:cNvSpPr>
            <p:nvPr/>
          </p:nvSpPr>
          <p:spPr bwMode="auto">
            <a:xfrm>
              <a:off x="3452" y="2291"/>
              <a:ext cx="12" cy="38"/>
            </a:xfrm>
            <a:prstGeom prst="rect">
              <a:avLst/>
            </a:prstGeom>
            <a:solidFill>
              <a:srgbClr val="EC4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40" name="Rectangle 1116"/>
            <p:cNvSpPr>
              <a:spLocks noChangeArrowheads="1"/>
            </p:cNvSpPr>
            <p:nvPr/>
          </p:nvSpPr>
          <p:spPr bwMode="auto">
            <a:xfrm>
              <a:off x="3457" y="2291"/>
              <a:ext cx="12" cy="38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41" name="Rectangle 1117"/>
            <p:cNvSpPr>
              <a:spLocks noChangeArrowheads="1"/>
            </p:cNvSpPr>
            <p:nvPr/>
          </p:nvSpPr>
          <p:spPr bwMode="auto">
            <a:xfrm>
              <a:off x="3463" y="2291"/>
              <a:ext cx="12" cy="38"/>
            </a:xfrm>
            <a:prstGeom prst="rect">
              <a:avLst/>
            </a:prstGeom>
            <a:solidFill>
              <a:srgbClr val="F96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42" name="Rectangle 1118"/>
            <p:cNvSpPr>
              <a:spLocks noChangeArrowheads="1"/>
            </p:cNvSpPr>
            <p:nvPr/>
          </p:nvSpPr>
          <p:spPr bwMode="auto">
            <a:xfrm>
              <a:off x="3468" y="2291"/>
              <a:ext cx="12" cy="38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43" name="Rectangle 1119"/>
            <p:cNvSpPr>
              <a:spLocks noChangeArrowheads="1"/>
            </p:cNvSpPr>
            <p:nvPr/>
          </p:nvSpPr>
          <p:spPr bwMode="auto">
            <a:xfrm>
              <a:off x="3474" y="2291"/>
              <a:ext cx="12" cy="38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44" name="Rectangle 1120"/>
            <p:cNvSpPr>
              <a:spLocks noChangeArrowheads="1"/>
            </p:cNvSpPr>
            <p:nvPr/>
          </p:nvSpPr>
          <p:spPr bwMode="auto">
            <a:xfrm>
              <a:off x="3479" y="2291"/>
              <a:ext cx="12" cy="38"/>
            </a:xfrm>
            <a:prstGeom prst="rect">
              <a:avLst/>
            </a:prstGeom>
            <a:solidFill>
              <a:srgbClr val="FA7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45" name="Rectangle 1121"/>
            <p:cNvSpPr>
              <a:spLocks noChangeArrowheads="1"/>
            </p:cNvSpPr>
            <p:nvPr/>
          </p:nvSpPr>
          <p:spPr bwMode="auto">
            <a:xfrm>
              <a:off x="3484" y="2291"/>
              <a:ext cx="11" cy="38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46" name="Rectangle 1122"/>
            <p:cNvSpPr>
              <a:spLocks noChangeArrowheads="1"/>
            </p:cNvSpPr>
            <p:nvPr/>
          </p:nvSpPr>
          <p:spPr bwMode="auto">
            <a:xfrm>
              <a:off x="3489" y="2291"/>
              <a:ext cx="12" cy="38"/>
            </a:xfrm>
            <a:prstGeom prst="rect">
              <a:avLst/>
            </a:prstGeom>
            <a:solidFill>
              <a:srgbClr val="F05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47" name="Rectangle 1123"/>
            <p:cNvSpPr>
              <a:spLocks noChangeArrowheads="1"/>
            </p:cNvSpPr>
            <p:nvPr/>
          </p:nvSpPr>
          <p:spPr bwMode="auto">
            <a:xfrm>
              <a:off x="3495" y="2291"/>
              <a:ext cx="12" cy="38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48" name="Rectangle 1124"/>
            <p:cNvSpPr>
              <a:spLocks noChangeArrowheads="1"/>
            </p:cNvSpPr>
            <p:nvPr/>
          </p:nvSpPr>
          <p:spPr bwMode="auto">
            <a:xfrm>
              <a:off x="3500" y="2291"/>
              <a:ext cx="12" cy="38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49" name="Rectangle 1125"/>
            <p:cNvSpPr>
              <a:spLocks noChangeArrowheads="1"/>
            </p:cNvSpPr>
            <p:nvPr/>
          </p:nvSpPr>
          <p:spPr bwMode="auto">
            <a:xfrm>
              <a:off x="3505" y="2291"/>
              <a:ext cx="12" cy="38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50" name="Rectangle 1126"/>
            <p:cNvSpPr>
              <a:spLocks noChangeArrowheads="1"/>
            </p:cNvSpPr>
            <p:nvPr/>
          </p:nvSpPr>
          <p:spPr bwMode="auto">
            <a:xfrm>
              <a:off x="3510" y="2291"/>
              <a:ext cx="12" cy="38"/>
            </a:xfrm>
            <a:prstGeom prst="rect">
              <a:avLst/>
            </a:prstGeom>
            <a:solidFill>
              <a:srgbClr val="DC2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51" name="Rectangle 1127"/>
            <p:cNvSpPr>
              <a:spLocks noChangeArrowheads="1"/>
            </p:cNvSpPr>
            <p:nvPr/>
          </p:nvSpPr>
          <p:spPr bwMode="auto">
            <a:xfrm>
              <a:off x="3516" y="2291"/>
              <a:ext cx="12" cy="38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52" name="Rectangle 1128"/>
            <p:cNvSpPr>
              <a:spLocks noChangeArrowheads="1"/>
            </p:cNvSpPr>
            <p:nvPr/>
          </p:nvSpPr>
          <p:spPr bwMode="auto">
            <a:xfrm>
              <a:off x="3522" y="2291"/>
              <a:ext cx="12" cy="38"/>
            </a:xfrm>
            <a:prstGeom prst="rect">
              <a:avLst/>
            </a:prstGeom>
            <a:solidFill>
              <a:srgbClr val="D10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53" name="Rectangle 1129"/>
            <p:cNvSpPr>
              <a:spLocks noChangeArrowheads="1"/>
            </p:cNvSpPr>
            <p:nvPr/>
          </p:nvSpPr>
          <p:spPr bwMode="auto">
            <a:xfrm>
              <a:off x="3527" y="2291"/>
              <a:ext cx="12" cy="3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54" name="Rectangle 1130"/>
            <p:cNvSpPr>
              <a:spLocks noChangeArrowheads="1"/>
            </p:cNvSpPr>
            <p:nvPr/>
          </p:nvSpPr>
          <p:spPr bwMode="auto">
            <a:xfrm>
              <a:off x="3429" y="2281"/>
              <a:ext cx="98" cy="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55" name="Rectangle 1131"/>
            <p:cNvSpPr>
              <a:spLocks noChangeArrowheads="1"/>
            </p:cNvSpPr>
            <p:nvPr/>
          </p:nvSpPr>
          <p:spPr bwMode="auto">
            <a:xfrm>
              <a:off x="3507" y="2267"/>
              <a:ext cx="4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56" name="Rectangle 1132"/>
            <p:cNvSpPr>
              <a:spLocks noChangeArrowheads="1"/>
            </p:cNvSpPr>
            <p:nvPr/>
          </p:nvSpPr>
          <p:spPr bwMode="auto">
            <a:xfrm>
              <a:off x="3507" y="2273"/>
              <a:ext cx="4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57" name="Rectangle 1133"/>
            <p:cNvSpPr>
              <a:spLocks noChangeArrowheads="1"/>
            </p:cNvSpPr>
            <p:nvPr/>
          </p:nvSpPr>
          <p:spPr bwMode="auto">
            <a:xfrm>
              <a:off x="3507" y="2278"/>
              <a:ext cx="4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58" name="Rectangle 1134"/>
            <p:cNvSpPr>
              <a:spLocks noChangeArrowheads="1"/>
            </p:cNvSpPr>
            <p:nvPr/>
          </p:nvSpPr>
          <p:spPr bwMode="auto">
            <a:xfrm>
              <a:off x="3507" y="2284"/>
              <a:ext cx="4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59" name="Rectangle 1135"/>
            <p:cNvSpPr>
              <a:spLocks noChangeArrowheads="1"/>
            </p:cNvSpPr>
            <p:nvPr/>
          </p:nvSpPr>
          <p:spPr bwMode="auto">
            <a:xfrm>
              <a:off x="3507" y="2290"/>
              <a:ext cx="4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60" name="Rectangle 1136"/>
            <p:cNvSpPr>
              <a:spLocks noChangeArrowheads="1"/>
            </p:cNvSpPr>
            <p:nvPr/>
          </p:nvSpPr>
          <p:spPr bwMode="auto">
            <a:xfrm>
              <a:off x="3507" y="2294"/>
              <a:ext cx="4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61" name="Rectangle 1137"/>
            <p:cNvSpPr>
              <a:spLocks noChangeArrowheads="1"/>
            </p:cNvSpPr>
            <p:nvPr/>
          </p:nvSpPr>
          <p:spPr bwMode="auto">
            <a:xfrm>
              <a:off x="3507" y="2300"/>
              <a:ext cx="4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62" name="Rectangle 1138"/>
            <p:cNvSpPr>
              <a:spLocks noChangeArrowheads="1"/>
            </p:cNvSpPr>
            <p:nvPr/>
          </p:nvSpPr>
          <p:spPr bwMode="auto">
            <a:xfrm>
              <a:off x="3507" y="2306"/>
              <a:ext cx="4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63" name="Rectangle 1139"/>
            <p:cNvSpPr>
              <a:spLocks noChangeArrowheads="1"/>
            </p:cNvSpPr>
            <p:nvPr/>
          </p:nvSpPr>
          <p:spPr bwMode="auto">
            <a:xfrm>
              <a:off x="3507" y="2312"/>
              <a:ext cx="4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64" name="Rectangle 1140"/>
            <p:cNvSpPr>
              <a:spLocks noChangeArrowheads="1"/>
            </p:cNvSpPr>
            <p:nvPr/>
          </p:nvSpPr>
          <p:spPr bwMode="auto">
            <a:xfrm>
              <a:off x="3507" y="2317"/>
              <a:ext cx="4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65" name="Rectangle 1141"/>
            <p:cNvSpPr>
              <a:spLocks noChangeArrowheads="1"/>
            </p:cNvSpPr>
            <p:nvPr/>
          </p:nvSpPr>
          <p:spPr bwMode="auto">
            <a:xfrm>
              <a:off x="3507" y="2323"/>
              <a:ext cx="4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66" name="Rectangle 1142"/>
            <p:cNvSpPr>
              <a:spLocks noChangeArrowheads="1"/>
            </p:cNvSpPr>
            <p:nvPr/>
          </p:nvSpPr>
          <p:spPr bwMode="auto">
            <a:xfrm>
              <a:off x="3507" y="2329"/>
              <a:ext cx="4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67" name="Rectangle 1143"/>
            <p:cNvSpPr>
              <a:spLocks noChangeArrowheads="1"/>
            </p:cNvSpPr>
            <p:nvPr/>
          </p:nvSpPr>
          <p:spPr bwMode="auto">
            <a:xfrm>
              <a:off x="3507" y="2334"/>
              <a:ext cx="4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68" name="Rectangle 1144"/>
            <p:cNvSpPr>
              <a:spLocks noChangeArrowheads="1"/>
            </p:cNvSpPr>
            <p:nvPr/>
          </p:nvSpPr>
          <p:spPr bwMode="auto">
            <a:xfrm>
              <a:off x="3507" y="2340"/>
              <a:ext cx="4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69" name="Rectangle 1145"/>
            <p:cNvSpPr>
              <a:spLocks noChangeArrowheads="1"/>
            </p:cNvSpPr>
            <p:nvPr/>
          </p:nvSpPr>
          <p:spPr bwMode="auto">
            <a:xfrm>
              <a:off x="3504" y="2271"/>
              <a:ext cx="6" cy="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70" name="Rectangle 1146"/>
            <p:cNvSpPr>
              <a:spLocks noChangeArrowheads="1"/>
            </p:cNvSpPr>
            <p:nvPr/>
          </p:nvSpPr>
          <p:spPr bwMode="auto">
            <a:xfrm>
              <a:off x="3464" y="2267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71" name="Rectangle 1147"/>
            <p:cNvSpPr>
              <a:spLocks noChangeArrowheads="1"/>
            </p:cNvSpPr>
            <p:nvPr/>
          </p:nvSpPr>
          <p:spPr bwMode="auto">
            <a:xfrm>
              <a:off x="3464" y="2273"/>
              <a:ext cx="5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72" name="Rectangle 1148"/>
            <p:cNvSpPr>
              <a:spLocks noChangeArrowheads="1"/>
            </p:cNvSpPr>
            <p:nvPr/>
          </p:nvSpPr>
          <p:spPr bwMode="auto">
            <a:xfrm>
              <a:off x="3464" y="2278"/>
              <a:ext cx="5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73" name="Rectangle 1149"/>
            <p:cNvSpPr>
              <a:spLocks noChangeArrowheads="1"/>
            </p:cNvSpPr>
            <p:nvPr/>
          </p:nvSpPr>
          <p:spPr bwMode="auto">
            <a:xfrm>
              <a:off x="3464" y="2284"/>
              <a:ext cx="5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74" name="Rectangle 1150"/>
            <p:cNvSpPr>
              <a:spLocks noChangeArrowheads="1"/>
            </p:cNvSpPr>
            <p:nvPr/>
          </p:nvSpPr>
          <p:spPr bwMode="auto">
            <a:xfrm>
              <a:off x="3464" y="2290"/>
              <a:ext cx="5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75" name="Rectangle 1151"/>
            <p:cNvSpPr>
              <a:spLocks noChangeArrowheads="1"/>
            </p:cNvSpPr>
            <p:nvPr/>
          </p:nvSpPr>
          <p:spPr bwMode="auto">
            <a:xfrm>
              <a:off x="3464" y="2294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76" name="Rectangle 1152"/>
            <p:cNvSpPr>
              <a:spLocks noChangeArrowheads="1"/>
            </p:cNvSpPr>
            <p:nvPr/>
          </p:nvSpPr>
          <p:spPr bwMode="auto">
            <a:xfrm>
              <a:off x="3464" y="2300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77" name="Rectangle 1153"/>
            <p:cNvSpPr>
              <a:spLocks noChangeArrowheads="1"/>
            </p:cNvSpPr>
            <p:nvPr/>
          </p:nvSpPr>
          <p:spPr bwMode="auto">
            <a:xfrm>
              <a:off x="3464" y="2306"/>
              <a:ext cx="5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78" name="Rectangle 1154"/>
            <p:cNvSpPr>
              <a:spLocks noChangeArrowheads="1"/>
            </p:cNvSpPr>
            <p:nvPr/>
          </p:nvSpPr>
          <p:spPr bwMode="auto">
            <a:xfrm>
              <a:off x="3464" y="2312"/>
              <a:ext cx="5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79" name="Rectangle 1155"/>
            <p:cNvSpPr>
              <a:spLocks noChangeArrowheads="1"/>
            </p:cNvSpPr>
            <p:nvPr/>
          </p:nvSpPr>
          <p:spPr bwMode="auto">
            <a:xfrm>
              <a:off x="3464" y="2317"/>
              <a:ext cx="5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80" name="Rectangle 1156"/>
            <p:cNvSpPr>
              <a:spLocks noChangeArrowheads="1"/>
            </p:cNvSpPr>
            <p:nvPr/>
          </p:nvSpPr>
          <p:spPr bwMode="auto">
            <a:xfrm>
              <a:off x="3464" y="2323"/>
              <a:ext cx="5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81" name="Rectangle 1157"/>
            <p:cNvSpPr>
              <a:spLocks noChangeArrowheads="1"/>
            </p:cNvSpPr>
            <p:nvPr/>
          </p:nvSpPr>
          <p:spPr bwMode="auto">
            <a:xfrm>
              <a:off x="3464" y="2329"/>
              <a:ext cx="5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82" name="Rectangle 1158"/>
            <p:cNvSpPr>
              <a:spLocks noChangeArrowheads="1"/>
            </p:cNvSpPr>
            <p:nvPr/>
          </p:nvSpPr>
          <p:spPr bwMode="auto">
            <a:xfrm>
              <a:off x="3464" y="2334"/>
              <a:ext cx="5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83" name="Rectangle 1159"/>
            <p:cNvSpPr>
              <a:spLocks noChangeArrowheads="1"/>
            </p:cNvSpPr>
            <p:nvPr/>
          </p:nvSpPr>
          <p:spPr bwMode="auto">
            <a:xfrm>
              <a:off x="3464" y="2340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84" name="Rectangle 1160"/>
            <p:cNvSpPr>
              <a:spLocks noChangeArrowheads="1"/>
            </p:cNvSpPr>
            <p:nvPr/>
          </p:nvSpPr>
          <p:spPr bwMode="auto">
            <a:xfrm>
              <a:off x="3461" y="2271"/>
              <a:ext cx="7" cy="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85" name="Freeform 1161"/>
            <p:cNvSpPr>
              <a:spLocks/>
            </p:cNvSpPr>
            <p:nvPr/>
          </p:nvSpPr>
          <p:spPr bwMode="auto">
            <a:xfrm>
              <a:off x="3439" y="2058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86" name="Rectangle 1162"/>
            <p:cNvSpPr>
              <a:spLocks noChangeArrowheads="1"/>
            </p:cNvSpPr>
            <p:nvPr/>
          </p:nvSpPr>
          <p:spPr bwMode="auto">
            <a:xfrm>
              <a:off x="3484" y="2103"/>
              <a:ext cx="11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87" name="Rectangle 1163"/>
            <p:cNvSpPr>
              <a:spLocks noChangeArrowheads="1"/>
            </p:cNvSpPr>
            <p:nvPr/>
          </p:nvSpPr>
          <p:spPr bwMode="auto">
            <a:xfrm>
              <a:off x="3480" y="2103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88" name="Rectangle 1164"/>
            <p:cNvSpPr>
              <a:spLocks noChangeArrowheads="1"/>
            </p:cNvSpPr>
            <p:nvPr/>
          </p:nvSpPr>
          <p:spPr bwMode="auto">
            <a:xfrm>
              <a:off x="3477" y="2103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89" name="Rectangle 1165"/>
            <p:cNvSpPr>
              <a:spLocks noChangeArrowheads="1"/>
            </p:cNvSpPr>
            <p:nvPr/>
          </p:nvSpPr>
          <p:spPr bwMode="auto">
            <a:xfrm>
              <a:off x="3473" y="2103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90" name="Freeform 1166"/>
            <p:cNvSpPr>
              <a:spLocks/>
            </p:cNvSpPr>
            <p:nvPr/>
          </p:nvSpPr>
          <p:spPr bwMode="auto">
            <a:xfrm>
              <a:off x="3483" y="2058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91" name="Freeform 1167"/>
            <p:cNvSpPr>
              <a:spLocks/>
            </p:cNvSpPr>
            <p:nvPr/>
          </p:nvSpPr>
          <p:spPr bwMode="auto">
            <a:xfrm>
              <a:off x="3479" y="2058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92" name="Freeform 1168"/>
            <p:cNvSpPr>
              <a:spLocks/>
            </p:cNvSpPr>
            <p:nvPr/>
          </p:nvSpPr>
          <p:spPr bwMode="auto">
            <a:xfrm>
              <a:off x="3476" y="2058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93" name="Freeform 1169"/>
            <p:cNvSpPr>
              <a:spLocks/>
            </p:cNvSpPr>
            <p:nvPr/>
          </p:nvSpPr>
          <p:spPr bwMode="auto">
            <a:xfrm>
              <a:off x="3472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94" name="Freeform 1170"/>
            <p:cNvSpPr>
              <a:spLocks/>
            </p:cNvSpPr>
            <p:nvPr/>
          </p:nvSpPr>
          <p:spPr bwMode="auto">
            <a:xfrm>
              <a:off x="3470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95" name="Freeform 1171"/>
            <p:cNvSpPr>
              <a:spLocks/>
            </p:cNvSpPr>
            <p:nvPr/>
          </p:nvSpPr>
          <p:spPr bwMode="auto">
            <a:xfrm>
              <a:off x="3466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96" name="Freeform 1172"/>
            <p:cNvSpPr>
              <a:spLocks/>
            </p:cNvSpPr>
            <p:nvPr/>
          </p:nvSpPr>
          <p:spPr bwMode="auto">
            <a:xfrm>
              <a:off x="3463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97" name="Freeform 1173"/>
            <p:cNvSpPr>
              <a:spLocks/>
            </p:cNvSpPr>
            <p:nvPr/>
          </p:nvSpPr>
          <p:spPr bwMode="auto">
            <a:xfrm>
              <a:off x="3460" y="2058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98" name="Freeform 1174"/>
            <p:cNvSpPr>
              <a:spLocks/>
            </p:cNvSpPr>
            <p:nvPr/>
          </p:nvSpPr>
          <p:spPr bwMode="auto">
            <a:xfrm>
              <a:off x="3457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99" name="Freeform 1175"/>
            <p:cNvSpPr>
              <a:spLocks/>
            </p:cNvSpPr>
            <p:nvPr/>
          </p:nvSpPr>
          <p:spPr bwMode="auto">
            <a:xfrm>
              <a:off x="3454" y="2058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00" name="Freeform 1176"/>
            <p:cNvSpPr>
              <a:spLocks/>
            </p:cNvSpPr>
            <p:nvPr/>
          </p:nvSpPr>
          <p:spPr bwMode="auto">
            <a:xfrm>
              <a:off x="3451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01" name="Freeform 1177"/>
            <p:cNvSpPr>
              <a:spLocks/>
            </p:cNvSpPr>
            <p:nvPr/>
          </p:nvSpPr>
          <p:spPr bwMode="auto">
            <a:xfrm>
              <a:off x="3448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02" name="Freeform 1178"/>
            <p:cNvSpPr>
              <a:spLocks/>
            </p:cNvSpPr>
            <p:nvPr/>
          </p:nvSpPr>
          <p:spPr bwMode="auto">
            <a:xfrm>
              <a:off x="3444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03" name="Freeform 1179"/>
            <p:cNvSpPr>
              <a:spLocks/>
            </p:cNvSpPr>
            <p:nvPr/>
          </p:nvSpPr>
          <p:spPr bwMode="auto">
            <a:xfrm>
              <a:off x="3436" y="2055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04" name="Freeform 1180"/>
            <p:cNvSpPr>
              <a:spLocks/>
            </p:cNvSpPr>
            <p:nvPr/>
          </p:nvSpPr>
          <p:spPr bwMode="auto">
            <a:xfrm>
              <a:off x="3439" y="2053"/>
              <a:ext cx="50" cy="64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50" y="2"/>
                </a:cxn>
                <a:cxn ang="0">
                  <a:pos x="2" y="0"/>
                </a:cxn>
                <a:cxn ang="0">
                  <a:pos x="0" y="63"/>
                </a:cxn>
                <a:cxn ang="0">
                  <a:pos x="49" y="64"/>
                </a:cxn>
                <a:cxn ang="0">
                  <a:pos x="49" y="64"/>
                </a:cxn>
              </a:cxnLst>
              <a:rect l="0" t="0" r="r" b="b"/>
              <a:pathLst>
                <a:path w="50" h="64">
                  <a:moveTo>
                    <a:pt x="49" y="64"/>
                  </a:moveTo>
                  <a:lnTo>
                    <a:pt x="50" y="2"/>
                  </a:lnTo>
                  <a:lnTo>
                    <a:pt x="2" y="0"/>
                  </a:lnTo>
                  <a:lnTo>
                    <a:pt x="0" y="63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05" name="Freeform 1181"/>
            <p:cNvSpPr>
              <a:spLocks/>
            </p:cNvSpPr>
            <p:nvPr/>
          </p:nvSpPr>
          <p:spPr bwMode="auto">
            <a:xfrm>
              <a:off x="3439" y="2512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06" name="Rectangle 1182"/>
            <p:cNvSpPr>
              <a:spLocks noChangeArrowheads="1"/>
            </p:cNvSpPr>
            <p:nvPr/>
          </p:nvSpPr>
          <p:spPr bwMode="auto">
            <a:xfrm>
              <a:off x="3484" y="2557"/>
              <a:ext cx="11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07" name="Rectangle 1183"/>
            <p:cNvSpPr>
              <a:spLocks noChangeArrowheads="1"/>
            </p:cNvSpPr>
            <p:nvPr/>
          </p:nvSpPr>
          <p:spPr bwMode="auto">
            <a:xfrm>
              <a:off x="3480" y="2557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08" name="Rectangle 1184"/>
            <p:cNvSpPr>
              <a:spLocks noChangeArrowheads="1"/>
            </p:cNvSpPr>
            <p:nvPr/>
          </p:nvSpPr>
          <p:spPr bwMode="auto">
            <a:xfrm>
              <a:off x="3477" y="2557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09" name="Rectangle 1185"/>
            <p:cNvSpPr>
              <a:spLocks noChangeArrowheads="1"/>
            </p:cNvSpPr>
            <p:nvPr/>
          </p:nvSpPr>
          <p:spPr bwMode="auto">
            <a:xfrm>
              <a:off x="3473" y="2557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10" name="Freeform 1186"/>
            <p:cNvSpPr>
              <a:spLocks/>
            </p:cNvSpPr>
            <p:nvPr/>
          </p:nvSpPr>
          <p:spPr bwMode="auto">
            <a:xfrm>
              <a:off x="3483" y="251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11" name="Freeform 1187"/>
            <p:cNvSpPr>
              <a:spLocks/>
            </p:cNvSpPr>
            <p:nvPr/>
          </p:nvSpPr>
          <p:spPr bwMode="auto">
            <a:xfrm>
              <a:off x="3479" y="251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12" name="Freeform 1188"/>
            <p:cNvSpPr>
              <a:spLocks/>
            </p:cNvSpPr>
            <p:nvPr/>
          </p:nvSpPr>
          <p:spPr bwMode="auto">
            <a:xfrm>
              <a:off x="3476" y="251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13" name="Freeform 1189"/>
            <p:cNvSpPr>
              <a:spLocks/>
            </p:cNvSpPr>
            <p:nvPr/>
          </p:nvSpPr>
          <p:spPr bwMode="auto">
            <a:xfrm>
              <a:off x="3472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14" name="Freeform 1190"/>
            <p:cNvSpPr>
              <a:spLocks/>
            </p:cNvSpPr>
            <p:nvPr/>
          </p:nvSpPr>
          <p:spPr bwMode="auto">
            <a:xfrm>
              <a:off x="3470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15" name="Freeform 1191"/>
            <p:cNvSpPr>
              <a:spLocks/>
            </p:cNvSpPr>
            <p:nvPr/>
          </p:nvSpPr>
          <p:spPr bwMode="auto">
            <a:xfrm>
              <a:off x="3466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16" name="Freeform 1192"/>
            <p:cNvSpPr>
              <a:spLocks/>
            </p:cNvSpPr>
            <p:nvPr/>
          </p:nvSpPr>
          <p:spPr bwMode="auto">
            <a:xfrm>
              <a:off x="3463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17" name="Freeform 1193"/>
            <p:cNvSpPr>
              <a:spLocks/>
            </p:cNvSpPr>
            <p:nvPr/>
          </p:nvSpPr>
          <p:spPr bwMode="auto">
            <a:xfrm>
              <a:off x="3460" y="251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18" name="Freeform 1194"/>
            <p:cNvSpPr>
              <a:spLocks/>
            </p:cNvSpPr>
            <p:nvPr/>
          </p:nvSpPr>
          <p:spPr bwMode="auto">
            <a:xfrm>
              <a:off x="3457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19" name="Freeform 1195"/>
            <p:cNvSpPr>
              <a:spLocks/>
            </p:cNvSpPr>
            <p:nvPr/>
          </p:nvSpPr>
          <p:spPr bwMode="auto">
            <a:xfrm>
              <a:off x="3454" y="251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20" name="Freeform 1196"/>
            <p:cNvSpPr>
              <a:spLocks/>
            </p:cNvSpPr>
            <p:nvPr/>
          </p:nvSpPr>
          <p:spPr bwMode="auto">
            <a:xfrm>
              <a:off x="3451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21" name="Freeform 1197"/>
            <p:cNvSpPr>
              <a:spLocks/>
            </p:cNvSpPr>
            <p:nvPr/>
          </p:nvSpPr>
          <p:spPr bwMode="auto">
            <a:xfrm>
              <a:off x="3448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22" name="Freeform 1198"/>
            <p:cNvSpPr>
              <a:spLocks/>
            </p:cNvSpPr>
            <p:nvPr/>
          </p:nvSpPr>
          <p:spPr bwMode="auto">
            <a:xfrm>
              <a:off x="3444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23" name="Freeform 1199"/>
            <p:cNvSpPr>
              <a:spLocks/>
            </p:cNvSpPr>
            <p:nvPr/>
          </p:nvSpPr>
          <p:spPr bwMode="auto">
            <a:xfrm>
              <a:off x="3436" y="2509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24" name="Freeform 1200"/>
            <p:cNvSpPr>
              <a:spLocks/>
            </p:cNvSpPr>
            <p:nvPr/>
          </p:nvSpPr>
          <p:spPr bwMode="auto">
            <a:xfrm>
              <a:off x="3439" y="2507"/>
              <a:ext cx="50" cy="64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50" y="2"/>
                </a:cxn>
                <a:cxn ang="0">
                  <a:pos x="2" y="0"/>
                </a:cxn>
                <a:cxn ang="0">
                  <a:pos x="0" y="62"/>
                </a:cxn>
                <a:cxn ang="0">
                  <a:pos x="49" y="64"/>
                </a:cxn>
                <a:cxn ang="0">
                  <a:pos x="49" y="64"/>
                </a:cxn>
              </a:cxnLst>
              <a:rect l="0" t="0" r="r" b="b"/>
              <a:pathLst>
                <a:path w="50" h="64">
                  <a:moveTo>
                    <a:pt x="49" y="64"/>
                  </a:moveTo>
                  <a:lnTo>
                    <a:pt x="50" y="2"/>
                  </a:lnTo>
                  <a:lnTo>
                    <a:pt x="2" y="0"/>
                  </a:lnTo>
                  <a:lnTo>
                    <a:pt x="0" y="62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25" name="Freeform 1201"/>
            <p:cNvSpPr>
              <a:spLocks/>
            </p:cNvSpPr>
            <p:nvPr/>
          </p:nvSpPr>
          <p:spPr bwMode="auto">
            <a:xfrm>
              <a:off x="1407" y="1845"/>
              <a:ext cx="128" cy="603"/>
            </a:xfrm>
            <a:custGeom>
              <a:avLst/>
              <a:gdLst/>
              <a:ahLst/>
              <a:cxnLst>
                <a:cxn ang="0">
                  <a:pos x="128" y="603"/>
                </a:cxn>
                <a:cxn ang="0">
                  <a:pos x="124" y="603"/>
                </a:cxn>
                <a:cxn ang="0">
                  <a:pos x="108" y="599"/>
                </a:cxn>
                <a:cxn ang="0">
                  <a:pos x="99" y="596"/>
                </a:cxn>
                <a:cxn ang="0">
                  <a:pos x="86" y="585"/>
                </a:cxn>
                <a:cxn ang="0">
                  <a:pos x="72" y="571"/>
                </a:cxn>
                <a:cxn ang="0">
                  <a:pos x="64" y="562"/>
                </a:cxn>
                <a:cxn ang="0">
                  <a:pos x="52" y="540"/>
                </a:cxn>
                <a:cxn ang="0">
                  <a:pos x="43" y="523"/>
                </a:cxn>
                <a:cxn ang="0">
                  <a:pos x="38" y="512"/>
                </a:cxn>
                <a:cxn ang="0">
                  <a:pos x="34" y="503"/>
                </a:cxn>
                <a:cxn ang="0">
                  <a:pos x="25" y="481"/>
                </a:cxn>
                <a:cxn ang="0">
                  <a:pos x="17" y="453"/>
                </a:cxn>
                <a:cxn ang="0">
                  <a:pos x="13" y="433"/>
                </a:cxn>
                <a:cxn ang="0">
                  <a:pos x="8" y="405"/>
                </a:cxn>
                <a:cxn ang="0">
                  <a:pos x="4" y="377"/>
                </a:cxn>
                <a:cxn ang="0">
                  <a:pos x="0" y="346"/>
                </a:cxn>
                <a:cxn ang="0">
                  <a:pos x="0" y="318"/>
                </a:cxn>
                <a:cxn ang="0">
                  <a:pos x="0" y="301"/>
                </a:cxn>
                <a:cxn ang="0">
                  <a:pos x="0" y="287"/>
                </a:cxn>
                <a:cxn ang="0">
                  <a:pos x="0" y="256"/>
                </a:cxn>
                <a:cxn ang="0">
                  <a:pos x="4" y="225"/>
                </a:cxn>
                <a:cxn ang="0">
                  <a:pos x="8" y="197"/>
                </a:cxn>
                <a:cxn ang="0">
                  <a:pos x="13" y="169"/>
                </a:cxn>
                <a:cxn ang="0">
                  <a:pos x="17" y="148"/>
                </a:cxn>
                <a:cxn ang="0">
                  <a:pos x="25" y="121"/>
                </a:cxn>
                <a:cxn ang="0">
                  <a:pos x="34" y="96"/>
                </a:cxn>
                <a:cxn ang="0">
                  <a:pos x="38" y="86"/>
                </a:cxn>
                <a:cxn ang="0">
                  <a:pos x="43" y="76"/>
                </a:cxn>
                <a:cxn ang="0">
                  <a:pos x="52" y="59"/>
                </a:cxn>
                <a:cxn ang="0">
                  <a:pos x="60" y="45"/>
                </a:cxn>
                <a:cxn ang="0">
                  <a:pos x="72" y="27"/>
                </a:cxn>
                <a:cxn ang="0">
                  <a:pos x="81" y="21"/>
                </a:cxn>
                <a:cxn ang="0">
                  <a:pos x="90" y="9"/>
                </a:cxn>
                <a:cxn ang="0">
                  <a:pos x="108" y="3"/>
                </a:cxn>
                <a:cxn ang="0">
                  <a:pos x="120" y="0"/>
                </a:cxn>
                <a:cxn ang="0">
                  <a:pos x="124" y="0"/>
                </a:cxn>
                <a:cxn ang="0">
                  <a:pos x="128" y="603"/>
                </a:cxn>
              </a:cxnLst>
              <a:rect l="0" t="0" r="r" b="b"/>
              <a:pathLst>
                <a:path w="128" h="603">
                  <a:moveTo>
                    <a:pt x="128" y="603"/>
                  </a:moveTo>
                  <a:lnTo>
                    <a:pt x="124" y="603"/>
                  </a:lnTo>
                  <a:lnTo>
                    <a:pt x="108" y="599"/>
                  </a:lnTo>
                  <a:lnTo>
                    <a:pt x="99" y="596"/>
                  </a:lnTo>
                  <a:lnTo>
                    <a:pt x="86" y="585"/>
                  </a:lnTo>
                  <a:lnTo>
                    <a:pt x="72" y="571"/>
                  </a:lnTo>
                  <a:lnTo>
                    <a:pt x="64" y="562"/>
                  </a:lnTo>
                  <a:lnTo>
                    <a:pt x="52" y="540"/>
                  </a:lnTo>
                  <a:lnTo>
                    <a:pt x="43" y="523"/>
                  </a:lnTo>
                  <a:lnTo>
                    <a:pt x="38" y="512"/>
                  </a:lnTo>
                  <a:lnTo>
                    <a:pt x="34" y="503"/>
                  </a:lnTo>
                  <a:lnTo>
                    <a:pt x="25" y="481"/>
                  </a:lnTo>
                  <a:lnTo>
                    <a:pt x="17" y="453"/>
                  </a:lnTo>
                  <a:lnTo>
                    <a:pt x="13" y="433"/>
                  </a:lnTo>
                  <a:lnTo>
                    <a:pt x="8" y="405"/>
                  </a:lnTo>
                  <a:lnTo>
                    <a:pt x="4" y="377"/>
                  </a:lnTo>
                  <a:lnTo>
                    <a:pt x="0" y="346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87"/>
                  </a:lnTo>
                  <a:lnTo>
                    <a:pt x="0" y="256"/>
                  </a:lnTo>
                  <a:lnTo>
                    <a:pt x="4" y="225"/>
                  </a:lnTo>
                  <a:lnTo>
                    <a:pt x="8" y="197"/>
                  </a:lnTo>
                  <a:lnTo>
                    <a:pt x="13" y="169"/>
                  </a:lnTo>
                  <a:lnTo>
                    <a:pt x="17" y="148"/>
                  </a:lnTo>
                  <a:lnTo>
                    <a:pt x="25" y="121"/>
                  </a:lnTo>
                  <a:lnTo>
                    <a:pt x="34" y="96"/>
                  </a:lnTo>
                  <a:lnTo>
                    <a:pt x="38" y="86"/>
                  </a:lnTo>
                  <a:lnTo>
                    <a:pt x="43" y="76"/>
                  </a:lnTo>
                  <a:lnTo>
                    <a:pt x="52" y="59"/>
                  </a:lnTo>
                  <a:lnTo>
                    <a:pt x="60" y="45"/>
                  </a:lnTo>
                  <a:lnTo>
                    <a:pt x="72" y="27"/>
                  </a:lnTo>
                  <a:lnTo>
                    <a:pt x="81" y="21"/>
                  </a:lnTo>
                  <a:lnTo>
                    <a:pt x="90" y="9"/>
                  </a:lnTo>
                  <a:lnTo>
                    <a:pt x="108" y="3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603"/>
                  </a:lnTo>
                  <a:close/>
                </a:path>
              </a:pathLst>
            </a:custGeom>
            <a:solidFill>
              <a:srgbClr val="A2C1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26" name="Freeform 1202"/>
            <p:cNvSpPr>
              <a:spLocks/>
            </p:cNvSpPr>
            <p:nvPr/>
          </p:nvSpPr>
          <p:spPr bwMode="auto">
            <a:xfrm>
              <a:off x="1396" y="1834"/>
              <a:ext cx="139" cy="626"/>
            </a:xfrm>
            <a:custGeom>
              <a:avLst/>
              <a:gdLst/>
              <a:ahLst/>
              <a:cxnLst>
                <a:cxn ang="0">
                  <a:pos x="135" y="602"/>
                </a:cxn>
                <a:cxn ang="0">
                  <a:pos x="122" y="599"/>
                </a:cxn>
                <a:cxn ang="0">
                  <a:pos x="113" y="596"/>
                </a:cxn>
                <a:cxn ang="0">
                  <a:pos x="104" y="587"/>
                </a:cxn>
                <a:cxn ang="0">
                  <a:pos x="92" y="575"/>
                </a:cxn>
                <a:cxn ang="0">
                  <a:pos x="84" y="565"/>
                </a:cxn>
                <a:cxn ang="0">
                  <a:pos x="72" y="546"/>
                </a:cxn>
                <a:cxn ang="0">
                  <a:pos x="64" y="528"/>
                </a:cxn>
                <a:cxn ang="0">
                  <a:pos x="60" y="519"/>
                </a:cxn>
                <a:cxn ang="0">
                  <a:pos x="57" y="510"/>
                </a:cxn>
                <a:cxn ang="0">
                  <a:pos x="36" y="492"/>
                </a:cxn>
                <a:cxn ang="0">
                  <a:pos x="28" y="464"/>
                </a:cxn>
                <a:cxn ang="0">
                  <a:pos x="24" y="444"/>
                </a:cxn>
                <a:cxn ang="0">
                  <a:pos x="19" y="416"/>
                </a:cxn>
                <a:cxn ang="0">
                  <a:pos x="22" y="356"/>
                </a:cxn>
                <a:cxn ang="0">
                  <a:pos x="23" y="329"/>
                </a:cxn>
                <a:cxn ang="0">
                  <a:pos x="23" y="267"/>
                </a:cxn>
                <a:cxn ang="0">
                  <a:pos x="27" y="237"/>
                </a:cxn>
                <a:cxn ang="0">
                  <a:pos x="30" y="210"/>
                </a:cxn>
                <a:cxn ang="0">
                  <a:pos x="35" y="183"/>
                </a:cxn>
                <a:cxn ang="0">
                  <a:pos x="39" y="163"/>
                </a:cxn>
                <a:cxn ang="0">
                  <a:pos x="48" y="136"/>
                </a:cxn>
                <a:cxn ang="0">
                  <a:pos x="49" y="97"/>
                </a:cxn>
                <a:cxn ang="0">
                  <a:pos x="54" y="87"/>
                </a:cxn>
                <a:cxn ang="0">
                  <a:pos x="63" y="70"/>
                </a:cxn>
                <a:cxn ang="0">
                  <a:pos x="71" y="56"/>
                </a:cxn>
                <a:cxn ang="0">
                  <a:pos x="83" y="38"/>
                </a:cxn>
                <a:cxn ang="0">
                  <a:pos x="101" y="39"/>
                </a:cxn>
                <a:cxn ang="0">
                  <a:pos x="106" y="32"/>
                </a:cxn>
                <a:cxn ang="0">
                  <a:pos x="122" y="25"/>
                </a:cxn>
                <a:cxn ang="0">
                  <a:pos x="131" y="23"/>
                </a:cxn>
                <a:cxn ang="0">
                  <a:pos x="131" y="0"/>
                </a:cxn>
                <a:cxn ang="0">
                  <a:pos x="116" y="3"/>
                </a:cxn>
                <a:cxn ang="0">
                  <a:pos x="97" y="10"/>
                </a:cxn>
                <a:cxn ang="0">
                  <a:pos x="83" y="25"/>
                </a:cxn>
                <a:cxn ang="0">
                  <a:pos x="77" y="29"/>
                </a:cxn>
                <a:cxn ang="0">
                  <a:pos x="61" y="50"/>
                </a:cxn>
                <a:cxn ang="0">
                  <a:pos x="44" y="82"/>
                </a:cxn>
                <a:cxn ang="0">
                  <a:pos x="39" y="94"/>
                </a:cxn>
                <a:cxn ang="0">
                  <a:pos x="26" y="129"/>
                </a:cxn>
                <a:cxn ang="0">
                  <a:pos x="13" y="178"/>
                </a:cxn>
                <a:cxn ang="0">
                  <a:pos x="8" y="206"/>
                </a:cxn>
                <a:cxn ang="0">
                  <a:pos x="0" y="266"/>
                </a:cxn>
                <a:cxn ang="0">
                  <a:pos x="0" y="312"/>
                </a:cxn>
                <a:cxn ang="0">
                  <a:pos x="0" y="359"/>
                </a:cxn>
                <a:cxn ang="0">
                  <a:pos x="8" y="419"/>
                </a:cxn>
                <a:cxn ang="0">
                  <a:pos x="17" y="467"/>
                </a:cxn>
                <a:cxn ang="0">
                  <a:pos x="26" y="496"/>
                </a:cxn>
                <a:cxn ang="0">
                  <a:pos x="35" y="518"/>
                </a:cxn>
                <a:cxn ang="0">
                  <a:pos x="43" y="538"/>
                </a:cxn>
                <a:cxn ang="0">
                  <a:pos x="53" y="557"/>
                </a:cxn>
                <a:cxn ang="0">
                  <a:pos x="75" y="590"/>
                </a:cxn>
                <a:cxn ang="0">
                  <a:pos x="90" y="605"/>
                </a:cxn>
                <a:cxn ang="0">
                  <a:pos x="106" y="618"/>
                </a:cxn>
                <a:cxn ang="0">
                  <a:pos x="133" y="625"/>
                </a:cxn>
              </a:cxnLst>
              <a:rect l="0" t="0" r="r" b="b"/>
              <a:pathLst>
                <a:path w="139" h="626">
                  <a:moveTo>
                    <a:pt x="139" y="626"/>
                  </a:moveTo>
                  <a:lnTo>
                    <a:pt x="139" y="602"/>
                  </a:lnTo>
                  <a:lnTo>
                    <a:pt x="135" y="602"/>
                  </a:lnTo>
                  <a:lnTo>
                    <a:pt x="135" y="614"/>
                  </a:lnTo>
                  <a:lnTo>
                    <a:pt x="138" y="602"/>
                  </a:lnTo>
                  <a:lnTo>
                    <a:pt x="122" y="599"/>
                  </a:lnTo>
                  <a:lnTo>
                    <a:pt x="119" y="610"/>
                  </a:lnTo>
                  <a:lnTo>
                    <a:pt x="122" y="599"/>
                  </a:lnTo>
                  <a:lnTo>
                    <a:pt x="113" y="596"/>
                  </a:lnTo>
                  <a:lnTo>
                    <a:pt x="110" y="607"/>
                  </a:lnTo>
                  <a:lnTo>
                    <a:pt x="117" y="598"/>
                  </a:lnTo>
                  <a:lnTo>
                    <a:pt x="104" y="587"/>
                  </a:lnTo>
                  <a:lnTo>
                    <a:pt x="97" y="596"/>
                  </a:lnTo>
                  <a:lnTo>
                    <a:pt x="105" y="589"/>
                  </a:lnTo>
                  <a:lnTo>
                    <a:pt x="92" y="575"/>
                  </a:lnTo>
                  <a:lnTo>
                    <a:pt x="83" y="582"/>
                  </a:lnTo>
                  <a:lnTo>
                    <a:pt x="92" y="575"/>
                  </a:lnTo>
                  <a:lnTo>
                    <a:pt x="84" y="565"/>
                  </a:lnTo>
                  <a:lnTo>
                    <a:pt x="75" y="573"/>
                  </a:lnTo>
                  <a:lnTo>
                    <a:pt x="85" y="567"/>
                  </a:lnTo>
                  <a:lnTo>
                    <a:pt x="72" y="546"/>
                  </a:lnTo>
                  <a:lnTo>
                    <a:pt x="63" y="551"/>
                  </a:lnTo>
                  <a:lnTo>
                    <a:pt x="73" y="546"/>
                  </a:lnTo>
                  <a:lnTo>
                    <a:pt x="64" y="528"/>
                  </a:lnTo>
                  <a:lnTo>
                    <a:pt x="54" y="534"/>
                  </a:lnTo>
                  <a:lnTo>
                    <a:pt x="64" y="529"/>
                  </a:lnTo>
                  <a:lnTo>
                    <a:pt x="60" y="519"/>
                  </a:lnTo>
                  <a:lnTo>
                    <a:pt x="49" y="523"/>
                  </a:lnTo>
                  <a:lnTo>
                    <a:pt x="60" y="519"/>
                  </a:lnTo>
                  <a:lnTo>
                    <a:pt x="57" y="510"/>
                  </a:lnTo>
                  <a:lnTo>
                    <a:pt x="57" y="509"/>
                  </a:lnTo>
                  <a:lnTo>
                    <a:pt x="48" y="487"/>
                  </a:lnTo>
                  <a:lnTo>
                    <a:pt x="36" y="492"/>
                  </a:lnTo>
                  <a:lnTo>
                    <a:pt x="48" y="489"/>
                  </a:lnTo>
                  <a:lnTo>
                    <a:pt x="39" y="461"/>
                  </a:lnTo>
                  <a:lnTo>
                    <a:pt x="28" y="464"/>
                  </a:lnTo>
                  <a:lnTo>
                    <a:pt x="39" y="462"/>
                  </a:lnTo>
                  <a:lnTo>
                    <a:pt x="35" y="442"/>
                  </a:lnTo>
                  <a:lnTo>
                    <a:pt x="24" y="444"/>
                  </a:lnTo>
                  <a:lnTo>
                    <a:pt x="35" y="443"/>
                  </a:lnTo>
                  <a:lnTo>
                    <a:pt x="30" y="415"/>
                  </a:lnTo>
                  <a:lnTo>
                    <a:pt x="19" y="416"/>
                  </a:lnTo>
                  <a:lnTo>
                    <a:pt x="30" y="415"/>
                  </a:lnTo>
                  <a:lnTo>
                    <a:pt x="27" y="387"/>
                  </a:lnTo>
                  <a:lnTo>
                    <a:pt x="22" y="356"/>
                  </a:lnTo>
                  <a:lnTo>
                    <a:pt x="11" y="357"/>
                  </a:lnTo>
                  <a:lnTo>
                    <a:pt x="23" y="357"/>
                  </a:lnTo>
                  <a:lnTo>
                    <a:pt x="23" y="329"/>
                  </a:lnTo>
                  <a:lnTo>
                    <a:pt x="23" y="312"/>
                  </a:lnTo>
                  <a:lnTo>
                    <a:pt x="23" y="298"/>
                  </a:lnTo>
                  <a:lnTo>
                    <a:pt x="23" y="267"/>
                  </a:lnTo>
                  <a:lnTo>
                    <a:pt x="11" y="267"/>
                  </a:lnTo>
                  <a:lnTo>
                    <a:pt x="22" y="268"/>
                  </a:lnTo>
                  <a:lnTo>
                    <a:pt x="27" y="237"/>
                  </a:lnTo>
                  <a:lnTo>
                    <a:pt x="30" y="209"/>
                  </a:lnTo>
                  <a:lnTo>
                    <a:pt x="19" y="208"/>
                  </a:lnTo>
                  <a:lnTo>
                    <a:pt x="30" y="210"/>
                  </a:lnTo>
                  <a:lnTo>
                    <a:pt x="35" y="183"/>
                  </a:lnTo>
                  <a:lnTo>
                    <a:pt x="24" y="180"/>
                  </a:lnTo>
                  <a:lnTo>
                    <a:pt x="35" y="183"/>
                  </a:lnTo>
                  <a:lnTo>
                    <a:pt x="39" y="162"/>
                  </a:lnTo>
                  <a:lnTo>
                    <a:pt x="28" y="159"/>
                  </a:lnTo>
                  <a:lnTo>
                    <a:pt x="39" y="163"/>
                  </a:lnTo>
                  <a:lnTo>
                    <a:pt x="48" y="136"/>
                  </a:lnTo>
                  <a:lnTo>
                    <a:pt x="36" y="132"/>
                  </a:lnTo>
                  <a:lnTo>
                    <a:pt x="48" y="136"/>
                  </a:lnTo>
                  <a:lnTo>
                    <a:pt x="57" y="112"/>
                  </a:lnTo>
                  <a:lnTo>
                    <a:pt x="60" y="102"/>
                  </a:lnTo>
                  <a:lnTo>
                    <a:pt x="49" y="97"/>
                  </a:lnTo>
                  <a:lnTo>
                    <a:pt x="60" y="102"/>
                  </a:lnTo>
                  <a:lnTo>
                    <a:pt x="64" y="91"/>
                  </a:lnTo>
                  <a:lnTo>
                    <a:pt x="54" y="87"/>
                  </a:lnTo>
                  <a:lnTo>
                    <a:pt x="64" y="92"/>
                  </a:lnTo>
                  <a:lnTo>
                    <a:pt x="73" y="75"/>
                  </a:lnTo>
                  <a:lnTo>
                    <a:pt x="63" y="70"/>
                  </a:lnTo>
                  <a:lnTo>
                    <a:pt x="72" y="76"/>
                  </a:lnTo>
                  <a:lnTo>
                    <a:pt x="80" y="62"/>
                  </a:lnTo>
                  <a:lnTo>
                    <a:pt x="71" y="56"/>
                  </a:lnTo>
                  <a:lnTo>
                    <a:pt x="80" y="62"/>
                  </a:lnTo>
                  <a:lnTo>
                    <a:pt x="93" y="45"/>
                  </a:lnTo>
                  <a:lnTo>
                    <a:pt x="83" y="38"/>
                  </a:lnTo>
                  <a:lnTo>
                    <a:pt x="90" y="47"/>
                  </a:lnTo>
                  <a:lnTo>
                    <a:pt x="99" y="41"/>
                  </a:lnTo>
                  <a:lnTo>
                    <a:pt x="101" y="39"/>
                  </a:lnTo>
                  <a:lnTo>
                    <a:pt x="110" y="28"/>
                  </a:lnTo>
                  <a:lnTo>
                    <a:pt x="101" y="20"/>
                  </a:lnTo>
                  <a:lnTo>
                    <a:pt x="106" y="32"/>
                  </a:lnTo>
                  <a:lnTo>
                    <a:pt x="123" y="25"/>
                  </a:lnTo>
                  <a:lnTo>
                    <a:pt x="119" y="14"/>
                  </a:lnTo>
                  <a:lnTo>
                    <a:pt x="122" y="25"/>
                  </a:lnTo>
                  <a:lnTo>
                    <a:pt x="134" y="22"/>
                  </a:lnTo>
                  <a:lnTo>
                    <a:pt x="131" y="11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98" y="10"/>
                  </a:lnTo>
                  <a:lnTo>
                    <a:pt x="97" y="10"/>
                  </a:lnTo>
                  <a:lnTo>
                    <a:pt x="93" y="12"/>
                  </a:lnTo>
                  <a:lnTo>
                    <a:pt x="92" y="14"/>
                  </a:lnTo>
                  <a:lnTo>
                    <a:pt x="83" y="25"/>
                  </a:lnTo>
                  <a:lnTo>
                    <a:pt x="92" y="32"/>
                  </a:lnTo>
                  <a:lnTo>
                    <a:pt x="86" y="23"/>
                  </a:lnTo>
                  <a:lnTo>
                    <a:pt x="77" y="29"/>
                  </a:lnTo>
                  <a:lnTo>
                    <a:pt x="74" y="32"/>
                  </a:lnTo>
                  <a:lnTo>
                    <a:pt x="62" y="49"/>
                  </a:lnTo>
                  <a:lnTo>
                    <a:pt x="61" y="50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44" y="82"/>
                  </a:lnTo>
                  <a:lnTo>
                    <a:pt x="43" y="82"/>
                  </a:lnTo>
                  <a:lnTo>
                    <a:pt x="39" y="93"/>
                  </a:lnTo>
                  <a:lnTo>
                    <a:pt x="39" y="94"/>
                  </a:lnTo>
                  <a:lnTo>
                    <a:pt x="35" y="103"/>
                  </a:lnTo>
                  <a:lnTo>
                    <a:pt x="26" y="128"/>
                  </a:lnTo>
                  <a:lnTo>
                    <a:pt x="26" y="129"/>
                  </a:lnTo>
                  <a:lnTo>
                    <a:pt x="18" y="156"/>
                  </a:lnTo>
                  <a:lnTo>
                    <a:pt x="17" y="157"/>
                  </a:lnTo>
                  <a:lnTo>
                    <a:pt x="13" y="178"/>
                  </a:lnTo>
                  <a:lnTo>
                    <a:pt x="13" y="180"/>
                  </a:lnTo>
                  <a:lnTo>
                    <a:pt x="13" y="179"/>
                  </a:lnTo>
                  <a:lnTo>
                    <a:pt x="8" y="206"/>
                  </a:lnTo>
                  <a:lnTo>
                    <a:pt x="8" y="206"/>
                  </a:lnTo>
                  <a:lnTo>
                    <a:pt x="4" y="234"/>
                  </a:lnTo>
                  <a:lnTo>
                    <a:pt x="0" y="266"/>
                  </a:lnTo>
                  <a:lnTo>
                    <a:pt x="0" y="267"/>
                  </a:lnTo>
                  <a:lnTo>
                    <a:pt x="0" y="298"/>
                  </a:lnTo>
                  <a:lnTo>
                    <a:pt x="0" y="312"/>
                  </a:lnTo>
                  <a:lnTo>
                    <a:pt x="0" y="329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90"/>
                  </a:lnTo>
                  <a:lnTo>
                    <a:pt x="8" y="418"/>
                  </a:lnTo>
                  <a:lnTo>
                    <a:pt x="8" y="419"/>
                  </a:lnTo>
                  <a:lnTo>
                    <a:pt x="13" y="446"/>
                  </a:lnTo>
                  <a:lnTo>
                    <a:pt x="13" y="447"/>
                  </a:lnTo>
                  <a:lnTo>
                    <a:pt x="17" y="467"/>
                  </a:lnTo>
                  <a:lnTo>
                    <a:pt x="18" y="468"/>
                  </a:lnTo>
                  <a:lnTo>
                    <a:pt x="26" y="496"/>
                  </a:lnTo>
                  <a:lnTo>
                    <a:pt x="26" y="496"/>
                  </a:lnTo>
                  <a:lnTo>
                    <a:pt x="35" y="518"/>
                  </a:lnTo>
                  <a:lnTo>
                    <a:pt x="45" y="514"/>
                  </a:lnTo>
                  <a:lnTo>
                    <a:pt x="35" y="518"/>
                  </a:lnTo>
                  <a:lnTo>
                    <a:pt x="39" y="528"/>
                  </a:lnTo>
                  <a:lnTo>
                    <a:pt x="39" y="528"/>
                  </a:lnTo>
                  <a:lnTo>
                    <a:pt x="43" y="538"/>
                  </a:lnTo>
                  <a:lnTo>
                    <a:pt x="44" y="539"/>
                  </a:lnTo>
                  <a:lnTo>
                    <a:pt x="53" y="556"/>
                  </a:lnTo>
                  <a:lnTo>
                    <a:pt x="53" y="557"/>
                  </a:lnTo>
                  <a:lnTo>
                    <a:pt x="66" y="579"/>
                  </a:lnTo>
                  <a:lnTo>
                    <a:pt x="67" y="580"/>
                  </a:lnTo>
                  <a:lnTo>
                    <a:pt x="75" y="590"/>
                  </a:lnTo>
                  <a:lnTo>
                    <a:pt x="75" y="590"/>
                  </a:lnTo>
                  <a:lnTo>
                    <a:pt x="89" y="605"/>
                  </a:lnTo>
                  <a:lnTo>
                    <a:pt x="90" y="605"/>
                  </a:lnTo>
                  <a:lnTo>
                    <a:pt x="103" y="616"/>
                  </a:lnTo>
                  <a:lnTo>
                    <a:pt x="105" y="617"/>
                  </a:lnTo>
                  <a:lnTo>
                    <a:pt x="106" y="618"/>
                  </a:lnTo>
                  <a:lnTo>
                    <a:pt x="115" y="621"/>
                  </a:lnTo>
                  <a:lnTo>
                    <a:pt x="116" y="621"/>
                  </a:lnTo>
                  <a:lnTo>
                    <a:pt x="133" y="625"/>
                  </a:lnTo>
                  <a:lnTo>
                    <a:pt x="135" y="626"/>
                  </a:lnTo>
                  <a:lnTo>
                    <a:pt x="139" y="62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27" name="Freeform 1203"/>
            <p:cNvSpPr>
              <a:spLocks/>
            </p:cNvSpPr>
            <p:nvPr/>
          </p:nvSpPr>
          <p:spPr bwMode="auto">
            <a:xfrm>
              <a:off x="1407" y="1845"/>
              <a:ext cx="458" cy="603"/>
            </a:xfrm>
            <a:custGeom>
              <a:avLst/>
              <a:gdLst/>
              <a:ahLst/>
              <a:cxnLst>
                <a:cxn ang="0">
                  <a:pos x="458" y="301"/>
                </a:cxn>
                <a:cxn ang="0">
                  <a:pos x="124" y="0"/>
                </a:cxn>
                <a:cxn ang="0">
                  <a:pos x="94" y="6"/>
                </a:cxn>
                <a:cxn ang="0">
                  <a:pos x="69" y="34"/>
                </a:cxn>
                <a:cxn ang="0">
                  <a:pos x="47" y="68"/>
                </a:cxn>
                <a:cxn ang="0">
                  <a:pos x="30" y="104"/>
                </a:cxn>
                <a:cxn ang="0">
                  <a:pos x="17" y="145"/>
                </a:cxn>
                <a:cxn ang="0">
                  <a:pos x="8" y="187"/>
                </a:cxn>
                <a:cxn ang="0">
                  <a:pos x="4" y="231"/>
                </a:cxn>
                <a:cxn ang="0">
                  <a:pos x="0" y="284"/>
                </a:cxn>
                <a:cxn ang="0">
                  <a:pos x="0" y="336"/>
                </a:cxn>
                <a:cxn ang="0">
                  <a:pos x="4" y="381"/>
                </a:cxn>
                <a:cxn ang="0">
                  <a:pos x="8" y="419"/>
                </a:cxn>
                <a:cxn ang="0">
                  <a:pos x="21" y="467"/>
                </a:cxn>
                <a:cxn ang="0">
                  <a:pos x="34" y="509"/>
                </a:cxn>
                <a:cxn ang="0">
                  <a:pos x="60" y="558"/>
                </a:cxn>
                <a:cxn ang="0">
                  <a:pos x="90" y="585"/>
                </a:cxn>
                <a:cxn ang="0">
                  <a:pos x="124" y="603"/>
                </a:cxn>
                <a:cxn ang="0">
                  <a:pos x="454" y="315"/>
                </a:cxn>
                <a:cxn ang="0">
                  <a:pos x="458" y="301"/>
                </a:cxn>
              </a:cxnLst>
              <a:rect l="0" t="0" r="r" b="b"/>
              <a:pathLst>
                <a:path w="458" h="603">
                  <a:moveTo>
                    <a:pt x="458" y="301"/>
                  </a:moveTo>
                  <a:lnTo>
                    <a:pt x="124" y="0"/>
                  </a:lnTo>
                  <a:lnTo>
                    <a:pt x="94" y="6"/>
                  </a:lnTo>
                  <a:lnTo>
                    <a:pt x="69" y="34"/>
                  </a:lnTo>
                  <a:lnTo>
                    <a:pt x="47" y="68"/>
                  </a:lnTo>
                  <a:lnTo>
                    <a:pt x="30" y="104"/>
                  </a:lnTo>
                  <a:lnTo>
                    <a:pt x="17" y="145"/>
                  </a:lnTo>
                  <a:lnTo>
                    <a:pt x="8" y="187"/>
                  </a:lnTo>
                  <a:lnTo>
                    <a:pt x="4" y="231"/>
                  </a:lnTo>
                  <a:lnTo>
                    <a:pt x="0" y="284"/>
                  </a:lnTo>
                  <a:lnTo>
                    <a:pt x="0" y="336"/>
                  </a:lnTo>
                  <a:lnTo>
                    <a:pt x="4" y="381"/>
                  </a:lnTo>
                  <a:lnTo>
                    <a:pt x="8" y="419"/>
                  </a:lnTo>
                  <a:lnTo>
                    <a:pt x="21" y="467"/>
                  </a:lnTo>
                  <a:lnTo>
                    <a:pt x="34" y="509"/>
                  </a:lnTo>
                  <a:lnTo>
                    <a:pt x="60" y="558"/>
                  </a:lnTo>
                  <a:lnTo>
                    <a:pt x="90" y="585"/>
                  </a:lnTo>
                  <a:lnTo>
                    <a:pt x="124" y="603"/>
                  </a:lnTo>
                  <a:lnTo>
                    <a:pt x="454" y="315"/>
                  </a:lnTo>
                  <a:lnTo>
                    <a:pt x="458" y="301"/>
                  </a:lnTo>
                  <a:close/>
                </a:path>
              </a:pathLst>
            </a:custGeom>
            <a:solidFill>
              <a:srgbClr val="A2C1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28" name="Freeform 1204"/>
            <p:cNvSpPr>
              <a:spLocks/>
            </p:cNvSpPr>
            <p:nvPr/>
          </p:nvSpPr>
          <p:spPr bwMode="auto">
            <a:xfrm>
              <a:off x="1516" y="1833"/>
              <a:ext cx="361" cy="3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7"/>
                </a:cxn>
                <a:cxn ang="0">
                  <a:pos x="346" y="329"/>
                </a:cxn>
                <a:cxn ang="0">
                  <a:pos x="361" y="312"/>
                </a:cxn>
                <a:cxn ang="0">
                  <a:pos x="15" y="0"/>
                </a:cxn>
              </a:cxnLst>
              <a:rect l="0" t="0" r="r" b="b"/>
              <a:pathLst>
                <a:path w="361" h="329">
                  <a:moveTo>
                    <a:pt x="15" y="0"/>
                  </a:moveTo>
                  <a:lnTo>
                    <a:pt x="0" y="17"/>
                  </a:lnTo>
                  <a:lnTo>
                    <a:pt x="346" y="329"/>
                  </a:lnTo>
                  <a:lnTo>
                    <a:pt x="361" y="3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29" name="Freeform 1205"/>
            <p:cNvSpPr>
              <a:spLocks/>
            </p:cNvSpPr>
            <p:nvPr/>
          </p:nvSpPr>
          <p:spPr bwMode="auto">
            <a:xfrm>
              <a:off x="1524" y="2152"/>
              <a:ext cx="353" cy="308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15" y="308"/>
                </a:cxn>
                <a:cxn ang="0">
                  <a:pos x="353" y="17"/>
                </a:cxn>
                <a:cxn ang="0">
                  <a:pos x="338" y="0"/>
                </a:cxn>
                <a:cxn ang="0">
                  <a:pos x="0" y="290"/>
                </a:cxn>
              </a:cxnLst>
              <a:rect l="0" t="0" r="r" b="b"/>
              <a:pathLst>
                <a:path w="353" h="308">
                  <a:moveTo>
                    <a:pt x="0" y="290"/>
                  </a:moveTo>
                  <a:lnTo>
                    <a:pt x="15" y="308"/>
                  </a:lnTo>
                  <a:lnTo>
                    <a:pt x="353" y="17"/>
                  </a:lnTo>
                  <a:lnTo>
                    <a:pt x="338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30" name="Freeform 1206"/>
            <p:cNvSpPr>
              <a:spLocks/>
            </p:cNvSpPr>
            <p:nvPr/>
          </p:nvSpPr>
          <p:spPr bwMode="auto">
            <a:xfrm>
              <a:off x="3548" y="1792"/>
              <a:ext cx="1212" cy="489"/>
            </a:xfrm>
            <a:custGeom>
              <a:avLst/>
              <a:gdLst/>
              <a:ahLst/>
              <a:cxnLst>
                <a:cxn ang="0">
                  <a:pos x="0" y="473"/>
                </a:cxn>
                <a:cxn ang="0">
                  <a:pos x="6" y="489"/>
                </a:cxn>
                <a:cxn ang="0">
                  <a:pos x="1212" y="16"/>
                </a:cxn>
                <a:cxn ang="0">
                  <a:pos x="1205" y="0"/>
                </a:cxn>
                <a:cxn ang="0">
                  <a:pos x="0" y="473"/>
                </a:cxn>
              </a:cxnLst>
              <a:rect l="0" t="0" r="r" b="b"/>
              <a:pathLst>
                <a:path w="1212" h="489">
                  <a:moveTo>
                    <a:pt x="0" y="473"/>
                  </a:moveTo>
                  <a:lnTo>
                    <a:pt x="6" y="489"/>
                  </a:lnTo>
                  <a:lnTo>
                    <a:pt x="1212" y="16"/>
                  </a:lnTo>
                  <a:lnTo>
                    <a:pt x="1205" y="0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207"/>
          <p:cNvGrpSpPr>
            <a:grpSpLocks/>
          </p:cNvGrpSpPr>
          <p:nvPr/>
        </p:nvGrpSpPr>
        <p:grpSpPr bwMode="auto">
          <a:xfrm>
            <a:off x="1528763" y="2141538"/>
            <a:ext cx="5997575" cy="2570162"/>
            <a:chOff x="963" y="1349"/>
            <a:chExt cx="3778" cy="1619"/>
          </a:xfrm>
        </p:grpSpPr>
        <p:sp>
          <p:nvSpPr>
            <p:cNvPr id="1743032" name="Freeform 1208"/>
            <p:cNvSpPr>
              <a:spLocks/>
            </p:cNvSpPr>
            <p:nvPr/>
          </p:nvSpPr>
          <p:spPr bwMode="auto">
            <a:xfrm>
              <a:off x="3539" y="2342"/>
              <a:ext cx="1202" cy="48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7"/>
                </a:cxn>
                <a:cxn ang="0">
                  <a:pos x="1195" y="489"/>
                </a:cxn>
                <a:cxn ang="0">
                  <a:pos x="1202" y="472"/>
                </a:cxn>
                <a:cxn ang="0">
                  <a:pos x="6" y="0"/>
                </a:cxn>
              </a:cxnLst>
              <a:rect l="0" t="0" r="r" b="b"/>
              <a:pathLst>
                <a:path w="1202" h="489">
                  <a:moveTo>
                    <a:pt x="6" y="0"/>
                  </a:moveTo>
                  <a:lnTo>
                    <a:pt x="0" y="17"/>
                  </a:lnTo>
                  <a:lnTo>
                    <a:pt x="1195" y="489"/>
                  </a:lnTo>
                  <a:lnTo>
                    <a:pt x="1202" y="47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33" name="Freeform 1209"/>
            <p:cNvSpPr>
              <a:spLocks/>
            </p:cNvSpPr>
            <p:nvPr/>
          </p:nvSpPr>
          <p:spPr bwMode="auto">
            <a:xfrm>
              <a:off x="1509" y="2280"/>
              <a:ext cx="228" cy="196"/>
            </a:xfrm>
            <a:custGeom>
              <a:avLst/>
              <a:gdLst/>
              <a:ahLst/>
              <a:cxnLst>
                <a:cxn ang="0">
                  <a:pos x="228" y="20"/>
                </a:cxn>
                <a:cxn ang="0">
                  <a:pos x="211" y="0"/>
                </a:cxn>
                <a:cxn ang="0">
                  <a:pos x="0" y="176"/>
                </a:cxn>
                <a:cxn ang="0">
                  <a:pos x="17" y="196"/>
                </a:cxn>
                <a:cxn ang="0">
                  <a:pos x="228" y="20"/>
                </a:cxn>
              </a:cxnLst>
              <a:rect l="0" t="0" r="r" b="b"/>
              <a:pathLst>
                <a:path w="228" h="196">
                  <a:moveTo>
                    <a:pt x="228" y="20"/>
                  </a:moveTo>
                  <a:lnTo>
                    <a:pt x="211" y="0"/>
                  </a:lnTo>
                  <a:lnTo>
                    <a:pt x="0" y="176"/>
                  </a:lnTo>
                  <a:lnTo>
                    <a:pt x="17" y="196"/>
                  </a:lnTo>
                  <a:lnTo>
                    <a:pt x="228" y="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34" name="Freeform 1210"/>
            <p:cNvSpPr>
              <a:spLocks/>
            </p:cNvSpPr>
            <p:nvPr/>
          </p:nvSpPr>
          <p:spPr bwMode="auto">
            <a:xfrm>
              <a:off x="1406" y="2297"/>
              <a:ext cx="115" cy="18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9"/>
                </a:cxn>
                <a:cxn ang="0">
                  <a:pos x="99" y="187"/>
                </a:cxn>
                <a:cxn ang="0">
                  <a:pos x="115" y="178"/>
                </a:cxn>
                <a:cxn ang="0">
                  <a:pos x="16" y="0"/>
                </a:cxn>
              </a:cxnLst>
              <a:rect l="0" t="0" r="r" b="b"/>
              <a:pathLst>
                <a:path w="115" h="187">
                  <a:moveTo>
                    <a:pt x="16" y="0"/>
                  </a:moveTo>
                  <a:lnTo>
                    <a:pt x="0" y="9"/>
                  </a:lnTo>
                  <a:lnTo>
                    <a:pt x="99" y="187"/>
                  </a:lnTo>
                  <a:lnTo>
                    <a:pt x="115" y="17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35" name="Freeform 1211"/>
            <p:cNvSpPr>
              <a:spLocks/>
            </p:cNvSpPr>
            <p:nvPr/>
          </p:nvSpPr>
          <p:spPr bwMode="auto">
            <a:xfrm>
              <a:off x="1921" y="2113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2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36" name="Freeform 1212"/>
            <p:cNvSpPr>
              <a:spLocks/>
            </p:cNvSpPr>
            <p:nvPr/>
          </p:nvSpPr>
          <p:spPr bwMode="auto">
            <a:xfrm>
              <a:off x="1401" y="1839"/>
              <a:ext cx="458" cy="603"/>
            </a:xfrm>
            <a:custGeom>
              <a:avLst/>
              <a:gdLst/>
              <a:ahLst/>
              <a:cxnLst>
                <a:cxn ang="0">
                  <a:pos x="458" y="301"/>
                </a:cxn>
                <a:cxn ang="0">
                  <a:pos x="124" y="0"/>
                </a:cxn>
                <a:cxn ang="0">
                  <a:pos x="94" y="7"/>
                </a:cxn>
                <a:cxn ang="0">
                  <a:pos x="69" y="34"/>
                </a:cxn>
                <a:cxn ang="0">
                  <a:pos x="47" y="69"/>
                </a:cxn>
                <a:cxn ang="0">
                  <a:pos x="30" y="104"/>
                </a:cxn>
                <a:cxn ang="0">
                  <a:pos x="17" y="145"/>
                </a:cxn>
                <a:cxn ang="0">
                  <a:pos x="8" y="187"/>
                </a:cxn>
                <a:cxn ang="0">
                  <a:pos x="5" y="231"/>
                </a:cxn>
                <a:cxn ang="0">
                  <a:pos x="0" y="284"/>
                </a:cxn>
                <a:cxn ang="0">
                  <a:pos x="0" y="336"/>
                </a:cxn>
                <a:cxn ang="0">
                  <a:pos x="5" y="381"/>
                </a:cxn>
                <a:cxn ang="0">
                  <a:pos x="8" y="419"/>
                </a:cxn>
                <a:cxn ang="0">
                  <a:pos x="21" y="467"/>
                </a:cxn>
                <a:cxn ang="0">
                  <a:pos x="34" y="509"/>
                </a:cxn>
                <a:cxn ang="0">
                  <a:pos x="60" y="558"/>
                </a:cxn>
                <a:cxn ang="0">
                  <a:pos x="90" y="585"/>
                </a:cxn>
                <a:cxn ang="0">
                  <a:pos x="124" y="603"/>
                </a:cxn>
                <a:cxn ang="0">
                  <a:pos x="454" y="315"/>
                </a:cxn>
                <a:cxn ang="0">
                  <a:pos x="458" y="301"/>
                </a:cxn>
                <a:cxn ang="0">
                  <a:pos x="458" y="301"/>
                </a:cxn>
              </a:cxnLst>
              <a:rect l="0" t="0" r="r" b="b"/>
              <a:pathLst>
                <a:path w="458" h="603">
                  <a:moveTo>
                    <a:pt x="458" y="301"/>
                  </a:moveTo>
                  <a:lnTo>
                    <a:pt x="124" y="0"/>
                  </a:lnTo>
                  <a:lnTo>
                    <a:pt x="94" y="7"/>
                  </a:lnTo>
                  <a:lnTo>
                    <a:pt x="69" y="34"/>
                  </a:lnTo>
                  <a:lnTo>
                    <a:pt x="47" y="69"/>
                  </a:lnTo>
                  <a:lnTo>
                    <a:pt x="30" y="104"/>
                  </a:lnTo>
                  <a:lnTo>
                    <a:pt x="17" y="145"/>
                  </a:lnTo>
                  <a:lnTo>
                    <a:pt x="8" y="187"/>
                  </a:lnTo>
                  <a:lnTo>
                    <a:pt x="5" y="231"/>
                  </a:lnTo>
                  <a:lnTo>
                    <a:pt x="0" y="284"/>
                  </a:lnTo>
                  <a:lnTo>
                    <a:pt x="0" y="336"/>
                  </a:lnTo>
                  <a:lnTo>
                    <a:pt x="5" y="381"/>
                  </a:lnTo>
                  <a:lnTo>
                    <a:pt x="8" y="419"/>
                  </a:lnTo>
                  <a:lnTo>
                    <a:pt x="21" y="467"/>
                  </a:lnTo>
                  <a:lnTo>
                    <a:pt x="34" y="509"/>
                  </a:lnTo>
                  <a:lnTo>
                    <a:pt x="60" y="558"/>
                  </a:lnTo>
                  <a:lnTo>
                    <a:pt x="90" y="585"/>
                  </a:lnTo>
                  <a:lnTo>
                    <a:pt x="124" y="603"/>
                  </a:lnTo>
                  <a:lnTo>
                    <a:pt x="454" y="315"/>
                  </a:lnTo>
                  <a:lnTo>
                    <a:pt x="458" y="301"/>
                  </a:lnTo>
                  <a:lnTo>
                    <a:pt x="458" y="301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37" name="Freeform 1213"/>
            <p:cNvSpPr>
              <a:spLocks/>
            </p:cNvSpPr>
            <p:nvPr/>
          </p:nvSpPr>
          <p:spPr bwMode="auto">
            <a:xfrm>
              <a:off x="1918" y="2110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2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38" name="Rectangle 1214"/>
            <p:cNvSpPr>
              <a:spLocks noChangeArrowheads="1"/>
            </p:cNvSpPr>
            <p:nvPr/>
          </p:nvSpPr>
          <p:spPr bwMode="auto">
            <a:xfrm>
              <a:off x="1951" y="2167"/>
              <a:ext cx="12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39" name="Rectangle 1215"/>
            <p:cNvSpPr>
              <a:spLocks noChangeArrowheads="1"/>
            </p:cNvSpPr>
            <p:nvPr/>
          </p:nvSpPr>
          <p:spPr bwMode="auto">
            <a:xfrm>
              <a:off x="1948" y="2167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40" name="Rectangle 1216"/>
            <p:cNvSpPr>
              <a:spLocks noChangeArrowheads="1"/>
            </p:cNvSpPr>
            <p:nvPr/>
          </p:nvSpPr>
          <p:spPr bwMode="auto">
            <a:xfrm>
              <a:off x="1945" y="2167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41" name="Rectangle 1217"/>
            <p:cNvSpPr>
              <a:spLocks noChangeArrowheads="1"/>
            </p:cNvSpPr>
            <p:nvPr/>
          </p:nvSpPr>
          <p:spPr bwMode="auto">
            <a:xfrm>
              <a:off x="1941" y="2167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42" name="Freeform 1218"/>
            <p:cNvSpPr>
              <a:spLocks/>
            </p:cNvSpPr>
            <p:nvPr/>
          </p:nvSpPr>
          <p:spPr bwMode="auto">
            <a:xfrm>
              <a:off x="1951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43" name="Freeform 1219"/>
            <p:cNvSpPr>
              <a:spLocks/>
            </p:cNvSpPr>
            <p:nvPr/>
          </p:nvSpPr>
          <p:spPr bwMode="auto">
            <a:xfrm>
              <a:off x="1947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44" name="Freeform 1220"/>
            <p:cNvSpPr>
              <a:spLocks/>
            </p:cNvSpPr>
            <p:nvPr/>
          </p:nvSpPr>
          <p:spPr bwMode="auto">
            <a:xfrm>
              <a:off x="1944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45" name="Freeform 1221"/>
            <p:cNvSpPr>
              <a:spLocks/>
            </p:cNvSpPr>
            <p:nvPr/>
          </p:nvSpPr>
          <p:spPr bwMode="auto">
            <a:xfrm>
              <a:off x="1940" y="212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46" name="Freeform 1222"/>
            <p:cNvSpPr>
              <a:spLocks/>
            </p:cNvSpPr>
            <p:nvPr/>
          </p:nvSpPr>
          <p:spPr bwMode="auto">
            <a:xfrm>
              <a:off x="1938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47" name="Freeform 1223"/>
            <p:cNvSpPr>
              <a:spLocks/>
            </p:cNvSpPr>
            <p:nvPr/>
          </p:nvSpPr>
          <p:spPr bwMode="auto">
            <a:xfrm>
              <a:off x="1934" y="212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48" name="Freeform 1224"/>
            <p:cNvSpPr>
              <a:spLocks/>
            </p:cNvSpPr>
            <p:nvPr/>
          </p:nvSpPr>
          <p:spPr bwMode="auto">
            <a:xfrm>
              <a:off x="1931" y="212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49" name="Freeform 1225"/>
            <p:cNvSpPr>
              <a:spLocks/>
            </p:cNvSpPr>
            <p:nvPr/>
          </p:nvSpPr>
          <p:spPr bwMode="auto">
            <a:xfrm>
              <a:off x="1928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50" name="Freeform 1226"/>
            <p:cNvSpPr>
              <a:spLocks/>
            </p:cNvSpPr>
            <p:nvPr/>
          </p:nvSpPr>
          <p:spPr bwMode="auto">
            <a:xfrm>
              <a:off x="1924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51" name="Freeform 1227"/>
            <p:cNvSpPr>
              <a:spLocks/>
            </p:cNvSpPr>
            <p:nvPr/>
          </p:nvSpPr>
          <p:spPr bwMode="auto">
            <a:xfrm>
              <a:off x="1922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52" name="Freeform 1228"/>
            <p:cNvSpPr>
              <a:spLocks/>
            </p:cNvSpPr>
            <p:nvPr/>
          </p:nvSpPr>
          <p:spPr bwMode="auto">
            <a:xfrm>
              <a:off x="1918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53" name="Freeform 1229"/>
            <p:cNvSpPr>
              <a:spLocks/>
            </p:cNvSpPr>
            <p:nvPr/>
          </p:nvSpPr>
          <p:spPr bwMode="auto">
            <a:xfrm>
              <a:off x="1915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54" name="Freeform 1230"/>
            <p:cNvSpPr>
              <a:spLocks/>
            </p:cNvSpPr>
            <p:nvPr/>
          </p:nvSpPr>
          <p:spPr bwMode="auto">
            <a:xfrm>
              <a:off x="1912" y="212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55" name="Freeform 1231"/>
            <p:cNvSpPr>
              <a:spLocks/>
            </p:cNvSpPr>
            <p:nvPr/>
          </p:nvSpPr>
          <p:spPr bwMode="auto">
            <a:xfrm>
              <a:off x="1920" y="2433"/>
              <a:ext cx="46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6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6" h="68">
                  <a:moveTo>
                    <a:pt x="44" y="68"/>
                  </a:moveTo>
                  <a:lnTo>
                    <a:pt x="46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56" name="Freeform 1232"/>
            <p:cNvSpPr>
              <a:spLocks/>
            </p:cNvSpPr>
            <p:nvPr/>
          </p:nvSpPr>
          <p:spPr bwMode="auto">
            <a:xfrm>
              <a:off x="1908" y="2114"/>
              <a:ext cx="50" cy="64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50" y="2"/>
                </a:cxn>
                <a:cxn ang="0">
                  <a:pos x="2" y="0"/>
                </a:cxn>
                <a:cxn ang="0">
                  <a:pos x="0" y="62"/>
                </a:cxn>
                <a:cxn ang="0">
                  <a:pos x="49" y="64"/>
                </a:cxn>
                <a:cxn ang="0">
                  <a:pos x="49" y="64"/>
                </a:cxn>
              </a:cxnLst>
              <a:rect l="0" t="0" r="r" b="b"/>
              <a:pathLst>
                <a:path w="50" h="64">
                  <a:moveTo>
                    <a:pt x="49" y="64"/>
                  </a:moveTo>
                  <a:lnTo>
                    <a:pt x="50" y="2"/>
                  </a:lnTo>
                  <a:lnTo>
                    <a:pt x="2" y="0"/>
                  </a:lnTo>
                  <a:lnTo>
                    <a:pt x="0" y="62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57" name="Freeform 1233"/>
            <p:cNvSpPr>
              <a:spLocks/>
            </p:cNvSpPr>
            <p:nvPr/>
          </p:nvSpPr>
          <p:spPr bwMode="auto">
            <a:xfrm>
              <a:off x="1917" y="2430"/>
              <a:ext cx="46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6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6" h="68">
                  <a:moveTo>
                    <a:pt x="44" y="68"/>
                  </a:moveTo>
                  <a:lnTo>
                    <a:pt x="46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58" name="Rectangle 1234"/>
            <p:cNvSpPr>
              <a:spLocks noChangeArrowheads="1"/>
            </p:cNvSpPr>
            <p:nvPr/>
          </p:nvSpPr>
          <p:spPr bwMode="auto">
            <a:xfrm>
              <a:off x="1951" y="2487"/>
              <a:ext cx="12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59" name="Rectangle 1235"/>
            <p:cNvSpPr>
              <a:spLocks noChangeArrowheads="1"/>
            </p:cNvSpPr>
            <p:nvPr/>
          </p:nvSpPr>
          <p:spPr bwMode="auto">
            <a:xfrm>
              <a:off x="1948" y="2487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60" name="Rectangle 1236"/>
            <p:cNvSpPr>
              <a:spLocks noChangeArrowheads="1"/>
            </p:cNvSpPr>
            <p:nvPr/>
          </p:nvSpPr>
          <p:spPr bwMode="auto">
            <a:xfrm>
              <a:off x="1945" y="2487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61" name="Rectangle 1237"/>
            <p:cNvSpPr>
              <a:spLocks noChangeArrowheads="1"/>
            </p:cNvSpPr>
            <p:nvPr/>
          </p:nvSpPr>
          <p:spPr bwMode="auto">
            <a:xfrm>
              <a:off x="1941" y="2487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62" name="Freeform 1238"/>
            <p:cNvSpPr>
              <a:spLocks/>
            </p:cNvSpPr>
            <p:nvPr/>
          </p:nvSpPr>
          <p:spPr bwMode="auto">
            <a:xfrm>
              <a:off x="1951" y="244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63" name="Freeform 1239"/>
            <p:cNvSpPr>
              <a:spLocks/>
            </p:cNvSpPr>
            <p:nvPr/>
          </p:nvSpPr>
          <p:spPr bwMode="auto">
            <a:xfrm>
              <a:off x="1947" y="244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64" name="Freeform 1240"/>
            <p:cNvSpPr>
              <a:spLocks/>
            </p:cNvSpPr>
            <p:nvPr/>
          </p:nvSpPr>
          <p:spPr bwMode="auto">
            <a:xfrm>
              <a:off x="1944" y="244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65" name="Freeform 1241"/>
            <p:cNvSpPr>
              <a:spLocks/>
            </p:cNvSpPr>
            <p:nvPr/>
          </p:nvSpPr>
          <p:spPr bwMode="auto">
            <a:xfrm>
              <a:off x="1940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66" name="Freeform 1242"/>
            <p:cNvSpPr>
              <a:spLocks/>
            </p:cNvSpPr>
            <p:nvPr/>
          </p:nvSpPr>
          <p:spPr bwMode="auto">
            <a:xfrm>
              <a:off x="1937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67" name="Freeform 1243"/>
            <p:cNvSpPr>
              <a:spLocks/>
            </p:cNvSpPr>
            <p:nvPr/>
          </p:nvSpPr>
          <p:spPr bwMode="auto">
            <a:xfrm>
              <a:off x="1934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68" name="Freeform 1244"/>
            <p:cNvSpPr>
              <a:spLocks/>
            </p:cNvSpPr>
            <p:nvPr/>
          </p:nvSpPr>
          <p:spPr bwMode="auto">
            <a:xfrm>
              <a:off x="1931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69" name="Freeform 1245"/>
            <p:cNvSpPr>
              <a:spLocks/>
            </p:cNvSpPr>
            <p:nvPr/>
          </p:nvSpPr>
          <p:spPr bwMode="auto">
            <a:xfrm>
              <a:off x="1927" y="244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70" name="Freeform 1246"/>
            <p:cNvSpPr>
              <a:spLocks/>
            </p:cNvSpPr>
            <p:nvPr/>
          </p:nvSpPr>
          <p:spPr bwMode="auto">
            <a:xfrm>
              <a:off x="1924" y="244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71" name="Freeform 1247"/>
            <p:cNvSpPr>
              <a:spLocks/>
            </p:cNvSpPr>
            <p:nvPr/>
          </p:nvSpPr>
          <p:spPr bwMode="auto">
            <a:xfrm>
              <a:off x="1921" y="244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72" name="Freeform 1248"/>
            <p:cNvSpPr>
              <a:spLocks/>
            </p:cNvSpPr>
            <p:nvPr/>
          </p:nvSpPr>
          <p:spPr bwMode="auto">
            <a:xfrm>
              <a:off x="1918" y="244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73" name="Freeform 1249"/>
            <p:cNvSpPr>
              <a:spLocks/>
            </p:cNvSpPr>
            <p:nvPr/>
          </p:nvSpPr>
          <p:spPr bwMode="auto">
            <a:xfrm>
              <a:off x="1915" y="244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74" name="Freeform 1250"/>
            <p:cNvSpPr>
              <a:spLocks/>
            </p:cNvSpPr>
            <p:nvPr/>
          </p:nvSpPr>
          <p:spPr bwMode="auto">
            <a:xfrm>
              <a:off x="1911" y="244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75" name="Freeform 1251"/>
            <p:cNvSpPr>
              <a:spLocks/>
            </p:cNvSpPr>
            <p:nvPr/>
          </p:nvSpPr>
          <p:spPr bwMode="auto">
            <a:xfrm>
              <a:off x="1907" y="2434"/>
              <a:ext cx="50" cy="64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50" y="2"/>
                </a:cxn>
                <a:cxn ang="0">
                  <a:pos x="2" y="0"/>
                </a:cxn>
                <a:cxn ang="0">
                  <a:pos x="0" y="62"/>
                </a:cxn>
                <a:cxn ang="0">
                  <a:pos x="49" y="64"/>
                </a:cxn>
                <a:cxn ang="0">
                  <a:pos x="49" y="64"/>
                </a:cxn>
              </a:cxnLst>
              <a:rect l="0" t="0" r="r" b="b"/>
              <a:pathLst>
                <a:path w="50" h="64">
                  <a:moveTo>
                    <a:pt x="49" y="64"/>
                  </a:moveTo>
                  <a:lnTo>
                    <a:pt x="50" y="2"/>
                  </a:lnTo>
                  <a:lnTo>
                    <a:pt x="2" y="0"/>
                  </a:lnTo>
                  <a:lnTo>
                    <a:pt x="0" y="62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76" name="Line 1252"/>
            <p:cNvSpPr>
              <a:spLocks noChangeShapeType="1"/>
            </p:cNvSpPr>
            <p:nvPr/>
          </p:nvSpPr>
          <p:spPr bwMode="auto">
            <a:xfrm flipH="1">
              <a:off x="966" y="2100"/>
              <a:ext cx="843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77" name="Line 1253"/>
            <p:cNvSpPr>
              <a:spLocks noChangeShapeType="1"/>
            </p:cNvSpPr>
            <p:nvPr/>
          </p:nvSpPr>
          <p:spPr bwMode="auto">
            <a:xfrm flipH="1" flipV="1">
              <a:off x="963" y="2114"/>
              <a:ext cx="862" cy="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78" name="Rectangle 1254"/>
            <p:cNvSpPr>
              <a:spLocks noChangeArrowheads="1"/>
            </p:cNvSpPr>
            <p:nvPr/>
          </p:nvSpPr>
          <p:spPr bwMode="auto">
            <a:xfrm>
              <a:off x="2854" y="2308"/>
              <a:ext cx="12" cy="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79" name="Rectangle 1255"/>
            <p:cNvSpPr>
              <a:spLocks noChangeArrowheads="1"/>
            </p:cNvSpPr>
            <p:nvPr/>
          </p:nvSpPr>
          <p:spPr bwMode="auto">
            <a:xfrm>
              <a:off x="2859" y="2308"/>
              <a:ext cx="11" cy="20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80" name="Rectangle 1256"/>
            <p:cNvSpPr>
              <a:spLocks noChangeArrowheads="1"/>
            </p:cNvSpPr>
            <p:nvPr/>
          </p:nvSpPr>
          <p:spPr bwMode="auto">
            <a:xfrm>
              <a:off x="2865" y="2308"/>
              <a:ext cx="11" cy="20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81" name="Rectangle 1257"/>
            <p:cNvSpPr>
              <a:spLocks noChangeArrowheads="1"/>
            </p:cNvSpPr>
            <p:nvPr/>
          </p:nvSpPr>
          <p:spPr bwMode="auto">
            <a:xfrm>
              <a:off x="2870" y="2308"/>
              <a:ext cx="12" cy="20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82" name="Rectangle 1258"/>
            <p:cNvSpPr>
              <a:spLocks noChangeArrowheads="1"/>
            </p:cNvSpPr>
            <p:nvPr/>
          </p:nvSpPr>
          <p:spPr bwMode="auto">
            <a:xfrm>
              <a:off x="2875" y="2308"/>
              <a:ext cx="12" cy="20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83" name="Rectangle 1259"/>
            <p:cNvSpPr>
              <a:spLocks noChangeArrowheads="1"/>
            </p:cNvSpPr>
            <p:nvPr/>
          </p:nvSpPr>
          <p:spPr bwMode="auto">
            <a:xfrm>
              <a:off x="2881" y="2308"/>
              <a:ext cx="12" cy="20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84" name="Rectangle 1260"/>
            <p:cNvSpPr>
              <a:spLocks noChangeArrowheads="1"/>
            </p:cNvSpPr>
            <p:nvPr/>
          </p:nvSpPr>
          <p:spPr bwMode="auto">
            <a:xfrm>
              <a:off x="2885" y="2308"/>
              <a:ext cx="12" cy="20"/>
            </a:xfrm>
            <a:prstGeom prst="rect">
              <a:avLst/>
            </a:prstGeom>
            <a:solidFill>
              <a:srgbClr val="F76A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85" name="Rectangle 1261"/>
            <p:cNvSpPr>
              <a:spLocks noChangeArrowheads="1"/>
            </p:cNvSpPr>
            <p:nvPr/>
          </p:nvSpPr>
          <p:spPr bwMode="auto">
            <a:xfrm>
              <a:off x="2891" y="2308"/>
              <a:ext cx="12" cy="20"/>
            </a:xfrm>
            <a:prstGeom prst="rect">
              <a:avLst/>
            </a:prstGeom>
            <a:solidFill>
              <a:srgbClr val="EE55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86" name="Rectangle 1262"/>
            <p:cNvSpPr>
              <a:spLocks noChangeArrowheads="1"/>
            </p:cNvSpPr>
            <p:nvPr/>
          </p:nvSpPr>
          <p:spPr bwMode="auto">
            <a:xfrm>
              <a:off x="2897" y="2308"/>
              <a:ext cx="12" cy="20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87" name="Rectangle 1263"/>
            <p:cNvSpPr>
              <a:spLocks noChangeArrowheads="1"/>
            </p:cNvSpPr>
            <p:nvPr/>
          </p:nvSpPr>
          <p:spPr bwMode="auto">
            <a:xfrm>
              <a:off x="2902" y="2308"/>
              <a:ext cx="12" cy="20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88" name="Rectangle 1264"/>
            <p:cNvSpPr>
              <a:spLocks noChangeArrowheads="1"/>
            </p:cNvSpPr>
            <p:nvPr/>
          </p:nvSpPr>
          <p:spPr bwMode="auto">
            <a:xfrm>
              <a:off x="2908" y="2308"/>
              <a:ext cx="12" cy="20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89" name="Rectangle 1265"/>
            <p:cNvSpPr>
              <a:spLocks noChangeArrowheads="1"/>
            </p:cNvSpPr>
            <p:nvPr/>
          </p:nvSpPr>
          <p:spPr bwMode="auto">
            <a:xfrm>
              <a:off x="2912" y="2308"/>
              <a:ext cx="12" cy="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90" name="Rectangle 1266"/>
            <p:cNvSpPr>
              <a:spLocks noChangeArrowheads="1"/>
            </p:cNvSpPr>
            <p:nvPr/>
          </p:nvSpPr>
          <p:spPr bwMode="auto">
            <a:xfrm>
              <a:off x="2857" y="2298"/>
              <a:ext cx="55" cy="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91" name="Rectangle 1267"/>
            <p:cNvSpPr>
              <a:spLocks noChangeArrowheads="1"/>
            </p:cNvSpPr>
            <p:nvPr/>
          </p:nvSpPr>
          <p:spPr bwMode="auto">
            <a:xfrm>
              <a:off x="2806" y="2290"/>
              <a:ext cx="12" cy="6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92" name="Rectangle 1268"/>
            <p:cNvSpPr>
              <a:spLocks noChangeArrowheads="1"/>
            </p:cNvSpPr>
            <p:nvPr/>
          </p:nvSpPr>
          <p:spPr bwMode="auto">
            <a:xfrm>
              <a:off x="2811" y="2290"/>
              <a:ext cx="12" cy="61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93" name="Rectangle 1269"/>
            <p:cNvSpPr>
              <a:spLocks noChangeArrowheads="1"/>
            </p:cNvSpPr>
            <p:nvPr/>
          </p:nvSpPr>
          <p:spPr bwMode="auto">
            <a:xfrm>
              <a:off x="2816" y="2290"/>
              <a:ext cx="12" cy="61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94" name="Rectangle 1270"/>
            <p:cNvSpPr>
              <a:spLocks noChangeArrowheads="1"/>
            </p:cNvSpPr>
            <p:nvPr/>
          </p:nvSpPr>
          <p:spPr bwMode="auto">
            <a:xfrm>
              <a:off x="2822" y="2290"/>
              <a:ext cx="12" cy="61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95" name="Rectangle 1271"/>
            <p:cNvSpPr>
              <a:spLocks noChangeArrowheads="1"/>
            </p:cNvSpPr>
            <p:nvPr/>
          </p:nvSpPr>
          <p:spPr bwMode="auto">
            <a:xfrm>
              <a:off x="2827" y="2290"/>
              <a:ext cx="12" cy="61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96" name="Rectangle 1272"/>
            <p:cNvSpPr>
              <a:spLocks noChangeArrowheads="1"/>
            </p:cNvSpPr>
            <p:nvPr/>
          </p:nvSpPr>
          <p:spPr bwMode="auto">
            <a:xfrm>
              <a:off x="2832" y="2290"/>
              <a:ext cx="12" cy="61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97" name="Rectangle 1273"/>
            <p:cNvSpPr>
              <a:spLocks noChangeArrowheads="1"/>
            </p:cNvSpPr>
            <p:nvPr/>
          </p:nvSpPr>
          <p:spPr bwMode="auto">
            <a:xfrm>
              <a:off x="2838" y="2290"/>
              <a:ext cx="12" cy="61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98" name="Rectangle 1274"/>
            <p:cNvSpPr>
              <a:spLocks noChangeArrowheads="1"/>
            </p:cNvSpPr>
            <p:nvPr/>
          </p:nvSpPr>
          <p:spPr bwMode="auto">
            <a:xfrm>
              <a:off x="2843" y="2290"/>
              <a:ext cx="12" cy="61"/>
            </a:xfrm>
            <a:prstGeom prst="rect">
              <a:avLst/>
            </a:prstGeom>
            <a:solidFill>
              <a:srgbClr val="F76A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99" name="Rectangle 1275"/>
            <p:cNvSpPr>
              <a:spLocks noChangeArrowheads="1"/>
            </p:cNvSpPr>
            <p:nvPr/>
          </p:nvSpPr>
          <p:spPr bwMode="auto">
            <a:xfrm>
              <a:off x="2849" y="2290"/>
              <a:ext cx="12" cy="61"/>
            </a:xfrm>
            <a:prstGeom prst="rect">
              <a:avLst/>
            </a:prstGeom>
            <a:solidFill>
              <a:srgbClr val="EE55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00" name="Rectangle 1276"/>
            <p:cNvSpPr>
              <a:spLocks noChangeArrowheads="1"/>
            </p:cNvSpPr>
            <p:nvPr/>
          </p:nvSpPr>
          <p:spPr bwMode="auto">
            <a:xfrm>
              <a:off x="2854" y="2290"/>
              <a:ext cx="12" cy="61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01" name="Rectangle 1277"/>
            <p:cNvSpPr>
              <a:spLocks noChangeArrowheads="1"/>
            </p:cNvSpPr>
            <p:nvPr/>
          </p:nvSpPr>
          <p:spPr bwMode="auto">
            <a:xfrm>
              <a:off x="2859" y="2290"/>
              <a:ext cx="11" cy="61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02" name="Rectangle 1278"/>
            <p:cNvSpPr>
              <a:spLocks noChangeArrowheads="1"/>
            </p:cNvSpPr>
            <p:nvPr/>
          </p:nvSpPr>
          <p:spPr bwMode="auto">
            <a:xfrm>
              <a:off x="2865" y="2290"/>
              <a:ext cx="11" cy="61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03" name="Rectangle 1279"/>
            <p:cNvSpPr>
              <a:spLocks noChangeArrowheads="1"/>
            </p:cNvSpPr>
            <p:nvPr/>
          </p:nvSpPr>
          <p:spPr bwMode="auto">
            <a:xfrm>
              <a:off x="2870" y="2290"/>
              <a:ext cx="12" cy="6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04" name="Rectangle 1280"/>
            <p:cNvSpPr>
              <a:spLocks noChangeArrowheads="1"/>
            </p:cNvSpPr>
            <p:nvPr/>
          </p:nvSpPr>
          <p:spPr bwMode="auto">
            <a:xfrm>
              <a:off x="2809" y="2281"/>
              <a:ext cx="61" cy="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05" name="Oval 1281"/>
            <p:cNvSpPr>
              <a:spLocks noChangeArrowheads="1"/>
            </p:cNvSpPr>
            <p:nvPr/>
          </p:nvSpPr>
          <p:spPr bwMode="auto">
            <a:xfrm>
              <a:off x="2900" y="2292"/>
              <a:ext cx="12" cy="3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06" name="Freeform 1282"/>
            <p:cNvSpPr>
              <a:spLocks/>
            </p:cNvSpPr>
            <p:nvPr/>
          </p:nvSpPr>
          <p:spPr bwMode="auto">
            <a:xfrm>
              <a:off x="2897" y="2289"/>
              <a:ext cx="12" cy="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2" y="20"/>
                </a:cxn>
                <a:cxn ang="0">
                  <a:pos x="12" y="23"/>
                </a:cxn>
                <a:cxn ang="0">
                  <a:pos x="12" y="26"/>
                </a:cxn>
                <a:cxn ang="0">
                  <a:pos x="11" y="29"/>
                </a:cxn>
                <a:cxn ang="0">
                  <a:pos x="10" y="32"/>
                </a:cxn>
                <a:cxn ang="0">
                  <a:pos x="9" y="34"/>
                </a:cxn>
                <a:cxn ang="0">
                  <a:pos x="8" y="35"/>
                </a:cxn>
                <a:cxn ang="0">
                  <a:pos x="6" y="36"/>
                </a:cxn>
                <a:cxn ang="0">
                  <a:pos x="6" y="36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2" y="32"/>
                </a:cxn>
                <a:cxn ang="0">
                  <a:pos x="1" y="29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36">
                  <a:moveTo>
                    <a:pt x="6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0" y="32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07" name="Rectangle 1283"/>
            <p:cNvSpPr>
              <a:spLocks noChangeArrowheads="1"/>
            </p:cNvSpPr>
            <p:nvPr/>
          </p:nvSpPr>
          <p:spPr bwMode="auto">
            <a:xfrm>
              <a:off x="2145" y="2308"/>
              <a:ext cx="12" cy="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08" name="Rectangle 1284"/>
            <p:cNvSpPr>
              <a:spLocks noChangeArrowheads="1"/>
            </p:cNvSpPr>
            <p:nvPr/>
          </p:nvSpPr>
          <p:spPr bwMode="auto">
            <a:xfrm>
              <a:off x="2140" y="2308"/>
              <a:ext cx="12" cy="20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09" name="Rectangle 1285"/>
            <p:cNvSpPr>
              <a:spLocks noChangeArrowheads="1"/>
            </p:cNvSpPr>
            <p:nvPr/>
          </p:nvSpPr>
          <p:spPr bwMode="auto">
            <a:xfrm>
              <a:off x="2134" y="2308"/>
              <a:ext cx="12" cy="20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10" name="Rectangle 1286"/>
            <p:cNvSpPr>
              <a:spLocks noChangeArrowheads="1"/>
            </p:cNvSpPr>
            <p:nvPr/>
          </p:nvSpPr>
          <p:spPr bwMode="auto">
            <a:xfrm>
              <a:off x="2129" y="2308"/>
              <a:ext cx="12" cy="20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11" name="Rectangle 1287"/>
            <p:cNvSpPr>
              <a:spLocks noChangeArrowheads="1"/>
            </p:cNvSpPr>
            <p:nvPr/>
          </p:nvSpPr>
          <p:spPr bwMode="auto">
            <a:xfrm>
              <a:off x="2124" y="2308"/>
              <a:ext cx="12" cy="20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12" name="Rectangle 1288"/>
            <p:cNvSpPr>
              <a:spLocks noChangeArrowheads="1"/>
            </p:cNvSpPr>
            <p:nvPr/>
          </p:nvSpPr>
          <p:spPr bwMode="auto">
            <a:xfrm>
              <a:off x="2118" y="2308"/>
              <a:ext cx="12" cy="20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13" name="Rectangle 1289"/>
            <p:cNvSpPr>
              <a:spLocks noChangeArrowheads="1"/>
            </p:cNvSpPr>
            <p:nvPr/>
          </p:nvSpPr>
          <p:spPr bwMode="auto">
            <a:xfrm>
              <a:off x="2113" y="2308"/>
              <a:ext cx="12" cy="20"/>
            </a:xfrm>
            <a:prstGeom prst="rect">
              <a:avLst/>
            </a:prstGeom>
            <a:solidFill>
              <a:srgbClr val="F76A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14" name="Rectangle 1290"/>
            <p:cNvSpPr>
              <a:spLocks noChangeArrowheads="1"/>
            </p:cNvSpPr>
            <p:nvPr/>
          </p:nvSpPr>
          <p:spPr bwMode="auto">
            <a:xfrm>
              <a:off x="2107" y="2308"/>
              <a:ext cx="12" cy="20"/>
            </a:xfrm>
            <a:prstGeom prst="rect">
              <a:avLst/>
            </a:prstGeom>
            <a:solidFill>
              <a:srgbClr val="EE55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15" name="Rectangle 1291"/>
            <p:cNvSpPr>
              <a:spLocks noChangeArrowheads="1"/>
            </p:cNvSpPr>
            <p:nvPr/>
          </p:nvSpPr>
          <p:spPr bwMode="auto">
            <a:xfrm>
              <a:off x="2102" y="2308"/>
              <a:ext cx="12" cy="20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16" name="Rectangle 1292"/>
            <p:cNvSpPr>
              <a:spLocks noChangeArrowheads="1"/>
            </p:cNvSpPr>
            <p:nvPr/>
          </p:nvSpPr>
          <p:spPr bwMode="auto">
            <a:xfrm>
              <a:off x="2097" y="2308"/>
              <a:ext cx="12" cy="20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17" name="Rectangle 1293"/>
            <p:cNvSpPr>
              <a:spLocks noChangeArrowheads="1"/>
            </p:cNvSpPr>
            <p:nvPr/>
          </p:nvSpPr>
          <p:spPr bwMode="auto">
            <a:xfrm>
              <a:off x="2091" y="2308"/>
              <a:ext cx="12" cy="20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18" name="Rectangle 1294"/>
            <p:cNvSpPr>
              <a:spLocks noChangeArrowheads="1"/>
            </p:cNvSpPr>
            <p:nvPr/>
          </p:nvSpPr>
          <p:spPr bwMode="auto">
            <a:xfrm>
              <a:off x="2086" y="2308"/>
              <a:ext cx="12" cy="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19" name="Rectangle 1295"/>
            <p:cNvSpPr>
              <a:spLocks noChangeArrowheads="1"/>
            </p:cNvSpPr>
            <p:nvPr/>
          </p:nvSpPr>
          <p:spPr bwMode="auto">
            <a:xfrm>
              <a:off x="2099" y="2298"/>
              <a:ext cx="55" cy="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20" name="Rectangle 1296"/>
            <p:cNvSpPr>
              <a:spLocks noChangeArrowheads="1"/>
            </p:cNvSpPr>
            <p:nvPr/>
          </p:nvSpPr>
          <p:spPr bwMode="auto">
            <a:xfrm>
              <a:off x="2193" y="2290"/>
              <a:ext cx="11" cy="6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21" name="Rectangle 1297"/>
            <p:cNvSpPr>
              <a:spLocks noChangeArrowheads="1"/>
            </p:cNvSpPr>
            <p:nvPr/>
          </p:nvSpPr>
          <p:spPr bwMode="auto">
            <a:xfrm>
              <a:off x="2188" y="2290"/>
              <a:ext cx="12" cy="61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22" name="Rectangle 1298"/>
            <p:cNvSpPr>
              <a:spLocks noChangeArrowheads="1"/>
            </p:cNvSpPr>
            <p:nvPr/>
          </p:nvSpPr>
          <p:spPr bwMode="auto">
            <a:xfrm>
              <a:off x="2183" y="2290"/>
              <a:ext cx="12" cy="61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23" name="Rectangle 1299"/>
            <p:cNvSpPr>
              <a:spLocks noChangeArrowheads="1"/>
            </p:cNvSpPr>
            <p:nvPr/>
          </p:nvSpPr>
          <p:spPr bwMode="auto">
            <a:xfrm>
              <a:off x="2177" y="2290"/>
              <a:ext cx="12" cy="61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24" name="Rectangle 1300"/>
            <p:cNvSpPr>
              <a:spLocks noChangeArrowheads="1"/>
            </p:cNvSpPr>
            <p:nvPr/>
          </p:nvSpPr>
          <p:spPr bwMode="auto">
            <a:xfrm>
              <a:off x="2172" y="2290"/>
              <a:ext cx="12" cy="61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25" name="Rectangle 1301"/>
            <p:cNvSpPr>
              <a:spLocks noChangeArrowheads="1"/>
            </p:cNvSpPr>
            <p:nvPr/>
          </p:nvSpPr>
          <p:spPr bwMode="auto">
            <a:xfrm>
              <a:off x="2166" y="2290"/>
              <a:ext cx="12" cy="61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26" name="Rectangle 1302"/>
            <p:cNvSpPr>
              <a:spLocks noChangeArrowheads="1"/>
            </p:cNvSpPr>
            <p:nvPr/>
          </p:nvSpPr>
          <p:spPr bwMode="auto">
            <a:xfrm>
              <a:off x="2161" y="2290"/>
              <a:ext cx="12" cy="61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27" name="Rectangle 1303"/>
            <p:cNvSpPr>
              <a:spLocks noChangeArrowheads="1"/>
            </p:cNvSpPr>
            <p:nvPr/>
          </p:nvSpPr>
          <p:spPr bwMode="auto">
            <a:xfrm>
              <a:off x="2156" y="2290"/>
              <a:ext cx="12" cy="61"/>
            </a:xfrm>
            <a:prstGeom prst="rect">
              <a:avLst/>
            </a:prstGeom>
            <a:solidFill>
              <a:srgbClr val="F76A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28" name="Rectangle 1304"/>
            <p:cNvSpPr>
              <a:spLocks noChangeArrowheads="1"/>
            </p:cNvSpPr>
            <p:nvPr/>
          </p:nvSpPr>
          <p:spPr bwMode="auto">
            <a:xfrm>
              <a:off x="2150" y="2290"/>
              <a:ext cx="12" cy="61"/>
            </a:xfrm>
            <a:prstGeom prst="rect">
              <a:avLst/>
            </a:prstGeom>
            <a:solidFill>
              <a:srgbClr val="EE55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29" name="Rectangle 1305"/>
            <p:cNvSpPr>
              <a:spLocks noChangeArrowheads="1"/>
            </p:cNvSpPr>
            <p:nvPr/>
          </p:nvSpPr>
          <p:spPr bwMode="auto">
            <a:xfrm>
              <a:off x="2145" y="2290"/>
              <a:ext cx="12" cy="61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30" name="Rectangle 1306"/>
            <p:cNvSpPr>
              <a:spLocks noChangeArrowheads="1"/>
            </p:cNvSpPr>
            <p:nvPr/>
          </p:nvSpPr>
          <p:spPr bwMode="auto">
            <a:xfrm>
              <a:off x="2140" y="2290"/>
              <a:ext cx="12" cy="61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31" name="Rectangle 1307"/>
            <p:cNvSpPr>
              <a:spLocks noChangeArrowheads="1"/>
            </p:cNvSpPr>
            <p:nvPr/>
          </p:nvSpPr>
          <p:spPr bwMode="auto">
            <a:xfrm>
              <a:off x="2134" y="2290"/>
              <a:ext cx="12" cy="61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32" name="Rectangle 1308"/>
            <p:cNvSpPr>
              <a:spLocks noChangeArrowheads="1"/>
            </p:cNvSpPr>
            <p:nvPr/>
          </p:nvSpPr>
          <p:spPr bwMode="auto">
            <a:xfrm>
              <a:off x="2129" y="2290"/>
              <a:ext cx="12" cy="6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33" name="Rectangle 1309"/>
            <p:cNvSpPr>
              <a:spLocks noChangeArrowheads="1"/>
            </p:cNvSpPr>
            <p:nvPr/>
          </p:nvSpPr>
          <p:spPr bwMode="auto">
            <a:xfrm>
              <a:off x="2142" y="2281"/>
              <a:ext cx="60" cy="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34" name="Oval 1310"/>
            <p:cNvSpPr>
              <a:spLocks noChangeArrowheads="1"/>
            </p:cNvSpPr>
            <p:nvPr/>
          </p:nvSpPr>
          <p:spPr bwMode="auto">
            <a:xfrm>
              <a:off x="2099" y="2292"/>
              <a:ext cx="13" cy="3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35" name="Freeform 1311"/>
            <p:cNvSpPr>
              <a:spLocks/>
            </p:cNvSpPr>
            <p:nvPr/>
          </p:nvSpPr>
          <p:spPr bwMode="auto">
            <a:xfrm>
              <a:off x="2096" y="2289"/>
              <a:ext cx="13" cy="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3" y="13"/>
                </a:cxn>
                <a:cxn ang="0">
                  <a:pos x="13" y="17"/>
                </a:cxn>
                <a:cxn ang="0">
                  <a:pos x="13" y="20"/>
                </a:cxn>
                <a:cxn ang="0">
                  <a:pos x="13" y="23"/>
                </a:cxn>
                <a:cxn ang="0">
                  <a:pos x="12" y="26"/>
                </a:cxn>
                <a:cxn ang="0">
                  <a:pos x="11" y="29"/>
                </a:cxn>
                <a:cxn ang="0">
                  <a:pos x="11" y="32"/>
                </a:cxn>
                <a:cxn ang="0">
                  <a:pos x="9" y="34"/>
                </a:cxn>
                <a:cxn ang="0">
                  <a:pos x="8" y="35"/>
                </a:cxn>
                <a:cxn ang="0">
                  <a:pos x="7" y="36"/>
                </a:cxn>
                <a:cxn ang="0">
                  <a:pos x="6" y="36"/>
                </a:cxn>
                <a:cxn ang="0">
                  <a:pos x="5" y="35"/>
                </a:cxn>
                <a:cxn ang="0">
                  <a:pos x="4" y="34"/>
                </a:cxn>
                <a:cxn ang="0">
                  <a:pos x="2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7" y="0"/>
                </a:cxn>
              </a:cxnLst>
              <a:rect l="0" t="0" r="r" b="b"/>
              <a:pathLst>
                <a:path w="13" h="36">
                  <a:moveTo>
                    <a:pt x="7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36" name="Freeform 1312"/>
            <p:cNvSpPr>
              <a:spLocks/>
            </p:cNvSpPr>
            <p:nvPr/>
          </p:nvSpPr>
          <p:spPr bwMode="auto">
            <a:xfrm>
              <a:off x="1921" y="2280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2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37" name="Rectangle 1313"/>
            <p:cNvSpPr>
              <a:spLocks noChangeArrowheads="1"/>
            </p:cNvSpPr>
            <p:nvPr/>
          </p:nvSpPr>
          <p:spPr bwMode="auto">
            <a:xfrm>
              <a:off x="1951" y="2335"/>
              <a:ext cx="12" cy="4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38" name="Rectangle 1314"/>
            <p:cNvSpPr>
              <a:spLocks noChangeArrowheads="1"/>
            </p:cNvSpPr>
            <p:nvPr/>
          </p:nvSpPr>
          <p:spPr bwMode="auto">
            <a:xfrm>
              <a:off x="1948" y="2335"/>
              <a:ext cx="12" cy="4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39" name="Rectangle 1315"/>
            <p:cNvSpPr>
              <a:spLocks noChangeArrowheads="1"/>
            </p:cNvSpPr>
            <p:nvPr/>
          </p:nvSpPr>
          <p:spPr bwMode="auto">
            <a:xfrm>
              <a:off x="1945" y="2335"/>
              <a:ext cx="12" cy="4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40" name="Rectangle 1316"/>
            <p:cNvSpPr>
              <a:spLocks noChangeArrowheads="1"/>
            </p:cNvSpPr>
            <p:nvPr/>
          </p:nvSpPr>
          <p:spPr bwMode="auto">
            <a:xfrm>
              <a:off x="1941" y="2335"/>
              <a:ext cx="12" cy="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41" name="Freeform 1317"/>
            <p:cNvSpPr>
              <a:spLocks/>
            </p:cNvSpPr>
            <p:nvPr/>
          </p:nvSpPr>
          <p:spPr bwMode="auto">
            <a:xfrm>
              <a:off x="1951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42" name="Freeform 1318"/>
            <p:cNvSpPr>
              <a:spLocks/>
            </p:cNvSpPr>
            <p:nvPr/>
          </p:nvSpPr>
          <p:spPr bwMode="auto">
            <a:xfrm>
              <a:off x="1947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43" name="Freeform 1319"/>
            <p:cNvSpPr>
              <a:spLocks/>
            </p:cNvSpPr>
            <p:nvPr/>
          </p:nvSpPr>
          <p:spPr bwMode="auto">
            <a:xfrm>
              <a:off x="1944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44" name="Freeform 1320"/>
            <p:cNvSpPr>
              <a:spLocks/>
            </p:cNvSpPr>
            <p:nvPr/>
          </p:nvSpPr>
          <p:spPr bwMode="auto">
            <a:xfrm>
              <a:off x="1940" y="2290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45" name="Freeform 1321"/>
            <p:cNvSpPr>
              <a:spLocks/>
            </p:cNvSpPr>
            <p:nvPr/>
          </p:nvSpPr>
          <p:spPr bwMode="auto">
            <a:xfrm>
              <a:off x="1938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46" name="Freeform 1322"/>
            <p:cNvSpPr>
              <a:spLocks/>
            </p:cNvSpPr>
            <p:nvPr/>
          </p:nvSpPr>
          <p:spPr bwMode="auto">
            <a:xfrm>
              <a:off x="1934" y="2290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47" name="Freeform 1323"/>
            <p:cNvSpPr>
              <a:spLocks/>
            </p:cNvSpPr>
            <p:nvPr/>
          </p:nvSpPr>
          <p:spPr bwMode="auto">
            <a:xfrm>
              <a:off x="1931" y="2290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48" name="Freeform 1324"/>
            <p:cNvSpPr>
              <a:spLocks/>
            </p:cNvSpPr>
            <p:nvPr/>
          </p:nvSpPr>
          <p:spPr bwMode="auto">
            <a:xfrm>
              <a:off x="1928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49" name="Freeform 1325"/>
            <p:cNvSpPr>
              <a:spLocks/>
            </p:cNvSpPr>
            <p:nvPr/>
          </p:nvSpPr>
          <p:spPr bwMode="auto">
            <a:xfrm>
              <a:off x="1924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50" name="Freeform 1326"/>
            <p:cNvSpPr>
              <a:spLocks/>
            </p:cNvSpPr>
            <p:nvPr/>
          </p:nvSpPr>
          <p:spPr bwMode="auto">
            <a:xfrm>
              <a:off x="1922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51" name="Freeform 1327"/>
            <p:cNvSpPr>
              <a:spLocks/>
            </p:cNvSpPr>
            <p:nvPr/>
          </p:nvSpPr>
          <p:spPr bwMode="auto">
            <a:xfrm>
              <a:off x="1918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52" name="Freeform 1328"/>
            <p:cNvSpPr>
              <a:spLocks/>
            </p:cNvSpPr>
            <p:nvPr/>
          </p:nvSpPr>
          <p:spPr bwMode="auto">
            <a:xfrm>
              <a:off x="1915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53" name="Freeform 1329"/>
            <p:cNvSpPr>
              <a:spLocks/>
            </p:cNvSpPr>
            <p:nvPr/>
          </p:nvSpPr>
          <p:spPr bwMode="auto">
            <a:xfrm>
              <a:off x="1912" y="2289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54" name="Freeform 1330"/>
            <p:cNvSpPr>
              <a:spLocks/>
            </p:cNvSpPr>
            <p:nvPr/>
          </p:nvSpPr>
          <p:spPr bwMode="auto">
            <a:xfrm>
              <a:off x="1918" y="2277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2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55" name="Freeform 1331"/>
            <p:cNvSpPr>
              <a:spLocks/>
            </p:cNvSpPr>
            <p:nvPr/>
          </p:nvSpPr>
          <p:spPr bwMode="auto">
            <a:xfrm>
              <a:off x="1908" y="2282"/>
              <a:ext cx="50" cy="63"/>
            </a:xfrm>
            <a:custGeom>
              <a:avLst/>
              <a:gdLst/>
              <a:ahLst/>
              <a:cxnLst>
                <a:cxn ang="0">
                  <a:pos x="49" y="63"/>
                </a:cxn>
                <a:cxn ang="0">
                  <a:pos x="50" y="1"/>
                </a:cxn>
                <a:cxn ang="0">
                  <a:pos x="2" y="0"/>
                </a:cxn>
                <a:cxn ang="0">
                  <a:pos x="0" y="62"/>
                </a:cxn>
                <a:cxn ang="0">
                  <a:pos x="49" y="63"/>
                </a:cxn>
                <a:cxn ang="0">
                  <a:pos x="49" y="63"/>
                </a:cxn>
              </a:cxnLst>
              <a:rect l="0" t="0" r="r" b="b"/>
              <a:pathLst>
                <a:path w="50" h="63">
                  <a:moveTo>
                    <a:pt x="49" y="63"/>
                  </a:moveTo>
                  <a:lnTo>
                    <a:pt x="50" y="1"/>
                  </a:lnTo>
                  <a:lnTo>
                    <a:pt x="2" y="0"/>
                  </a:lnTo>
                  <a:lnTo>
                    <a:pt x="0" y="62"/>
                  </a:lnTo>
                  <a:lnTo>
                    <a:pt x="49" y="63"/>
                  </a:lnTo>
                  <a:lnTo>
                    <a:pt x="49" y="6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56" name="Freeform 1332"/>
            <p:cNvSpPr>
              <a:spLocks/>
            </p:cNvSpPr>
            <p:nvPr/>
          </p:nvSpPr>
          <p:spPr bwMode="auto">
            <a:xfrm>
              <a:off x="1411" y="2177"/>
              <a:ext cx="129" cy="603"/>
            </a:xfrm>
            <a:custGeom>
              <a:avLst/>
              <a:gdLst/>
              <a:ahLst/>
              <a:cxnLst>
                <a:cxn ang="0">
                  <a:pos x="129" y="603"/>
                </a:cxn>
                <a:cxn ang="0">
                  <a:pos x="124" y="603"/>
                </a:cxn>
                <a:cxn ang="0">
                  <a:pos x="108" y="599"/>
                </a:cxn>
                <a:cxn ang="0">
                  <a:pos x="99" y="596"/>
                </a:cxn>
                <a:cxn ang="0">
                  <a:pos x="86" y="586"/>
                </a:cxn>
                <a:cxn ang="0">
                  <a:pos x="73" y="572"/>
                </a:cxn>
                <a:cxn ang="0">
                  <a:pos x="65" y="562"/>
                </a:cxn>
                <a:cxn ang="0">
                  <a:pos x="52" y="540"/>
                </a:cxn>
                <a:cxn ang="0">
                  <a:pos x="43" y="523"/>
                </a:cxn>
                <a:cxn ang="0">
                  <a:pos x="39" y="513"/>
                </a:cxn>
                <a:cxn ang="0">
                  <a:pos x="35" y="503"/>
                </a:cxn>
                <a:cxn ang="0">
                  <a:pos x="26" y="481"/>
                </a:cxn>
                <a:cxn ang="0">
                  <a:pos x="18" y="454"/>
                </a:cxn>
                <a:cxn ang="0">
                  <a:pos x="13" y="433"/>
                </a:cxn>
                <a:cxn ang="0">
                  <a:pos x="9" y="406"/>
                </a:cxn>
                <a:cxn ang="0">
                  <a:pos x="5" y="377"/>
                </a:cxn>
                <a:cxn ang="0">
                  <a:pos x="0" y="347"/>
                </a:cxn>
                <a:cxn ang="0">
                  <a:pos x="0" y="318"/>
                </a:cxn>
                <a:cxn ang="0">
                  <a:pos x="0" y="301"/>
                </a:cxn>
                <a:cxn ang="0">
                  <a:pos x="0" y="288"/>
                </a:cxn>
                <a:cxn ang="0">
                  <a:pos x="0" y="256"/>
                </a:cxn>
                <a:cxn ang="0">
                  <a:pos x="5" y="225"/>
                </a:cxn>
                <a:cxn ang="0">
                  <a:pos x="9" y="197"/>
                </a:cxn>
                <a:cxn ang="0">
                  <a:pos x="13" y="170"/>
                </a:cxn>
                <a:cxn ang="0">
                  <a:pos x="18" y="149"/>
                </a:cxn>
                <a:cxn ang="0">
                  <a:pos x="26" y="121"/>
                </a:cxn>
                <a:cxn ang="0">
                  <a:pos x="35" y="97"/>
                </a:cxn>
                <a:cxn ang="0">
                  <a:pos x="39" y="87"/>
                </a:cxn>
                <a:cxn ang="0">
                  <a:pos x="43" y="76"/>
                </a:cxn>
                <a:cxn ang="0">
                  <a:pos x="52" y="59"/>
                </a:cxn>
                <a:cxn ang="0">
                  <a:pos x="60" y="45"/>
                </a:cxn>
                <a:cxn ang="0">
                  <a:pos x="73" y="28"/>
                </a:cxn>
                <a:cxn ang="0">
                  <a:pos x="82" y="21"/>
                </a:cxn>
                <a:cxn ang="0">
                  <a:pos x="91" y="10"/>
                </a:cxn>
                <a:cxn ang="0">
                  <a:pos x="108" y="3"/>
                </a:cxn>
                <a:cxn ang="0">
                  <a:pos x="121" y="0"/>
                </a:cxn>
                <a:cxn ang="0">
                  <a:pos x="124" y="0"/>
                </a:cxn>
                <a:cxn ang="0">
                  <a:pos x="129" y="603"/>
                </a:cxn>
              </a:cxnLst>
              <a:rect l="0" t="0" r="r" b="b"/>
              <a:pathLst>
                <a:path w="129" h="603">
                  <a:moveTo>
                    <a:pt x="129" y="603"/>
                  </a:moveTo>
                  <a:lnTo>
                    <a:pt x="124" y="603"/>
                  </a:lnTo>
                  <a:lnTo>
                    <a:pt x="108" y="599"/>
                  </a:lnTo>
                  <a:lnTo>
                    <a:pt x="99" y="596"/>
                  </a:lnTo>
                  <a:lnTo>
                    <a:pt x="86" y="586"/>
                  </a:lnTo>
                  <a:lnTo>
                    <a:pt x="73" y="572"/>
                  </a:lnTo>
                  <a:lnTo>
                    <a:pt x="65" y="562"/>
                  </a:lnTo>
                  <a:lnTo>
                    <a:pt x="52" y="540"/>
                  </a:lnTo>
                  <a:lnTo>
                    <a:pt x="43" y="523"/>
                  </a:lnTo>
                  <a:lnTo>
                    <a:pt x="39" y="513"/>
                  </a:lnTo>
                  <a:lnTo>
                    <a:pt x="35" y="503"/>
                  </a:lnTo>
                  <a:lnTo>
                    <a:pt x="26" y="481"/>
                  </a:lnTo>
                  <a:lnTo>
                    <a:pt x="18" y="454"/>
                  </a:lnTo>
                  <a:lnTo>
                    <a:pt x="13" y="433"/>
                  </a:lnTo>
                  <a:lnTo>
                    <a:pt x="9" y="406"/>
                  </a:lnTo>
                  <a:lnTo>
                    <a:pt x="5" y="377"/>
                  </a:lnTo>
                  <a:lnTo>
                    <a:pt x="0" y="347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88"/>
                  </a:lnTo>
                  <a:lnTo>
                    <a:pt x="0" y="256"/>
                  </a:lnTo>
                  <a:lnTo>
                    <a:pt x="5" y="225"/>
                  </a:lnTo>
                  <a:lnTo>
                    <a:pt x="9" y="197"/>
                  </a:lnTo>
                  <a:lnTo>
                    <a:pt x="13" y="170"/>
                  </a:lnTo>
                  <a:lnTo>
                    <a:pt x="18" y="149"/>
                  </a:lnTo>
                  <a:lnTo>
                    <a:pt x="26" y="121"/>
                  </a:lnTo>
                  <a:lnTo>
                    <a:pt x="35" y="97"/>
                  </a:lnTo>
                  <a:lnTo>
                    <a:pt x="39" y="87"/>
                  </a:lnTo>
                  <a:lnTo>
                    <a:pt x="43" y="76"/>
                  </a:lnTo>
                  <a:lnTo>
                    <a:pt x="52" y="59"/>
                  </a:lnTo>
                  <a:lnTo>
                    <a:pt x="60" y="45"/>
                  </a:lnTo>
                  <a:lnTo>
                    <a:pt x="73" y="28"/>
                  </a:lnTo>
                  <a:lnTo>
                    <a:pt x="82" y="21"/>
                  </a:lnTo>
                  <a:lnTo>
                    <a:pt x="91" y="10"/>
                  </a:lnTo>
                  <a:lnTo>
                    <a:pt x="108" y="3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9" y="60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57" name="Freeform 1333"/>
            <p:cNvSpPr>
              <a:spLocks/>
            </p:cNvSpPr>
            <p:nvPr/>
          </p:nvSpPr>
          <p:spPr bwMode="auto">
            <a:xfrm>
              <a:off x="1400" y="2166"/>
              <a:ext cx="140" cy="626"/>
            </a:xfrm>
            <a:custGeom>
              <a:avLst/>
              <a:gdLst/>
              <a:ahLst/>
              <a:cxnLst>
                <a:cxn ang="0">
                  <a:pos x="135" y="603"/>
                </a:cxn>
                <a:cxn ang="0">
                  <a:pos x="122" y="599"/>
                </a:cxn>
                <a:cxn ang="0">
                  <a:pos x="114" y="597"/>
                </a:cxn>
                <a:cxn ang="0">
                  <a:pos x="105" y="588"/>
                </a:cxn>
                <a:cxn ang="0">
                  <a:pos x="92" y="575"/>
                </a:cxn>
                <a:cxn ang="0">
                  <a:pos x="85" y="565"/>
                </a:cxn>
                <a:cxn ang="0">
                  <a:pos x="73" y="546"/>
                </a:cxn>
                <a:cxn ang="0">
                  <a:pos x="65" y="529"/>
                </a:cxn>
                <a:cxn ang="0">
                  <a:pos x="60" y="519"/>
                </a:cxn>
                <a:cxn ang="0">
                  <a:pos x="57" y="510"/>
                </a:cxn>
                <a:cxn ang="0">
                  <a:pos x="37" y="492"/>
                </a:cxn>
                <a:cxn ang="0">
                  <a:pos x="29" y="465"/>
                </a:cxn>
                <a:cxn ang="0">
                  <a:pos x="24" y="444"/>
                </a:cxn>
                <a:cxn ang="0">
                  <a:pos x="20" y="417"/>
                </a:cxn>
                <a:cxn ang="0">
                  <a:pos x="23" y="356"/>
                </a:cxn>
                <a:cxn ang="0">
                  <a:pos x="23" y="329"/>
                </a:cxn>
                <a:cxn ang="0">
                  <a:pos x="23" y="267"/>
                </a:cxn>
                <a:cxn ang="0">
                  <a:pos x="27" y="238"/>
                </a:cxn>
                <a:cxn ang="0">
                  <a:pos x="31" y="211"/>
                </a:cxn>
                <a:cxn ang="0">
                  <a:pos x="35" y="184"/>
                </a:cxn>
                <a:cxn ang="0">
                  <a:pos x="40" y="164"/>
                </a:cxn>
                <a:cxn ang="0">
                  <a:pos x="48" y="137"/>
                </a:cxn>
                <a:cxn ang="0">
                  <a:pos x="50" y="98"/>
                </a:cxn>
                <a:cxn ang="0">
                  <a:pos x="54" y="87"/>
                </a:cxn>
                <a:cxn ang="0">
                  <a:pos x="63" y="70"/>
                </a:cxn>
                <a:cxn ang="0">
                  <a:pos x="71" y="56"/>
                </a:cxn>
                <a:cxn ang="0">
                  <a:pos x="84" y="39"/>
                </a:cxn>
                <a:cxn ang="0">
                  <a:pos x="102" y="40"/>
                </a:cxn>
                <a:cxn ang="0">
                  <a:pos x="106" y="32"/>
                </a:cxn>
                <a:cxn ang="0">
                  <a:pos x="122" y="25"/>
                </a:cxn>
                <a:cxn ang="0">
                  <a:pos x="132" y="23"/>
                </a:cxn>
                <a:cxn ang="0">
                  <a:pos x="132" y="0"/>
                </a:cxn>
                <a:cxn ang="0">
                  <a:pos x="117" y="3"/>
                </a:cxn>
                <a:cxn ang="0">
                  <a:pos x="97" y="10"/>
                </a:cxn>
                <a:cxn ang="0">
                  <a:pos x="84" y="25"/>
                </a:cxn>
                <a:cxn ang="0">
                  <a:pos x="77" y="30"/>
                </a:cxn>
                <a:cxn ang="0">
                  <a:pos x="62" y="51"/>
                </a:cxn>
                <a:cxn ang="0">
                  <a:pos x="44" y="82"/>
                </a:cxn>
                <a:cxn ang="0">
                  <a:pos x="39" y="94"/>
                </a:cxn>
                <a:cxn ang="0">
                  <a:pos x="26" y="129"/>
                </a:cxn>
                <a:cxn ang="0">
                  <a:pos x="13" y="179"/>
                </a:cxn>
                <a:cxn ang="0">
                  <a:pos x="9" y="207"/>
                </a:cxn>
                <a:cxn ang="0">
                  <a:pos x="0" y="266"/>
                </a:cxn>
                <a:cxn ang="0">
                  <a:pos x="0" y="312"/>
                </a:cxn>
                <a:cxn ang="0">
                  <a:pos x="0" y="359"/>
                </a:cxn>
                <a:cxn ang="0">
                  <a:pos x="9" y="419"/>
                </a:cxn>
                <a:cxn ang="0">
                  <a:pos x="17" y="468"/>
                </a:cxn>
                <a:cxn ang="0">
                  <a:pos x="26" y="497"/>
                </a:cxn>
                <a:cxn ang="0">
                  <a:pos x="35" y="518"/>
                </a:cxn>
                <a:cxn ang="0">
                  <a:pos x="44" y="539"/>
                </a:cxn>
                <a:cxn ang="0">
                  <a:pos x="53" y="557"/>
                </a:cxn>
                <a:cxn ang="0">
                  <a:pos x="76" y="590"/>
                </a:cxn>
                <a:cxn ang="0">
                  <a:pos x="91" y="606"/>
                </a:cxn>
                <a:cxn ang="0">
                  <a:pos x="106" y="619"/>
                </a:cxn>
                <a:cxn ang="0">
                  <a:pos x="133" y="625"/>
                </a:cxn>
              </a:cxnLst>
              <a:rect l="0" t="0" r="r" b="b"/>
              <a:pathLst>
                <a:path w="140" h="626">
                  <a:moveTo>
                    <a:pt x="140" y="626"/>
                  </a:moveTo>
                  <a:lnTo>
                    <a:pt x="140" y="603"/>
                  </a:lnTo>
                  <a:lnTo>
                    <a:pt x="135" y="603"/>
                  </a:lnTo>
                  <a:lnTo>
                    <a:pt x="135" y="614"/>
                  </a:lnTo>
                  <a:lnTo>
                    <a:pt x="138" y="603"/>
                  </a:lnTo>
                  <a:lnTo>
                    <a:pt x="122" y="599"/>
                  </a:lnTo>
                  <a:lnTo>
                    <a:pt x="119" y="610"/>
                  </a:lnTo>
                  <a:lnTo>
                    <a:pt x="123" y="600"/>
                  </a:lnTo>
                  <a:lnTo>
                    <a:pt x="114" y="597"/>
                  </a:lnTo>
                  <a:lnTo>
                    <a:pt x="110" y="607"/>
                  </a:lnTo>
                  <a:lnTo>
                    <a:pt x="118" y="598"/>
                  </a:lnTo>
                  <a:lnTo>
                    <a:pt x="105" y="588"/>
                  </a:lnTo>
                  <a:lnTo>
                    <a:pt x="97" y="597"/>
                  </a:lnTo>
                  <a:lnTo>
                    <a:pt x="106" y="589"/>
                  </a:lnTo>
                  <a:lnTo>
                    <a:pt x="92" y="575"/>
                  </a:lnTo>
                  <a:lnTo>
                    <a:pt x="84" y="583"/>
                  </a:lnTo>
                  <a:lnTo>
                    <a:pt x="93" y="575"/>
                  </a:lnTo>
                  <a:lnTo>
                    <a:pt x="85" y="565"/>
                  </a:lnTo>
                  <a:lnTo>
                    <a:pt x="76" y="573"/>
                  </a:lnTo>
                  <a:lnTo>
                    <a:pt x="85" y="568"/>
                  </a:lnTo>
                  <a:lnTo>
                    <a:pt x="73" y="546"/>
                  </a:lnTo>
                  <a:lnTo>
                    <a:pt x="63" y="551"/>
                  </a:lnTo>
                  <a:lnTo>
                    <a:pt x="73" y="546"/>
                  </a:lnTo>
                  <a:lnTo>
                    <a:pt x="65" y="529"/>
                  </a:lnTo>
                  <a:lnTo>
                    <a:pt x="54" y="534"/>
                  </a:lnTo>
                  <a:lnTo>
                    <a:pt x="65" y="530"/>
                  </a:lnTo>
                  <a:lnTo>
                    <a:pt x="60" y="519"/>
                  </a:lnTo>
                  <a:lnTo>
                    <a:pt x="50" y="524"/>
                  </a:lnTo>
                  <a:lnTo>
                    <a:pt x="61" y="520"/>
                  </a:lnTo>
                  <a:lnTo>
                    <a:pt x="57" y="510"/>
                  </a:lnTo>
                  <a:lnTo>
                    <a:pt x="57" y="509"/>
                  </a:lnTo>
                  <a:lnTo>
                    <a:pt x="48" y="488"/>
                  </a:lnTo>
                  <a:lnTo>
                    <a:pt x="37" y="492"/>
                  </a:lnTo>
                  <a:lnTo>
                    <a:pt x="48" y="489"/>
                  </a:lnTo>
                  <a:lnTo>
                    <a:pt x="40" y="462"/>
                  </a:lnTo>
                  <a:lnTo>
                    <a:pt x="29" y="465"/>
                  </a:lnTo>
                  <a:lnTo>
                    <a:pt x="40" y="462"/>
                  </a:lnTo>
                  <a:lnTo>
                    <a:pt x="35" y="442"/>
                  </a:lnTo>
                  <a:lnTo>
                    <a:pt x="24" y="444"/>
                  </a:lnTo>
                  <a:lnTo>
                    <a:pt x="35" y="443"/>
                  </a:lnTo>
                  <a:lnTo>
                    <a:pt x="31" y="415"/>
                  </a:lnTo>
                  <a:lnTo>
                    <a:pt x="20" y="417"/>
                  </a:lnTo>
                  <a:lnTo>
                    <a:pt x="31" y="415"/>
                  </a:lnTo>
                  <a:lnTo>
                    <a:pt x="27" y="387"/>
                  </a:lnTo>
                  <a:lnTo>
                    <a:pt x="23" y="356"/>
                  </a:lnTo>
                  <a:lnTo>
                    <a:pt x="11" y="358"/>
                  </a:lnTo>
                  <a:lnTo>
                    <a:pt x="23" y="358"/>
                  </a:lnTo>
                  <a:lnTo>
                    <a:pt x="23" y="329"/>
                  </a:lnTo>
                  <a:lnTo>
                    <a:pt x="23" y="312"/>
                  </a:lnTo>
                  <a:lnTo>
                    <a:pt x="23" y="299"/>
                  </a:lnTo>
                  <a:lnTo>
                    <a:pt x="23" y="267"/>
                  </a:lnTo>
                  <a:lnTo>
                    <a:pt x="11" y="267"/>
                  </a:lnTo>
                  <a:lnTo>
                    <a:pt x="23" y="269"/>
                  </a:lnTo>
                  <a:lnTo>
                    <a:pt x="27" y="238"/>
                  </a:lnTo>
                  <a:lnTo>
                    <a:pt x="31" y="210"/>
                  </a:lnTo>
                  <a:lnTo>
                    <a:pt x="20" y="208"/>
                  </a:lnTo>
                  <a:lnTo>
                    <a:pt x="31" y="211"/>
                  </a:lnTo>
                  <a:lnTo>
                    <a:pt x="35" y="183"/>
                  </a:lnTo>
                  <a:lnTo>
                    <a:pt x="24" y="181"/>
                  </a:lnTo>
                  <a:lnTo>
                    <a:pt x="35" y="184"/>
                  </a:lnTo>
                  <a:lnTo>
                    <a:pt x="40" y="163"/>
                  </a:lnTo>
                  <a:lnTo>
                    <a:pt x="29" y="160"/>
                  </a:lnTo>
                  <a:lnTo>
                    <a:pt x="40" y="164"/>
                  </a:lnTo>
                  <a:lnTo>
                    <a:pt x="48" y="136"/>
                  </a:lnTo>
                  <a:lnTo>
                    <a:pt x="37" y="132"/>
                  </a:lnTo>
                  <a:lnTo>
                    <a:pt x="48" y="137"/>
                  </a:lnTo>
                  <a:lnTo>
                    <a:pt x="57" y="112"/>
                  </a:lnTo>
                  <a:lnTo>
                    <a:pt x="61" y="102"/>
                  </a:lnTo>
                  <a:lnTo>
                    <a:pt x="50" y="98"/>
                  </a:lnTo>
                  <a:lnTo>
                    <a:pt x="60" y="102"/>
                  </a:lnTo>
                  <a:lnTo>
                    <a:pt x="65" y="92"/>
                  </a:lnTo>
                  <a:lnTo>
                    <a:pt x="54" y="87"/>
                  </a:lnTo>
                  <a:lnTo>
                    <a:pt x="65" y="93"/>
                  </a:lnTo>
                  <a:lnTo>
                    <a:pt x="73" y="75"/>
                  </a:lnTo>
                  <a:lnTo>
                    <a:pt x="63" y="70"/>
                  </a:lnTo>
                  <a:lnTo>
                    <a:pt x="73" y="76"/>
                  </a:lnTo>
                  <a:lnTo>
                    <a:pt x="81" y="62"/>
                  </a:lnTo>
                  <a:lnTo>
                    <a:pt x="71" y="56"/>
                  </a:lnTo>
                  <a:lnTo>
                    <a:pt x="81" y="63"/>
                  </a:lnTo>
                  <a:lnTo>
                    <a:pt x="94" y="46"/>
                  </a:lnTo>
                  <a:lnTo>
                    <a:pt x="84" y="39"/>
                  </a:lnTo>
                  <a:lnTo>
                    <a:pt x="91" y="48"/>
                  </a:lnTo>
                  <a:lnTo>
                    <a:pt x="100" y="41"/>
                  </a:lnTo>
                  <a:lnTo>
                    <a:pt x="102" y="40"/>
                  </a:lnTo>
                  <a:lnTo>
                    <a:pt x="111" y="28"/>
                  </a:lnTo>
                  <a:lnTo>
                    <a:pt x="102" y="21"/>
                  </a:lnTo>
                  <a:lnTo>
                    <a:pt x="106" y="32"/>
                  </a:lnTo>
                  <a:lnTo>
                    <a:pt x="123" y="25"/>
                  </a:lnTo>
                  <a:lnTo>
                    <a:pt x="119" y="14"/>
                  </a:lnTo>
                  <a:lnTo>
                    <a:pt x="122" y="25"/>
                  </a:lnTo>
                  <a:lnTo>
                    <a:pt x="135" y="22"/>
                  </a:lnTo>
                  <a:lnTo>
                    <a:pt x="132" y="11"/>
                  </a:lnTo>
                  <a:lnTo>
                    <a:pt x="132" y="23"/>
                  </a:lnTo>
                  <a:lnTo>
                    <a:pt x="135" y="23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7" y="3"/>
                  </a:lnTo>
                  <a:lnTo>
                    <a:pt x="115" y="4"/>
                  </a:lnTo>
                  <a:lnTo>
                    <a:pt x="98" y="10"/>
                  </a:lnTo>
                  <a:lnTo>
                    <a:pt x="97" y="10"/>
                  </a:lnTo>
                  <a:lnTo>
                    <a:pt x="94" y="13"/>
                  </a:lnTo>
                  <a:lnTo>
                    <a:pt x="93" y="14"/>
                  </a:lnTo>
                  <a:lnTo>
                    <a:pt x="84" y="25"/>
                  </a:lnTo>
                  <a:lnTo>
                    <a:pt x="93" y="32"/>
                  </a:lnTo>
                  <a:lnTo>
                    <a:pt x="86" y="23"/>
                  </a:lnTo>
                  <a:lnTo>
                    <a:pt x="77" y="30"/>
                  </a:lnTo>
                  <a:lnTo>
                    <a:pt x="75" y="32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44" y="82"/>
                  </a:lnTo>
                  <a:lnTo>
                    <a:pt x="44" y="83"/>
                  </a:lnTo>
                  <a:lnTo>
                    <a:pt x="39" y="93"/>
                  </a:lnTo>
                  <a:lnTo>
                    <a:pt x="39" y="94"/>
                  </a:lnTo>
                  <a:lnTo>
                    <a:pt x="35" y="104"/>
                  </a:lnTo>
                  <a:lnTo>
                    <a:pt x="26" y="128"/>
                  </a:lnTo>
                  <a:lnTo>
                    <a:pt x="26" y="129"/>
                  </a:lnTo>
                  <a:lnTo>
                    <a:pt x="18" y="157"/>
                  </a:lnTo>
                  <a:lnTo>
                    <a:pt x="17" y="158"/>
                  </a:lnTo>
                  <a:lnTo>
                    <a:pt x="13" y="179"/>
                  </a:lnTo>
                  <a:lnTo>
                    <a:pt x="13" y="181"/>
                  </a:lnTo>
                  <a:lnTo>
                    <a:pt x="13" y="179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5" y="235"/>
                  </a:lnTo>
                  <a:lnTo>
                    <a:pt x="0" y="266"/>
                  </a:lnTo>
                  <a:lnTo>
                    <a:pt x="0" y="267"/>
                  </a:lnTo>
                  <a:lnTo>
                    <a:pt x="0" y="299"/>
                  </a:lnTo>
                  <a:lnTo>
                    <a:pt x="0" y="312"/>
                  </a:lnTo>
                  <a:lnTo>
                    <a:pt x="0" y="329"/>
                  </a:lnTo>
                  <a:lnTo>
                    <a:pt x="0" y="358"/>
                  </a:lnTo>
                  <a:lnTo>
                    <a:pt x="0" y="359"/>
                  </a:lnTo>
                  <a:lnTo>
                    <a:pt x="5" y="390"/>
                  </a:lnTo>
                  <a:lnTo>
                    <a:pt x="9" y="418"/>
                  </a:lnTo>
                  <a:lnTo>
                    <a:pt x="9" y="419"/>
                  </a:lnTo>
                  <a:lnTo>
                    <a:pt x="13" y="447"/>
                  </a:lnTo>
                  <a:lnTo>
                    <a:pt x="13" y="447"/>
                  </a:lnTo>
                  <a:lnTo>
                    <a:pt x="17" y="468"/>
                  </a:lnTo>
                  <a:lnTo>
                    <a:pt x="18" y="468"/>
                  </a:lnTo>
                  <a:lnTo>
                    <a:pt x="26" y="496"/>
                  </a:lnTo>
                  <a:lnTo>
                    <a:pt x="26" y="497"/>
                  </a:lnTo>
                  <a:lnTo>
                    <a:pt x="35" y="518"/>
                  </a:lnTo>
                  <a:lnTo>
                    <a:pt x="46" y="514"/>
                  </a:lnTo>
                  <a:lnTo>
                    <a:pt x="35" y="518"/>
                  </a:lnTo>
                  <a:lnTo>
                    <a:pt x="39" y="528"/>
                  </a:lnTo>
                  <a:lnTo>
                    <a:pt x="39" y="528"/>
                  </a:lnTo>
                  <a:lnTo>
                    <a:pt x="44" y="539"/>
                  </a:lnTo>
                  <a:lnTo>
                    <a:pt x="44" y="539"/>
                  </a:lnTo>
                  <a:lnTo>
                    <a:pt x="53" y="557"/>
                  </a:lnTo>
                  <a:lnTo>
                    <a:pt x="53" y="557"/>
                  </a:lnTo>
                  <a:lnTo>
                    <a:pt x="66" y="579"/>
                  </a:lnTo>
                  <a:lnTo>
                    <a:pt x="67" y="580"/>
                  </a:lnTo>
                  <a:lnTo>
                    <a:pt x="76" y="590"/>
                  </a:lnTo>
                  <a:lnTo>
                    <a:pt x="76" y="591"/>
                  </a:lnTo>
                  <a:lnTo>
                    <a:pt x="89" y="605"/>
                  </a:lnTo>
                  <a:lnTo>
                    <a:pt x="91" y="606"/>
                  </a:lnTo>
                  <a:lnTo>
                    <a:pt x="103" y="616"/>
                  </a:lnTo>
                  <a:lnTo>
                    <a:pt x="106" y="618"/>
                  </a:lnTo>
                  <a:lnTo>
                    <a:pt x="106" y="619"/>
                  </a:lnTo>
                  <a:lnTo>
                    <a:pt x="115" y="622"/>
                  </a:lnTo>
                  <a:lnTo>
                    <a:pt x="117" y="622"/>
                  </a:lnTo>
                  <a:lnTo>
                    <a:pt x="133" y="625"/>
                  </a:lnTo>
                  <a:lnTo>
                    <a:pt x="135" y="626"/>
                  </a:lnTo>
                  <a:lnTo>
                    <a:pt x="140" y="626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58" name="Freeform 1334"/>
            <p:cNvSpPr>
              <a:spLocks/>
            </p:cNvSpPr>
            <p:nvPr/>
          </p:nvSpPr>
          <p:spPr bwMode="auto">
            <a:xfrm>
              <a:off x="1411" y="2177"/>
              <a:ext cx="459" cy="603"/>
            </a:xfrm>
            <a:custGeom>
              <a:avLst/>
              <a:gdLst/>
              <a:ahLst/>
              <a:cxnLst>
                <a:cxn ang="0">
                  <a:pos x="459" y="301"/>
                </a:cxn>
                <a:cxn ang="0">
                  <a:pos x="124" y="0"/>
                </a:cxn>
                <a:cxn ang="0">
                  <a:pos x="95" y="7"/>
                </a:cxn>
                <a:cxn ang="0">
                  <a:pos x="69" y="35"/>
                </a:cxn>
                <a:cxn ang="0">
                  <a:pos x="48" y="69"/>
                </a:cxn>
                <a:cxn ang="0">
                  <a:pos x="30" y="104"/>
                </a:cxn>
                <a:cxn ang="0">
                  <a:pos x="18" y="146"/>
                </a:cxn>
                <a:cxn ang="0">
                  <a:pos x="9" y="187"/>
                </a:cxn>
                <a:cxn ang="0">
                  <a:pos x="5" y="232"/>
                </a:cxn>
                <a:cxn ang="0">
                  <a:pos x="0" y="284"/>
                </a:cxn>
                <a:cxn ang="0">
                  <a:pos x="0" y="336"/>
                </a:cxn>
                <a:cxn ang="0">
                  <a:pos x="5" y="381"/>
                </a:cxn>
                <a:cxn ang="0">
                  <a:pos x="9" y="419"/>
                </a:cxn>
                <a:cxn ang="0">
                  <a:pos x="21" y="468"/>
                </a:cxn>
                <a:cxn ang="0">
                  <a:pos x="35" y="510"/>
                </a:cxn>
                <a:cxn ang="0">
                  <a:pos x="60" y="558"/>
                </a:cxn>
                <a:cxn ang="0">
                  <a:pos x="91" y="586"/>
                </a:cxn>
                <a:cxn ang="0">
                  <a:pos x="124" y="603"/>
                </a:cxn>
                <a:cxn ang="0">
                  <a:pos x="454" y="315"/>
                </a:cxn>
                <a:cxn ang="0">
                  <a:pos x="459" y="301"/>
                </a:cxn>
              </a:cxnLst>
              <a:rect l="0" t="0" r="r" b="b"/>
              <a:pathLst>
                <a:path w="459" h="603">
                  <a:moveTo>
                    <a:pt x="459" y="301"/>
                  </a:moveTo>
                  <a:lnTo>
                    <a:pt x="124" y="0"/>
                  </a:lnTo>
                  <a:lnTo>
                    <a:pt x="95" y="7"/>
                  </a:lnTo>
                  <a:lnTo>
                    <a:pt x="69" y="35"/>
                  </a:lnTo>
                  <a:lnTo>
                    <a:pt x="48" y="69"/>
                  </a:lnTo>
                  <a:lnTo>
                    <a:pt x="30" y="104"/>
                  </a:lnTo>
                  <a:lnTo>
                    <a:pt x="18" y="146"/>
                  </a:lnTo>
                  <a:lnTo>
                    <a:pt x="9" y="187"/>
                  </a:lnTo>
                  <a:lnTo>
                    <a:pt x="5" y="232"/>
                  </a:lnTo>
                  <a:lnTo>
                    <a:pt x="0" y="284"/>
                  </a:lnTo>
                  <a:lnTo>
                    <a:pt x="0" y="336"/>
                  </a:lnTo>
                  <a:lnTo>
                    <a:pt x="5" y="381"/>
                  </a:lnTo>
                  <a:lnTo>
                    <a:pt x="9" y="419"/>
                  </a:lnTo>
                  <a:lnTo>
                    <a:pt x="21" y="468"/>
                  </a:lnTo>
                  <a:lnTo>
                    <a:pt x="35" y="510"/>
                  </a:lnTo>
                  <a:lnTo>
                    <a:pt x="60" y="558"/>
                  </a:lnTo>
                  <a:lnTo>
                    <a:pt x="91" y="586"/>
                  </a:lnTo>
                  <a:lnTo>
                    <a:pt x="124" y="603"/>
                  </a:lnTo>
                  <a:lnTo>
                    <a:pt x="454" y="315"/>
                  </a:lnTo>
                  <a:lnTo>
                    <a:pt x="459" y="301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59" name="Freeform 1335"/>
            <p:cNvSpPr>
              <a:spLocks/>
            </p:cNvSpPr>
            <p:nvPr/>
          </p:nvSpPr>
          <p:spPr bwMode="auto">
            <a:xfrm>
              <a:off x="1521" y="2165"/>
              <a:ext cx="361" cy="3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7"/>
                </a:cxn>
                <a:cxn ang="0">
                  <a:pos x="346" y="330"/>
                </a:cxn>
                <a:cxn ang="0">
                  <a:pos x="361" y="313"/>
                </a:cxn>
                <a:cxn ang="0">
                  <a:pos x="14" y="0"/>
                </a:cxn>
              </a:cxnLst>
              <a:rect l="0" t="0" r="r" b="b"/>
              <a:pathLst>
                <a:path w="361" h="330">
                  <a:moveTo>
                    <a:pt x="14" y="0"/>
                  </a:moveTo>
                  <a:lnTo>
                    <a:pt x="0" y="17"/>
                  </a:lnTo>
                  <a:lnTo>
                    <a:pt x="346" y="330"/>
                  </a:lnTo>
                  <a:lnTo>
                    <a:pt x="361" y="3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60" name="Freeform 1336"/>
            <p:cNvSpPr>
              <a:spLocks/>
            </p:cNvSpPr>
            <p:nvPr/>
          </p:nvSpPr>
          <p:spPr bwMode="auto">
            <a:xfrm>
              <a:off x="1529" y="2484"/>
              <a:ext cx="353" cy="308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15" y="308"/>
                </a:cxn>
                <a:cxn ang="0">
                  <a:pos x="353" y="17"/>
                </a:cxn>
                <a:cxn ang="0">
                  <a:pos x="338" y="0"/>
                </a:cxn>
                <a:cxn ang="0">
                  <a:pos x="0" y="291"/>
                </a:cxn>
              </a:cxnLst>
              <a:rect l="0" t="0" r="r" b="b"/>
              <a:pathLst>
                <a:path w="353" h="308">
                  <a:moveTo>
                    <a:pt x="0" y="291"/>
                  </a:moveTo>
                  <a:lnTo>
                    <a:pt x="15" y="308"/>
                  </a:lnTo>
                  <a:lnTo>
                    <a:pt x="353" y="17"/>
                  </a:lnTo>
                  <a:lnTo>
                    <a:pt x="338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61" name="Freeform 1337"/>
            <p:cNvSpPr>
              <a:spLocks/>
            </p:cNvSpPr>
            <p:nvPr/>
          </p:nvSpPr>
          <p:spPr bwMode="auto">
            <a:xfrm>
              <a:off x="1411" y="1998"/>
              <a:ext cx="129" cy="603"/>
            </a:xfrm>
            <a:custGeom>
              <a:avLst/>
              <a:gdLst/>
              <a:ahLst/>
              <a:cxnLst>
                <a:cxn ang="0">
                  <a:pos x="129" y="603"/>
                </a:cxn>
                <a:cxn ang="0">
                  <a:pos x="124" y="603"/>
                </a:cxn>
                <a:cxn ang="0">
                  <a:pos x="108" y="599"/>
                </a:cxn>
                <a:cxn ang="0">
                  <a:pos x="99" y="596"/>
                </a:cxn>
                <a:cxn ang="0">
                  <a:pos x="86" y="586"/>
                </a:cxn>
                <a:cxn ang="0">
                  <a:pos x="73" y="571"/>
                </a:cxn>
                <a:cxn ang="0">
                  <a:pos x="65" y="562"/>
                </a:cxn>
                <a:cxn ang="0">
                  <a:pos x="52" y="540"/>
                </a:cxn>
                <a:cxn ang="0">
                  <a:pos x="43" y="523"/>
                </a:cxn>
                <a:cxn ang="0">
                  <a:pos x="39" y="512"/>
                </a:cxn>
                <a:cxn ang="0">
                  <a:pos x="35" y="503"/>
                </a:cxn>
                <a:cxn ang="0">
                  <a:pos x="26" y="481"/>
                </a:cxn>
                <a:cxn ang="0">
                  <a:pos x="18" y="453"/>
                </a:cxn>
                <a:cxn ang="0">
                  <a:pos x="13" y="433"/>
                </a:cxn>
                <a:cxn ang="0">
                  <a:pos x="9" y="406"/>
                </a:cxn>
                <a:cxn ang="0">
                  <a:pos x="5" y="377"/>
                </a:cxn>
                <a:cxn ang="0">
                  <a:pos x="0" y="347"/>
                </a:cxn>
                <a:cxn ang="0">
                  <a:pos x="0" y="318"/>
                </a:cxn>
                <a:cxn ang="0">
                  <a:pos x="0" y="301"/>
                </a:cxn>
                <a:cxn ang="0">
                  <a:pos x="0" y="288"/>
                </a:cxn>
                <a:cxn ang="0">
                  <a:pos x="0" y="256"/>
                </a:cxn>
                <a:cxn ang="0">
                  <a:pos x="5" y="225"/>
                </a:cxn>
                <a:cxn ang="0">
                  <a:pos x="9" y="197"/>
                </a:cxn>
                <a:cxn ang="0">
                  <a:pos x="13" y="169"/>
                </a:cxn>
                <a:cxn ang="0">
                  <a:pos x="18" y="149"/>
                </a:cxn>
                <a:cxn ang="0">
                  <a:pos x="26" y="121"/>
                </a:cxn>
                <a:cxn ang="0">
                  <a:pos x="35" y="96"/>
                </a:cxn>
                <a:cxn ang="0">
                  <a:pos x="39" y="87"/>
                </a:cxn>
                <a:cxn ang="0">
                  <a:pos x="43" y="76"/>
                </a:cxn>
                <a:cxn ang="0">
                  <a:pos x="52" y="59"/>
                </a:cxn>
                <a:cxn ang="0">
                  <a:pos x="60" y="45"/>
                </a:cxn>
                <a:cxn ang="0">
                  <a:pos x="73" y="28"/>
                </a:cxn>
                <a:cxn ang="0">
                  <a:pos x="82" y="21"/>
                </a:cxn>
                <a:cxn ang="0">
                  <a:pos x="91" y="10"/>
                </a:cxn>
                <a:cxn ang="0">
                  <a:pos x="108" y="3"/>
                </a:cxn>
                <a:cxn ang="0">
                  <a:pos x="121" y="0"/>
                </a:cxn>
                <a:cxn ang="0">
                  <a:pos x="124" y="0"/>
                </a:cxn>
                <a:cxn ang="0">
                  <a:pos x="129" y="603"/>
                </a:cxn>
              </a:cxnLst>
              <a:rect l="0" t="0" r="r" b="b"/>
              <a:pathLst>
                <a:path w="129" h="603">
                  <a:moveTo>
                    <a:pt x="129" y="603"/>
                  </a:moveTo>
                  <a:lnTo>
                    <a:pt x="124" y="603"/>
                  </a:lnTo>
                  <a:lnTo>
                    <a:pt x="108" y="599"/>
                  </a:lnTo>
                  <a:lnTo>
                    <a:pt x="99" y="596"/>
                  </a:lnTo>
                  <a:lnTo>
                    <a:pt x="86" y="586"/>
                  </a:lnTo>
                  <a:lnTo>
                    <a:pt x="73" y="571"/>
                  </a:lnTo>
                  <a:lnTo>
                    <a:pt x="65" y="562"/>
                  </a:lnTo>
                  <a:lnTo>
                    <a:pt x="52" y="540"/>
                  </a:lnTo>
                  <a:lnTo>
                    <a:pt x="43" y="523"/>
                  </a:lnTo>
                  <a:lnTo>
                    <a:pt x="39" y="512"/>
                  </a:lnTo>
                  <a:lnTo>
                    <a:pt x="35" y="503"/>
                  </a:lnTo>
                  <a:lnTo>
                    <a:pt x="26" y="481"/>
                  </a:lnTo>
                  <a:lnTo>
                    <a:pt x="18" y="453"/>
                  </a:lnTo>
                  <a:lnTo>
                    <a:pt x="13" y="433"/>
                  </a:lnTo>
                  <a:lnTo>
                    <a:pt x="9" y="406"/>
                  </a:lnTo>
                  <a:lnTo>
                    <a:pt x="5" y="377"/>
                  </a:lnTo>
                  <a:lnTo>
                    <a:pt x="0" y="347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88"/>
                  </a:lnTo>
                  <a:lnTo>
                    <a:pt x="0" y="256"/>
                  </a:lnTo>
                  <a:lnTo>
                    <a:pt x="5" y="225"/>
                  </a:lnTo>
                  <a:lnTo>
                    <a:pt x="9" y="197"/>
                  </a:lnTo>
                  <a:lnTo>
                    <a:pt x="13" y="169"/>
                  </a:lnTo>
                  <a:lnTo>
                    <a:pt x="18" y="149"/>
                  </a:lnTo>
                  <a:lnTo>
                    <a:pt x="26" y="121"/>
                  </a:lnTo>
                  <a:lnTo>
                    <a:pt x="35" y="96"/>
                  </a:lnTo>
                  <a:lnTo>
                    <a:pt x="39" y="87"/>
                  </a:lnTo>
                  <a:lnTo>
                    <a:pt x="43" y="76"/>
                  </a:lnTo>
                  <a:lnTo>
                    <a:pt x="52" y="59"/>
                  </a:lnTo>
                  <a:lnTo>
                    <a:pt x="60" y="45"/>
                  </a:lnTo>
                  <a:lnTo>
                    <a:pt x="73" y="28"/>
                  </a:lnTo>
                  <a:lnTo>
                    <a:pt x="82" y="21"/>
                  </a:lnTo>
                  <a:lnTo>
                    <a:pt x="91" y="10"/>
                  </a:lnTo>
                  <a:lnTo>
                    <a:pt x="108" y="3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9" y="603"/>
                  </a:ln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62" name="Freeform 1338"/>
            <p:cNvSpPr>
              <a:spLocks/>
            </p:cNvSpPr>
            <p:nvPr/>
          </p:nvSpPr>
          <p:spPr bwMode="auto">
            <a:xfrm>
              <a:off x="1400" y="1987"/>
              <a:ext cx="140" cy="626"/>
            </a:xfrm>
            <a:custGeom>
              <a:avLst/>
              <a:gdLst/>
              <a:ahLst/>
              <a:cxnLst>
                <a:cxn ang="0">
                  <a:pos x="135" y="603"/>
                </a:cxn>
                <a:cxn ang="0">
                  <a:pos x="122" y="599"/>
                </a:cxn>
                <a:cxn ang="0">
                  <a:pos x="114" y="597"/>
                </a:cxn>
                <a:cxn ang="0">
                  <a:pos x="105" y="588"/>
                </a:cxn>
                <a:cxn ang="0">
                  <a:pos x="92" y="575"/>
                </a:cxn>
                <a:cxn ang="0">
                  <a:pos x="85" y="565"/>
                </a:cxn>
                <a:cxn ang="0">
                  <a:pos x="73" y="546"/>
                </a:cxn>
                <a:cxn ang="0">
                  <a:pos x="65" y="529"/>
                </a:cxn>
                <a:cxn ang="0">
                  <a:pos x="60" y="519"/>
                </a:cxn>
                <a:cxn ang="0">
                  <a:pos x="57" y="510"/>
                </a:cxn>
                <a:cxn ang="0">
                  <a:pos x="37" y="492"/>
                </a:cxn>
                <a:cxn ang="0">
                  <a:pos x="29" y="464"/>
                </a:cxn>
                <a:cxn ang="0">
                  <a:pos x="24" y="444"/>
                </a:cxn>
                <a:cxn ang="0">
                  <a:pos x="20" y="417"/>
                </a:cxn>
                <a:cxn ang="0">
                  <a:pos x="23" y="356"/>
                </a:cxn>
                <a:cxn ang="0">
                  <a:pos x="23" y="329"/>
                </a:cxn>
                <a:cxn ang="0">
                  <a:pos x="23" y="267"/>
                </a:cxn>
                <a:cxn ang="0">
                  <a:pos x="27" y="237"/>
                </a:cxn>
                <a:cxn ang="0">
                  <a:pos x="31" y="210"/>
                </a:cxn>
                <a:cxn ang="0">
                  <a:pos x="35" y="183"/>
                </a:cxn>
                <a:cxn ang="0">
                  <a:pos x="40" y="163"/>
                </a:cxn>
                <a:cxn ang="0">
                  <a:pos x="48" y="136"/>
                </a:cxn>
                <a:cxn ang="0">
                  <a:pos x="50" y="98"/>
                </a:cxn>
                <a:cxn ang="0">
                  <a:pos x="54" y="87"/>
                </a:cxn>
                <a:cxn ang="0">
                  <a:pos x="63" y="70"/>
                </a:cxn>
                <a:cxn ang="0">
                  <a:pos x="71" y="56"/>
                </a:cxn>
                <a:cxn ang="0">
                  <a:pos x="84" y="39"/>
                </a:cxn>
                <a:cxn ang="0">
                  <a:pos x="102" y="39"/>
                </a:cxn>
                <a:cxn ang="0">
                  <a:pos x="106" y="32"/>
                </a:cxn>
                <a:cxn ang="0">
                  <a:pos x="122" y="25"/>
                </a:cxn>
                <a:cxn ang="0">
                  <a:pos x="132" y="23"/>
                </a:cxn>
                <a:cxn ang="0">
                  <a:pos x="132" y="0"/>
                </a:cxn>
                <a:cxn ang="0">
                  <a:pos x="117" y="3"/>
                </a:cxn>
                <a:cxn ang="0">
                  <a:pos x="97" y="10"/>
                </a:cxn>
                <a:cxn ang="0">
                  <a:pos x="84" y="25"/>
                </a:cxn>
                <a:cxn ang="0">
                  <a:pos x="77" y="30"/>
                </a:cxn>
                <a:cxn ang="0">
                  <a:pos x="62" y="51"/>
                </a:cxn>
                <a:cxn ang="0">
                  <a:pos x="44" y="82"/>
                </a:cxn>
                <a:cxn ang="0">
                  <a:pos x="39" y="94"/>
                </a:cxn>
                <a:cxn ang="0">
                  <a:pos x="26" y="129"/>
                </a:cxn>
                <a:cxn ang="0">
                  <a:pos x="13" y="178"/>
                </a:cxn>
                <a:cxn ang="0">
                  <a:pos x="9" y="207"/>
                </a:cxn>
                <a:cxn ang="0">
                  <a:pos x="0" y="266"/>
                </a:cxn>
                <a:cxn ang="0">
                  <a:pos x="0" y="312"/>
                </a:cxn>
                <a:cxn ang="0">
                  <a:pos x="0" y="359"/>
                </a:cxn>
                <a:cxn ang="0">
                  <a:pos x="9" y="419"/>
                </a:cxn>
                <a:cxn ang="0">
                  <a:pos x="17" y="467"/>
                </a:cxn>
                <a:cxn ang="0">
                  <a:pos x="26" y="496"/>
                </a:cxn>
                <a:cxn ang="0">
                  <a:pos x="35" y="518"/>
                </a:cxn>
                <a:cxn ang="0">
                  <a:pos x="44" y="538"/>
                </a:cxn>
                <a:cxn ang="0">
                  <a:pos x="53" y="557"/>
                </a:cxn>
                <a:cxn ang="0">
                  <a:pos x="76" y="590"/>
                </a:cxn>
                <a:cxn ang="0">
                  <a:pos x="91" y="606"/>
                </a:cxn>
                <a:cxn ang="0">
                  <a:pos x="106" y="618"/>
                </a:cxn>
                <a:cxn ang="0">
                  <a:pos x="133" y="625"/>
                </a:cxn>
              </a:cxnLst>
              <a:rect l="0" t="0" r="r" b="b"/>
              <a:pathLst>
                <a:path w="140" h="626">
                  <a:moveTo>
                    <a:pt x="140" y="626"/>
                  </a:moveTo>
                  <a:lnTo>
                    <a:pt x="140" y="603"/>
                  </a:lnTo>
                  <a:lnTo>
                    <a:pt x="135" y="603"/>
                  </a:lnTo>
                  <a:lnTo>
                    <a:pt x="135" y="614"/>
                  </a:lnTo>
                  <a:lnTo>
                    <a:pt x="138" y="603"/>
                  </a:lnTo>
                  <a:lnTo>
                    <a:pt x="122" y="599"/>
                  </a:lnTo>
                  <a:lnTo>
                    <a:pt x="119" y="610"/>
                  </a:lnTo>
                  <a:lnTo>
                    <a:pt x="123" y="600"/>
                  </a:lnTo>
                  <a:lnTo>
                    <a:pt x="114" y="597"/>
                  </a:lnTo>
                  <a:lnTo>
                    <a:pt x="110" y="607"/>
                  </a:lnTo>
                  <a:lnTo>
                    <a:pt x="118" y="598"/>
                  </a:lnTo>
                  <a:lnTo>
                    <a:pt x="105" y="588"/>
                  </a:lnTo>
                  <a:lnTo>
                    <a:pt x="97" y="597"/>
                  </a:lnTo>
                  <a:lnTo>
                    <a:pt x="106" y="589"/>
                  </a:lnTo>
                  <a:lnTo>
                    <a:pt x="92" y="575"/>
                  </a:lnTo>
                  <a:lnTo>
                    <a:pt x="84" y="582"/>
                  </a:lnTo>
                  <a:lnTo>
                    <a:pt x="93" y="575"/>
                  </a:lnTo>
                  <a:lnTo>
                    <a:pt x="85" y="565"/>
                  </a:lnTo>
                  <a:lnTo>
                    <a:pt x="76" y="573"/>
                  </a:lnTo>
                  <a:lnTo>
                    <a:pt x="85" y="567"/>
                  </a:lnTo>
                  <a:lnTo>
                    <a:pt x="73" y="546"/>
                  </a:lnTo>
                  <a:lnTo>
                    <a:pt x="63" y="551"/>
                  </a:lnTo>
                  <a:lnTo>
                    <a:pt x="73" y="546"/>
                  </a:lnTo>
                  <a:lnTo>
                    <a:pt x="65" y="529"/>
                  </a:lnTo>
                  <a:lnTo>
                    <a:pt x="54" y="534"/>
                  </a:lnTo>
                  <a:lnTo>
                    <a:pt x="65" y="529"/>
                  </a:lnTo>
                  <a:lnTo>
                    <a:pt x="60" y="519"/>
                  </a:lnTo>
                  <a:lnTo>
                    <a:pt x="50" y="523"/>
                  </a:lnTo>
                  <a:lnTo>
                    <a:pt x="61" y="520"/>
                  </a:lnTo>
                  <a:lnTo>
                    <a:pt x="57" y="510"/>
                  </a:lnTo>
                  <a:lnTo>
                    <a:pt x="57" y="509"/>
                  </a:lnTo>
                  <a:lnTo>
                    <a:pt x="48" y="488"/>
                  </a:lnTo>
                  <a:lnTo>
                    <a:pt x="37" y="492"/>
                  </a:lnTo>
                  <a:lnTo>
                    <a:pt x="48" y="489"/>
                  </a:lnTo>
                  <a:lnTo>
                    <a:pt x="40" y="461"/>
                  </a:lnTo>
                  <a:lnTo>
                    <a:pt x="29" y="464"/>
                  </a:lnTo>
                  <a:lnTo>
                    <a:pt x="40" y="462"/>
                  </a:lnTo>
                  <a:lnTo>
                    <a:pt x="35" y="442"/>
                  </a:lnTo>
                  <a:lnTo>
                    <a:pt x="24" y="444"/>
                  </a:lnTo>
                  <a:lnTo>
                    <a:pt x="35" y="443"/>
                  </a:lnTo>
                  <a:lnTo>
                    <a:pt x="31" y="415"/>
                  </a:lnTo>
                  <a:lnTo>
                    <a:pt x="20" y="417"/>
                  </a:lnTo>
                  <a:lnTo>
                    <a:pt x="31" y="415"/>
                  </a:lnTo>
                  <a:lnTo>
                    <a:pt x="27" y="387"/>
                  </a:lnTo>
                  <a:lnTo>
                    <a:pt x="23" y="356"/>
                  </a:lnTo>
                  <a:lnTo>
                    <a:pt x="11" y="358"/>
                  </a:lnTo>
                  <a:lnTo>
                    <a:pt x="23" y="358"/>
                  </a:lnTo>
                  <a:lnTo>
                    <a:pt x="23" y="329"/>
                  </a:lnTo>
                  <a:lnTo>
                    <a:pt x="23" y="312"/>
                  </a:lnTo>
                  <a:lnTo>
                    <a:pt x="23" y="299"/>
                  </a:lnTo>
                  <a:lnTo>
                    <a:pt x="23" y="267"/>
                  </a:lnTo>
                  <a:lnTo>
                    <a:pt x="11" y="267"/>
                  </a:lnTo>
                  <a:lnTo>
                    <a:pt x="23" y="269"/>
                  </a:lnTo>
                  <a:lnTo>
                    <a:pt x="27" y="237"/>
                  </a:lnTo>
                  <a:lnTo>
                    <a:pt x="31" y="210"/>
                  </a:lnTo>
                  <a:lnTo>
                    <a:pt x="20" y="208"/>
                  </a:lnTo>
                  <a:lnTo>
                    <a:pt x="31" y="210"/>
                  </a:lnTo>
                  <a:lnTo>
                    <a:pt x="35" y="183"/>
                  </a:lnTo>
                  <a:lnTo>
                    <a:pt x="24" y="180"/>
                  </a:lnTo>
                  <a:lnTo>
                    <a:pt x="35" y="183"/>
                  </a:lnTo>
                  <a:lnTo>
                    <a:pt x="40" y="163"/>
                  </a:lnTo>
                  <a:lnTo>
                    <a:pt x="29" y="160"/>
                  </a:lnTo>
                  <a:lnTo>
                    <a:pt x="40" y="163"/>
                  </a:lnTo>
                  <a:lnTo>
                    <a:pt x="48" y="136"/>
                  </a:lnTo>
                  <a:lnTo>
                    <a:pt x="37" y="132"/>
                  </a:lnTo>
                  <a:lnTo>
                    <a:pt x="48" y="136"/>
                  </a:lnTo>
                  <a:lnTo>
                    <a:pt x="57" y="112"/>
                  </a:lnTo>
                  <a:lnTo>
                    <a:pt x="61" y="102"/>
                  </a:lnTo>
                  <a:lnTo>
                    <a:pt x="50" y="98"/>
                  </a:lnTo>
                  <a:lnTo>
                    <a:pt x="60" y="102"/>
                  </a:lnTo>
                  <a:lnTo>
                    <a:pt x="65" y="92"/>
                  </a:lnTo>
                  <a:lnTo>
                    <a:pt x="54" y="87"/>
                  </a:lnTo>
                  <a:lnTo>
                    <a:pt x="65" y="92"/>
                  </a:lnTo>
                  <a:lnTo>
                    <a:pt x="73" y="75"/>
                  </a:lnTo>
                  <a:lnTo>
                    <a:pt x="63" y="70"/>
                  </a:lnTo>
                  <a:lnTo>
                    <a:pt x="73" y="76"/>
                  </a:lnTo>
                  <a:lnTo>
                    <a:pt x="81" y="62"/>
                  </a:lnTo>
                  <a:lnTo>
                    <a:pt x="71" y="56"/>
                  </a:lnTo>
                  <a:lnTo>
                    <a:pt x="81" y="62"/>
                  </a:lnTo>
                  <a:lnTo>
                    <a:pt x="94" y="45"/>
                  </a:lnTo>
                  <a:lnTo>
                    <a:pt x="84" y="39"/>
                  </a:lnTo>
                  <a:lnTo>
                    <a:pt x="91" y="48"/>
                  </a:lnTo>
                  <a:lnTo>
                    <a:pt x="100" y="41"/>
                  </a:lnTo>
                  <a:lnTo>
                    <a:pt x="102" y="39"/>
                  </a:lnTo>
                  <a:lnTo>
                    <a:pt x="111" y="28"/>
                  </a:lnTo>
                  <a:lnTo>
                    <a:pt x="102" y="21"/>
                  </a:lnTo>
                  <a:lnTo>
                    <a:pt x="106" y="32"/>
                  </a:lnTo>
                  <a:lnTo>
                    <a:pt x="123" y="25"/>
                  </a:lnTo>
                  <a:lnTo>
                    <a:pt x="119" y="14"/>
                  </a:lnTo>
                  <a:lnTo>
                    <a:pt x="122" y="25"/>
                  </a:lnTo>
                  <a:lnTo>
                    <a:pt x="135" y="22"/>
                  </a:lnTo>
                  <a:lnTo>
                    <a:pt x="132" y="11"/>
                  </a:lnTo>
                  <a:lnTo>
                    <a:pt x="132" y="23"/>
                  </a:lnTo>
                  <a:lnTo>
                    <a:pt x="135" y="23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7" y="3"/>
                  </a:lnTo>
                  <a:lnTo>
                    <a:pt x="115" y="3"/>
                  </a:lnTo>
                  <a:lnTo>
                    <a:pt x="98" y="10"/>
                  </a:lnTo>
                  <a:lnTo>
                    <a:pt x="97" y="10"/>
                  </a:lnTo>
                  <a:lnTo>
                    <a:pt x="94" y="12"/>
                  </a:lnTo>
                  <a:lnTo>
                    <a:pt x="93" y="14"/>
                  </a:lnTo>
                  <a:lnTo>
                    <a:pt x="84" y="25"/>
                  </a:lnTo>
                  <a:lnTo>
                    <a:pt x="93" y="32"/>
                  </a:lnTo>
                  <a:lnTo>
                    <a:pt x="86" y="23"/>
                  </a:lnTo>
                  <a:lnTo>
                    <a:pt x="77" y="30"/>
                  </a:lnTo>
                  <a:lnTo>
                    <a:pt x="75" y="32"/>
                  </a:lnTo>
                  <a:lnTo>
                    <a:pt x="62" y="49"/>
                  </a:lnTo>
                  <a:lnTo>
                    <a:pt x="62" y="51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44" y="82"/>
                  </a:lnTo>
                  <a:lnTo>
                    <a:pt x="44" y="83"/>
                  </a:lnTo>
                  <a:lnTo>
                    <a:pt x="39" y="93"/>
                  </a:lnTo>
                  <a:lnTo>
                    <a:pt x="39" y="94"/>
                  </a:lnTo>
                  <a:lnTo>
                    <a:pt x="35" y="104"/>
                  </a:lnTo>
                  <a:lnTo>
                    <a:pt x="26" y="128"/>
                  </a:lnTo>
                  <a:lnTo>
                    <a:pt x="26" y="129"/>
                  </a:lnTo>
                  <a:lnTo>
                    <a:pt x="18" y="157"/>
                  </a:lnTo>
                  <a:lnTo>
                    <a:pt x="17" y="157"/>
                  </a:lnTo>
                  <a:lnTo>
                    <a:pt x="13" y="178"/>
                  </a:lnTo>
                  <a:lnTo>
                    <a:pt x="13" y="180"/>
                  </a:lnTo>
                  <a:lnTo>
                    <a:pt x="13" y="179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5" y="234"/>
                  </a:lnTo>
                  <a:lnTo>
                    <a:pt x="0" y="266"/>
                  </a:lnTo>
                  <a:lnTo>
                    <a:pt x="0" y="267"/>
                  </a:lnTo>
                  <a:lnTo>
                    <a:pt x="0" y="299"/>
                  </a:lnTo>
                  <a:lnTo>
                    <a:pt x="0" y="312"/>
                  </a:lnTo>
                  <a:lnTo>
                    <a:pt x="0" y="329"/>
                  </a:lnTo>
                  <a:lnTo>
                    <a:pt x="0" y="358"/>
                  </a:lnTo>
                  <a:lnTo>
                    <a:pt x="0" y="359"/>
                  </a:lnTo>
                  <a:lnTo>
                    <a:pt x="5" y="390"/>
                  </a:lnTo>
                  <a:lnTo>
                    <a:pt x="9" y="418"/>
                  </a:lnTo>
                  <a:lnTo>
                    <a:pt x="9" y="419"/>
                  </a:lnTo>
                  <a:lnTo>
                    <a:pt x="13" y="446"/>
                  </a:lnTo>
                  <a:lnTo>
                    <a:pt x="13" y="447"/>
                  </a:lnTo>
                  <a:lnTo>
                    <a:pt x="17" y="467"/>
                  </a:lnTo>
                  <a:lnTo>
                    <a:pt x="18" y="468"/>
                  </a:lnTo>
                  <a:lnTo>
                    <a:pt x="26" y="496"/>
                  </a:lnTo>
                  <a:lnTo>
                    <a:pt x="26" y="496"/>
                  </a:lnTo>
                  <a:lnTo>
                    <a:pt x="35" y="518"/>
                  </a:lnTo>
                  <a:lnTo>
                    <a:pt x="46" y="514"/>
                  </a:lnTo>
                  <a:lnTo>
                    <a:pt x="35" y="518"/>
                  </a:lnTo>
                  <a:lnTo>
                    <a:pt x="39" y="528"/>
                  </a:lnTo>
                  <a:lnTo>
                    <a:pt x="39" y="528"/>
                  </a:lnTo>
                  <a:lnTo>
                    <a:pt x="44" y="538"/>
                  </a:lnTo>
                  <a:lnTo>
                    <a:pt x="44" y="539"/>
                  </a:lnTo>
                  <a:lnTo>
                    <a:pt x="53" y="556"/>
                  </a:lnTo>
                  <a:lnTo>
                    <a:pt x="53" y="557"/>
                  </a:lnTo>
                  <a:lnTo>
                    <a:pt x="66" y="579"/>
                  </a:lnTo>
                  <a:lnTo>
                    <a:pt x="67" y="580"/>
                  </a:lnTo>
                  <a:lnTo>
                    <a:pt x="76" y="590"/>
                  </a:lnTo>
                  <a:lnTo>
                    <a:pt x="76" y="591"/>
                  </a:lnTo>
                  <a:lnTo>
                    <a:pt x="89" y="605"/>
                  </a:lnTo>
                  <a:lnTo>
                    <a:pt x="91" y="606"/>
                  </a:lnTo>
                  <a:lnTo>
                    <a:pt x="103" y="616"/>
                  </a:lnTo>
                  <a:lnTo>
                    <a:pt x="106" y="617"/>
                  </a:lnTo>
                  <a:lnTo>
                    <a:pt x="106" y="618"/>
                  </a:lnTo>
                  <a:lnTo>
                    <a:pt x="115" y="621"/>
                  </a:lnTo>
                  <a:lnTo>
                    <a:pt x="117" y="621"/>
                  </a:lnTo>
                  <a:lnTo>
                    <a:pt x="133" y="625"/>
                  </a:lnTo>
                  <a:lnTo>
                    <a:pt x="135" y="626"/>
                  </a:lnTo>
                  <a:lnTo>
                    <a:pt x="140" y="62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63" name="Freeform 1339"/>
            <p:cNvSpPr>
              <a:spLocks/>
            </p:cNvSpPr>
            <p:nvPr/>
          </p:nvSpPr>
          <p:spPr bwMode="auto">
            <a:xfrm>
              <a:off x="1411" y="1998"/>
              <a:ext cx="459" cy="603"/>
            </a:xfrm>
            <a:custGeom>
              <a:avLst/>
              <a:gdLst/>
              <a:ahLst/>
              <a:cxnLst>
                <a:cxn ang="0">
                  <a:pos x="459" y="301"/>
                </a:cxn>
                <a:cxn ang="0">
                  <a:pos x="124" y="0"/>
                </a:cxn>
                <a:cxn ang="0">
                  <a:pos x="95" y="7"/>
                </a:cxn>
                <a:cxn ang="0">
                  <a:pos x="69" y="34"/>
                </a:cxn>
                <a:cxn ang="0">
                  <a:pos x="48" y="69"/>
                </a:cxn>
                <a:cxn ang="0">
                  <a:pos x="30" y="104"/>
                </a:cxn>
                <a:cxn ang="0">
                  <a:pos x="18" y="146"/>
                </a:cxn>
                <a:cxn ang="0">
                  <a:pos x="9" y="187"/>
                </a:cxn>
                <a:cxn ang="0">
                  <a:pos x="5" y="231"/>
                </a:cxn>
                <a:cxn ang="0">
                  <a:pos x="0" y="284"/>
                </a:cxn>
                <a:cxn ang="0">
                  <a:pos x="0" y="336"/>
                </a:cxn>
                <a:cxn ang="0">
                  <a:pos x="5" y="381"/>
                </a:cxn>
                <a:cxn ang="0">
                  <a:pos x="9" y="419"/>
                </a:cxn>
                <a:cxn ang="0">
                  <a:pos x="21" y="468"/>
                </a:cxn>
                <a:cxn ang="0">
                  <a:pos x="35" y="509"/>
                </a:cxn>
                <a:cxn ang="0">
                  <a:pos x="60" y="558"/>
                </a:cxn>
                <a:cxn ang="0">
                  <a:pos x="91" y="586"/>
                </a:cxn>
                <a:cxn ang="0">
                  <a:pos x="124" y="603"/>
                </a:cxn>
                <a:cxn ang="0">
                  <a:pos x="454" y="315"/>
                </a:cxn>
                <a:cxn ang="0">
                  <a:pos x="459" y="301"/>
                </a:cxn>
              </a:cxnLst>
              <a:rect l="0" t="0" r="r" b="b"/>
              <a:pathLst>
                <a:path w="459" h="603">
                  <a:moveTo>
                    <a:pt x="459" y="301"/>
                  </a:moveTo>
                  <a:lnTo>
                    <a:pt x="124" y="0"/>
                  </a:lnTo>
                  <a:lnTo>
                    <a:pt x="95" y="7"/>
                  </a:lnTo>
                  <a:lnTo>
                    <a:pt x="69" y="34"/>
                  </a:lnTo>
                  <a:lnTo>
                    <a:pt x="48" y="69"/>
                  </a:lnTo>
                  <a:lnTo>
                    <a:pt x="30" y="104"/>
                  </a:lnTo>
                  <a:lnTo>
                    <a:pt x="18" y="146"/>
                  </a:lnTo>
                  <a:lnTo>
                    <a:pt x="9" y="187"/>
                  </a:lnTo>
                  <a:lnTo>
                    <a:pt x="5" y="231"/>
                  </a:lnTo>
                  <a:lnTo>
                    <a:pt x="0" y="284"/>
                  </a:lnTo>
                  <a:lnTo>
                    <a:pt x="0" y="336"/>
                  </a:lnTo>
                  <a:lnTo>
                    <a:pt x="5" y="381"/>
                  </a:lnTo>
                  <a:lnTo>
                    <a:pt x="9" y="419"/>
                  </a:lnTo>
                  <a:lnTo>
                    <a:pt x="21" y="468"/>
                  </a:lnTo>
                  <a:lnTo>
                    <a:pt x="35" y="509"/>
                  </a:lnTo>
                  <a:lnTo>
                    <a:pt x="60" y="558"/>
                  </a:lnTo>
                  <a:lnTo>
                    <a:pt x="91" y="586"/>
                  </a:lnTo>
                  <a:lnTo>
                    <a:pt x="124" y="603"/>
                  </a:lnTo>
                  <a:lnTo>
                    <a:pt x="454" y="315"/>
                  </a:lnTo>
                  <a:lnTo>
                    <a:pt x="459" y="301"/>
                  </a:ln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64" name="Freeform 1340"/>
            <p:cNvSpPr>
              <a:spLocks/>
            </p:cNvSpPr>
            <p:nvPr/>
          </p:nvSpPr>
          <p:spPr bwMode="auto">
            <a:xfrm>
              <a:off x="1406" y="2171"/>
              <a:ext cx="458" cy="603"/>
            </a:xfrm>
            <a:custGeom>
              <a:avLst/>
              <a:gdLst/>
              <a:ahLst/>
              <a:cxnLst>
                <a:cxn ang="0">
                  <a:pos x="458" y="301"/>
                </a:cxn>
                <a:cxn ang="0">
                  <a:pos x="123" y="0"/>
                </a:cxn>
                <a:cxn ang="0">
                  <a:pos x="94" y="7"/>
                </a:cxn>
                <a:cxn ang="0">
                  <a:pos x="68" y="35"/>
                </a:cxn>
                <a:cxn ang="0">
                  <a:pos x="47" y="69"/>
                </a:cxn>
                <a:cxn ang="0">
                  <a:pos x="29" y="104"/>
                </a:cxn>
                <a:cxn ang="0">
                  <a:pos x="17" y="146"/>
                </a:cxn>
                <a:cxn ang="0">
                  <a:pos x="8" y="187"/>
                </a:cxn>
                <a:cxn ang="0">
                  <a:pos x="4" y="232"/>
                </a:cxn>
                <a:cxn ang="0">
                  <a:pos x="0" y="284"/>
                </a:cxn>
                <a:cxn ang="0">
                  <a:pos x="0" y="336"/>
                </a:cxn>
                <a:cxn ang="0">
                  <a:pos x="4" y="381"/>
                </a:cxn>
                <a:cxn ang="0">
                  <a:pos x="8" y="419"/>
                </a:cxn>
                <a:cxn ang="0">
                  <a:pos x="20" y="468"/>
                </a:cxn>
                <a:cxn ang="0">
                  <a:pos x="34" y="510"/>
                </a:cxn>
                <a:cxn ang="0">
                  <a:pos x="59" y="558"/>
                </a:cxn>
                <a:cxn ang="0">
                  <a:pos x="90" y="586"/>
                </a:cxn>
                <a:cxn ang="0">
                  <a:pos x="123" y="603"/>
                </a:cxn>
                <a:cxn ang="0">
                  <a:pos x="453" y="315"/>
                </a:cxn>
                <a:cxn ang="0">
                  <a:pos x="458" y="301"/>
                </a:cxn>
                <a:cxn ang="0">
                  <a:pos x="458" y="301"/>
                </a:cxn>
              </a:cxnLst>
              <a:rect l="0" t="0" r="r" b="b"/>
              <a:pathLst>
                <a:path w="458" h="603">
                  <a:moveTo>
                    <a:pt x="458" y="301"/>
                  </a:moveTo>
                  <a:lnTo>
                    <a:pt x="123" y="0"/>
                  </a:lnTo>
                  <a:lnTo>
                    <a:pt x="94" y="7"/>
                  </a:lnTo>
                  <a:lnTo>
                    <a:pt x="68" y="35"/>
                  </a:lnTo>
                  <a:lnTo>
                    <a:pt x="47" y="69"/>
                  </a:lnTo>
                  <a:lnTo>
                    <a:pt x="29" y="104"/>
                  </a:lnTo>
                  <a:lnTo>
                    <a:pt x="17" y="146"/>
                  </a:lnTo>
                  <a:lnTo>
                    <a:pt x="8" y="187"/>
                  </a:lnTo>
                  <a:lnTo>
                    <a:pt x="4" y="232"/>
                  </a:lnTo>
                  <a:lnTo>
                    <a:pt x="0" y="284"/>
                  </a:lnTo>
                  <a:lnTo>
                    <a:pt x="0" y="336"/>
                  </a:lnTo>
                  <a:lnTo>
                    <a:pt x="4" y="381"/>
                  </a:lnTo>
                  <a:lnTo>
                    <a:pt x="8" y="419"/>
                  </a:lnTo>
                  <a:lnTo>
                    <a:pt x="20" y="468"/>
                  </a:lnTo>
                  <a:lnTo>
                    <a:pt x="34" y="510"/>
                  </a:lnTo>
                  <a:lnTo>
                    <a:pt x="59" y="558"/>
                  </a:lnTo>
                  <a:lnTo>
                    <a:pt x="90" y="586"/>
                  </a:lnTo>
                  <a:lnTo>
                    <a:pt x="123" y="603"/>
                  </a:lnTo>
                  <a:lnTo>
                    <a:pt x="453" y="315"/>
                  </a:lnTo>
                  <a:lnTo>
                    <a:pt x="458" y="301"/>
                  </a:lnTo>
                  <a:lnTo>
                    <a:pt x="458" y="301"/>
                  </a:lnTo>
                  <a:close/>
                </a:path>
              </a:pathLst>
            </a:custGeom>
            <a:noFill/>
            <a:ln w="19050">
              <a:solidFill>
                <a:srgbClr val="FF99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65" name="Freeform 1341"/>
            <p:cNvSpPr>
              <a:spLocks/>
            </p:cNvSpPr>
            <p:nvPr/>
          </p:nvSpPr>
          <p:spPr bwMode="auto">
            <a:xfrm>
              <a:off x="1406" y="1992"/>
              <a:ext cx="458" cy="603"/>
            </a:xfrm>
            <a:custGeom>
              <a:avLst/>
              <a:gdLst/>
              <a:ahLst/>
              <a:cxnLst>
                <a:cxn ang="0">
                  <a:pos x="458" y="301"/>
                </a:cxn>
                <a:cxn ang="0">
                  <a:pos x="123" y="0"/>
                </a:cxn>
                <a:cxn ang="0">
                  <a:pos x="94" y="7"/>
                </a:cxn>
                <a:cxn ang="0">
                  <a:pos x="68" y="34"/>
                </a:cxn>
                <a:cxn ang="0">
                  <a:pos x="47" y="69"/>
                </a:cxn>
                <a:cxn ang="0">
                  <a:pos x="29" y="104"/>
                </a:cxn>
                <a:cxn ang="0">
                  <a:pos x="17" y="146"/>
                </a:cxn>
                <a:cxn ang="0">
                  <a:pos x="8" y="187"/>
                </a:cxn>
                <a:cxn ang="0">
                  <a:pos x="4" y="232"/>
                </a:cxn>
                <a:cxn ang="0">
                  <a:pos x="0" y="284"/>
                </a:cxn>
                <a:cxn ang="0">
                  <a:pos x="0" y="336"/>
                </a:cxn>
                <a:cxn ang="0">
                  <a:pos x="4" y="381"/>
                </a:cxn>
                <a:cxn ang="0">
                  <a:pos x="8" y="419"/>
                </a:cxn>
                <a:cxn ang="0">
                  <a:pos x="20" y="468"/>
                </a:cxn>
                <a:cxn ang="0">
                  <a:pos x="34" y="509"/>
                </a:cxn>
                <a:cxn ang="0">
                  <a:pos x="59" y="558"/>
                </a:cxn>
                <a:cxn ang="0">
                  <a:pos x="90" y="586"/>
                </a:cxn>
                <a:cxn ang="0">
                  <a:pos x="123" y="603"/>
                </a:cxn>
                <a:cxn ang="0">
                  <a:pos x="453" y="315"/>
                </a:cxn>
                <a:cxn ang="0">
                  <a:pos x="458" y="301"/>
                </a:cxn>
                <a:cxn ang="0">
                  <a:pos x="458" y="301"/>
                </a:cxn>
              </a:cxnLst>
              <a:rect l="0" t="0" r="r" b="b"/>
              <a:pathLst>
                <a:path w="458" h="603">
                  <a:moveTo>
                    <a:pt x="458" y="301"/>
                  </a:moveTo>
                  <a:lnTo>
                    <a:pt x="123" y="0"/>
                  </a:lnTo>
                  <a:lnTo>
                    <a:pt x="94" y="7"/>
                  </a:lnTo>
                  <a:lnTo>
                    <a:pt x="68" y="34"/>
                  </a:lnTo>
                  <a:lnTo>
                    <a:pt x="47" y="69"/>
                  </a:lnTo>
                  <a:lnTo>
                    <a:pt x="29" y="104"/>
                  </a:lnTo>
                  <a:lnTo>
                    <a:pt x="17" y="146"/>
                  </a:lnTo>
                  <a:lnTo>
                    <a:pt x="8" y="187"/>
                  </a:lnTo>
                  <a:lnTo>
                    <a:pt x="4" y="232"/>
                  </a:lnTo>
                  <a:lnTo>
                    <a:pt x="0" y="284"/>
                  </a:lnTo>
                  <a:lnTo>
                    <a:pt x="0" y="336"/>
                  </a:lnTo>
                  <a:lnTo>
                    <a:pt x="4" y="381"/>
                  </a:lnTo>
                  <a:lnTo>
                    <a:pt x="8" y="419"/>
                  </a:lnTo>
                  <a:lnTo>
                    <a:pt x="20" y="468"/>
                  </a:lnTo>
                  <a:lnTo>
                    <a:pt x="34" y="509"/>
                  </a:lnTo>
                  <a:lnTo>
                    <a:pt x="59" y="558"/>
                  </a:lnTo>
                  <a:lnTo>
                    <a:pt x="90" y="586"/>
                  </a:lnTo>
                  <a:lnTo>
                    <a:pt x="123" y="603"/>
                  </a:lnTo>
                  <a:lnTo>
                    <a:pt x="453" y="315"/>
                  </a:lnTo>
                  <a:lnTo>
                    <a:pt x="458" y="301"/>
                  </a:lnTo>
                  <a:lnTo>
                    <a:pt x="458" y="301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66" name="Freeform 1342"/>
            <p:cNvSpPr>
              <a:spLocks/>
            </p:cNvSpPr>
            <p:nvPr/>
          </p:nvSpPr>
          <p:spPr bwMode="auto">
            <a:xfrm>
              <a:off x="1521" y="1986"/>
              <a:ext cx="361" cy="32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7"/>
                </a:cxn>
                <a:cxn ang="0">
                  <a:pos x="346" y="329"/>
                </a:cxn>
                <a:cxn ang="0">
                  <a:pos x="361" y="312"/>
                </a:cxn>
                <a:cxn ang="0">
                  <a:pos x="14" y="0"/>
                </a:cxn>
              </a:cxnLst>
              <a:rect l="0" t="0" r="r" b="b"/>
              <a:pathLst>
                <a:path w="361" h="329">
                  <a:moveTo>
                    <a:pt x="14" y="0"/>
                  </a:moveTo>
                  <a:lnTo>
                    <a:pt x="0" y="17"/>
                  </a:lnTo>
                  <a:lnTo>
                    <a:pt x="346" y="329"/>
                  </a:lnTo>
                  <a:lnTo>
                    <a:pt x="361" y="3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67" name="Freeform 1343"/>
            <p:cNvSpPr>
              <a:spLocks/>
            </p:cNvSpPr>
            <p:nvPr/>
          </p:nvSpPr>
          <p:spPr bwMode="auto">
            <a:xfrm>
              <a:off x="1529" y="2305"/>
              <a:ext cx="353" cy="308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15" y="308"/>
                </a:cxn>
                <a:cxn ang="0">
                  <a:pos x="353" y="17"/>
                </a:cxn>
                <a:cxn ang="0">
                  <a:pos x="338" y="0"/>
                </a:cxn>
                <a:cxn ang="0">
                  <a:pos x="0" y="291"/>
                </a:cxn>
              </a:cxnLst>
              <a:rect l="0" t="0" r="r" b="b"/>
              <a:pathLst>
                <a:path w="353" h="308">
                  <a:moveTo>
                    <a:pt x="0" y="291"/>
                  </a:moveTo>
                  <a:lnTo>
                    <a:pt x="15" y="308"/>
                  </a:lnTo>
                  <a:lnTo>
                    <a:pt x="353" y="17"/>
                  </a:lnTo>
                  <a:lnTo>
                    <a:pt x="338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68" name="Rectangle 1344"/>
            <p:cNvSpPr>
              <a:spLocks noChangeArrowheads="1"/>
            </p:cNvSpPr>
            <p:nvPr/>
          </p:nvSpPr>
          <p:spPr bwMode="auto">
            <a:xfrm>
              <a:off x="3060" y="2209"/>
              <a:ext cx="36" cy="18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69" name="Freeform 1345"/>
            <p:cNvSpPr>
              <a:spLocks/>
            </p:cNvSpPr>
            <p:nvPr/>
          </p:nvSpPr>
          <p:spPr bwMode="auto">
            <a:xfrm>
              <a:off x="1519" y="1349"/>
              <a:ext cx="1287" cy="564"/>
            </a:xfrm>
            <a:custGeom>
              <a:avLst/>
              <a:gdLst/>
              <a:ahLst/>
              <a:cxnLst>
                <a:cxn ang="0">
                  <a:pos x="1278" y="561"/>
                </a:cxn>
                <a:cxn ang="0">
                  <a:pos x="617" y="549"/>
                </a:cxn>
                <a:cxn ang="0">
                  <a:pos x="206" y="564"/>
                </a:cxn>
                <a:cxn ang="0">
                  <a:pos x="126" y="531"/>
                </a:cxn>
                <a:cxn ang="0">
                  <a:pos x="75" y="487"/>
                </a:cxn>
                <a:cxn ang="0">
                  <a:pos x="43" y="442"/>
                </a:cxn>
                <a:cxn ang="0">
                  <a:pos x="15" y="391"/>
                </a:cxn>
                <a:cxn ang="0">
                  <a:pos x="3" y="349"/>
                </a:cxn>
                <a:cxn ang="0">
                  <a:pos x="8" y="305"/>
                </a:cxn>
                <a:cxn ang="0">
                  <a:pos x="0" y="252"/>
                </a:cxn>
                <a:cxn ang="0">
                  <a:pos x="28" y="206"/>
                </a:cxn>
                <a:cxn ang="0">
                  <a:pos x="56" y="159"/>
                </a:cxn>
                <a:cxn ang="0">
                  <a:pos x="98" y="123"/>
                </a:cxn>
                <a:cxn ang="0">
                  <a:pos x="135" y="93"/>
                </a:cxn>
                <a:cxn ang="0">
                  <a:pos x="179" y="55"/>
                </a:cxn>
                <a:cxn ang="0">
                  <a:pos x="252" y="31"/>
                </a:cxn>
                <a:cxn ang="0">
                  <a:pos x="343" y="7"/>
                </a:cxn>
                <a:cxn ang="0">
                  <a:pos x="426" y="0"/>
                </a:cxn>
                <a:cxn ang="0">
                  <a:pos x="535" y="16"/>
                </a:cxn>
                <a:cxn ang="0">
                  <a:pos x="1287" y="547"/>
                </a:cxn>
                <a:cxn ang="0">
                  <a:pos x="1278" y="561"/>
                </a:cxn>
              </a:cxnLst>
              <a:rect l="0" t="0" r="r" b="b"/>
              <a:pathLst>
                <a:path w="1287" h="564">
                  <a:moveTo>
                    <a:pt x="1278" y="561"/>
                  </a:moveTo>
                  <a:lnTo>
                    <a:pt x="617" y="549"/>
                  </a:lnTo>
                  <a:lnTo>
                    <a:pt x="206" y="564"/>
                  </a:lnTo>
                  <a:lnTo>
                    <a:pt x="126" y="531"/>
                  </a:lnTo>
                  <a:lnTo>
                    <a:pt x="75" y="487"/>
                  </a:lnTo>
                  <a:lnTo>
                    <a:pt x="43" y="442"/>
                  </a:lnTo>
                  <a:lnTo>
                    <a:pt x="15" y="391"/>
                  </a:lnTo>
                  <a:lnTo>
                    <a:pt x="3" y="349"/>
                  </a:lnTo>
                  <a:lnTo>
                    <a:pt x="8" y="305"/>
                  </a:lnTo>
                  <a:lnTo>
                    <a:pt x="0" y="252"/>
                  </a:lnTo>
                  <a:lnTo>
                    <a:pt x="28" y="206"/>
                  </a:lnTo>
                  <a:lnTo>
                    <a:pt x="56" y="159"/>
                  </a:lnTo>
                  <a:lnTo>
                    <a:pt x="98" y="123"/>
                  </a:lnTo>
                  <a:lnTo>
                    <a:pt x="135" y="93"/>
                  </a:lnTo>
                  <a:lnTo>
                    <a:pt x="179" y="55"/>
                  </a:lnTo>
                  <a:lnTo>
                    <a:pt x="252" y="31"/>
                  </a:lnTo>
                  <a:lnTo>
                    <a:pt x="343" y="7"/>
                  </a:lnTo>
                  <a:lnTo>
                    <a:pt x="426" y="0"/>
                  </a:lnTo>
                  <a:lnTo>
                    <a:pt x="535" y="16"/>
                  </a:lnTo>
                  <a:lnTo>
                    <a:pt x="1287" y="547"/>
                  </a:lnTo>
                  <a:lnTo>
                    <a:pt x="1278" y="561"/>
                  </a:lnTo>
                  <a:close/>
                </a:path>
              </a:pathLst>
            </a:custGeom>
            <a:solidFill>
              <a:srgbClr val="00FFC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70" name="Freeform 1346"/>
            <p:cNvSpPr>
              <a:spLocks/>
            </p:cNvSpPr>
            <p:nvPr/>
          </p:nvSpPr>
          <p:spPr bwMode="auto">
            <a:xfrm>
              <a:off x="969" y="1627"/>
              <a:ext cx="855" cy="827"/>
            </a:xfrm>
            <a:custGeom>
              <a:avLst/>
              <a:gdLst/>
              <a:ahLst/>
              <a:cxnLst>
                <a:cxn ang="0">
                  <a:pos x="855" y="358"/>
                </a:cxn>
                <a:cxn ang="0">
                  <a:pos x="0" y="0"/>
                </a:cxn>
                <a:cxn ang="0">
                  <a:pos x="0" y="827"/>
                </a:cxn>
                <a:cxn ang="0">
                  <a:pos x="855" y="470"/>
                </a:cxn>
                <a:cxn ang="0">
                  <a:pos x="855" y="358"/>
                </a:cxn>
              </a:cxnLst>
              <a:rect l="0" t="0" r="r" b="b"/>
              <a:pathLst>
                <a:path w="855" h="827">
                  <a:moveTo>
                    <a:pt x="855" y="358"/>
                  </a:moveTo>
                  <a:lnTo>
                    <a:pt x="0" y="0"/>
                  </a:lnTo>
                  <a:lnTo>
                    <a:pt x="0" y="827"/>
                  </a:lnTo>
                  <a:lnTo>
                    <a:pt x="855" y="470"/>
                  </a:lnTo>
                  <a:lnTo>
                    <a:pt x="855" y="358"/>
                  </a:lnTo>
                  <a:close/>
                </a:path>
              </a:pathLst>
            </a:custGeom>
            <a:solidFill>
              <a:srgbClr val="D9E404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71" name="Freeform 1347"/>
            <p:cNvSpPr>
              <a:spLocks/>
            </p:cNvSpPr>
            <p:nvPr/>
          </p:nvSpPr>
          <p:spPr bwMode="auto">
            <a:xfrm>
              <a:off x="969" y="2124"/>
              <a:ext cx="855" cy="844"/>
            </a:xfrm>
            <a:custGeom>
              <a:avLst/>
              <a:gdLst/>
              <a:ahLst/>
              <a:cxnLst>
                <a:cxn ang="0">
                  <a:pos x="855" y="365"/>
                </a:cxn>
                <a:cxn ang="0">
                  <a:pos x="0" y="0"/>
                </a:cxn>
                <a:cxn ang="0">
                  <a:pos x="0" y="844"/>
                </a:cxn>
                <a:cxn ang="0">
                  <a:pos x="855" y="480"/>
                </a:cxn>
                <a:cxn ang="0">
                  <a:pos x="855" y="365"/>
                </a:cxn>
              </a:cxnLst>
              <a:rect l="0" t="0" r="r" b="b"/>
              <a:pathLst>
                <a:path w="855" h="844">
                  <a:moveTo>
                    <a:pt x="855" y="365"/>
                  </a:moveTo>
                  <a:lnTo>
                    <a:pt x="0" y="0"/>
                  </a:lnTo>
                  <a:lnTo>
                    <a:pt x="0" y="844"/>
                  </a:lnTo>
                  <a:lnTo>
                    <a:pt x="855" y="480"/>
                  </a:lnTo>
                  <a:lnTo>
                    <a:pt x="855" y="365"/>
                  </a:lnTo>
                  <a:close/>
                </a:path>
              </a:pathLst>
            </a:custGeom>
            <a:solidFill>
              <a:srgbClr val="D9E404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72" name="Freeform 1348"/>
            <p:cNvSpPr>
              <a:spLocks/>
            </p:cNvSpPr>
            <p:nvPr/>
          </p:nvSpPr>
          <p:spPr bwMode="auto">
            <a:xfrm>
              <a:off x="966" y="1624"/>
              <a:ext cx="855" cy="827"/>
            </a:xfrm>
            <a:custGeom>
              <a:avLst/>
              <a:gdLst/>
              <a:ahLst/>
              <a:cxnLst>
                <a:cxn ang="0">
                  <a:pos x="855" y="358"/>
                </a:cxn>
                <a:cxn ang="0">
                  <a:pos x="0" y="0"/>
                </a:cxn>
                <a:cxn ang="0">
                  <a:pos x="0" y="827"/>
                </a:cxn>
                <a:cxn ang="0">
                  <a:pos x="855" y="470"/>
                </a:cxn>
                <a:cxn ang="0">
                  <a:pos x="855" y="358"/>
                </a:cxn>
              </a:cxnLst>
              <a:rect l="0" t="0" r="r" b="b"/>
              <a:pathLst>
                <a:path w="855" h="827">
                  <a:moveTo>
                    <a:pt x="855" y="358"/>
                  </a:moveTo>
                  <a:lnTo>
                    <a:pt x="0" y="0"/>
                  </a:lnTo>
                  <a:lnTo>
                    <a:pt x="0" y="827"/>
                  </a:lnTo>
                  <a:lnTo>
                    <a:pt x="855" y="470"/>
                  </a:lnTo>
                  <a:lnTo>
                    <a:pt x="855" y="35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73" name="Freeform 1349"/>
            <p:cNvSpPr>
              <a:spLocks/>
            </p:cNvSpPr>
            <p:nvPr/>
          </p:nvSpPr>
          <p:spPr bwMode="auto">
            <a:xfrm>
              <a:off x="966" y="2121"/>
              <a:ext cx="855" cy="844"/>
            </a:xfrm>
            <a:custGeom>
              <a:avLst/>
              <a:gdLst/>
              <a:ahLst/>
              <a:cxnLst>
                <a:cxn ang="0">
                  <a:pos x="855" y="365"/>
                </a:cxn>
                <a:cxn ang="0">
                  <a:pos x="0" y="0"/>
                </a:cxn>
                <a:cxn ang="0">
                  <a:pos x="0" y="844"/>
                </a:cxn>
                <a:cxn ang="0">
                  <a:pos x="855" y="480"/>
                </a:cxn>
                <a:cxn ang="0">
                  <a:pos x="855" y="365"/>
                </a:cxn>
              </a:cxnLst>
              <a:rect l="0" t="0" r="r" b="b"/>
              <a:pathLst>
                <a:path w="855" h="844">
                  <a:moveTo>
                    <a:pt x="855" y="365"/>
                  </a:moveTo>
                  <a:lnTo>
                    <a:pt x="0" y="0"/>
                  </a:lnTo>
                  <a:lnTo>
                    <a:pt x="0" y="844"/>
                  </a:lnTo>
                  <a:lnTo>
                    <a:pt x="855" y="480"/>
                  </a:lnTo>
                  <a:lnTo>
                    <a:pt x="855" y="3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74" name="Freeform 1350"/>
            <p:cNvSpPr>
              <a:spLocks/>
            </p:cNvSpPr>
            <p:nvPr/>
          </p:nvSpPr>
          <p:spPr bwMode="auto">
            <a:xfrm>
              <a:off x="1880" y="1955"/>
              <a:ext cx="1534" cy="719"/>
            </a:xfrm>
            <a:custGeom>
              <a:avLst/>
              <a:gdLst/>
              <a:ahLst/>
              <a:cxnLst>
                <a:cxn ang="0">
                  <a:pos x="18" y="61"/>
                </a:cxn>
                <a:cxn ang="0">
                  <a:pos x="64" y="22"/>
                </a:cxn>
                <a:cxn ang="0">
                  <a:pos x="119" y="16"/>
                </a:cxn>
                <a:cxn ang="0">
                  <a:pos x="377" y="6"/>
                </a:cxn>
                <a:cxn ang="0">
                  <a:pos x="758" y="0"/>
                </a:cxn>
                <a:cxn ang="0">
                  <a:pos x="1030" y="6"/>
                </a:cxn>
                <a:cxn ang="0">
                  <a:pos x="1288" y="22"/>
                </a:cxn>
                <a:cxn ang="0">
                  <a:pos x="1445" y="32"/>
                </a:cxn>
                <a:cxn ang="0">
                  <a:pos x="1475" y="50"/>
                </a:cxn>
                <a:cxn ang="0">
                  <a:pos x="1500" y="105"/>
                </a:cxn>
                <a:cxn ang="0">
                  <a:pos x="1530" y="223"/>
                </a:cxn>
                <a:cxn ang="0">
                  <a:pos x="1534" y="378"/>
                </a:cxn>
                <a:cxn ang="0">
                  <a:pos x="1530" y="485"/>
                </a:cxn>
                <a:cxn ang="0">
                  <a:pos x="1526" y="518"/>
                </a:cxn>
                <a:cxn ang="0">
                  <a:pos x="1496" y="618"/>
                </a:cxn>
                <a:cxn ang="0">
                  <a:pos x="1471" y="674"/>
                </a:cxn>
                <a:cxn ang="0">
                  <a:pos x="1441" y="685"/>
                </a:cxn>
                <a:cxn ang="0">
                  <a:pos x="1365" y="691"/>
                </a:cxn>
                <a:cxn ang="0">
                  <a:pos x="1127" y="709"/>
                </a:cxn>
                <a:cxn ang="0">
                  <a:pos x="894" y="719"/>
                </a:cxn>
                <a:cxn ang="0">
                  <a:pos x="606" y="719"/>
                </a:cxn>
                <a:cxn ang="0">
                  <a:pos x="369" y="713"/>
                </a:cxn>
                <a:cxn ang="0">
                  <a:pos x="200" y="709"/>
                </a:cxn>
                <a:cxn ang="0">
                  <a:pos x="98" y="703"/>
                </a:cxn>
                <a:cxn ang="0">
                  <a:pos x="52" y="691"/>
                </a:cxn>
                <a:cxn ang="0">
                  <a:pos x="18" y="658"/>
                </a:cxn>
                <a:cxn ang="0">
                  <a:pos x="9" y="608"/>
                </a:cxn>
                <a:cxn ang="0">
                  <a:pos x="0" y="334"/>
                </a:cxn>
                <a:cxn ang="0">
                  <a:pos x="5" y="167"/>
                </a:cxn>
                <a:cxn ang="0">
                  <a:pos x="18" y="61"/>
                </a:cxn>
              </a:cxnLst>
              <a:rect l="0" t="0" r="r" b="b"/>
              <a:pathLst>
                <a:path w="1534" h="719">
                  <a:moveTo>
                    <a:pt x="18" y="61"/>
                  </a:moveTo>
                  <a:lnTo>
                    <a:pt x="64" y="22"/>
                  </a:lnTo>
                  <a:lnTo>
                    <a:pt x="119" y="16"/>
                  </a:lnTo>
                  <a:lnTo>
                    <a:pt x="377" y="6"/>
                  </a:lnTo>
                  <a:lnTo>
                    <a:pt x="758" y="0"/>
                  </a:lnTo>
                  <a:lnTo>
                    <a:pt x="1030" y="6"/>
                  </a:lnTo>
                  <a:lnTo>
                    <a:pt x="1288" y="22"/>
                  </a:lnTo>
                  <a:lnTo>
                    <a:pt x="1445" y="32"/>
                  </a:lnTo>
                  <a:lnTo>
                    <a:pt x="1475" y="50"/>
                  </a:lnTo>
                  <a:lnTo>
                    <a:pt x="1500" y="105"/>
                  </a:lnTo>
                  <a:lnTo>
                    <a:pt x="1530" y="223"/>
                  </a:lnTo>
                  <a:lnTo>
                    <a:pt x="1534" y="378"/>
                  </a:lnTo>
                  <a:lnTo>
                    <a:pt x="1530" y="485"/>
                  </a:lnTo>
                  <a:lnTo>
                    <a:pt x="1526" y="518"/>
                  </a:lnTo>
                  <a:lnTo>
                    <a:pt x="1496" y="618"/>
                  </a:lnTo>
                  <a:lnTo>
                    <a:pt x="1471" y="674"/>
                  </a:lnTo>
                  <a:lnTo>
                    <a:pt x="1441" y="685"/>
                  </a:lnTo>
                  <a:lnTo>
                    <a:pt x="1365" y="691"/>
                  </a:lnTo>
                  <a:lnTo>
                    <a:pt x="1127" y="709"/>
                  </a:lnTo>
                  <a:lnTo>
                    <a:pt x="894" y="719"/>
                  </a:lnTo>
                  <a:lnTo>
                    <a:pt x="606" y="719"/>
                  </a:lnTo>
                  <a:lnTo>
                    <a:pt x="369" y="713"/>
                  </a:lnTo>
                  <a:lnTo>
                    <a:pt x="200" y="709"/>
                  </a:lnTo>
                  <a:lnTo>
                    <a:pt x="98" y="703"/>
                  </a:lnTo>
                  <a:lnTo>
                    <a:pt x="52" y="691"/>
                  </a:lnTo>
                  <a:lnTo>
                    <a:pt x="18" y="658"/>
                  </a:lnTo>
                  <a:lnTo>
                    <a:pt x="9" y="608"/>
                  </a:lnTo>
                  <a:lnTo>
                    <a:pt x="0" y="334"/>
                  </a:lnTo>
                  <a:lnTo>
                    <a:pt x="5" y="167"/>
                  </a:lnTo>
                  <a:lnTo>
                    <a:pt x="18" y="6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75" name="Freeform 1351"/>
            <p:cNvSpPr>
              <a:spLocks/>
            </p:cNvSpPr>
            <p:nvPr/>
          </p:nvSpPr>
          <p:spPr bwMode="auto">
            <a:xfrm>
              <a:off x="2092" y="2005"/>
              <a:ext cx="233" cy="613"/>
            </a:xfrm>
            <a:custGeom>
              <a:avLst/>
              <a:gdLst/>
              <a:ahLst/>
              <a:cxnLst>
                <a:cxn ang="0">
                  <a:pos x="233" y="61"/>
                </a:cxn>
                <a:cxn ang="0">
                  <a:pos x="221" y="95"/>
                </a:cxn>
                <a:cxn ang="0">
                  <a:pos x="213" y="139"/>
                </a:cxn>
                <a:cxn ang="0">
                  <a:pos x="204" y="195"/>
                </a:cxn>
                <a:cxn ang="0">
                  <a:pos x="204" y="262"/>
                </a:cxn>
                <a:cxn ang="0">
                  <a:pos x="204" y="328"/>
                </a:cxn>
                <a:cxn ang="0">
                  <a:pos x="204" y="413"/>
                </a:cxn>
                <a:cxn ang="0">
                  <a:pos x="213" y="474"/>
                </a:cxn>
                <a:cxn ang="0">
                  <a:pos x="221" y="524"/>
                </a:cxn>
                <a:cxn ang="0">
                  <a:pos x="233" y="563"/>
                </a:cxn>
                <a:cxn ang="0">
                  <a:pos x="200" y="580"/>
                </a:cxn>
                <a:cxn ang="0">
                  <a:pos x="141" y="613"/>
                </a:cxn>
                <a:cxn ang="0">
                  <a:pos x="115" y="613"/>
                </a:cxn>
                <a:cxn ang="0">
                  <a:pos x="77" y="597"/>
                </a:cxn>
                <a:cxn ang="0">
                  <a:pos x="52" y="580"/>
                </a:cxn>
                <a:cxn ang="0">
                  <a:pos x="34" y="558"/>
                </a:cxn>
                <a:cxn ang="0">
                  <a:pos x="21" y="524"/>
                </a:cxn>
                <a:cxn ang="0">
                  <a:pos x="14" y="490"/>
                </a:cxn>
                <a:cxn ang="0">
                  <a:pos x="5" y="423"/>
                </a:cxn>
                <a:cxn ang="0">
                  <a:pos x="0" y="345"/>
                </a:cxn>
                <a:cxn ang="0">
                  <a:pos x="0" y="262"/>
                </a:cxn>
                <a:cxn ang="0">
                  <a:pos x="5" y="212"/>
                </a:cxn>
                <a:cxn ang="0">
                  <a:pos x="9" y="161"/>
                </a:cxn>
                <a:cxn ang="0">
                  <a:pos x="14" y="117"/>
                </a:cxn>
                <a:cxn ang="0">
                  <a:pos x="26" y="83"/>
                </a:cxn>
                <a:cxn ang="0">
                  <a:pos x="47" y="44"/>
                </a:cxn>
                <a:cxn ang="0">
                  <a:pos x="77" y="22"/>
                </a:cxn>
                <a:cxn ang="0">
                  <a:pos x="110" y="10"/>
                </a:cxn>
                <a:cxn ang="0">
                  <a:pos x="136" y="0"/>
                </a:cxn>
                <a:cxn ang="0">
                  <a:pos x="233" y="61"/>
                </a:cxn>
              </a:cxnLst>
              <a:rect l="0" t="0" r="r" b="b"/>
              <a:pathLst>
                <a:path w="233" h="613">
                  <a:moveTo>
                    <a:pt x="233" y="61"/>
                  </a:moveTo>
                  <a:lnTo>
                    <a:pt x="221" y="95"/>
                  </a:lnTo>
                  <a:lnTo>
                    <a:pt x="213" y="139"/>
                  </a:lnTo>
                  <a:lnTo>
                    <a:pt x="204" y="195"/>
                  </a:lnTo>
                  <a:lnTo>
                    <a:pt x="204" y="262"/>
                  </a:lnTo>
                  <a:lnTo>
                    <a:pt x="204" y="328"/>
                  </a:lnTo>
                  <a:lnTo>
                    <a:pt x="204" y="413"/>
                  </a:lnTo>
                  <a:lnTo>
                    <a:pt x="213" y="474"/>
                  </a:lnTo>
                  <a:lnTo>
                    <a:pt x="221" y="524"/>
                  </a:lnTo>
                  <a:lnTo>
                    <a:pt x="233" y="563"/>
                  </a:lnTo>
                  <a:lnTo>
                    <a:pt x="200" y="580"/>
                  </a:lnTo>
                  <a:lnTo>
                    <a:pt x="141" y="613"/>
                  </a:lnTo>
                  <a:lnTo>
                    <a:pt x="115" y="613"/>
                  </a:lnTo>
                  <a:lnTo>
                    <a:pt x="77" y="597"/>
                  </a:lnTo>
                  <a:lnTo>
                    <a:pt x="52" y="580"/>
                  </a:lnTo>
                  <a:lnTo>
                    <a:pt x="34" y="558"/>
                  </a:lnTo>
                  <a:lnTo>
                    <a:pt x="21" y="524"/>
                  </a:lnTo>
                  <a:lnTo>
                    <a:pt x="14" y="490"/>
                  </a:lnTo>
                  <a:lnTo>
                    <a:pt x="5" y="423"/>
                  </a:lnTo>
                  <a:lnTo>
                    <a:pt x="0" y="345"/>
                  </a:lnTo>
                  <a:lnTo>
                    <a:pt x="0" y="262"/>
                  </a:lnTo>
                  <a:lnTo>
                    <a:pt x="5" y="212"/>
                  </a:lnTo>
                  <a:lnTo>
                    <a:pt x="9" y="161"/>
                  </a:lnTo>
                  <a:lnTo>
                    <a:pt x="14" y="117"/>
                  </a:lnTo>
                  <a:lnTo>
                    <a:pt x="26" y="83"/>
                  </a:lnTo>
                  <a:lnTo>
                    <a:pt x="47" y="44"/>
                  </a:lnTo>
                  <a:lnTo>
                    <a:pt x="77" y="22"/>
                  </a:lnTo>
                  <a:lnTo>
                    <a:pt x="110" y="10"/>
                  </a:lnTo>
                  <a:lnTo>
                    <a:pt x="136" y="0"/>
                  </a:lnTo>
                  <a:lnTo>
                    <a:pt x="233" y="61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76" name="Freeform 1352"/>
            <p:cNvSpPr>
              <a:spLocks/>
            </p:cNvSpPr>
            <p:nvPr/>
          </p:nvSpPr>
          <p:spPr bwMode="auto">
            <a:xfrm>
              <a:off x="2783" y="2005"/>
              <a:ext cx="229" cy="619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78" y="22"/>
                </a:cxn>
                <a:cxn ang="0">
                  <a:pos x="195" y="50"/>
                </a:cxn>
                <a:cxn ang="0">
                  <a:pos x="212" y="89"/>
                </a:cxn>
                <a:cxn ang="0">
                  <a:pos x="224" y="139"/>
                </a:cxn>
                <a:cxn ang="0">
                  <a:pos x="229" y="223"/>
                </a:cxn>
                <a:cxn ang="0">
                  <a:pos x="229" y="323"/>
                </a:cxn>
                <a:cxn ang="0">
                  <a:pos x="229" y="407"/>
                </a:cxn>
                <a:cxn ang="0">
                  <a:pos x="229" y="446"/>
                </a:cxn>
                <a:cxn ang="0">
                  <a:pos x="224" y="490"/>
                </a:cxn>
                <a:cxn ang="0">
                  <a:pos x="212" y="535"/>
                </a:cxn>
                <a:cxn ang="0">
                  <a:pos x="191" y="580"/>
                </a:cxn>
                <a:cxn ang="0">
                  <a:pos x="170" y="608"/>
                </a:cxn>
                <a:cxn ang="0">
                  <a:pos x="152" y="619"/>
                </a:cxn>
                <a:cxn ang="0">
                  <a:pos x="0" y="552"/>
                </a:cxn>
                <a:cxn ang="0">
                  <a:pos x="8" y="530"/>
                </a:cxn>
                <a:cxn ang="0">
                  <a:pos x="21" y="485"/>
                </a:cxn>
                <a:cxn ang="0">
                  <a:pos x="26" y="441"/>
                </a:cxn>
                <a:cxn ang="0">
                  <a:pos x="29" y="357"/>
                </a:cxn>
                <a:cxn ang="0">
                  <a:pos x="29" y="262"/>
                </a:cxn>
                <a:cxn ang="0">
                  <a:pos x="26" y="183"/>
                </a:cxn>
                <a:cxn ang="0">
                  <a:pos x="21" y="145"/>
                </a:cxn>
                <a:cxn ang="0">
                  <a:pos x="13" y="105"/>
                </a:cxn>
                <a:cxn ang="0">
                  <a:pos x="0" y="66"/>
                </a:cxn>
                <a:cxn ang="0">
                  <a:pos x="29" y="50"/>
                </a:cxn>
                <a:cxn ang="0">
                  <a:pos x="152" y="0"/>
                </a:cxn>
              </a:cxnLst>
              <a:rect l="0" t="0" r="r" b="b"/>
              <a:pathLst>
                <a:path w="229" h="619">
                  <a:moveTo>
                    <a:pt x="152" y="0"/>
                  </a:moveTo>
                  <a:lnTo>
                    <a:pt x="178" y="22"/>
                  </a:lnTo>
                  <a:lnTo>
                    <a:pt x="195" y="50"/>
                  </a:lnTo>
                  <a:lnTo>
                    <a:pt x="212" y="89"/>
                  </a:lnTo>
                  <a:lnTo>
                    <a:pt x="224" y="139"/>
                  </a:lnTo>
                  <a:lnTo>
                    <a:pt x="229" y="223"/>
                  </a:lnTo>
                  <a:lnTo>
                    <a:pt x="229" y="323"/>
                  </a:lnTo>
                  <a:lnTo>
                    <a:pt x="229" y="407"/>
                  </a:lnTo>
                  <a:lnTo>
                    <a:pt x="229" y="446"/>
                  </a:lnTo>
                  <a:lnTo>
                    <a:pt x="224" y="490"/>
                  </a:lnTo>
                  <a:lnTo>
                    <a:pt x="212" y="535"/>
                  </a:lnTo>
                  <a:lnTo>
                    <a:pt x="191" y="580"/>
                  </a:lnTo>
                  <a:lnTo>
                    <a:pt x="170" y="608"/>
                  </a:lnTo>
                  <a:lnTo>
                    <a:pt x="152" y="619"/>
                  </a:lnTo>
                  <a:lnTo>
                    <a:pt x="0" y="552"/>
                  </a:lnTo>
                  <a:lnTo>
                    <a:pt x="8" y="530"/>
                  </a:lnTo>
                  <a:lnTo>
                    <a:pt x="21" y="485"/>
                  </a:lnTo>
                  <a:lnTo>
                    <a:pt x="26" y="441"/>
                  </a:lnTo>
                  <a:lnTo>
                    <a:pt x="29" y="357"/>
                  </a:lnTo>
                  <a:lnTo>
                    <a:pt x="29" y="262"/>
                  </a:lnTo>
                  <a:lnTo>
                    <a:pt x="26" y="183"/>
                  </a:lnTo>
                  <a:lnTo>
                    <a:pt x="21" y="145"/>
                  </a:lnTo>
                  <a:lnTo>
                    <a:pt x="13" y="105"/>
                  </a:lnTo>
                  <a:lnTo>
                    <a:pt x="0" y="66"/>
                  </a:lnTo>
                  <a:lnTo>
                    <a:pt x="29" y="5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77" name="Freeform 1353"/>
            <p:cNvSpPr>
              <a:spLocks/>
            </p:cNvSpPr>
            <p:nvPr/>
          </p:nvSpPr>
          <p:spPr bwMode="auto">
            <a:xfrm>
              <a:off x="2325" y="1987"/>
              <a:ext cx="543" cy="68"/>
            </a:xfrm>
            <a:custGeom>
              <a:avLst/>
              <a:gdLst/>
              <a:ahLst/>
              <a:cxnLst>
                <a:cxn ang="0">
                  <a:pos x="543" y="6"/>
                </a:cxn>
                <a:cxn ang="0">
                  <a:pos x="420" y="62"/>
                </a:cxn>
                <a:cxn ang="0">
                  <a:pos x="72" y="68"/>
                </a:cxn>
                <a:cxn ang="0">
                  <a:pos x="0" y="0"/>
                </a:cxn>
                <a:cxn ang="0">
                  <a:pos x="543" y="6"/>
                </a:cxn>
              </a:cxnLst>
              <a:rect l="0" t="0" r="r" b="b"/>
              <a:pathLst>
                <a:path w="543" h="68">
                  <a:moveTo>
                    <a:pt x="543" y="6"/>
                  </a:moveTo>
                  <a:lnTo>
                    <a:pt x="420" y="62"/>
                  </a:lnTo>
                  <a:lnTo>
                    <a:pt x="72" y="68"/>
                  </a:lnTo>
                  <a:lnTo>
                    <a:pt x="0" y="0"/>
                  </a:lnTo>
                  <a:lnTo>
                    <a:pt x="543" y="6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78" name="Freeform 1354"/>
            <p:cNvSpPr>
              <a:spLocks/>
            </p:cNvSpPr>
            <p:nvPr/>
          </p:nvSpPr>
          <p:spPr bwMode="auto">
            <a:xfrm>
              <a:off x="2325" y="2574"/>
              <a:ext cx="543" cy="66"/>
            </a:xfrm>
            <a:custGeom>
              <a:avLst/>
              <a:gdLst/>
              <a:ahLst/>
              <a:cxnLst>
                <a:cxn ang="0">
                  <a:pos x="543" y="61"/>
                </a:cxn>
                <a:cxn ang="0">
                  <a:pos x="420" y="6"/>
                </a:cxn>
                <a:cxn ang="0">
                  <a:pos x="72" y="0"/>
                </a:cxn>
                <a:cxn ang="0">
                  <a:pos x="0" y="66"/>
                </a:cxn>
                <a:cxn ang="0">
                  <a:pos x="543" y="61"/>
                </a:cxn>
              </a:cxnLst>
              <a:rect l="0" t="0" r="r" b="b"/>
              <a:pathLst>
                <a:path w="543" h="66">
                  <a:moveTo>
                    <a:pt x="543" y="61"/>
                  </a:moveTo>
                  <a:lnTo>
                    <a:pt x="420" y="6"/>
                  </a:lnTo>
                  <a:lnTo>
                    <a:pt x="72" y="0"/>
                  </a:lnTo>
                  <a:lnTo>
                    <a:pt x="0" y="66"/>
                  </a:lnTo>
                  <a:lnTo>
                    <a:pt x="543" y="61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79" name="Freeform 1355"/>
            <p:cNvSpPr>
              <a:spLocks/>
            </p:cNvSpPr>
            <p:nvPr/>
          </p:nvSpPr>
          <p:spPr bwMode="auto">
            <a:xfrm>
              <a:off x="2322" y="1984"/>
              <a:ext cx="543" cy="68"/>
            </a:xfrm>
            <a:custGeom>
              <a:avLst/>
              <a:gdLst/>
              <a:ahLst/>
              <a:cxnLst>
                <a:cxn ang="0">
                  <a:pos x="543" y="6"/>
                </a:cxn>
                <a:cxn ang="0">
                  <a:pos x="420" y="62"/>
                </a:cxn>
                <a:cxn ang="0">
                  <a:pos x="72" y="68"/>
                </a:cxn>
                <a:cxn ang="0">
                  <a:pos x="0" y="0"/>
                </a:cxn>
                <a:cxn ang="0">
                  <a:pos x="543" y="6"/>
                </a:cxn>
              </a:cxnLst>
              <a:rect l="0" t="0" r="r" b="b"/>
              <a:pathLst>
                <a:path w="543" h="68">
                  <a:moveTo>
                    <a:pt x="543" y="6"/>
                  </a:moveTo>
                  <a:lnTo>
                    <a:pt x="420" y="62"/>
                  </a:lnTo>
                  <a:lnTo>
                    <a:pt x="72" y="68"/>
                  </a:lnTo>
                  <a:lnTo>
                    <a:pt x="0" y="0"/>
                  </a:lnTo>
                  <a:lnTo>
                    <a:pt x="543" y="6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80" name="Freeform 1356"/>
            <p:cNvSpPr>
              <a:spLocks/>
            </p:cNvSpPr>
            <p:nvPr/>
          </p:nvSpPr>
          <p:spPr bwMode="auto">
            <a:xfrm>
              <a:off x="2322" y="2571"/>
              <a:ext cx="543" cy="66"/>
            </a:xfrm>
            <a:custGeom>
              <a:avLst/>
              <a:gdLst/>
              <a:ahLst/>
              <a:cxnLst>
                <a:cxn ang="0">
                  <a:pos x="543" y="61"/>
                </a:cxn>
                <a:cxn ang="0">
                  <a:pos x="420" y="6"/>
                </a:cxn>
                <a:cxn ang="0">
                  <a:pos x="72" y="0"/>
                </a:cxn>
                <a:cxn ang="0">
                  <a:pos x="0" y="66"/>
                </a:cxn>
                <a:cxn ang="0">
                  <a:pos x="543" y="61"/>
                </a:cxn>
              </a:cxnLst>
              <a:rect l="0" t="0" r="r" b="b"/>
              <a:pathLst>
                <a:path w="543" h="66">
                  <a:moveTo>
                    <a:pt x="543" y="61"/>
                  </a:moveTo>
                  <a:lnTo>
                    <a:pt x="420" y="6"/>
                  </a:lnTo>
                  <a:lnTo>
                    <a:pt x="72" y="0"/>
                  </a:lnTo>
                  <a:lnTo>
                    <a:pt x="0" y="66"/>
                  </a:lnTo>
                  <a:lnTo>
                    <a:pt x="543" y="61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81" name="Freeform 1357"/>
            <p:cNvSpPr>
              <a:spLocks/>
            </p:cNvSpPr>
            <p:nvPr/>
          </p:nvSpPr>
          <p:spPr bwMode="auto">
            <a:xfrm>
              <a:off x="2554" y="2021"/>
              <a:ext cx="322" cy="274"/>
            </a:xfrm>
            <a:custGeom>
              <a:avLst/>
              <a:gdLst/>
              <a:ahLst/>
              <a:cxnLst>
                <a:cxn ang="0">
                  <a:pos x="318" y="61"/>
                </a:cxn>
                <a:cxn ang="0">
                  <a:pos x="306" y="22"/>
                </a:cxn>
                <a:cxn ang="0">
                  <a:pos x="297" y="11"/>
                </a:cxn>
                <a:cxn ang="0">
                  <a:pos x="263" y="0"/>
                </a:cxn>
                <a:cxn ang="0">
                  <a:pos x="234" y="0"/>
                </a:cxn>
                <a:cxn ang="0">
                  <a:pos x="208" y="0"/>
                </a:cxn>
                <a:cxn ang="0">
                  <a:pos x="174" y="17"/>
                </a:cxn>
                <a:cxn ang="0">
                  <a:pos x="140" y="11"/>
                </a:cxn>
                <a:cxn ang="0">
                  <a:pos x="127" y="6"/>
                </a:cxn>
                <a:cxn ang="0">
                  <a:pos x="102" y="0"/>
                </a:cxn>
                <a:cxn ang="0">
                  <a:pos x="72" y="0"/>
                </a:cxn>
                <a:cxn ang="0">
                  <a:pos x="46" y="0"/>
                </a:cxn>
                <a:cxn ang="0">
                  <a:pos x="25" y="6"/>
                </a:cxn>
                <a:cxn ang="0">
                  <a:pos x="17" y="17"/>
                </a:cxn>
                <a:cxn ang="0">
                  <a:pos x="8" y="50"/>
                </a:cxn>
                <a:cxn ang="0">
                  <a:pos x="4" y="95"/>
                </a:cxn>
                <a:cxn ang="0">
                  <a:pos x="0" y="135"/>
                </a:cxn>
                <a:cxn ang="0">
                  <a:pos x="4" y="179"/>
                </a:cxn>
                <a:cxn ang="0">
                  <a:pos x="8" y="224"/>
                </a:cxn>
                <a:cxn ang="0">
                  <a:pos x="17" y="257"/>
                </a:cxn>
                <a:cxn ang="0">
                  <a:pos x="25" y="268"/>
                </a:cxn>
                <a:cxn ang="0">
                  <a:pos x="42" y="274"/>
                </a:cxn>
                <a:cxn ang="0">
                  <a:pos x="68" y="274"/>
                </a:cxn>
                <a:cxn ang="0">
                  <a:pos x="93" y="274"/>
                </a:cxn>
                <a:cxn ang="0">
                  <a:pos x="119" y="268"/>
                </a:cxn>
                <a:cxn ang="0">
                  <a:pos x="153" y="263"/>
                </a:cxn>
                <a:cxn ang="0">
                  <a:pos x="199" y="268"/>
                </a:cxn>
                <a:cxn ang="0">
                  <a:pos x="220" y="274"/>
                </a:cxn>
                <a:cxn ang="0">
                  <a:pos x="251" y="274"/>
                </a:cxn>
                <a:cxn ang="0">
                  <a:pos x="280" y="268"/>
                </a:cxn>
                <a:cxn ang="0">
                  <a:pos x="297" y="257"/>
                </a:cxn>
                <a:cxn ang="0">
                  <a:pos x="322" y="117"/>
                </a:cxn>
                <a:cxn ang="0">
                  <a:pos x="318" y="61"/>
                </a:cxn>
              </a:cxnLst>
              <a:rect l="0" t="0" r="r" b="b"/>
              <a:pathLst>
                <a:path w="322" h="274">
                  <a:moveTo>
                    <a:pt x="318" y="61"/>
                  </a:moveTo>
                  <a:lnTo>
                    <a:pt x="306" y="22"/>
                  </a:lnTo>
                  <a:lnTo>
                    <a:pt x="297" y="11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74" y="17"/>
                  </a:lnTo>
                  <a:lnTo>
                    <a:pt x="140" y="11"/>
                  </a:lnTo>
                  <a:lnTo>
                    <a:pt x="127" y="6"/>
                  </a:lnTo>
                  <a:lnTo>
                    <a:pt x="102" y="0"/>
                  </a:lnTo>
                  <a:lnTo>
                    <a:pt x="72" y="0"/>
                  </a:lnTo>
                  <a:lnTo>
                    <a:pt x="46" y="0"/>
                  </a:lnTo>
                  <a:lnTo>
                    <a:pt x="25" y="6"/>
                  </a:lnTo>
                  <a:lnTo>
                    <a:pt x="17" y="17"/>
                  </a:lnTo>
                  <a:lnTo>
                    <a:pt x="8" y="50"/>
                  </a:lnTo>
                  <a:lnTo>
                    <a:pt x="4" y="95"/>
                  </a:lnTo>
                  <a:lnTo>
                    <a:pt x="0" y="135"/>
                  </a:lnTo>
                  <a:lnTo>
                    <a:pt x="4" y="179"/>
                  </a:lnTo>
                  <a:lnTo>
                    <a:pt x="8" y="224"/>
                  </a:lnTo>
                  <a:lnTo>
                    <a:pt x="17" y="257"/>
                  </a:lnTo>
                  <a:lnTo>
                    <a:pt x="25" y="268"/>
                  </a:lnTo>
                  <a:lnTo>
                    <a:pt x="42" y="274"/>
                  </a:lnTo>
                  <a:lnTo>
                    <a:pt x="68" y="274"/>
                  </a:lnTo>
                  <a:lnTo>
                    <a:pt x="93" y="274"/>
                  </a:lnTo>
                  <a:lnTo>
                    <a:pt x="119" y="268"/>
                  </a:lnTo>
                  <a:lnTo>
                    <a:pt x="153" y="263"/>
                  </a:lnTo>
                  <a:lnTo>
                    <a:pt x="199" y="268"/>
                  </a:lnTo>
                  <a:lnTo>
                    <a:pt x="220" y="274"/>
                  </a:lnTo>
                  <a:lnTo>
                    <a:pt x="251" y="274"/>
                  </a:lnTo>
                  <a:lnTo>
                    <a:pt x="280" y="268"/>
                  </a:lnTo>
                  <a:lnTo>
                    <a:pt x="297" y="257"/>
                  </a:lnTo>
                  <a:lnTo>
                    <a:pt x="322" y="117"/>
                  </a:lnTo>
                  <a:lnTo>
                    <a:pt x="318" y="6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82" name="Freeform 1358"/>
            <p:cNvSpPr>
              <a:spLocks/>
            </p:cNvSpPr>
            <p:nvPr/>
          </p:nvSpPr>
          <p:spPr bwMode="auto">
            <a:xfrm>
              <a:off x="2576" y="2066"/>
              <a:ext cx="67" cy="18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8" y="0"/>
                </a:cxn>
                <a:cxn ang="0">
                  <a:pos x="4" y="16"/>
                </a:cxn>
                <a:cxn ang="0">
                  <a:pos x="0" y="50"/>
                </a:cxn>
                <a:cxn ang="0">
                  <a:pos x="0" y="84"/>
                </a:cxn>
                <a:cxn ang="0">
                  <a:pos x="0" y="122"/>
                </a:cxn>
                <a:cxn ang="0">
                  <a:pos x="4" y="157"/>
                </a:cxn>
                <a:cxn ang="0">
                  <a:pos x="8" y="178"/>
                </a:cxn>
                <a:cxn ang="0">
                  <a:pos x="12" y="184"/>
                </a:cxn>
                <a:cxn ang="0">
                  <a:pos x="62" y="173"/>
                </a:cxn>
                <a:cxn ang="0">
                  <a:pos x="67" y="39"/>
                </a:cxn>
                <a:cxn ang="0">
                  <a:pos x="59" y="11"/>
                </a:cxn>
              </a:cxnLst>
              <a:rect l="0" t="0" r="r" b="b"/>
              <a:pathLst>
                <a:path w="67" h="184">
                  <a:moveTo>
                    <a:pt x="59" y="11"/>
                  </a:moveTo>
                  <a:lnTo>
                    <a:pt x="8" y="0"/>
                  </a:lnTo>
                  <a:lnTo>
                    <a:pt x="4" y="16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0" y="122"/>
                  </a:lnTo>
                  <a:lnTo>
                    <a:pt x="4" y="157"/>
                  </a:lnTo>
                  <a:lnTo>
                    <a:pt x="8" y="178"/>
                  </a:lnTo>
                  <a:lnTo>
                    <a:pt x="12" y="184"/>
                  </a:lnTo>
                  <a:lnTo>
                    <a:pt x="62" y="173"/>
                  </a:lnTo>
                  <a:lnTo>
                    <a:pt x="67" y="39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83" name="Freeform 1359"/>
            <p:cNvSpPr>
              <a:spLocks/>
            </p:cNvSpPr>
            <p:nvPr/>
          </p:nvSpPr>
          <p:spPr bwMode="auto">
            <a:xfrm>
              <a:off x="2551" y="2018"/>
              <a:ext cx="322" cy="274"/>
            </a:xfrm>
            <a:custGeom>
              <a:avLst/>
              <a:gdLst/>
              <a:ahLst/>
              <a:cxnLst>
                <a:cxn ang="0">
                  <a:pos x="318" y="61"/>
                </a:cxn>
                <a:cxn ang="0">
                  <a:pos x="306" y="22"/>
                </a:cxn>
                <a:cxn ang="0">
                  <a:pos x="297" y="11"/>
                </a:cxn>
                <a:cxn ang="0">
                  <a:pos x="263" y="0"/>
                </a:cxn>
                <a:cxn ang="0">
                  <a:pos x="234" y="0"/>
                </a:cxn>
                <a:cxn ang="0">
                  <a:pos x="208" y="0"/>
                </a:cxn>
                <a:cxn ang="0">
                  <a:pos x="174" y="17"/>
                </a:cxn>
                <a:cxn ang="0">
                  <a:pos x="140" y="11"/>
                </a:cxn>
                <a:cxn ang="0">
                  <a:pos x="127" y="6"/>
                </a:cxn>
                <a:cxn ang="0">
                  <a:pos x="102" y="0"/>
                </a:cxn>
                <a:cxn ang="0">
                  <a:pos x="72" y="0"/>
                </a:cxn>
                <a:cxn ang="0">
                  <a:pos x="46" y="0"/>
                </a:cxn>
                <a:cxn ang="0">
                  <a:pos x="25" y="6"/>
                </a:cxn>
                <a:cxn ang="0">
                  <a:pos x="17" y="17"/>
                </a:cxn>
                <a:cxn ang="0">
                  <a:pos x="8" y="50"/>
                </a:cxn>
                <a:cxn ang="0">
                  <a:pos x="4" y="95"/>
                </a:cxn>
                <a:cxn ang="0">
                  <a:pos x="0" y="135"/>
                </a:cxn>
                <a:cxn ang="0">
                  <a:pos x="4" y="179"/>
                </a:cxn>
                <a:cxn ang="0">
                  <a:pos x="8" y="224"/>
                </a:cxn>
                <a:cxn ang="0">
                  <a:pos x="17" y="257"/>
                </a:cxn>
                <a:cxn ang="0">
                  <a:pos x="25" y="268"/>
                </a:cxn>
                <a:cxn ang="0">
                  <a:pos x="42" y="274"/>
                </a:cxn>
                <a:cxn ang="0">
                  <a:pos x="68" y="274"/>
                </a:cxn>
                <a:cxn ang="0">
                  <a:pos x="93" y="274"/>
                </a:cxn>
                <a:cxn ang="0">
                  <a:pos x="119" y="268"/>
                </a:cxn>
                <a:cxn ang="0">
                  <a:pos x="153" y="263"/>
                </a:cxn>
                <a:cxn ang="0">
                  <a:pos x="199" y="268"/>
                </a:cxn>
                <a:cxn ang="0">
                  <a:pos x="220" y="274"/>
                </a:cxn>
                <a:cxn ang="0">
                  <a:pos x="251" y="274"/>
                </a:cxn>
                <a:cxn ang="0">
                  <a:pos x="280" y="268"/>
                </a:cxn>
                <a:cxn ang="0">
                  <a:pos x="297" y="257"/>
                </a:cxn>
                <a:cxn ang="0">
                  <a:pos x="322" y="117"/>
                </a:cxn>
                <a:cxn ang="0">
                  <a:pos x="318" y="61"/>
                </a:cxn>
              </a:cxnLst>
              <a:rect l="0" t="0" r="r" b="b"/>
              <a:pathLst>
                <a:path w="322" h="274">
                  <a:moveTo>
                    <a:pt x="318" y="61"/>
                  </a:moveTo>
                  <a:lnTo>
                    <a:pt x="306" y="22"/>
                  </a:lnTo>
                  <a:lnTo>
                    <a:pt x="297" y="11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74" y="17"/>
                  </a:lnTo>
                  <a:lnTo>
                    <a:pt x="140" y="11"/>
                  </a:lnTo>
                  <a:lnTo>
                    <a:pt x="127" y="6"/>
                  </a:lnTo>
                  <a:lnTo>
                    <a:pt x="102" y="0"/>
                  </a:lnTo>
                  <a:lnTo>
                    <a:pt x="72" y="0"/>
                  </a:lnTo>
                  <a:lnTo>
                    <a:pt x="46" y="0"/>
                  </a:lnTo>
                  <a:lnTo>
                    <a:pt x="25" y="6"/>
                  </a:lnTo>
                  <a:lnTo>
                    <a:pt x="17" y="17"/>
                  </a:lnTo>
                  <a:lnTo>
                    <a:pt x="8" y="50"/>
                  </a:lnTo>
                  <a:lnTo>
                    <a:pt x="4" y="95"/>
                  </a:lnTo>
                  <a:lnTo>
                    <a:pt x="0" y="135"/>
                  </a:lnTo>
                  <a:lnTo>
                    <a:pt x="4" y="179"/>
                  </a:lnTo>
                  <a:lnTo>
                    <a:pt x="8" y="224"/>
                  </a:lnTo>
                  <a:lnTo>
                    <a:pt x="17" y="257"/>
                  </a:lnTo>
                  <a:lnTo>
                    <a:pt x="25" y="268"/>
                  </a:lnTo>
                  <a:lnTo>
                    <a:pt x="42" y="274"/>
                  </a:lnTo>
                  <a:lnTo>
                    <a:pt x="68" y="274"/>
                  </a:lnTo>
                  <a:lnTo>
                    <a:pt x="93" y="274"/>
                  </a:lnTo>
                  <a:lnTo>
                    <a:pt x="119" y="268"/>
                  </a:lnTo>
                  <a:lnTo>
                    <a:pt x="153" y="263"/>
                  </a:lnTo>
                  <a:lnTo>
                    <a:pt x="199" y="268"/>
                  </a:lnTo>
                  <a:lnTo>
                    <a:pt x="220" y="274"/>
                  </a:lnTo>
                  <a:lnTo>
                    <a:pt x="251" y="274"/>
                  </a:lnTo>
                  <a:lnTo>
                    <a:pt x="280" y="268"/>
                  </a:lnTo>
                  <a:lnTo>
                    <a:pt x="297" y="257"/>
                  </a:lnTo>
                  <a:lnTo>
                    <a:pt x="322" y="117"/>
                  </a:lnTo>
                  <a:lnTo>
                    <a:pt x="318" y="6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84" name="Freeform 1360"/>
            <p:cNvSpPr>
              <a:spLocks/>
            </p:cNvSpPr>
            <p:nvPr/>
          </p:nvSpPr>
          <p:spPr bwMode="auto">
            <a:xfrm>
              <a:off x="2573" y="2063"/>
              <a:ext cx="67" cy="18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8" y="0"/>
                </a:cxn>
                <a:cxn ang="0">
                  <a:pos x="4" y="16"/>
                </a:cxn>
                <a:cxn ang="0">
                  <a:pos x="0" y="50"/>
                </a:cxn>
                <a:cxn ang="0">
                  <a:pos x="0" y="84"/>
                </a:cxn>
                <a:cxn ang="0">
                  <a:pos x="0" y="122"/>
                </a:cxn>
                <a:cxn ang="0">
                  <a:pos x="4" y="157"/>
                </a:cxn>
                <a:cxn ang="0">
                  <a:pos x="8" y="178"/>
                </a:cxn>
                <a:cxn ang="0">
                  <a:pos x="12" y="184"/>
                </a:cxn>
                <a:cxn ang="0">
                  <a:pos x="62" y="173"/>
                </a:cxn>
                <a:cxn ang="0">
                  <a:pos x="67" y="39"/>
                </a:cxn>
                <a:cxn ang="0">
                  <a:pos x="59" y="11"/>
                </a:cxn>
              </a:cxnLst>
              <a:rect l="0" t="0" r="r" b="b"/>
              <a:pathLst>
                <a:path w="67" h="184">
                  <a:moveTo>
                    <a:pt x="59" y="11"/>
                  </a:moveTo>
                  <a:lnTo>
                    <a:pt x="8" y="0"/>
                  </a:lnTo>
                  <a:lnTo>
                    <a:pt x="4" y="16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0" y="122"/>
                  </a:lnTo>
                  <a:lnTo>
                    <a:pt x="4" y="157"/>
                  </a:lnTo>
                  <a:lnTo>
                    <a:pt x="8" y="178"/>
                  </a:lnTo>
                  <a:lnTo>
                    <a:pt x="12" y="184"/>
                  </a:lnTo>
                  <a:lnTo>
                    <a:pt x="62" y="173"/>
                  </a:lnTo>
                  <a:lnTo>
                    <a:pt x="67" y="39"/>
                  </a:lnTo>
                  <a:lnTo>
                    <a:pt x="59" y="1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85" name="Freeform 1361"/>
            <p:cNvSpPr>
              <a:spLocks/>
            </p:cNvSpPr>
            <p:nvPr/>
          </p:nvSpPr>
          <p:spPr bwMode="auto">
            <a:xfrm>
              <a:off x="2728" y="2072"/>
              <a:ext cx="169" cy="19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8" y="1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169" y="66"/>
                </a:cxn>
                <a:cxn ang="0">
                  <a:pos x="165" y="184"/>
                </a:cxn>
                <a:cxn ang="0">
                  <a:pos x="165" y="195"/>
                </a:cxn>
                <a:cxn ang="0">
                  <a:pos x="131" y="195"/>
                </a:cxn>
                <a:cxn ang="0">
                  <a:pos x="33" y="172"/>
                </a:cxn>
                <a:cxn ang="0">
                  <a:pos x="4" y="161"/>
                </a:cxn>
                <a:cxn ang="0">
                  <a:pos x="0" y="22"/>
                </a:cxn>
              </a:cxnLst>
              <a:rect l="0" t="0" r="r" b="b"/>
              <a:pathLst>
                <a:path w="169" h="195">
                  <a:moveTo>
                    <a:pt x="0" y="22"/>
                  </a:moveTo>
                  <a:lnTo>
                    <a:pt x="38" y="1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66"/>
                  </a:lnTo>
                  <a:lnTo>
                    <a:pt x="165" y="184"/>
                  </a:lnTo>
                  <a:lnTo>
                    <a:pt x="165" y="195"/>
                  </a:lnTo>
                  <a:lnTo>
                    <a:pt x="131" y="195"/>
                  </a:lnTo>
                  <a:lnTo>
                    <a:pt x="33" y="172"/>
                  </a:lnTo>
                  <a:lnTo>
                    <a:pt x="4" y="16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86" name="Rectangle 1362"/>
            <p:cNvSpPr>
              <a:spLocks noChangeArrowheads="1"/>
            </p:cNvSpPr>
            <p:nvPr/>
          </p:nvSpPr>
          <p:spPr bwMode="auto">
            <a:xfrm>
              <a:off x="2843" y="2116"/>
              <a:ext cx="54" cy="89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87" name="Freeform 1363"/>
            <p:cNvSpPr>
              <a:spLocks/>
            </p:cNvSpPr>
            <p:nvPr/>
          </p:nvSpPr>
          <p:spPr bwMode="auto">
            <a:xfrm>
              <a:off x="2725" y="2069"/>
              <a:ext cx="169" cy="19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8" y="1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169" y="66"/>
                </a:cxn>
                <a:cxn ang="0">
                  <a:pos x="165" y="184"/>
                </a:cxn>
                <a:cxn ang="0">
                  <a:pos x="165" y="195"/>
                </a:cxn>
                <a:cxn ang="0">
                  <a:pos x="131" y="195"/>
                </a:cxn>
                <a:cxn ang="0">
                  <a:pos x="33" y="172"/>
                </a:cxn>
                <a:cxn ang="0">
                  <a:pos x="4" y="161"/>
                </a:cxn>
                <a:cxn ang="0">
                  <a:pos x="0" y="22"/>
                </a:cxn>
              </a:cxnLst>
              <a:rect l="0" t="0" r="r" b="b"/>
              <a:pathLst>
                <a:path w="169" h="195">
                  <a:moveTo>
                    <a:pt x="0" y="22"/>
                  </a:moveTo>
                  <a:lnTo>
                    <a:pt x="38" y="1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66"/>
                  </a:lnTo>
                  <a:lnTo>
                    <a:pt x="165" y="184"/>
                  </a:lnTo>
                  <a:lnTo>
                    <a:pt x="165" y="195"/>
                  </a:lnTo>
                  <a:lnTo>
                    <a:pt x="131" y="195"/>
                  </a:lnTo>
                  <a:lnTo>
                    <a:pt x="33" y="172"/>
                  </a:lnTo>
                  <a:lnTo>
                    <a:pt x="4" y="161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88" name="Rectangle 1364"/>
            <p:cNvSpPr>
              <a:spLocks noChangeArrowheads="1"/>
            </p:cNvSpPr>
            <p:nvPr/>
          </p:nvSpPr>
          <p:spPr bwMode="auto">
            <a:xfrm>
              <a:off x="2840" y="2113"/>
              <a:ext cx="54" cy="89"/>
            </a:xfrm>
            <a:prstGeom prst="rect">
              <a:avLst/>
            </a:prstGeom>
            <a:noFill/>
            <a:ln w="9525">
              <a:solidFill>
                <a:srgbClr val="CCCCCC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89" name="Freeform 1365"/>
            <p:cNvSpPr>
              <a:spLocks/>
            </p:cNvSpPr>
            <p:nvPr/>
          </p:nvSpPr>
          <p:spPr bwMode="auto">
            <a:xfrm>
              <a:off x="2829" y="2200"/>
              <a:ext cx="17" cy="6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" y="67"/>
                </a:cxn>
                <a:cxn ang="0">
                  <a:pos x="0" y="61"/>
                </a:cxn>
                <a:cxn ang="0">
                  <a:pos x="13" y="6"/>
                </a:cxn>
                <a:cxn ang="0">
                  <a:pos x="17" y="0"/>
                </a:cxn>
              </a:cxnLst>
              <a:rect l="0" t="0" r="r" b="b"/>
              <a:pathLst>
                <a:path w="17" h="67">
                  <a:moveTo>
                    <a:pt x="17" y="0"/>
                  </a:moveTo>
                  <a:lnTo>
                    <a:pt x="13" y="67"/>
                  </a:lnTo>
                  <a:lnTo>
                    <a:pt x="0" y="61"/>
                  </a:lnTo>
                  <a:lnTo>
                    <a:pt x="13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90" name="Freeform 1366"/>
            <p:cNvSpPr>
              <a:spLocks/>
            </p:cNvSpPr>
            <p:nvPr/>
          </p:nvSpPr>
          <p:spPr bwMode="auto">
            <a:xfrm>
              <a:off x="2829" y="2066"/>
              <a:ext cx="17" cy="62"/>
            </a:xfrm>
            <a:custGeom>
              <a:avLst/>
              <a:gdLst/>
              <a:ahLst/>
              <a:cxnLst>
                <a:cxn ang="0">
                  <a:pos x="17" y="62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3" y="62"/>
                </a:cxn>
                <a:cxn ang="0">
                  <a:pos x="17" y="62"/>
                </a:cxn>
              </a:cxnLst>
              <a:rect l="0" t="0" r="r" b="b"/>
              <a:pathLst>
                <a:path w="17" h="62">
                  <a:moveTo>
                    <a:pt x="17" y="6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62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91" name="Freeform 1367"/>
            <p:cNvSpPr>
              <a:spLocks/>
            </p:cNvSpPr>
            <p:nvPr/>
          </p:nvSpPr>
          <p:spPr bwMode="auto">
            <a:xfrm>
              <a:off x="2826" y="2197"/>
              <a:ext cx="17" cy="6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" y="67"/>
                </a:cxn>
                <a:cxn ang="0">
                  <a:pos x="0" y="61"/>
                </a:cxn>
                <a:cxn ang="0">
                  <a:pos x="13" y="6"/>
                </a:cxn>
                <a:cxn ang="0">
                  <a:pos x="17" y="0"/>
                </a:cxn>
              </a:cxnLst>
              <a:rect l="0" t="0" r="r" b="b"/>
              <a:pathLst>
                <a:path w="17" h="67">
                  <a:moveTo>
                    <a:pt x="17" y="0"/>
                  </a:moveTo>
                  <a:lnTo>
                    <a:pt x="13" y="67"/>
                  </a:lnTo>
                  <a:lnTo>
                    <a:pt x="0" y="61"/>
                  </a:lnTo>
                  <a:lnTo>
                    <a:pt x="13" y="6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92" name="Freeform 1368"/>
            <p:cNvSpPr>
              <a:spLocks/>
            </p:cNvSpPr>
            <p:nvPr/>
          </p:nvSpPr>
          <p:spPr bwMode="auto">
            <a:xfrm>
              <a:off x="2826" y="2063"/>
              <a:ext cx="17" cy="62"/>
            </a:xfrm>
            <a:custGeom>
              <a:avLst/>
              <a:gdLst/>
              <a:ahLst/>
              <a:cxnLst>
                <a:cxn ang="0">
                  <a:pos x="17" y="62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3" y="62"/>
                </a:cxn>
                <a:cxn ang="0">
                  <a:pos x="17" y="62"/>
                </a:cxn>
              </a:cxnLst>
              <a:rect l="0" t="0" r="r" b="b"/>
              <a:pathLst>
                <a:path w="17" h="62">
                  <a:moveTo>
                    <a:pt x="17" y="6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62"/>
                  </a:lnTo>
                  <a:lnTo>
                    <a:pt x="17" y="62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93" name="Freeform 1369"/>
            <p:cNvSpPr>
              <a:spLocks/>
            </p:cNvSpPr>
            <p:nvPr/>
          </p:nvSpPr>
          <p:spPr bwMode="auto">
            <a:xfrm>
              <a:off x="2804" y="2183"/>
              <a:ext cx="34" cy="50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8" y="50"/>
                </a:cxn>
                <a:cxn ang="0">
                  <a:pos x="0" y="23"/>
                </a:cxn>
                <a:cxn ang="0">
                  <a:pos x="34" y="0"/>
                </a:cxn>
                <a:cxn ang="0">
                  <a:pos x="34" y="11"/>
                </a:cxn>
              </a:cxnLst>
              <a:rect l="0" t="0" r="r" b="b"/>
              <a:pathLst>
                <a:path w="34" h="50">
                  <a:moveTo>
                    <a:pt x="34" y="11"/>
                  </a:moveTo>
                  <a:lnTo>
                    <a:pt x="8" y="50"/>
                  </a:lnTo>
                  <a:lnTo>
                    <a:pt x="0" y="23"/>
                  </a:lnTo>
                  <a:lnTo>
                    <a:pt x="34" y="0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94" name="Freeform 1370"/>
            <p:cNvSpPr>
              <a:spLocks/>
            </p:cNvSpPr>
            <p:nvPr/>
          </p:nvSpPr>
          <p:spPr bwMode="auto">
            <a:xfrm>
              <a:off x="2809" y="2094"/>
              <a:ext cx="25" cy="44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3" y="0"/>
                </a:cxn>
                <a:cxn ang="0">
                  <a:pos x="0" y="17"/>
                </a:cxn>
                <a:cxn ang="0">
                  <a:pos x="25" y="44"/>
                </a:cxn>
                <a:cxn ang="0">
                  <a:pos x="25" y="28"/>
                </a:cxn>
              </a:cxnLst>
              <a:rect l="0" t="0" r="r" b="b"/>
              <a:pathLst>
                <a:path w="25" h="44">
                  <a:moveTo>
                    <a:pt x="25" y="28"/>
                  </a:moveTo>
                  <a:lnTo>
                    <a:pt x="3" y="0"/>
                  </a:lnTo>
                  <a:lnTo>
                    <a:pt x="0" y="17"/>
                  </a:lnTo>
                  <a:lnTo>
                    <a:pt x="25" y="44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95" name="Freeform 1371"/>
            <p:cNvSpPr>
              <a:spLocks/>
            </p:cNvSpPr>
            <p:nvPr/>
          </p:nvSpPr>
          <p:spPr bwMode="auto">
            <a:xfrm>
              <a:off x="2801" y="2180"/>
              <a:ext cx="34" cy="50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8" y="50"/>
                </a:cxn>
                <a:cxn ang="0">
                  <a:pos x="0" y="23"/>
                </a:cxn>
                <a:cxn ang="0">
                  <a:pos x="34" y="0"/>
                </a:cxn>
                <a:cxn ang="0">
                  <a:pos x="34" y="11"/>
                </a:cxn>
              </a:cxnLst>
              <a:rect l="0" t="0" r="r" b="b"/>
              <a:pathLst>
                <a:path w="34" h="50">
                  <a:moveTo>
                    <a:pt x="34" y="11"/>
                  </a:moveTo>
                  <a:lnTo>
                    <a:pt x="8" y="50"/>
                  </a:lnTo>
                  <a:lnTo>
                    <a:pt x="0" y="23"/>
                  </a:lnTo>
                  <a:lnTo>
                    <a:pt x="34" y="0"/>
                  </a:lnTo>
                  <a:lnTo>
                    <a:pt x="34" y="1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96" name="Freeform 1372"/>
            <p:cNvSpPr>
              <a:spLocks/>
            </p:cNvSpPr>
            <p:nvPr/>
          </p:nvSpPr>
          <p:spPr bwMode="auto">
            <a:xfrm>
              <a:off x="2806" y="2091"/>
              <a:ext cx="25" cy="44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3" y="0"/>
                </a:cxn>
                <a:cxn ang="0">
                  <a:pos x="0" y="17"/>
                </a:cxn>
                <a:cxn ang="0">
                  <a:pos x="25" y="44"/>
                </a:cxn>
                <a:cxn ang="0">
                  <a:pos x="25" y="28"/>
                </a:cxn>
              </a:cxnLst>
              <a:rect l="0" t="0" r="r" b="b"/>
              <a:pathLst>
                <a:path w="25" h="44">
                  <a:moveTo>
                    <a:pt x="25" y="28"/>
                  </a:moveTo>
                  <a:lnTo>
                    <a:pt x="3" y="0"/>
                  </a:lnTo>
                  <a:lnTo>
                    <a:pt x="0" y="17"/>
                  </a:lnTo>
                  <a:lnTo>
                    <a:pt x="25" y="44"/>
                  </a:lnTo>
                  <a:lnTo>
                    <a:pt x="25" y="28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97" name="Freeform 1373"/>
            <p:cNvSpPr>
              <a:spLocks/>
            </p:cNvSpPr>
            <p:nvPr/>
          </p:nvSpPr>
          <p:spPr bwMode="auto">
            <a:xfrm>
              <a:off x="2656" y="2077"/>
              <a:ext cx="89" cy="17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4" y="5"/>
                </a:cxn>
                <a:cxn ang="0">
                  <a:pos x="76" y="17"/>
                </a:cxn>
                <a:cxn ang="0">
                  <a:pos x="89" y="50"/>
                </a:cxn>
                <a:cxn ang="0">
                  <a:pos x="89" y="84"/>
                </a:cxn>
                <a:cxn ang="0">
                  <a:pos x="89" y="123"/>
                </a:cxn>
                <a:cxn ang="0">
                  <a:pos x="81" y="151"/>
                </a:cxn>
                <a:cxn ang="0">
                  <a:pos x="73" y="162"/>
                </a:cxn>
                <a:cxn ang="0">
                  <a:pos x="59" y="167"/>
                </a:cxn>
                <a:cxn ang="0">
                  <a:pos x="30" y="173"/>
                </a:cxn>
                <a:cxn ang="0">
                  <a:pos x="0" y="89"/>
                </a:cxn>
                <a:cxn ang="0">
                  <a:pos x="30" y="0"/>
                </a:cxn>
                <a:cxn ang="0">
                  <a:pos x="34" y="0"/>
                </a:cxn>
              </a:cxnLst>
              <a:rect l="0" t="0" r="r" b="b"/>
              <a:pathLst>
                <a:path w="89" h="173">
                  <a:moveTo>
                    <a:pt x="34" y="0"/>
                  </a:moveTo>
                  <a:lnTo>
                    <a:pt x="64" y="5"/>
                  </a:lnTo>
                  <a:lnTo>
                    <a:pt x="76" y="17"/>
                  </a:lnTo>
                  <a:lnTo>
                    <a:pt x="89" y="50"/>
                  </a:lnTo>
                  <a:lnTo>
                    <a:pt x="89" y="84"/>
                  </a:lnTo>
                  <a:lnTo>
                    <a:pt x="89" y="123"/>
                  </a:lnTo>
                  <a:lnTo>
                    <a:pt x="81" y="151"/>
                  </a:lnTo>
                  <a:lnTo>
                    <a:pt x="73" y="162"/>
                  </a:lnTo>
                  <a:lnTo>
                    <a:pt x="59" y="167"/>
                  </a:lnTo>
                  <a:lnTo>
                    <a:pt x="30" y="173"/>
                  </a:lnTo>
                  <a:lnTo>
                    <a:pt x="0" y="89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98" name="Freeform 1374"/>
            <p:cNvSpPr>
              <a:spLocks/>
            </p:cNvSpPr>
            <p:nvPr/>
          </p:nvSpPr>
          <p:spPr bwMode="auto">
            <a:xfrm>
              <a:off x="2653" y="2074"/>
              <a:ext cx="89" cy="17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4" y="5"/>
                </a:cxn>
                <a:cxn ang="0">
                  <a:pos x="76" y="17"/>
                </a:cxn>
                <a:cxn ang="0">
                  <a:pos x="89" y="50"/>
                </a:cxn>
                <a:cxn ang="0">
                  <a:pos x="89" y="84"/>
                </a:cxn>
                <a:cxn ang="0">
                  <a:pos x="89" y="123"/>
                </a:cxn>
                <a:cxn ang="0">
                  <a:pos x="81" y="151"/>
                </a:cxn>
                <a:cxn ang="0">
                  <a:pos x="73" y="162"/>
                </a:cxn>
                <a:cxn ang="0">
                  <a:pos x="59" y="167"/>
                </a:cxn>
                <a:cxn ang="0">
                  <a:pos x="30" y="173"/>
                </a:cxn>
                <a:cxn ang="0">
                  <a:pos x="0" y="89"/>
                </a:cxn>
                <a:cxn ang="0">
                  <a:pos x="30" y="0"/>
                </a:cxn>
              </a:cxnLst>
              <a:rect l="0" t="0" r="r" b="b"/>
              <a:pathLst>
                <a:path w="89" h="173">
                  <a:moveTo>
                    <a:pt x="34" y="0"/>
                  </a:moveTo>
                  <a:lnTo>
                    <a:pt x="64" y="5"/>
                  </a:lnTo>
                  <a:lnTo>
                    <a:pt x="76" y="17"/>
                  </a:lnTo>
                  <a:lnTo>
                    <a:pt x="89" y="50"/>
                  </a:lnTo>
                  <a:lnTo>
                    <a:pt x="89" y="84"/>
                  </a:lnTo>
                  <a:lnTo>
                    <a:pt x="89" y="123"/>
                  </a:lnTo>
                  <a:lnTo>
                    <a:pt x="81" y="151"/>
                  </a:lnTo>
                  <a:lnTo>
                    <a:pt x="73" y="162"/>
                  </a:lnTo>
                  <a:lnTo>
                    <a:pt x="59" y="167"/>
                  </a:lnTo>
                  <a:lnTo>
                    <a:pt x="30" y="173"/>
                  </a:lnTo>
                  <a:lnTo>
                    <a:pt x="0" y="89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99" name="Freeform 1375"/>
            <p:cNvSpPr>
              <a:spLocks/>
            </p:cNvSpPr>
            <p:nvPr/>
          </p:nvSpPr>
          <p:spPr bwMode="auto">
            <a:xfrm>
              <a:off x="2576" y="2253"/>
              <a:ext cx="289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9" y="39"/>
                </a:cxn>
                <a:cxn ang="0">
                  <a:pos x="30" y="39"/>
                </a:cxn>
                <a:cxn ang="0">
                  <a:pos x="51" y="39"/>
                </a:cxn>
                <a:cxn ang="0">
                  <a:pos x="64" y="39"/>
                </a:cxn>
                <a:cxn ang="0">
                  <a:pos x="76" y="39"/>
                </a:cxn>
                <a:cxn ang="0">
                  <a:pos x="111" y="28"/>
                </a:cxn>
                <a:cxn ang="0">
                  <a:pos x="140" y="28"/>
                </a:cxn>
                <a:cxn ang="0">
                  <a:pos x="166" y="33"/>
                </a:cxn>
                <a:cxn ang="0">
                  <a:pos x="178" y="33"/>
                </a:cxn>
                <a:cxn ang="0">
                  <a:pos x="191" y="39"/>
                </a:cxn>
                <a:cxn ang="0">
                  <a:pos x="225" y="39"/>
                </a:cxn>
                <a:cxn ang="0">
                  <a:pos x="238" y="33"/>
                </a:cxn>
                <a:cxn ang="0">
                  <a:pos x="255" y="33"/>
                </a:cxn>
                <a:cxn ang="0">
                  <a:pos x="276" y="22"/>
                </a:cxn>
                <a:cxn ang="0">
                  <a:pos x="280" y="11"/>
                </a:cxn>
                <a:cxn ang="0">
                  <a:pos x="289" y="0"/>
                </a:cxn>
              </a:cxnLst>
              <a:rect l="0" t="0" r="r" b="b"/>
              <a:pathLst>
                <a:path w="289" h="39">
                  <a:moveTo>
                    <a:pt x="0" y="39"/>
                  </a:moveTo>
                  <a:lnTo>
                    <a:pt x="9" y="39"/>
                  </a:lnTo>
                  <a:lnTo>
                    <a:pt x="30" y="39"/>
                  </a:lnTo>
                  <a:lnTo>
                    <a:pt x="51" y="39"/>
                  </a:lnTo>
                  <a:lnTo>
                    <a:pt x="64" y="39"/>
                  </a:lnTo>
                  <a:lnTo>
                    <a:pt x="76" y="39"/>
                  </a:lnTo>
                  <a:lnTo>
                    <a:pt x="111" y="28"/>
                  </a:lnTo>
                  <a:lnTo>
                    <a:pt x="140" y="28"/>
                  </a:lnTo>
                  <a:lnTo>
                    <a:pt x="166" y="33"/>
                  </a:lnTo>
                  <a:lnTo>
                    <a:pt x="178" y="33"/>
                  </a:lnTo>
                  <a:lnTo>
                    <a:pt x="191" y="39"/>
                  </a:lnTo>
                  <a:lnTo>
                    <a:pt x="225" y="39"/>
                  </a:lnTo>
                  <a:lnTo>
                    <a:pt x="238" y="33"/>
                  </a:lnTo>
                  <a:lnTo>
                    <a:pt x="255" y="33"/>
                  </a:lnTo>
                  <a:lnTo>
                    <a:pt x="276" y="22"/>
                  </a:lnTo>
                  <a:lnTo>
                    <a:pt x="280" y="11"/>
                  </a:lnTo>
                  <a:lnTo>
                    <a:pt x="289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00" name="Freeform 1376"/>
            <p:cNvSpPr>
              <a:spLocks/>
            </p:cNvSpPr>
            <p:nvPr/>
          </p:nvSpPr>
          <p:spPr bwMode="auto">
            <a:xfrm>
              <a:off x="2576" y="2018"/>
              <a:ext cx="289" cy="3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9" y="0"/>
                </a:cxn>
                <a:cxn ang="0">
                  <a:pos x="30" y="0"/>
                </a:cxn>
                <a:cxn ang="0">
                  <a:pos x="51" y="0"/>
                </a:cxn>
                <a:cxn ang="0">
                  <a:pos x="64" y="0"/>
                </a:cxn>
                <a:cxn ang="0">
                  <a:pos x="76" y="6"/>
                </a:cxn>
                <a:cxn ang="0">
                  <a:pos x="111" y="11"/>
                </a:cxn>
                <a:cxn ang="0">
                  <a:pos x="140" y="17"/>
                </a:cxn>
                <a:cxn ang="0">
                  <a:pos x="166" y="6"/>
                </a:cxn>
                <a:cxn ang="0">
                  <a:pos x="178" y="0"/>
                </a:cxn>
                <a:cxn ang="0">
                  <a:pos x="191" y="0"/>
                </a:cxn>
                <a:cxn ang="0">
                  <a:pos x="225" y="0"/>
                </a:cxn>
                <a:cxn ang="0">
                  <a:pos x="238" y="0"/>
                </a:cxn>
                <a:cxn ang="0">
                  <a:pos x="255" y="6"/>
                </a:cxn>
                <a:cxn ang="0">
                  <a:pos x="276" y="17"/>
                </a:cxn>
                <a:cxn ang="0">
                  <a:pos x="280" y="28"/>
                </a:cxn>
                <a:cxn ang="0">
                  <a:pos x="289" y="39"/>
                </a:cxn>
              </a:cxnLst>
              <a:rect l="0" t="0" r="r" b="b"/>
              <a:pathLst>
                <a:path w="289" h="39">
                  <a:moveTo>
                    <a:pt x="0" y="6"/>
                  </a:moveTo>
                  <a:lnTo>
                    <a:pt x="9" y="0"/>
                  </a:lnTo>
                  <a:lnTo>
                    <a:pt x="3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6" y="6"/>
                  </a:lnTo>
                  <a:lnTo>
                    <a:pt x="111" y="11"/>
                  </a:lnTo>
                  <a:lnTo>
                    <a:pt x="140" y="17"/>
                  </a:lnTo>
                  <a:lnTo>
                    <a:pt x="166" y="6"/>
                  </a:lnTo>
                  <a:lnTo>
                    <a:pt x="178" y="0"/>
                  </a:lnTo>
                  <a:lnTo>
                    <a:pt x="191" y="0"/>
                  </a:lnTo>
                  <a:lnTo>
                    <a:pt x="225" y="0"/>
                  </a:lnTo>
                  <a:lnTo>
                    <a:pt x="238" y="0"/>
                  </a:lnTo>
                  <a:lnTo>
                    <a:pt x="255" y="6"/>
                  </a:lnTo>
                  <a:lnTo>
                    <a:pt x="276" y="17"/>
                  </a:lnTo>
                  <a:lnTo>
                    <a:pt x="280" y="28"/>
                  </a:lnTo>
                  <a:lnTo>
                    <a:pt x="289" y="39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01" name="Freeform 1377"/>
            <p:cNvSpPr>
              <a:spLocks/>
            </p:cNvSpPr>
            <p:nvPr/>
          </p:nvSpPr>
          <p:spPr bwMode="auto">
            <a:xfrm>
              <a:off x="2826" y="2049"/>
              <a:ext cx="54" cy="2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3" y="11"/>
                </a:cxn>
                <a:cxn ang="0">
                  <a:pos x="38" y="17"/>
                </a:cxn>
                <a:cxn ang="0">
                  <a:pos x="42" y="28"/>
                </a:cxn>
                <a:cxn ang="0">
                  <a:pos x="46" y="39"/>
                </a:cxn>
                <a:cxn ang="0">
                  <a:pos x="50" y="56"/>
                </a:cxn>
                <a:cxn ang="0">
                  <a:pos x="54" y="67"/>
                </a:cxn>
                <a:cxn ang="0">
                  <a:pos x="54" y="89"/>
                </a:cxn>
                <a:cxn ang="0">
                  <a:pos x="54" y="107"/>
                </a:cxn>
                <a:cxn ang="0">
                  <a:pos x="54" y="123"/>
                </a:cxn>
                <a:cxn ang="0">
                  <a:pos x="54" y="145"/>
                </a:cxn>
                <a:cxn ang="0">
                  <a:pos x="50" y="168"/>
                </a:cxn>
                <a:cxn ang="0">
                  <a:pos x="46" y="190"/>
                </a:cxn>
                <a:cxn ang="0">
                  <a:pos x="42" y="207"/>
                </a:cxn>
                <a:cxn ang="0">
                  <a:pos x="33" y="218"/>
                </a:cxn>
                <a:cxn ang="0">
                  <a:pos x="21" y="228"/>
                </a:cxn>
                <a:cxn ang="0">
                  <a:pos x="12" y="234"/>
                </a:cxn>
                <a:cxn ang="0">
                  <a:pos x="3" y="212"/>
                </a:cxn>
                <a:cxn ang="0">
                  <a:pos x="16" y="207"/>
                </a:cxn>
                <a:cxn ang="0">
                  <a:pos x="24" y="207"/>
                </a:cxn>
                <a:cxn ang="0">
                  <a:pos x="29" y="195"/>
                </a:cxn>
                <a:cxn ang="0">
                  <a:pos x="38" y="184"/>
                </a:cxn>
                <a:cxn ang="0">
                  <a:pos x="42" y="168"/>
                </a:cxn>
                <a:cxn ang="0">
                  <a:pos x="46" y="156"/>
                </a:cxn>
                <a:cxn ang="0">
                  <a:pos x="46" y="134"/>
                </a:cxn>
                <a:cxn ang="0">
                  <a:pos x="46" y="118"/>
                </a:cxn>
                <a:cxn ang="0">
                  <a:pos x="46" y="101"/>
                </a:cxn>
                <a:cxn ang="0">
                  <a:pos x="46" y="79"/>
                </a:cxn>
                <a:cxn ang="0">
                  <a:pos x="42" y="62"/>
                </a:cxn>
                <a:cxn ang="0">
                  <a:pos x="38" y="51"/>
                </a:cxn>
                <a:cxn ang="0">
                  <a:pos x="33" y="39"/>
                </a:cxn>
                <a:cxn ang="0">
                  <a:pos x="24" y="28"/>
                </a:cxn>
                <a:cxn ang="0">
                  <a:pos x="21" y="23"/>
                </a:cxn>
                <a:cxn ang="0">
                  <a:pos x="12" y="23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0" y="6"/>
                </a:cxn>
              </a:cxnLst>
              <a:rect l="0" t="0" r="r" b="b"/>
              <a:pathLst>
                <a:path w="54" h="234">
                  <a:moveTo>
                    <a:pt x="0" y="6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3" y="11"/>
                  </a:lnTo>
                  <a:lnTo>
                    <a:pt x="38" y="17"/>
                  </a:lnTo>
                  <a:lnTo>
                    <a:pt x="42" y="28"/>
                  </a:lnTo>
                  <a:lnTo>
                    <a:pt x="46" y="39"/>
                  </a:lnTo>
                  <a:lnTo>
                    <a:pt x="50" y="56"/>
                  </a:lnTo>
                  <a:lnTo>
                    <a:pt x="54" y="67"/>
                  </a:lnTo>
                  <a:lnTo>
                    <a:pt x="54" y="89"/>
                  </a:lnTo>
                  <a:lnTo>
                    <a:pt x="54" y="107"/>
                  </a:lnTo>
                  <a:lnTo>
                    <a:pt x="54" y="123"/>
                  </a:lnTo>
                  <a:lnTo>
                    <a:pt x="54" y="145"/>
                  </a:lnTo>
                  <a:lnTo>
                    <a:pt x="50" y="168"/>
                  </a:lnTo>
                  <a:lnTo>
                    <a:pt x="46" y="190"/>
                  </a:lnTo>
                  <a:lnTo>
                    <a:pt x="42" y="207"/>
                  </a:lnTo>
                  <a:lnTo>
                    <a:pt x="33" y="218"/>
                  </a:lnTo>
                  <a:lnTo>
                    <a:pt x="21" y="228"/>
                  </a:lnTo>
                  <a:lnTo>
                    <a:pt x="12" y="234"/>
                  </a:lnTo>
                  <a:lnTo>
                    <a:pt x="3" y="212"/>
                  </a:lnTo>
                  <a:lnTo>
                    <a:pt x="16" y="207"/>
                  </a:lnTo>
                  <a:lnTo>
                    <a:pt x="24" y="207"/>
                  </a:lnTo>
                  <a:lnTo>
                    <a:pt x="29" y="195"/>
                  </a:lnTo>
                  <a:lnTo>
                    <a:pt x="38" y="184"/>
                  </a:lnTo>
                  <a:lnTo>
                    <a:pt x="42" y="168"/>
                  </a:lnTo>
                  <a:lnTo>
                    <a:pt x="46" y="156"/>
                  </a:lnTo>
                  <a:lnTo>
                    <a:pt x="46" y="134"/>
                  </a:lnTo>
                  <a:lnTo>
                    <a:pt x="46" y="118"/>
                  </a:lnTo>
                  <a:lnTo>
                    <a:pt x="46" y="101"/>
                  </a:lnTo>
                  <a:lnTo>
                    <a:pt x="46" y="79"/>
                  </a:lnTo>
                  <a:lnTo>
                    <a:pt x="42" y="62"/>
                  </a:lnTo>
                  <a:lnTo>
                    <a:pt x="38" y="51"/>
                  </a:lnTo>
                  <a:lnTo>
                    <a:pt x="33" y="39"/>
                  </a:lnTo>
                  <a:lnTo>
                    <a:pt x="24" y="28"/>
                  </a:lnTo>
                  <a:lnTo>
                    <a:pt x="21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02" name="Freeform 1378"/>
            <p:cNvSpPr>
              <a:spLocks/>
            </p:cNvSpPr>
            <p:nvPr/>
          </p:nvSpPr>
          <p:spPr bwMode="auto">
            <a:xfrm>
              <a:off x="2796" y="2055"/>
              <a:ext cx="42" cy="22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6"/>
                </a:cxn>
                <a:cxn ang="0">
                  <a:pos x="16" y="17"/>
                </a:cxn>
                <a:cxn ang="0">
                  <a:pos x="13" y="33"/>
                </a:cxn>
                <a:cxn ang="0">
                  <a:pos x="4" y="56"/>
                </a:cxn>
                <a:cxn ang="0">
                  <a:pos x="4" y="78"/>
                </a:cxn>
                <a:cxn ang="0">
                  <a:pos x="0" y="101"/>
                </a:cxn>
                <a:cxn ang="0">
                  <a:pos x="0" y="123"/>
                </a:cxn>
                <a:cxn ang="0">
                  <a:pos x="4" y="145"/>
                </a:cxn>
                <a:cxn ang="0">
                  <a:pos x="9" y="168"/>
                </a:cxn>
                <a:cxn ang="0">
                  <a:pos x="13" y="189"/>
                </a:cxn>
                <a:cxn ang="0">
                  <a:pos x="21" y="212"/>
                </a:cxn>
                <a:cxn ang="0">
                  <a:pos x="30" y="222"/>
                </a:cxn>
                <a:cxn ang="0">
                  <a:pos x="42" y="228"/>
                </a:cxn>
                <a:cxn ang="0">
                  <a:pos x="42" y="206"/>
                </a:cxn>
                <a:cxn ang="0">
                  <a:pos x="38" y="201"/>
                </a:cxn>
                <a:cxn ang="0">
                  <a:pos x="30" y="195"/>
                </a:cxn>
                <a:cxn ang="0">
                  <a:pos x="25" y="189"/>
                </a:cxn>
                <a:cxn ang="0">
                  <a:pos x="21" y="178"/>
                </a:cxn>
                <a:cxn ang="0">
                  <a:pos x="16" y="173"/>
                </a:cxn>
                <a:cxn ang="0">
                  <a:pos x="16" y="156"/>
                </a:cxn>
                <a:cxn ang="0">
                  <a:pos x="13" y="145"/>
                </a:cxn>
                <a:cxn ang="0">
                  <a:pos x="13" y="128"/>
                </a:cxn>
                <a:cxn ang="0">
                  <a:pos x="9" y="117"/>
                </a:cxn>
                <a:cxn ang="0">
                  <a:pos x="13" y="101"/>
                </a:cxn>
                <a:cxn ang="0">
                  <a:pos x="13" y="83"/>
                </a:cxn>
                <a:cxn ang="0">
                  <a:pos x="13" y="73"/>
                </a:cxn>
                <a:cxn ang="0">
                  <a:pos x="16" y="62"/>
                </a:cxn>
                <a:cxn ang="0">
                  <a:pos x="16" y="45"/>
                </a:cxn>
                <a:cxn ang="0">
                  <a:pos x="25" y="33"/>
                </a:cxn>
                <a:cxn ang="0">
                  <a:pos x="33" y="23"/>
                </a:cxn>
                <a:cxn ang="0">
                  <a:pos x="38" y="17"/>
                </a:cxn>
                <a:cxn ang="0">
                  <a:pos x="30" y="0"/>
                </a:cxn>
              </a:cxnLst>
              <a:rect l="0" t="0" r="r" b="b"/>
              <a:pathLst>
                <a:path w="42" h="228">
                  <a:moveTo>
                    <a:pt x="30" y="0"/>
                  </a:moveTo>
                  <a:lnTo>
                    <a:pt x="25" y="6"/>
                  </a:lnTo>
                  <a:lnTo>
                    <a:pt x="16" y="17"/>
                  </a:lnTo>
                  <a:lnTo>
                    <a:pt x="13" y="33"/>
                  </a:lnTo>
                  <a:lnTo>
                    <a:pt x="4" y="56"/>
                  </a:lnTo>
                  <a:lnTo>
                    <a:pt x="4" y="78"/>
                  </a:lnTo>
                  <a:lnTo>
                    <a:pt x="0" y="101"/>
                  </a:lnTo>
                  <a:lnTo>
                    <a:pt x="0" y="123"/>
                  </a:lnTo>
                  <a:lnTo>
                    <a:pt x="4" y="145"/>
                  </a:lnTo>
                  <a:lnTo>
                    <a:pt x="9" y="168"/>
                  </a:lnTo>
                  <a:lnTo>
                    <a:pt x="13" y="189"/>
                  </a:lnTo>
                  <a:lnTo>
                    <a:pt x="21" y="212"/>
                  </a:lnTo>
                  <a:lnTo>
                    <a:pt x="30" y="222"/>
                  </a:lnTo>
                  <a:lnTo>
                    <a:pt x="42" y="228"/>
                  </a:lnTo>
                  <a:lnTo>
                    <a:pt x="42" y="206"/>
                  </a:lnTo>
                  <a:lnTo>
                    <a:pt x="38" y="201"/>
                  </a:lnTo>
                  <a:lnTo>
                    <a:pt x="30" y="195"/>
                  </a:lnTo>
                  <a:lnTo>
                    <a:pt x="25" y="189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6" y="156"/>
                  </a:lnTo>
                  <a:lnTo>
                    <a:pt x="13" y="145"/>
                  </a:lnTo>
                  <a:lnTo>
                    <a:pt x="13" y="128"/>
                  </a:lnTo>
                  <a:lnTo>
                    <a:pt x="9" y="117"/>
                  </a:lnTo>
                  <a:lnTo>
                    <a:pt x="13" y="101"/>
                  </a:lnTo>
                  <a:lnTo>
                    <a:pt x="13" y="83"/>
                  </a:lnTo>
                  <a:lnTo>
                    <a:pt x="13" y="73"/>
                  </a:lnTo>
                  <a:lnTo>
                    <a:pt x="16" y="62"/>
                  </a:lnTo>
                  <a:lnTo>
                    <a:pt x="16" y="45"/>
                  </a:lnTo>
                  <a:lnTo>
                    <a:pt x="25" y="33"/>
                  </a:lnTo>
                  <a:lnTo>
                    <a:pt x="33" y="23"/>
                  </a:lnTo>
                  <a:lnTo>
                    <a:pt x="38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03" name="Freeform 1379"/>
            <p:cNvSpPr>
              <a:spLocks/>
            </p:cNvSpPr>
            <p:nvPr/>
          </p:nvSpPr>
          <p:spPr bwMode="auto">
            <a:xfrm>
              <a:off x="2823" y="2046"/>
              <a:ext cx="54" cy="2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3" y="11"/>
                </a:cxn>
                <a:cxn ang="0">
                  <a:pos x="38" y="17"/>
                </a:cxn>
                <a:cxn ang="0">
                  <a:pos x="42" y="28"/>
                </a:cxn>
                <a:cxn ang="0">
                  <a:pos x="46" y="39"/>
                </a:cxn>
                <a:cxn ang="0">
                  <a:pos x="50" y="56"/>
                </a:cxn>
                <a:cxn ang="0">
                  <a:pos x="54" y="67"/>
                </a:cxn>
                <a:cxn ang="0">
                  <a:pos x="54" y="89"/>
                </a:cxn>
                <a:cxn ang="0">
                  <a:pos x="54" y="107"/>
                </a:cxn>
                <a:cxn ang="0">
                  <a:pos x="54" y="123"/>
                </a:cxn>
                <a:cxn ang="0">
                  <a:pos x="54" y="145"/>
                </a:cxn>
                <a:cxn ang="0">
                  <a:pos x="50" y="168"/>
                </a:cxn>
                <a:cxn ang="0">
                  <a:pos x="46" y="190"/>
                </a:cxn>
                <a:cxn ang="0">
                  <a:pos x="42" y="207"/>
                </a:cxn>
                <a:cxn ang="0">
                  <a:pos x="33" y="218"/>
                </a:cxn>
                <a:cxn ang="0">
                  <a:pos x="21" y="228"/>
                </a:cxn>
                <a:cxn ang="0">
                  <a:pos x="12" y="234"/>
                </a:cxn>
                <a:cxn ang="0">
                  <a:pos x="3" y="212"/>
                </a:cxn>
                <a:cxn ang="0">
                  <a:pos x="16" y="207"/>
                </a:cxn>
                <a:cxn ang="0">
                  <a:pos x="24" y="207"/>
                </a:cxn>
                <a:cxn ang="0">
                  <a:pos x="29" y="195"/>
                </a:cxn>
                <a:cxn ang="0">
                  <a:pos x="38" y="184"/>
                </a:cxn>
                <a:cxn ang="0">
                  <a:pos x="42" y="168"/>
                </a:cxn>
                <a:cxn ang="0">
                  <a:pos x="46" y="156"/>
                </a:cxn>
                <a:cxn ang="0">
                  <a:pos x="46" y="134"/>
                </a:cxn>
                <a:cxn ang="0">
                  <a:pos x="46" y="118"/>
                </a:cxn>
                <a:cxn ang="0">
                  <a:pos x="46" y="101"/>
                </a:cxn>
                <a:cxn ang="0">
                  <a:pos x="46" y="79"/>
                </a:cxn>
                <a:cxn ang="0">
                  <a:pos x="42" y="62"/>
                </a:cxn>
                <a:cxn ang="0">
                  <a:pos x="38" y="51"/>
                </a:cxn>
                <a:cxn ang="0">
                  <a:pos x="33" y="39"/>
                </a:cxn>
                <a:cxn ang="0">
                  <a:pos x="24" y="28"/>
                </a:cxn>
                <a:cxn ang="0">
                  <a:pos x="21" y="23"/>
                </a:cxn>
                <a:cxn ang="0">
                  <a:pos x="12" y="23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54" h="234">
                  <a:moveTo>
                    <a:pt x="0" y="6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3" y="11"/>
                  </a:lnTo>
                  <a:lnTo>
                    <a:pt x="38" y="17"/>
                  </a:lnTo>
                  <a:lnTo>
                    <a:pt x="42" y="28"/>
                  </a:lnTo>
                  <a:lnTo>
                    <a:pt x="46" y="39"/>
                  </a:lnTo>
                  <a:lnTo>
                    <a:pt x="50" y="56"/>
                  </a:lnTo>
                  <a:lnTo>
                    <a:pt x="54" y="67"/>
                  </a:lnTo>
                  <a:lnTo>
                    <a:pt x="54" y="89"/>
                  </a:lnTo>
                  <a:lnTo>
                    <a:pt x="54" y="107"/>
                  </a:lnTo>
                  <a:lnTo>
                    <a:pt x="54" y="123"/>
                  </a:lnTo>
                  <a:lnTo>
                    <a:pt x="54" y="145"/>
                  </a:lnTo>
                  <a:lnTo>
                    <a:pt x="50" y="168"/>
                  </a:lnTo>
                  <a:lnTo>
                    <a:pt x="46" y="190"/>
                  </a:lnTo>
                  <a:lnTo>
                    <a:pt x="42" y="207"/>
                  </a:lnTo>
                  <a:lnTo>
                    <a:pt x="33" y="218"/>
                  </a:lnTo>
                  <a:lnTo>
                    <a:pt x="21" y="228"/>
                  </a:lnTo>
                  <a:lnTo>
                    <a:pt x="12" y="234"/>
                  </a:lnTo>
                  <a:lnTo>
                    <a:pt x="3" y="212"/>
                  </a:lnTo>
                  <a:lnTo>
                    <a:pt x="16" y="207"/>
                  </a:lnTo>
                  <a:lnTo>
                    <a:pt x="24" y="207"/>
                  </a:lnTo>
                  <a:lnTo>
                    <a:pt x="29" y="195"/>
                  </a:lnTo>
                  <a:lnTo>
                    <a:pt x="38" y="184"/>
                  </a:lnTo>
                  <a:lnTo>
                    <a:pt x="42" y="168"/>
                  </a:lnTo>
                  <a:lnTo>
                    <a:pt x="46" y="156"/>
                  </a:lnTo>
                  <a:lnTo>
                    <a:pt x="46" y="134"/>
                  </a:lnTo>
                  <a:lnTo>
                    <a:pt x="46" y="118"/>
                  </a:lnTo>
                  <a:lnTo>
                    <a:pt x="46" y="101"/>
                  </a:lnTo>
                  <a:lnTo>
                    <a:pt x="46" y="79"/>
                  </a:lnTo>
                  <a:lnTo>
                    <a:pt x="42" y="62"/>
                  </a:lnTo>
                  <a:lnTo>
                    <a:pt x="38" y="51"/>
                  </a:lnTo>
                  <a:lnTo>
                    <a:pt x="33" y="39"/>
                  </a:lnTo>
                  <a:lnTo>
                    <a:pt x="24" y="28"/>
                  </a:lnTo>
                  <a:lnTo>
                    <a:pt x="21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04" name="Freeform 1380"/>
            <p:cNvSpPr>
              <a:spLocks/>
            </p:cNvSpPr>
            <p:nvPr/>
          </p:nvSpPr>
          <p:spPr bwMode="auto">
            <a:xfrm>
              <a:off x="2793" y="2052"/>
              <a:ext cx="42" cy="22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6"/>
                </a:cxn>
                <a:cxn ang="0">
                  <a:pos x="16" y="17"/>
                </a:cxn>
                <a:cxn ang="0">
                  <a:pos x="13" y="33"/>
                </a:cxn>
                <a:cxn ang="0">
                  <a:pos x="4" y="56"/>
                </a:cxn>
                <a:cxn ang="0">
                  <a:pos x="4" y="78"/>
                </a:cxn>
                <a:cxn ang="0">
                  <a:pos x="0" y="101"/>
                </a:cxn>
                <a:cxn ang="0">
                  <a:pos x="0" y="123"/>
                </a:cxn>
                <a:cxn ang="0">
                  <a:pos x="4" y="145"/>
                </a:cxn>
                <a:cxn ang="0">
                  <a:pos x="9" y="168"/>
                </a:cxn>
                <a:cxn ang="0">
                  <a:pos x="13" y="189"/>
                </a:cxn>
                <a:cxn ang="0">
                  <a:pos x="21" y="212"/>
                </a:cxn>
                <a:cxn ang="0">
                  <a:pos x="30" y="222"/>
                </a:cxn>
                <a:cxn ang="0">
                  <a:pos x="42" y="228"/>
                </a:cxn>
                <a:cxn ang="0">
                  <a:pos x="42" y="206"/>
                </a:cxn>
                <a:cxn ang="0">
                  <a:pos x="38" y="201"/>
                </a:cxn>
                <a:cxn ang="0">
                  <a:pos x="30" y="195"/>
                </a:cxn>
                <a:cxn ang="0">
                  <a:pos x="25" y="189"/>
                </a:cxn>
                <a:cxn ang="0">
                  <a:pos x="21" y="178"/>
                </a:cxn>
                <a:cxn ang="0">
                  <a:pos x="16" y="173"/>
                </a:cxn>
                <a:cxn ang="0">
                  <a:pos x="16" y="156"/>
                </a:cxn>
                <a:cxn ang="0">
                  <a:pos x="13" y="145"/>
                </a:cxn>
                <a:cxn ang="0">
                  <a:pos x="13" y="128"/>
                </a:cxn>
                <a:cxn ang="0">
                  <a:pos x="9" y="117"/>
                </a:cxn>
                <a:cxn ang="0">
                  <a:pos x="13" y="101"/>
                </a:cxn>
                <a:cxn ang="0">
                  <a:pos x="13" y="83"/>
                </a:cxn>
                <a:cxn ang="0">
                  <a:pos x="13" y="73"/>
                </a:cxn>
                <a:cxn ang="0">
                  <a:pos x="16" y="62"/>
                </a:cxn>
                <a:cxn ang="0">
                  <a:pos x="16" y="45"/>
                </a:cxn>
                <a:cxn ang="0">
                  <a:pos x="25" y="33"/>
                </a:cxn>
                <a:cxn ang="0">
                  <a:pos x="33" y="23"/>
                </a:cxn>
                <a:cxn ang="0">
                  <a:pos x="38" y="17"/>
                </a:cxn>
                <a:cxn ang="0">
                  <a:pos x="30" y="0"/>
                </a:cxn>
              </a:cxnLst>
              <a:rect l="0" t="0" r="r" b="b"/>
              <a:pathLst>
                <a:path w="42" h="228">
                  <a:moveTo>
                    <a:pt x="30" y="0"/>
                  </a:moveTo>
                  <a:lnTo>
                    <a:pt x="25" y="6"/>
                  </a:lnTo>
                  <a:lnTo>
                    <a:pt x="16" y="17"/>
                  </a:lnTo>
                  <a:lnTo>
                    <a:pt x="13" y="33"/>
                  </a:lnTo>
                  <a:lnTo>
                    <a:pt x="4" y="56"/>
                  </a:lnTo>
                  <a:lnTo>
                    <a:pt x="4" y="78"/>
                  </a:lnTo>
                  <a:lnTo>
                    <a:pt x="0" y="101"/>
                  </a:lnTo>
                  <a:lnTo>
                    <a:pt x="0" y="123"/>
                  </a:lnTo>
                  <a:lnTo>
                    <a:pt x="4" y="145"/>
                  </a:lnTo>
                  <a:lnTo>
                    <a:pt x="9" y="168"/>
                  </a:lnTo>
                  <a:lnTo>
                    <a:pt x="13" y="189"/>
                  </a:lnTo>
                  <a:lnTo>
                    <a:pt x="21" y="212"/>
                  </a:lnTo>
                  <a:lnTo>
                    <a:pt x="30" y="222"/>
                  </a:lnTo>
                  <a:lnTo>
                    <a:pt x="42" y="228"/>
                  </a:lnTo>
                  <a:lnTo>
                    <a:pt x="42" y="206"/>
                  </a:lnTo>
                  <a:lnTo>
                    <a:pt x="38" y="201"/>
                  </a:lnTo>
                  <a:lnTo>
                    <a:pt x="30" y="195"/>
                  </a:lnTo>
                  <a:lnTo>
                    <a:pt x="25" y="189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6" y="156"/>
                  </a:lnTo>
                  <a:lnTo>
                    <a:pt x="13" y="145"/>
                  </a:lnTo>
                  <a:lnTo>
                    <a:pt x="13" y="128"/>
                  </a:lnTo>
                  <a:lnTo>
                    <a:pt x="9" y="117"/>
                  </a:lnTo>
                  <a:lnTo>
                    <a:pt x="13" y="101"/>
                  </a:lnTo>
                  <a:lnTo>
                    <a:pt x="13" y="83"/>
                  </a:lnTo>
                  <a:lnTo>
                    <a:pt x="13" y="73"/>
                  </a:lnTo>
                  <a:lnTo>
                    <a:pt x="16" y="62"/>
                  </a:lnTo>
                  <a:lnTo>
                    <a:pt x="16" y="45"/>
                  </a:lnTo>
                  <a:lnTo>
                    <a:pt x="25" y="33"/>
                  </a:lnTo>
                  <a:lnTo>
                    <a:pt x="33" y="23"/>
                  </a:lnTo>
                  <a:lnTo>
                    <a:pt x="38" y="17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05" name="Freeform 1381"/>
            <p:cNvSpPr>
              <a:spLocks/>
            </p:cNvSpPr>
            <p:nvPr/>
          </p:nvSpPr>
          <p:spPr bwMode="auto">
            <a:xfrm>
              <a:off x="2804" y="2072"/>
              <a:ext cx="68" cy="18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4" y="4"/>
                </a:cxn>
                <a:cxn ang="0">
                  <a:pos x="50" y="10"/>
                </a:cxn>
                <a:cxn ang="0">
                  <a:pos x="55" y="21"/>
                </a:cxn>
                <a:cxn ang="0">
                  <a:pos x="61" y="33"/>
                </a:cxn>
                <a:cxn ang="0">
                  <a:pos x="64" y="48"/>
                </a:cxn>
                <a:cxn ang="0">
                  <a:pos x="66" y="65"/>
                </a:cxn>
                <a:cxn ang="0">
                  <a:pos x="68" y="83"/>
                </a:cxn>
                <a:cxn ang="0">
                  <a:pos x="68" y="101"/>
                </a:cxn>
                <a:cxn ang="0">
                  <a:pos x="66" y="119"/>
                </a:cxn>
                <a:cxn ang="0">
                  <a:pos x="64" y="136"/>
                </a:cxn>
                <a:cxn ang="0">
                  <a:pos x="61" y="151"/>
                </a:cxn>
                <a:cxn ang="0">
                  <a:pos x="55" y="163"/>
                </a:cxn>
                <a:cxn ang="0">
                  <a:pos x="50" y="174"/>
                </a:cxn>
                <a:cxn ang="0">
                  <a:pos x="44" y="181"/>
                </a:cxn>
                <a:cxn ang="0">
                  <a:pos x="37" y="184"/>
                </a:cxn>
                <a:cxn ang="0">
                  <a:pos x="31" y="184"/>
                </a:cxn>
                <a:cxn ang="0">
                  <a:pos x="24" y="181"/>
                </a:cxn>
                <a:cxn ang="0">
                  <a:pos x="18" y="174"/>
                </a:cxn>
                <a:cxn ang="0">
                  <a:pos x="13" y="163"/>
                </a:cxn>
                <a:cxn ang="0">
                  <a:pos x="7" y="151"/>
                </a:cxn>
                <a:cxn ang="0">
                  <a:pos x="4" y="136"/>
                </a:cxn>
                <a:cxn ang="0">
                  <a:pos x="2" y="119"/>
                </a:cxn>
                <a:cxn ang="0">
                  <a:pos x="0" y="101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3" y="21"/>
                </a:cxn>
                <a:cxn ang="0">
                  <a:pos x="18" y="10"/>
                </a:cxn>
                <a:cxn ang="0">
                  <a:pos x="24" y="4"/>
                </a:cxn>
                <a:cxn ang="0">
                  <a:pos x="31" y="1"/>
                </a:cxn>
                <a:cxn ang="0">
                  <a:pos x="34" y="0"/>
                </a:cxn>
              </a:cxnLst>
              <a:rect l="0" t="0" r="r" b="b"/>
              <a:pathLst>
                <a:path w="68" h="184">
                  <a:moveTo>
                    <a:pt x="34" y="0"/>
                  </a:moveTo>
                  <a:lnTo>
                    <a:pt x="37" y="1"/>
                  </a:lnTo>
                  <a:lnTo>
                    <a:pt x="41" y="1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10"/>
                  </a:lnTo>
                  <a:lnTo>
                    <a:pt x="53" y="15"/>
                  </a:lnTo>
                  <a:lnTo>
                    <a:pt x="55" y="21"/>
                  </a:lnTo>
                  <a:lnTo>
                    <a:pt x="58" y="27"/>
                  </a:lnTo>
                  <a:lnTo>
                    <a:pt x="61" y="33"/>
                  </a:lnTo>
                  <a:lnTo>
                    <a:pt x="63" y="41"/>
                  </a:lnTo>
                  <a:lnTo>
                    <a:pt x="64" y="48"/>
                  </a:lnTo>
                  <a:lnTo>
                    <a:pt x="66" y="57"/>
                  </a:lnTo>
                  <a:lnTo>
                    <a:pt x="66" y="65"/>
                  </a:lnTo>
                  <a:lnTo>
                    <a:pt x="67" y="74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68" y="101"/>
                  </a:lnTo>
                  <a:lnTo>
                    <a:pt x="67" y="110"/>
                  </a:lnTo>
                  <a:lnTo>
                    <a:pt x="66" y="119"/>
                  </a:lnTo>
                  <a:lnTo>
                    <a:pt x="66" y="128"/>
                  </a:lnTo>
                  <a:lnTo>
                    <a:pt x="64" y="136"/>
                  </a:lnTo>
                  <a:lnTo>
                    <a:pt x="63" y="143"/>
                  </a:lnTo>
                  <a:lnTo>
                    <a:pt x="61" y="151"/>
                  </a:lnTo>
                  <a:lnTo>
                    <a:pt x="58" y="157"/>
                  </a:lnTo>
                  <a:lnTo>
                    <a:pt x="55" y="163"/>
                  </a:lnTo>
                  <a:lnTo>
                    <a:pt x="53" y="169"/>
                  </a:lnTo>
                  <a:lnTo>
                    <a:pt x="50" y="174"/>
                  </a:lnTo>
                  <a:lnTo>
                    <a:pt x="47" y="178"/>
                  </a:lnTo>
                  <a:lnTo>
                    <a:pt x="44" y="181"/>
                  </a:lnTo>
                  <a:lnTo>
                    <a:pt x="41" y="183"/>
                  </a:lnTo>
                  <a:lnTo>
                    <a:pt x="37" y="184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27" y="183"/>
                  </a:lnTo>
                  <a:lnTo>
                    <a:pt x="24" y="181"/>
                  </a:lnTo>
                  <a:lnTo>
                    <a:pt x="21" y="178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3"/>
                  </a:lnTo>
                  <a:lnTo>
                    <a:pt x="10" y="157"/>
                  </a:lnTo>
                  <a:lnTo>
                    <a:pt x="7" y="151"/>
                  </a:lnTo>
                  <a:lnTo>
                    <a:pt x="5" y="143"/>
                  </a:lnTo>
                  <a:lnTo>
                    <a:pt x="4" y="136"/>
                  </a:lnTo>
                  <a:lnTo>
                    <a:pt x="2" y="128"/>
                  </a:lnTo>
                  <a:lnTo>
                    <a:pt x="2" y="119"/>
                  </a:lnTo>
                  <a:lnTo>
                    <a:pt x="1" y="110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4"/>
                  </a:lnTo>
                  <a:lnTo>
                    <a:pt x="2" y="65"/>
                  </a:lnTo>
                  <a:lnTo>
                    <a:pt x="2" y="57"/>
                  </a:lnTo>
                  <a:lnTo>
                    <a:pt x="4" y="48"/>
                  </a:lnTo>
                  <a:lnTo>
                    <a:pt x="5" y="41"/>
                  </a:lnTo>
                  <a:lnTo>
                    <a:pt x="7" y="33"/>
                  </a:lnTo>
                  <a:lnTo>
                    <a:pt x="10" y="27"/>
                  </a:lnTo>
                  <a:lnTo>
                    <a:pt x="13" y="21"/>
                  </a:lnTo>
                  <a:lnTo>
                    <a:pt x="15" y="15"/>
                  </a:lnTo>
                  <a:lnTo>
                    <a:pt x="18" y="10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06" name="Freeform 1382"/>
            <p:cNvSpPr>
              <a:spLocks/>
            </p:cNvSpPr>
            <p:nvPr/>
          </p:nvSpPr>
          <p:spPr bwMode="auto">
            <a:xfrm>
              <a:off x="2795" y="2049"/>
              <a:ext cx="85" cy="235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55" y="5"/>
                </a:cxn>
                <a:cxn ang="0">
                  <a:pos x="63" y="14"/>
                </a:cxn>
                <a:cxn ang="0">
                  <a:pos x="70" y="27"/>
                </a:cxn>
                <a:cxn ang="0">
                  <a:pos x="75" y="44"/>
                </a:cxn>
                <a:cxn ang="0">
                  <a:pos x="80" y="62"/>
                </a:cxn>
                <a:cxn ang="0">
                  <a:pos x="84" y="83"/>
                </a:cxn>
                <a:cxn ang="0">
                  <a:pos x="85" y="106"/>
                </a:cxn>
                <a:cxn ang="0">
                  <a:pos x="85" y="130"/>
                </a:cxn>
                <a:cxn ang="0">
                  <a:pos x="84" y="152"/>
                </a:cxn>
                <a:cxn ang="0">
                  <a:pos x="80" y="173"/>
                </a:cxn>
                <a:cxn ang="0">
                  <a:pos x="75" y="192"/>
                </a:cxn>
                <a:cxn ang="0">
                  <a:pos x="70" y="209"/>
                </a:cxn>
                <a:cxn ang="0">
                  <a:pos x="63" y="222"/>
                </a:cxn>
                <a:cxn ang="0">
                  <a:pos x="55" y="231"/>
                </a:cxn>
                <a:cxn ang="0">
                  <a:pos x="47" y="234"/>
                </a:cxn>
                <a:cxn ang="0">
                  <a:pos x="38" y="234"/>
                </a:cxn>
                <a:cxn ang="0">
                  <a:pos x="30" y="231"/>
                </a:cxn>
                <a:cxn ang="0">
                  <a:pos x="22" y="222"/>
                </a:cxn>
                <a:cxn ang="0">
                  <a:pos x="16" y="209"/>
                </a:cxn>
                <a:cxn ang="0">
                  <a:pos x="10" y="192"/>
                </a:cxn>
                <a:cxn ang="0">
                  <a:pos x="5" y="173"/>
                </a:cxn>
                <a:cxn ang="0">
                  <a:pos x="2" y="152"/>
                </a:cxn>
                <a:cxn ang="0">
                  <a:pos x="0" y="130"/>
                </a:cxn>
                <a:cxn ang="0">
                  <a:pos x="0" y="106"/>
                </a:cxn>
                <a:cxn ang="0">
                  <a:pos x="2" y="83"/>
                </a:cxn>
                <a:cxn ang="0">
                  <a:pos x="5" y="62"/>
                </a:cxn>
                <a:cxn ang="0">
                  <a:pos x="10" y="44"/>
                </a:cxn>
                <a:cxn ang="0">
                  <a:pos x="16" y="27"/>
                </a:cxn>
                <a:cxn ang="0">
                  <a:pos x="22" y="14"/>
                </a:cxn>
                <a:cxn ang="0">
                  <a:pos x="30" y="5"/>
                </a:cxn>
                <a:cxn ang="0">
                  <a:pos x="38" y="1"/>
                </a:cxn>
                <a:cxn ang="0">
                  <a:pos x="43" y="0"/>
                </a:cxn>
              </a:cxnLst>
              <a:rect l="0" t="0" r="r" b="b"/>
              <a:pathLst>
                <a:path w="85" h="235">
                  <a:moveTo>
                    <a:pt x="43" y="0"/>
                  </a:moveTo>
                  <a:lnTo>
                    <a:pt x="47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63" y="14"/>
                  </a:lnTo>
                  <a:lnTo>
                    <a:pt x="67" y="20"/>
                  </a:lnTo>
                  <a:lnTo>
                    <a:pt x="70" y="27"/>
                  </a:lnTo>
                  <a:lnTo>
                    <a:pt x="73" y="35"/>
                  </a:lnTo>
                  <a:lnTo>
                    <a:pt x="75" y="44"/>
                  </a:lnTo>
                  <a:lnTo>
                    <a:pt x="78" y="53"/>
                  </a:lnTo>
                  <a:lnTo>
                    <a:pt x="80" y="62"/>
                  </a:lnTo>
                  <a:lnTo>
                    <a:pt x="82" y="73"/>
                  </a:lnTo>
                  <a:lnTo>
                    <a:pt x="84" y="83"/>
                  </a:lnTo>
                  <a:lnTo>
                    <a:pt x="84" y="95"/>
                  </a:lnTo>
                  <a:lnTo>
                    <a:pt x="85" y="106"/>
                  </a:lnTo>
                  <a:lnTo>
                    <a:pt x="85" y="118"/>
                  </a:lnTo>
                  <a:lnTo>
                    <a:pt x="85" y="130"/>
                  </a:lnTo>
                  <a:lnTo>
                    <a:pt x="84" y="141"/>
                  </a:lnTo>
                  <a:lnTo>
                    <a:pt x="84" y="152"/>
                  </a:lnTo>
                  <a:lnTo>
                    <a:pt x="82" y="163"/>
                  </a:lnTo>
                  <a:lnTo>
                    <a:pt x="80" y="173"/>
                  </a:lnTo>
                  <a:lnTo>
                    <a:pt x="78" y="183"/>
                  </a:lnTo>
                  <a:lnTo>
                    <a:pt x="75" y="192"/>
                  </a:lnTo>
                  <a:lnTo>
                    <a:pt x="73" y="201"/>
                  </a:lnTo>
                  <a:lnTo>
                    <a:pt x="70" y="209"/>
                  </a:lnTo>
                  <a:lnTo>
                    <a:pt x="67" y="216"/>
                  </a:lnTo>
                  <a:lnTo>
                    <a:pt x="63" y="222"/>
                  </a:lnTo>
                  <a:lnTo>
                    <a:pt x="59" y="227"/>
                  </a:lnTo>
                  <a:lnTo>
                    <a:pt x="55" y="231"/>
                  </a:lnTo>
                  <a:lnTo>
                    <a:pt x="51" y="233"/>
                  </a:lnTo>
                  <a:lnTo>
                    <a:pt x="47" y="234"/>
                  </a:lnTo>
                  <a:lnTo>
                    <a:pt x="43" y="235"/>
                  </a:lnTo>
                  <a:lnTo>
                    <a:pt x="38" y="234"/>
                  </a:lnTo>
                  <a:lnTo>
                    <a:pt x="34" y="233"/>
                  </a:lnTo>
                  <a:lnTo>
                    <a:pt x="30" y="231"/>
                  </a:lnTo>
                  <a:lnTo>
                    <a:pt x="26" y="227"/>
                  </a:lnTo>
                  <a:lnTo>
                    <a:pt x="22" y="222"/>
                  </a:lnTo>
                  <a:lnTo>
                    <a:pt x="19" y="216"/>
                  </a:lnTo>
                  <a:lnTo>
                    <a:pt x="16" y="209"/>
                  </a:lnTo>
                  <a:lnTo>
                    <a:pt x="13" y="201"/>
                  </a:lnTo>
                  <a:lnTo>
                    <a:pt x="10" y="192"/>
                  </a:lnTo>
                  <a:lnTo>
                    <a:pt x="7" y="183"/>
                  </a:lnTo>
                  <a:lnTo>
                    <a:pt x="5" y="173"/>
                  </a:lnTo>
                  <a:lnTo>
                    <a:pt x="3" y="163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1" y="95"/>
                  </a:lnTo>
                  <a:lnTo>
                    <a:pt x="2" y="83"/>
                  </a:lnTo>
                  <a:lnTo>
                    <a:pt x="3" y="73"/>
                  </a:lnTo>
                  <a:lnTo>
                    <a:pt x="5" y="62"/>
                  </a:lnTo>
                  <a:lnTo>
                    <a:pt x="7" y="53"/>
                  </a:lnTo>
                  <a:lnTo>
                    <a:pt x="10" y="44"/>
                  </a:lnTo>
                  <a:lnTo>
                    <a:pt x="13" y="35"/>
                  </a:lnTo>
                  <a:lnTo>
                    <a:pt x="16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07" name="Freeform 1383"/>
            <p:cNvSpPr>
              <a:spLocks/>
            </p:cNvSpPr>
            <p:nvPr/>
          </p:nvSpPr>
          <p:spPr bwMode="auto">
            <a:xfrm>
              <a:off x="2635" y="1993"/>
              <a:ext cx="122" cy="2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3" y="17"/>
                </a:cxn>
                <a:cxn ang="0">
                  <a:pos x="12" y="28"/>
                </a:cxn>
                <a:cxn ang="0">
                  <a:pos x="20" y="45"/>
                </a:cxn>
                <a:cxn ang="0">
                  <a:pos x="33" y="62"/>
                </a:cxn>
                <a:cxn ang="0">
                  <a:pos x="41" y="84"/>
                </a:cxn>
                <a:cxn ang="0">
                  <a:pos x="50" y="101"/>
                </a:cxn>
                <a:cxn ang="0">
                  <a:pos x="59" y="112"/>
                </a:cxn>
                <a:cxn ang="0">
                  <a:pos x="67" y="135"/>
                </a:cxn>
                <a:cxn ang="0">
                  <a:pos x="84" y="185"/>
                </a:cxn>
                <a:cxn ang="0">
                  <a:pos x="84" y="201"/>
                </a:cxn>
                <a:cxn ang="0">
                  <a:pos x="88" y="218"/>
                </a:cxn>
                <a:cxn ang="0">
                  <a:pos x="88" y="229"/>
                </a:cxn>
                <a:cxn ang="0">
                  <a:pos x="93" y="240"/>
                </a:cxn>
                <a:cxn ang="0">
                  <a:pos x="93" y="251"/>
                </a:cxn>
                <a:cxn ang="0">
                  <a:pos x="88" y="274"/>
                </a:cxn>
                <a:cxn ang="0">
                  <a:pos x="101" y="274"/>
                </a:cxn>
                <a:cxn ang="0">
                  <a:pos x="106" y="263"/>
                </a:cxn>
                <a:cxn ang="0">
                  <a:pos x="109" y="246"/>
                </a:cxn>
                <a:cxn ang="0">
                  <a:pos x="114" y="229"/>
                </a:cxn>
                <a:cxn ang="0">
                  <a:pos x="118" y="212"/>
                </a:cxn>
                <a:cxn ang="0">
                  <a:pos x="118" y="201"/>
                </a:cxn>
                <a:cxn ang="0">
                  <a:pos x="122" y="190"/>
                </a:cxn>
                <a:cxn ang="0">
                  <a:pos x="122" y="174"/>
                </a:cxn>
                <a:cxn ang="0">
                  <a:pos x="122" y="163"/>
                </a:cxn>
                <a:cxn ang="0">
                  <a:pos x="122" y="145"/>
                </a:cxn>
                <a:cxn ang="0">
                  <a:pos x="118" y="135"/>
                </a:cxn>
                <a:cxn ang="0">
                  <a:pos x="118" y="112"/>
                </a:cxn>
                <a:cxn ang="0">
                  <a:pos x="109" y="95"/>
                </a:cxn>
                <a:cxn ang="0">
                  <a:pos x="106" y="79"/>
                </a:cxn>
                <a:cxn ang="0">
                  <a:pos x="106" y="67"/>
                </a:cxn>
                <a:cxn ang="0">
                  <a:pos x="93" y="73"/>
                </a:cxn>
                <a:cxn ang="0">
                  <a:pos x="97" y="84"/>
                </a:cxn>
                <a:cxn ang="0">
                  <a:pos x="97" y="95"/>
                </a:cxn>
                <a:cxn ang="0">
                  <a:pos x="101" y="107"/>
                </a:cxn>
                <a:cxn ang="0">
                  <a:pos x="106" y="123"/>
                </a:cxn>
                <a:cxn ang="0">
                  <a:pos x="106" y="129"/>
                </a:cxn>
                <a:cxn ang="0">
                  <a:pos x="109" y="145"/>
                </a:cxn>
                <a:cxn ang="0">
                  <a:pos x="109" y="157"/>
                </a:cxn>
                <a:cxn ang="0">
                  <a:pos x="109" y="174"/>
                </a:cxn>
                <a:cxn ang="0">
                  <a:pos x="106" y="190"/>
                </a:cxn>
                <a:cxn ang="0">
                  <a:pos x="106" y="201"/>
                </a:cxn>
                <a:cxn ang="0">
                  <a:pos x="106" y="212"/>
                </a:cxn>
                <a:cxn ang="0">
                  <a:pos x="101" y="224"/>
                </a:cxn>
                <a:cxn ang="0">
                  <a:pos x="101" y="207"/>
                </a:cxn>
                <a:cxn ang="0">
                  <a:pos x="97" y="190"/>
                </a:cxn>
                <a:cxn ang="0">
                  <a:pos x="93" y="174"/>
                </a:cxn>
                <a:cxn ang="0">
                  <a:pos x="88" y="157"/>
                </a:cxn>
                <a:cxn ang="0">
                  <a:pos x="79" y="135"/>
                </a:cxn>
                <a:cxn ang="0">
                  <a:pos x="76" y="118"/>
                </a:cxn>
                <a:cxn ang="0">
                  <a:pos x="59" y="84"/>
                </a:cxn>
                <a:cxn ang="0">
                  <a:pos x="50" y="67"/>
                </a:cxn>
                <a:cxn ang="0">
                  <a:pos x="41" y="50"/>
                </a:cxn>
                <a:cxn ang="0">
                  <a:pos x="38" y="45"/>
                </a:cxn>
                <a:cxn ang="0">
                  <a:pos x="33" y="34"/>
                </a:cxn>
                <a:cxn ang="0">
                  <a:pos x="29" y="23"/>
                </a:cxn>
                <a:cxn ang="0">
                  <a:pos x="20" y="12"/>
                </a:cxn>
                <a:cxn ang="0">
                  <a:pos x="12" y="0"/>
                </a:cxn>
              </a:cxnLst>
              <a:rect l="0" t="0" r="r" b="b"/>
              <a:pathLst>
                <a:path w="122" h="274">
                  <a:moveTo>
                    <a:pt x="12" y="0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12" y="28"/>
                  </a:lnTo>
                  <a:lnTo>
                    <a:pt x="20" y="45"/>
                  </a:lnTo>
                  <a:lnTo>
                    <a:pt x="33" y="62"/>
                  </a:lnTo>
                  <a:lnTo>
                    <a:pt x="41" y="84"/>
                  </a:lnTo>
                  <a:lnTo>
                    <a:pt x="50" y="101"/>
                  </a:lnTo>
                  <a:lnTo>
                    <a:pt x="59" y="112"/>
                  </a:lnTo>
                  <a:lnTo>
                    <a:pt x="67" y="135"/>
                  </a:lnTo>
                  <a:lnTo>
                    <a:pt x="84" y="185"/>
                  </a:lnTo>
                  <a:lnTo>
                    <a:pt x="84" y="201"/>
                  </a:lnTo>
                  <a:lnTo>
                    <a:pt x="88" y="218"/>
                  </a:lnTo>
                  <a:lnTo>
                    <a:pt x="88" y="229"/>
                  </a:lnTo>
                  <a:lnTo>
                    <a:pt x="93" y="240"/>
                  </a:lnTo>
                  <a:lnTo>
                    <a:pt x="93" y="251"/>
                  </a:lnTo>
                  <a:lnTo>
                    <a:pt x="88" y="274"/>
                  </a:lnTo>
                  <a:lnTo>
                    <a:pt x="101" y="274"/>
                  </a:lnTo>
                  <a:lnTo>
                    <a:pt x="106" y="263"/>
                  </a:lnTo>
                  <a:lnTo>
                    <a:pt x="109" y="246"/>
                  </a:lnTo>
                  <a:lnTo>
                    <a:pt x="114" y="229"/>
                  </a:lnTo>
                  <a:lnTo>
                    <a:pt x="118" y="212"/>
                  </a:lnTo>
                  <a:lnTo>
                    <a:pt x="118" y="201"/>
                  </a:lnTo>
                  <a:lnTo>
                    <a:pt x="122" y="190"/>
                  </a:lnTo>
                  <a:lnTo>
                    <a:pt x="122" y="174"/>
                  </a:lnTo>
                  <a:lnTo>
                    <a:pt x="122" y="163"/>
                  </a:lnTo>
                  <a:lnTo>
                    <a:pt x="122" y="145"/>
                  </a:lnTo>
                  <a:lnTo>
                    <a:pt x="118" y="135"/>
                  </a:lnTo>
                  <a:lnTo>
                    <a:pt x="118" y="112"/>
                  </a:lnTo>
                  <a:lnTo>
                    <a:pt x="109" y="95"/>
                  </a:lnTo>
                  <a:lnTo>
                    <a:pt x="106" y="79"/>
                  </a:lnTo>
                  <a:lnTo>
                    <a:pt x="106" y="67"/>
                  </a:lnTo>
                  <a:lnTo>
                    <a:pt x="93" y="73"/>
                  </a:lnTo>
                  <a:lnTo>
                    <a:pt x="97" y="84"/>
                  </a:lnTo>
                  <a:lnTo>
                    <a:pt x="97" y="95"/>
                  </a:lnTo>
                  <a:lnTo>
                    <a:pt x="101" y="107"/>
                  </a:lnTo>
                  <a:lnTo>
                    <a:pt x="106" y="123"/>
                  </a:lnTo>
                  <a:lnTo>
                    <a:pt x="106" y="129"/>
                  </a:lnTo>
                  <a:lnTo>
                    <a:pt x="109" y="145"/>
                  </a:lnTo>
                  <a:lnTo>
                    <a:pt x="109" y="157"/>
                  </a:lnTo>
                  <a:lnTo>
                    <a:pt x="109" y="174"/>
                  </a:lnTo>
                  <a:lnTo>
                    <a:pt x="106" y="190"/>
                  </a:lnTo>
                  <a:lnTo>
                    <a:pt x="106" y="201"/>
                  </a:lnTo>
                  <a:lnTo>
                    <a:pt x="106" y="212"/>
                  </a:lnTo>
                  <a:lnTo>
                    <a:pt x="101" y="224"/>
                  </a:lnTo>
                  <a:lnTo>
                    <a:pt x="101" y="207"/>
                  </a:lnTo>
                  <a:lnTo>
                    <a:pt x="97" y="190"/>
                  </a:lnTo>
                  <a:lnTo>
                    <a:pt x="93" y="174"/>
                  </a:lnTo>
                  <a:lnTo>
                    <a:pt x="88" y="157"/>
                  </a:lnTo>
                  <a:lnTo>
                    <a:pt x="79" y="135"/>
                  </a:lnTo>
                  <a:lnTo>
                    <a:pt x="76" y="118"/>
                  </a:lnTo>
                  <a:lnTo>
                    <a:pt x="59" y="84"/>
                  </a:lnTo>
                  <a:lnTo>
                    <a:pt x="50" y="67"/>
                  </a:lnTo>
                  <a:lnTo>
                    <a:pt x="41" y="50"/>
                  </a:lnTo>
                  <a:lnTo>
                    <a:pt x="38" y="45"/>
                  </a:lnTo>
                  <a:lnTo>
                    <a:pt x="33" y="34"/>
                  </a:lnTo>
                  <a:lnTo>
                    <a:pt x="29" y="23"/>
                  </a:lnTo>
                  <a:lnTo>
                    <a:pt x="2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08" name="Freeform 1384"/>
            <p:cNvSpPr>
              <a:spLocks/>
            </p:cNvSpPr>
            <p:nvPr/>
          </p:nvSpPr>
          <p:spPr bwMode="auto">
            <a:xfrm>
              <a:off x="2698" y="2244"/>
              <a:ext cx="174" cy="56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5" y="17"/>
                </a:cxn>
                <a:cxn ang="0">
                  <a:pos x="123" y="11"/>
                </a:cxn>
                <a:cxn ang="0">
                  <a:pos x="128" y="11"/>
                </a:cxn>
                <a:cxn ang="0">
                  <a:pos x="136" y="0"/>
                </a:cxn>
                <a:cxn ang="0">
                  <a:pos x="145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53" y="11"/>
                </a:cxn>
                <a:cxn ang="0">
                  <a:pos x="149" y="17"/>
                </a:cxn>
                <a:cxn ang="0">
                  <a:pos x="145" y="17"/>
                </a:cxn>
                <a:cxn ang="0">
                  <a:pos x="149" y="23"/>
                </a:cxn>
                <a:cxn ang="0">
                  <a:pos x="149" y="29"/>
                </a:cxn>
                <a:cxn ang="0">
                  <a:pos x="158" y="29"/>
                </a:cxn>
                <a:cxn ang="0">
                  <a:pos x="161" y="23"/>
                </a:cxn>
                <a:cxn ang="0">
                  <a:pos x="166" y="17"/>
                </a:cxn>
                <a:cxn ang="0">
                  <a:pos x="170" y="11"/>
                </a:cxn>
                <a:cxn ang="0">
                  <a:pos x="174" y="11"/>
                </a:cxn>
                <a:cxn ang="0">
                  <a:pos x="174" y="17"/>
                </a:cxn>
                <a:cxn ang="0">
                  <a:pos x="166" y="29"/>
                </a:cxn>
                <a:cxn ang="0">
                  <a:pos x="161" y="33"/>
                </a:cxn>
                <a:cxn ang="0">
                  <a:pos x="158" y="39"/>
                </a:cxn>
                <a:cxn ang="0">
                  <a:pos x="149" y="39"/>
                </a:cxn>
                <a:cxn ang="0">
                  <a:pos x="145" y="39"/>
                </a:cxn>
                <a:cxn ang="0">
                  <a:pos x="136" y="39"/>
                </a:cxn>
                <a:cxn ang="0">
                  <a:pos x="131" y="33"/>
                </a:cxn>
                <a:cxn ang="0">
                  <a:pos x="128" y="33"/>
                </a:cxn>
                <a:cxn ang="0">
                  <a:pos x="123" y="33"/>
                </a:cxn>
                <a:cxn ang="0">
                  <a:pos x="115" y="33"/>
                </a:cxn>
                <a:cxn ang="0">
                  <a:pos x="30" y="50"/>
                </a:cxn>
                <a:cxn ang="0">
                  <a:pos x="22" y="56"/>
                </a:cxn>
                <a:cxn ang="0">
                  <a:pos x="13" y="50"/>
                </a:cxn>
                <a:cxn ang="0">
                  <a:pos x="0" y="45"/>
                </a:cxn>
                <a:cxn ang="0">
                  <a:pos x="4" y="23"/>
                </a:cxn>
                <a:cxn ang="0">
                  <a:pos x="17" y="17"/>
                </a:cxn>
              </a:cxnLst>
              <a:rect l="0" t="0" r="r" b="b"/>
              <a:pathLst>
                <a:path w="174" h="56">
                  <a:moveTo>
                    <a:pt x="17" y="17"/>
                  </a:moveTo>
                  <a:lnTo>
                    <a:pt x="25" y="17"/>
                  </a:lnTo>
                  <a:lnTo>
                    <a:pt x="123" y="11"/>
                  </a:lnTo>
                  <a:lnTo>
                    <a:pt x="128" y="11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53" y="11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49" y="23"/>
                  </a:lnTo>
                  <a:lnTo>
                    <a:pt x="149" y="29"/>
                  </a:lnTo>
                  <a:lnTo>
                    <a:pt x="158" y="29"/>
                  </a:lnTo>
                  <a:lnTo>
                    <a:pt x="161" y="23"/>
                  </a:lnTo>
                  <a:lnTo>
                    <a:pt x="166" y="17"/>
                  </a:lnTo>
                  <a:lnTo>
                    <a:pt x="170" y="11"/>
                  </a:lnTo>
                  <a:lnTo>
                    <a:pt x="174" y="11"/>
                  </a:lnTo>
                  <a:lnTo>
                    <a:pt x="174" y="17"/>
                  </a:lnTo>
                  <a:lnTo>
                    <a:pt x="166" y="29"/>
                  </a:lnTo>
                  <a:lnTo>
                    <a:pt x="161" y="33"/>
                  </a:lnTo>
                  <a:lnTo>
                    <a:pt x="158" y="39"/>
                  </a:lnTo>
                  <a:lnTo>
                    <a:pt x="149" y="39"/>
                  </a:lnTo>
                  <a:lnTo>
                    <a:pt x="145" y="39"/>
                  </a:lnTo>
                  <a:lnTo>
                    <a:pt x="136" y="39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3" y="33"/>
                  </a:lnTo>
                  <a:lnTo>
                    <a:pt x="115" y="33"/>
                  </a:lnTo>
                  <a:lnTo>
                    <a:pt x="30" y="50"/>
                  </a:lnTo>
                  <a:lnTo>
                    <a:pt x="22" y="56"/>
                  </a:lnTo>
                  <a:lnTo>
                    <a:pt x="13" y="50"/>
                  </a:lnTo>
                  <a:lnTo>
                    <a:pt x="0" y="45"/>
                  </a:lnTo>
                  <a:lnTo>
                    <a:pt x="4" y="23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09" name="Freeform 1385"/>
            <p:cNvSpPr>
              <a:spLocks/>
            </p:cNvSpPr>
            <p:nvPr/>
          </p:nvSpPr>
          <p:spPr bwMode="auto">
            <a:xfrm>
              <a:off x="2632" y="1990"/>
              <a:ext cx="122" cy="2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3" y="17"/>
                </a:cxn>
                <a:cxn ang="0">
                  <a:pos x="12" y="28"/>
                </a:cxn>
                <a:cxn ang="0">
                  <a:pos x="20" y="45"/>
                </a:cxn>
                <a:cxn ang="0">
                  <a:pos x="33" y="62"/>
                </a:cxn>
                <a:cxn ang="0">
                  <a:pos x="41" y="84"/>
                </a:cxn>
                <a:cxn ang="0">
                  <a:pos x="50" y="101"/>
                </a:cxn>
                <a:cxn ang="0">
                  <a:pos x="59" y="112"/>
                </a:cxn>
                <a:cxn ang="0">
                  <a:pos x="67" y="135"/>
                </a:cxn>
                <a:cxn ang="0">
                  <a:pos x="84" y="185"/>
                </a:cxn>
                <a:cxn ang="0">
                  <a:pos x="84" y="201"/>
                </a:cxn>
                <a:cxn ang="0">
                  <a:pos x="88" y="218"/>
                </a:cxn>
                <a:cxn ang="0">
                  <a:pos x="88" y="229"/>
                </a:cxn>
                <a:cxn ang="0">
                  <a:pos x="93" y="240"/>
                </a:cxn>
                <a:cxn ang="0">
                  <a:pos x="93" y="251"/>
                </a:cxn>
                <a:cxn ang="0">
                  <a:pos x="88" y="274"/>
                </a:cxn>
                <a:cxn ang="0">
                  <a:pos x="101" y="274"/>
                </a:cxn>
                <a:cxn ang="0">
                  <a:pos x="106" y="263"/>
                </a:cxn>
                <a:cxn ang="0">
                  <a:pos x="109" y="246"/>
                </a:cxn>
                <a:cxn ang="0">
                  <a:pos x="114" y="229"/>
                </a:cxn>
                <a:cxn ang="0">
                  <a:pos x="118" y="212"/>
                </a:cxn>
                <a:cxn ang="0">
                  <a:pos x="118" y="201"/>
                </a:cxn>
                <a:cxn ang="0">
                  <a:pos x="122" y="190"/>
                </a:cxn>
                <a:cxn ang="0">
                  <a:pos x="122" y="174"/>
                </a:cxn>
                <a:cxn ang="0">
                  <a:pos x="122" y="163"/>
                </a:cxn>
                <a:cxn ang="0">
                  <a:pos x="122" y="145"/>
                </a:cxn>
                <a:cxn ang="0">
                  <a:pos x="118" y="135"/>
                </a:cxn>
                <a:cxn ang="0">
                  <a:pos x="118" y="112"/>
                </a:cxn>
                <a:cxn ang="0">
                  <a:pos x="109" y="95"/>
                </a:cxn>
                <a:cxn ang="0">
                  <a:pos x="106" y="79"/>
                </a:cxn>
                <a:cxn ang="0">
                  <a:pos x="106" y="67"/>
                </a:cxn>
                <a:cxn ang="0">
                  <a:pos x="93" y="73"/>
                </a:cxn>
                <a:cxn ang="0">
                  <a:pos x="97" y="84"/>
                </a:cxn>
                <a:cxn ang="0">
                  <a:pos x="97" y="95"/>
                </a:cxn>
                <a:cxn ang="0">
                  <a:pos x="101" y="107"/>
                </a:cxn>
                <a:cxn ang="0">
                  <a:pos x="106" y="123"/>
                </a:cxn>
                <a:cxn ang="0">
                  <a:pos x="106" y="129"/>
                </a:cxn>
                <a:cxn ang="0">
                  <a:pos x="109" y="145"/>
                </a:cxn>
                <a:cxn ang="0">
                  <a:pos x="109" y="157"/>
                </a:cxn>
                <a:cxn ang="0">
                  <a:pos x="109" y="174"/>
                </a:cxn>
                <a:cxn ang="0">
                  <a:pos x="106" y="190"/>
                </a:cxn>
                <a:cxn ang="0">
                  <a:pos x="106" y="201"/>
                </a:cxn>
                <a:cxn ang="0">
                  <a:pos x="106" y="212"/>
                </a:cxn>
                <a:cxn ang="0">
                  <a:pos x="101" y="224"/>
                </a:cxn>
                <a:cxn ang="0">
                  <a:pos x="101" y="207"/>
                </a:cxn>
                <a:cxn ang="0">
                  <a:pos x="97" y="190"/>
                </a:cxn>
                <a:cxn ang="0">
                  <a:pos x="93" y="174"/>
                </a:cxn>
                <a:cxn ang="0">
                  <a:pos x="88" y="157"/>
                </a:cxn>
                <a:cxn ang="0">
                  <a:pos x="79" y="135"/>
                </a:cxn>
                <a:cxn ang="0">
                  <a:pos x="76" y="118"/>
                </a:cxn>
                <a:cxn ang="0">
                  <a:pos x="59" y="84"/>
                </a:cxn>
                <a:cxn ang="0">
                  <a:pos x="50" y="67"/>
                </a:cxn>
                <a:cxn ang="0">
                  <a:pos x="41" y="50"/>
                </a:cxn>
                <a:cxn ang="0">
                  <a:pos x="38" y="45"/>
                </a:cxn>
                <a:cxn ang="0">
                  <a:pos x="33" y="34"/>
                </a:cxn>
                <a:cxn ang="0">
                  <a:pos x="29" y="23"/>
                </a:cxn>
                <a:cxn ang="0">
                  <a:pos x="20" y="12"/>
                </a:cxn>
                <a:cxn ang="0">
                  <a:pos x="12" y="0"/>
                </a:cxn>
              </a:cxnLst>
              <a:rect l="0" t="0" r="r" b="b"/>
              <a:pathLst>
                <a:path w="122" h="274">
                  <a:moveTo>
                    <a:pt x="12" y="0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12" y="28"/>
                  </a:lnTo>
                  <a:lnTo>
                    <a:pt x="20" y="45"/>
                  </a:lnTo>
                  <a:lnTo>
                    <a:pt x="33" y="62"/>
                  </a:lnTo>
                  <a:lnTo>
                    <a:pt x="41" y="84"/>
                  </a:lnTo>
                  <a:lnTo>
                    <a:pt x="50" y="101"/>
                  </a:lnTo>
                  <a:lnTo>
                    <a:pt x="59" y="112"/>
                  </a:lnTo>
                  <a:lnTo>
                    <a:pt x="67" y="135"/>
                  </a:lnTo>
                  <a:lnTo>
                    <a:pt x="84" y="185"/>
                  </a:lnTo>
                  <a:lnTo>
                    <a:pt x="84" y="201"/>
                  </a:lnTo>
                  <a:lnTo>
                    <a:pt x="88" y="218"/>
                  </a:lnTo>
                  <a:lnTo>
                    <a:pt x="88" y="229"/>
                  </a:lnTo>
                  <a:lnTo>
                    <a:pt x="93" y="240"/>
                  </a:lnTo>
                  <a:lnTo>
                    <a:pt x="93" y="251"/>
                  </a:lnTo>
                  <a:lnTo>
                    <a:pt x="88" y="274"/>
                  </a:lnTo>
                  <a:lnTo>
                    <a:pt x="101" y="274"/>
                  </a:lnTo>
                  <a:lnTo>
                    <a:pt x="106" y="263"/>
                  </a:lnTo>
                  <a:lnTo>
                    <a:pt x="109" y="246"/>
                  </a:lnTo>
                  <a:lnTo>
                    <a:pt x="114" y="229"/>
                  </a:lnTo>
                  <a:lnTo>
                    <a:pt x="118" y="212"/>
                  </a:lnTo>
                  <a:lnTo>
                    <a:pt x="118" y="201"/>
                  </a:lnTo>
                  <a:lnTo>
                    <a:pt x="122" y="190"/>
                  </a:lnTo>
                  <a:lnTo>
                    <a:pt x="122" y="174"/>
                  </a:lnTo>
                  <a:lnTo>
                    <a:pt x="122" y="163"/>
                  </a:lnTo>
                  <a:lnTo>
                    <a:pt x="122" y="145"/>
                  </a:lnTo>
                  <a:lnTo>
                    <a:pt x="118" y="135"/>
                  </a:lnTo>
                  <a:lnTo>
                    <a:pt x="118" y="112"/>
                  </a:lnTo>
                  <a:lnTo>
                    <a:pt x="109" y="95"/>
                  </a:lnTo>
                  <a:lnTo>
                    <a:pt x="106" y="79"/>
                  </a:lnTo>
                  <a:lnTo>
                    <a:pt x="106" y="67"/>
                  </a:lnTo>
                  <a:lnTo>
                    <a:pt x="93" y="73"/>
                  </a:lnTo>
                  <a:lnTo>
                    <a:pt x="97" y="84"/>
                  </a:lnTo>
                  <a:lnTo>
                    <a:pt x="97" y="95"/>
                  </a:lnTo>
                  <a:lnTo>
                    <a:pt x="101" y="107"/>
                  </a:lnTo>
                  <a:lnTo>
                    <a:pt x="106" y="123"/>
                  </a:lnTo>
                  <a:lnTo>
                    <a:pt x="106" y="129"/>
                  </a:lnTo>
                  <a:lnTo>
                    <a:pt x="109" y="145"/>
                  </a:lnTo>
                  <a:lnTo>
                    <a:pt x="109" y="157"/>
                  </a:lnTo>
                  <a:lnTo>
                    <a:pt x="109" y="174"/>
                  </a:lnTo>
                  <a:lnTo>
                    <a:pt x="106" y="190"/>
                  </a:lnTo>
                  <a:lnTo>
                    <a:pt x="106" y="201"/>
                  </a:lnTo>
                  <a:lnTo>
                    <a:pt x="106" y="212"/>
                  </a:lnTo>
                  <a:lnTo>
                    <a:pt x="101" y="224"/>
                  </a:lnTo>
                  <a:lnTo>
                    <a:pt x="101" y="207"/>
                  </a:lnTo>
                  <a:lnTo>
                    <a:pt x="97" y="190"/>
                  </a:lnTo>
                  <a:lnTo>
                    <a:pt x="93" y="174"/>
                  </a:lnTo>
                  <a:lnTo>
                    <a:pt x="88" y="157"/>
                  </a:lnTo>
                  <a:lnTo>
                    <a:pt x="79" y="135"/>
                  </a:lnTo>
                  <a:lnTo>
                    <a:pt x="76" y="118"/>
                  </a:lnTo>
                  <a:lnTo>
                    <a:pt x="59" y="84"/>
                  </a:lnTo>
                  <a:lnTo>
                    <a:pt x="50" y="67"/>
                  </a:lnTo>
                  <a:lnTo>
                    <a:pt x="41" y="50"/>
                  </a:lnTo>
                  <a:lnTo>
                    <a:pt x="38" y="45"/>
                  </a:lnTo>
                  <a:lnTo>
                    <a:pt x="33" y="34"/>
                  </a:lnTo>
                  <a:lnTo>
                    <a:pt x="29" y="23"/>
                  </a:lnTo>
                  <a:lnTo>
                    <a:pt x="2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10" name="Freeform 1386"/>
            <p:cNvSpPr>
              <a:spLocks/>
            </p:cNvSpPr>
            <p:nvPr/>
          </p:nvSpPr>
          <p:spPr bwMode="auto">
            <a:xfrm>
              <a:off x="2695" y="2241"/>
              <a:ext cx="174" cy="56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5" y="17"/>
                </a:cxn>
                <a:cxn ang="0">
                  <a:pos x="123" y="11"/>
                </a:cxn>
                <a:cxn ang="0">
                  <a:pos x="128" y="11"/>
                </a:cxn>
                <a:cxn ang="0">
                  <a:pos x="136" y="0"/>
                </a:cxn>
                <a:cxn ang="0">
                  <a:pos x="145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53" y="11"/>
                </a:cxn>
                <a:cxn ang="0">
                  <a:pos x="149" y="17"/>
                </a:cxn>
                <a:cxn ang="0">
                  <a:pos x="145" y="17"/>
                </a:cxn>
                <a:cxn ang="0">
                  <a:pos x="149" y="23"/>
                </a:cxn>
                <a:cxn ang="0">
                  <a:pos x="149" y="29"/>
                </a:cxn>
                <a:cxn ang="0">
                  <a:pos x="158" y="29"/>
                </a:cxn>
                <a:cxn ang="0">
                  <a:pos x="161" y="23"/>
                </a:cxn>
                <a:cxn ang="0">
                  <a:pos x="166" y="17"/>
                </a:cxn>
                <a:cxn ang="0">
                  <a:pos x="170" y="11"/>
                </a:cxn>
                <a:cxn ang="0">
                  <a:pos x="174" y="11"/>
                </a:cxn>
                <a:cxn ang="0">
                  <a:pos x="174" y="17"/>
                </a:cxn>
                <a:cxn ang="0">
                  <a:pos x="166" y="29"/>
                </a:cxn>
                <a:cxn ang="0">
                  <a:pos x="161" y="33"/>
                </a:cxn>
                <a:cxn ang="0">
                  <a:pos x="158" y="39"/>
                </a:cxn>
                <a:cxn ang="0">
                  <a:pos x="149" y="39"/>
                </a:cxn>
                <a:cxn ang="0">
                  <a:pos x="145" y="39"/>
                </a:cxn>
                <a:cxn ang="0">
                  <a:pos x="136" y="39"/>
                </a:cxn>
                <a:cxn ang="0">
                  <a:pos x="131" y="33"/>
                </a:cxn>
                <a:cxn ang="0">
                  <a:pos x="128" y="33"/>
                </a:cxn>
                <a:cxn ang="0">
                  <a:pos x="123" y="33"/>
                </a:cxn>
                <a:cxn ang="0">
                  <a:pos x="115" y="33"/>
                </a:cxn>
                <a:cxn ang="0">
                  <a:pos x="30" y="50"/>
                </a:cxn>
                <a:cxn ang="0">
                  <a:pos x="22" y="56"/>
                </a:cxn>
                <a:cxn ang="0">
                  <a:pos x="13" y="50"/>
                </a:cxn>
                <a:cxn ang="0">
                  <a:pos x="0" y="45"/>
                </a:cxn>
                <a:cxn ang="0">
                  <a:pos x="4" y="23"/>
                </a:cxn>
                <a:cxn ang="0">
                  <a:pos x="17" y="17"/>
                </a:cxn>
              </a:cxnLst>
              <a:rect l="0" t="0" r="r" b="b"/>
              <a:pathLst>
                <a:path w="174" h="56">
                  <a:moveTo>
                    <a:pt x="17" y="17"/>
                  </a:moveTo>
                  <a:lnTo>
                    <a:pt x="25" y="17"/>
                  </a:lnTo>
                  <a:lnTo>
                    <a:pt x="123" y="11"/>
                  </a:lnTo>
                  <a:lnTo>
                    <a:pt x="128" y="11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53" y="11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49" y="23"/>
                  </a:lnTo>
                  <a:lnTo>
                    <a:pt x="149" y="29"/>
                  </a:lnTo>
                  <a:lnTo>
                    <a:pt x="158" y="29"/>
                  </a:lnTo>
                  <a:lnTo>
                    <a:pt x="161" y="23"/>
                  </a:lnTo>
                  <a:lnTo>
                    <a:pt x="166" y="17"/>
                  </a:lnTo>
                  <a:lnTo>
                    <a:pt x="170" y="11"/>
                  </a:lnTo>
                  <a:lnTo>
                    <a:pt x="174" y="11"/>
                  </a:lnTo>
                  <a:lnTo>
                    <a:pt x="174" y="17"/>
                  </a:lnTo>
                  <a:lnTo>
                    <a:pt x="166" y="29"/>
                  </a:lnTo>
                  <a:lnTo>
                    <a:pt x="161" y="33"/>
                  </a:lnTo>
                  <a:lnTo>
                    <a:pt x="158" y="39"/>
                  </a:lnTo>
                  <a:lnTo>
                    <a:pt x="149" y="39"/>
                  </a:lnTo>
                  <a:lnTo>
                    <a:pt x="145" y="39"/>
                  </a:lnTo>
                  <a:lnTo>
                    <a:pt x="136" y="39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3" y="33"/>
                  </a:lnTo>
                  <a:lnTo>
                    <a:pt x="115" y="33"/>
                  </a:lnTo>
                  <a:lnTo>
                    <a:pt x="30" y="50"/>
                  </a:lnTo>
                  <a:lnTo>
                    <a:pt x="22" y="56"/>
                  </a:lnTo>
                  <a:lnTo>
                    <a:pt x="13" y="50"/>
                  </a:lnTo>
                  <a:lnTo>
                    <a:pt x="0" y="45"/>
                  </a:lnTo>
                  <a:lnTo>
                    <a:pt x="4" y="23"/>
                  </a:lnTo>
                  <a:lnTo>
                    <a:pt x="17" y="17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11" name="Freeform 1387"/>
            <p:cNvSpPr>
              <a:spLocks/>
            </p:cNvSpPr>
            <p:nvPr/>
          </p:nvSpPr>
          <p:spPr bwMode="auto">
            <a:xfrm>
              <a:off x="2626" y="2172"/>
              <a:ext cx="88" cy="117"/>
            </a:xfrm>
            <a:custGeom>
              <a:avLst/>
              <a:gdLst/>
              <a:ahLst/>
              <a:cxnLst>
                <a:cxn ang="0">
                  <a:pos x="68" y="39"/>
                </a:cxn>
                <a:cxn ang="0">
                  <a:pos x="68" y="61"/>
                </a:cxn>
                <a:cxn ang="0">
                  <a:pos x="76" y="72"/>
                </a:cxn>
                <a:cxn ang="0">
                  <a:pos x="85" y="84"/>
                </a:cxn>
                <a:cxn ang="0">
                  <a:pos x="88" y="84"/>
                </a:cxn>
                <a:cxn ang="0">
                  <a:pos x="85" y="95"/>
                </a:cxn>
                <a:cxn ang="0">
                  <a:pos x="85" y="106"/>
                </a:cxn>
                <a:cxn ang="0">
                  <a:pos x="85" y="111"/>
                </a:cxn>
                <a:cxn ang="0">
                  <a:pos x="72" y="117"/>
                </a:cxn>
                <a:cxn ang="0">
                  <a:pos x="59" y="117"/>
                </a:cxn>
                <a:cxn ang="0">
                  <a:pos x="50" y="111"/>
                </a:cxn>
                <a:cxn ang="0">
                  <a:pos x="38" y="106"/>
                </a:cxn>
                <a:cxn ang="0">
                  <a:pos x="25" y="101"/>
                </a:cxn>
                <a:cxn ang="0">
                  <a:pos x="12" y="95"/>
                </a:cxn>
                <a:cxn ang="0">
                  <a:pos x="9" y="72"/>
                </a:cxn>
                <a:cxn ang="0">
                  <a:pos x="4" y="50"/>
                </a:cxn>
                <a:cxn ang="0">
                  <a:pos x="4" y="2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21" y="0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9" y="22"/>
                </a:cxn>
                <a:cxn ang="0">
                  <a:pos x="68" y="39"/>
                </a:cxn>
              </a:cxnLst>
              <a:rect l="0" t="0" r="r" b="b"/>
              <a:pathLst>
                <a:path w="88" h="117">
                  <a:moveTo>
                    <a:pt x="68" y="39"/>
                  </a:moveTo>
                  <a:lnTo>
                    <a:pt x="68" y="61"/>
                  </a:lnTo>
                  <a:lnTo>
                    <a:pt x="76" y="72"/>
                  </a:lnTo>
                  <a:lnTo>
                    <a:pt x="85" y="84"/>
                  </a:lnTo>
                  <a:lnTo>
                    <a:pt x="88" y="84"/>
                  </a:lnTo>
                  <a:lnTo>
                    <a:pt x="85" y="95"/>
                  </a:lnTo>
                  <a:lnTo>
                    <a:pt x="85" y="106"/>
                  </a:lnTo>
                  <a:lnTo>
                    <a:pt x="85" y="111"/>
                  </a:lnTo>
                  <a:lnTo>
                    <a:pt x="72" y="117"/>
                  </a:lnTo>
                  <a:lnTo>
                    <a:pt x="59" y="117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5" y="101"/>
                  </a:lnTo>
                  <a:lnTo>
                    <a:pt x="12" y="95"/>
                  </a:lnTo>
                  <a:lnTo>
                    <a:pt x="9" y="72"/>
                  </a:lnTo>
                  <a:lnTo>
                    <a:pt x="4" y="50"/>
                  </a:lnTo>
                  <a:lnTo>
                    <a:pt x="4" y="2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21" y="0"/>
                  </a:lnTo>
                  <a:lnTo>
                    <a:pt x="42" y="6"/>
                  </a:lnTo>
                  <a:lnTo>
                    <a:pt x="50" y="10"/>
                  </a:lnTo>
                  <a:lnTo>
                    <a:pt x="59" y="22"/>
                  </a:lnTo>
                  <a:lnTo>
                    <a:pt x="68" y="3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12" name="Freeform 1388"/>
            <p:cNvSpPr>
              <a:spLocks/>
            </p:cNvSpPr>
            <p:nvPr/>
          </p:nvSpPr>
          <p:spPr bwMode="auto">
            <a:xfrm>
              <a:off x="2711" y="2027"/>
              <a:ext cx="169" cy="67"/>
            </a:xfrm>
            <a:custGeom>
              <a:avLst/>
              <a:gdLst/>
              <a:ahLst/>
              <a:cxnLst>
                <a:cxn ang="0">
                  <a:pos x="17" y="39"/>
                </a:cxn>
                <a:cxn ang="0">
                  <a:pos x="25" y="34"/>
                </a:cxn>
                <a:cxn ang="0">
                  <a:pos x="46" y="39"/>
                </a:cxn>
                <a:cxn ang="0">
                  <a:pos x="80" y="45"/>
                </a:cxn>
                <a:cxn ang="0">
                  <a:pos x="106" y="51"/>
                </a:cxn>
                <a:cxn ang="0">
                  <a:pos x="122" y="56"/>
                </a:cxn>
                <a:cxn ang="0">
                  <a:pos x="131" y="61"/>
                </a:cxn>
                <a:cxn ang="0">
                  <a:pos x="139" y="67"/>
                </a:cxn>
                <a:cxn ang="0">
                  <a:pos x="148" y="61"/>
                </a:cxn>
                <a:cxn ang="0">
                  <a:pos x="148" y="56"/>
                </a:cxn>
                <a:cxn ang="0">
                  <a:pos x="148" y="51"/>
                </a:cxn>
                <a:cxn ang="0">
                  <a:pos x="144" y="45"/>
                </a:cxn>
                <a:cxn ang="0">
                  <a:pos x="135" y="45"/>
                </a:cxn>
                <a:cxn ang="0">
                  <a:pos x="139" y="39"/>
                </a:cxn>
                <a:cxn ang="0">
                  <a:pos x="144" y="34"/>
                </a:cxn>
                <a:cxn ang="0">
                  <a:pos x="148" y="28"/>
                </a:cxn>
                <a:cxn ang="0">
                  <a:pos x="153" y="34"/>
                </a:cxn>
                <a:cxn ang="0">
                  <a:pos x="157" y="45"/>
                </a:cxn>
                <a:cxn ang="0">
                  <a:pos x="161" y="56"/>
                </a:cxn>
                <a:cxn ang="0">
                  <a:pos x="165" y="56"/>
                </a:cxn>
                <a:cxn ang="0">
                  <a:pos x="169" y="51"/>
                </a:cxn>
                <a:cxn ang="0">
                  <a:pos x="165" y="45"/>
                </a:cxn>
                <a:cxn ang="0">
                  <a:pos x="161" y="34"/>
                </a:cxn>
                <a:cxn ang="0">
                  <a:pos x="157" y="22"/>
                </a:cxn>
                <a:cxn ang="0">
                  <a:pos x="148" y="16"/>
                </a:cxn>
                <a:cxn ang="0">
                  <a:pos x="144" y="16"/>
                </a:cxn>
                <a:cxn ang="0">
                  <a:pos x="135" y="16"/>
                </a:cxn>
                <a:cxn ang="0">
                  <a:pos x="127" y="22"/>
                </a:cxn>
                <a:cxn ang="0">
                  <a:pos x="118" y="28"/>
                </a:cxn>
                <a:cxn ang="0">
                  <a:pos x="114" y="28"/>
                </a:cxn>
                <a:cxn ang="0">
                  <a:pos x="98" y="22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7" y="39"/>
                </a:cxn>
              </a:cxnLst>
              <a:rect l="0" t="0" r="r" b="b"/>
              <a:pathLst>
                <a:path w="169" h="67">
                  <a:moveTo>
                    <a:pt x="17" y="39"/>
                  </a:moveTo>
                  <a:lnTo>
                    <a:pt x="25" y="34"/>
                  </a:lnTo>
                  <a:lnTo>
                    <a:pt x="46" y="39"/>
                  </a:lnTo>
                  <a:lnTo>
                    <a:pt x="80" y="45"/>
                  </a:lnTo>
                  <a:lnTo>
                    <a:pt x="106" y="51"/>
                  </a:lnTo>
                  <a:lnTo>
                    <a:pt x="122" y="56"/>
                  </a:lnTo>
                  <a:lnTo>
                    <a:pt x="131" y="61"/>
                  </a:lnTo>
                  <a:lnTo>
                    <a:pt x="139" y="67"/>
                  </a:lnTo>
                  <a:lnTo>
                    <a:pt x="148" y="61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4" y="45"/>
                  </a:lnTo>
                  <a:lnTo>
                    <a:pt x="135" y="45"/>
                  </a:lnTo>
                  <a:lnTo>
                    <a:pt x="139" y="39"/>
                  </a:lnTo>
                  <a:lnTo>
                    <a:pt x="144" y="34"/>
                  </a:lnTo>
                  <a:lnTo>
                    <a:pt x="148" y="28"/>
                  </a:lnTo>
                  <a:lnTo>
                    <a:pt x="153" y="34"/>
                  </a:lnTo>
                  <a:lnTo>
                    <a:pt x="157" y="45"/>
                  </a:lnTo>
                  <a:lnTo>
                    <a:pt x="161" y="56"/>
                  </a:lnTo>
                  <a:lnTo>
                    <a:pt x="165" y="56"/>
                  </a:lnTo>
                  <a:lnTo>
                    <a:pt x="169" y="51"/>
                  </a:lnTo>
                  <a:lnTo>
                    <a:pt x="165" y="45"/>
                  </a:lnTo>
                  <a:lnTo>
                    <a:pt x="161" y="34"/>
                  </a:lnTo>
                  <a:lnTo>
                    <a:pt x="157" y="22"/>
                  </a:lnTo>
                  <a:lnTo>
                    <a:pt x="148" y="16"/>
                  </a:lnTo>
                  <a:lnTo>
                    <a:pt x="144" y="16"/>
                  </a:lnTo>
                  <a:lnTo>
                    <a:pt x="135" y="16"/>
                  </a:lnTo>
                  <a:lnTo>
                    <a:pt x="127" y="22"/>
                  </a:lnTo>
                  <a:lnTo>
                    <a:pt x="118" y="28"/>
                  </a:lnTo>
                  <a:lnTo>
                    <a:pt x="114" y="28"/>
                  </a:lnTo>
                  <a:lnTo>
                    <a:pt x="98" y="2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13" name="Freeform 1389"/>
            <p:cNvSpPr>
              <a:spLocks/>
            </p:cNvSpPr>
            <p:nvPr/>
          </p:nvSpPr>
          <p:spPr bwMode="auto">
            <a:xfrm>
              <a:off x="2623" y="2169"/>
              <a:ext cx="88" cy="117"/>
            </a:xfrm>
            <a:custGeom>
              <a:avLst/>
              <a:gdLst/>
              <a:ahLst/>
              <a:cxnLst>
                <a:cxn ang="0">
                  <a:pos x="68" y="39"/>
                </a:cxn>
                <a:cxn ang="0">
                  <a:pos x="68" y="61"/>
                </a:cxn>
                <a:cxn ang="0">
                  <a:pos x="76" y="72"/>
                </a:cxn>
                <a:cxn ang="0">
                  <a:pos x="85" y="84"/>
                </a:cxn>
                <a:cxn ang="0">
                  <a:pos x="88" y="84"/>
                </a:cxn>
                <a:cxn ang="0">
                  <a:pos x="85" y="95"/>
                </a:cxn>
                <a:cxn ang="0">
                  <a:pos x="85" y="106"/>
                </a:cxn>
                <a:cxn ang="0">
                  <a:pos x="85" y="111"/>
                </a:cxn>
                <a:cxn ang="0">
                  <a:pos x="72" y="117"/>
                </a:cxn>
                <a:cxn ang="0">
                  <a:pos x="59" y="117"/>
                </a:cxn>
                <a:cxn ang="0">
                  <a:pos x="50" y="111"/>
                </a:cxn>
                <a:cxn ang="0">
                  <a:pos x="38" y="106"/>
                </a:cxn>
                <a:cxn ang="0">
                  <a:pos x="25" y="101"/>
                </a:cxn>
                <a:cxn ang="0">
                  <a:pos x="12" y="95"/>
                </a:cxn>
                <a:cxn ang="0">
                  <a:pos x="9" y="72"/>
                </a:cxn>
                <a:cxn ang="0">
                  <a:pos x="4" y="50"/>
                </a:cxn>
                <a:cxn ang="0">
                  <a:pos x="4" y="2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21" y="0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9" y="22"/>
                </a:cxn>
                <a:cxn ang="0">
                  <a:pos x="68" y="39"/>
                </a:cxn>
              </a:cxnLst>
              <a:rect l="0" t="0" r="r" b="b"/>
              <a:pathLst>
                <a:path w="88" h="117">
                  <a:moveTo>
                    <a:pt x="68" y="39"/>
                  </a:moveTo>
                  <a:lnTo>
                    <a:pt x="68" y="61"/>
                  </a:lnTo>
                  <a:lnTo>
                    <a:pt x="76" y="72"/>
                  </a:lnTo>
                  <a:lnTo>
                    <a:pt x="85" y="84"/>
                  </a:lnTo>
                  <a:lnTo>
                    <a:pt x="88" y="84"/>
                  </a:lnTo>
                  <a:lnTo>
                    <a:pt x="85" y="95"/>
                  </a:lnTo>
                  <a:lnTo>
                    <a:pt x="85" y="106"/>
                  </a:lnTo>
                  <a:lnTo>
                    <a:pt x="85" y="111"/>
                  </a:lnTo>
                  <a:lnTo>
                    <a:pt x="72" y="117"/>
                  </a:lnTo>
                  <a:lnTo>
                    <a:pt x="59" y="117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5" y="101"/>
                  </a:lnTo>
                  <a:lnTo>
                    <a:pt x="12" y="95"/>
                  </a:lnTo>
                  <a:lnTo>
                    <a:pt x="9" y="72"/>
                  </a:lnTo>
                  <a:lnTo>
                    <a:pt x="4" y="50"/>
                  </a:lnTo>
                  <a:lnTo>
                    <a:pt x="4" y="2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21" y="0"/>
                  </a:lnTo>
                  <a:lnTo>
                    <a:pt x="42" y="6"/>
                  </a:lnTo>
                  <a:lnTo>
                    <a:pt x="50" y="10"/>
                  </a:lnTo>
                  <a:lnTo>
                    <a:pt x="59" y="22"/>
                  </a:lnTo>
                  <a:lnTo>
                    <a:pt x="68" y="39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14" name="Freeform 1390"/>
            <p:cNvSpPr>
              <a:spLocks/>
            </p:cNvSpPr>
            <p:nvPr/>
          </p:nvSpPr>
          <p:spPr bwMode="auto">
            <a:xfrm>
              <a:off x="2708" y="2024"/>
              <a:ext cx="169" cy="67"/>
            </a:xfrm>
            <a:custGeom>
              <a:avLst/>
              <a:gdLst/>
              <a:ahLst/>
              <a:cxnLst>
                <a:cxn ang="0">
                  <a:pos x="17" y="39"/>
                </a:cxn>
                <a:cxn ang="0">
                  <a:pos x="25" y="34"/>
                </a:cxn>
                <a:cxn ang="0">
                  <a:pos x="46" y="39"/>
                </a:cxn>
                <a:cxn ang="0">
                  <a:pos x="80" y="45"/>
                </a:cxn>
                <a:cxn ang="0">
                  <a:pos x="106" y="51"/>
                </a:cxn>
                <a:cxn ang="0">
                  <a:pos x="122" y="56"/>
                </a:cxn>
                <a:cxn ang="0">
                  <a:pos x="131" y="61"/>
                </a:cxn>
                <a:cxn ang="0">
                  <a:pos x="139" y="67"/>
                </a:cxn>
                <a:cxn ang="0">
                  <a:pos x="148" y="61"/>
                </a:cxn>
                <a:cxn ang="0">
                  <a:pos x="148" y="56"/>
                </a:cxn>
                <a:cxn ang="0">
                  <a:pos x="148" y="51"/>
                </a:cxn>
                <a:cxn ang="0">
                  <a:pos x="144" y="45"/>
                </a:cxn>
                <a:cxn ang="0">
                  <a:pos x="135" y="45"/>
                </a:cxn>
                <a:cxn ang="0">
                  <a:pos x="139" y="39"/>
                </a:cxn>
                <a:cxn ang="0">
                  <a:pos x="144" y="34"/>
                </a:cxn>
                <a:cxn ang="0">
                  <a:pos x="148" y="28"/>
                </a:cxn>
                <a:cxn ang="0">
                  <a:pos x="153" y="34"/>
                </a:cxn>
                <a:cxn ang="0">
                  <a:pos x="157" y="45"/>
                </a:cxn>
                <a:cxn ang="0">
                  <a:pos x="161" y="56"/>
                </a:cxn>
                <a:cxn ang="0">
                  <a:pos x="165" y="56"/>
                </a:cxn>
                <a:cxn ang="0">
                  <a:pos x="169" y="51"/>
                </a:cxn>
                <a:cxn ang="0">
                  <a:pos x="165" y="45"/>
                </a:cxn>
                <a:cxn ang="0">
                  <a:pos x="161" y="34"/>
                </a:cxn>
                <a:cxn ang="0">
                  <a:pos x="157" y="22"/>
                </a:cxn>
                <a:cxn ang="0">
                  <a:pos x="148" y="16"/>
                </a:cxn>
                <a:cxn ang="0">
                  <a:pos x="144" y="16"/>
                </a:cxn>
                <a:cxn ang="0">
                  <a:pos x="135" y="16"/>
                </a:cxn>
                <a:cxn ang="0">
                  <a:pos x="127" y="22"/>
                </a:cxn>
                <a:cxn ang="0">
                  <a:pos x="118" y="28"/>
                </a:cxn>
                <a:cxn ang="0">
                  <a:pos x="114" y="28"/>
                </a:cxn>
                <a:cxn ang="0">
                  <a:pos x="98" y="22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7" y="39"/>
                </a:cxn>
              </a:cxnLst>
              <a:rect l="0" t="0" r="r" b="b"/>
              <a:pathLst>
                <a:path w="169" h="67">
                  <a:moveTo>
                    <a:pt x="17" y="39"/>
                  </a:moveTo>
                  <a:lnTo>
                    <a:pt x="25" y="34"/>
                  </a:lnTo>
                  <a:lnTo>
                    <a:pt x="46" y="39"/>
                  </a:lnTo>
                  <a:lnTo>
                    <a:pt x="80" y="45"/>
                  </a:lnTo>
                  <a:lnTo>
                    <a:pt x="106" y="51"/>
                  </a:lnTo>
                  <a:lnTo>
                    <a:pt x="122" y="56"/>
                  </a:lnTo>
                  <a:lnTo>
                    <a:pt x="131" y="61"/>
                  </a:lnTo>
                  <a:lnTo>
                    <a:pt x="139" y="67"/>
                  </a:lnTo>
                  <a:lnTo>
                    <a:pt x="148" y="61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4" y="45"/>
                  </a:lnTo>
                  <a:lnTo>
                    <a:pt x="135" y="45"/>
                  </a:lnTo>
                  <a:lnTo>
                    <a:pt x="139" y="39"/>
                  </a:lnTo>
                  <a:lnTo>
                    <a:pt x="144" y="34"/>
                  </a:lnTo>
                  <a:lnTo>
                    <a:pt x="148" y="28"/>
                  </a:lnTo>
                  <a:lnTo>
                    <a:pt x="153" y="34"/>
                  </a:lnTo>
                  <a:lnTo>
                    <a:pt x="157" y="45"/>
                  </a:lnTo>
                  <a:lnTo>
                    <a:pt x="161" y="56"/>
                  </a:lnTo>
                  <a:lnTo>
                    <a:pt x="165" y="56"/>
                  </a:lnTo>
                  <a:lnTo>
                    <a:pt x="169" y="51"/>
                  </a:lnTo>
                  <a:lnTo>
                    <a:pt x="165" y="45"/>
                  </a:lnTo>
                  <a:lnTo>
                    <a:pt x="161" y="34"/>
                  </a:lnTo>
                  <a:lnTo>
                    <a:pt x="157" y="22"/>
                  </a:lnTo>
                  <a:lnTo>
                    <a:pt x="148" y="16"/>
                  </a:lnTo>
                  <a:lnTo>
                    <a:pt x="144" y="16"/>
                  </a:lnTo>
                  <a:lnTo>
                    <a:pt x="135" y="16"/>
                  </a:lnTo>
                  <a:lnTo>
                    <a:pt x="127" y="22"/>
                  </a:lnTo>
                  <a:lnTo>
                    <a:pt x="118" y="28"/>
                  </a:lnTo>
                  <a:lnTo>
                    <a:pt x="114" y="28"/>
                  </a:lnTo>
                  <a:lnTo>
                    <a:pt x="98" y="2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7" y="39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15" name="Freeform 1391"/>
            <p:cNvSpPr>
              <a:spLocks/>
            </p:cNvSpPr>
            <p:nvPr/>
          </p:nvSpPr>
          <p:spPr bwMode="auto">
            <a:xfrm>
              <a:off x="2673" y="2027"/>
              <a:ext cx="55" cy="55"/>
            </a:xfrm>
            <a:custGeom>
              <a:avLst/>
              <a:gdLst/>
              <a:ahLst/>
              <a:cxnLst>
                <a:cxn ang="0">
                  <a:pos x="25" y="55"/>
                </a:cxn>
                <a:cxn ang="0">
                  <a:pos x="38" y="50"/>
                </a:cxn>
                <a:cxn ang="0">
                  <a:pos x="50" y="39"/>
                </a:cxn>
                <a:cxn ang="0">
                  <a:pos x="55" y="39"/>
                </a:cxn>
                <a:cxn ang="0">
                  <a:pos x="50" y="28"/>
                </a:cxn>
                <a:cxn ang="0">
                  <a:pos x="46" y="22"/>
                </a:cxn>
                <a:cxn ang="0">
                  <a:pos x="42" y="11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8" y="6"/>
                </a:cxn>
                <a:cxn ang="0">
                  <a:pos x="0" y="11"/>
                </a:cxn>
                <a:cxn ang="0">
                  <a:pos x="25" y="55"/>
                </a:cxn>
              </a:cxnLst>
              <a:rect l="0" t="0" r="r" b="b"/>
              <a:pathLst>
                <a:path w="55" h="55">
                  <a:moveTo>
                    <a:pt x="25" y="55"/>
                  </a:moveTo>
                  <a:lnTo>
                    <a:pt x="38" y="50"/>
                  </a:lnTo>
                  <a:lnTo>
                    <a:pt x="50" y="39"/>
                  </a:lnTo>
                  <a:lnTo>
                    <a:pt x="55" y="39"/>
                  </a:lnTo>
                  <a:lnTo>
                    <a:pt x="50" y="28"/>
                  </a:lnTo>
                  <a:lnTo>
                    <a:pt x="46" y="22"/>
                  </a:lnTo>
                  <a:lnTo>
                    <a:pt x="42" y="11"/>
                  </a:lnTo>
                  <a:lnTo>
                    <a:pt x="34" y="0"/>
                  </a:lnTo>
                  <a:lnTo>
                    <a:pt x="21" y="6"/>
                  </a:lnTo>
                  <a:lnTo>
                    <a:pt x="8" y="6"/>
                  </a:lnTo>
                  <a:lnTo>
                    <a:pt x="0" y="11"/>
                  </a:lnTo>
                  <a:lnTo>
                    <a:pt x="25" y="5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16" name="Freeform 1392"/>
            <p:cNvSpPr>
              <a:spLocks/>
            </p:cNvSpPr>
            <p:nvPr/>
          </p:nvSpPr>
          <p:spPr bwMode="auto">
            <a:xfrm>
              <a:off x="2670" y="2024"/>
              <a:ext cx="55" cy="55"/>
            </a:xfrm>
            <a:custGeom>
              <a:avLst/>
              <a:gdLst/>
              <a:ahLst/>
              <a:cxnLst>
                <a:cxn ang="0">
                  <a:pos x="25" y="55"/>
                </a:cxn>
                <a:cxn ang="0">
                  <a:pos x="38" y="50"/>
                </a:cxn>
                <a:cxn ang="0">
                  <a:pos x="50" y="39"/>
                </a:cxn>
                <a:cxn ang="0">
                  <a:pos x="55" y="39"/>
                </a:cxn>
                <a:cxn ang="0">
                  <a:pos x="50" y="28"/>
                </a:cxn>
                <a:cxn ang="0">
                  <a:pos x="46" y="22"/>
                </a:cxn>
                <a:cxn ang="0">
                  <a:pos x="42" y="11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8" y="6"/>
                </a:cxn>
                <a:cxn ang="0">
                  <a:pos x="0" y="11"/>
                </a:cxn>
              </a:cxnLst>
              <a:rect l="0" t="0" r="r" b="b"/>
              <a:pathLst>
                <a:path w="55" h="55">
                  <a:moveTo>
                    <a:pt x="25" y="55"/>
                  </a:moveTo>
                  <a:lnTo>
                    <a:pt x="38" y="50"/>
                  </a:lnTo>
                  <a:lnTo>
                    <a:pt x="50" y="39"/>
                  </a:lnTo>
                  <a:lnTo>
                    <a:pt x="55" y="39"/>
                  </a:lnTo>
                  <a:lnTo>
                    <a:pt x="50" y="28"/>
                  </a:lnTo>
                  <a:lnTo>
                    <a:pt x="46" y="22"/>
                  </a:lnTo>
                  <a:lnTo>
                    <a:pt x="42" y="11"/>
                  </a:lnTo>
                  <a:lnTo>
                    <a:pt x="34" y="0"/>
                  </a:lnTo>
                  <a:lnTo>
                    <a:pt x="21" y="6"/>
                  </a:lnTo>
                  <a:lnTo>
                    <a:pt x="8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17" name="Freeform 1393"/>
            <p:cNvSpPr>
              <a:spLocks/>
            </p:cNvSpPr>
            <p:nvPr/>
          </p:nvSpPr>
          <p:spPr bwMode="auto">
            <a:xfrm>
              <a:off x="2640" y="1990"/>
              <a:ext cx="98" cy="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13" y="17"/>
                </a:cxn>
                <a:cxn ang="0">
                  <a:pos x="17" y="28"/>
                </a:cxn>
                <a:cxn ang="0">
                  <a:pos x="25" y="40"/>
                </a:cxn>
                <a:cxn ang="0">
                  <a:pos x="38" y="56"/>
                </a:cxn>
                <a:cxn ang="0">
                  <a:pos x="42" y="67"/>
                </a:cxn>
                <a:cxn ang="0">
                  <a:pos x="51" y="79"/>
                </a:cxn>
                <a:cxn ang="0">
                  <a:pos x="59" y="107"/>
                </a:cxn>
                <a:cxn ang="0">
                  <a:pos x="72" y="129"/>
                </a:cxn>
                <a:cxn ang="0">
                  <a:pos x="80" y="157"/>
                </a:cxn>
                <a:cxn ang="0">
                  <a:pos x="89" y="185"/>
                </a:cxn>
                <a:cxn ang="0">
                  <a:pos x="89" y="207"/>
                </a:cxn>
                <a:cxn ang="0">
                  <a:pos x="93" y="224"/>
                </a:cxn>
                <a:cxn ang="0">
                  <a:pos x="98" y="207"/>
                </a:cxn>
                <a:cxn ang="0">
                  <a:pos x="98" y="185"/>
                </a:cxn>
                <a:cxn ang="0">
                  <a:pos x="98" y="157"/>
                </a:cxn>
                <a:cxn ang="0">
                  <a:pos x="98" y="135"/>
                </a:cxn>
                <a:cxn ang="0">
                  <a:pos x="93" y="112"/>
                </a:cxn>
                <a:cxn ang="0">
                  <a:pos x="89" y="101"/>
                </a:cxn>
                <a:cxn ang="0">
                  <a:pos x="89" y="89"/>
                </a:cxn>
                <a:cxn ang="0">
                  <a:pos x="85" y="73"/>
                </a:cxn>
              </a:cxnLst>
              <a:rect l="0" t="0" r="r" b="b"/>
              <a:pathLst>
                <a:path w="98" h="224">
                  <a:moveTo>
                    <a:pt x="0" y="0"/>
                  </a:moveTo>
                  <a:lnTo>
                    <a:pt x="4" y="6"/>
                  </a:lnTo>
                  <a:lnTo>
                    <a:pt x="13" y="17"/>
                  </a:lnTo>
                  <a:lnTo>
                    <a:pt x="17" y="28"/>
                  </a:lnTo>
                  <a:lnTo>
                    <a:pt x="25" y="40"/>
                  </a:lnTo>
                  <a:lnTo>
                    <a:pt x="38" y="56"/>
                  </a:lnTo>
                  <a:lnTo>
                    <a:pt x="42" y="67"/>
                  </a:lnTo>
                  <a:lnTo>
                    <a:pt x="51" y="79"/>
                  </a:lnTo>
                  <a:lnTo>
                    <a:pt x="59" y="107"/>
                  </a:lnTo>
                  <a:lnTo>
                    <a:pt x="72" y="129"/>
                  </a:lnTo>
                  <a:lnTo>
                    <a:pt x="80" y="157"/>
                  </a:lnTo>
                  <a:lnTo>
                    <a:pt x="89" y="185"/>
                  </a:lnTo>
                  <a:lnTo>
                    <a:pt x="89" y="207"/>
                  </a:lnTo>
                  <a:lnTo>
                    <a:pt x="93" y="224"/>
                  </a:lnTo>
                  <a:lnTo>
                    <a:pt x="98" y="207"/>
                  </a:lnTo>
                  <a:lnTo>
                    <a:pt x="98" y="185"/>
                  </a:lnTo>
                  <a:lnTo>
                    <a:pt x="98" y="157"/>
                  </a:lnTo>
                  <a:lnTo>
                    <a:pt x="98" y="135"/>
                  </a:lnTo>
                  <a:lnTo>
                    <a:pt x="93" y="112"/>
                  </a:lnTo>
                  <a:lnTo>
                    <a:pt x="89" y="101"/>
                  </a:lnTo>
                  <a:lnTo>
                    <a:pt x="89" y="89"/>
                  </a:lnTo>
                  <a:lnTo>
                    <a:pt x="85" y="73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18" name="Freeform 1394"/>
            <p:cNvSpPr>
              <a:spLocks/>
            </p:cNvSpPr>
            <p:nvPr/>
          </p:nvSpPr>
          <p:spPr bwMode="auto">
            <a:xfrm>
              <a:off x="2626" y="2043"/>
              <a:ext cx="64" cy="11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6" y="6"/>
                </a:cxn>
                <a:cxn ang="0">
                  <a:pos x="12" y="23"/>
                </a:cxn>
                <a:cxn ang="0">
                  <a:pos x="9" y="39"/>
                </a:cxn>
                <a:cxn ang="0">
                  <a:pos x="4" y="57"/>
                </a:cxn>
                <a:cxn ang="0">
                  <a:pos x="4" y="85"/>
                </a:cxn>
                <a:cxn ang="0">
                  <a:pos x="0" y="95"/>
                </a:cxn>
                <a:cxn ang="0">
                  <a:pos x="4" y="113"/>
                </a:cxn>
                <a:cxn ang="0">
                  <a:pos x="17" y="118"/>
                </a:cxn>
                <a:cxn ang="0">
                  <a:pos x="30" y="118"/>
                </a:cxn>
                <a:cxn ang="0">
                  <a:pos x="59" y="95"/>
                </a:cxn>
                <a:cxn ang="0">
                  <a:pos x="64" y="73"/>
                </a:cxn>
                <a:cxn ang="0">
                  <a:pos x="64" y="57"/>
                </a:cxn>
                <a:cxn ang="0">
                  <a:pos x="34" y="0"/>
                </a:cxn>
              </a:cxnLst>
              <a:rect l="0" t="0" r="r" b="b"/>
              <a:pathLst>
                <a:path w="64" h="118">
                  <a:moveTo>
                    <a:pt x="34" y="0"/>
                  </a:moveTo>
                  <a:lnTo>
                    <a:pt x="26" y="6"/>
                  </a:lnTo>
                  <a:lnTo>
                    <a:pt x="12" y="23"/>
                  </a:lnTo>
                  <a:lnTo>
                    <a:pt x="9" y="39"/>
                  </a:lnTo>
                  <a:lnTo>
                    <a:pt x="4" y="57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17" y="118"/>
                  </a:lnTo>
                  <a:lnTo>
                    <a:pt x="30" y="118"/>
                  </a:lnTo>
                  <a:lnTo>
                    <a:pt x="59" y="95"/>
                  </a:lnTo>
                  <a:lnTo>
                    <a:pt x="64" y="73"/>
                  </a:lnTo>
                  <a:lnTo>
                    <a:pt x="64" y="5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19" name="Freeform 1395"/>
            <p:cNvSpPr>
              <a:spLocks/>
            </p:cNvSpPr>
            <p:nvPr/>
          </p:nvSpPr>
          <p:spPr bwMode="auto">
            <a:xfrm>
              <a:off x="2623" y="2040"/>
              <a:ext cx="64" cy="11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6" y="6"/>
                </a:cxn>
                <a:cxn ang="0">
                  <a:pos x="12" y="23"/>
                </a:cxn>
                <a:cxn ang="0">
                  <a:pos x="9" y="39"/>
                </a:cxn>
                <a:cxn ang="0">
                  <a:pos x="4" y="57"/>
                </a:cxn>
                <a:cxn ang="0">
                  <a:pos x="4" y="85"/>
                </a:cxn>
                <a:cxn ang="0">
                  <a:pos x="0" y="95"/>
                </a:cxn>
                <a:cxn ang="0">
                  <a:pos x="4" y="113"/>
                </a:cxn>
                <a:cxn ang="0">
                  <a:pos x="17" y="118"/>
                </a:cxn>
                <a:cxn ang="0">
                  <a:pos x="30" y="118"/>
                </a:cxn>
                <a:cxn ang="0">
                  <a:pos x="59" y="95"/>
                </a:cxn>
                <a:cxn ang="0">
                  <a:pos x="64" y="73"/>
                </a:cxn>
                <a:cxn ang="0">
                  <a:pos x="64" y="57"/>
                </a:cxn>
              </a:cxnLst>
              <a:rect l="0" t="0" r="r" b="b"/>
              <a:pathLst>
                <a:path w="64" h="118">
                  <a:moveTo>
                    <a:pt x="34" y="0"/>
                  </a:moveTo>
                  <a:lnTo>
                    <a:pt x="26" y="6"/>
                  </a:lnTo>
                  <a:lnTo>
                    <a:pt x="12" y="23"/>
                  </a:lnTo>
                  <a:lnTo>
                    <a:pt x="9" y="39"/>
                  </a:lnTo>
                  <a:lnTo>
                    <a:pt x="4" y="57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17" y="118"/>
                  </a:lnTo>
                  <a:lnTo>
                    <a:pt x="30" y="118"/>
                  </a:lnTo>
                  <a:lnTo>
                    <a:pt x="59" y="95"/>
                  </a:lnTo>
                  <a:lnTo>
                    <a:pt x="64" y="73"/>
                  </a:lnTo>
                  <a:lnTo>
                    <a:pt x="64" y="57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20" name="Freeform 1396"/>
            <p:cNvSpPr>
              <a:spLocks/>
            </p:cNvSpPr>
            <p:nvPr/>
          </p:nvSpPr>
          <p:spPr bwMode="auto">
            <a:xfrm>
              <a:off x="2632" y="2002"/>
              <a:ext cx="93" cy="2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6"/>
                </a:cxn>
                <a:cxn ang="0">
                  <a:pos x="29" y="50"/>
                </a:cxn>
                <a:cxn ang="0">
                  <a:pos x="50" y="89"/>
                </a:cxn>
                <a:cxn ang="0">
                  <a:pos x="55" y="100"/>
                </a:cxn>
                <a:cxn ang="0">
                  <a:pos x="67" y="122"/>
                </a:cxn>
                <a:cxn ang="0">
                  <a:pos x="80" y="167"/>
                </a:cxn>
                <a:cxn ang="0">
                  <a:pos x="85" y="189"/>
                </a:cxn>
                <a:cxn ang="0">
                  <a:pos x="88" y="217"/>
                </a:cxn>
                <a:cxn ang="0">
                  <a:pos x="93" y="239"/>
                </a:cxn>
                <a:cxn ang="0">
                  <a:pos x="88" y="245"/>
                </a:cxn>
                <a:cxn ang="0">
                  <a:pos x="88" y="256"/>
                </a:cxn>
              </a:cxnLst>
              <a:rect l="0" t="0" r="r" b="b"/>
              <a:pathLst>
                <a:path w="93" h="256">
                  <a:moveTo>
                    <a:pt x="0" y="0"/>
                  </a:moveTo>
                  <a:lnTo>
                    <a:pt x="12" y="16"/>
                  </a:lnTo>
                  <a:lnTo>
                    <a:pt x="29" y="50"/>
                  </a:lnTo>
                  <a:lnTo>
                    <a:pt x="50" y="89"/>
                  </a:lnTo>
                  <a:lnTo>
                    <a:pt x="55" y="100"/>
                  </a:lnTo>
                  <a:lnTo>
                    <a:pt x="67" y="122"/>
                  </a:lnTo>
                  <a:lnTo>
                    <a:pt x="80" y="167"/>
                  </a:lnTo>
                  <a:lnTo>
                    <a:pt x="85" y="189"/>
                  </a:lnTo>
                  <a:lnTo>
                    <a:pt x="88" y="217"/>
                  </a:lnTo>
                  <a:lnTo>
                    <a:pt x="93" y="239"/>
                  </a:lnTo>
                  <a:lnTo>
                    <a:pt x="88" y="245"/>
                  </a:lnTo>
                  <a:lnTo>
                    <a:pt x="88" y="256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21" name="Freeform 1397"/>
            <p:cNvSpPr>
              <a:spLocks/>
            </p:cNvSpPr>
            <p:nvPr/>
          </p:nvSpPr>
          <p:spPr bwMode="auto">
            <a:xfrm>
              <a:off x="2733" y="2063"/>
              <a:ext cx="21" cy="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9" y="28"/>
                </a:cxn>
                <a:cxn ang="0">
                  <a:pos x="13" y="39"/>
                </a:cxn>
                <a:cxn ang="0">
                  <a:pos x="13" y="50"/>
                </a:cxn>
                <a:cxn ang="0">
                  <a:pos x="17" y="62"/>
                </a:cxn>
                <a:cxn ang="0">
                  <a:pos x="21" y="90"/>
                </a:cxn>
                <a:cxn ang="0">
                  <a:pos x="21" y="116"/>
                </a:cxn>
                <a:cxn ang="0">
                  <a:pos x="17" y="145"/>
                </a:cxn>
                <a:cxn ang="0">
                  <a:pos x="13" y="162"/>
                </a:cxn>
                <a:cxn ang="0">
                  <a:pos x="9" y="178"/>
                </a:cxn>
                <a:cxn ang="0">
                  <a:pos x="0" y="195"/>
                </a:cxn>
              </a:cxnLst>
              <a:rect l="0" t="0" r="r" b="b"/>
              <a:pathLst>
                <a:path w="21" h="195">
                  <a:moveTo>
                    <a:pt x="0" y="0"/>
                  </a:moveTo>
                  <a:lnTo>
                    <a:pt x="9" y="16"/>
                  </a:lnTo>
                  <a:lnTo>
                    <a:pt x="9" y="28"/>
                  </a:lnTo>
                  <a:lnTo>
                    <a:pt x="13" y="39"/>
                  </a:lnTo>
                  <a:lnTo>
                    <a:pt x="13" y="50"/>
                  </a:lnTo>
                  <a:lnTo>
                    <a:pt x="17" y="62"/>
                  </a:lnTo>
                  <a:lnTo>
                    <a:pt x="21" y="90"/>
                  </a:lnTo>
                  <a:lnTo>
                    <a:pt x="21" y="116"/>
                  </a:lnTo>
                  <a:lnTo>
                    <a:pt x="17" y="145"/>
                  </a:lnTo>
                  <a:lnTo>
                    <a:pt x="13" y="162"/>
                  </a:lnTo>
                  <a:lnTo>
                    <a:pt x="9" y="178"/>
                  </a:lnTo>
                  <a:lnTo>
                    <a:pt x="0" y="195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22" name="Freeform 1398"/>
            <p:cNvSpPr>
              <a:spLocks/>
            </p:cNvSpPr>
            <p:nvPr/>
          </p:nvSpPr>
          <p:spPr bwMode="auto">
            <a:xfrm>
              <a:off x="2573" y="2063"/>
              <a:ext cx="12" cy="178"/>
            </a:xfrm>
            <a:custGeom>
              <a:avLst/>
              <a:gdLst/>
              <a:ahLst/>
              <a:cxnLst>
                <a:cxn ang="0">
                  <a:pos x="12" y="178"/>
                </a:cxn>
                <a:cxn ang="0">
                  <a:pos x="8" y="172"/>
                </a:cxn>
                <a:cxn ang="0">
                  <a:pos x="4" y="162"/>
                </a:cxn>
                <a:cxn ang="0">
                  <a:pos x="4" y="156"/>
                </a:cxn>
                <a:cxn ang="0">
                  <a:pos x="4" y="145"/>
                </a:cxn>
                <a:cxn ang="0">
                  <a:pos x="0" y="112"/>
                </a:cxn>
                <a:cxn ang="0">
                  <a:pos x="0" y="90"/>
                </a:cxn>
                <a:cxn ang="0">
                  <a:pos x="0" y="72"/>
                </a:cxn>
                <a:cxn ang="0">
                  <a:pos x="4" y="39"/>
                </a:cxn>
                <a:cxn ang="0">
                  <a:pos x="4" y="28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4" y="11"/>
                </a:cxn>
                <a:cxn ang="0">
                  <a:pos x="8" y="0"/>
                </a:cxn>
              </a:cxnLst>
              <a:rect l="0" t="0" r="r" b="b"/>
              <a:pathLst>
                <a:path w="12" h="178">
                  <a:moveTo>
                    <a:pt x="12" y="178"/>
                  </a:moveTo>
                  <a:lnTo>
                    <a:pt x="8" y="172"/>
                  </a:lnTo>
                  <a:lnTo>
                    <a:pt x="4" y="162"/>
                  </a:lnTo>
                  <a:lnTo>
                    <a:pt x="4" y="156"/>
                  </a:lnTo>
                  <a:lnTo>
                    <a:pt x="4" y="145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4" y="39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8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23" name="Freeform 1399"/>
            <p:cNvSpPr>
              <a:spLocks/>
            </p:cNvSpPr>
            <p:nvPr/>
          </p:nvSpPr>
          <p:spPr bwMode="auto">
            <a:xfrm>
              <a:off x="2551" y="2024"/>
              <a:ext cx="29" cy="268"/>
            </a:xfrm>
            <a:custGeom>
              <a:avLst/>
              <a:gdLst/>
              <a:ahLst/>
              <a:cxnLst>
                <a:cxn ang="0">
                  <a:pos x="29" y="268"/>
                </a:cxn>
                <a:cxn ang="0">
                  <a:pos x="25" y="268"/>
                </a:cxn>
                <a:cxn ang="0">
                  <a:pos x="17" y="262"/>
                </a:cxn>
                <a:cxn ang="0">
                  <a:pos x="17" y="257"/>
                </a:cxn>
                <a:cxn ang="0">
                  <a:pos x="13" y="240"/>
                </a:cxn>
                <a:cxn ang="0">
                  <a:pos x="8" y="229"/>
                </a:cxn>
                <a:cxn ang="0">
                  <a:pos x="8" y="223"/>
                </a:cxn>
                <a:cxn ang="0">
                  <a:pos x="4" y="202"/>
                </a:cxn>
                <a:cxn ang="0">
                  <a:pos x="0" y="173"/>
                </a:cxn>
                <a:cxn ang="0">
                  <a:pos x="0" y="151"/>
                </a:cxn>
                <a:cxn ang="0">
                  <a:pos x="0" y="134"/>
                </a:cxn>
                <a:cxn ang="0">
                  <a:pos x="0" y="123"/>
                </a:cxn>
                <a:cxn ang="0">
                  <a:pos x="0" y="95"/>
                </a:cxn>
                <a:cxn ang="0">
                  <a:pos x="4" y="67"/>
                </a:cxn>
                <a:cxn ang="0">
                  <a:pos x="8" y="45"/>
                </a:cxn>
                <a:cxn ang="0">
                  <a:pos x="8" y="39"/>
                </a:cxn>
                <a:cxn ang="0">
                  <a:pos x="13" y="28"/>
                </a:cxn>
                <a:cxn ang="0">
                  <a:pos x="17" y="16"/>
                </a:cxn>
                <a:cxn ang="0">
                  <a:pos x="21" y="6"/>
                </a:cxn>
                <a:cxn ang="0">
                  <a:pos x="25" y="0"/>
                </a:cxn>
              </a:cxnLst>
              <a:rect l="0" t="0" r="r" b="b"/>
              <a:pathLst>
                <a:path w="29" h="268">
                  <a:moveTo>
                    <a:pt x="29" y="268"/>
                  </a:moveTo>
                  <a:lnTo>
                    <a:pt x="25" y="268"/>
                  </a:lnTo>
                  <a:lnTo>
                    <a:pt x="17" y="262"/>
                  </a:lnTo>
                  <a:lnTo>
                    <a:pt x="17" y="257"/>
                  </a:lnTo>
                  <a:lnTo>
                    <a:pt x="13" y="240"/>
                  </a:lnTo>
                  <a:lnTo>
                    <a:pt x="8" y="229"/>
                  </a:lnTo>
                  <a:lnTo>
                    <a:pt x="8" y="223"/>
                  </a:lnTo>
                  <a:lnTo>
                    <a:pt x="4" y="202"/>
                  </a:lnTo>
                  <a:lnTo>
                    <a:pt x="0" y="173"/>
                  </a:lnTo>
                  <a:lnTo>
                    <a:pt x="0" y="151"/>
                  </a:lnTo>
                  <a:lnTo>
                    <a:pt x="0" y="134"/>
                  </a:lnTo>
                  <a:lnTo>
                    <a:pt x="0" y="123"/>
                  </a:lnTo>
                  <a:lnTo>
                    <a:pt x="0" y="95"/>
                  </a:lnTo>
                  <a:lnTo>
                    <a:pt x="4" y="67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13" y="28"/>
                  </a:lnTo>
                  <a:lnTo>
                    <a:pt x="17" y="16"/>
                  </a:lnTo>
                  <a:lnTo>
                    <a:pt x="21" y="6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24" name="Line 1400"/>
            <p:cNvSpPr>
              <a:spLocks noChangeShapeType="1"/>
            </p:cNvSpPr>
            <p:nvPr/>
          </p:nvSpPr>
          <p:spPr bwMode="auto">
            <a:xfrm>
              <a:off x="2588" y="2063"/>
              <a:ext cx="41" cy="5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25" name="Line 1401"/>
            <p:cNvSpPr>
              <a:spLocks noChangeShapeType="1"/>
            </p:cNvSpPr>
            <p:nvPr/>
          </p:nvSpPr>
          <p:spPr bwMode="auto">
            <a:xfrm>
              <a:off x="2582" y="2241"/>
              <a:ext cx="43" cy="1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26" name="Oval 1402"/>
            <p:cNvSpPr>
              <a:spLocks noChangeArrowheads="1"/>
            </p:cNvSpPr>
            <p:nvPr/>
          </p:nvSpPr>
          <p:spPr bwMode="auto">
            <a:xfrm>
              <a:off x="2662" y="2102"/>
              <a:ext cx="17" cy="1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27" name="Freeform 1403"/>
            <p:cNvSpPr>
              <a:spLocks/>
            </p:cNvSpPr>
            <p:nvPr/>
          </p:nvSpPr>
          <p:spPr bwMode="auto">
            <a:xfrm>
              <a:off x="2659" y="2100"/>
              <a:ext cx="17" cy="1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7" h="11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28" name="Oval 1404"/>
            <p:cNvSpPr>
              <a:spLocks noChangeArrowheads="1"/>
            </p:cNvSpPr>
            <p:nvPr/>
          </p:nvSpPr>
          <p:spPr bwMode="auto">
            <a:xfrm>
              <a:off x="2662" y="2214"/>
              <a:ext cx="17" cy="1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05"/>
          <p:cNvGrpSpPr>
            <a:grpSpLocks/>
          </p:cNvGrpSpPr>
          <p:nvPr/>
        </p:nvGrpSpPr>
        <p:grpSpPr bwMode="auto">
          <a:xfrm>
            <a:off x="2979738" y="3009900"/>
            <a:ext cx="2428875" cy="1323975"/>
            <a:chOff x="1877" y="1896"/>
            <a:chExt cx="1530" cy="834"/>
          </a:xfrm>
        </p:grpSpPr>
        <p:sp>
          <p:nvSpPr>
            <p:cNvPr id="1743230" name="Freeform 1406"/>
            <p:cNvSpPr>
              <a:spLocks/>
            </p:cNvSpPr>
            <p:nvPr/>
          </p:nvSpPr>
          <p:spPr bwMode="auto">
            <a:xfrm>
              <a:off x="2659" y="2211"/>
              <a:ext cx="17" cy="1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9"/>
                </a:cxn>
                <a:cxn ang="0">
                  <a:pos x="15" y="10"/>
                </a:cxn>
                <a:cxn ang="0">
                  <a:pos x="14" y="10"/>
                </a:cxn>
                <a:cxn ang="0">
                  <a:pos x="13" y="11"/>
                </a:cxn>
                <a:cxn ang="0">
                  <a:pos x="11" y="12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3" y="10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7" h="12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31" name="Oval 1407"/>
            <p:cNvSpPr>
              <a:spLocks noChangeArrowheads="1"/>
            </p:cNvSpPr>
            <p:nvPr/>
          </p:nvSpPr>
          <p:spPr bwMode="auto">
            <a:xfrm>
              <a:off x="2628" y="2108"/>
              <a:ext cx="94" cy="107"/>
            </a:xfrm>
            <a:prstGeom prst="ellipse">
              <a:avLst/>
            </a:pr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32" name="Freeform 1408"/>
            <p:cNvSpPr>
              <a:spLocks/>
            </p:cNvSpPr>
            <p:nvPr/>
          </p:nvSpPr>
          <p:spPr bwMode="auto">
            <a:xfrm>
              <a:off x="2625" y="2105"/>
              <a:ext cx="94" cy="10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0" y="3"/>
                </a:cxn>
                <a:cxn ang="0">
                  <a:pos x="69" y="6"/>
                </a:cxn>
                <a:cxn ang="0">
                  <a:pos x="77" y="12"/>
                </a:cxn>
                <a:cxn ang="0">
                  <a:pos x="83" y="20"/>
                </a:cxn>
                <a:cxn ang="0">
                  <a:pos x="89" y="29"/>
                </a:cxn>
                <a:cxn ang="0">
                  <a:pos x="92" y="38"/>
                </a:cxn>
                <a:cxn ang="0">
                  <a:pos x="94" y="48"/>
                </a:cxn>
                <a:cxn ang="0">
                  <a:pos x="94" y="59"/>
                </a:cxn>
                <a:cxn ang="0">
                  <a:pos x="92" y="69"/>
                </a:cxn>
                <a:cxn ang="0">
                  <a:pos x="89" y="78"/>
                </a:cxn>
                <a:cxn ang="0">
                  <a:pos x="83" y="87"/>
                </a:cxn>
                <a:cxn ang="0">
                  <a:pos x="77" y="95"/>
                </a:cxn>
                <a:cxn ang="0">
                  <a:pos x="69" y="101"/>
                </a:cxn>
                <a:cxn ang="0">
                  <a:pos x="60" y="104"/>
                </a:cxn>
                <a:cxn ang="0">
                  <a:pos x="51" y="107"/>
                </a:cxn>
                <a:cxn ang="0">
                  <a:pos x="42" y="107"/>
                </a:cxn>
                <a:cxn ang="0">
                  <a:pos x="33" y="104"/>
                </a:cxn>
                <a:cxn ang="0">
                  <a:pos x="24" y="101"/>
                </a:cxn>
                <a:cxn ang="0">
                  <a:pos x="17" y="95"/>
                </a:cxn>
                <a:cxn ang="0">
                  <a:pos x="10" y="87"/>
                </a:cxn>
                <a:cxn ang="0">
                  <a:pos x="5" y="78"/>
                </a:cxn>
                <a:cxn ang="0">
                  <a:pos x="2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2" y="38"/>
                </a:cxn>
                <a:cxn ang="0">
                  <a:pos x="5" y="29"/>
                </a:cxn>
                <a:cxn ang="0">
                  <a:pos x="10" y="20"/>
                </a:cxn>
                <a:cxn ang="0">
                  <a:pos x="17" y="12"/>
                </a:cxn>
                <a:cxn ang="0">
                  <a:pos x="24" y="6"/>
                </a:cxn>
                <a:cxn ang="0">
                  <a:pos x="33" y="3"/>
                </a:cxn>
                <a:cxn ang="0">
                  <a:pos x="42" y="0"/>
                </a:cxn>
                <a:cxn ang="0">
                  <a:pos x="47" y="0"/>
                </a:cxn>
              </a:cxnLst>
              <a:rect l="0" t="0" r="r" b="b"/>
              <a:pathLst>
                <a:path w="94" h="107">
                  <a:moveTo>
                    <a:pt x="47" y="0"/>
                  </a:moveTo>
                  <a:lnTo>
                    <a:pt x="51" y="0"/>
                  </a:lnTo>
                  <a:lnTo>
                    <a:pt x="57" y="1"/>
                  </a:lnTo>
                  <a:lnTo>
                    <a:pt x="60" y="3"/>
                  </a:lnTo>
                  <a:lnTo>
                    <a:pt x="65" y="4"/>
                  </a:lnTo>
                  <a:lnTo>
                    <a:pt x="69" y="6"/>
                  </a:lnTo>
                  <a:lnTo>
                    <a:pt x="73" y="9"/>
                  </a:lnTo>
                  <a:lnTo>
                    <a:pt x="77" y="12"/>
                  </a:lnTo>
                  <a:lnTo>
                    <a:pt x="80" y="16"/>
                  </a:lnTo>
                  <a:lnTo>
                    <a:pt x="83" y="20"/>
                  </a:lnTo>
                  <a:lnTo>
                    <a:pt x="86" y="24"/>
                  </a:lnTo>
                  <a:lnTo>
                    <a:pt x="89" y="29"/>
                  </a:lnTo>
                  <a:lnTo>
                    <a:pt x="90" y="33"/>
                  </a:lnTo>
                  <a:lnTo>
                    <a:pt x="92" y="38"/>
                  </a:lnTo>
                  <a:lnTo>
                    <a:pt x="93" y="43"/>
                  </a:lnTo>
                  <a:lnTo>
                    <a:pt x="94" y="48"/>
                  </a:lnTo>
                  <a:lnTo>
                    <a:pt x="94" y="54"/>
                  </a:lnTo>
                  <a:lnTo>
                    <a:pt x="94" y="59"/>
                  </a:lnTo>
                  <a:lnTo>
                    <a:pt x="93" y="64"/>
                  </a:lnTo>
                  <a:lnTo>
                    <a:pt x="92" y="69"/>
                  </a:lnTo>
                  <a:lnTo>
                    <a:pt x="90" y="74"/>
                  </a:lnTo>
                  <a:lnTo>
                    <a:pt x="89" y="78"/>
                  </a:lnTo>
                  <a:lnTo>
                    <a:pt x="86" y="83"/>
                  </a:lnTo>
                  <a:lnTo>
                    <a:pt x="83" y="87"/>
                  </a:lnTo>
                  <a:lnTo>
                    <a:pt x="80" y="91"/>
                  </a:lnTo>
                  <a:lnTo>
                    <a:pt x="77" y="95"/>
                  </a:lnTo>
                  <a:lnTo>
                    <a:pt x="73" y="98"/>
                  </a:lnTo>
                  <a:lnTo>
                    <a:pt x="69" y="101"/>
                  </a:lnTo>
                  <a:lnTo>
                    <a:pt x="65" y="103"/>
                  </a:lnTo>
                  <a:lnTo>
                    <a:pt x="60" y="104"/>
                  </a:lnTo>
                  <a:lnTo>
                    <a:pt x="57" y="106"/>
                  </a:lnTo>
                  <a:lnTo>
                    <a:pt x="51" y="107"/>
                  </a:lnTo>
                  <a:lnTo>
                    <a:pt x="47" y="107"/>
                  </a:lnTo>
                  <a:lnTo>
                    <a:pt x="42" y="107"/>
                  </a:lnTo>
                  <a:lnTo>
                    <a:pt x="37" y="106"/>
                  </a:lnTo>
                  <a:lnTo>
                    <a:pt x="33" y="104"/>
                  </a:lnTo>
                  <a:lnTo>
                    <a:pt x="29" y="103"/>
                  </a:lnTo>
                  <a:lnTo>
                    <a:pt x="24" y="101"/>
                  </a:lnTo>
                  <a:lnTo>
                    <a:pt x="21" y="98"/>
                  </a:lnTo>
                  <a:lnTo>
                    <a:pt x="17" y="95"/>
                  </a:lnTo>
                  <a:lnTo>
                    <a:pt x="13" y="91"/>
                  </a:lnTo>
                  <a:lnTo>
                    <a:pt x="10" y="87"/>
                  </a:lnTo>
                  <a:lnTo>
                    <a:pt x="7" y="83"/>
                  </a:lnTo>
                  <a:lnTo>
                    <a:pt x="5" y="78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64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2" y="38"/>
                  </a:lnTo>
                  <a:lnTo>
                    <a:pt x="4" y="33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10" y="20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1" y="9"/>
                  </a:lnTo>
                  <a:lnTo>
                    <a:pt x="24" y="6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33" name="Freeform 1409"/>
            <p:cNvSpPr>
              <a:spLocks/>
            </p:cNvSpPr>
            <p:nvPr/>
          </p:nvSpPr>
          <p:spPr bwMode="auto">
            <a:xfrm>
              <a:off x="2626" y="2128"/>
              <a:ext cx="85" cy="89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2" y="10"/>
                </a:cxn>
                <a:cxn ang="0">
                  <a:pos x="76" y="16"/>
                </a:cxn>
                <a:cxn ang="0">
                  <a:pos x="80" y="28"/>
                </a:cxn>
                <a:cxn ang="0">
                  <a:pos x="80" y="33"/>
                </a:cxn>
                <a:cxn ang="0">
                  <a:pos x="85" y="45"/>
                </a:cxn>
                <a:cxn ang="0">
                  <a:pos x="80" y="66"/>
                </a:cxn>
                <a:cxn ang="0">
                  <a:pos x="72" y="78"/>
                </a:cxn>
                <a:cxn ang="0">
                  <a:pos x="59" y="89"/>
                </a:cxn>
                <a:cxn ang="0">
                  <a:pos x="47" y="89"/>
                </a:cxn>
                <a:cxn ang="0">
                  <a:pos x="29" y="89"/>
                </a:cxn>
                <a:cxn ang="0">
                  <a:pos x="12" y="78"/>
                </a:cxn>
                <a:cxn ang="0">
                  <a:pos x="4" y="61"/>
                </a:cxn>
                <a:cxn ang="0">
                  <a:pos x="0" y="45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7" y="10"/>
                </a:cxn>
                <a:cxn ang="0">
                  <a:pos x="38" y="0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68" y="5"/>
                </a:cxn>
              </a:cxnLst>
              <a:rect l="0" t="0" r="r" b="b"/>
              <a:pathLst>
                <a:path w="85" h="89">
                  <a:moveTo>
                    <a:pt x="68" y="5"/>
                  </a:moveTo>
                  <a:lnTo>
                    <a:pt x="72" y="10"/>
                  </a:lnTo>
                  <a:lnTo>
                    <a:pt x="76" y="16"/>
                  </a:lnTo>
                  <a:lnTo>
                    <a:pt x="80" y="28"/>
                  </a:lnTo>
                  <a:lnTo>
                    <a:pt x="80" y="33"/>
                  </a:lnTo>
                  <a:lnTo>
                    <a:pt x="85" y="45"/>
                  </a:lnTo>
                  <a:lnTo>
                    <a:pt x="80" y="66"/>
                  </a:lnTo>
                  <a:lnTo>
                    <a:pt x="72" y="78"/>
                  </a:lnTo>
                  <a:lnTo>
                    <a:pt x="59" y="89"/>
                  </a:lnTo>
                  <a:lnTo>
                    <a:pt x="47" y="89"/>
                  </a:lnTo>
                  <a:lnTo>
                    <a:pt x="29" y="89"/>
                  </a:lnTo>
                  <a:lnTo>
                    <a:pt x="12" y="78"/>
                  </a:lnTo>
                  <a:lnTo>
                    <a:pt x="4" y="61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7" y="1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34" name="Freeform 1410"/>
            <p:cNvSpPr>
              <a:spLocks/>
            </p:cNvSpPr>
            <p:nvPr/>
          </p:nvSpPr>
          <p:spPr bwMode="auto">
            <a:xfrm>
              <a:off x="2626" y="2100"/>
              <a:ext cx="68" cy="56"/>
            </a:xfrm>
            <a:custGeom>
              <a:avLst/>
              <a:gdLst/>
              <a:ahLst/>
              <a:cxnLst>
                <a:cxn ang="0">
                  <a:pos x="68" y="16"/>
                </a:cxn>
                <a:cxn ang="0">
                  <a:pos x="68" y="22"/>
                </a:cxn>
                <a:cxn ang="0">
                  <a:pos x="59" y="22"/>
                </a:cxn>
                <a:cxn ang="0">
                  <a:pos x="56" y="22"/>
                </a:cxn>
                <a:cxn ang="0">
                  <a:pos x="43" y="22"/>
                </a:cxn>
                <a:cxn ang="0">
                  <a:pos x="34" y="28"/>
                </a:cxn>
                <a:cxn ang="0">
                  <a:pos x="21" y="38"/>
                </a:cxn>
                <a:cxn ang="0">
                  <a:pos x="12" y="44"/>
                </a:cxn>
                <a:cxn ang="0">
                  <a:pos x="4" y="56"/>
                </a:cxn>
                <a:cxn ang="0">
                  <a:pos x="0" y="50"/>
                </a:cxn>
                <a:cxn ang="0">
                  <a:pos x="4" y="38"/>
                </a:cxn>
                <a:cxn ang="0">
                  <a:pos x="17" y="16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47" y="0"/>
                </a:cxn>
                <a:cxn ang="0">
                  <a:pos x="56" y="5"/>
                </a:cxn>
                <a:cxn ang="0">
                  <a:pos x="59" y="5"/>
                </a:cxn>
                <a:cxn ang="0">
                  <a:pos x="68" y="16"/>
                </a:cxn>
              </a:cxnLst>
              <a:rect l="0" t="0" r="r" b="b"/>
              <a:pathLst>
                <a:path w="68" h="56">
                  <a:moveTo>
                    <a:pt x="68" y="16"/>
                  </a:moveTo>
                  <a:lnTo>
                    <a:pt x="68" y="22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43" y="22"/>
                  </a:lnTo>
                  <a:lnTo>
                    <a:pt x="34" y="28"/>
                  </a:lnTo>
                  <a:lnTo>
                    <a:pt x="21" y="38"/>
                  </a:lnTo>
                  <a:lnTo>
                    <a:pt x="12" y="44"/>
                  </a:lnTo>
                  <a:lnTo>
                    <a:pt x="4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7" y="16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47" y="0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35" name="Freeform 1411"/>
            <p:cNvSpPr>
              <a:spLocks/>
            </p:cNvSpPr>
            <p:nvPr/>
          </p:nvSpPr>
          <p:spPr bwMode="auto">
            <a:xfrm>
              <a:off x="2623" y="2125"/>
              <a:ext cx="85" cy="89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2" y="10"/>
                </a:cxn>
                <a:cxn ang="0">
                  <a:pos x="76" y="16"/>
                </a:cxn>
                <a:cxn ang="0">
                  <a:pos x="80" y="28"/>
                </a:cxn>
                <a:cxn ang="0">
                  <a:pos x="80" y="33"/>
                </a:cxn>
                <a:cxn ang="0">
                  <a:pos x="85" y="45"/>
                </a:cxn>
                <a:cxn ang="0">
                  <a:pos x="80" y="66"/>
                </a:cxn>
                <a:cxn ang="0">
                  <a:pos x="72" y="78"/>
                </a:cxn>
                <a:cxn ang="0">
                  <a:pos x="59" y="89"/>
                </a:cxn>
                <a:cxn ang="0">
                  <a:pos x="47" y="89"/>
                </a:cxn>
                <a:cxn ang="0">
                  <a:pos x="29" y="89"/>
                </a:cxn>
                <a:cxn ang="0">
                  <a:pos x="12" y="78"/>
                </a:cxn>
                <a:cxn ang="0">
                  <a:pos x="4" y="61"/>
                </a:cxn>
                <a:cxn ang="0">
                  <a:pos x="0" y="45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7" y="10"/>
                </a:cxn>
                <a:cxn ang="0">
                  <a:pos x="38" y="0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68" y="5"/>
                </a:cxn>
              </a:cxnLst>
              <a:rect l="0" t="0" r="r" b="b"/>
              <a:pathLst>
                <a:path w="85" h="89">
                  <a:moveTo>
                    <a:pt x="68" y="5"/>
                  </a:moveTo>
                  <a:lnTo>
                    <a:pt x="72" y="10"/>
                  </a:lnTo>
                  <a:lnTo>
                    <a:pt x="76" y="16"/>
                  </a:lnTo>
                  <a:lnTo>
                    <a:pt x="80" y="28"/>
                  </a:lnTo>
                  <a:lnTo>
                    <a:pt x="80" y="33"/>
                  </a:lnTo>
                  <a:lnTo>
                    <a:pt x="85" y="45"/>
                  </a:lnTo>
                  <a:lnTo>
                    <a:pt x="80" y="66"/>
                  </a:lnTo>
                  <a:lnTo>
                    <a:pt x="72" y="78"/>
                  </a:lnTo>
                  <a:lnTo>
                    <a:pt x="59" y="89"/>
                  </a:lnTo>
                  <a:lnTo>
                    <a:pt x="47" y="89"/>
                  </a:lnTo>
                  <a:lnTo>
                    <a:pt x="29" y="89"/>
                  </a:lnTo>
                  <a:lnTo>
                    <a:pt x="12" y="78"/>
                  </a:lnTo>
                  <a:lnTo>
                    <a:pt x="4" y="61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7" y="1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8" y="5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36" name="Freeform 1412"/>
            <p:cNvSpPr>
              <a:spLocks/>
            </p:cNvSpPr>
            <p:nvPr/>
          </p:nvSpPr>
          <p:spPr bwMode="auto">
            <a:xfrm>
              <a:off x="2623" y="2097"/>
              <a:ext cx="68" cy="56"/>
            </a:xfrm>
            <a:custGeom>
              <a:avLst/>
              <a:gdLst/>
              <a:ahLst/>
              <a:cxnLst>
                <a:cxn ang="0">
                  <a:pos x="68" y="16"/>
                </a:cxn>
                <a:cxn ang="0">
                  <a:pos x="68" y="22"/>
                </a:cxn>
                <a:cxn ang="0">
                  <a:pos x="59" y="22"/>
                </a:cxn>
                <a:cxn ang="0">
                  <a:pos x="56" y="22"/>
                </a:cxn>
                <a:cxn ang="0">
                  <a:pos x="43" y="22"/>
                </a:cxn>
                <a:cxn ang="0">
                  <a:pos x="34" y="28"/>
                </a:cxn>
                <a:cxn ang="0">
                  <a:pos x="21" y="38"/>
                </a:cxn>
                <a:cxn ang="0">
                  <a:pos x="12" y="44"/>
                </a:cxn>
                <a:cxn ang="0">
                  <a:pos x="4" y="56"/>
                </a:cxn>
                <a:cxn ang="0">
                  <a:pos x="0" y="50"/>
                </a:cxn>
                <a:cxn ang="0">
                  <a:pos x="4" y="38"/>
                </a:cxn>
                <a:cxn ang="0">
                  <a:pos x="17" y="16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47" y="0"/>
                </a:cxn>
                <a:cxn ang="0">
                  <a:pos x="56" y="5"/>
                </a:cxn>
                <a:cxn ang="0">
                  <a:pos x="59" y="5"/>
                </a:cxn>
                <a:cxn ang="0">
                  <a:pos x="68" y="16"/>
                </a:cxn>
              </a:cxnLst>
              <a:rect l="0" t="0" r="r" b="b"/>
              <a:pathLst>
                <a:path w="68" h="56">
                  <a:moveTo>
                    <a:pt x="68" y="16"/>
                  </a:moveTo>
                  <a:lnTo>
                    <a:pt x="68" y="22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43" y="22"/>
                  </a:lnTo>
                  <a:lnTo>
                    <a:pt x="34" y="28"/>
                  </a:lnTo>
                  <a:lnTo>
                    <a:pt x="21" y="38"/>
                  </a:lnTo>
                  <a:lnTo>
                    <a:pt x="12" y="44"/>
                  </a:lnTo>
                  <a:lnTo>
                    <a:pt x="4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7" y="16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47" y="0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8" y="16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37" name="Freeform 1413"/>
            <p:cNvSpPr>
              <a:spLocks/>
            </p:cNvSpPr>
            <p:nvPr/>
          </p:nvSpPr>
          <p:spPr bwMode="auto">
            <a:xfrm>
              <a:off x="2715" y="215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38" name="Freeform 1414"/>
            <p:cNvSpPr>
              <a:spLocks/>
            </p:cNvSpPr>
            <p:nvPr/>
          </p:nvSpPr>
          <p:spPr bwMode="auto">
            <a:xfrm>
              <a:off x="2712" y="214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39" name="Oval 1415"/>
            <p:cNvSpPr>
              <a:spLocks noChangeArrowheads="1"/>
            </p:cNvSpPr>
            <p:nvPr/>
          </p:nvSpPr>
          <p:spPr bwMode="auto">
            <a:xfrm>
              <a:off x="2828" y="2119"/>
              <a:ext cx="30" cy="96"/>
            </a:xfrm>
            <a:prstGeom prst="ellipse">
              <a:avLst/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40" name="Freeform 1416"/>
            <p:cNvSpPr>
              <a:spLocks/>
            </p:cNvSpPr>
            <p:nvPr/>
          </p:nvSpPr>
          <p:spPr bwMode="auto">
            <a:xfrm>
              <a:off x="2825" y="2116"/>
              <a:ext cx="30" cy="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2" y="5"/>
                </a:cxn>
                <a:cxn ang="0">
                  <a:pos x="25" y="10"/>
                </a:cxn>
                <a:cxn ang="0">
                  <a:pos x="27" y="18"/>
                </a:cxn>
                <a:cxn ang="0">
                  <a:pos x="28" y="25"/>
                </a:cxn>
                <a:cxn ang="0">
                  <a:pos x="29" y="34"/>
                </a:cxn>
                <a:cxn ang="0">
                  <a:pos x="30" y="43"/>
                </a:cxn>
                <a:cxn ang="0">
                  <a:pos x="30" y="53"/>
                </a:cxn>
                <a:cxn ang="0">
                  <a:pos x="29" y="62"/>
                </a:cxn>
                <a:cxn ang="0">
                  <a:pos x="28" y="70"/>
                </a:cxn>
                <a:cxn ang="0">
                  <a:pos x="27" y="78"/>
                </a:cxn>
                <a:cxn ang="0">
                  <a:pos x="25" y="85"/>
                </a:cxn>
                <a:cxn ang="0">
                  <a:pos x="22" y="90"/>
                </a:cxn>
                <a:cxn ang="0">
                  <a:pos x="19" y="93"/>
                </a:cxn>
                <a:cxn ang="0">
                  <a:pos x="16" y="96"/>
                </a:cxn>
                <a:cxn ang="0">
                  <a:pos x="13" y="96"/>
                </a:cxn>
                <a:cxn ang="0">
                  <a:pos x="10" y="93"/>
                </a:cxn>
                <a:cxn ang="0">
                  <a:pos x="8" y="90"/>
                </a:cxn>
                <a:cxn ang="0">
                  <a:pos x="5" y="85"/>
                </a:cxn>
                <a:cxn ang="0">
                  <a:pos x="3" y="78"/>
                </a:cxn>
                <a:cxn ang="0">
                  <a:pos x="1" y="70"/>
                </a:cxn>
                <a:cxn ang="0">
                  <a:pos x="1" y="62"/>
                </a:cxn>
                <a:cxn ang="0">
                  <a:pos x="0" y="53"/>
                </a:cxn>
                <a:cxn ang="0">
                  <a:pos x="0" y="43"/>
                </a:cxn>
                <a:cxn ang="0">
                  <a:pos x="1" y="34"/>
                </a:cxn>
                <a:cxn ang="0">
                  <a:pos x="1" y="25"/>
                </a:cxn>
                <a:cxn ang="0">
                  <a:pos x="3" y="18"/>
                </a:cxn>
                <a:cxn ang="0">
                  <a:pos x="5" y="10"/>
                </a:cxn>
                <a:cxn ang="0">
                  <a:pos x="8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0" h="96">
                  <a:moveTo>
                    <a:pt x="15" y="0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30" y="38"/>
                  </a:lnTo>
                  <a:lnTo>
                    <a:pt x="30" y="43"/>
                  </a:lnTo>
                  <a:lnTo>
                    <a:pt x="30" y="48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29" y="62"/>
                  </a:lnTo>
                  <a:lnTo>
                    <a:pt x="29" y="66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7" y="78"/>
                  </a:lnTo>
                  <a:lnTo>
                    <a:pt x="25" y="81"/>
                  </a:lnTo>
                  <a:lnTo>
                    <a:pt x="25" y="85"/>
                  </a:lnTo>
                  <a:lnTo>
                    <a:pt x="23" y="87"/>
                  </a:lnTo>
                  <a:lnTo>
                    <a:pt x="22" y="90"/>
                  </a:lnTo>
                  <a:lnTo>
                    <a:pt x="21" y="92"/>
                  </a:lnTo>
                  <a:lnTo>
                    <a:pt x="19" y="93"/>
                  </a:lnTo>
                  <a:lnTo>
                    <a:pt x="18" y="95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0" y="93"/>
                  </a:lnTo>
                  <a:lnTo>
                    <a:pt x="9" y="92"/>
                  </a:lnTo>
                  <a:lnTo>
                    <a:pt x="8" y="90"/>
                  </a:lnTo>
                  <a:lnTo>
                    <a:pt x="7" y="87"/>
                  </a:lnTo>
                  <a:lnTo>
                    <a:pt x="5" y="85"/>
                  </a:lnTo>
                  <a:lnTo>
                    <a:pt x="4" y="81"/>
                  </a:lnTo>
                  <a:lnTo>
                    <a:pt x="3" y="78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1" y="66"/>
                  </a:lnTo>
                  <a:lnTo>
                    <a:pt x="1" y="62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8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7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41" name="Freeform 1417"/>
            <p:cNvSpPr>
              <a:spLocks/>
            </p:cNvSpPr>
            <p:nvPr/>
          </p:nvSpPr>
          <p:spPr bwMode="auto">
            <a:xfrm>
              <a:off x="2891" y="1996"/>
              <a:ext cx="8" cy="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50"/>
                </a:cxn>
                <a:cxn ang="0">
                  <a:pos x="8" y="106"/>
                </a:cxn>
                <a:cxn ang="0">
                  <a:pos x="0" y="145"/>
                </a:cxn>
                <a:cxn ang="0">
                  <a:pos x="0" y="184"/>
                </a:cxn>
                <a:cxn ang="0">
                  <a:pos x="0" y="218"/>
                </a:cxn>
                <a:cxn ang="0">
                  <a:pos x="0" y="263"/>
                </a:cxn>
                <a:cxn ang="0">
                  <a:pos x="0" y="307"/>
                </a:cxn>
              </a:cxnLst>
              <a:rect l="0" t="0" r="r" b="b"/>
              <a:pathLst>
                <a:path w="8" h="307">
                  <a:moveTo>
                    <a:pt x="8" y="0"/>
                  </a:moveTo>
                  <a:lnTo>
                    <a:pt x="8" y="50"/>
                  </a:lnTo>
                  <a:lnTo>
                    <a:pt x="8" y="106"/>
                  </a:lnTo>
                  <a:lnTo>
                    <a:pt x="0" y="145"/>
                  </a:lnTo>
                  <a:lnTo>
                    <a:pt x="0" y="184"/>
                  </a:lnTo>
                  <a:lnTo>
                    <a:pt x="0" y="218"/>
                  </a:lnTo>
                  <a:lnTo>
                    <a:pt x="0" y="263"/>
                  </a:lnTo>
                  <a:lnTo>
                    <a:pt x="0" y="307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42" name="Freeform 1418"/>
            <p:cNvSpPr>
              <a:spLocks/>
            </p:cNvSpPr>
            <p:nvPr/>
          </p:nvSpPr>
          <p:spPr bwMode="auto">
            <a:xfrm>
              <a:off x="2877" y="1952"/>
              <a:ext cx="530" cy="357"/>
            </a:xfrm>
            <a:custGeom>
              <a:avLst/>
              <a:gdLst/>
              <a:ahLst/>
              <a:cxnLst>
                <a:cxn ang="0">
                  <a:pos x="530" y="357"/>
                </a:cxn>
                <a:cxn ang="0">
                  <a:pos x="530" y="223"/>
                </a:cxn>
                <a:cxn ang="0">
                  <a:pos x="496" y="100"/>
                </a:cxn>
                <a:cxn ang="0">
                  <a:pos x="471" y="50"/>
                </a:cxn>
                <a:cxn ang="0">
                  <a:pos x="441" y="32"/>
                </a:cxn>
                <a:cxn ang="0">
                  <a:pos x="0" y="0"/>
                </a:cxn>
              </a:cxnLst>
              <a:rect l="0" t="0" r="r" b="b"/>
              <a:pathLst>
                <a:path w="530" h="357">
                  <a:moveTo>
                    <a:pt x="530" y="357"/>
                  </a:moveTo>
                  <a:lnTo>
                    <a:pt x="530" y="223"/>
                  </a:lnTo>
                  <a:lnTo>
                    <a:pt x="496" y="100"/>
                  </a:lnTo>
                  <a:lnTo>
                    <a:pt x="471" y="50"/>
                  </a:lnTo>
                  <a:lnTo>
                    <a:pt x="441" y="3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43" name="Freeform 1419"/>
            <p:cNvSpPr>
              <a:spLocks/>
            </p:cNvSpPr>
            <p:nvPr/>
          </p:nvSpPr>
          <p:spPr bwMode="auto">
            <a:xfrm>
              <a:off x="2877" y="1952"/>
              <a:ext cx="509" cy="357"/>
            </a:xfrm>
            <a:custGeom>
              <a:avLst/>
              <a:gdLst/>
              <a:ahLst/>
              <a:cxnLst>
                <a:cxn ang="0">
                  <a:pos x="509" y="357"/>
                </a:cxn>
                <a:cxn ang="0">
                  <a:pos x="504" y="223"/>
                </a:cxn>
                <a:cxn ang="0">
                  <a:pos x="475" y="100"/>
                </a:cxn>
                <a:cxn ang="0">
                  <a:pos x="450" y="50"/>
                </a:cxn>
                <a:cxn ang="0">
                  <a:pos x="424" y="32"/>
                </a:cxn>
                <a:cxn ang="0">
                  <a:pos x="0" y="0"/>
                </a:cxn>
              </a:cxnLst>
              <a:rect l="0" t="0" r="r" b="b"/>
              <a:pathLst>
                <a:path w="509" h="357">
                  <a:moveTo>
                    <a:pt x="509" y="357"/>
                  </a:moveTo>
                  <a:lnTo>
                    <a:pt x="504" y="223"/>
                  </a:lnTo>
                  <a:lnTo>
                    <a:pt x="475" y="100"/>
                  </a:lnTo>
                  <a:lnTo>
                    <a:pt x="450" y="50"/>
                  </a:lnTo>
                  <a:lnTo>
                    <a:pt x="424" y="3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44" name="Freeform 1420"/>
            <p:cNvSpPr>
              <a:spLocks/>
            </p:cNvSpPr>
            <p:nvPr/>
          </p:nvSpPr>
          <p:spPr bwMode="auto">
            <a:xfrm>
              <a:off x="3017" y="2129"/>
              <a:ext cx="364" cy="56"/>
            </a:xfrm>
            <a:custGeom>
              <a:avLst/>
              <a:gdLst/>
              <a:ahLst/>
              <a:cxnLst>
                <a:cxn ang="0">
                  <a:pos x="364" y="56"/>
                </a:cxn>
                <a:cxn ang="0">
                  <a:pos x="284" y="29"/>
                </a:cxn>
                <a:cxn ang="0">
                  <a:pos x="148" y="6"/>
                </a:cxn>
                <a:cxn ang="0">
                  <a:pos x="0" y="0"/>
                </a:cxn>
              </a:cxnLst>
              <a:rect l="0" t="0" r="r" b="b"/>
              <a:pathLst>
                <a:path w="364" h="56">
                  <a:moveTo>
                    <a:pt x="364" y="56"/>
                  </a:moveTo>
                  <a:lnTo>
                    <a:pt x="284" y="29"/>
                  </a:lnTo>
                  <a:lnTo>
                    <a:pt x="148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45" name="Freeform 1421"/>
            <p:cNvSpPr>
              <a:spLocks/>
            </p:cNvSpPr>
            <p:nvPr/>
          </p:nvSpPr>
          <p:spPr bwMode="auto">
            <a:xfrm>
              <a:off x="3017" y="2129"/>
              <a:ext cx="364" cy="29"/>
            </a:xfrm>
            <a:custGeom>
              <a:avLst/>
              <a:gdLst/>
              <a:ahLst/>
              <a:cxnLst>
                <a:cxn ang="0">
                  <a:pos x="364" y="29"/>
                </a:cxn>
                <a:cxn ang="0">
                  <a:pos x="280" y="18"/>
                </a:cxn>
                <a:cxn ang="0">
                  <a:pos x="148" y="0"/>
                </a:cxn>
                <a:cxn ang="0">
                  <a:pos x="0" y="0"/>
                </a:cxn>
              </a:cxnLst>
              <a:rect l="0" t="0" r="r" b="b"/>
              <a:pathLst>
                <a:path w="364" h="29">
                  <a:moveTo>
                    <a:pt x="364" y="29"/>
                  </a:moveTo>
                  <a:lnTo>
                    <a:pt x="280" y="18"/>
                  </a:lnTo>
                  <a:lnTo>
                    <a:pt x="14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46" name="Line 1422"/>
            <p:cNvSpPr>
              <a:spLocks noChangeShapeType="1"/>
            </p:cNvSpPr>
            <p:nvPr/>
          </p:nvSpPr>
          <p:spPr bwMode="auto">
            <a:xfrm flipH="1">
              <a:off x="2782" y="2005"/>
              <a:ext cx="147" cy="54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47" name="Freeform 1423"/>
            <p:cNvSpPr>
              <a:spLocks/>
            </p:cNvSpPr>
            <p:nvPr/>
          </p:nvSpPr>
          <p:spPr bwMode="auto">
            <a:xfrm>
              <a:off x="2928" y="2002"/>
              <a:ext cx="81" cy="3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0"/>
                </a:cxn>
                <a:cxn ang="0">
                  <a:pos x="30" y="22"/>
                </a:cxn>
                <a:cxn ang="0">
                  <a:pos x="38" y="38"/>
                </a:cxn>
                <a:cxn ang="0">
                  <a:pos x="51" y="61"/>
                </a:cxn>
                <a:cxn ang="0">
                  <a:pos x="60" y="83"/>
                </a:cxn>
                <a:cxn ang="0">
                  <a:pos x="72" y="111"/>
                </a:cxn>
                <a:cxn ang="0">
                  <a:pos x="76" y="156"/>
                </a:cxn>
                <a:cxn ang="0">
                  <a:pos x="81" y="201"/>
                </a:cxn>
                <a:cxn ang="0">
                  <a:pos x="81" y="251"/>
                </a:cxn>
                <a:cxn ang="0">
                  <a:pos x="81" y="307"/>
                </a:cxn>
              </a:cxnLst>
              <a:rect l="0" t="0" r="r" b="b"/>
              <a:pathLst>
                <a:path w="81" h="307">
                  <a:moveTo>
                    <a:pt x="0" y="0"/>
                  </a:moveTo>
                  <a:lnTo>
                    <a:pt x="13" y="10"/>
                  </a:lnTo>
                  <a:lnTo>
                    <a:pt x="30" y="22"/>
                  </a:lnTo>
                  <a:lnTo>
                    <a:pt x="38" y="38"/>
                  </a:lnTo>
                  <a:lnTo>
                    <a:pt x="51" y="61"/>
                  </a:lnTo>
                  <a:lnTo>
                    <a:pt x="60" y="83"/>
                  </a:lnTo>
                  <a:lnTo>
                    <a:pt x="72" y="111"/>
                  </a:lnTo>
                  <a:lnTo>
                    <a:pt x="76" y="156"/>
                  </a:lnTo>
                  <a:lnTo>
                    <a:pt x="81" y="201"/>
                  </a:lnTo>
                  <a:lnTo>
                    <a:pt x="81" y="251"/>
                  </a:lnTo>
                  <a:lnTo>
                    <a:pt x="81" y="30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48" name="Freeform 1424"/>
            <p:cNvSpPr>
              <a:spLocks/>
            </p:cNvSpPr>
            <p:nvPr/>
          </p:nvSpPr>
          <p:spPr bwMode="auto">
            <a:xfrm>
              <a:off x="2780" y="2069"/>
              <a:ext cx="29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45"/>
                </a:cxn>
                <a:cxn ang="0">
                  <a:pos x="21" y="78"/>
                </a:cxn>
                <a:cxn ang="0">
                  <a:pos x="26" y="117"/>
                </a:cxn>
                <a:cxn ang="0">
                  <a:pos x="26" y="161"/>
                </a:cxn>
                <a:cxn ang="0">
                  <a:pos x="29" y="212"/>
                </a:cxn>
                <a:cxn ang="0">
                  <a:pos x="29" y="240"/>
                </a:cxn>
              </a:cxnLst>
              <a:rect l="0" t="0" r="r" b="b"/>
              <a:pathLst>
                <a:path w="29" h="240">
                  <a:moveTo>
                    <a:pt x="0" y="0"/>
                  </a:moveTo>
                  <a:lnTo>
                    <a:pt x="17" y="45"/>
                  </a:lnTo>
                  <a:lnTo>
                    <a:pt x="21" y="78"/>
                  </a:lnTo>
                  <a:lnTo>
                    <a:pt x="26" y="117"/>
                  </a:lnTo>
                  <a:lnTo>
                    <a:pt x="26" y="161"/>
                  </a:lnTo>
                  <a:lnTo>
                    <a:pt x="29" y="212"/>
                  </a:lnTo>
                  <a:lnTo>
                    <a:pt x="29" y="24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49" name="Freeform 1425"/>
            <p:cNvSpPr>
              <a:spLocks/>
            </p:cNvSpPr>
            <p:nvPr/>
          </p:nvSpPr>
          <p:spPr bwMode="auto">
            <a:xfrm>
              <a:off x="3032" y="2205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1" y="16"/>
                </a:cxn>
                <a:cxn ang="0">
                  <a:pos x="9" y="17"/>
                </a:cxn>
                <a:cxn ang="0">
                  <a:pos x="9" y="18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50" name="Freeform 1426"/>
            <p:cNvSpPr>
              <a:spLocks/>
            </p:cNvSpPr>
            <p:nvPr/>
          </p:nvSpPr>
          <p:spPr bwMode="auto">
            <a:xfrm>
              <a:off x="2957" y="1996"/>
              <a:ext cx="373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1" y="0"/>
                </a:cxn>
                <a:cxn ang="0">
                  <a:pos x="340" y="11"/>
                </a:cxn>
                <a:cxn ang="0">
                  <a:pos x="373" y="17"/>
                </a:cxn>
              </a:cxnLst>
              <a:rect l="0" t="0" r="r" b="b"/>
              <a:pathLst>
                <a:path w="373" h="17">
                  <a:moveTo>
                    <a:pt x="0" y="17"/>
                  </a:moveTo>
                  <a:lnTo>
                    <a:pt x="21" y="0"/>
                  </a:lnTo>
                  <a:lnTo>
                    <a:pt x="340" y="11"/>
                  </a:lnTo>
                  <a:lnTo>
                    <a:pt x="373" y="1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51" name="Freeform 1427"/>
            <p:cNvSpPr>
              <a:spLocks/>
            </p:cNvSpPr>
            <p:nvPr/>
          </p:nvSpPr>
          <p:spPr bwMode="auto">
            <a:xfrm>
              <a:off x="2932" y="1958"/>
              <a:ext cx="12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0"/>
                </a:cxn>
              </a:cxnLst>
              <a:rect l="0" t="0" r="r" b="b"/>
              <a:pathLst>
                <a:path w="12" h="38">
                  <a:moveTo>
                    <a:pt x="0" y="38"/>
                  </a:moveTo>
                  <a:lnTo>
                    <a:pt x="12" y="22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52" name="Freeform 1428"/>
            <p:cNvSpPr>
              <a:spLocks/>
            </p:cNvSpPr>
            <p:nvPr/>
          </p:nvSpPr>
          <p:spPr bwMode="auto">
            <a:xfrm>
              <a:off x="2275" y="1962"/>
              <a:ext cx="504" cy="112"/>
            </a:xfrm>
            <a:custGeom>
              <a:avLst/>
              <a:gdLst/>
              <a:ahLst/>
              <a:cxnLst>
                <a:cxn ang="0">
                  <a:pos x="504" y="101"/>
                </a:cxn>
                <a:cxn ang="0">
                  <a:pos x="475" y="106"/>
                </a:cxn>
                <a:cxn ang="0">
                  <a:pos x="119" y="112"/>
                </a:cxn>
                <a:cxn ang="0">
                  <a:pos x="68" y="84"/>
                </a:cxn>
                <a:cxn ang="0">
                  <a:pos x="0" y="22"/>
                </a:cxn>
                <a:cxn ang="0">
                  <a:pos x="9" y="0"/>
                </a:cxn>
              </a:cxnLst>
              <a:rect l="0" t="0" r="r" b="b"/>
              <a:pathLst>
                <a:path w="504" h="112">
                  <a:moveTo>
                    <a:pt x="504" y="101"/>
                  </a:moveTo>
                  <a:lnTo>
                    <a:pt x="475" y="106"/>
                  </a:lnTo>
                  <a:lnTo>
                    <a:pt x="119" y="112"/>
                  </a:lnTo>
                  <a:lnTo>
                    <a:pt x="68" y="84"/>
                  </a:lnTo>
                  <a:lnTo>
                    <a:pt x="0" y="22"/>
                  </a:lnTo>
                  <a:lnTo>
                    <a:pt x="9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53" name="Freeform 1429"/>
            <p:cNvSpPr>
              <a:spLocks/>
            </p:cNvSpPr>
            <p:nvPr/>
          </p:nvSpPr>
          <p:spPr bwMode="auto">
            <a:xfrm>
              <a:off x="1877" y="1952"/>
              <a:ext cx="983" cy="357"/>
            </a:xfrm>
            <a:custGeom>
              <a:avLst/>
              <a:gdLst/>
              <a:ahLst/>
              <a:cxnLst>
                <a:cxn ang="0">
                  <a:pos x="983" y="0"/>
                </a:cxn>
                <a:cxn ang="0">
                  <a:pos x="915" y="0"/>
                </a:cxn>
                <a:cxn ang="0">
                  <a:pos x="856" y="0"/>
                </a:cxn>
                <a:cxn ang="0">
                  <a:pos x="796" y="0"/>
                </a:cxn>
                <a:cxn ang="0">
                  <a:pos x="734" y="0"/>
                </a:cxn>
                <a:cxn ang="0">
                  <a:pos x="644" y="0"/>
                </a:cxn>
                <a:cxn ang="0">
                  <a:pos x="568" y="0"/>
                </a:cxn>
                <a:cxn ang="0">
                  <a:pos x="492" y="0"/>
                </a:cxn>
                <a:cxn ang="0">
                  <a:pos x="407" y="6"/>
                </a:cxn>
                <a:cxn ang="0">
                  <a:pos x="352" y="6"/>
                </a:cxn>
                <a:cxn ang="0">
                  <a:pos x="305" y="6"/>
                </a:cxn>
                <a:cxn ang="0">
                  <a:pos x="255" y="6"/>
                </a:cxn>
                <a:cxn ang="0">
                  <a:pos x="204" y="10"/>
                </a:cxn>
                <a:cxn ang="0">
                  <a:pos x="170" y="10"/>
                </a:cxn>
                <a:cxn ang="0">
                  <a:pos x="145" y="10"/>
                </a:cxn>
                <a:cxn ang="0">
                  <a:pos x="119" y="10"/>
                </a:cxn>
                <a:cxn ang="0">
                  <a:pos x="90" y="22"/>
                </a:cxn>
                <a:cxn ang="0">
                  <a:pos x="68" y="22"/>
                </a:cxn>
                <a:cxn ang="0">
                  <a:pos x="52" y="32"/>
                </a:cxn>
                <a:cxn ang="0">
                  <a:pos x="35" y="38"/>
                </a:cxn>
                <a:cxn ang="0">
                  <a:pos x="21" y="61"/>
                </a:cxn>
                <a:cxn ang="0">
                  <a:pos x="14" y="88"/>
                </a:cxn>
                <a:cxn ang="0">
                  <a:pos x="9" y="122"/>
                </a:cxn>
                <a:cxn ang="0">
                  <a:pos x="5" y="161"/>
                </a:cxn>
                <a:cxn ang="0">
                  <a:pos x="0" y="228"/>
                </a:cxn>
                <a:cxn ang="0">
                  <a:pos x="0" y="301"/>
                </a:cxn>
                <a:cxn ang="0">
                  <a:pos x="0" y="329"/>
                </a:cxn>
                <a:cxn ang="0">
                  <a:pos x="0" y="357"/>
                </a:cxn>
              </a:cxnLst>
              <a:rect l="0" t="0" r="r" b="b"/>
              <a:pathLst>
                <a:path w="983" h="357">
                  <a:moveTo>
                    <a:pt x="983" y="0"/>
                  </a:moveTo>
                  <a:lnTo>
                    <a:pt x="915" y="0"/>
                  </a:lnTo>
                  <a:lnTo>
                    <a:pt x="856" y="0"/>
                  </a:lnTo>
                  <a:lnTo>
                    <a:pt x="796" y="0"/>
                  </a:lnTo>
                  <a:lnTo>
                    <a:pt x="734" y="0"/>
                  </a:lnTo>
                  <a:lnTo>
                    <a:pt x="644" y="0"/>
                  </a:lnTo>
                  <a:lnTo>
                    <a:pt x="568" y="0"/>
                  </a:lnTo>
                  <a:lnTo>
                    <a:pt x="492" y="0"/>
                  </a:lnTo>
                  <a:lnTo>
                    <a:pt x="407" y="6"/>
                  </a:lnTo>
                  <a:lnTo>
                    <a:pt x="352" y="6"/>
                  </a:lnTo>
                  <a:lnTo>
                    <a:pt x="305" y="6"/>
                  </a:lnTo>
                  <a:lnTo>
                    <a:pt x="255" y="6"/>
                  </a:lnTo>
                  <a:lnTo>
                    <a:pt x="204" y="10"/>
                  </a:lnTo>
                  <a:lnTo>
                    <a:pt x="170" y="10"/>
                  </a:lnTo>
                  <a:lnTo>
                    <a:pt x="145" y="10"/>
                  </a:lnTo>
                  <a:lnTo>
                    <a:pt x="119" y="10"/>
                  </a:lnTo>
                  <a:lnTo>
                    <a:pt x="90" y="22"/>
                  </a:lnTo>
                  <a:lnTo>
                    <a:pt x="68" y="22"/>
                  </a:lnTo>
                  <a:lnTo>
                    <a:pt x="52" y="32"/>
                  </a:lnTo>
                  <a:lnTo>
                    <a:pt x="35" y="38"/>
                  </a:lnTo>
                  <a:lnTo>
                    <a:pt x="21" y="61"/>
                  </a:lnTo>
                  <a:lnTo>
                    <a:pt x="14" y="88"/>
                  </a:lnTo>
                  <a:lnTo>
                    <a:pt x="9" y="122"/>
                  </a:lnTo>
                  <a:lnTo>
                    <a:pt x="5" y="161"/>
                  </a:lnTo>
                  <a:lnTo>
                    <a:pt x="0" y="228"/>
                  </a:lnTo>
                  <a:lnTo>
                    <a:pt x="0" y="301"/>
                  </a:lnTo>
                  <a:lnTo>
                    <a:pt x="0" y="329"/>
                  </a:lnTo>
                  <a:lnTo>
                    <a:pt x="0" y="35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54" name="Line 1430"/>
            <p:cNvSpPr>
              <a:spLocks noChangeShapeType="1"/>
            </p:cNvSpPr>
            <p:nvPr/>
          </p:nvSpPr>
          <p:spPr bwMode="auto">
            <a:xfrm>
              <a:off x="2231" y="2010"/>
              <a:ext cx="89" cy="49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55" name="Freeform 1431"/>
            <p:cNvSpPr>
              <a:spLocks/>
            </p:cNvSpPr>
            <p:nvPr/>
          </p:nvSpPr>
          <p:spPr bwMode="auto">
            <a:xfrm>
              <a:off x="2293" y="2057"/>
              <a:ext cx="29" cy="2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1" y="17"/>
                </a:cxn>
                <a:cxn ang="0">
                  <a:pos x="21" y="34"/>
                </a:cxn>
                <a:cxn ang="0">
                  <a:pos x="9" y="68"/>
                </a:cxn>
                <a:cxn ang="0">
                  <a:pos x="4" y="107"/>
                </a:cxn>
                <a:cxn ang="0">
                  <a:pos x="0" y="140"/>
                </a:cxn>
                <a:cxn ang="0">
                  <a:pos x="0" y="179"/>
                </a:cxn>
                <a:cxn ang="0">
                  <a:pos x="0" y="213"/>
                </a:cxn>
                <a:cxn ang="0">
                  <a:pos x="0" y="252"/>
                </a:cxn>
              </a:cxnLst>
              <a:rect l="0" t="0" r="r" b="b"/>
              <a:pathLst>
                <a:path w="29" h="252">
                  <a:moveTo>
                    <a:pt x="29" y="0"/>
                  </a:moveTo>
                  <a:lnTo>
                    <a:pt x="21" y="17"/>
                  </a:lnTo>
                  <a:lnTo>
                    <a:pt x="21" y="34"/>
                  </a:lnTo>
                  <a:lnTo>
                    <a:pt x="9" y="68"/>
                  </a:lnTo>
                  <a:lnTo>
                    <a:pt x="4" y="107"/>
                  </a:lnTo>
                  <a:lnTo>
                    <a:pt x="0" y="140"/>
                  </a:lnTo>
                  <a:lnTo>
                    <a:pt x="0" y="179"/>
                  </a:lnTo>
                  <a:lnTo>
                    <a:pt x="0" y="213"/>
                  </a:lnTo>
                  <a:lnTo>
                    <a:pt x="0" y="252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56" name="Freeform 1432"/>
            <p:cNvSpPr>
              <a:spLocks/>
            </p:cNvSpPr>
            <p:nvPr/>
          </p:nvSpPr>
          <p:spPr bwMode="auto">
            <a:xfrm>
              <a:off x="2085" y="2007"/>
              <a:ext cx="144" cy="30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23" y="0"/>
                </a:cxn>
                <a:cxn ang="0">
                  <a:pos x="106" y="6"/>
                </a:cxn>
                <a:cxn ang="0">
                  <a:pos x="59" y="28"/>
                </a:cxn>
                <a:cxn ang="0">
                  <a:pos x="38" y="50"/>
                </a:cxn>
                <a:cxn ang="0">
                  <a:pos x="30" y="84"/>
                </a:cxn>
                <a:cxn ang="0">
                  <a:pos x="17" y="128"/>
                </a:cxn>
                <a:cxn ang="0">
                  <a:pos x="9" y="173"/>
                </a:cxn>
                <a:cxn ang="0">
                  <a:pos x="4" y="218"/>
                </a:cxn>
                <a:cxn ang="0">
                  <a:pos x="4" y="268"/>
                </a:cxn>
                <a:cxn ang="0">
                  <a:pos x="0" y="279"/>
                </a:cxn>
                <a:cxn ang="0">
                  <a:pos x="4" y="302"/>
                </a:cxn>
              </a:cxnLst>
              <a:rect l="0" t="0" r="r" b="b"/>
              <a:pathLst>
                <a:path w="144" h="302">
                  <a:moveTo>
                    <a:pt x="144" y="0"/>
                  </a:moveTo>
                  <a:lnTo>
                    <a:pt x="123" y="0"/>
                  </a:lnTo>
                  <a:lnTo>
                    <a:pt x="106" y="6"/>
                  </a:lnTo>
                  <a:lnTo>
                    <a:pt x="59" y="28"/>
                  </a:lnTo>
                  <a:lnTo>
                    <a:pt x="38" y="50"/>
                  </a:lnTo>
                  <a:lnTo>
                    <a:pt x="30" y="84"/>
                  </a:lnTo>
                  <a:lnTo>
                    <a:pt x="17" y="128"/>
                  </a:lnTo>
                  <a:lnTo>
                    <a:pt x="9" y="173"/>
                  </a:lnTo>
                  <a:lnTo>
                    <a:pt x="4" y="218"/>
                  </a:lnTo>
                  <a:lnTo>
                    <a:pt x="4" y="268"/>
                  </a:lnTo>
                  <a:lnTo>
                    <a:pt x="0" y="279"/>
                  </a:lnTo>
                  <a:lnTo>
                    <a:pt x="4" y="302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57" name="Freeform 1433"/>
            <p:cNvSpPr>
              <a:spLocks/>
            </p:cNvSpPr>
            <p:nvPr/>
          </p:nvSpPr>
          <p:spPr bwMode="auto">
            <a:xfrm>
              <a:off x="1895" y="1984"/>
              <a:ext cx="432" cy="32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373" y="0"/>
                </a:cxn>
                <a:cxn ang="0">
                  <a:pos x="326" y="0"/>
                </a:cxn>
                <a:cxn ang="0">
                  <a:pos x="275" y="0"/>
                </a:cxn>
                <a:cxn ang="0">
                  <a:pos x="220" y="6"/>
                </a:cxn>
                <a:cxn ang="0">
                  <a:pos x="174" y="0"/>
                </a:cxn>
                <a:cxn ang="0">
                  <a:pos x="135" y="6"/>
                </a:cxn>
                <a:cxn ang="0">
                  <a:pos x="93" y="6"/>
                </a:cxn>
                <a:cxn ang="0">
                  <a:pos x="51" y="23"/>
                </a:cxn>
                <a:cxn ang="0">
                  <a:pos x="34" y="29"/>
                </a:cxn>
                <a:cxn ang="0">
                  <a:pos x="20" y="40"/>
                </a:cxn>
                <a:cxn ang="0">
                  <a:pos x="9" y="68"/>
                </a:cxn>
                <a:cxn ang="0">
                  <a:pos x="4" y="101"/>
                </a:cxn>
                <a:cxn ang="0">
                  <a:pos x="0" y="135"/>
                </a:cxn>
                <a:cxn ang="0">
                  <a:pos x="4" y="174"/>
                </a:cxn>
                <a:cxn ang="0">
                  <a:pos x="0" y="201"/>
                </a:cxn>
                <a:cxn ang="0">
                  <a:pos x="0" y="236"/>
                </a:cxn>
                <a:cxn ang="0">
                  <a:pos x="0" y="263"/>
                </a:cxn>
                <a:cxn ang="0">
                  <a:pos x="0" y="297"/>
                </a:cxn>
                <a:cxn ang="0">
                  <a:pos x="0" y="325"/>
                </a:cxn>
              </a:cxnLst>
              <a:rect l="0" t="0" r="r" b="b"/>
              <a:pathLst>
                <a:path w="432" h="325">
                  <a:moveTo>
                    <a:pt x="432" y="0"/>
                  </a:moveTo>
                  <a:lnTo>
                    <a:pt x="373" y="0"/>
                  </a:lnTo>
                  <a:lnTo>
                    <a:pt x="326" y="0"/>
                  </a:lnTo>
                  <a:lnTo>
                    <a:pt x="275" y="0"/>
                  </a:lnTo>
                  <a:lnTo>
                    <a:pt x="220" y="6"/>
                  </a:lnTo>
                  <a:lnTo>
                    <a:pt x="174" y="0"/>
                  </a:lnTo>
                  <a:lnTo>
                    <a:pt x="135" y="6"/>
                  </a:lnTo>
                  <a:lnTo>
                    <a:pt x="93" y="6"/>
                  </a:lnTo>
                  <a:lnTo>
                    <a:pt x="51" y="23"/>
                  </a:lnTo>
                  <a:lnTo>
                    <a:pt x="34" y="29"/>
                  </a:lnTo>
                  <a:lnTo>
                    <a:pt x="20" y="40"/>
                  </a:lnTo>
                  <a:lnTo>
                    <a:pt x="9" y="68"/>
                  </a:lnTo>
                  <a:lnTo>
                    <a:pt x="4" y="101"/>
                  </a:lnTo>
                  <a:lnTo>
                    <a:pt x="0" y="135"/>
                  </a:lnTo>
                  <a:lnTo>
                    <a:pt x="4" y="174"/>
                  </a:lnTo>
                  <a:lnTo>
                    <a:pt x="0" y="201"/>
                  </a:lnTo>
                  <a:lnTo>
                    <a:pt x="0" y="236"/>
                  </a:lnTo>
                  <a:lnTo>
                    <a:pt x="0" y="263"/>
                  </a:lnTo>
                  <a:lnTo>
                    <a:pt x="0" y="297"/>
                  </a:lnTo>
                  <a:lnTo>
                    <a:pt x="0" y="32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58" name="Freeform 1434"/>
            <p:cNvSpPr>
              <a:spLocks/>
            </p:cNvSpPr>
            <p:nvPr/>
          </p:nvSpPr>
          <p:spPr bwMode="auto">
            <a:xfrm>
              <a:off x="1912" y="1979"/>
              <a:ext cx="368" cy="330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325" y="5"/>
                </a:cxn>
                <a:cxn ang="0">
                  <a:pos x="287" y="11"/>
                </a:cxn>
                <a:cxn ang="0">
                  <a:pos x="249" y="11"/>
                </a:cxn>
                <a:cxn ang="0">
                  <a:pos x="211" y="23"/>
                </a:cxn>
                <a:cxn ang="0">
                  <a:pos x="165" y="23"/>
                </a:cxn>
                <a:cxn ang="0">
                  <a:pos x="127" y="23"/>
                </a:cxn>
                <a:cxn ang="0">
                  <a:pos x="89" y="23"/>
                </a:cxn>
                <a:cxn ang="0">
                  <a:pos x="51" y="39"/>
                </a:cxn>
                <a:cxn ang="0">
                  <a:pos x="29" y="50"/>
                </a:cxn>
                <a:cxn ang="0">
                  <a:pos x="12" y="67"/>
                </a:cxn>
                <a:cxn ang="0">
                  <a:pos x="8" y="84"/>
                </a:cxn>
                <a:cxn ang="0">
                  <a:pos x="3" y="123"/>
                </a:cxn>
                <a:cxn ang="0">
                  <a:pos x="3" y="168"/>
                </a:cxn>
                <a:cxn ang="0">
                  <a:pos x="0" y="218"/>
                </a:cxn>
                <a:cxn ang="0">
                  <a:pos x="0" y="274"/>
                </a:cxn>
                <a:cxn ang="0">
                  <a:pos x="0" y="301"/>
                </a:cxn>
                <a:cxn ang="0">
                  <a:pos x="0" y="330"/>
                </a:cxn>
              </a:cxnLst>
              <a:rect l="0" t="0" r="r" b="b"/>
              <a:pathLst>
                <a:path w="368" h="330">
                  <a:moveTo>
                    <a:pt x="368" y="0"/>
                  </a:moveTo>
                  <a:lnTo>
                    <a:pt x="325" y="5"/>
                  </a:lnTo>
                  <a:lnTo>
                    <a:pt x="287" y="11"/>
                  </a:lnTo>
                  <a:lnTo>
                    <a:pt x="249" y="11"/>
                  </a:lnTo>
                  <a:lnTo>
                    <a:pt x="211" y="23"/>
                  </a:lnTo>
                  <a:lnTo>
                    <a:pt x="165" y="23"/>
                  </a:lnTo>
                  <a:lnTo>
                    <a:pt x="127" y="23"/>
                  </a:lnTo>
                  <a:lnTo>
                    <a:pt x="89" y="23"/>
                  </a:lnTo>
                  <a:lnTo>
                    <a:pt x="51" y="39"/>
                  </a:lnTo>
                  <a:lnTo>
                    <a:pt x="29" y="50"/>
                  </a:lnTo>
                  <a:lnTo>
                    <a:pt x="12" y="67"/>
                  </a:lnTo>
                  <a:lnTo>
                    <a:pt x="8" y="84"/>
                  </a:lnTo>
                  <a:lnTo>
                    <a:pt x="3" y="123"/>
                  </a:lnTo>
                  <a:lnTo>
                    <a:pt x="3" y="168"/>
                  </a:lnTo>
                  <a:lnTo>
                    <a:pt x="0" y="218"/>
                  </a:lnTo>
                  <a:lnTo>
                    <a:pt x="0" y="274"/>
                  </a:lnTo>
                  <a:lnTo>
                    <a:pt x="0" y="301"/>
                  </a:lnTo>
                  <a:lnTo>
                    <a:pt x="0" y="33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59" name="Oval 1435"/>
            <p:cNvSpPr>
              <a:spLocks noChangeArrowheads="1"/>
            </p:cNvSpPr>
            <p:nvPr/>
          </p:nvSpPr>
          <p:spPr bwMode="auto">
            <a:xfrm>
              <a:off x="2107" y="2002"/>
              <a:ext cx="18" cy="2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60" name="Freeform 1436"/>
            <p:cNvSpPr>
              <a:spLocks/>
            </p:cNvSpPr>
            <p:nvPr/>
          </p:nvSpPr>
          <p:spPr bwMode="auto">
            <a:xfrm>
              <a:off x="2104" y="1999"/>
              <a:ext cx="18" cy="2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2"/>
                </a:cxn>
                <a:cxn ang="0">
                  <a:pos x="15" y="4"/>
                </a:cxn>
                <a:cxn ang="0">
                  <a:pos x="17" y="6"/>
                </a:cxn>
                <a:cxn ang="0">
                  <a:pos x="18" y="8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5"/>
                </a:cxn>
                <a:cxn ang="0">
                  <a:pos x="17" y="17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3" y="21"/>
                </a:cxn>
                <a:cxn ang="0">
                  <a:pos x="12" y="22"/>
                </a:cxn>
                <a:cxn ang="0">
                  <a:pos x="10" y="23"/>
                </a:cxn>
                <a:cxn ang="0">
                  <a:pos x="8" y="23"/>
                </a:cxn>
                <a:cxn ang="0">
                  <a:pos x="6" y="22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8" h="23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61" name="Rectangle 1437"/>
            <p:cNvSpPr>
              <a:spLocks noChangeArrowheads="1"/>
            </p:cNvSpPr>
            <p:nvPr/>
          </p:nvSpPr>
          <p:spPr bwMode="auto">
            <a:xfrm>
              <a:off x="2170" y="2632"/>
              <a:ext cx="38" cy="33"/>
            </a:xfrm>
            <a:prstGeom prst="rect">
              <a:avLst/>
            </a:prstGeom>
            <a:noFill/>
            <a:ln w="9525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62" name="Freeform 1438"/>
            <p:cNvSpPr>
              <a:spLocks/>
            </p:cNvSpPr>
            <p:nvPr/>
          </p:nvSpPr>
          <p:spPr bwMode="auto">
            <a:xfrm>
              <a:off x="2877" y="2314"/>
              <a:ext cx="530" cy="357"/>
            </a:xfrm>
            <a:custGeom>
              <a:avLst/>
              <a:gdLst/>
              <a:ahLst/>
              <a:cxnLst>
                <a:cxn ang="0">
                  <a:pos x="530" y="0"/>
                </a:cxn>
                <a:cxn ang="0">
                  <a:pos x="530" y="134"/>
                </a:cxn>
                <a:cxn ang="0">
                  <a:pos x="496" y="256"/>
                </a:cxn>
                <a:cxn ang="0">
                  <a:pos x="471" y="307"/>
                </a:cxn>
                <a:cxn ang="0">
                  <a:pos x="441" y="323"/>
                </a:cxn>
                <a:cxn ang="0">
                  <a:pos x="0" y="357"/>
                </a:cxn>
              </a:cxnLst>
              <a:rect l="0" t="0" r="r" b="b"/>
              <a:pathLst>
                <a:path w="530" h="357">
                  <a:moveTo>
                    <a:pt x="530" y="0"/>
                  </a:moveTo>
                  <a:lnTo>
                    <a:pt x="530" y="134"/>
                  </a:lnTo>
                  <a:lnTo>
                    <a:pt x="496" y="256"/>
                  </a:lnTo>
                  <a:lnTo>
                    <a:pt x="471" y="307"/>
                  </a:lnTo>
                  <a:lnTo>
                    <a:pt x="441" y="323"/>
                  </a:lnTo>
                  <a:lnTo>
                    <a:pt x="0" y="35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63" name="Freeform 1439"/>
            <p:cNvSpPr>
              <a:spLocks/>
            </p:cNvSpPr>
            <p:nvPr/>
          </p:nvSpPr>
          <p:spPr bwMode="auto">
            <a:xfrm>
              <a:off x="2877" y="2303"/>
              <a:ext cx="509" cy="368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504" y="145"/>
                </a:cxn>
                <a:cxn ang="0">
                  <a:pos x="475" y="267"/>
                </a:cxn>
                <a:cxn ang="0">
                  <a:pos x="450" y="318"/>
                </a:cxn>
                <a:cxn ang="0">
                  <a:pos x="424" y="334"/>
                </a:cxn>
                <a:cxn ang="0">
                  <a:pos x="0" y="368"/>
                </a:cxn>
              </a:cxnLst>
              <a:rect l="0" t="0" r="r" b="b"/>
              <a:pathLst>
                <a:path w="509" h="368">
                  <a:moveTo>
                    <a:pt x="509" y="0"/>
                  </a:moveTo>
                  <a:lnTo>
                    <a:pt x="504" y="145"/>
                  </a:lnTo>
                  <a:lnTo>
                    <a:pt x="475" y="267"/>
                  </a:lnTo>
                  <a:lnTo>
                    <a:pt x="450" y="318"/>
                  </a:lnTo>
                  <a:lnTo>
                    <a:pt x="424" y="334"/>
                  </a:lnTo>
                  <a:lnTo>
                    <a:pt x="0" y="368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64" name="Freeform 1440"/>
            <p:cNvSpPr>
              <a:spLocks/>
            </p:cNvSpPr>
            <p:nvPr/>
          </p:nvSpPr>
          <p:spPr bwMode="auto">
            <a:xfrm>
              <a:off x="3017" y="2437"/>
              <a:ext cx="364" cy="55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284" y="28"/>
                </a:cxn>
                <a:cxn ang="0">
                  <a:pos x="148" y="50"/>
                </a:cxn>
                <a:cxn ang="0">
                  <a:pos x="0" y="55"/>
                </a:cxn>
              </a:cxnLst>
              <a:rect l="0" t="0" r="r" b="b"/>
              <a:pathLst>
                <a:path w="364" h="55">
                  <a:moveTo>
                    <a:pt x="364" y="0"/>
                  </a:moveTo>
                  <a:lnTo>
                    <a:pt x="284" y="28"/>
                  </a:lnTo>
                  <a:lnTo>
                    <a:pt x="148" y="50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65" name="Freeform 1441"/>
            <p:cNvSpPr>
              <a:spLocks/>
            </p:cNvSpPr>
            <p:nvPr/>
          </p:nvSpPr>
          <p:spPr bwMode="auto">
            <a:xfrm>
              <a:off x="3017" y="2465"/>
              <a:ext cx="364" cy="27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280" y="11"/>
                </a:cxn>
                <a:cxn ang="0">
                  <a:pos x="148" y="27"/>
                </a:cxn>
                <a:cxn ang="0">
                  <a:pos x="0" y="27"/>
                </a:cxn>
              </a:cxnLst>
              <a:rect l="0" t="0" r="r" b="b"/>
              <a:pathLst>
                <a:path w="364" h="27">
                  <a:moveTo>
                    <a:pt x="364" y="0"/>
                  </a:moveTo>
                  <a:lnTo>
                    <a:pt x="280" y="11"/>
                  </a:lnTo>
                  <a:lnTo>
                    <a:pt x="148" y="27"/>
                  </a:lnTo>
                  <a:lnTo>
                    <a:pt x="0" y="2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66" name="Line 1442"/>
            <p:cNvSpPr>
              <a:spLocks noChangeShapeType="1"/>
            </p:cNvSpPr>
            <p:nvPr/>
          </p:nvSpPr>
          <p:spPr bwMode="auto">
            <a:xfrm flipH="1" flipV="1">
              <a:off x="2782" y="2557"/>
              <a:ext cx="147" cy="67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67" name="Freeform 1443"/>
            <p:cNvSpPr>
              <a:spLocks/>
            </p:cNvSpPr>
            <p:nvPr/>
          </p:nvSpPr>
          <p:spPr bwMode="auto">
            <a:xfrm>
              <a:off x="2928" y="2309"/>
              <a:ext cx="81" cy="312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30" y="290"/>
                </a:cxn>
                <a:cxn ang="0">
                  <a:pos x="38" y="267"/>
                </a:cxn>
                <a:cxn ang="0">
                  <a:pos x="51" y="251"/>
                </a:cxn>
                <a:cxn ang="0">
                  <a:pos x="60" y="223"/>
                </a:cxn>
                <a:cxn ang="0">
                  <a:pos x="72" y="201"/>
                </a:cxn>
                <a:cxn ang="0">
                  <a:pos x="76" y="156"/>
                </a:cxn>
                <a:cxn ang="0">
                  <a:pos x="81" y="111"/>
                </a:cxn>
                <a:cxn ang="0">
                  <a:pos x="81" y="56"/>
                </a:cxn>
                <a:cxn ang="0">
                  <a:pos x="81" y="0"/>
                </a:cxn>
              </a:cxnLst>
              <a:rect l="0" t="0" r="r" b="b"/>
              <a:pathLst>
                <a:path w="81" h="312">
                  <a:moveTo>
                    <a:pt x="0" y="312"/>
                  </a:moveTo>
                  <a:lnTo>
                    <a:pt x="30" y="290"/>
                  </a:lnTo>
                  <a:lnTo>
                    <a:pt x="38" y="267"/>
                  </a:lnTo>
                  <a:lnTo>
                    <a:pt x="51" y="251"/>
                  </a:lnTo>
                  <a:lnTo>
                    <a:pt x="60" y="223"/>
                  </a:lnTo>
                  <a:lnTo>
                    <a:pt x="72" y="201"/>
                  </a:lnTo>
                  <a:lnTo>
                    <a:pt x="76" y="156"/>
                  </a:lnTo>
                  <a:lnTo>
                    <a:pt x="81" y="111"/>
                  </a:lnTo>
                  <a:lnTo>
                    <a:pt x="81" y="56"/>
                  </a:lnTo>
                  <a:lnTo>
                    <a:pt x="81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68" name="Freeform 1444"/>
            <p:cNvSpPr>
              <a:spLocks/>
            </p:cNvSpPr>
            <p:nvPr/>
          </p:nvSpPr>
          <p:spPr bwMode="auto">
            <a:xfrm>
              <a:off x="2780" y="2314"/>
              <a:ext cx="29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7" y="195"/>
                </a:cxn>
                <a:cxn ang="0">
                  <a:pos x="21" y="156"/>
                </a:cxn>
                <a:cxn ang="0">
                  <a:pos x="26" y="122"/>
                </a:cxn>
                <a:cxn ang="0">
                  <a:pos x="26" y="72"/>
                </a:cxn>
                <a:cxn ang="0">
                  <a:pos x="29" y="28"/>
                </a:cxn>
                <a:cxn ang="0">
                  <a:pos x="29" y="0"/>
                </a:cxn>
              </a:cxnLst>
              <a:rect l="0" t="0" r="r" b="b"/>
              <a:pathLst>
                <a:path w="29" h="240">
                  <a:moveTo>
                    <a:pt x="0" y="240"/>
                  </a:moveTo>
                  <a:lnTo>
                    <a:pt x="17" y="195"/>
                  </a:lnTo>
                  <a:lnTo>
                    <a:pt x="21" y="156"/>
                  </a:lnTo>
                  <a:lnTo>
                    <a:pt x="26" y="122"/>
                  </a:lnTo>
                  <a:lnTo>
                    <a:pt x="26" y="72"/>
                  </a:lnTo>
                  <a:lnTo>
                    <a:pt x="29" y="28"/>
                  </a:lnTo>
                  <a:lnTo>
                    <a:pt x="29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69" name="Freeform 1445"/>
            <p:cNvSpPr>
              <a:spLocks/>
            </p:cNvSpPr>
            <p:nvPr/>
          </p:nvSpPr>
          <p:spPr bwMode="auto">
            <a:xfrm>
              <a:off x="3032" y="2406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9" y="17"/>
                </a:cxn>
                <a:cxn ang="0">
                  <a:pos x="9" y="18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70" name="Freeform 1446"/>
            <p:cNvSpPr>
              <a:spLocks/>
            </p:cNvSpPr>
            <p:nvPr/>
          </p:nvSpPr>
          <p:spPr bwMode="auto">
            <a:xfrm>
              <a:off x="2957" y="2610"/>
              <a:ext cx="37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16"/>
                </a:cxn>
                <a:cxn ang="0">
                  <a:pos x="340" y="5"/>
                </a:cxn>
                <a:cxn ang="0">
                  <a:pos x="373" y="0"/>
                </a:cxn>
              </a:cxnLst>
              <a:rect l="0" t="0" r="r" b="b"/>
              <a:pathLst>
                <a:path w="373" h="16">
                  <a:moveTo>
                    <a:pt x="0" y="0"/>
                  </a:moveTo>
                  <a:lnTo>
                    <a:pt x="21" y="16"/>
                  </a:lnTo>
                  <a:lnTo>
                    <a:pt x="340" y="5"/>
                  </a:lnTo>
                  <a:lnTo>
                    <a:pt x="373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71" name="Freeform 1447"/>
            <p:cNvSpPr>
              <a:spLocks/>
            </p:cNvSpPr>
            <p:nvPr/>
          </p:nvSpPr>
          <p:spPr bwMode="auto">
            <a:xfrm>
              <a:off x="2932" y="2626"/>
              <a:ext cx="12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3"/>
                </a:cxn>
                <a:cxn ang="0">
                  <a:pos x="12" y="39"/>
                </a:cxn>
              </a:cxnLst>
              <a:rect l="0" t="0" r="r" b="b"/>
              <a:pathLst>
                <a:path w="12" h="39">
                  <a:moveTo>
                    <a:pt x="0" y="0"/>
                  </a:moveTo>
                  <a:lnTo>
                    <a:pt x="12" y="23"/>
                  </a:lnTo>
                  <a:lnTo>
                    <a:pt x="12" y="39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72" name="Freeform 1448"/>
            <p:cNvSpPr>
              <a:spLocks/>
            </p:cNvSpPr>
            <p:nvPr/>
          </p:nvSpPr>
          <p:spPr bwMode="auto">
            <a:xfrm>
              <a:off x="2275" y="2548"/>
              <a:ext cx="504" cy="113"/>
            </a:xfrm>
            <a:custGeom>
              <a:avLst/>
              <a:gdLst/>
              <a:ahLst/>
              <a:cxnLst>
                <a:cxn ang="0">
                  <a:pos x="504" y="12"/>
                </a:cxn>
                <a:cxn ang="0">
                  <a:pos x="475" y="6"/>
                </a:cxn>
                <a:cxn ang="0">
                  <a:pos x="119" y="0"/>
                </a:cxn>
                <a:cxn ang="0">
                  <a:pos x="68" y="29"/>
                </a:cxn>
                <a:cxn ang="0">
                  <a:pos x="0" y="89"/>
                </a:cxn>
                <a:cxn ang="0">
                  <a:pos x="9" y="113"/>
                </a:cxn>
              </a:cxnLst>
              <a:rect l="0" t="0" r="r" b="b"/>
              <a:pathLst>
                <a:path w="504" h="113">
                  <a:moveTo>
                    <a:pt x="504" y="12"/>
                  </a:moveTo>
                  <a:lnTo>
                    <a:pt x="475" y="6"/>
                  </a:lnTo>
                  <a:lnTo>
                    <a:pt x="119" y="0"/>
                  </a:lnTo>
                  <a:lnTo>
                    <a:pt x="68" y="29"/>
                  </a:lnTo>
                  <a:lnTo>
                    <a:pt x="0" y="89"/>
                  </a:lnTo>
                  <a:lnTo>
                    <a:pt x="9" y="113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73" name="Freeform 1449"/>
            <p:cNvSpPr>
              <a:spLocks/>
            </p:cNvSpPr>
            <p:nvPr/>
          </p:nvSpPr>
          <p:spPr bwMode="auto">
            <a:xfrm>
              <a:off x="1877" y="2314"/>
              <a:ext cx="983" cy="357"/>
            </a:xfrm>
            <a:custGeom>
              <a:avLst/>
              <a:gdLst/>
              <a:ahLst/>
              <a:cxnLst>
                <a:cxn ang="0">
                  <a:pos x="983" y="357"/>
                </a:cxn>
                <a:cxn ang="0">
                  <a:pos x="915" y="357"/>
                </a:cxn>
                <a:cxn ang="0">
                  <a:pos x="856" y="357"/>
                </a:cxn>
                <a:cxn ang="0">
                  <a:pos x="796" y="357"/>
                </a:cxn>
                <a:cxn ang="0">
                  <a:pos x="734" y="357"/>
                </a:cxn>
                <a:cxn ang="0">
                  <a:pos x="644" y="351"/>
                </a:cxn>
                <a:cxn ang="0">
                  <a:pos x="568" y="351"/>
                </a:cxn>
                <a:cxn ang="0">
                  <a:pos x="492" y="351"/>
                </a:cxn>
                <a:cxn ang="0">
                  <a:pos x="407" y="351"/>
                </a:cxn>
                <a:cxn ang="0">
                  <a:pos x="352" y="347"/>
                </a:cxn>
                <a:cxn ang="0">
                  <a:pos x="305" y="347"/>
                </a:cxn>
                <a:cxn ang="0">
                  <a:pos x="255" y="347"/>
                </a:cxn>
                <a:cxn ang="0">
                  <a:pos x="204" y="347"/>
                </a:cxn>
                <a:cxn ang="0">
                  <a:pos x="170" y="341"/>
                </a:cxn>
                <a:cxn ang="0">
                  <a:pos x="145" y="341"/>
                </a:cxn>
                <a:cxn ang="0">
                  <a:pos x="119" y="341"/>
                </a:cxn>
                <a:cxn ang="0">
                  <a:pos x="90" y="335"/>
                </a:cxn>
                <a:cxn ang="0">
                  <a:pos x="68" y="329"/>
                </a:cxn>
                <a:cxn ang="0">
                  <a:pos x="52" y="323"/>
                </a:cxn>
                <a:cxn ang="0">
                  <a:pos x="21" y="301"/>
                </a:cxn>
                <a:cxn ang="0">
                  <a:pos x="14" y="268"/>
                </a:cxn>
                <a:cxn ang="0">
                  <a:pos x="9" y="228"/>
                </a:cxn>
                <a:cxn ang="0">
                  <a:pos x="5" y="196"/>
                </a:cxn>
                <a:cxn ang="0">
                  <a:pos x="0" y="122"/>
                </a:cxn>
                <a:cxn ang="0">
                  <a:pos x="0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983" h="357">
                  <a:moveTo>
                    <a:pt x="983" y="357"/>
                  </a:moveTo>
                  <a:lnTo>
                    <a:pt x="915" y="357"/>
                  </a:lnTo>
                  <a:lnTo>
                    <a:pt x="856" y="357"/>
                  </a:lnTo>
                  <a:lnTo>
                    <a:pt x="796" y="357"/>
                  </a:lnTo>
                  <a:lnTo>
                    <a:pt x="734" y="357"/>
                  </a:lnTo>
                  <a:lnTo>
                    <a:pt x="644" y="351"/>
                  </a:lnTo>
                  <a:lnTo>
                    <a:pt x="568" y="351"/>
                  </a:lnTo>
                  <a:lnTo>
                    <a:pt x="492" y="351"/>
                  </a:lnTo>
                  <a:lnTo>
                    <a:pt x="407" y="351"/>
                  </a:lnTo>
                  <a:lnTo>
                    <a:pt x="352" y="347"/>
                  </a:lnTo>
                  <a:lnTo>
                    <a:pt x="305" y="347"/>
                  </a:lnTo>
                  <a:lnTo>
                    <a:pt x="255" y="347"/>
                  </a:lnTo>
                  <a:lnTo>
                    <a:pt x="204" y="347"/>
                  </a:lnTo>
                  <a:lnTo>
                    <a:pt x="170" y="341"/>
                  </a:lnTo>
                  <a:lnTo>
                    <a:pt x="145" y="341"/>
                  </a:lnTo>
                  <a:lnTo>
                    <a:pt x="119" y="341"/>
                  </a:lnTo>
                  <a:lnTo>
                    <a:pt x="90" y="335"/>
                  </a:lnTo>
                  <a:lnTo>
                    <a:pt x="68" y="329"/>
                  </a:lnTo>
                  <a:lnTo>
                    <a:pt x="52" y="323"/>
                  </a:lnTo>
                  <a:lnTo>
                    <a:pt x="21" y="301"/>
                  </a:lnTo>
                  <a:lnTo>
                    <a:pt x="14" y="268"/>
                  </a:lnTo>
                  <a:lnTo>
                    <a:pt x="9" y="228"/>
                  </a:lnTo>
                  <a:lnTo>
                    <a:pt x="5" y="196"/>
                  </a:lnTo>
                  <a:lnTo>
                    <a:pt x="0" y="122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74" name="Line 1450"/>
            <p:cNvSpPr>
              <a:spLocks noChangeShapeType="1"/>
            </p:cNvSpPr>
            <p:nvPr/>
          </p:nvSpPr>
          <p:spPr bwMode="auto">
            <a:xfrm flipV="1">
              <a:off x="2233" y="2563"/>
              <a:ext cx="87" cy="55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75" name="Freeform 1451"/>
            <p:cNvSpPr>
              <a:spLocks/>
            </p:cNvSpPr>
            <p:nvPr/>
          </p:nvSpPr>
          <p:spPr bwMode="auto">
            <a:xfrm>
              <a:off x="2293" y="2309"/>
              <a:ext cx="29" cy="256"/>
            </a:xfrm>
            <a:custGeom>
              <a:avLst/>
              <a:gdLst/>
              <a:ahLst/>
              <a:cxnLst>
                <a:cxn ang="0">
                  <a:pos x="29" y="256"/>
                </a:cxn>
                <a:cxn ang="0">
                  <a:pos x="21" y="233"/>
                </a:cxn>
                <a:cxn ang="0">
                  <a:pos x="21" y="223"/>
                </a:cxn>
                <a:cxn ang="0">
                  <a:pos x="9" y="183"/>
                </a:cxn>
                <a:cxn ang="0">
                  <a:pos x="4" y="151"/>
                </a:cxn>
                <a:cxn ang="0">
                  <a:pos x="0" y="111"/>
                </a:cxn>
                <a:cxn ang="0">
                  <a:pos x="0" y="78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29" h="256">
                  <a:moveTo>
                    <a:pt x="29" y="256"/>
                  </a:moveTo>
                  <a:lnTo>
                    <a:pt x="21" y="233"/>
                  </a:lnTo>
                  <a:lnTo>
                    <a:pt x="21" y="223"/>
                  </a:lnTo>
                  <a:lnTo>
                    <a:pt x="9" y="183"/>
                  </a:lnTo>
                  <a:lnTo>
                    <a:pt x="4" y="151"/>
                  </a:lnTo>
                  <a:lnTo>
                    <a:pt x="0" y="111"/>
                  </a:lnTo>
                  <a:lnTo>
                    <a:pt x="0" y="78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76" name="Freeform 1452"/>
            <p:cNvSpPr>
              <a:spLocks/>
            </p:cNvSpPr>
            <p:nvPr/>
          </p:nvSpPr>
          <p:spPr bwMode="auto">
            <a:xfrm>
              <a:off x="2085" y="2309"/>
              <a:ext cx="144" cy="306"/>
            </a:xfrm>
            <a:custGeom>
              <a:avLst/>
              <a:gdLst/>
              <a:ahLst/>
              <a:cxnLst>
                <a:cxn ang="0">
                  <a:pos x="144" y="306"/>
                </a:cxn>
                <a:cxn ang="0">
                  <a:pos x="123" y="301"/>
                </a:cxn>
                <a:cxn ang="0">
                  <a:pos x="106" y="301"/>
                </a:cxn>
                <a:cxn ang="0">
                  <a:pos x="81" y="290"/>
                </a:cxn>
                <a:cxn ang="0">
                  <a:pos x="59" y="279"/>
                </a:cxn>
                <a:cxn ang="0">
                  <a:pos x="38" y="251"/>
                </a:cxn>
                <a:cxn ang="0">
                  <a:pos x="30" y="223"/>
                </a:cxn>
                <a:cxn ang="0">
                  <a:pos x="17" y="178"/>
                </a:cxn>
                <a:cxn ang="0">
                  <a:pos x="9" y="134"/>
                </a:cxn>
                <a:cxn ang="0">
                  <a:pos x="4" y="83"/>
                </a:cxn>
                <a:cxn ang="0">
                  <a:pos x="4" y="39"/>
                </a:cxn>
                <a:cxn ang="0">
                  <a:pos x="0" y="16"/>
                </a:cxn>
                <a:cxn ang="0">
                  <a:pos x="4" y="0"/>
                </a:cxn>
              </a:cxnLst>
              <a:rect l="0" t="0" r="r" b="b"/>
              <a:pathLst>
                <a:path w="144" h="306">
                  <a:moveTo>
                    <a:pt x="144" y="306"/>
                  </a:moveTo>
                  <a:lnTo>
                    <a:pt x="123" y="301"/>
                  </a:lnTo>
                  <a:lnTo>
                    <a:pt x="106" y="301"/>
                  </a:lnTo>
                  <a:lnTo>
                    <a:pt x="81" y="290"/>
                  </a:lnTo>
                  <a:lnTo>
                    <a:pt x="59" y="279"/>
                  </a:lnTo>
                  <a:lnTo>
                    <a:pt x="38" y="251"/>
                  </a:lnTo>
                  <a:lnTo>
                    <a:pt x="30" y="223"/>
                  </a:lnTo>
                  <a:lnTo>
                    <a:pt x="17" y="178"/>
                  </a:lnTo>
                  <a:lnTo>
                    <a:pt x="9" y="134"/>
                  </a:lnTo>
                  <a:lnTo>
                    <a:pt x="4" y="83"/>
                  </a:lnTo>
                  <a:lnTo>
                    <a:pt x="4" y="39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77" name="Freeform 1453"/>
            <p:cNvSpPr>
              <a:spLocks/>
            </p:cNvSpPr>
            <p:nvPr/>
          </p:nvSpPr>
          <p:spPr bwMode="auto">
            <a:xfrm>
              <a:off x="1895" y="2314"/>
              <a:ext cx="432" cy="323"/>
            </a:xfrm>
            <a:custGeom>
              <a:avLst/>
              <a:gdLst/>
              <a:ahLst/>
              <a:cxnLst>
                <a:cxn ang="0">
                  <a:pos x="432" y="323"/>
                </a:cxn>
                <a:cxn ang="0">
                  <a:pos x="373" y="318"/>
                </a:cxn>
                <a:cxn ang="0">
                  <a:pos x="326" y="318"/>
                </a:cxn>
                <a:cxn ang="0">
                  <a:pos x="275" y="318"/>
                </a:cxn>
                <a:cxn ang="0">
                  <a:pos x="220" y="318"/>
                </a:cxn>
                <a:cxn ang="0">
                  <a:pos x="174" y="318"/>
                </a:cxn>
                <a:cxn ang="0">
                  <a:pos x="135" y="318"/>
                </a:cxn>
                <a:cxn ang="0">
                  <a:pos x="93" y="313"/>
                </a:cxn>
                <a:cxn ang="0">
                  <a:pos x="51" y="301"/>
                </a:cxn>
                <a:cxn ang="0">
                  <a:pos x="20" y="285"/>
                </a:cxn>
                <a:cxn ang="0">
                  <a:pos x="9" y="251"/>
                </a:cxn>
                <a:cxn ang="0">
                  <a:pos x="4" y="223"/>
                </a:cxn>
                <a:cxn ang="0">
                  <a:pos x="0" y="184"/>
                </a:cxn>
                <a:cxn ang="0">
                  <a:pos x="4" y="151"/>
                </a:cxn>
                <a:cxn ang="0">
                  <a:pos x="0" y="117"/>
                </a:cxn>
                <a:cxn ang="0">
                  <a:pos x="0" y="89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432" h="323">
                  <a:moveTo>
                    <a:pt x="432" y="323"/>
                  </a:moveTo>
                  <a:lnTo>
                    <a:pt x="373" y="318"/>
                  </a:lnTo>
                  <a:lnTo>
                    <a:pt x="326" y="318"/>
                  </a:lnTo>
                  <a:lnTo>
                    <a:pt x="275" y="318"/>
                  </a:lnTo>
                  <a:lnTo>
                    <a:pt x="220" y="318"/>
                  </a:lnTo>
                  <a:lnTo>
                    <a:pt x="174" y="318"/>
                  </a:lnTo>
                  <a:lnTo>
                    <a:pt x="135" y="318"/>
                  </a:lnTo>
                  <a:lnTo>
                    <a:pt x="93" y="313"/>
                  </a:lnTo>
                  <a:lnTo>
                    <a:pt x="51" y="301"/>
                  </a:lnTo>
                  <a:lnTo>
                    <a:pt x="20" y="285"/>
                  </a:lnTo>
                  <a:lnTo>
                    <a:pt x="9" y="251"/>
                  </a:lnTo>
                  <a:lnTo>
                    <a:pt x="4" y="223"/>
                  </a:lnTo>
                  <a:lnTo>
                    <a:pt x="0" y="184"/>
                  </a:lnTo>
                  <a:lnTo>
                    <a:pt x="4" y="151"/>
                  </a:lnTo>
                  <a:lnTo>
                    <a:pt x="0" y="117"/>
                  </a:lnTo>
                  <a:lnTo>
                    <a:pt x="0" y="89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78" name="Freeform 1454"/>
            <p:cNvSpPr>
              <a:spLocks/>
            </p:cNvSpPr>
            <p:nvPr/>
          </p:nvSpPr>
          <p:spPr bwMode="auto">
            <a:xfrm>
              <a:off x="1912" y="2314"/>
              <a:ext cx="368" cy="329"/>
            </a:xfrm>
            <a:custGeom>
              <a:avLst/>
              <a:gdLst/>
              <a:ahLst/>
              <a:cxnLst>
                <a:cxn ang="0">
                  <a:pos x="368" y="329"/>
                </a:cxn>
                <a:cxn ang="0">
                  <a:pos x="325" y="319"/>
                </a:cxn>
                <a:cxn ang="0">
                  <a:pos x="287" y="319"/>
                </a:cxn>
                <a:cxn ang="0">
                  <a:pos x="249" y="313"/>
                </a:cxn>
                <a:cxn ang="0">
                  <a:pos x="211" y="307"/>
                </a:cxn>
                <a:cxn ang="0">
                  <a:pos x="165" y="301"/>
                </a:cxn>
                <a:cxn ang="0">
                  <a:pos x="127" y="301"/>
                </a:cxn>
                <a:cxn ang="0">
                  <a:pos x="89" y="301"/>
                </a:cxn>
                <a:cxn ang="0">
                  <a:pos x="51" y="290"/>
                </a:cxn>
                <a:cxn ang="0">
                  <a:pos x="29" y="279"/>
                </a:cxn>
                <a:cxn ang="0">
                  <a:pos x="12" y="262"/>
                </a:cxn>
                <a:cxn ang="0">
                  <a:pos x="8" y="246"/>
                </a:cxn>
                <a:cxn ang="0">
                  <a:pos x="3" y="202"/>
                </a:cxn>
                <a:cxn ang="0">
                  <a:pos x="3" y="162"/>
                </a:cxn>
                <a:cxn ang="0">
                  <a:pos x="0" y="106"/>
                </a:cxn>
                <a:cxn ang="0">
                  <a:pos x="0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68" h="329">
                  <a:moveTo>
                    <a:pt x="368" y="329"/>
                  </a:moveTo>
                  <a:lnTo>
                    <a:pt x="325" y="319"/>
                  </a:lnTo>
                  <a:lnTo>
                    <a:pt x="287" y="319"/>
                  </a:lnTo>
                  <a:lnTo>
                    <a:pt x="249" y="313"/>
                  </a:lnTo>
                  <a:lnTo>
                    <a:pt x="211" y="307"/>
                  </a:lnTo>
                  <a:lnTo>
                    <a:pt x="165" y="301"/>
                  </a:lnTo>
                  <a:lnTo>
                    <a:pt x="127" y="301"/>
                  </a:lnTo>
                  <a:lnTo>
                    <a:pt x="89" y="301"/>
                  </a:lnTo>
                  <a:lnTo>
                    <a:pt x="51" y="290"/>
                  </a:lnTo>
                  <a:lnTo>
                    <a:pt x="29" y="279"/>
                  </a:lnTo>
                  <a:lnTo>
                    <a:pt x="12" y="262"/>
                  </a:lnTo>
                  <a:lnTo>
                    <a:pt x="8" y="246"/>
                  </a:lnTo>
                  <a:lnTo>
                    <a:pt x="3" y="202"/>
                  </a:lnTo>
                  <a:lnTo>
                    <a:pt x="3" y="162"/>
                  </a:lnTo>
                  <a:lnTo>
                    <a:pt x="0" y="106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79" name="Freeform 1455"/>
            <p:cNvSpPr>
              <a:spLocks/>
            </p:cNvSpPr>
            <p:nvPr/>
          </p:nvSpPr>
          <p:spPr bwMode="auto">
            <a:xfrm>
              <a:off x="2838" y="1899"/>
              <a:ext cx="50" cy="83"/>
            </a:xfrm>
            <a:custGeom>
              <a:avLst/>
              <a:gdLst/>
              <a:ahLst/>
              <a:cxnLst>
                <a:cxn ang="0">
                  <a:pos x="50" y="77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38" y="83"/>
                </a:cxn>
                <a:cxn ang="0">
                  <a:pos x="50" y="77"/>
                </a:cxn>
              </a:cxnLst>
              <a:rect l="0" t="0" r="r" b="b"/>
              <a:pathLst>
                <a:path w="50" h="83">
                  <a:moveTo>
                    <a:pt x="50" y="77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38" y="83"/>
                  </a:lnTo>
                  <a:lnTo>
                    <a:pt x="50" y="7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80" name="Freeform 1456"/>
            <p:cNvSpPr>
              <a:spLocks/>
            </p:cNvSpPr>
            <p:nvPr/>
          </p:nvSpPr>
          <p:spPr bwMode="auto">
            <a:xfrm>
              <a:off x="2838" y="2646"/>
              <a:ext cx="50" cy="84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17" y="84"/>
                </a:cxn>
                <a:cxn ang="0">
                  <a:pos x="0" y="78"/>
                </a:cxn>
                <a:cxn ang="0">
                  <a:pos x="38" y="0"/>
                </a:cxn>
                <a:cxn ang="0">
                  <a:pos x="50" y="6"/>
                </a:cxn>
              </a:cxnLst>
              <a:rect l="0" t="0" r="r" b="b"/>
              <a:pathLst>
                <a:path w="50" h="84">
                  <a:moveTo>
                    <a:pt x="50" y="6"/>
                  </a:moveTo>
                  <a:lnTo>
                    <a:pt x="17" y="84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81" name="Freeform 1457"/>
            <p:cNvSpPr>
              <a:spLocks/>
            </p:cNvSpPr>
            <p:nvPr/>
          </p:nvSpPr>
          <p:spPr bwMode="auto">
            <a:xfrm>
              <a:off x="2835" y="1896"/>
              <a:ext cx="50" cy="83"/>
            </a:xfrm>
            <a:custGeom>
              <a:avLst/>
              <a:gdLst/>
              <a:ahLst/>
              <a:cxnLst>
                <a:cxn ang="0">
                  <a:pos x="50" y="77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38" y="83"/>
                </a:cxn>
                <a:cxn ang="0">
                  <a:pos x="50" y="77"/>
                </a:cxn>
              </a:cxnLst>
              <a:rect l="0" t="0" r="r" b="b"/>
              <a:pathLst>
                <a:path w="50" h="83">
                  <a:moveTo>
                    <a:pt x="50" y="77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38" y="83"/>
                  </a:lnTo>
                  <a:lnTo>
                    <a:pt x="50" y="77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82" name="Freeform 1458"/>
            <p:cNvSpPr>
              <a:spLocks/>
            </p:cNvSpPr>
            <p:nvPr/>
          </p:nvSpPr>
          <p:spPr bwMode="auto">
            <a:xfrm>
              <a:off x="2835" y="2643"/>
              <a:ext cx="50" cy="84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17" y="84"/>
                </a:cxn>
                <a:cxn ang="0">
                  <a:pos x="0" y="78"/>
                </a:cxn>
                <a:cxn ang="0">
                  <a:pos x="38" y="0"/>
                </a:cxn>
                <a:cxn ang="0">
                  <a:pos x="50" y="6"/>
                </a:cxn>
              </a:cxnLst>
              <a:rect l="0" t="0" r="r" b="b"/>
              <a:pathLst>
                <a:path w="50" h="84">
                  <a:moveTo>
                    <a:pt x="50" y="6"/>
                  </a:moveTo>
                  <a:lnTo>
                    <a:pt x="17" y="84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50" y="6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83" name="Freeform 1459"/>
            <p:cNvSpPr>
              <a:spLocks/>
            </p:cNvSpPr>
            <p:nvPr/>
          </p:nvSpPr>
          <p:spPr bwMode="auto">
            <a:xfrm>
              <a:off x="1903" y="2030"/>
              <a:ext cx="237" cy="33"/>
            </a:xfrm>
            <a:custGeom>
              <a:avLst/>
              <a:gdLst/>
              <a:ahLst/>
              <a:cxnLst>
                <a:cxn ang="0">
                  <a:pos x="237" y="5"/>
                </a:cxn>
                <a:cxn ang="0">
                  <a:pos x="225" y="0"/>
                </a:cxn>
                <a:cxn ang="0">
                  <a:pos x="212" y="0"/>
                </a:cxn>
                <a:cxn ang="0">
                  <a:pos x="17" y="33"/>
                </a:cxn>
                <a:cxn ang="0">
                  <a:pos x="0" y="33"/>
                </a:cxn>
              </a:cxnLst>
              <a:rect l="0" t="0" r="r" b="b"/>
              <a:pathLst>
                <a:path w="237" h="33">
                  <a:moveTo>
                    <a:pt x="237" y="5"/>
                  </a:moveTo>
                  <a:lnTo>
                    <a:pt x="225" y="0"/>
                  </a:lnTo>
                  <a:lnTo>
                    <a:pt x="212" y="0"/>
                  </a:lnTo>
                  <a:lnTo>
                    <a:pt x="17" y="33"/>
                  </a:lnTo>
                  <a:lnTo>
                    <a:pt x="0" y="33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84" name="Freeform 1460"/>
            <p:cNvSpPr>
              <a:spLocks/>
            </p:cNvSpPr>
            <p:nvPr/>
          </p:nvSpPr>
          <p:spPr bwMode="auto">
            <a:xfrm>
              <a:off x="1903" y="2560"/>
              <a:ext cx="237" cy="39"/>
            </a:xfrm>
            <a:custGeom>
              <a:avLst/>
              <a:gdLst/>
              <a:ahLst/>
              <a:cxnLst>
                <a:cxn ang="0">
                  <a:pos x="237" y="28"/>
                </a:cxn>
                <a:cxn ang="0">
                  <a:pos x="225" y="39"/>
                </a:cxn>
                <a:cxn ang="0">
                  <a:pos x="212" y="39"/>
                </a:cxn>
                <a:cxn ang="0">
                  <a:pos x="17" y="0"/>
                </a:cxn>
                <a:cxn ang="0">
                  <a:pos x="0" y="5"/>
                </a:cxn>
              </a:cxnLst>
              <a:rect l="0" t="0" r="r" b="b"/>
              <a:pathLst>
                <a:path w="237" h="39">
                  <a:moveTo>
                    <a:pt x="237" y="28"/>
                  </a:moveTo>
                  <a:lnTo>
                    <a:pt x="225" y="39"/>
                  </a:lnTo>
                  <a:lnTo>
                    <a:pt x="212" y="39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85" name="Freeform 1461"/>
            <p:cNvSpPr>
              <a:spLocks/>
            </p:cNvSpPr>
            <p:nvPr/>
          </p:nvSpPr>
          <p:spPr bwMode="auto">
            <a:xfrm>
              <a:off x="2080" y="1961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8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8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10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8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8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86" name="Freeform 1462"/>
            <p:cNvSpPr>
              <a:spLocks/>
            </p:cNvSpPr>
            <p:nvPr/>
          </p:nvSpPr>
          <p:spPr bwMode="auto">
            <a:xfrm>
              <a:off x="2077" y="1958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8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8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8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8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87" name="Line 1463"/>
            <p:cNvSpPr>
              <a:spLocks noChangeShapeType="1"/>
            </p:cNvSpPr>
            <p:nvPr/>
          </p:nvSpPr>
          <p:spPr bwMode="auto">
            <a:xfrm flipH="1">
              <a:off x="2075" y="1974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88" name="Freeform 1464"/>
            <p:cNvSpPr>
              <a:spLocks/>
            </p:cNvSpPr>
            <p:nvPr/>
          </p:nvSpPr>
          <p:spPr bwMode="auto">
            <a:xfrm>
              <a:off x="2077" y="2063"/>
              <a:ext cx="181" cy="16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77" y="6"/>
                </a:cxn>
                <a:cxn ang="0">
                  <a:pos x="173" y="6"/>
                </a:cxn>
                <a:cxn ang="0">
                  <a:pos x="160" y="11"/>
                </a:cxn>
                <a:cxn ang="0">
                  <a:pos x="157" y="11"/>
                </a:cxn>
                <a:cxn ang="0">
                  <a:pos x="139" y="16"/>
                </a:cxn>
                <a:cxn ang="0">
                  <a:pos x="110" y="16"/>
                </a:cxn>
                <a:cxn ang="0">
                  <a:pos x="93" y="16"/>
                </a:cxn>
                <a:cxn ang="0">
                  <a:pos x="76" y="16"/>
                </a:cxn>
                <a:cxn ang="0">
                  <a:pos x="42" y="16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81" h="16">
                  <a:moveTo>
                    <a:pt x="181" y="0"/>
                  </a:moveTo>
                  <a:lnTo>
                    <a:pt x="177" y="6"/>
                  </a:lnTo>
                  <a:lnTo>
                    <a:pt x="173" y="6"/>
                  </a:lnTo>
                  <a:lnTo>
                    <a:pt x="160" y="11"/>
                  </a:lnTo>
                  <a:lnTo>
                    <a:pt x="157" y="11"/>
                  </a:lnTo>
                  <a:lnTo>
                    <a:pt x="139" y="16"/>
                  </a:lnTo>
                  <a:lnTo>
                    <a:pt x="110" y="16"/>
                  </a:lnTo>
                  <a:lnTo>
                    <a:pt x="93" y="16"/>
                  </a:lnTo>
                  <a:lnTo>
                    <a:pt x="76" y="16"/>
                  </a:lnTo>
                  <a:lnTo>
                    <a:pt x="42" y="16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89" name="Freeform 1465"/>
            <p:cNvSpPr>
              <a:spLocks/>
            </p:cNvSpPr>
            <p:nvPr/>
          </p:nvSpPr>
          <p:spPr bwMode="auto">
            <a:xfrm>
              <a:off x="2077" y="1958"/>
              <a:ext cx="181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21" y="5"/>
                </a:cxn>
                <a:cxn ang="0">
                  <a:pos x="25" y="5"/>
                </a:cxn>
                <a:cxn ang="0">
                  <a:pos x="38" y="5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10" y="0"/>
                </a:cxn>
                <a:cxn ang="0">
                  <a:pos x="143" y="5"/>
                </a:cxn>
                <a:cxn ang="0">
                  <a:pos x="157" y="5"/>
                </a:cxn>
                <a:cxn ang="0">
                  <a:pos x="160" y="5"/>
                </a:cxn>
                <a:cxn ang="0">
                  <a:pos x="173" y="10"/>
                </a:cxn>
                <a:cxn ang="0">
                  <a:pos x="177" y="10"/>
                </a:cxn>
                <a:cxn ang="0">
                  <a:pos x="181" y="16"/>
                </a:cxn>
              </a:cxnLst>
              <a:rect l="0" t="0" r="r" b="b"/>
              <a:pathLst>
                <a:path w="181" h="16">
                  <a:moveTo>
                    <a:pt x="0" y="16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38" y="5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10" y="0"/>
                  </a:lnTo>
                  <a:lnTo>
                    <a:pt x="143" y="5"/>
                  </a:lnTo>
                  <a:lnTo>
                    <a:pt x="157" y="5"/>
                  </a:lnTo>
                  <a:lnTo>
                    <a:pt x="160" y="5"/>
                  </a:lnTo>
                  <a:lnTo>
                    <a:pt x="173" y="10"/>
                  </a:lnTo>
                  <a:lnTo>
                    <a:pt x="177" y="10"/>
                  </a:lnTo>
                  <a:lnTo>
                    <a:pt x="181" y="16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90" name="Line 1466"/>
            <p:cNvSpPr>
              <a:spLocks noChangeShapeType="1"/>
            </p:cNvSpPr>
            <p:nvPr/>
          </p:nvSpPr>
          <p:spPr bwMode="auto">
            <a:xfrm>
              <a:off x="2258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91" name="Line 1467"/>
            <p:cNvSpPr>
              <a:spLocks noChangeShapeType="1"/>
            </p:cNvSpPr>
            <p:nvPr/>
          </p:nvSpPr>
          <p:spPr bwMode="auto">
            <a:xfrm>
              <a:off x="2077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92" name="Line 1468"/>
            <p:cNvSpPr>
              <a:spLocks noChangeShapeType="1"/>
            </p:cNvSpPr>
            <p:nvPr/>
          </p:nvSpPr>
          <p:spPr bwMode="auto">
            <a:xfrm flipH="1">
              <a:off x="2075" y="2063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93" name="Line 1469"/>
            <p:cNvSpPr>
              <a:spLocks noChangeShapeType="1"/>
            </p:cNvSpPr>
            <p:nvPr/>
          </p:nvSpPr>
          <p:spPr bwMode="auto">
            <a:xfrm flipH="1">
              <a:off x="2075" y="1984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94" name="Line 1470"/>
            <p:cNvSpPr>
              <a:spLocks noChangeShapeType="1"/>
            </p:cNvSpPr>
            <p:nvPr/>
          </p:nvSpPr>
          <p:spPr bwMode="auto">
            <a:xfrm flipH="1">
              <a:off x="2075" y="2019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95" name="Line 1471"/>
            <p:cNvSpPr>
              <a:spLocks noChangeShapeType="1"/>
            </p:cNvSpPr>
            <p:nvPr/>
          </p:nvSpPr>
          <p:spPr bwMode="auto">
            <a:xfrm flipH="1">
              <a:off x="2075" y="2052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96" name="Freeform 1472"/>
            <p:cNvSpPr>
              <a:spLocks/>
            </p:cNvSpPr>
            <p:nvPr/>
          </p:nvSpPr>
          <p:spPr bwMode="auto">
            <a:xfrm>
              <a:off x="2246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97" name="Freeform 1473"/>
            <p:cNvSpPr>
              <a:spLocks/>
            </p:cNvSpPr>
            <p:nvPr/>
          </p:nvSpPr>
          <p:spPr bwMode="auto">
            <a:xfrm>
              <a:off x="2242" y="2019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98" name="Freeform 1474"/>
            <p:cNvSpPr>
              <a:spLocks/>
            </p:cNvSpPr>
            <p:nvPr/>
          </p:nvSpPr>
          <p:spPr bwMode="auto">
            <a:xfrm>
              <a:off x="2237" y="1984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99" name="Freeform 1475"/>
            <p:cNvSpPr>
              <a:spLocks/>
            </p:cNvSpPr>
            <p:nvPr/>
          </p:nvSpPr>
          <p:spPr bwMode="auto">
            <a:xfrm>
              <a:off x="2229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00" name="Freeform 1476"/>
            <p:cNvSpPr>
              <a:spLocks/>
            </p:cNvSpPr>
            <p:nvPr/>
          </p:nvSpPr>
          <p:spPr bwMode="auto">
            <a:xfrm>
              <a:off x="2229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01" name="Freeform 1477"/>
            <p:cNvSpPr>
              <a:spLocks/>
            </p:cNvSpPr>
            <p:nvPr/>
          </p:nvSpPr>
          <p:spPr bwMode="auto">
            <a:xfrm>
              <a:off x="2220" y="2019"/>
              <a:ext cx="9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02" name="Freeform 1478"/>
            <p:cNvSpPr>
              <a:spLocks/>
            </p:cNvSpPr>
            <p:nvPr/>
          </p:nvSpPr>
          <p:spPr bwMode="auto">
            <a:xfrm>
              <a:off x="2216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03" name="Freeform 1479"/>
            <p:cNvSpPr>
              <a:spLocks/>
            </p:cNvSpPr>
            <p:nvPr/>
          </p:nvSpPr>
          <p:spPr bwMode="auto">
            <a:xfrm>
              <a:off x="2212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04" name="Freeform 1480"/>
            <p:cNvSpPr>
              <a:spLocks/>
            </p:cNvSpPr>
            <p:nvPr/>
          </p:nvSpPr>
          <p:spPr bwMode="auto">
            <a:xfrm>
              <a:off x="2208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05" name="Freeform 1481"/>
            <p:cNvSpPr>
              <a:spLocks/>
            </p:cNvSpPr>
            <p:nvPr/>
          </p:nvSpPr>
          <p:spPr bwMode="auto">
            <a:xfrm>
              <a:off x="2199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06" name="Freeform 1482"/>
            <p:cNvSpPr>
              <a:spLocks/>
            </p:cNvSpPr>
            <p:nvPr/>
          </p:nvSpPr>
          <p:spPr bwMode="auto">
            <a:xfrm>
              <a:off x="2199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07" name="Freeform 1483"/>
            <p:cNvSpPr>
              <a:spLocks/>
            </p:cNvSpPr>
            <p:nvPr/>
          </p:nvSpPr>
          <p:spPr bwMode="auto">
            <a:xfrm>
              <a:off x="2191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08" name="Freeform 1484"/>
            <p:cNvSpPr>
              <a:spLocks/>
            </p:cNvSpPr>
            <p:nvPr/>
          </p:nvSpPr>
          <p:spPr bwMode="auto">
            <a:xfrm>
              <a:off x="2187" y="1984"/>
              <a:ext cx="8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09" name="Freeform 1485"/>
            <p:cNvSpPr>
              <a:spLocks/>
            </p:cNvSpPr>
            <p:nvPr/>
          </p:nvSpPr>
          <p:spPr bwMode="auto">
            <a:xfrm>
              <a:off x="2182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10" name="Freeform 1486"/>
            <p:cNvSpPr>
              <a:spLocks/>
            </p:cNvSpPr>
            <p:nvPr/>
          </p:nvSpPr>
          <p:spPr bwMode="auto">
            <a:xfrm>
              <a:off x="2178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11" name="Freeform 1487"/>
            <p:cNvSpPr>
              <a:spLocks/>
            </p:cNvSpPr>
            <p:nvPr/>
          </p:nvSpPr>
          <p:spPr bwMode="auto">
            <a:xfrm>
              <a:off x="2174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12" name="Freeform 1488"/>
            <p:cNvSpPr>
              <a:spLocks/>
            </p:cNvSpPr>
            <p:nvPr/>
          </p:nvSpPr>
          <p:spPr bwMode="auto">
            <a:xfrm>
              <a:off x="2170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13" name="Freeform 1489"/>
            <p:cNvSpPr>
              <a:spLocks/>
            </p:cNvSpPr>
            <p:nvPr/>
          </p:nvSpPr>
          <p:spPr bwMode="auto">
            <a:xfrm>
              <a:off x="2161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14" name="Freeform 1490"/>
            <p:cNvSpPr>
              <a:spLocks/>
            </p:cNvSpPr>
            <p:nvPr/>
          </p:nvSpPr>
          <p:spPr bwMode="auto">
            <a:xfrm>
              <a:off x="2161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15" name="Freeform 1491"/>
            <p:cNvSpPr>
              <a:spLocks/>
            </p:cNvSpPr>
            <p:nvPr/>
          </p:nvSpPr>
          <p:spPr bwMode="auto">
            <a:xfrm>
              <a:off x="2153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16" name="Freeform 1492"/>
            <p:cNvSpPr>
              <a:spLocks/>
            </p:cNvSpPr>
            <p:nvPr/>
          </p:nvSpPr>
          <p:spPr bwMode="auto">
            <a:xfrm>
              <a:off x="2148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17" name="Freeform 1493"/>
            <p:cNvSpPr>
              <a:spLocks/>
            </p:cNvSpPr>
            <p:nvPr/>
          </p:nvSpPr>
          <p:spPr bwMode="auto">
            <a:xfrm>
              <a:off x="2144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18" name="Freeform 1494"/>
            <p:cNvSpPr>
              <a:spLocks/>
            </p:cNvSpPr>
            <p:nvPr/>
          </p:nvSpPr>
          <p:spPr bwMode="auto">
            <a:xfrm>
              <a:off x="2140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19" name="Freeform 1495"/>
            <p:cNvSpPr>
              <a:spLocks/>
            </p:cNvSpPr>
            <p:nvPr/>
          </p:nvSpPr>
          <p:spPr bwMode="auto">
            <a:xfrm>
              <a:off x="2136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20" name="Freeform 1496"/>
            <p:cNvSpPr>
              <a:spLocks/>
            </p:cNvSpPr>
            <p:nvPr/>
          </p:nvSpPr>
          <p:spPr bwMode="auto">
            <a:xfrm>
              <a:off x="2132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21" name="Freeform 1497"/>
            <p:cNvSpPr>
              <a:spLocks/>
            </p:cNvSpPr>
            <p:nvPr/>
          </p:nvSpPr>
          <p:spPr bwMode="auto">
            <a:xfrm>
              <a:off x="2123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22" name="Freeform 1498"/>
            <p:cNvSpPr>
              <a:spLocks/>
            </p:cNvSpPr>
            <p:nvPr/>
          </p:nvSpPr>
          <p:spPr bwMode="auto">
            <a:xfrm>
              <a:off x="2123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23" name="Freeform 1499"/>
            <p:cNvSpPr>
              <a:spLocks/>
            </p:cNvSpPr>
            <p:nvPr/>
          </p:nvSpPr>
          <p:spPr bwMode="auto">
            <a:xfrm>
              <a:off x="211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24" name="Freeform 1500"/>
            <p:cNvSpPr>
              <a:spLocks/>
            </p:cNvSpPr>
            <p:nvPr/>
          </p:nvSpPr>
          <p:spPr bwMode="auto">
            <a:xfrm>
              <a:off x="2110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25" name="Freeform 1501"/>
            <p:cNvSpPr>
              <a:spLocks/>
            </p:cNvSpPr>
            <p:nvPr/>
          </p:nvSpPr>
          <p:spPr bwMode="auto">
            <a:xfrm>
              <a:off x="2106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26" name="Freeform 1502"/>
            <p:cNvSpPr>
              <a:spLocks/>
            </p:cNvSpPr>
            <p:nvPr/>
          </p:nvSpPr>
          <p:spPr bwMode="auto">
            <a:xfrm>
              <a:off x="2102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27" name="Freeform 1503"/>
            <p:cNvSpPr>
              <a:spLocks/>
            </p:cNvSpPr>
            <p:nvPr/>
          </p:nvSpPr>
          <p:spPr bwMode="auto">
            <a:xfrm>
              <a:off x="2098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28" name="Freeform 1504"/>
            <p:cNvSpPr>
              <a:spLocks/>
            </p:cNvSpPr>
            <p:nvPr/>
          </p:nvSpPr>
          <p:spPr bwMode="auto">
            <a:xfrm>
              <a:off x="2094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29" name="Freeform 1505"/>
            <p:cNvSpPr>
              <a:spLocks/>
            </p:cNvSpPr>
            <p:nvPr/>
          </p:nvSpPr>
          <p:spPr bwMode="auto">
            <a:xfrm>
              <a:off x="208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30" name="Freeform 1506"/>
            <p:cNvSpPr>
              <a:spLocks/>
            </p:cNvSpPr>
            <p:nvPr/>
          </p:nvSpPr>
          <p:spPr bwMode="auto">
            <a:xfrm>
              <a:off x="2085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31" name="Freeform 1507"/>
            <p:cNvSpPr>
              <a:spLocks/>
            </p:cNvSpPr>
            <p:nvPr/>
          </p:nvSpPr>
          <p:spPr bwMode="auto">
            <a:xfrm>
              <a:off x="2077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32" name="Freeform 1508"/>
            <p:cNvSpPr>
              <a:spLocks/>
            </p:cNvSpPr>
            <p:nvPr/>
          </p:nvSpPr>
          <p:spPr bwMode="auto">
            <a:xfrm>
              <a:off x="2077" y="1984"/>
              <a:ext cx="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8" y="12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33" name="Freeform 1509"/>
            <p:cNvSpPr>
              <a:spLocks/>
            </p:cNvSpPr>
            <p:nvPr/>
          </p:nvSpPr>
          <p:spPr bwMode="auto">
            <a:xfrm>
              <a:off x="2251" y="2019"/>
              <a:ext cx="8" cy="3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34" name="Freeform 1510"/>
            <p:cNvSpPr>
              <a:spLocks/>
            </p:cNvSpPr>
            <p:nvPr/>
          </p:nvSpPr>
          <p:spPr bwMode="auto">
            <a:xfrm>
              <a:off x="2254" y="2002"/>
              <a:ext cx="9" cy="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0" y="12"/>
                  </a:lnTo>
                  <a:lnTo>
                    <a:pt x="9" y="12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35" name="Line 1511"/>
            <p:cNvSpPr>
              <a:spLocks noChangeShapeType="1"/>
            </p:cNvSpPr>
            <p:nvPr/>
          </p:nvSpPr>
          <p:spPr bwMode="auto">
            <a:xfrm flipV="1">
              <a:off x="2251" y="1972"/>
              <a:ext cx="3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36" name="Line 1512"/>
            <p:cNvSpPr>
              <a:spLocks noChangeShapeType="1"/>
            </p:cNvSpPr>
            <p:nvPr/>
          </p:nvSpPr>
          <p:spPr bwMode="auto">
            <a:xfrm flipV="1">
              <a:off x="2242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37" name="Line 1513"/>
            <p:cNvSpPr>
              <a:spLocks noChangeShapeType="1"/>
            </p:cNvSpPr>
            <p:nvPr/>
          </p:nvSpPr>
          <p:spPr bwMode="auto">
            <a:xfrm flipV="1">
              <a:off x="2229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38" name="Line 1514"/>
            <p:cNvSpPr>
              <a:spLocks noChangeShapeType="1"/>
            </p:cNvSpPr>
            <p:nvPr/>
          </p:nvSpPr>
          <p:spPr bwMode="auto">
            <a:xfrm flipV="1">
              <a:off x="2222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39" name="Line 1515"/>
            <p:cNvSpPr>
              <a:spLocks noChangeShapeType="1"/>
            </p:cNvSpPr>
            <p:nvPr/>
          </p:nvSpPr>
          <p:spPr bwMode="auto">
            <a:xfrm flipV="1">
              <a:off x="2212" y="1972"/>
              <a:ext cx="4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40" name="Line 1516"/>
            <p:cNvSpPr>
              <a:spLocks noChangeShapeType="1"/>
            </p:cNvSpPr>
            <p:nvPr/>
          </p:nvSpPr>
          <p:spPr bwMode="auto">
            <a:xfrm flipV="1">
              <a:off x="2199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41" name="Line 1517"/>
            <p:cNvSpPr>
              <a:spLocks noChangeShapeType="1"/>
            </p:cNvSpPr>
            <p:nvPr/>
          </p:nvSpPr>
          <p:spPr bwMode="auto">
            <a:xfrm flipV="1">
              <a:off x="2191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42" name="Line 1518"/>
            <p:cNvSpPr>
              <a:spLocks noChangeShapeType="1"/>
            </p:cNvSpPr>
            <p:nvPr/>
          </p:nvSpPr>
          <p:spPr bwMode="auto">
            <a:xfrm flipV="1">
              <a:off x="2182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43" name="Line 1519"/>
            <p:cNvSpPr>
              <a:spLocks noChangeShapeType="1"/>
            </p:cNvSpPr>
            <p:nvPr/>
          </p:nvSpPr>
          <p:spPr bwMode="auto">
            <a:xfrm flipV="1">
              <a:off x="2174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44" name="Line 1520"/>
            <p:cNvSpPr>
              <a:spLocks noChangeShapeType="1"/>
            </p:cNvSpPr>
            <p:nvPr/>
          </p:nvSpPr>
          <p:spPr bwMode="auto">
            <a:xfrm flipV="1">
              <a:off x="2161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45" name="Line 1521"/>
            <p:cNvSpPr>
              <a:spLocks noChangeShapeType="1"/>
            </p:cNvSpPr>
            <p:nvPr/>
          </p:nvSpPr>
          <p:spPr bwMode="auto">
            <a:xfrm flipV="1">
              <a:off x="215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46" name="Line 1522"/>
            <p:cNvSpPr>
              <a:spLocks noChangeShapeType="1"/>
            </p:cNvSpPr>
            <p:nvPr/>
          </p:nvSpPr>
          <p:spPr bwMode="auto">
            <a:xfrm flipV="1">
              <a:off x="2144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47" name="Line 1523"/>
            <p:cNvSpPr>
              <a:spLocks noChangeShapeType="1"/>
            </p:cNvSpPr>
            <p:nvPr/>
          </p:nvSpPr>
          <p:spPr bwMode="auto">
            <a:xfrm flipV="1">
              <a:off x="2136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48" name="Line 1524"/>
            <p:cNvSpPr>
              <a:spLocks noChangeShapeType="1"/>
            </p:cNvSpPr>
            <p:nvPr/>
          </p:nvSpPr>
          <p:spPr bwMode="auto">
            <a:xfrm flipV="1">
              <a:off x="212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49" name="Line 1525"/>
            <p:cNvSpPr>
              <a:spLocks noChangeShapeType="1"/>
            </p:cNvSpPr>
            <p:nvPr/>
          </p:nvSpPr>
          <p:spPr bwMode="auto">
            <a:xfrm flipV="1">
              <a:off x="211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50" name="Line 1526"/>
            <p:cNvSpPr>
              <a:spLocks noChangeShapeType="1"/>
            </p:cNvSpPr>
            <p:nvPr/>
          </p:nvSpPr>
          <p:spPr bwMode="auto">
            <a:xfrm flipV="1">
              <a:off x="2106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51" name="Line 1527"/>
            <p:cNvSpPr>
              <a:spLocks noChangeShapeType="1"/>
            </p:cNvSpPr>
            <p:nvPr/>
          </p:nvSpPr>
          <p:spPr bwMode="auto">
            <a:xfrm flipV="1">
              <a:off x="2098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52" name="Line 1528"/>
            <p:cNvSpPr>
              <a:spLocks noChangeShapeType="1"/>
            </p:cNvSpPr>
            <p:nvPr/>
          </p:nvSpPr>
          <p:spPr bwMode="auto">
            <a:xfrm flipV="1">
              <a:off x="208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53" name="Line 1529"/>
            <p:cNvSpPr>
              <a:spLocks noChangeShapeType="1"/>
            </p:cNvSpPr>
            <p:nvPr/>
          </p:nvSpPr>
          <p:spPr bwMode="auto">
            <a:xfrm flipV="1">
              <a:off x="2077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54" name="Line 1530"/>
            <p:cNvSpPr>
              <a:spLocks noChangeShapeType="1"/>
            </p:cNvSpPr>
            <p:nvPr/>
          </p:nvSpPr>
          <p:spPr bwMode="auto">
            <a:xfrm flipH="1">
              <a:off x="2079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55" name="Line 1531"/>
            <p:cNvSpPr>
              <a:spLocks noChangeShapeType="1"/>
            </p:cNvSpPr>
            <p:nvPr/>
          </p:nvSpPr>
          <p:spPr bwMode="auto">
            <a:xfrm flipH="1">
              <a:off x="2087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56" name="Line 1532"/>
            <p:cNvSpPr>
              <a:spLocks noChangeShapeType="1"/>
            </p:cNvSpPr>
            <p:nvPr/>
          </p:nvSpPr>
          <p:spPr bwMode="auto">
            <a:xfrm flipH="1">
              <a:off x="2096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57" name="Line 1533"/>
            <p:cNvSpPr>
              <a:spLocks noChangeShapeType="1"/>
            </p:cNvSpPr>
            <p:nvPr/>
          </p:nvSpPr>
          <p:spPr bwMode="auto">
            <a:xfrm>
              <a:off x="2110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58" name="Line 1534"/>
            <p:cNvSpPr>
              <a:spLocks noChangeShapeType="1"/>
            </p:cNvSpPr>
            <p:nvPr/>
          </p:nvSpPr>
          <p:spPr bwMode="auto">
            <a:xfrm flipH="1">
              <a:off x="2117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59" name="Line 1535"/>
            <p:cNvSpPr>
              <a:spLocks noChangeShapeType="1"/>
            </p:cNvSpPr>
            <p:nvPr/>
          </p:nvSpPr>
          <p:spPr bwMode="auto">
            <a:xfrm flipH="1">
              <a:off x="2125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60" name="Line 1536"/>
            <p:cNvSpPr>
              <a:spLocks noChangeShapeType="1"/>
            </p:cNvSpPr>
            <p:nvPr/>
          </p:nvSpPr>
          <p:spPr bwMode="auto">
            <a:xfrm flipH="1">
              <a:off x="2134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61" name="Line 1537"/>
            <p:cNvSpPr>
              <a:spLocks noChangeShapeType="1"/>
            </p:cNvSpPr>
            <p:nvPr/>
          </p:nvSpPr>
          <p:spPr bwMode="auto">
            <a:xfrm>
              <a:off x="2148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62" name="Line 1538"/>
            <p:cNvSpPr>
              <a:spLocks noChangeShapeType="1"/>
            </p:cNvSpPr>
            <p:nvPr/>
          </p:nvSpPr>
          <p:spPr bwMode="auto">
            <a:xfrm flipH="1">
              <a:off x="2155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63" name="Line 1539"/>
            <p:cNvSpPr>
              <a:spLocks noChangeShapeType="1"/>
            </p:cNvSpPr>
            <p:nvPr/>
          </p:nvSpPr>
          <p:spPr bwMode="auto">
            <a:xfrm flipH="1">
              <a:off x="2163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64" name="Line 1540"/>
            <p:cNvSpPr>
              <a:spLocks noChangeShapeType="1"/>
            </p:cNvSpPr>
            <p:nvPr/>
          </p:nvSpPr>
          <p:spPr bwMode="auto">
            <a:xfrm flipH="1">
              <a:off x="2172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65" name="Line 1541"/>
            <p:cNvSpPr>
              <a:spLocks noChangeShapeType="1"/>
            </p:cNvSpPr>
            <p:nvPr/>
          </p:nvSpPr>
          <p:spPr bwMode="auto">
            <a:xfrm>
              <a:off x="2187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66" name="Line 1542"/>
            <p:cNvSpPr>
              <a:spLocks noChangeShapeType="1"/>
            </p:cNvSpPr>
            <p:nvPr/>
          </p:nvSpPr>
          <p:spPr bwMode="auto">
            <a:xfrm flipH="1">
              <a:off x="2193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67" name="Line 1543"/>
            <p:cNvSpPr>
              <a:spLocks noChangeShapeType="1"/>
            </p:cNvSpPr>
            <p:nvPr/>
          </p:nvSpPr>
          <p:spPr bwMode="auto">
            <a:xfrm flipH="1">
              <a:off x="2201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68" name="Line 1544"/>
            <p:cNvSpPr>
              <a:spLocks noChangeShapeType="1"/>
            </p:cNvSpPr>
            <p:nvPr/>
          </p:nvSpPr>
          <p:spPr bwMode="auto">
            <a:xfrm>
              <a:off x="2216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69" name="Line 1545"/>
            <p:cNvSpPr>
              <a:spLocks noChangeShapeType="1"/>
            </p:cNvSpPr>
            <p:nvPr/>
          </p:nvSpPr>
          <p:spPr bwMode="auto">
            <a:xfrm flipH="1">
              <a:off x="2222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70" name="Line 1546"/>
            <p:cNvSpPr>
              <a:spLocks noChangeShapeType="1"/>
            </p:cNvSpPr>
            <p:nvPr/>
          </p:nvSpPr>
          <p:spPr bwMode="auto">
            <a:xfrm flipH="1">
              <a:off x="2231" y="2055"/>
              <a:ext cx="9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71" name="Line 1547"/>
            <p:cNvSpPr>
              <a:spLocks noChangeShapeType="1"/>
            </p:cNvSpPr>
            <p:nvPr/>
          </p:nvSpPr>
          <p:spPr bwMode="auto">
            <a:xfrm flipH="1">
              <a:off x="2240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72" name="Line 1548"/>
            <p:cNvSpPr>
              <a:spLocks noChangeShapeType="1"/>
            </p:cNvSpPr>
            <p:nvPr/>
          </p:nvSpPr>
          <p:spPr bwMode="auto">
            <a:xfrm>
              <a:off x="2254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73" name="Line 1549"/>
            <p:cNvSpPr>
              <a:spLocks noChangeShapeType="1"/>
            </p:cNvSpPr>
            <p:nvPr/>
          </p:nvSpPr>
          <p:spPr bwMode="auto">
            <a:xfrm flipH="1" flipV="1">
              <a:off x="2075" y="2004"/>
              <a:ext cx="8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74" name="Line 1550"/>
            <p:cNvSpPr>
              <a:spLocks noChangeShapeType="1"/>
            </p:cNvSpPr>
            <p:nvPr/>
          </p:nvSpPr>
          <p:spPr bwMode="auto">
            <a:xfrm flipH="1">
              <a:off x="2240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75" name="Line 1551"/>
            <p:cNvSpPr>
              <a:spLocks noChangeShapeType="1"/>
            </p:cNvSpPr>
            <p:nvPr/>
          </p:nvSpPr>
          <p:spPr bwMode="auto">
            <a:xfrm flipH="1">
              <a:off x="2240" y="2038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76" name="Line 1552"/>
            <p:cNvSpPr>
              <a:spLocks noChangeShapeType="1"/>
            </p:cNvSpPr>
            <p:nvPr/>
          </p:nvSpPr>
          <p:spPr bwMode="auto">
            <a:xfrm>
              <a:off x="2245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77" name="Line 1553"/>
            <p:cNvSpPr>
              <a:spLocks noChangeShapeType="1"/>
            </p:cNvSpPr>
            <p:nvPr/>
          </p:nvSpPr>
          <p:spPr bwMode="auto">
            <a:xfrm>
              <a:off x="2248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78" name="Line 1554"/>
            <p:cNvSpPr>
              <a:spLocks noChangeShapeType="1"/>
            </p:cNvSpPr>
            <p:nvPr/>
          </p:nvSpPr>
          <p:spPr bwMode="auto">
            <a:xfrm flipH="1">
              <a:off x="2249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79" name="Line 1555"/>
            <p:cNvSpPr>
              <a:spLocks noChangeShapeType="1"/>
            </p:cNvSpPr>
            <p:nvPr/>
          </p:nvSpPr>
          <p:spPr bwMode="auto">
            <a:xfrm flipH="1">
              <a:off x="2252" y="2036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80" name="Line 1556"/>
            <p:cNvSpPr>
              <a:spLocks noChangeShapeType="1"/>
            </p:cNvSpPr>
            <p:nvPr/>
          </p:nvSpPr>
          <p:spPr bwMode="auto">
            <a:xfrm>
              <a:off x="2254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81" name="Line 1557"/>
            <p:cNvSpPr>
              <a:spLocks noChangeShapeType="1"/>
            </p:cNvSpPr>
            <p:nvPr/>
          </p:nvSpPr>
          <p:spPr bwMode="auto">
            <a:xfrm>
              <a:off x="225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82" name="Line 1558"/>
            <p:cNvSpPr>
              <a:spLocks noChangeShapeType="1"/>
            </p:cNvSpPr>
            <p:nvPr/>
          </p:nvSpPr>
          <p:spPr bwMode="auto">
            <a:xfrm flipH="1">
              <a:off x="2227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83" name="Line 1559"/>
            <p:cNvSpPr>
              <a:spLocks noChangeShapeType="1"/>
            </p:cNvSpPr>
            <p:nvPr/>
          </p:nvSpPr>
          <p:spPr bwMode="auto">
            <a:xfrm flipH="1">
              <a:off x="2231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84" name="Line 1560"/>
            <p:cNvSpPr>
              <a:spLocks noChangeShapeType="1"/>
            </p:cNvSpPr>
            <p:nvPr/>
          </p:nvSpPr>
          <p:spPr bwMode="auto">
            <a:xfrm>
              <a:off x="2237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85" name="Line 1561"/>
            <p:cNvSpPr>
              <a:spLocks noChangeShapeType="1"/>
            </p:cNvSpPr>
            <p:nvPr/>
          </p:nvSpPr>
          <p:spPr bwMode="auto">
            <a:xfrm>
              <a:off x="2240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86" name="Line 1562"/>
            <p:cNvSpPr>
              <a:spLocks noChangeShapeType="1"/>
            </p:cNvSpPr>
            <p:nvPr/>
          </p:nvSpPr>
          <p:spPr bwMode="auto">
            <a:xfrm flipH="1">
              <a:off x="2218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87" name="Line 1563"/>
            <p:cNvSpPr>
              <a:spLocks noChangeShapeType="1"/>
            </p:cNvSpPr>
            <p:nvPr/>
          </p:nvSpPr>
          <p:spPr bwMode="auto">
            <a:xfrm flipH="1">
              <a:off x="2222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88" name="Line 1564"/>
            <p:cNvSpPr>
              <a:spLocks noChangeShapeType="1"/>
            </p:cNvSpPr>
            <p:nvPr/>
          </p:nvSpPr>
          <p:spPr bwMode="auto">
            <a:xfrm>
              <a:off x="2225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89" name="Line 1565"/>
            <p:cNvSpPr>
              <a:spLocks noChangeShapeType="1"/>
            </p:cNvSpPr>
            <p:nvPr/>
          </p:nvSpPr>
          <p:spPr bwMode="auto">
            <a:xfrm>
              <a:off x="223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90" name="Line 1566"/>
            <p:cNvSpPr>
              <a:spLocks noChangeShapeType="1"/>
            </p:cNvSpPr>
            <p:nvPr/>
          </p:nvSpPr>
          <p:spPr bwMode="auto">
            <a:xfrm flipH="1">
              <a:off x="2210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91" name="Line 1567"/>
            <p:cNvSpPr>
              <a:spLocks noChangeShapeType="1"/>
            </p:cNvSpPr>
            <p:nvPr/>
          </p:nvSpPr>
          <p:spPr bwMode="auto">
            <a:xfrm flipH="1">
              <a:off x="2215" y="2035"/>
              <a:ext cx="7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92" name="Line 1568"/>
            <p:cNvSpPr>
              <a:spLocks noChangeShapeType="1"/>
            </p:cNvSpPr>
            <p:nvPr/>
          </p:nvSpPr>
          <p:spPr bwMode="auto">
            <a:xfrm>
              <a:off x="2216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93" name="Line 1569"/>
            <p:cNvSpPr>
              <a:spLocks noChangeShapeType="1"/>
            </p:cNvSpPr>
            <p:nvPr/>
          </p:nvSpPr>
          <p:spPr bwMode="auto">
            <a:xfrm>
              <a:off x="2218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94" name="Line 1570"/>
            <p:cNvSpPr>
              <a:spLocks noChangeShapeType="1"/>
            </p:cNvSpPr>
            <p:nvPr/>
          </p:nvSpPr>
          <p:spPr bwMode="auto">
            <a:xfrm flipH="1">
              <a:off x="2197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95" name="Line 1571"/>
            <p:cNvSpPr>
              <a:spLocks noChangeShapeType="1"/>
            </p:cNvSpPr>
            <p:nvPr/>
          </p:nvSpPr>
          <p:spPr bwMode="auto">
            <a:xfrm flipH="1">
              <a:off x="2201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96" name="Line 1572"/>
            <p:cNvSpPr>
              <a:spLocks noChangeShapeType="1"/>
            </p:cNvSpPr>
            <p:nvPr/>
          </p:nvSpPr>
          <p:spPr bwMode="auto">
            <a:xfrm>
              <a:off x="2207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97" name="Line 1573"/>
            <p:cNvSpPr>
              <a:spLocks noChangeShapeType="1"/>
            </p:cNvSpPr>
            <p:nvPr/>
          </p:nvSpPr>
          <p:spPr bwMode="auto">
            <a:xfrm>
              <a:off x="2210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98" name="Line 1574"/>
            <p:cNvSpPr>
              <a:spLocks noChangeShapeType="1"/>
            </p:cNvSpPr>
            <p:nvPr/>
          </p:nvSpPr>
          <p:spPr bwMode="auto">
            <a:xfrm flipH="1">
              <a:off x="2189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99" name="Line 1575"/>
            <p:cNvSpPr>
              <a:spLocks noChangeShapeType="1"/>
            </p:cNvSpPr>
            <p:nvPr/>
          </p:nvSpPr>
          <p:spPr bwMode="auto">
            <a:xfrm flipH="1">
              <a:off x="2193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00" name="Line 1576"/>
            <p:cNvSpPr>
              <a:spLocks noChangeShapeType="1"/>
            </p:cNvSpPr>
            <p:nvPr/>
          </p:nvSpPr>
          <p:spPr bwMode="auto">
            <a:xfrm>
              <a:off x="2195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01" name="Line 1577"/>
            <p:cNvSpPr>
              <a:spLocks noChangeShapeType="1"/>
            </p:cNvSpPr>
            <p:nvPr/>
          </p:nvSpPr>
          <p:spPr bwMode="auto">
            <a:xfrm>
              <a:off x="220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02" name="Line 1578"/>
            <p:cNvSpPr>
              <a:spLocks noChangeShapeType="1"/>
            </p:cNvSpPr>
            <p:nvPr/>
          </p:nvSpPr>
          <p:spPr bwMode="auto">
            <a:xfrm flipH="1">
              <a:off x="2180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03" name="Line 1579"/>
            <p:cNvSpPr>
              <a:spLocks noChangeShapeType="1"/>
            </p:cNvSpPr>
            <p:nvPr/>
          </p:nvSpPr>
          <p:spPr bwMode="auto">
            <a:xfrm flipH="1">
              <a:off x="2184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04" name="Line 1580"/>
            <p:cNvSpPr>
              <a:spLocks noChangeShapeType="1"/>
            </p:cNvSpPr>
            <p:nvPr/>
          </p:nvSpPr>
          <p:spPr bwMode="auto">
            <a:xfrm>
              <a:off x="2187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05" name="Line 1581"/>
            <p:cNvSpPr>
              <a:spLocks noChangeShapeType="1"/>
            </p:cNvSpPr>
            <p:nvPr/>
          </p:nvSpPr>
          <p:spPr bwMode="auto">
            <a:xfrm>
              <a:off x="2189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06" name="Line 1582"/>
            <p:cNvSpPr>
              <a:spLocks noChangeShapeType="1"/>
            </p:cNvSpPr>
            <p:nvPr/>
          </p:nvSpPr>
          <p:spPr bwMode="auto">
            <a:xfrm flipH="1">
              <a:off x="217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07" name="Line 1583"/>
            <p:cNvSpPr>
              <a:spLocks noChangeShapeType="1"/>
            </p:cNvSpPr>
            <p:nvPr/>
          </p:nvSpPr>
          <p:spPr bwMode="auto">
            <a:xfrm flipH="1">
              <a:off x="2172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08" name="Line 1584"/>
            <p:cNvSpPr>
              <a:spLocks noChangeShapeType="1"/>
            </p:cNvSpPr>
            <p:nvPr/>
          </p:nvSpPr>
          <p:spPr bwMode="auto">
            <a:xfrm>
              <a:off x="2178" y="1996"/>
              <a:ext cx="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09" name="Line 1585"/>
            <p:cNvSpPr>
              <a:spLocks noChangeShapeType="1"/>
            </p:cNvSpPr>
            <p:nvPr/>
          </p:nvSpPr>
          <p:spPr bwMode="auto">
            <a:xfrm>
              <a:off x="2181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10" name="Line 1586"/>
            <p:cNvSpPr>
              <a:spLocks noChangeShapeType="1"/>
            </p:cNvSpPr>
            <p:nvPr/>
          </p:nvSpPr>
          <p:spPr bwMode="auto">
            <a:xfrm flipH="1">
              <a:off x="2159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11" name="Line 1587"/>
            <p:cNvSpPr>
              <a:spLocks noChangeShapeType="1"/>
            </p:cNvSpPr>
            <p:nvPr/>
          </p:nvSpPr>
          <p:spPr bwMode="auto">
            <a:xfrm flipH="1">
              <a:off x="2163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12" name="Line 1588"/>
            <p:cNvSpPr>
              <a:spLocks noChangeShapeType="1"/>
            </p:cNvSpPr>
            <p:nvPr/>
          </p:nvSpPr>
          <p:spPr bwMode="auto">
            <a:xfrm>
              <a:off x="2169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13" name="Line 1589"/>
            <p:cNvSpPr>
              <a:spLocks noChangeShapeType="1"/>
            </p:cNvSpPr>
            <p:nvPr/>
          </p:nvSpPr>
          <p:spPr bwMode="auto">
            <a:xfrm>
              <a:off x="2172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14" name="Line 1590"/>
            <p:cNvSpPr>
              <a:spLocks noChangeShapeType="1"/>
            </p:cNvSpPr>
            <p:nvPr/>
          </p:nvSpPr>
          <p:spPr bwMode="auto">
            <a:xfrm flipH="1">
              <a:off x="2151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15" name="Line 1591"/>
            <p:cNvSpPr>
              <a:spLocks noChangeShapeType="1"/>
            </p:cNvSpPr>
            <p:nvPr/>
          </p:nvSpPr>
          <p:spPr bwMode="auto">
            <a:xfrm flipH="1">
              <a:off x="2155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16" name="Line 1592"/>
            <p:cNvSpPr>
              <a:spLocks noChangeShapeType="1"/>
            </p:cNvSpPr>
            <p:nvPr/>
          </p:nvSpPr>
          <p:spPr bwMode="auto">
            <a:xfrm>
              <a:off x="2157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17" name="Line 1593"/>
            <p:cNvSpPr>
              <a:spLocks noChangeShapeType="1"/>
            </p:cNvSpPr>
            <p:nvPr/>
          </p:nvSpPr>
          <p:spPr bwMode="auto">
            <a:xfrm>
              <a:off x="216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18" name="Line 1594"/>
            <p:cNvSpPr>
              <a:spLocks noChangeShapeType="1"/>
            </p:cNvSpPr>
            <p:nvPr/>
          </p:nvSpPr>
          <p:spPr bwMode="auto">
            <a:xfrm flipH="1">
              <a:off x="214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19" name="Line 1595"/>
            <p:cNvSpPr>
              <a:spLocks noChangeShapeType="1"/>
            </p:cNvSpPr>
            <p:nvPr/>
          </p:nvSpPr>
          <p:spPr bwMode="auto">
            <a:xfrm flipH="1">
              <a:off x="2146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20" name="Line 1596"/>
            <p:cNvSpPr>
              <a:spLocks noChangeShapeType="1"/>
            </p:cNvSpPr>
            <p:nvPr/>
          </p:nvSpPr>
          <p:spPr bwMode="auto">
            <a:xfrm>
              <a:off x="2149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21" name="Line 1597"/>
            <p:cNvSpPr>
              <a:spLocks noChangeShapeType="1"/>
            </p:cNvSpPr>
            <p:nvPr/>
          </p:nvSpPr>
          <p:spPr bwMode="auto">
            <a:xfrm>
              <a:off x="2151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22" name="Line 1598"/>
            <p:cNvSpPr>
              <a:spLocks noChangeShapeType="1"/>
            </p:cNvSpPr>
            <p:nvPr/>
          </p:nvSpPr>
          <p:spPr bwMode="auto">
            <a:xfrm flipH="1">
              <a:off x="2134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23" name="Line 1599"/>
            <p:cNvSpPr>
              <a:spLocks noChangeShapeType="1"/>
            </p:cNvSpPr>
            <p:nvPr/>
          </p:nvSpPr>
          <p:spPr bwMode="auto">
            <a:xfrm flipH="1">
              <a:off x="2134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24" name="Line 1600"/>
            <p:cNvSpPr>
              <a:spLocks noChangeShapeType="1"/>
            </p:cNvSpPr>
            <p:nvPr/>
          </p:nvSpPr>
          <p:spPr bwMode="auto">
            <a:xfrm>
              <a:off x="2139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25" name="Line 1601"/>
            <p:cNvSpPr>
              <a:spLocks noChangeShapeType="1"/>
            </p:cNvSpPr>
            <p:nvPr/>
          </p:nvSpPr>
          <p:spPr bwMode="auto">
            <a:xfrm>
              <a:off x="2142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26" name="Line 1602"/>
            <p:cNvSpPr>
              <a:spLocks noChangeShapeType="1"/>
            </p:cNvSpPr>
            <p:nvPr/>
          </p:nvSpPr>
          <p:spPr bwMode="auto">
            <a:xfrm flipH="1">
              <a:off x="2121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27" name="Line 1603"/>
            <p:cNvSpPr>
              <a:spLocks noChangeShapeType="1"/>
            </p:cNvSpPr>
            <p:nvPr/>
          </p:nvSpPr>
          <p:spPr bwMode="auto">
            <a:xfrm flipH="1">
              <a:off x="2125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28" name="Line 1604"/>
            <p:cNvSpPr>
              <a:spLocks noChangeShapeType="1"/>
            </p:cNvSpPr>
            <p:nvPr/>
          </p:nvSpPr>
          <p:spPr bwMode="auto">
            <a:xfrm>
              <a:off x="2131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29" name="Line 1605"/>
            <p:cNvSpPr>
              <a:spLocks noChangeShapeType="1"/>
            </p:cNvSpPr>
            <p:nvPr/>
          </p:nvSpPr>
          <p:spPr bwMode="auto">
            <a:xfrm>
              <a:off x="2134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606"/>
          <p:cNvGrpSpPr>
            <a:grpSpLocks/>
          </p:cNvGrpSpPr>
          <p:nvPr/>
        </p:nvGrpSpPr>
        <p:grpSpPr bwMode="auto">
          <a:xfrm>
            <a:off x="3286125" y="3133725"/>
            <a:ext cx="303213" cy="1120775"/>
            <a:chOff x="2070" y="1974"/>
            <a:chExt cx="191" cy="706"/>
          </a:xfrm>
        </p:grpSpPr>
        <p:sp>
          <p:nvSpPr>
            <p:cNvPr id="1743431" name="Line 1607"/>
            <p:cNvSpPr>
              <a:spLocks noChangeShapeType="1"/>
            </p:cNvSpPr>
            <p:nvPr/>
          </p:nvSpPr>
          <p:spPr bwMode="auto">
            <a:xfrm flipH="1">
              <a:off x="211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32" name="Line 1608"/>
            <p:cNvSpPr>
              <a:spLocks noChangeShapeType="1"/>
            </p:cNvSpPr>
            <p:nvPr/>
          </p:nvSpPr>
          <p:spPr bwMode="auto">
            <a:xfrm flipH="1">
              <a:off x="2117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33" name="Line 1609"/>
            <p:cNvSpPr>
              <a:spLocks noChangeShapeType="1"/>
            </p:cNvSpPr>
            <p:nvPr/>
          </p:nvSpPr>
          <p:spPr bwMode="auto">
            <a:xfrm>
              <a:off x="2119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34" name="Line 1610"/>
            <p:cNvSpPr>
              <a:spLocks noChangeShapeType="1"/>
            </p:cNvSpPr>
            <p:nvPr/>
          </p:nvSpPr>
          <p:spPr bwMode="auto">
            <a:xfrm>
              <a:off x="212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35" name="Line 1611"/>
            <p:cNvSpPr>
              <a:spLocks noChangeShapeType="1"/>
            </p:cNvSpPr>
            <p:nvPr/>
          </p:nvSpPr>
          <p:spPr bwMode="auto">
            <a:xfrm flipH="1">
              <a:off x="2104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36" name="Line 1612"/>
            <p:cNvSpPr>
              <a:spLocks noChangeShapeType="1"/>
            </p:cNvSpPr>
            <p:nvPr/>
          </p:nvSpPr>
          <p:spPr bwMode="auto">
            <a:xfrm flipH="1">
              <a:off x="2108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37" name="Line 1613"/>
            <p:cNvSpPr>
              <a:spLocks noChangeShapeType="1"/>
            </p:cNvSpPr>
            <p:nvPr/>
          </p:nvSpPr>
          <p:spPr bwMode="auto">
            <a:xfrm>
              <a:off x="2111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38" name="Line 1614"/>
            <p:cNvSpPr>
              <a:spLocks noChangeShapeType="1"/>
            </p:cNvSpPr>
            <p:nvPr/>
          </p:nvSpPr>
          <p:spPr bwMode="auto">
            <a:xfrm>
              <a:off x="2113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39" name="Line 1615"/>
            <p:cNvSpPr>
              <a:spLocks noChangeShapeType="1"/>
            </p:cNvSpPr>
            <p:nvPr/>
          </p:nvSpPr>
          <p:spPr bwMode="auto">
            <a:xfrm flipH="1">
              <a:off x="2095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40" name="Line 1616"/>
            <p:cNvSpPr>
              <a:spLocks noChangeShapeType="1"/>
            </p:cNvSpPr>
            <p:nvPr/>
          </p:nvSpPr>
          <p:spPr bwMode="auto">
            <a:xfrm flipH="1">
              <a:off x="2095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41" name="Line 1617"/>
            <p:cNvSpPr>
              <a:spLocks noChangeShapeType="1"/>
            </p:cNvSpPr>
            <p:nvPr/>
          </p:nvSpPr>
          <p:spPr bwMode="auto">
            <a:xfrm>
              <a:off x="2101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42" name="Line 1618"/>
            <p:cNvSpPr>
              <a:spLocks noChangeShapeType="1"/>
            </p:cNvSpPr>
            <p:nvPr/>
          </p:nvSpPr>
          <p:spPr bwMode="auto">
            <a:xfrm>
              <a:off x="2104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43" name="Line 1619"/>
            <p:cNvSpPr>
              <a:spLocks noChangeShapeType="1"/>
            </p:cNvSpPr>
            <p:nvPr/>
          </p:nvSpPr>
          <p:spPr bwMode="auto">
            <a:xfrm flipH="1">
              <a:off x="208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44" name="Line 1620"/>
            <p:cNvSpPr>
              <a:spLocks noChangeShapeType="1"/>
            </p:cNvSpPr>
            <p:nvPr/>
          </p:nvSpPr>
          <p:spPr bwMode="auto">
            <a:xfrm flipH="1">
              <a:off x="2087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45" name="Line 1621"/>
            <p:cNvSpPr>
              <a:spLocks noChangeShapeType="1"/>
            </p:cNvSpPr>
            <p:nvPr/>
          </p:nvSpPr>
          <p:spPr bwMode="auto">
            <a:xfrm>
              <a:off x="2092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46" name="Line 1622"/>
            <p:cNvSpPr>
              <a:spLocks noChangeShapeType="1"/>
            </p:cNvSpPr>
            <p:nvPr/>
          </p:nvSpPr>
          <p:spPr bwMode="auto">
            <a:xfrm>
              <a:off x="209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47" name="Line 1623"/>
            <p:cNvSpPr>
              <a:spLocks noChangeShapeType="1"/>
            </p:cNvSpPr>
            <p:nvPr/>
          </p:nvSpPr>
          <p:spPr bwMode="auto">
            <a:xfrm flipH="1">
              <a:off x="207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48" name="Line 1624"/>
            <p:cNvSpPr>
              <a:spLocks noChangeShapeType="1"/>
            </p:cNvSpPr>
            <p:nvPr/>
          </p:nvSpPr>
          <p:spPr bwMode="auto">
            <a:xfrm flipH="1">
              <a:off x="2079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49" name="Line 1625"/>
            <p:cNvSpPr>
              <a:spLocks noChangeShapeType="1"/>
            </p:cNvSpPr>
            <p:nvPr/>
          </p:nvSpPr>
          <p:spPr bwMode="auto">
            <a:xfrm>
              <a:off x="2081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50" name="Line 1626"/>
            <p:cNvSpPr>
              <a:spLocks noChangeShapeType="1"/>
            </p:cNvSpPr>
            <p:nvPr/>
          </p:nvSpPr>
          <p:spPr bwMode="auto">
            <a:xfrm>
              <a:off x="208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51" name="Line 1627"/>
            <p:cNvSpPr>
              <a:spLocks noChangeShapeType="1"/>
            </p:cNvSpPr>
            <p:nvPr/>
          </p:nvSpPr>
          <p:spPr bwMode="auto">
            <a:xfrm>
              <a:off x="207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52" name="Line 1628"/>
            <p:cNvSpPr>
              <a:spLocks noChangeShapeType="1"/>
            </p:cNvSpPr>
            <p:nvPr/>
          </p:nvSpPr>
          <p:spPr bwMode="auto">
            <a:xfrm>
              <a:off x="2089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53" name="Line 1629"/>
            <p:cNvSpPr>
              <a:spLocks noChangeShapeType="1"/>
            </p:cNvSpPr>
            <p:nvPr/>
          </p:nvSpPr>
          <p:spPr bwMode="auto">
            <a:xfrm>
              <a:off x="2081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54" name="Line 1630"/>
            <p:cNvSpPr>
              <a:spLocks noChangeShapeType="1"/>
            </p:cNvSpPr>
            <p:nvPr/>
          </p:nvSpPr>
          <p:spPr bwMode="auto">
            <a:xfrm flipH="1">
              <a:off x="2079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55" name="Line 1631"/>
            <p:cNvSpPr>
              <a:spLocks noChangeShapeType="1"/>
            </p:cNvSpPr>
            <p:nvPr/>
          </p:nvSpPr>
          <p:spPr bwMode="auto">
            <a:xfrm flipH="1">
              <a:off x="2087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56" name="Line 1632"/>
            <p:cNvSpPr>
              <a:spLocks noChangeShapeType="1"/>
            </p:cNvSpPr>
            <p:nvPr/>
          </p:nvSpPr>
          <p:spPr bwMode="auto">
            <a:xfrm>
              <a:off x="210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57" name="Line 1633"/>
            <p:cNvSpPr>
              <a:spLocks noChangeShapeType="1"/>
            </p:cNvSpPr>
            <p:nvPr/>
          </p:nvSpPr>
          <p:spPr bwMode="auto">
            <a:xfrm flipH="1">
              <a:off x="2095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58" name="Line 1634"/>
            <p:cNvSpPr>
              <a:spLocks noChangeShapeType="1"/>
            </p:cNvSpPr>
            <p:nvPr/>
          </p:nvSpPr>
          <p:spPr bwMode="auto">
            <a:xfrm>
              <a:off x="211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59" name="Line 1635"/>
            <p:cNvSpPr>
              <a:spLocks noChangeShapeType="1"/>
            </p:cNvSpPr>
            <p:nvPr/>
          </p:nvSpPr>
          <p:spPr bwMode="auto">
            <a:xfrm flipH="1">
              <a:off x="2108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60" name="Line 1636"/>
            <p:cNvSpPr>
              <a:spLocks noChangeShapeType="1"/>
            </p:cNvSpPr>
            <p:nvPr/>
          </p:nvSpPr>
          <p:spPr bwMode="auto">
            <a:xfrm>
              <a:off x="2119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61" name="Line 1637"/>
            <p:cNvSpPr>
              <a:spLocks noChangeShapeType="1"/>
            </p:cNvSpPr>
            <p:nvPr/>
          </p:nvSpPr>
          <p:spPr bwMode="auto">
            <a:xfrm flipH="1">
              <a:off x="2117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62" name="Line 1638"/>
            <p:cNvSpPr>
              <a:spLocks noChangeShapeType="1"/>
            </p:cNvSpPr>
            <p:nvPr/>
          </p:nvSpPr>
          <p:spPr bwMode="auto">
            <a:xfrm>
              <a:off x="2128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63" name="Line 1639"/>
            <p:cNvSpPr>
              <a:spLocks noChangeShapeType="1"/>
            </p:cNvSpPr>
            <p:nvPr/>
          </p:nvSpPr>
          <p:spPr bwMode="auto">
            <a:xfrm flipH="1">
              <a:off x="2125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64" name="Line 1640"/>
            <p:cNvSpPr>
              <a:spLocks noChangeShapeType="1"/>
            </p:cNvSpPr>
            <p:nvPr/>
          </p:nvSpPr>
          <p:spPr bwMode="auto">
            <a:xfrm>
              <a:off x="2138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65" name="Line 1641"/>
            <p:cNvSpPr>
              <a:spLocks noChangeShapeType="1"/>
            </p:cNvSpPr>
            <p:nvPr/>
          </p:nvSpPr>
          <p:spPr bwMode="auto">
            <a:xfrm flipH="1">
              <a:off x="2134" y="2057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66" name="Line 1642"/>
            <p:cNvSpPr>
              <a:spLocks noChangeShapeType="1"/>
            </p:cNvSpPr>
            <p:nvPr/>
          </p:nvSpPr>
          <p:spPr bwMode="auto">
            <a:xfrm>
              <a:off x="2148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67" name="Line 1643"/>
            <p:cNvSpPr>
              <a:spLocks noChangeShapeType="1"/>
            </p:cNvSpPr>
            <p:nvPr/>
          </p:nvSpPr>
          <p:spPr bwMode="auto">
            <a:xfrm flipH="1">
              <a:off x="2146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68" name="Line 1644"/>
            <p:cNvSpPr>
              <a:spLocks noChangeShapeType="1"/>
            </p:cNvSpPr>
            <p:nvPr/>
          </p:nvSpPr>
          <p:spPr bwMode="auto">
            <a:xfrm>
              <a:off x="2157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69" name="Line 1645"/>
            <p:cNvSpPr>
              <a:spLocks noChangeShapeType="1"/>
            </p:cNvSpPr>
            <p:nvPr/>
          </p:nvSpPr>
          <p:spPr bwMode="auto">
            <a:xfrm flipH="1">
              <a:off x="2155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70" name="Line 1646"/>
            <p:cNvSpPr>
              <a:spLocks noChangeShapeType="1"/>
            </p:cNvSpPr>
            <p:nvPr/>
          </p:nvSpPr>
          <p:spPr bwMode="auto">
            <a:xfrm>
              <a:off x="2166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71" name="Line 1647"/>
            <p:cNvSpPr>
              <a:spLocks noChangeShapeType="1"/>
            </p:cNvSpPr>
            <p:nvPr/>
          </p:nvSpPr>
          <p:spPr bwMode="auto">
            <a:xfrm flipH="1">
              <a:off x="2163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72" name="Line 1648"/>
            <p:cNvSpPr>
              <a:spLocks noChangeShapeType="1"/>
            </p:cNvSpPr>
            <p:nvPr/>
          </p:nvSpPr>
          <p:spPr bwMode="auto">
            <a:xfrm>
              <a:off x="2176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73" name="Line 1649"/>
            <p:cNvSpPr>
              <a:spLocks noChangeShapeType="1"/>
            </p:cNvSpPr>
            <p:nvPr/>
          </p:nvSpPr>
          <p:spPr bwMode="auto">
            <a:xfrm flipH="1">
              <a:off x="2172" y="2057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74" name="Line 1650"/>
            <p:cNvSpPr>
              <a:spLocks noChangeShapeType="1"/>
            </p:cNvSpPr>
            <p:nvPr/>
          </p:nvSpPr>
          <p:spPr bwMode="auto">
            <a:xfrm>
              <a:off x="2187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75" name="Line 1651"/>
            <p:cNvSpPr>
              <a:spLocks noChangeShapeType="1"/>
            </p:cNvSpPr>
            <p:nvPr/>
          </p:nvSpPr>
          <p:spPr bwMode="auto">
            <a:xfrm flipH="1">
              <a:off x="2184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76" name="Line 1652"/>
            <p:cNvSpPr>
              <a:spLocks noChangeShapeType="1"/>
            </p:cNvSpPr>
            <p:nvPr/>
          </p:nvSpPr>
          <p:spPr bwMode="auto">
            <a:xfrm>
              <a:off x="2195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77" name="Line 1653"/>
            <p:cNvSpPr>
              <a:spLocks noChangeShapeType="1"/>
            </p:cNvSpPr>
            <p:nvPr/>
          </p:nvSpPr>
          <p:spPr bwMode="auto">
            <a:xfrm flipH="1">
              <a:off x="2193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78" name="Line 1654"/>
            <p:cNvSpPr>
              <a:spLocks noChangeShapeType="1"/>
            </p:cNvSpPr>
            <p:nvPr/>
          </p:nvSpPr>
          <p:spPr bwMode="auto">
            <a:xfrm>
              <a:off x="2204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79" name="Line 1655"/>
            <p:cNvSpPr>
              <a:spLocks noChangeShapeType="1"/>
            </p:cNvSpPr>
            <p:nvPr/>
          </p:nvSpPr>
          <p:spPr bwMode="auto">
            <a:xfrm flipH="1">
              <a:off x="2201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80" name="Line 1656"/>
            <p:cNvSpPr>
              <a:spLocks noChangeShapeType="1"/>
            </p:cNvSpPr>
            <p:nvPr/>
          </p:nvSpPr>
          <p:spPr bwMode="auto">
            <a:xfrm>
              <a:off x="2216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81" name="Line 1657"/>
            <p:cNvSpPr>
              <a:spLocks noChangeShapeType="1"/>
            </p:cNvSpPr>
            <p:nvPr/>
          </p:nvSpPr>
          <p:spPr bwMode="auto">
            <a:xfrm flipH="1">
              <a:off x="2214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82" name="Line 1658"/>
            <p:cNvSpPr>
              <a:spLocks noChangeShapeType="1"/>
            </p:cNvSpPr>
            <p:nvPr/>
          </p:nvSpPr>
          <p:spPr bwMode="auto">
            <a:xfrm>
              <a:off x="2225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83" name="Line 1659"/>
            <p:cNvSpPr>
              <a:spLocks noChangeShapeType="1"/>
            </p:cNvSpPr>
            <p:nvPr/>
          </p:nvSpPr>
          <p:spPr bwMode="auto">
            <a:xfrm flipH="1">
              <a:off x="2222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84" name="Line 1660"/>
            <p:cNvSpPr>
              <a:spLocks noChangeShapeType="1"/>
            </p:cNvSpPr>
            <p:nvPr/>
          </p:nvSpPr>
          <p:spPr bwMode="auto">
            <a:xfrm>
              <a:off x="2234" y="1974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85" name="Line 1661"/>
            <p:cNvSpPr>
              <a:spLocks noChangeShapeType="1"/>
            </p:cNvSpPr>
            <p:nvPr/>
          </p:nvSpPr>
          <p:spPr bwMode="auto">
            <a:xfrm flipH="1">
              <a:off x="2231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86" name="Line 1662"/>
            <p:cNvSpPr>
              <a:spLocks noChangeShapeType="1"/>
            </p:cNvSpPr>
            <p:nvPr/>
          </p:nvSpPr>
          <p:spPr bwMode="auto">
            <a:xfrm>
              <a:off x="2243" y="1974"/>
              <a:ext cx="3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87" name="Line 1663"/>
            <p:cNvSpPr>
              <a:spLocks noChangeShapeType="1"/>
            </p:cNvSpPr>
            <p:nvPr/>
          </p:nvSpPr>
          <p:spPr bwMode="auto">
            <a:xfrm flipH="1">
              <a:off x="2240" y="206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88" name="Line 1664"/>
            <p:cNvSpPr>
              <a:spLocks noChangeShapeType="1"/>
            </p:cNvSpPr>
            <p:nvPr/>
          </p:nvSpPr>
          <p:spPr bwMode="auto">
            <a:xfrm>
              <a:off x="2254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89" name="Line 1665"/>
            <p:cNvSpPr>
              <a:spLocks noChangeShapeType="1"/>
            </p:cNvSpPr>
            <p:nvPr/>
          </p:nvSpPr>
          <p:spPr bwMode="auto">
            <a:xfrm flipH="1">
              <a:off x="2252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90" name="Freeform 1666"/>
            <p:cNvSpPr>
              <a:spLocks/>
            </p:cNvSpPr>
            <p:nvPr/>
          </p:nvSpPr>
          <p:spPr bwMode="auto">
            <a:xfrm>
              <a:off x="2075" y="2568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6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4" y="0"/>
                </a:cxn>
                <a:cxn ang="0">
                  <a:pos x="115" y="0"/>
                </a:cxn>
                <a:cxn ang="0">
                  <a:pos x="132" y="0"/>
                </a:cxn>
                <a:cxn ang="0">
                  <a:pos x="149" y="6"/>
                </a:cxn>
                <a:cxn ang="0">
                  <a:pos x="170" y="6"/>
                </a:cxn>
                <a:cxn ang="0">
                  <a:pos x="179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9" y="101"/>
                </a:cxn>
                <a:cxn ang="0">
                  <a:pos x="166" y="106"/>
                </a:cxn>
                <a:cxn ang="0">
                  <a:pos x="149" y="106"/>
                </a:cxn>
                <a:cxn ang="0">
                  <a:pos x="127" y="112"/>
                </a:cxn>
                <a:cxn ang="0">
                  <a:pos x="107" y="112"/>
                </a:cxn>
                <a:cxn ang="0">
                  <a:pos x="85" y="112"/>
                </a:cxn>
                <a:cxn ang="0">
                  <a:pos x="56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  <a:cxn ang="0">
                  <a:pos x="0" y="1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32" y="0"/>
                  </a:lnTo>
                  <a:lnTo>
                    <a:pt x="149" y="6"/>
                  </a:lnTo>
                  <a:lnTo>
                    <a:pt x="170" y="6"/>
                  </a:lnTo>
                  <a:lnTo>
                    <a:pt x="179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9" y="101"/>
                  </a:lnTo>
                  <a:lnTo>
                    <a:pt x="166" y="106"/>
                  </a:lnTo>
                  <a:lnTo>
                    <a:pt x="149" y="106"/>
                  </a:lnTo>
                  <a:lnTo>
                    <a:pt x="127" y="112"/>
                  </a:lnTo>
                  <a:lnTo>
                    <a:pt x="107" y="112"/>
                  </a:lnTo>
                  <a:lnTo>
                    <a:pt x="85" y="112"/>
                  </a:lnTo>
                  <a:lnTo>
                    <a:pt x="56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91" name="Freeform 1667"/>
            <p:cNvSpPr>
              <a:spLocks/>
            </p:cNvSpPr>
            <p:nvPr/>
          </p:nvSpPr>
          <p:spPr bwMode="auto">
            <a:xfrm>
              <a:off x="2072" y="2565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6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4" y="0"/>
                </a:cxn>
                <a:cxn ang="0">
                  <a:pos x="115" y="0"/>
                </a:cxn>
                <a:cxn ang="0">
                  <a:pos x="132" y="0"/>
                </a:cxn>
                <a:cxn ang="0">
                  <a:pos x="149" y="6"/>
                </a:cxn>
                <a:cxn ang="0">
                  <a:pos x="170" y="6"/>
                </a:cxn>
                <a:cxn ang="0">
                  <a:pos x="179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9" y="101"/>
                </a:cxn>
                <a:cxn ang="0">
                  <a:pos x="166" y="106"/>
                </a:cxn>
                <a:cxn ang="0">
                  <a:pos x="149" y="106"/>
                </a:cxn>
                <a:cxn ang="0">
                  <a:pos x="127" y="112"/>
                </a:cxn>
                <a:cxn ang="0">
                  <a:pos x="107" y="112"/>
                </a:cxn>
                <a:cxn ang="0">
                  <a:pos x="85" y="112"/>
                </a:cxn>
                <a:cxn ang="0">
                  <a:pos x="56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32" y="0"/>
                  </a:lnTo>
                  <a:lnTo>
                    <a:pt x="149" y="6"/>
                  </a:lnTo>
                  <a:lnTo>
                    <a:pt x="170" y="6"/>
                  </a:lnTo>
                  <a:lnTo>
                    <a:pt x="179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9" y="101"/>
                  </a:lnTo>
                  <a:lnTo>
                    <a:pt x="166" y="106"/>
                  </a:lnTo>
                  <a:lnTo>
                    <a:pt x="149" y="106"/>
                  </a:lnTo>
                  <a:lnTo>
                    <a:pt x="127" y="112"/>
                  </a:lnTo>
                  <a:lnTo>
                    <a:pt x="107" y="112"/>
                  </a:lnTo>
                  <a:lnTo>
                    <a:pt x="85" y="112"/>
                  </a:lnTo>
                  <a:lnTo>
                    <a:pt x="56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92" name="Line 1668"/>
            <p:cNvSpPr>
              <a:spLocks noChangeShapeType="1"/>
            </p:cNvSpPr>
            <p:nvPr/>
          </p:nvSpPr>
          <p:spPr bwMode="auto">
            <a:xfrm flipH="1">
              <a:off x="2070" y="2576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93" name="Freeform 1669"/>
            <p:cNvSpPr>
              <a:spLocks/>
            </p:cNvSpPr>
            <p:nvPr/>
          </p:nvSpPr>
          <p:spPr bwMode="auto">
            <a:xfrm>
              <a:off x="2072" y="2661"/>
              <a:ext cx="182" cy="16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9" y="5"/>
                </a:cxn>
                <a:cxn ang="0">
                  <a:pos x="174" y="5"/>
                </a:cxn>
                <a:cxn ang="0">
                  <a:pos x="162" y="10"/>
                </a:cxn>
                <a:cxn ang="0">
                  <a:pos x="158" y="10"/>
                </a:cxn>
                <a:cxn ang="0">
                  <a:pos x="153" y="10"/>
                </a:cxn>
                <a:cxn ang="0">
                  <a:pos x="136" y="16"/>
                </a:cxn>
                <a:cxn ang="0">
                  <a:pos x="119" y="16"/>
                </a:cxn>
                <a:cxn ang="0">
                  <a:pos x="103" y="16"/>
                </a:cxn>
                <a:cxn ang="0">
                  <a:pos x="94" y="16"/>
                </a:cxn>
                <a:cxn ang="0">
                  <a:pos x="76" y="16"/>
                </a:cxn>
                <a:cxn ang="0">
                  <a:pos x="43" y="16"/>
                </a:cxn>
                <a:cxn ang="0">
                  <a:pos x="26" y="10"/>
                </a:cxn>
                <a:cxn ang="0">
                  <a:pos x="22" y="10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182" h="16">
                  <a:moveTo>
                    <a:pt x="182" y="0"/>
                  </a:moveTo>
                  <a:lnTo>
                    <a:pt x="179" y="5"/>
                  </a:lnTo>
                  <a:lnTo>
                    <a:pt x="174" y="5"/>
                  </a:lnTo>
                  <a:lnTo>
                    <a:pt x="162" y="10"/>
                  </a:lnTo>
                  <a:lnTo>
                    <a:pt x="158" y="10"/>
                  </a:lnTo>
                  <a:lnTo>
                    <a:pt x="153" y="10"/>
                  </a:lnTo>
                  <a:lnTo>
                    <a:pt x="136" y="16"/>
                  </a:lnTo>
                  <a:lnTo>
                    <a:pt x="119" y="16"/>
                  </a:lnTo>
                  <a:lnTo>
                    <a:pt x="103" y="16"/>
                  </a:lnTo>
                  <a:lnTo>
                    <a:pt x="94" y="16"/>
                  </a:lnTo>
                  <a:lnTo>
                    <a:pt x="76" y="16"/>
                  </a:lnTo>
                  <a:lnTo>
                    <a:pt x="43" y="16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94" name="Freeform 1670"/>
            <p:cNvSpPr>
              <a:spLocks/>
            </p:cNvSpPr>
            <p:nvPr/>
          </p:nvSpPr>
          <p:spPr bwMode="auto">
            <a:xfrm>
              <a:off x="2072" y="2565"/>
              <a:ext cx="182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38" y="6"/>
                </a:cxn>
                <a:cxn ang="0">
                  <a:pos x="76" y="0"/>
                </a:cxn>
                <a:cxn ang="0">
                  <a:pos x="94" y="0"/>
                </a:cxn>
                <a:cxn ang="0">
                  <a:pos x="103" y="0"/>
                </a:cxn>
                <a:cxn ang="0">
                  <a:pos x="119" y="0"/>
                </a:cxn>
                <a:cxn ang="0">
                  <a:pos x="136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66" y="6"/>
                </a:cxn>
                <a:cxn ang="0">
                  <a:pos x="170" y="6"/>
                </a:cxn>
                <a:cxn ang="0">
                  <a:pos x="179" y="6"/>
                </a:cxn>
                <a:cxn ang="0">
                  <a:pos x="182" y="11"/>
                </a:cxn>
              </a:cxnLst>
              <a:rect l="0" t="0" r="r" b="b"/>
              <a:pathLst>
                <a:path w="182" h="17">
                  <a:moveTo>
                    <a:pt x="0" y="17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3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8" y="6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9" y="0"/>
                  </a:lnTo>
                  <a:lnTo>
                    <a:pt x="136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66" y="6"/>
                  </a:lnTo>
                  <a:lnTo>
                    <a:pt x="170" y="6"/>
                  </a:lnTo>
                  <a:lnTo>
                    <a:pt x="179" y="6"/>
                  </a:lnTo>
                  <a:lnTo>
                    <a:pt x="182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95" name="Line 1671"/>
            <p:cNvSpPr>
              <a:spLocks noChangeShapeType="1"/>
            </p:cNvSpPr>
            <p:nvPr/>
          </p:nvSpPr>
          <p:spPr bwMode="auto">
            <a:xfrm>
              <a:off x="2254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96" name="Line 1672"/>
            <p:cNvSpPr>
              <a:spLocks noChangeShapeType="1"/>
            </p:cNvSpPr>
            <p:nvPr/>
          </p:nvSpPr>
          <p:spPr bwMode="auto">
            <a:xfrm>
              <a:off x="2072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97" name="Line 1673"/>
            <p:cNvSpPr>
              <a:spLocks noChangeShapeType="1"/>
            </p:cNvSpPr>
            <p:nvPr/>
          </p:nvSpPr>
          <p:spPr bwMode="auto">
            <a:xfrm flipH="1">
              <a:off x="2070" y="2666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98" name="Line 1674"/>
            <p:cNvSpPr>
              <a:spLocks noChangeShapeType="1"/>
            </p:cNvSpPr>
            <p:nvPr/>
          </p:nvSpPr>
          <p:spPr bwMode="auto">
            <a:xfrm flipH="1">
              <a:off x="2070" y="2593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99" name="Line 1675"/>
            <p:cNvSpPr>
              <a:spLocks noChangeShapeType="1"/>
            </p:cNvSpPr>
            <p:nvPr/>
          </p:nvSpPr>
          <p:spPr bwMode="auto">
            <a:xfrm flipH="1">
              <a:off x="2070" y="2621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00" name="Line 1676"/>
            <p:cNvSpPr>
              <a:spLocks noChangeShapeType="1"/>
            </p:cNvSpPr>
            <p:nvPr/>
          </p:nvSpPr>
          <p:spPr bwMode="auto">
            <a:xfrm flipH="1">
              <a:off x="2070" y="2649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01" name="Freeform 1677"/>
            <p:cNvSpPr>
              <a:spLocks/>
            </p:cNvSpPr>
            <p:nvPr/>
          </p:nvSpPr>
          <p:spPr bwMode="auto">
            <a:xfrm>
              <a:off x="2242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02" name="Freeform 1678"/>
            <p:cNvSpPr>
              <a:spLocks/>
            </p:cNvSpPr>
            <p:nvPr/>
          </p:nvSpPr>
          <p:spPr bwMode="auto">
            <a:xfrm>
              <a:off x="2238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03" name="Freeform 1679"/>
            <p:cNvSpPr>
              <a:spLocks/>
            </p:cNvSpPr>
            <p:nvPr/>
          </p:nvSpPr>
          <p:spPr bwMode="auto">
            <a:xfrm>
              <a:off x="2234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04" name="Freeform 1680"/>
            <p:cNvSpPr>
              <a:spLocks/>
            </p:cNvSpPr>
            <p:nvPr/>
          </p:nvSpPr>
          <p:spPr bwMode="auto">
            <a:xfrm>
              <a:off x="2225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05" name="Freeform 1681"/>
            <p:cNvSpPr>
              <a:spLocks/>
            </p:cNvSpPr>
            <p:nvPr/>
          </p:nvSpPr>
          <p:spPr bwMode="auto">
            <a:xfrm>
              <a:off x="2225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06" name="Freeform 1682"/>
            <p:cNvSpPr>
              <a:spLocks/>
            </p:cNvSpPr>
            <p:nvPr/>
          </p:nvSpPr>
          <p:spPr bwMode="auto">
            <a:xfrm>
              <a:off x="2216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07" name="Freeform 1683"/>
            <p:cNvSpPr>
              <a:spLocks/>
            </p:cNvSpPr>
            <p:nvPr/>
          </p:nvSpPr>
          <p:spPr bwMode="auto">
            <a:xfrm>
              <a:off x="2213" y="2593"/>
              <a:ext cx="8" cy="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3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08" name="Freeform 1684"/>
            <p:cNvSpPr>
              <a:spLocks/>
            </p:cNvSpPr>
            <p:nvPr/>
          </p:nvSpPr>
          <p:spPr bwMode="auto">
            <a:xfrm>
              <a:off x="2208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09" name="Freeform 1685"/>
            <p:cNvSpPr>
              <a:spLocks/>
            </p:cNvSpPr>
            <p:nvPr/>
          </p:nvSpPr>
          <p:spPr bwMode="auto">
            <a:xfrm>
              <a:off x="2204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10" name="Freeform 1686"/>
            <p:cNvSpPr>
              <a:spLocks/>
            </p:cNvSpPr>
            <p:nvPr/>
          </p:nvSpPr>
          <p:spPr bwMode="auto">
            <a:xfrm>
              <a:off x="2199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11" name="Freeform 1687"/>
            <p:cNvSpPr>
              <a:spLocks/>
            </p:cNvSpPr>
            <p:nvPr/>
          </p:nvSpPr>
          <p:spPr bwMode="auto">
            <a:xfrm>
              <a:off x="2195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12" name="Freeform 1688"/>
            <p:cNvSpPr>
              <a:spLocks/>
            </p:cNvSpPr>
            <p:nvPr/>
          </p:nvSpPr>
          <p:spPr bwMode="auto">
            <a:xfrm>
              <a:off x="2187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13" name="Freeform 1689"/>
            <p:cNvSpPr>
              <a:spLocks/>
            </p:cNvSpPr>
            <p:nvPr/>
          </p:nvSpPr>
          <p:spPr bwMode="auto">
            <a:xfrm>
              <a:off x="2187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14" name="Freeform 1690"/>
            <p:cNvSpPr>
              <a:spLocks/>
            </p:cNvSpPr>
            <p:nvPr/>
          </p:nvSpPr>
          <p:spPr bwMode="auto">
            <a:xfrm>
              <a:off x="2179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15" name="Freeform 1691"/>
            <p:cNvSpPr>
              <a:spLocks/>
            </p:cNvSpPr>
            <p:nvPr/>
          </p:nvSpPr>
          <p:spPr bwMode="auto">
            <a:xfrm>
              <a:off x="2175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16" name="Freeform 1692"/>
            <p:cNvSpPr>
              <a:spLocks/>
            </p:cNvSpPr>
            <p:nvPr/>
          </p:nvSpPr>
          <p:spPr bwMode="auto">
            <a:xfrm>
              <a:off x="2170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17" name="Freeform 1693"/>
            <p:cNvSpPr>
              <a:spLocks/>
            </p:cNvSpPr>
            <p:nvPr/>
          </p:nvSpPr>
          <p:spPr bwMode="auto">
            <a:xfrm>
              <a:off x="2166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18" name="Freeform 1694"/>
            <p:cNvSpPr>
              <a:spLocks/>
            </p:cNvSpPr>
            <p:nvPr/>
          </p:nvSpPr>
          <p:spPr bwMode="auto">
            <a:xfrm>
              <a:off x="2161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19" name="Freeform 1695"/>
            <p:cNvSpPr>
              <a:spLocks/>
            </p:cNvSpPr>
            <p:nvPr/>
          </p:nvSpPr>
          <p:spPr bwMode="auto">
            <a:xfrm>
              <a:off x="2157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20" name="Freeform 1696"/>
            <p:cNvSpPr>
              <a:spLocks/>
            </p:cNvSpPr>
            <p:nvPr/>
          </p:nvSpPr>
          <p:spPr bwMode="auto">
            <a:xfrm>
              <a:off x="2148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21" name="Freeform 1697"/>
            <p:cNvSpPr>
              <a:spLocks/>
            </p:cNvSpPr>
            <p:nvPr/>
          </p:nvSpPr>
          <p:spPr bwMode="auto">
            <a:xfrm>
              <a:off x="2148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22" name="Freeform 1698"/>
            <p:cNvSpPr>
              <a:spLocks/>
            </p:cNvSpPr>
            <p:nvPr/>
          </p:nvSpPr>
          <p:spPr bwMode="auto">
            <a:xfrm>
              <a:off x="2140" y="2621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23" name="Freeform 1699"/>
            <p:cNvSpPr>
              <a:spLocks/>
            </p:cNvSpPr>
            <p:nvPr/>
          </p:nvSpPr>
          <p:spPr bwMode="auto">
            <a:xfrm>
              <a:off x="2137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24" name="Freeform 1700"/>
            <p:cNvSpPr>
              <a:spLocks/>
            </p:cNvSpPr>
            <p:nvPr/>
          </p:nvSpPr>
          <p:spPr bwMode="auto">
            <a:xfrm>
              <a:off x="2132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25" name="Freeform 1701"/>
            <p:cNvSpPr>
              <a:spLocks/>
            </p:cNvSpPr>
            <p:nvPr/>
          </p:nvSpPr>
          <p:spPr bwMode="auto">
            <a:xfrm>
              <a:off x="2128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26" name="Freeform 1702"/>
            <p:cNvSpPr>
              <a:spLocks/>
            </p:cNvSpPr>
            <p:nvPr/>
          </p:nvSpPr>
          <p:spPr bwMode="auto">
            <a:xfrm>
              <a:off x="2119" y="2621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27" name="Freeform 1703"/>
            <p:cNvSpPr>
              <a:spLocks/>
            </p:cNvSpPr>
            <p:nvPr/>
          </p:nvSpPr>
          <p:spPr bwMode="auto">
            <a:xfrm>
              <a:off x="2119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28" name="Freeform 1704"/>
            <p:cNvSpPr>
              <a:spLocks/>
            </p:cNvSpPr>
            <p:nvPr/>
          </p:nvSpPr>
          <p:spPr bwMode="auto">
            <a:xfrm>
              <a:off x="2110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29" name="Freeform 1705"/>
            <p:cNvSpPr>
              <a:spLocks/>
            </p:cNvSpPr>
            <p:nvPr/>
          </p:nvSpPr>
          <p:spPr bwMode="auto">
            <a:xfrm>
              <a:off x="2106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30" name="Freeform 1706"/>
            <p:cNvSpPr>
              <a:spLocks/>
            </p:cNvSpPr>
            <p:nvPr/>
          </p:nvSpPr>
          <p:spPr bwMode="auto">
            <a:xfrm>
              <a:off x="2102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31" name="Freeform 1707"/>
            <p:cNvSpPr>
              <a:spLocks/>
            </p:cNvSpPr>
            <p:nvPr/>
          </p:nvSpPr>
          <p:spPr bwMode="auto">
            <a:xfrm>
              <a:off x="2098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32" name="Freeform 1708"/>
            <p:cNvSpPr>
              <a:spLocks/>
            </p:cNvSpPr>
            <p:nvPr/>
          </p:nvSpPr>
          <p:spPr bwMode="auto">
            <a:xfrm>
              <a:off x="2093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33" name="Freeform 1709"/>
            <p:cNvSpPr>
              <a:spLocks/>
            </p:cNvSpPr>
            <p:nvPr/>
          </p:nvSpPr>
          <p:spPr bwMode="auto">
            <a:xfrm>
              <a:off x="2089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34" name="Freeform 1710"/>
            <p:cNvSpPr>
              <a:spLocks/>
            </p:cNvSpPr>
            <p:nvPr/>
          </p:nvSpPr>
          <p:spPr bwMode="auto">
            <a:xfrm>
              <a:off x="2081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35" name="Freeform 1711"/>
            <p:cNvSpPr>
              <a:spLocks/>
            </p:cNvSpPr>
            <p:nvPr/>
          </p:nvSpPr>
          <p:spPr bwMode="auto">
            <a:xfrm>
              <a:off x="2081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36" name="Freeform 1712"/>
            <p:cNvSpPr>
              <a:spLocks/>
            </p:cNvSpPr>
            <p:nvPr/>
          </p:nvSpPr>
          <p:spPr bwMode="auto">
            <a:xfrm>
              <a:off x="2072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37" name="Freeform 1713"/>
            <p:cNvSpPr>
              <a:spLocks/>
            </p:cNvSpPr>
            <p:nvPr/>
          </p:nvSpPr>
          <p:spPr bwMode="auto">
            <a:xfrm>
              <a:off x="2072" y="2593"/>
              <a:ext cx="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1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9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38" name="Freeform 1714"/>
            <p:cNvSpPr>
              <a:spLocks/>
            </p:cNvSpPr>
            <p:nvPr/>
          </p:nvSpPr>
          <p:spPr bwMode="auto">
            <a:xfrm>
              <a:off x="2246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39" name="Line 1715"/>
            <p:cNvSpPr>
              <a:spLocks noChangeShapeType="1"/>
            </p:cNvSpPr>
            <p:nvPr/>
          </p:nvSpPr>
          <p:spPr bwMode="auto">
            <a:xfrm>
              <a:off x="2254" y="260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40" name="Line 1716"/>
            <p:cNvSpPr>
              <a:spLocks noChangeShapeType="1"/>
            </p:cNvSpPr>
            <p:nvPr/>
          </p:nvSpPr>
          <p:spPr bwMode="auto">
            <a:xfrm flipV="1">
              <a:off x="2246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41" name="Line 1717"/>
            <p:cNvSpPr>
              <a:spLocks noChangeShapeType="1"/>
            </p:cNvSpPr>
            <p:nvPr/>
          </p:nvSpPr>
          <p:spPr bwMode="auto">
            <a:xfrm flipV="1">
              <a:off x="2238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42" name="Line 1718"/>
            <p:cNvSpPr>
              <a:spLocks noChangeShapeType="1"/>
            </p:cNvSpPr>
            <p:nvPr/>
          </p:nvSpPr>
          <p:spPr bwMode="auto">
            <a:xfrm flipV="1">
              <a:off x="2228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43" name="Line 1719"/>
            <p:cNvSpPr>
              <a:spLocks noChangeShapeType="1"/>
            </p:cNvSpPr>
            <p:nvPr/>
          </p:nvSpPr>
          <p:spPr bwMode="auto">
            <a:xfrm flipV="1">
              <a:off x="2216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44" name="Line 1720"/>
            <p:cNvSpPr>
              <a:spLocks noChangeShapeType="1"/>
            </p:cNvSpPr>
            <p:nvPr/>
          </p:nvSpPr>
          <p:spPr bwMode="auto">
            <a:xfrm flipV="1">
              <a:off x="2208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45" name="Line 1721"/>
            <p:cNvSpPr>
              <a:spLocks noChangeShapeType="1"/>
            </p:cNvSpPr>
            <p:nvPr/>
          </p:nvSpPr>
          <p:spPr bwMode="auto">
            <a:xfrm flipV="1">
              <a:off x="2199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46" name="Line 1722"/>
            <p:cNvSpPr>
              <a:spLocks noChangeShapeType="1"/>
            </p:cNvSpPr>
            <p:nvPr/>
          </p:nvSpPr>
          <p:spPr bwMode="auto">
            <a:xfrm flipV="1">
              <a:off x="2189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47" name="Line 1723"/>
            <p:cNvSpPr>
              <a:spLocks noChangeShapeType="1"/>
            </p:cNvSpPr>
            <p:nvPr/>
          </p:nvSpPr>
          <p:spPr bwMode="auto">
            <a:xfrm flipV="1">
              <a:off x="2179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48" name="Line 1724"/>
            <p:cNvSpPr>
              <a:spLocks noChangeShapeType="1"/>
            </p:cNvSpPr>
            <p:nvPr/>
          </p:nvSpPr>
          <p:spPr bwMode="auto">
            <a:xfrm flipV="1">
              <a:off x="2172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49" name="Line 1725"/>
            <p:cNvSpPr>
              <a:spLocks noChangeShapeType="1"/>
            </p:cNvSpPr>
            <p:nvPr/>
          </p:nvSpPr>
          <p:spPr bwMode="auto">
            <a:xfrm flipV="1">
              <a:off x="216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50" name="Line 1726"/>
            <p:cNvSpPr>
              <a:spLocks noChangeShapeType="1"/>
            </p:cNvSpPr>
            <p:nvPr/>
          </p:nvSpPr>
          <p:spPr bwMode="auto">
            <a:xfrm flipV="1">
              <a:off x="215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51" name="Line 1727"/>
            <p:cNvSpPr>
              <a:spLocks noChangeShapeType="1"/>
            </p:cNvSpPr>
            <p:nvPr/>
          </p:nvSpPr>
          <p:spPr bwMode="auto">
            <a:xfrm flipV="1">
              <a:off x="2140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52" name="Line 1728"/>
            <p:cNvSpPr>
              <a:spLocks noChangeShapeType="1"/>
            </p:cNvSpPr>
            <p:nvPr/>
          </p:nvSpPr>
          <p:spPr bwMode="auto">
            <a:xfrm flipV="1">
              <a:off x="2134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53" name="Line 1729"/>
            <p:cNvSpPr>
              <a:spLocks noChangeShapeType="1"/>
            </p:cNvSpPr>
            <p:nvPr/>
          </p:nvSpPr>
          <p:spPr bwMode="auto">
            <a:xfrm flipV="1">
              <a:off x="2119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54" name="Line 1730"/>
            <p:cNvSpPr>
              <a:spLocks noChangeShapeType="1"/>
            </p:cNvSpPr>
            <p:nvPr/>
          </p:nvSpPr>
          <p:spPr bwMode="auto">
            <a:xfrm flipV="1">
              <a:off x="211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55" name="Line 1731"/>
            <p:cNvSpPr>
              <a:spLocks noChangeShapeType="1"/>
            </p:cNvSpPr>
            <p:nvPr/>
          </p:nvSpPr>
          <p:spPr bwMode="auto">
            <a:xfrm flipV="1">
              <a:off x="2102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56" name="Line 1732"/>
            <p:cNvSpPr>
              <a:spLocks noChangeShapeType="1"/>
            </p:cNvSpPr>
            <p:nvPr/>
          </p:nvSpPr>
          <p:spPr bwMode="auto">
            <a:xfrm flipV="1">
              <a:off x="209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57" name="Line 1733"/>
            <p:cNvSpPr>
              <a:spLocks noChangeShapeType="1"/>
            </p:cNvSpPr>
            <p:nvPr/>
          </p:nvSpPr>
          <p:spPr bwMode="auto">
            <a:xfrm flipV="1">
              <a:off x="2081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58" name="Line 1734"/>
            <p:cNvSpPr>
              <a:spLocks noChangeShapeType="1"/>
            </p:cNvSpPr>
            <p:nvPr/>
          </p:nvSpPr>
          <p:spPr bwMode="auto">
            <a:xfrm flipV="1">
              <a:off x="207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59" name="Line 1735"/>
            <p:cNvSpPr>
              <a:spLocks noChangeShapeType="1"/>
            </p:cNvSpPr>
            <p:nvPr/>
          </p:nvSpPr>
          <p:spPr bwMode="auto">
            <a:xfrm flipH="1">
              <a:off x="2075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60" name="Line 1736"/>
            <p:cNvSpPr>
              <a:spLocks noChangeShapeType="1"/>
            </p:cNvSpPr>
            <p:nvPr/>
          </p:nvSpPr>
          <p:spPr bwMode="auto">
            <a:xfrm flipH="1">
              <a:off x="2083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61" name="Line 1737"/>
            <p:cNvSpPr>
              <a:spLocks noChangeShapeType="1"/>
            </p:cNvSpPr>
            <p:nvPr/>
          </p:nvSpPr>
          <p:spPr bwMode="auto">
            <a:xfrm flipH="1">
              <a:off x="2092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62" name="Line 1738"/>
            <p:cNvSpPr>
              <a:spLocks noChangeShapeType="1"/>
            </p:cNvSpPr>
            <p:nvPr/>
          </p:nvSpPr>
          <p:spPr bwMode="auto">
            <a:xfrm>
              <a:off x="2106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63" name="Line 1739"/>
            <p:cNvSpPr>
              <a:spLocks noChangeShapeType="1"/>
            </p:cNvSpPr>
            <p:nvPr/>
          </p:nvSpPr>
          <p:spPr bwMode="auto">
            <a:xfrm flipH="1">
              <a:off x="2113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64" name="Line 1740"/>
            <p:cNvSpPr>
              <a:spLocks noChangeShapeType="1"/>
            </p:cNvSpPr>
            <p:nvPr/>
          </p:nvSpPr>
          <p:spPr bwMode="auto">
            <a:xfrm flipH="1">
              <a:off x="2122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65" name="Line 1741"/>
            <p:cNvSpPr>
              <a:spLocks noChangeShapeType="1"/>
            </p:cNvSpPr>
            <p:nvPr/>
          </p:nvSpPr>
          <p:spPr bwMode="auto">
            <a:xfrm>
              <a:off x="2137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66" name="Line 1742"/>
            <p:cNvSpPr>
              <a:spLocks noChangeShapeType="1"/>
            </p:cNvSpPr>
            <p:nvPr/>
          </p:nvSpPr>
          <p:spPr bwMode="auto">
            <a:xfrm flipH="1">
              <a:off x="2142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67" name="Line 1743"/>
            <p:cNvSpPr>
              <a:spLocks noChangeShapeType="1"/>
            </p:cNvSpPr>
            <p:nvPr/>
          </p:nvSpPr>
          <p:spPr bwMode="auto">
            <a:xfrm flipH="1">
              <a:off x="2151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68" name="Line 1744"/>
            <p:cNvSpPr>
              <a:spLocks noChangeShapeType="1"/>
            </p:cNvSpPr>
            <p:nvPr/>
          </p:nvSpPr>
          <p:spPr bwMode="auto">
            <a:xfrm flipH="1">
              <a:off x="2160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69" name="Line 1745"/>
            <p:cNvSpPr>
              <a:spLocks noChangeShapeType="1"/>
            </p:cNvSpPr>
            <p:nvPr/>
          </p:nvSpPr>
          <p:spPr bwMode="auto">
            <a:xfrm>
              <a:off x="2175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70" name="Line 1746"/>
            <p:cNvSpPr>
              <a:spLocks noChangeShapeType="1"/>
            </p:cNvSpPr>
            <p:nvPr/>
          </p:nvSpPr>
          <p:spPr bwMode="auto">
            <a:xfrm flipH="1">
              <a:off x="2181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71" name="Line 1747"/>
            <p:cNvSpPr>
              <a:spLocks noChangeShapeType="1"/>
            </p:cNvSpPr>
            <p:nvPr/>
          </p:nvSpPr>
          <p:spPr bwMode="auto">
            <a:xfrm flipH="1">
              <a:off x="2190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72" name="Line 1748"/>
            <p:cNvSpPr>
              <a:spLocks noChangeShapeType="1"/>
            </p:cNvSpPr>
            <p:nvPr/>
          </p:nvSpPr>
          <p:spPr bwMode="auto">
            <a:xfrm flipH="1">
              <a:off x="2198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73" name="Line 1749"/>
            <p:cNvSpPr>
              <a:spLocks noChangeShapeType="1"/>
            </p:cNvSpPr>
            <p:nvPr/>
          </p:nvSpPr>
          <p:spPr bwMode="auto">
            <a:xfrm>
              <a:off x="2213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74" name="Line 1750"/>
            <p:cNvSpPr>
              <a:spLocks noChangeShapeType="1"/>
            </p:cNvSpPr>
            <p:nvPr/>
          </p:nvSpPr>
          <p:spPr bwMode="auto">
            <a:xfrm flipH="1">
              <a:off x="2219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75" name="Line 1751"/>
            <p:cNvSpPr>
              <a:spLocks noChangeShapeType="1"/>
            </p:cNvSpPr>
            <p:nvPr/>
          </p:nvSpPr>
          <p:spPr bwMode="auto">
            <a:xfrm flipH="1">
              <a:off x="2228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76" name="Line 1752"/>
            <p:cNvSpPr>
              <a:spLocks noChangeShapeType="1"/>
            </p:cNvSpPr>
            <p:nvPr/>
          </p:nvSpPr>
          <p:spPr bwMode="auto">
            <a:xfrm flipH="1">
              <a:off x="2236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77" name="Line 1753"/>
            <p:cNvSpPr>
              <a:spLocks noChangeShapeType="1"/>
            </p:cNvSpPr>
            <p:nvPr/>
          </p:nvSpPr>
          <p:spPr bwMode="auto">
            <a:xfrm flipH="1">
              <a:off x="2249" y="2652"/>
              <a:ext cx="8" cy="10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78" name="Line 1754"/>
            <p:cNvSpPr>
              <a:spLocks noChangeShapeType="1"/>
            </p:cNvSpPr>
            <p:nvPr/>
          </p:nvSpPr>
          <p:spPr bwMode="auto">
            <a:xfrm flipH="1" flipV="1">
              <a:off x="2070" y="2607"/>
              <a:ext cx="9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79" name="Line 1755"/>
            <p:cNvSpPr>
              <a:spLocks noChangeShapeType="1"/>
            </p:cNvSpPr>
            <p:nvPr/>
          </p:nvSpPr>
          <p:spPr bwMode="auto">
            <a:xfrm flipH="1">
              <a:off x="2236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80" name="Line 1756"/>
            <p:cNvSpPr>
              <a:spLocks noChangeShapeType="1"/>
            </p:cNvSpPr>
            <p:nvPr/>
          </p:nvSpPr>
          <p:spPr bwMode="auto">
            <a:xfrm flipH="1">
              <a:off x="2236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81" name="Line 1757"/>
            <p:cNvSpPr>
              <a:spLocks noChangeShapeType="1"/>
            </p:cNvSpPr>
            <p:nvPr/>
          </p:nvSpPr>
          <p:spPr bwMode="auto">
            <a:xfrm>
              <a:off x="2240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82" name="Line 1758"/>
            <p:cNvSpPr>
              <a:spLocks noChangeShapeType="1"/>
            </p:cNvSpPr>
            <p:nvPr/>
          </p:nvSpPr>
          <p:spPr bwMode="auto">
            <a:xfrm>
              <a:off x="2244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83" name="Line 1759"/>
            <p:cNvSpPr>
              <a:spLocks noChangeShapeType="1"/>
            </p:cNvSpPr>
            <p:nvPr/>
          </p:nvSpPr>
          <p:spPr bwMode="auto">
            <a:xfrm flipH="1">
              <a:off x="2244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84" name="Line 1760"/>
            <p:cNvSpPr>
              <a:spLocks noChangeShapeType="1"/>
            </p:cNvSpPr>
            <p:nvPr/>
          </p:nvSpPr>
          <p:spPr bwMode="auto">
            <a:xfrm flipH="1">
              <a:off x="2249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85" name="Line 1761"/>
            <p:cNvSpPr>
              <a:spLocks noChangeShapeType="1"/>
            </p:cNvSpPr>
            <p:nvPr/>
          </p:nvSpPr>
          <p:spPr bwMode="auto">
            <a:xfrm>
              <a:off x="2251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86" name="Line 1762"/>
            <p:cNvSpPr>
              <a:spLocks noChangeShapeType="1"/>
            </p:cNvSpPr>
            <p:nvPr/>
          </p:nvSpPr>
          <p:spPr bwMode="auto">
            <a:xfrm>
              <a:off x="225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87" name="Line 1763"/>
            <p:cNvSpPr>
              <a:spLocks noChangeShapeType="1"/>
            </p:cNvSpPr>
            <p:nvPr/>
          </p:nvSpPr>
          <p:spPr bwMode="auto">
            <a:xfrm flipH="1">
              <a:off x="2223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88" name="Line 1764"/>
            <p:cNvSpPr>
              <a:spLocks noChangeShapeType="1"/>
            </p:cNvSpPr>
            <p:nvPr/>
          </p:nvSpPr>
          <p:spPr bwMode="auto">
            <a:xfrm flipH="1">
              <a:off x="2228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89" name="Line 1765"/>
            <p:cNvSpPr>
              <a:spLocks noChangeShapeType="1"/>
            </p:cNvSpPr>
            <p:nvPr/>
          </p:nvSpPr>
          <p:spPr bwMode="auto">
            <a:xfrm>
              <a:off x="2231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90" name="Line 1766"/>
            <p:cNvSpPr>
              <a:spLocks noChangeShapeType="1"/>
            </p:cNvSpPr>
            <p:nvPr/>
          </p:nvSpPr>
          <p:spPr bwMode="auto">
            <a:xfrm>
              <a:off x="2234" y="2632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91" name="Line 1767"/>
            <p:cNvSpPr>
              <a:spLocks noChangeShapeType="1"/>
            </p:cNvSpPr>
            <p:nvPr/>
          </p:nvSpPr>
          <p:spPr bwMode="auto">
            <a:xfrm flipH="1">
              <a:off x="2214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92" name="Line 1768"/>
            <p:cNvSpPr>
              <a:spLocks noChangeShapeType="1"/>
            </p:cNvSpPr>
            <p:nvPr/>
          </p:nvSpPr>
          <p:spPr bwMode="auto">
            <a:xfrm flipH="1">
              <a:off x="2219" y="2637"/>
              <a:ext cx="9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93" name="Line 1769"/>
            <p:cNvSpPr>
              <a:spLocks noChangeShapeType="1"/>
            </p:cNvSpPr>
            <p:nvPr/>
          </p:nvSpPr>
          <p:spPr bwMode="auto">
            <a:xfrm>
              <a:off x="2223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94" name="Line 1770"/>
            <p:cNvSpPr>
              <a:spLocks noChangeShapeType="1"/>
            </p:cNvSpPr>
            <p:nvPr/>
          </p:nvSpPr>
          <p:spPr bwMode="auto">
            <a:xfrm>
              <a:off x="2228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95" name="Line 1771"/>
            <p:cNvSpPr>
              <a:spLocks noChangeShapeType="1"/>
            </p:cNvSpPr>
            <p:nvPr/>
          </p:nvSpPr>
          <p:spPr bwMode="auto">
            <a:xfrm flipH="1">
              <a:off x="2206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96" name="Line 1772"/>
            <p:cNvSpPr>
              <a:spLocks noChangeShapeType="1"/>
            </p:cNvSpPr>
            <p:nvPr/>
          </p:nvSpPr>
          <p:spPr bwMode="auto">
            <a:xfrm flipH="1">
              <a:off x="2210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97" name="Line 1773"/>
            <p:cNvSpPr>
              <a:spLocks noChangeShapeType="1"/>
            </p:cNvSpPr>
            <p:nvPr/>
          </p:nvSpPr>
          <p:spPr bwMode="auto">
            <a:xfrm>
              <a:off x="2213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98" name="Line 1774"/>
            <p:cNvSpPr>
              <a:spLocks noChangeShapeType="1"/>
            </p:cNvSpPr>
            <p:nvPr/>
          </p:nvSpPr>
          <p:spPr bwMode="auto">
            <a:xfrm>
              <a:off x="221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99" name="Line 1775"/>
            <p:cNvSpPr>
              <a:spLocks noChangeShapeType="1"/>
            </p:cNvSpPr>
            <p:nvPr/>
          </p:nvSpPr>
          <p:spPr bwMode="auto">
            <a:xfrm flipH="1">
              <a:off x="2197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00" name="Line 1776"/>
            <p:cNvSpPr>
              <a:spLocks noChangeShapeType="1"/>
            </p:cNvSpPr>
            <p:nvPr/>
          </p:nvSpPr>
          <p:spPr bwMode="auto">
            <a:xfrm flipH="1">
              <a:off x="2197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01" name="Line 1777"/>
            <p:cNvSpPr>
              <a:spLocks noChangeShapeType="1"/>
            </p:cNvSpPr>
            <p:nvPr/>
          </p:nvSpPr>
          <p:spPr bwMode="auto">
            <a:xfrm>
              <a:off x="2202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02" name="Line 1778"/>
            <p:cNvSpPr>
              <a:spLocks noChangeShapeType="1"/>
            </p:cNvSpPr>
            <p:nvPr/>
          </p:nvSpPr>
          <p:spPr bwMode="auto">
            <a:xfrm>
              <a:off x="2206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03" name="Line 1779"/>
            <p:cNvSpPr>
              <a:spLocks noChangeShapeType="1"/>
            </p:cNvSpPr>
            <p:nvPr/>
          </p:nvSpPr>
          <p:spPr bwMode="auto">
            <a:xfrm flipH="1">
              <a:off x="2185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04" name="Line 1780"/>
            <p:cNvSpPr>
              <a:spLocks noChangeShapeType="1"/>
            </p:cNvSpPr>
            <p:nvPr/>
          </p:nvSpPr>
          <p:spPr bwMode="auto">
            <a:xfrm flipH="1">
              <a:off x="2190" y="2637"/>
              <a:ext cx="1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05" name="Line 1781"/>
            <p:cNvSpPr>
              <a:spLocks noChangeShapeType="1"/>
            </p:cNvSpPr>
            <p:nvPr/>
          </p:nvSpPr>
          <p:spPr bwMode="auto">
            <a:xfrm>
              <a:off x="2193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06" name="Line 1782"/>
            <p:cNvSpPr>
              <a:spLocks noChangeShapeType="1"/>
            </p:cNvSpPr>
            <p:nvPr/>
          </p:nvSpPr>
          <p:spPr bwMode="auto">
            <a:xfrm>
              <a:off x="219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07" name="Line 1783"/>
            <p:cNvSpPr>
              <a:spLocks noChangeShapeType="1"/>
            </p:cNvSpPr>
            <p:nvPr/>
          </p:nvSpPr>
          <p:spPr bwMode="auto">
            <a:xfrm flipH="1">
              <a:off x="2177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08" name="Line 1784"/>
            <p:cNvSpPr>
              <a:spLocks noChangeShapeType="1"/>
            </p:cNvSpPr>
            <p:nvPr/>
          </p:nvSpPr>
          <p:spPr bwMode="auto">
            <a:xfrm flipH="1">
              <a:off x="2181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09" name="Line 1785"/>
            <p:cNvSpPr>
              <a:spLocks noChangeShapeType="1"/>
            </p:cNvSpPr>
            <p:nvPr/>
          </p:nvSpPr>
          <p:spPr bwMode="auto">
            <a:xfrm>
              <a:off x="2184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10" name="Line 1786"/>
            <p:cNvSpPr>
              <a:spLocks noChangeShapeType="1"/>
            </p:cNvSpPr>
            <p:nvPr/>
          </p:nvSpPr>
          <p:spPr bwMode="auto">
            <a:xfrm>
              <a:off x="2189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11" name="Line 1787"/>
            <p:cNvSpPr>
              <a:spLocks noChangeShapeType="1"/>
            </p:cNvSpPr>
            <p:nvPr/>
          </p:nvSpPr>
          <p:spPr bwMode="auto">
            <a:xfrm flipH="1">
              <a:off x="2168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12" name="Line 1788"/>
            <p:cNvSpPr>
              <a:spLocks noChangeShapeType="1"/>
            </p:cNvSpPr>
            <p:nvPr/>
          </p:nvSpPr>
          <p:spPr bwMode="auto">
            <a:xfrm flipH="1">
              <a:off x="2172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13" name="Line 1789"/>
            <p:cNvSpPr>
              <a:spLocks noChangeShapeType="1"/>
            </p:cNvSpPr>
            <p:nvPr/>
          </p:nvSpPr>
          <p:spPr bwMode="auto">
            <a:xfrm>
              <a:off x="217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14" name="Line 1790"/>
            <p:cNvSpPr>
              <a:spLocks noChangeShapeType="1"/>
            </p:cNvSpPr>
            <p:nvPr/>
          </p:nvSpPr>
          <p:spPr bwMode="auto">
            <a:xfrm>
              <a:off x="2176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15" name="Line 1791"/>
            <p:cNvSpPr>
              <a:spLocks noChangeShapeType="1"/>
            </p:cNvSpPr>
            <p:nvPr/>
          </p:nvSpPr>
          <p:spPr bwMode="auto">
            <a:xfrm flipH="1">
              <a:off x="2159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16" name="Line 1792"/>
            <p:cNvSpPr>
              <a:spLocks noChangeShapeType="1"/>
            </p:cNvSpPr>
            <p:nvPr/>
          </p:nvSpPr>
          <p:spPr bwMode="auto">
            <a:xfrm flipH="1">
              <a:off x="2159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17" name="Line 1793"/>
            <p:cNvSpPr>
              <a:spLocks noChangeShapeType="1"/>
            </p:cNvSpPr>
            <p:nvPr/>
          </p:nvSpPr>
          <p:spPr bwMode="auto">
            <a:xfrm>
              <a:off x="2164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18" name="Line 1794"/>
            <p:cNvSpPr>
              <a:spLocks noChangeShapeType="1"/>
            </p:cNvSpPr>
            <p:nvPr/>
          </p:nvSpPr>
          <p:spPr bwMode="auto">
            <a:xfrm>
              <a:off x="216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19" name="Line 1795"/>
            <p:cNvSpPr>
              <a:spLocks noChangeShapeType="1"/>
            </p:cNvSpPr>
            <p:nvPr/>
          </p:nvSpPr>
          <p:spPr bwMode="auto">
            <a:xfrm flipH="1">
              <a:off x="2146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20" name="Line 1796"/>
            <p:cNvSpPr>
              <a:spLocks noChangeShapeType="1"/>
            </p:cNvSpPr>
            <p:nvPr/>
          </p:nvSpPr>
          <p:spPr bwMode="auto">
            <a:xfrm flipH="1">
              <a:off x="2151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21" name="Line 1797"/>
            <p:cNvSpPr>
              <a:spLocks noChangeShapeType="1"/>
            </p:cNvSpPr>
            <p:nvPr/>
          </p:nvSpPr>
          <p:spPr bwMode="auto">
            <a:xfrm>
              <a:off x="215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22" name="Line 1798"/>
            <p:cNvSpPr>
              <a:spLocks noChangeShapeType="1"/>
            </p:cNvSpPr>
            <p:nvPr/>
          </p:nvSpPr>
          <p:spPr bwMode="auto">
            <a:xfrm>
              <a:off x="215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23" name="Line 1799"/>
            <p:cNvSpPr>
              <a:spLocks noChangeShapeType="1"/>
            </p:cNvSpPr>
            <p:nvPr/>
          </p:nvSpPr>
          <p:spPr bwMode="auto">
            <a:xfrm flipH="1">
              <a:off x="2138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24" name="Line 1800"/>
            <p:cNvSpPr>
              <a:spLocks noChangeShapeType="1"/>
            </p:cNvSpPr>
            <p:nvPr/>
          </p:nvSpPr>
          <p:spPr bwMode="auto">
            <a:xfrm flipH="1">
              <a:off x="2142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25" name="Line 1801"/>
            <p:cNvSpPr>
              <a:spLocks noChangeShapeType="1"/>
            </p:cNvSpPr>
            <p:nvPr/>
          </p:nvSpPr>
          <p:spPr bwMode="auto">
            <a:xfrm>
              <a:off x="214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26" name="Line 1802"/>
            <p:cNvSpPr>
              <a:spLocks noChangeShapeType="1"/>
            </p:cNvSpPr>
            <p:nvPr/>
          </p:nvSpPr>
          <p:spPr bwMode="auto">
            <a:xfrm>
              <a:off x="2151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27" name="Line 1803"/>
            <p:cNvSpPr>
              <a:spLocks noChangeShapeType="1"/>
            </p:cNvSpPr>
            <p:nvPr/>
          </p:nvSpPr>
          <p:spPr bwMode="auto">
            <a:xfrm flipH="1">
              <a:off x="2130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28" name="Line 1804"/>
            <p:cNvSpPr>
              <a:spLocks noChangeShapeType="1"/>
            </p:cNvSpPr>
            <p:nvPr/>
          </p:nvSpPr>
          <p:spPr bwMode="auto">
            <a:xfrm flipH="1">
              <a:off x="2134" y="264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29" name="Line 1805"/>
            <p:cNvSpPr>
              <a:spLocks noChangeShapeType="1"/>
            </p:cNvSpPr>
            <p:nvPr/>
          </p:nvSpPr>
          <p:spPr bwMode="auto">
            <a:xfrm>
              <a:off x="213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30" name="Line 1806"/>
            <p:cNvSpPr>
              <a:spLocks noChangeShapeType="1"/>
            </p:cNvSpPr>
            <p:nvPr/>
          </p:nvSpPr>
          <p:spPr bwMode="auto">
            <a:xfrm>
              <a:off x="213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807"/>
          <p:cNvGrpSpPr>
            <a:grpSpLocks/>
          </p:cNvGrpSpPr>
          <p:nvPr/>
        </p:nvGrpSpPr>
        <p:grpSpPr bwMode="auto">
          <a:xfrm>
            <a:off x="3286125" y="3108325"/>
            <a:ext cx="1884363" cy="1119188"/>
            <a:chOff x="2070" y="1958"/>
            <a:chExt cx="1187" cy="705"/>
          </a:xfrm>
        </p:grpSpPr>
        <p:sp>
          <p:nvSpPr>
            <p:cNvPr id="1743632" name="Line 1808"/>
            <p:cNvSpPr>
              <a:spLocks noChangeShapeType="1"/>
            </p:cNvSpPr>
            <p:nvPr/>
          </p:nvSpPr>
          <p:spPr bwMode="auto">
            <a:xfrm flipH="1">
              <a:off x="2117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33" name="Line 1809"/>
            <p:cNvSpPr>
              <a:spLocks noChangeShapeType="1"/>
            </p:cNvSpPr>
            <p:nvPr/>
          </p:nvSpPr>
          <p:spPr bwMode="auto">
            <a:xfrm flipH="1">
              <a:off x="2121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34" name="Line 1810"/>
            <p:cNvSpPr>
              <a:spLocks noChangeShapeType="1"/>
            </p:cNvSpPr>
            <p:nvPr/>
          </p:nvSpPr>
          <p:spPr bwMode="auto">
            <a:xfrm>
              <a:off x="2126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35" name="Line 1811"/>
            <p:cNvSpPr>
              <a:spLocks noChangeShapeType="1"/>
            </p:cNvSpPr>
            <p:nvPr/>
          </p:nvSpPr>
          <p:spPr bwMode="auto">
            <a:xfrm>
              <a:off x="213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36" name="Line 1812"/>
            <p:cNvSpPr>
              <a:spLocks noChangeShapeType="1"/>
            </p:cNvSpPr>
            <p:nvPr/>
          </p:nvSpPr>
          <p:spPr bwMode="auto">
            <a:xfrm flipH="1">
              <a:off x="2108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37" name="Line 1813"/>
            <p:cNvSpPr>
              <a:spLocks noChangeShapeType="1"/>
            </p:cNvSpPr>
            <p:nvPr/>
          </p:nvSpPr>
          <p:spPr bwMode="auto">
            <a:xfrm flipH="1">
              <a:off x="2113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38" name="Line 1814"/>
            <p:cNvSpPr>
              <a:spLocks noChangeShapeType="1"/>
            </p:cNvSpPr>
            <p:nvPr/>
          </p:nvSpPr>
          <p:spPr bwMode="auto">
            <a:xfrm>
              <a:off x="2117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39" name="Line 1815"/>
            <p:cNvSpPr>
              <a:spLocks noChangeShapeType="1"/>
            </p:cNvSpPr>
            <p:nvPr/>
          </p:nvSpPr>
          <p:spPr bwMode="auto">
            <a:xfrm>
              <a:off x="2119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40" name="Line 1816"/>
            <p:cNvSpPr>
              <a:spLocks noChangeShapeType="1"/>
            </p:cNvSpPr>
            <p:nvPr/>
          </p:nvSpPr>
          <p:spPr bwMode="auto">
            <a:xfrm flipH="1">
              <a:off x="2100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41" name="Line 1817"/>
            <p:cNvSpPr>
              <a:spLocks noChangeShapeType="1"/>
            </p:cNvSpPr>
            <p:nvPr/>
          </p:nvSpPr>
          <p:spPr bwMode="auto">
            <a:xfrm flipH="1">
              <a:off x="2104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42" name="Line 1818"/>
            <p:cNvSpPr>
              <a:spLocks noChangeShapeType="1"/>
            </p:cNvSpPr>
            <p:nvPr/>
          </p:nvSpPr>
          <p:spPr bwMode="auto">
            <a:xfrm>
              <a:off x="210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43" name="Line 1819"/>
            <p:cNvSpPr>
              <a:spLocks noChangeShapeType="1"/>
            </p:cNvSpPr>
            <p:nvPr/>
          </p:nvSpPr>
          <p:spPr bwMode="auto">
            <a:xfrm>
              <a:off x="2108" y="2633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44" name="Line 1820"/>
            <p:cNvSpPr>
              <a:spLocks noChangeShapeType="1"/>
            </p:cNvSpPr>
            <p:nvPr/>
          </p:nvSpPr>
          <p:spPr bwMode="auto">
            <a:xfrm flipH="1">
              <a:off x="2092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45" name="Line 1821"/>
            <p:cNvSpPr>
              <a:spLocks noChangeShapeType="1"/>
            </p:cNvSpPr>
            <p:nvPr/>
          </p:nvSpPr>
          <p:spPr bwMode="auto">
            <a:xfrm flipH="1">
              <a:off x="2092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46" name="Line 1822"/>
            <p:cNvSpPr>
              <a:spLocks noChangeShapeType="1"/>
            </p:cNvSpPr>
            <p:nvPr/>
          </p:nvSpPr>
          <p:spPr bwMode="auto">
            <a:xfrm>
              <a:off x="2096" y="260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47" name="Line 1823"/>
            <p:cNvSpPr>
              <a:spLocks noChangeShapeType="1"/>
            </p:cNvSpPr>
            <p:nvPr/>
          </p:nvSpPr>
          <p:spPr bwMode="auto">
            <a:xfrm>
              <a:off x="210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48" name="Line 1824"/>
            <p:cNvSpPr>
              <a:spLocks noChangeShapeType="1"/>
            </p:cNvSpPr>
            <p:nvPr/>
          </p:nvSpPr>
          <p:spPr bwMode="auto">
            <a:xfrm flipH="1">
              <a:off x="2079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49" name="Line 1825"/>
            <p:cNvSpPr>
              <a:spLocks noChangeShapeType="1"/>
            </p:cNvSpPr>
            <p:nvPr/>
          </p:nvSpPr>
          <p:spPr bwMode="auto">
            <a:xfrm flipH="1">
              <a:off x="208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50" name="Line 1826"/>
            <p:cNvSpPr>
              <a:spLocks noChangeShapeType="1"/>
            </p:cNvSpPr>
            <p:nvPr/>
          </p:nvSpPr>
          <p:spPr bwMode="auto">
            <a:xfrm>
              <a:off x="208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51" name="Line 1827"/>
            <p:cNvSpPr>
              <a:spLocks noChangeShapeType="1"/>
            </p:cNvSpPr>
            <p:nvPr/>
          </p:nvSpPr>
          <p:spPr bwMode="auto">
            <a:xfrm>
              <a:off x="2091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52" name="Line 1828"/>
            <p:cNvSpPr>
              <a:spLocks noChangeShapeType="1"/>
            </p:cNvSpPr>
            <p:nvPr/>
          </p:nvSpPr>
          <p:spPr bwMode="auto">
            <a:xfrm flipH="1">
              <a:off x="207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53" name="Line 1829"/>
            <p:cNvSpPr>
              <a:spLocks noChangeShapeType="1"/>
            </p:cNvSpPr>
            <p:nvPr/>
          </p:nvSpPr>
          <p:spPr bwMode="auto">
            <a:xfrm flipH="1">
              <a:off x="2075" y="264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54" name="Line 1830"/>
            <p:cNvSpPr>
              <a:spLocks noChangeShapeType="1"/>
            </p:cNvSpPr>
            <p:nvPr/>
          </p:nvSpPr>
          <p:spPr bwMode="auto">
            <a:xfrm>
              <a:off x="2079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55" name="Line 1831"/>
            <p:cNvSpPr>
              <a:spLocks noChangeShapeType="1"/>
            </p:cNvSpPr>
            <p:nvPr/>
          </p:nvSpPr>
          <p:spPr bwMode="auto">
            <a:xfrm>
              <a:off x="208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56" name="Line 1832"/>
            <p:cNvSpPr>
              <a:spLocks noChangeShapeType="1"/>
            </p:cNvSpPr>
            <p:nvPr/>
          </p:nvSpPr>
          <p:spPr bwMode="auto">
            <a:xfrm>
              <a:off x="2075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57" name="Line 1833"/>
            <p:cNvSpPr>
              <a:spLocks noChangeShapeType="1"/>
            </p:cNvSpPr>
            <p:nvPr/>
          </p:nvSpPr>
          <p:spPr bwMode="auto">
            <a:xfrm>
              <a:off x="208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58" name="Line 1834"/>
            <p:cNvSpPr>
              <a:spLocks noChangeShapeType="1"/>
            </p:cNvSpPr>
            <p:nvPr/>
          </p:nvSpPr>
          <p:spPr bwMode="auto">
            <a:xfrm>
              <a:off x="2079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59" name="Line 1835"/>
            <p:cNvSpPr>
              <a:spLocks noChangeShapeType="1"/>
            </p:cNvSpPr>
            <p:nvPr/>
          </p:nvSpPr>
          <p:spPr bwMode="auto">
            <a:xfrm flipH="1">
              <a:off x="2075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60" name="Line 1836"/>
            <p:cNvSpPr>
              <a:spLocks noChangeShapeType="1"/>
            </p:cNvSpPr>
            <p:nvPr/>
          </p:nvSpPr>
          <p:spPr bwMode="auto">
            <a:xfrm flipH="1">
              <a:off x="2083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61" name="Line 1837"/>
            <p:cNvSpPr>
              <a:spLocks noChangeShapeType="1"/>
            </p:cNvSpPr>
            <p:nvPr/>
          </p:nvSpPr>
          <p:spPr bwMode="auto">
            <a:xfrm>
              <a:off x="2095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62" name="Line 1838"/>
            <p:cNvSpPr>
              <a:spLocks noChangeShapeType="1"/>
            </p:cNvSpPr>
            <p:nvPr/>
          </p:nvSpPr>
          <p:spPr bwMode="auto">
            <a:xfrm flipH="1">
              <a:off x="2092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63" name="Line 1839"/>
            <p:cNvSpPr>
              <a:spLocks noChangeShapeType="1"/>
            </p:cNvSpPr>
            <p:nvPr/>
          </p:nvSpPr>
          <p:spPr bwMode="auto">
            <a:xfrm>
              <a:off x="2106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64" name="Line 1840"/>
            <p:cNvSpPr>
              <a:spLocks noChangeShapeType="1"/>
            </p:cNvSpPr>
            <p:nvPr/>
          </p:nvSpPr>
          <p:spPr bwMode="auto">
            <a:xfrm flipH="1">
              <a:off x="2104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65" name="Line 1841"/>
            <p:cNvSpPr>
              <a:spLocks noChangeShapeType="1"/>
            </p:cNvSpPr>
            <p:nvPr/>
          </p:nvSpPr>
          <p:spPr bwMode="auto">
            <a:xfrm>
              <a:off x="211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66" name="Line 1842"/>
            <p:cNvSpPr>
              <a:spLocks noChangeShapeType="1"/>
            </p:cNvSpPr>
            <p:nvPr/>
          </p:nvSpPr>
          <p:spPr bwMode="auto">
            <a:xfrm flipH="1">
              <a:off x="2113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67" name="Line 1843"/>
            <p:cNvSpPr>
              <a:spLocks noChangeShapeType="1"/>
            </p:cNvSpPr>
            <p:nvPr/>
          </p:nvSpPr>
          <p:spPr bwMode="auto">
            <a:xfrm>
              <a:off x="212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68" name="Line 1844"/>
            <p:cNvSpPr>
              <a:spLocks noChangeShapeType="1"/>
            </p:cNvSpPr>
            <p:nvPr/>
          </p:nvSpPr>
          <p:spPr bwMode="auto">
            <a:xfrm flipH="1">
              <a:off x="2122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69" name="Line 1845"/>
            <p:cNvSpPr>
              <a:spLocks noChangeShapeType="1"/>
            </p:cNvSpPr>
            <p:nvPr/>
          </p:nvSpPr>
          <p:spPr bwMode="auto">
            <a:xfrm>
              <a:off x="213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70" name="Line 1846"/>
            <p:cNvSpPr>
              <a:spLocks noChangeShapeType="1"/>
            </p:cNvSpPr>
            <p:nvPr/>
          </p:nvSpPr>
          <p:spPr bwMode="auto">
            <a:xfrm flipH="1">
              <a:off x="2134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71" name="Line 1847"/>
            <p:cNvSpPr>
              <a:spLocks noChangeShapeType="1"/>
            </p:cNvSpPr>
            <p:nvPr/>
          </p:nvSpPr>
          <p:spPr bwMode="auto">
            <a:xfrm>
              <a:off x="2146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72" name="Line 1848"/>
            <p:cNvSpPr>
              <a:spLocks noChangeShapeType="1"/>
            </p:cNvSpPr>
            <p:nvPr/>
          </p:nvSpPr>
          <p:spPr bwMode="auto">
            <a:xfrm flipH="1">
              <a:off x="2142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73" name="Line 1849"/>
            <p:cNvSpPr>
              <a:spLocks noChangeShapeType="1"/>
            </p:cNvSpPr>
            <p:nvPr/>
          </p:nvSpPr>
          <p:spPr bwMode="auto">
            <a:xfrm>
              <a:off x="215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74" name="Line 1850"/>
            <p:cNvSpPr>
              <a:spLocks noChangeShapeType="1"/>
            </p:cNvSpPr>
            <p:nvPr/>
          </p:nvSpPr>
          <p:spPr bwMode="auto">
            <a:xfrm flipH="1">
              <a:off x="2151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75" name="Line 1851"/>
            <p:cNvSpPr>
              <a:spLocks noChangeShapeType="1"/>
            </p:cNvSpPr>
            <p:nvPr/>
          </p:nvSpPr>
          <p:spPr bwMode="auto">
            <a:xfrm>
              <a:off x="216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76" name="Line 1852"/>
            <p:cNvSpPr>
              <a:spLocks noChangeShapeType="1"/>
            </p:cNvSpPr>
            <p:nvPr/>
          </p:nvSpPr>
          <p:spPr bwMode="auto">
            <a:xfrm flipH="1">
              <a:off x="2160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77" name="Line 1853"/>
            <p:cNvSpPr>
              <a:spLocks noChangeShapeType="1"/>
            </p:cNvSpPr>
            <p:nvPr/>
          </p:nvSpPr>
          <p:spPr bwMode="auto">
            <a:xfrm>
              <a:off x="217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78" name="Line 1854"/>
            <p:cNvSpPr>
              <a:spLocks noChangeShapeType="1"/>
            </p:cNvSpPr>
            <p:nvPr/>
          </p:nvSpPr>
          <p:spPr bwMode="auto">
            <a:xfrm flipH="1">
              <a:off x="2173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79" name="Line 1855"/>
            <p:cNvSpPr>
              <a:spLocks noChangeShapeType="1"/>
            </p:cNvSpPr>
            <p:nvPr/>
          </p:nvSpPr>
          <p:spPr bwMode="auto">
            <a:xfrm>
              <a:off x="218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80" name="Line 1856"/>
            <p:cNvSpPr>
              <a:spLocks noChangeShapeType="1"/>
            </p:cNvSpPr>
            <p:nvPr/>
          </p:nvSpPr>
          <p:spPr bwMode="auto">
            <a:xfrm flipH="1">
              <a:off x="2181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81" name="Line 1857"/>
            <p:cNvSpPr>
              <a:spLocks noChangeShapeType="1"/>
            </p:cNvSpPr>
            <p:nvPr/>
          </p:nvSpPr>
          <p:spPr bwMode="auto">
            <a:xfrm>
              <a:off x="219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82" name="Line 1858"/>
            <p:cNvSpPr>
              <a:spLocks noChangeShapeType="1"/>
            </p:cNvSpPr>
            <p:nvPr/>
          </p:nvSpPr>
          <p:spPr bwMode="auto">
            <a:xfrm flipH="1">
              <a:off x="2189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83" name="Line 1859"/>
            <p:cNvSpPr>
              <a:spLocks noChangeShapeType="1"/>
            </p:cNvSpPr>
            <p:nvPr/>
          </p:nvSpPr>
          <p:spPr bwMode="auto">
            <a:xfrm>
              <a:off x="2201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84" name="Line 1860"/>
            <p:cNvSpPr>
              <a:spLocks noChangeShapeType="1"/>
            </p:cNvSpPr>
            <p:nvPr/>
          </p:nvSpPr>
          <p:spPr bwMode="auto">
            <a:xfrm flipH="1">
              <a:off x="2198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85" name="Line 1861"/>
            <p:cNvSpPr>
              <a:spLocks noChangeShapeType="1"/>
            </p:cNvSpPr>
            <p:nvPr/>
          </p:nvSpPr>
          <p:spPr bwMode="auto">
            <a:xfrm>
              <a:off x="221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86" name="Line 1862"/>
            <p:cNvSpPr>
              <a:spLocks noChangeShapeType="1"/>
            </p:cNvSpPr>
            <p:nvPr/>
          </p:nvSpPr>
          <p:spPr bwMode="auto">
            <a:xfrm flipH="1">
              <a:off x="2210" y="2658"/>
              <a:ext cx="9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87" name="Line 1863"/>
            <p:cNvSpPr>
              <a:spLocks noChangeShapeType="1"/>
            </p:cNvSpPr>
            <p:nvPr/>
          </p:nvSpPr>
          <p:spPr bwMode="auto">
            <a:xfrm>
              <a:off x="2223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88" name="Line 1864"/>
            <p:cNvSpPr>
              <a:spLocks noChangeShapeType="1"/>
            </p:cNvSpPr>
            <p:nvPr/>
          </p:nvSpPr>
          <p:spPr bwMode="auto">
            <a:xfrm flipH="1">
              <a:off x="2219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89" name="Line 1865"/>
            <p:cNvSpPr>
              <a:spLocks noChangeShapeType="1"/>
            </p:cNvSpPr>
            <p:nvPr/>
          </p:nvSpPr>
          <p:spPr bwMode="auto">
            <a:xfrm>
              <a:off x="2232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90" name="Line 1866"/>
            <p:cNvSpPr>
              <a:spLocks noChangeShapeType="1"/>
            </p:cNvSpPr>
            <p:nvPr/>
          </p:nvSpPr>
          <p:spPr bwMode="auto">
            <a:xfrm flipH="1">
              <a:off x="2228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91" name="Line 1867"/>
            <p:cNvSpPr>
              <a:spLocks noChangeShapeType="1"/>
            </p:cNvSpPr>
            <p:nvPr/>
          </p:nvSpPr>
          <p:spPr bwMode="auto">
            <a:xfrm>
              <a:off x="224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92" name="Line 1868"/>
            <p:cNvSpPr>
              <a:spLocks noChangeShapeType="1"/>
            </p:cNvSpPr>
            <p:nvPr/>
          </p:nvSpPr>
          <p:spPr bwMode="auto">
            <a:xfrm flipH="1">
              <a:off x="2237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93" name="Line 1869"/>
            <p:cNvSpPr>
              <a:spLocks noChangeShapeType="1"/>
            </p:cNvSpPr>
            <p:nvPr/>
          </p:nvSpPr>
          <p:spPr bwMode="auto">
            <a:xfrm>
              <a:off x="2251" y="257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94" name="Line 1870"/>
            <p:cNvSpPr>
              <a:spLocks noChangeShapeType="1"/>
            </p:cNvSpPr>
            <p:nvPr/>
          </p:nvSpPr>
          <p:spPr bwMode="auto">
            <a:xfrm flipH="1">
              <a:off x="2249" y="2658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95" name="Freeform 1871"/>
            <p:cNvSpPr>
              <a:spLocks/>
            </p:cNvSpPr>
            <p:nvPr/>
          </p:nvSpPr>
          <p:spPr bwMode="auto">
            <a:xfrm>
              <a:off x="3074" y="1961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0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7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7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10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0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7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7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96" name="Freeform 1872"/>
            <p:cNvSpPr>
              <a:spLocks/>
            </p:cNvSpPr>
            <p:nvPr/>
          </p:nvSpPr>
          <p:spPr bwMode="auto">
            <a:xfrm>
              <a:off x="3071" y="1958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7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7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7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7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97" name="Line 1873"/>
            <p:cNvSpPr>
              <a:spLocks noChangeShapeType="1"/>
            </p:cNvSpPr>
            <p:nvPr/>
          </p:nvSpPr>
          <p:spPr bwMode="auto">
            <a:xfrm flipH="1">
              <a:off x="3068" y="1974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98" name="Freeform 1874"/>
            <p:cNvSpPr>
              <a:spLocks/>
            </p:cNvSpPr>
            <p:nvPr/>
          </p:nvSpPr>
          <p:spPr bwMode="auto">
            <a:xfrm>
              <a:off x="3071" y="2063"/>
              <a:ext cx="181" cy="16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77" y="6"/>
                </a:cxn>
                <a:cxn ang="0">
                  <a:pos x="173" y="6"/>
                </a:cxn>
                <a:cxn ang="0">
                  <a:pos x="160" y="11"/>
                </a:cxn>
                <a:cxn ang="0">
                  <a:pos x="156" y="11"/>
                </a:cxn>
                <a:cxn ang="0">
                  <a:pos x="138" y="16"/>
                </a:cxn>
                <a:cxn ang="0">
                  <a:pos x="109" y="16"/>
                </a:cxn>
                <a:cxn ang="0">
                  <a:pos x="93" y="16"/>
                </a:cxn>
                <a:cxn ang="0">
                  <a:pos x="76" y="16"/>
                </a:cxn>
                <a:cxn ang="0">
                  <a:pos x="42" y="16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81" h="16">
                  <a:moveTo>
                    <a:pt x="181" y="0"/>
                  </a:moveTo>
                  <a:lnTo>
                    <a:pt x="177" y="6"/>
                  </a:lnTo>
                  <a:lnTo>
                    <a:pt x="173" y="6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38" y="16"/>
                  </a:lnTo>
                  <a:lnTo>
                    <a:pt x="109" y="16"/>
                  </a:lnTo>
                  <a:lnTo>
                    <a:pt x="93" y="16"/>
                  </a:lnTo>
                  <a:lnTo>
                    <a:pt x="76" y="16"/>
                  </a:lnTo>
                  <a:lnTo>
                    <a:pt x="42" y="16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99" name="Freeform 1875"/>
            <p:cNvSpPr>
              <a:spLocks/>
            </p:cNvSpPr>
            <p:nvPr/>
          </p:nvSpPr>
          <p:spPr bwMode="auto">
            <a:xfrm>
              <a:off x="3071" y="1958"/>
              <a:ext cx="181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21" y="5"/>
                </a:cxn>
                <a:cxn ang="0">
                  <a:pos x="25" y="5"/>
                </a:cxn>
                <a:cxn ang="0">
                  <a:pos x="38" y="5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09" y="0"/>
                </a:cxn>
                <a:cxn ang="0">
                  <a:pos x="143" y="5"/>
                </a:cxn>
                <a:cxn ang="0">
                  <a:pos x="156" y="5"/>
                </a:cxn>
                <a:cxn ang="0">
                  <a:pos x="160" y="5"/>
                </a:cxn>
                <a:cxn ang="0">
                  <a:pos x="173" y="10"/>
                </a:cxn>
                <a:cxn ang="0">
                  <a:pos x="177" y="10"/>
                </a:cxn>
                <a:cxn ang="0">
                  <a:pos x="181" y="16"/>
                </a:cxn>
              </a:cxnLst>
              <a:rect l="0" t="0" r="r" b="b"/>
              <a:pathLst>
                <a:path w="181" h="16">
                  <a:moveTo>
                    <a:pt x="0" y="16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38" y="5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43" y="5"/>
                  </a:lnTo>
                  <a:lnTo>
                    <a:pt x="156" y="5"/>
                  </a:lnTo>
                  <a:lnTo>
                    <a:pt x="160" y="5"/>
                  </a:lnTo>
                  <a:lnTo>
                    <a:pt x="173" y="10"/>
                  </a:lnTo>
                  <a:lnTo>
                    <a:pt x="177" y="10"/>
                  </a:lnTo>
                  <a:lnTo>
                    <a:pt x="181" y="16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00" name="Line 1876"/>
            <p:cNvSpPr>
              <a:spLocks noChangeShapeType="1"/>
            </p:cNvSpPr>
            <p:nvPr/>
          </p:nvSpPr>
          <p:spPr bwMode="auto">
            <a:xfrm>
              <a:off x="3252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01" name="Line 1877"/>
            <p:cNvSpPr>
              <a:spLocks noChangeShapeType="1"/>
            </p:cNvSpPr>
            <p:nvPr/>
          </p:nvSpPr>
          <p:spPr bwMode="auto">
            <a:xfrm>
              <a:off x="3071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02" name="Line 1878"/>
            <p:cNvSpPr>
              <a:spLocks noChangeShapeType="1"/>
            </p:cNvSpPr>
            <p:nvPr/>
          </p:nvSpPr>
          <p:spPr bwMode="auto">
            <a:xfrm flipH="1">
              <a:off x="3068" y="2063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03" name="Line 1879"/>
            <p:cNvSpPr>
              <a:spLocks noChangeShapeType="1"/>
            </p:cNvSpPr>
            <p:nvPr/>
          </p:nvSpPr>
          <p:spPr bwMode="auto">
            <a:xfrm flipH="1">
              <a:off x="3068" y="1984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04" name="Line 1880"/>
            <p:cNvSpPr>
              <a:spLocks noChangeShapeType="1"/>
            </p:cNvSpPr>
            <p:nvPr/>
          </p:nvSpPr>
          <p:spPr bwMode="auto">
            <a:xfrm flipH="1">
              <a:off x="3068" y="2019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05" name="Line 1881"/>
            <p:cNvSpPr>
              <a:spLocks noChangeShapeType="1"/>
            </p:cNvSpPr>
            <p:nvPr/>
          </p:nvSpPr>
          <p:spPr bwMode="auto">
            <a:xfrm flipH="1">
              <a:off x="3068" y="2052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06" name="Freeform 1882"/>
            <p:cNvSpPr>
              <a:spLocks/>
            </p:cNvSpPr>
            <p:nvPr/>
          </p:nvSpPr>
          <p:spPr bwMode="auto">
            <a:xfrm>
              <a:off x="3240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07" name="Freeform 1883"/>
            <p:cNvSpPr>
              <a:spLocks/>
            </p:cNvSpPr>
            <p:nvPr/>
          </p:nvSpPr>
          <p:spPr bwMode="auto">
            <a:xfrm>
              <a:off x="3236" y="2019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08" name="Freeform 1884"/>
            <p:cNvSpPr>
              <a:spLocks/>
            </p:cNvSpPr>
            <p:nvPr/>
          </p:nvSpPr>
          <p:spPr bwMode="auto">
            <a:xfrm>
              <a:off x="3231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09" name="Freeform 1885"/>
            <p:cNvSpPr>
              <a:spLocks/>
            </p:cNvSpPr>
            <p:nvPr/>
          </p:nvSpPr>
          <p:spPr bwMode="auto">
            <a:xfrm>
              <a:off x="3223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10" name="Freeform 1886"/>
            <p:cNvSpPr>
              <a:spLocks/>
            </p:cNvSpPr>
            <p:nvPr/>
          </p:nvSpPr>
          <p:spPr bwMode="auto">
            <a:xfrm>
              <a:off x="3223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11" name="Freeform 1887"/>
            <p:cNvSpPr>
              <a:spLocks/>
            </p:cNvSpPr>
            <p:nvPr/>
          </p:nvSpPr>
          <p:spPr bwMode="auto">
            <a:xfrm>
              <a:off x="3214" y="2019"/>
              <a:ext cx="9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4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12" name="Freeform 1888"/>
            <p:cNvSpPr>
              <a:spLocks/>
            </p:cNvSpPr>
            <p:nvPr/>
          </p:nvSpPr>
          <p:spPr bwMode="auto">
            <a:xfrm>
              <a:off x="3210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13" name="Freeform 1889"/>
            <p:cNvSpPr>
              <a:spLocks/>
            </p:cNvSpPr>
            <p:nvPr/>
          </p:nvSpPr>
          <p:spPr bwMode="auto">
            <a:xfrm>
              <a:off x="3206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14" name="Freeform 1890"/>
            <p:cNvSpPr>
              <a:spLocks/>
            </p:cNvSpPr>
            <p:nvPr/>
          </p:nvSpPr>
          <p:spPr bwMode="auto">
            <a:xfrm>
              <a:off x="3202" y="1984"/>
              <a:ext cx="8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15" name="Freeform 1891"/>
            <p:cNvSpPr>
              <a:spLocks/>
            </p:cNvSpPr>
            <p:nvPr/>
          </p:nvSpPr>
          <p:spPr bwMode="auto">
            <a:xfrm>
              <a:off x="3193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16" name="Freeform 1892"/>
            <p:cNvSpPr>
              <a:spLocks/>
            </p:cNvSpPr>
            <p:nvPr/>
          </p:nvSpPr>
          <p:spPr bwMode="auto">
            <a:xfrm>
              <a:off x="3193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17" name="Freeform 1893"/>
            <p:cNvSpPr>
              <a:spLocks/>
            </p:cNvSpPr>
            <p:nvPr/>
          </p:nvSpPr>
          <p:spPr bwMode="auto">
            <a:xfrm>
              <a:off x="318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18" name="Freeform 1894"/>
            <p:cNvSpPr>
              <a:spLocks/>
            </p:cNvSpPr>
            <p:nvPr/>
          </p:nvSpPr>
          <p:spPr bwMode="auto">
            <a:xfrm>
              <a:off x="3180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19" name="Freeform 1895"/>
            <p:cNvSpPr>
              <a:spLocks/>
            </p:cNvSpPr>
            <p:nvPr/>
          </p:nvSpPr>
          <p:spPr bwMode="auto">
            <a:xfrm>
              <a:off x="3176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20" name="Freeform 1896"/>
            <p:cNvSpPr>
              <a:spLocks/>
            </p:cNvSpPr>
            <p:nvPr/>
          </p:nvSpPr>
          <p:spPr bwMode="auto">
            <a:xfrm>
              <a:off x="3172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21" name="Freeform 1897"/>
            <p:cNvSpPr>
              <a:spLocks/>
            </p:cNvSpPr>
            <p:nvPr/>
          </p:nvSpPr>
          <p:spPr bwMode="auto">
            <a:xfrm>
              <a:off x="3168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22" name="Freeform 1898"/>
            <p:cNvSpPr>
              <a:spLocks/>
            </p:cNvSpPr>
            <p:nvPr/>
          </p:nvSpPr>
          <p:spPr bwMode="auto">
            <a:xfrm>
              <a:off x="3164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23" name="Freeform 1899"/>
            <p:cNvSpPr>
              <a:spLocks/>
            </p:cNvSpPr>
            <p:nvPr/>
          </p:nvSpPr>
          <p:spPr bwMode="auto">
            <a:xfrm>
              <a:off x="315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24" name="Freeform 1900"/>
            <p:cNvSpPr>
              <a:spLocks/>
            </p:cNvSpPr>
            <p:nvPr/>
          </p:nvSpPr>
          <p:spPr bwMode="auto">
            <a:xfrm>
              <a:off x="3155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25" name="Freeform 1901"/>
            <p:cNvSpPr>
              <a:spLocks/>
            </p:cNvSpPr>
            <p:nvPr/>
          </p:nvSpPr>
          <p:spPr bwMode="auto">
            <a:xfrm>
              <a:off x="3147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26" name="Freeform 1902"/>
            <p:cNvSpPr>
              <a:spLocks/>
            </p:cNvSpPr>
            <p:nvPr/>
          </p:nvSpPr>
          <p:spPr bwMode="auto">
            <a:xfrm>
              <a:off x="3142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27" name="Freeform 1903"/>
            <p:cNvSpPr>
              <a:spLocks/>
            </p:cNvSpPr>
            <p:nvPr/>
          </p:nvSpPr>
          <p:spPr bwMode="auto">
            <a:xfrm>
              <a:off x="3138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28" name="Freeform 1904"/>
            <p:cNvSpPr>
              <a:spLocks/>
            </p:cNvSpPr>
            <p:nvPr/>
          </p:nvSpPr>
          <p:spPr bwMode="auto">
            <a:xfrm>
              <a:off x="3134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29" name="Freeform 1905"/>
            <p:cNvSpPr>
              <a:spLocks/>
            </p:cNvSpPr>
            <p:nvPr/>
          </p:nvSpPr>
          <p:spPr bwMode="auto">
            <a:xfrm>
              <a:off x="3130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30" name="Freeform 1906"/>
            <p:cNvSpPr>
              <a:spLocks/>
            </p:cNvSpPr>
            <p:nvPr/>
          </p:nvSpPr>
          <p:spPr bwMode="auto">
            <a:xfrm>
              <a:off x="3126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31" name="Freeform 1907"/>
            <p:cNvSpPr>
              <a:spLocks/>
            </p:cNvSpPr>
            <p:nvPr/>
          </p:nvSpPr>
          <p:spPr bwMode="auto">
            <a:xfrm>
              <a:off x="3117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32" name="Freeform 1908"/>
            <p:cNvSpPr>
              <a:spLocks/>
            </p:cNvSpPr>
            <p:nvPr/>
          </p:nvSpPr>
          <p:spPr bwMode="auto">
            <a:xfrm>
              <a:off x="3117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33" name="Freeform 1909"/>
            <p:cNvSpPr>
              <a:spLocks/>
            </p:cNvSpPr>
            <p:nvPr/>
          </p:nvSpPr>
          <p:spPr bwMode="auto">
            <a:xfrm>
              <a:off x="3109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34" name="Freeform 1910"/>
            <p:cNvSpPr>
              <a:spLocks/>
            </p:cNvSpPr>
            <p:nvPr/>
          </p:nvSpPr>
          <p:spPr bwMode="auto">
            <a:xfrm>
              <a:off x="3104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35" name="Freeform 1911"/>
            <p:cNvSpPr>
              <a:spLocks/>
            </p:cNvSpPr>
            <p:nvPr/>
          </p:nvSpPr>
          <p:spPr bwMode="auto">
            <a:xfrm>
              <a:off x="3100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36" name="Freeform 1912"/>
            <p:cNvSpPr>
              <a:spLocks/>
            </p:cNvSpPr>
            <p:nvPr/>
          </p:nvSpPr>
          <p:spPr bwMode="auto">
            <a:xfrm>
              <a:off x="3096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37" name="Freeform 1913"/>
            <p:cNvSpPr>
              <a:spLocks/>
            </p:cNvSpPr>
            <p:nvPr/>
          </p:nvSpPr>
          <p:spPr bwMode="auto">
            <a:xfrm>
              <a:off x="3092" y="2019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38" name="Freeform 1914"/>
            <p:cNvSpPr>
              <a:spLocks/>
            </p:cNvSpPr>
            <p:nvPr/>
          </p:nvSpPr>
          <p:spPr bwMode="auto">
            <a:xfrm>
              <a:off x="3088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39" name="Freeform 1915"/>
            <p:cNvSpPr>
              <a:spLocks/>
            </p:cNvSpPr>
            <p:nvPr/>
          </p:nvSpPr>
          <p:spPr bwMode="auto">
            <a:xfrm>
              <a:off x="3079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40" name="Freeform 1916"/>
            <p:cNvSpPr>
              <a:spLocks/>
            </p:cNvSpPr>
            <p:nvPr/>
          </p:nvSpPr>
          <p:spPr bwMode="auto">
            <a:xfrm>
              <a:off x="3079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41" name="Freeform 1917"/>
            <p:cNvSpPr>
              <a:spLocks/>
            </p:cNvSpPr>
            <p:nvPr/>
          </p:nvSpPr>
          <p:spPr bwMode="auto">
            <a:xfrm>
              <a:off x="3071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42" name="Freeform 1918"/>
            <p:cNvSpPr>
              <a:spLocks/>
            </p:cNvSpPr>
            <p:nvPr/>
          </p:nvSpPr>
          <p:spPr bwMode="auto">
            <a:xfrm>
              <a:off x="3071" y="1984"/>
              <a:ext cx="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8" y="12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43" name="Freeform 1919"/>
            <p:cNvSpPr>
              <a:spLocks/>
            </p:cNvSpPr>
            <p:nvPr/>
          </p:nvSpPr>
          <p:spPr bwMode="auto">
            <a:xfrm>
              <a:off x="3245" y="2019"/>
              <a:ext cx="8" cy="3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44" name="Freeform 1920"/>
            <p:cNvSpPr>
              <a:spLocks/>
            </p:cNvSpPr>
            <p:nvPr/>
          </p:nvSpPr>
          <p:spPr bwMode="auto">
            <a:xfrm>
              <a:off x="3248" y="2002"/>
              <a:ext cx="9" cy="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0" y="12"/>
                  </a:lnTo>
                  <a:lnTo>
                    <a:pt x="9" y="12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45" name="Line 1921"/>
            <p:cNvSpPr>
              <a:spLocks noChangeShapeType="1"/>
            </p:cNvSpPr>
            <p:nvPr/>
          </p:nvSpPr>
          <p:spPr bwMode="auto">
            <a:xfrm flipV="1">
              <a:off x="3245" y="1972"/>
              <a:ext cx="3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46" name="Line 1922"/>
            <p:cNvSpPr>
              <a:spLocks noChangeShapeType="1"/>
            </p:cNvSpPr>
            <p:nvPr/>
          </p:nvSpPr>
          <p:spPr bwMode="auto">
            <a:xfrm flipV="1">
              <a:off x="3236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47" name="Line 1923"/>
            <p:cNvSpPr>
              <a:spLocks noChangeShapeType="1"/>
            </p:cNvSpPr>
            <p:nvPr/>
          </p:nvSpPr>
          <p:spPr bwMode="auto">
            <a:xfrm flipV="1">
              <a:off x="322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48" name="Line 1924"/>
            <p:cNvSpPr>
              <a:spLocks noChangeShapeType="1"/>
            </p:cNvSpPr>
            <p:nvPr/>
          </p:nvSpPr>
          <p:spPr bwMode="auto">
            <a:xfrm flipV="1">
              <a:off x="3216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49" name="Line 1925"/>
            <p:cNvSpPr>
              <a:spLocks noChangeShapeType="1"/>
            </p:cNvSpPr>
            <p:nvPr/>
          </p:nvSpPr>
          <p:spPr bwMode="auto">
            <a:xfrm flipV="1">
              <a:off x="3206" y="1972"/>
              <a:ext cx="4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50" name="Line 1926"/>
            <p:cNvSpPr>
              <a:spLocks noChangeShapeType="1"/>
            </p:cNvSpPr>
            <p:nvPr/>
          </p:nvSpPr>
          <p:spPr bwMode="auto">
            <a:xfrm flipV="1">
              <a:off x="319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51" name="Line 1927"/>
            <p:cNvSpPr>
              <a:spLocks noChangeShapeType="1"/>
            </p:cNvSpPr>
            <p:nvPr/>
          </p:nvSpPr>
          <p:spPr bwMode="auto">
            <a:xfrm flipV="1">
              <a:off x="318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52" name="Line 1928"/>
            <p:cNvSpPr>
              <a:spLocks noChangeShapeType="1"/>
            </p:cNvSpPr>
            <p:nvPr/>
          </p:nvSpPr>
          <p:spPr bwMode="auto">
            <a:xfrm flipV="1">
              <a:off x="3176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53" name="Line 1929"/>
            <p:cNvSpPr>
              <a:spLocks noChangeShapeType="1"/>
            </p:cNvSpPr>
            <p:nvPr/>
          </p:nvSpPr>
          <p:spPr bwMode="auto">
            <a:xfrm flipV="1">
              <a:off x="3168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54" name="Line 1930"/>
            <p:cNvSpPr>
              <a:spLocks noChangeShapeType="1"/>
            </p:cNvSpPr>
            <p:nvPr/>
          </p:nvSpPr>
          <p:spPr bwMode="auto">
            <a:xfrm flipV="1">
              <a:off x="315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55" name="Line 1931"/>
            <p:cNvSpPr>
              <a:spLocks noChangeShapeType="1"/>
            </p:cNvSpPr>
            <p:nvPr/>
          </p:nvSpPr>
          <p:spPr bwMode="auto">
            <a:xfrm flipV="1">
              <a:off x="3147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56" name="Line 1932"/>
            <p:cNvSpPr>
              <a:spLocks noChangeShapeType="1"/>
            </p:cNvSpPr>
            <p:nvPr/>
          </p:nvSpPr>
          <p:spPr bwMode="auto">
            <a:xfrm flipV="1">
              <a:off x="3138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57" name="Line 1933"/>
            <p:cNvSpPr>
              <a:spLocks noChangeShapeType="1"/>
            </p:cNvSpPr>
            <p:nvPr/>
          </p:nvSpPr>
          <p:spPr bwMode="auto">
            <a:xfrm flipV="1">
              <a:off x="3130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58" name="Line 1934"/>
            <p:cNvSpPr>
              <a:spLocks noChangeShapeType="1"/>
            </p:cNvSpPr>
            <p:nvPr/>
          </p:nvSpPr>
          <p:spPr bwMode="auto">
            <a:xfrm flipV="1">
              <a:off x="3117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59" name="Line 1935"/>
            <p:cNvSpPr>
              <a:spLocks noChangeShapeType="1"/>
            </p:cNvSpPr>
            <p:nvPr/>
          </p:nvSpPr>
          <p:spPr bwMode="auto">
            <a:xfrm flipV="1">
              <a:off x="3109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60" name="Line 1936"/>
            <p:cNvSpPr>
              <a:spLocks noChangeShapeType="1"/>
            </p:cNvSpPr>
            <p:nvPr/>
          </p:nvSpPr>
          <p:spPr bwMode="auto">
            <a:xfrm flipV="1">
              <a:off x="3100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61" name="Line 1937"/>
            <p:cNvSpPr>
              <a:spLocks noChangeShapeType="1"/>
            </p:cNvSpPr>
            <p:nvPr/>
          </p:nvSpPr>
          <p:spPr bwMode="auto">
            <a:xfrm flipV="1">
              <a:off x="3092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62" name="Line 1938"/>
            <p:cNvSpPr>
              <a:spLocks noChangeShapeType="1"/>
            </p:cNvSpPr>
            <p:nvPr/>
          </p:nvSpPr>
          <p:spPr bwMode="auto">
            <a:xfrm flipV="1">
              <a:off x="3079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63" name="Line 1939"/>
            <p:cNvSpPr>
              <a:spLocks noChangeShapeType="1"/>
            </p:cNvSpPr>
            <p:nvPr/>
          </p:nvSpPr>
          <p:spPr bwMode="auto">
            <a:xfrm flipV="1">
              <a:off x="3071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64" name="Line 1940"/>
            <p:cNvSpPr>
              <a:spLocks noChangeShapeType="1"/>
            </p:cNvSpPr>
            <p:nvPr/>
          </p:nvSpPr>
          <p:spPr bwMode="auto">
            <a:xfrm flipH="1">
              <a:off x="3073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65" name="Line 1941"/>
            <p:cNvSpPr>
              <a:spLocks noChangeShapeType="1"/>
            </p:cNvSpPr>
            <p:nvPr/>
          </p:nvSpPr>
          <p:spPr bwMode="auto">
            <a:xfrm flipH="1">
              <a:off x="3081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66" name="Line 1942"/>
            <p:cNvSpPr>
              <a:spLocks noChangeShapeType="1"/>
            </p:cNvSpPr>
            <p:nvPr/>
          </p:nvSpPr>
          <p:spPr bwMode="auto">
            <a:xfrm flipH="1">
              <a:off x="3090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67" name="Line 1943"/>
            <p:cNvSpPr>
              <a:spLocks noChangeShapeType="1"/>
            </p:cNvSpPr>
            <p:nvPr/>
          </p:nvSpPr>
          <p:spPr bwMode="auto">
            <a:xfrm>
              <a:off x="3104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68" name="Line 1944"/>
            <p:cNvSpPr>
              <a:spLocks noChangeShapeType="1"/>
            </p:cNvSpPr>
            <p:nvPr/>
          </p:nvSpPr>
          <p:spPr bwMode="auto">
            <a:xfrm flipH="1">
              <a:off x="3111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69" name="Line 1945"/>
            <p:cNvSpPr>
              <a:spLocks noChangeShapeType="1"/>
            </p:cNvSpPr>
            <p:nvPr/>
          </p:nvSpPr>
          <p:spPr bwMode="auto">
            <a:xfrm flipH="1">
              <a:off x="3119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70" name="Line 1946"/>
            <p:cNvSpPr>
              <a:spLocks noChangeShapeType="1"/>
            </p:cNvSpPr>
            <p:nvPr/>
          </p:nvSpPr>
          <p:spPr bwMode="auto">
            <a:xfrm flipH="1">
              <a:off x="3128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71" name="Line 1947"/>
            <p:cNvSpPr>
              <a:spLocks noChangeShapeType="1"/>
            </p:cNvSpPr>
            <p:nvPr/>
          </p:nvSpPr>
          <p:spPr bwMode="auto">
            <a:xfrm>
              <a:off x="3142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72" name="Line 1948"/>
            <p:cNvSpPr>
              <a:spLocks noChangeShapeType="1"/>
            </p:cNvSpPr>
            <p:nvPr/>
          </p:nvSpPr>
          <p:spPr bwMode="auto">
            <a:xfrm flipH="1">
              <a:off x="3149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73" name="Line 1949"/>
            <p:cNvSpPr>
              <a:spLocks noChangeShapeType="1"/>
            </p:cNvSpPr>
            <p:nvPr/>
          </p:nvSpPr>
          <p:spPr bwMode="auto">
            <a:xfrm flipH="1">
              <a:off x="3157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74" name="Line 1950"/>
            <p:cNvSpPr>
              <a:spLocks noChangeShapeType="1"/>
            </p:cNvSpPr>
            <p:nvPr/>
          </p:nvSpPr>
          <p:spPr bwMode="auto">
            <a:xfrm flipH="1">
              <a:off x="3166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75" name="Line 1951"/>
            <p:cNvSpPr>
              <a:spLocks noChangeShapeType="1"/>
            </p:cNvSpPr>
            <p:nvPr/>
          </p:nvSpPr>
          <p:spPr bwMode="auto">
            <a:xfrm>
              <a:off x="3180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76" name="Line 1952"/>
            <p:cNvSpPr>
              <a:spLocks noChangeShapeType="1"/>
            </p:cNvSpPr>
            <p:nvPr/>
          </p:nvSpPr>
          <p:spPr bwMode="auto">
            <a:xfrm flipH="1">
              <a:off x="3187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77" name="Line 1953"/>
            <p:cNvSpPr>
              <a:spLocks noChangeShapeType="1"/>
            </p:cNvSpPr>
            <p:nvPr/>
          </p:nvSpPr>
          <p:spPr bwMode="auto">
            <a:xfrm flipH="1">
              <a:off x="3195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78" name="Line 1954"/>
            <p:cNvSpPr>
              <a:spLocks noChangeShapeType="1"/>
            </p:cNvSpPr>
            <p:nvPr/>
          </p:nvSpPr>
          <p:spPr bwMode="auto">
            <a:xfrm>
              <a:off x="3210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79" name="Line 1955"/>
            <p:cNvSpPr>
              <a:spLocks noChangeShapeType="1"/>
            </p:cNvSpPr>
            <p:nvPr/>
          </p:nvSpPr>
          <p:spPr bwMode="auto">
            <a:xfrm flipH="1">
              <a:off x="3216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80" name="Line 1956"/>
            <p:cNvSpPr>
              <a:spLocks noChangeShapeType="1"/>
            </p:cNvSpPr>
            <p:nvPr/>
          </p:nvSpPr>
          <p:spPr bwMode="auto">
            <a:xfrm flipH="1">
              <a:off x="3225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81" name="Line 1957"/>
            <p:cNvSpPr>
              <a:spLocks noChangeShapeType="1"/>
            </p:cNvSpPr>
            <p:nvPr/>
          </p:nvSpPr>
          <p:spPr bwMode="auto">
            <a:xfrm flipH="1">
              <a:off x="3233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82" name="Line 1958"/>
            <p:cNvSpPr>
              <a:spLocks noChangeShapeType="1"/>
            </p:cNvSpPr>
            <p:nvPr/>
          </p:nvSpPr>
          <p:spPr bwMode="auto">
            <a:xfrm>
              <a:off x="3248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83" name="Line 1959"/>
            <p:cNvSpPr>
              <a:spLocks noChangeShapeType="1"/>
            </p:cNvSpPr>
            <p:nvPr/>
          </p:nvSpPr>
          <p:spPr bwMode="auto">
            <a:xfrm flipH="1" flipV="1">
              <a:off x="3068" y="2004"/>
              <a:ext cx="9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84" name="Line 1960"/>
            <p:cNvSpPr>
              <a:spLocks noChangeShapeType="1"/>
            </p:cNvSpPr>
            <p:nvPr/>
          </p:nvSpPr>
          <p:spPr bwMode="auto">
            <a:xfrm flipH="1">
              <a:off x="3233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85" name="Line 1961"/>
            <p:cNvSpPr>
              <a:spLocks noChangeShapeType="1"/>
            </p:cNvSpPr>
            <p:nvPr/>
          </p:nvSpPr>
          <p:spPr bwMode="auto">
            <a:xfrm flipH="1">
              <a:off x="3233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86" name="Line 1962"/>
            <p:cNvSpPr>
              <a:spLocks noChangeShapeType="1"/>
            </p:cNvSpPr>
            <p:nvPr/>
          </p:nvSpPr>
          <p:spPr bwMode="auto">
            <a:xfrm>
              <a:off x="3239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87" name="Line 1963"/>
            <p:cNvSpPr>
              <a:spLocks noChangeShapeType="1"/>
            </p:cNvSpPr>
            <p:nvPr/>
          </p:nvSpPr>
          <p:spPr bwMode="auto">
            <a:xfrm>
              <a:off x="3242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88" name="Line 1964"/>
            <p:cNvSpPr>
              <a:spLocks noChangeShapeType="1"/>
            </p:cNvSpPr>
            <p:nvPr/>
          </p:nvSpPr>
          <p:spPr bwMode="auto">
            <a:xfrm flipH="1">
              <a:off x="324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89" name="Line 1965"/>
            <p:cNvSpPr>
              <a:spLocks noChangeShapeType="1"/>
            </p:cNvSpPr>
            <p:nvPr/>
          </p:nvSpPr>
          <p:spPr bwMode="auto">
            <a:xfrm flipH="1">
              <a:off x="3246" y="2036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90" name="Line 1966"/>
            <p:cNvSpPr>
              <a:spLocks noChangeShapeType="1"/>
            </p:cNvSpPr>
            <p:nvPr/>
          </p:nvSpPr>
          <p:spPr bwMode="auto">
            <a:xfrm>
              <a:off x="3248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91" name="Line 1967"/>
            <p:cNvSpPr>
              <a:spLocks noChangeShapeType="1"/>
            </p:cNvSpPr>
            <p:nvPr/>
          </p:nvSpPr>
          <p:spPr bwMode="auto">
            <a:xfrm>
              <a:off x="325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92" name="Line 1968"/>
            <p:cNvSpPr>
              <a:spLocks noChangeShapeType="1"/>
            </p:cNvSpPr>
            <p:nvPr/>
          </p:nvSpPr>
          <p:spPr bwMode="auto">
            <a:xfrm flipH="1">
              <a:off x="3221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93" name="Line 1969"/>
            <p:cNvSpPr>
              <a:spLocks noChangeShapeType="1"/>
            </p:cNvSpPr>
            <p:nvPr/>
          </p:nvSpPr>
          <p:spPr bwMode="auto">
            <a:xfrm flipH="1">
              <a:off x="3225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94" name="Line 1970"/>
            <p:cNvSpPr>
              <a:spLocks noChangeShapeType="1"/>
            </p:cNvSpPr>
            <p:nvPr/>
          </p:nvSpPr>
          <p:spPr bwMode="auto">
            <a:xfrm>
              <a:off x="3230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95" name="Line 1971"/>
            <p:cNvSpPr>
              <a:spLocks noChangeShapeType="1"/>
            </p:cNvSpPr>
            <p:nvPr/>
          </p:nvSpPr>
          <p:spPr bwMode="auto">
            <a:xfrm>
              <a:off x="323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96" name="Line 1972"/>
            <p:cNvSpPr>
              <a:spLocks noChangeShapeType="1"/>
            </p:cNvSpPr>
            <p:nvPr/>
          </p:nvSpPr>
          <p:spPr bwMode="auto">
            <a:xfrm flipH="1">
              <a:off x="3212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97" name="Line 1973"/>
            <p:cNvSpPr>
              <a:spLocks noChangeShapeType="1"/>
            </p:cNvSpPr>
            <p:nvPr/>
          </p:nvSpPr>
          <p:spPr bwMode="auto">
            <a:xfrm flipH="1">
              <a:off x="3216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98" name="Line 1974"/>
            <p:cNvSpPr>
              <a:spLocks noChangeShapeType="1"/>
            </p:cNvSpPr>
            <p:nvPr/>
          </p:nvSpPr>
          <p:spPr bwMode="auto">
            <a:xfrm>
              <a:off x="3219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99" name="Line 1975"/>
            <p:cNvSpPr>
              <a:spLocks noChangeShapeType="1"/>
            </p:cNvSpPr>
            <p:nvPr/>
          </p:nvSpPr>
          <p:spPr bwMode="auto">
            <a:xfrm>
              <a:off x="322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00" name="Line 1976"/>
            <p:cNvSpPr>
              <a:spLocks noChangeShapeType="1"/>
            </p:cNvSpPr>
            <p:nvPr/>
          </p:nvSpPr>
          <p:spPr bwMode="auto">
            <a:xfrm flipH="1">
              <a:off x="3204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01" name="Line 1977"/>
            <p:cNvSpPr>
              <a:spLocks noChangeShapeType="1"/>
            </p:cNvSpPr>
            <p:nvPr/>
          </p:nvSpPr>
          <p:spPr bwMode="auto">
            <a:xfrm flipH="1">
              <a:off x="3209" y="2035"/>
              <a:ext cx="7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02" name="Line 1978"/>
            <p:cNvSpPr>
              <a:spLocks noChangeShapeType="1"/>
            </p:cNvSpPr>
            <p:nvPr/>
          </p:nvSpPr>
          <p:spPr bwMode="auto">
            <a:xfrm>
              <a:off x="3210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03" name="Line 1979"/>
            <p:cNvSpPr>
              <a:spLocks noChangeShapeType="1"/>
            </p:cNvSpPr>
            <p:nvPr/>
          </p:nvSpPr>
          <p:spPr bwMode="auto">
            <a:xfrm>
              <a:off x="3212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04" name="Line 1980"/>
            <p:cNvSpPr>
              <a:spLocks noChangeShapeType="1"/>
            </p:cNvSpPr>
            <p:nvPr/>
          </p:nvSpPr>
          <p:spPr bwMode="auto">
            <a:xfrm flipH="1">
              <a:off x="3191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05" name="Line 1981"/>
            <p:cNvSpPr>
              <a:spLocks noChangeShapeType="1"/>
            </p:cNvSpPr>
            <p:nvPr/>
          </p:nvSpPr>
          <p:spPr bwMode="auto">
            <a:xfrm flipH="1">
              <a:off x="3195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06" name="Line 1982"/>
            <p:cNvSpPr>
              <a:spLocks noChangeShapeType="1"/>
            </p:cNvSpPr>
            <p:nvPr/>
          </p:nvSpPr>
          <p:spPr bwMode="auto">
            <a:xfrm>
              <a:off x="3201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07" name="Line 1983"/>
            <p:cNvSpPr>
              <a:spLocks noChangeShapeType="1"/>
            </p:cNvSpPr>
            <p:nvPr/>
          </p:nvSpPr>
          <p:spPr bwMode="auto">
            <a:xfrm>
              <a:off x="3204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08" name="Line 1984"/>
            <p:cNvSpPr>
              <a:spLocks noChangeShapeType="1"/>
            </p:cNvSpPr>
            <p:nvPr/>
          </p:nvSpPr>
          <p:spPr bwMode="auto">
            <a:xfrm flipH="1">
              <a:off x="318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09" name="Line 1985"/>
            <p:cNvSpPr>
              <a:spLocks noChangeShapeType="1"/>
            </p:cNvSpPr>
            <p:nvPr/>
          </p:nvSpPr>
          <p:spPr bwMode="auto">
            <a:xfrm flipH="1">
              <a:off x="3187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10" name="Line 1986"/>
            <p:cNvSpPr>
              <a:spLocks noChangeShapeType="1"/>
            </p:cNvSpPr>
            <p:nvPr/>
          </p:nvSpPr>
          <p:spPr bwMode="auto">
            <a:xfrm>
              <a:off x="3189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11" name="Line 1987"/>
            <p:cNvSpPr>
              <a:spLocks noChangeShapeType="1"/>
            </p:cNvSpPr>
            <p:nvPr/>
          </p:nvSpPr>
          <p:spPr bwMode="auto">
            <a:xfrm>
              <a:off x="319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12" name="Line 1988"/>
            <p:cNvSpPr>
              <a:spLocks noChangeShapeType="1"/>
            </p:cNvSpPr>
            <p:nvPr/>
          </p:nvSpPr>
          <p:spPr bwMode="auto">
            <a:xfrm flipH="1">
              <a:off x="3174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13" name="Line 1989"/>
            <p:cNvSpPr>
              <a:spLocks noChangeShapeType="1"/>
            </p:cNvSpPr>
            <p:nvPr/>
          </p:nvSpPr>
          <p:spPr bwMode="auto">
            <a:xfrm flipH="1">
              <a:off x="3178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14" name="Line 1990"/>
            <p:cNvSpPr>
              <a:spLocks noChangeShapeType="1"/>
            </p:cNvSpPr>
            <p:nvPr/>
          </p:nvSpPr>
          <p:spPr bwMode="auto">
            <a:xfrm>
              <a:off x="3181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15" name="Line 1991"/>
            <p:cNvSpPr>
              <a:spLocks noChangeShapeType="1"/>
            </p:cNvSpPr>
            <p:nvPr/>
          </p:nvSpPr>
          <p:spPr bwMode="auto">
            <a:xfrm>
              <a:off x="3183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16" name="Line 1992"/>
            <p:cNvSpPr>
              <a:spLocks noChangeShapeType="1"/>
            </p:cNvSpPr>
            <p:nvPr/>
          </p:nvSpPr>
          <p:spPr bwMode="auto">
            <a:xfrm flipH="1">
              <a:off x="3166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17" name="Line 1993"/>
            <p:cNvSpPr>
              <a:spLocks noChangeShapeType="1"/>
            </p:cNvSpPr>
            <p:nvPr/>
          </p:nvSpPr>
          <p:spPr bwMode="auto">
            <a:xfrm flipH="1">
              <a:off x="3166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18" name="Line 1994"/>
            <p:cNvSpPr>
              <a:spLocks noChangeShapeType="1"/>
            </p:cNvSpPr>
            <p:nvPr/>
          </p:nvSpPr>
          <p:spPr bwMode="auto">
            <a:xfrm>
              <a:off x="3171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19" name="Line 1995"/>
            <p:cNvSpPr>
              <a:spLocks noChangeShapeType="1"/>
            </p:cNvSpPr>
            <p:nvPr/>
          </p:nvSpPr>
          <p:spPr bwMode="auto">
            <a:xfrm>
              <a:off x="3174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20" name="Line 1996"/>
            <p:cNvSpPr>
              <a:spLocks noChangeShapeType="1"/>
            </p:cNvSpPr>
            <p:nvPr/>
          </p:nvSpPr>
          <p:spPr bwMode="auto">
            <a:xfrm flipH="1">
              <a:off x="315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21" name="Line 1997"/>
            <p:cNvSpPr>
              <a:spLocks noChangeShapeType="1"/>
            </p:cNvSpPr>
            <p:nvPr/>
          </p:nvSpPr>
          <p:spPr bwMode="auto">
            <a:xfrm flipH="1">
              <a:off x="3157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22" name="Line 1998"/>
            <p:cNvSpPr>
              <a:spLocks noChangeShapeType="1"/>
            </p:cNvSpPr>
            <p:nvPr/>
          </p:nvSpPr>
          <p:spPr bwMode="auto">
            <a:xfrm>
              <a:off x="3162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23" name="Line 1999"/>
            <p:cNvSpPr>
              <a:spLocks noChangeShapeType="1"/>
            </p:cNvSpPr>
            <p:nvPr/>
          </p:nvSpPr>
          <p:spPr bwMode="auto">
            <a:xfrm>
              <a:off x="316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24" name="Line 2000"/>
            <p:cNvSpPr>
              <a:spLocks noChangeShapeType="1"/>
            </p:cNvSpPr>
            <p:nvPr/>
          </p:nvSpPr>
          <p:spPr bwMode="auto">
            <a:xfrm flipH="1">
              <a:off x="314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25" name="Line 2001"/>
            <p:cNvSpPr>
              <a:spLocks noChangeShapeType="1"/>
            </p:cNvSpPr>
            <p:nvPr/>
          </p:nvSpPr>
          <p:spPr bwMode="auto">
            <a:xfrm flipH="1">
              <a:off x="3149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26" name="Line 2002"/>
            <p:cNvSpPr>
              <a:spLocks noChangeShapeType="1"/>
            </p:cNvSpPr>
            <p:nvPr/>
          </p:nvSpPr>
          <p:spPr bwMode="auto">
            <a:xfrm>
              <a:off x="3151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27" name="Line 2003"/>
            <p:cNvSpPr>
              <a:spLocks noChangeShapeType="1"/>
            </p:cNvSpPr>
            <p:nvPr/>
          </p:nvSpPr>
          <p:spPr bwMode="auto">
            <a:xfrm>
              <a:off x="315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28" name="Line 2004"/>
            <p:cNvSpPr>
              <a:spLocks noChangeShapeType="1"/>
            </p:cNvSpPr>
            <p:nvPr/>
          </p:nvSpPr>
          <p:spPr bwMode="auto">
            <a:xfrm flipH="1">
              <a:off x="3136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29" name="Line 2005"/>
            <p:cNvSpPr>
              <a:spLocks noChangeShapeType="1"/>
            </p:cNvSpPr>
            <p:nvPr/>
          </p:nvSpPr>
          <p:spPr bwMode="auto">
            <a:xfrm flipH="1">
              <a:off x="3140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30" name="Line 2006"/>
            <p:cNvSpPr>
              <a:spLocks noChangeShapeType="1"/>
            </p:cNvSpPr>
            <p:nvPr/>
          </p:nvSpPr>
          <p:spPr bwMode="auto">
            <a:xfrm>
              <a:off x="3143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31" name="Line 2007"/>
            <p:cNvSpPr>
              <a:spLocks noChangeShapeType="1"/>
            </p:cNvSpPr>
            <p:nvPr/>
          </p:nvSpPr>
          <p:spPr bwMode="auto">
            <a:xfrm>
              <a:off x="3145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008"/>
          <p:cNvGrpSpPr>
            <a:grpSpLocks/>
          </p:cNvGrpSpPr>
          <p:nvPr/>
        </p:nvGrpSpPr>
        <p:grpSpPr bwMode="auto">
          <a:xfrm>
            <a:off x="4864100" y="3133725"/>
            <a:ext cx="301625" cy="1120775"/>
            <a:chOff x="3064" y="1974"/>
            <a:chExt cx="190" cy="706"/>
          </a:xfrm>
        </p:grpSpPr>
        <p:sp>
          <p:nvSpPr>
            <p:cNvPr id="1743833" name="Line 2009"/>
            <p:cNvSpPr>
              <a:spLocks noChangeShapeType="1"/>
            </p:cNvSpPr>
            <p:nvPr/>
          </p:nvSpPr>
          <p:spPr bwMode="auto">
            <a:xfrm flipH="1">
              <a:off x="3127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34" name="Line 2010"/>
            <p:cNvSpPr>
              <a:spLocks noChangeShapeType="1"/>
            </p:cNvSpPr>
            <p:nvPr/>
          </p:nvSpPr>
          <p:spPr bwMode="auto">
            <a:xfrm flipH="1">
              <a:off x="3127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35" name="Line 2011"/>
            <p:cNvSpPr>
              <a:spLocks noChangeShapeType="1"/>
            </p:cNvSpPr>
            <p:nvPr/>
          </p:nvSpPr>
          <p:spPr bwMode="auto">
            <a:xfrm>
              <a:off x="3133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36" name="Line 2012"/>
            <p:cNvSpPr>
              <a:spLocks noChangeShapeType="1"/>
            </p:cNvSpPr>
            <p:nvPr/>
          </p:nvSpPr>
          <p:spPr bwMode="auto">
            <a:xfrm>
              <a:off x="3136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37" name="Line 2013"/>
            <p:cNvSpPr>
              <a:spLocks noChangeShapeType="1"/>
            </p:cNvSpPr>
            <p:nvPr/>
          </p:nvSpPr>
          <p:spPr bwMode="auto">
            <a:xfrm flipH="1">
              <a:off x="311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38" name="Line 2014"/>
            <p:cNvSpPr>
              <a:spLocks noChangeShapeType="1"/>
            </p:cNvSpPr>
            <p:nvPr/>
          </p:nvSpPr>
          <p:spPr bwMode="auto">
            <a:xfrm flipH="1">
              <a:off x="3119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39" name="Line 2015"/>
            <p:cNvSpPr>
              <a:spLocks noChangeShapeType="1"/>
            </p:cNvSpPr>
            <p:nvPr/>
          </p:nvSpPr>
          <p:spPr bwMode="auto">
            <a:xfrm>
              <a:off x="3124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40" name="Line 2016"/>
            <p:cNvSpPr>
              <a:spLocks noChangeShapeType="1"/>
            </p:cNvSpPr>
            <p:nvPr/>
          </p:nvSpPr>
          <p:spPr bwMode="auto">
            <a:xfrm>
              <a:off x="312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41" name="Line 2017"/>
            <p:cNvSpPr>
              <a:spLocks noChangeShapeType="1"/>
            </p:cNvSpPr>
            <p:nvPr/>
          </p:nvSpPr>
          <p:spPr bwMode="auto">
            <a:xfrm flipH="1">
              <a:off x="3106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42" name="Line 2018"/>
            <p:cNvSpPr>
              <a:spLocks noChangeShapeType="1"/>
            </p:cNvSpPr>
            <p:nvPr/>
          </p:nvSpPr>
          <p:spPr bwMode="auto">
            <a:xfrm flipH="1">
              <a:off x="3111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43" name="Line 2019"/>
            <p:cNvSpPr>
              <a:spLocks noChangeShapeType="1"/>
            </p:cNvSpPr>
            <p:nvPr/>
          </p:nvSpPr>
          <p:spPr bwMode="auto">
            <a:xfrm>
              <a:off x="3113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44" name="Line 2020"/>
            <p:cNvSpPr>
              <a:spLocks noChangeShapeType="1"/>
            </p:cNvSpPr>
            <p:nvPr/>
          </p:nvSpPr>
          <p:spPr bwMode="auto">
            <a:xfrm>
              <a:off x="311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45" name="Line 2021"/>
            <p:cNvSpPr>
              <a:spLocks noChangeShapeType="1"/>
            </p:cNvSpPr>
            <p:nvPr/>
          </p:nvSpPr>
          <p:spPr bwMode="auto">
            <a:xfrm flipH="1">
              <a:off x="3097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46" name="Line 2022"/>
            <p:cNvSpPr>
              <a:spLocks noChangeShapeType="1"/>
            </p:cNvSpPr>
            <p:nvPr/>
          </p:nvSpPr>
          <p:spPr bwMode="auto">
            <a:xfrm flipH="1">
              <a:off x="3102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47" name="Line 2023"/>
            <p:cNvSpPr>
              <a:spLocks noChangeShapeType="1"/>
            </p:cNvSpPr>
            <p:nvPr/>
          </p:nvSpPr>
          <p:spPr bwMode="auto">
            <a:xfrm>
              <a:off x="3105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48" name="Line 2024"/>
            <p:cNvSpPr>
              <a:spLocks noChangeShapeType="1"/>
            </p:cNvSpPr>
            <p:nvPr/>
          </p:nvSpPr>
          <p:spPr bwMode="auto">
            <a:xfrm>
              <a:off x="3106" y="2030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49" name="Line 2025"/>
            <p:cNvSpPr>
              <a:spLocks noChangeShapeType="1"/>
            </p:cNvSpPr>
            <p:nvPr/>
          </p:nvSpPr>
          <p:spPr bwMode="auto">
            <a:xfrm flipH="1">
              <a:off x="3089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50" name="Line 2026"/>
            <p:cNvSpPr>
              <a:spLocks noChangeShapeType="1"/>
            </p:cNvSpPr>
            <p:nvPr/>
          </p:nvSpPr>
          <p:spPr bwMode="auto">
            <a:xfrm flipH="1">
              <a:off x="3089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51" name="Line 2027"/>
            <p:cNvSpPr>
              <a:spLocks noChangeShapeType="1"/>
            </p:cNvSpPr>
            <p:nvPr/>
          </p:nvSpPr>
          <p:spPr bwMode="auto">
            <a:xfrm>
              <a:off x="3094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52" name="Line 2028"/>
            <p:cNvSpPr>
              <a:spLocks noChangeShapeType="1"/>
            </p:cNvSpPr>
            <p:nvPr/>
          </p:nvSpPr>
          <p:spPr bwMode="auto">
            <a:xfrm>
              <a:off x="3098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53" name="Line 2029"/>
            <p:cNvSpPr>
              <a:spLocks noChangeShapeType="1"/>
            </p:cNvSpPr>
            <p:nvPr/>
          </p:nvSpPr>
          <p:spPr bwMode="auto">
            <a:xfrm flipH="1">
              <a:off x="3077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54" name="Line 2030"/>
            <p:cNvSpPr>
              <a:spLocks noChangeShapeType="1"/>
            </p:cNvSpPr>
            <p:nvPr/>
          </p:nvSpPr>
          <p:spPr bwMode="auto">
            <a:xfrm flipH="1">
              <a:off x="3081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55" name="Line 2031"/>
            <p:cNvSpPr>
              <a:spLocks noChangeShapeType="1"/>
            </p:cNvSpPr>
            <p:nvPr/>
          </p:nvSpPr>
          <p:spPr bwMode="auto">
            <a:xfrm>
              <a:off x="3086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56" name="Line 2032"/>
            <p:cNvSpPr>
              <a:spLocks noChangeShapeType="1"/>
            </p:cNvSpPr>
            <p:nvPr/>
          </p:nvSpPr>
          <p:spPr bwMode="auto">
            <a:xfrm>
              <a:off x="308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57" name="Line 2033"/>
            <p:cNvSpPr>
              <a:spLocks noChangeShapeType="1"/>
            </p:cNvSpPr>
            <p:nvPr/>
          </p:nvSpPr>
          <p:spPr bwMode="auto">
            <a:xfrm flipH="1">
              <a:off x="3068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58" name="Line 2034"/>
            <p:cNvSpPr>
              <a:spLocks noChangeShapeType="1"/>
            </p:cNvSpPr>
            <p:nvPr/>
          </p:nvSpPr>
          <p:spPr bwMode="auto">
            <a:xfrm flipH="1">
              <a:off x="3073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59" name="Line 2035"/>
            <p:cNvSpPr>
              <a:spLocks noChangeShapeType="1"/>
            </p:cNvSpPr>
            <p:nvPr/>
          </p:nvSpPr>
          <p:spPr bwMode="auto">
            <a:xfrm>
              <a:off x="3075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60" name="Line 2036"/>
            <p:cNvSpPr>
              <a:spLocks noChangeShapeType="1"/>
            </p:cNvSpPr>
            <p:nvPr/>
          </p:nvSpPr>
          <p:spPr bwMode="auto">
            <a:xfrm>
              <a:off x="308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61" name="Line 2037"/>
            <p:cNvSpPr>
              <a:spLocks noChangeShapeType="1"/>
            </p:cNvSpPr>
            <p:nvPr/>
          </p:nvSpPr>
          <p:spPr bwMode="auto">
            <a:xfrm>
              <a:off x="307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62" name="Line 2038"/>
            <p:cNvSpPr>
              <a:spLocks noChangeShapeType="1"/>
            </p:cNvSpPr>
            <p:nvPr/>
          </p:nvSpPr>
          <p:spPr bwMode="auto">
            <a:xfrm>
              <a:off x="3083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63" name="Line 2039"/>
            <p:cNvSpPr>
              <a:spLocks noChangeShapeType="1"/>
            </p:cNvSpPr>
            <p:nvPr/>
          </p:nvSpPr>
          <p:spPr bwMode="auto">
            <a:xfrm>
              <a:off x="3075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64" name="Line 2040"/>
            <p:cNvSpPr>
              <a:spLocks noChangeShapeType="1"/>
            </p:cNvSpPr>
            <p:nvPr/>
          </p:nvSpPr>
          <p:spPr bwMode="auto">
            <a:xfrm flipH="1">
              <a:off x="3073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65" name="Line 2041"/>
            <p:cNvSpPr>
              <a:spLocks noChangeShapeType="1"/>
            </p:cNvSpPr>
            <p:nvPr/>
          </p:nvSpPr>
          <p:spPr bwMode="auto">
            <a:xfrm flipH="1">
              <a:off x="3081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66" name="Line 2042"/>
            <p:cNvSpPr>
              <a:spLocks noChangeShapeType="1"/>
            </p:cNvSpPr>
            <p:nvPr/>
          </p:nvSpPr>
          <p:spPr bwMode="auto">
            <a:xfrm>
              <a:off x="3094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67" name="Line 2043"/>
            <p:cNvSpPr>
              <a:spLocks noChangeShapeType="1"/>
            </p:cNvSpPr>
            <p:nvPr/>
          </p:nvSpPr>
          <p:spPr bwMode="auto">
            <a:xfrm flipH="1">
              <a:off x="3089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68" name="Line 2044"/>
            <p:cNvSpPr>
              <a:spLocks noChangeShapeType="1"/>
            </p:cNvSpPr>
            <p:nvPr/>
          </p:nvSpPr>
          <p:spPr bwMode="auto">
            <a:xfrm>
              <a:off x="3104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69" name="Line 2045"/>
            <p:cNvSpPr>
              <a:spLocks noChangeShapeType="1"/>
            </p:cNvSpPr>
            <p:nvPr/>
          </p:nvSpPr>
          <p:spPr bwMode="auto">
            <a:xfrm flipH="1">
              <a:off x="3102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70" name="Line 2046"/>
            <p:cNvSpPr>
              <a:spLocks noChangeShapeType="1"/>
            </p:cNvSpPr>
            <p:nvPr/>
          </p:nvSpPr>
          <p:spPr bwMode="auto">
            <a:xfrm>
              <a:off x="3113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71" name="Line 2047"/>
            <p:cNvSpPr>
              <a:spLocks noChangeShapeType="1"/>
            </p:cNvSpPr>
            <p:nvPr/>
          </p:nvSpPr>
          <p:spPr bwMode="auto">
            <a:xfrm flipH="1">
              <a:off x="3111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72" name="Line 2048"/>
            <p:cNvSpPr>
              <a:spLocks noChangeShapeType="1"/>
            </p:cNvSpPr>
            <p:nvPr/>
          </p:nvSpPr>
          <p:spPr bwMode="auto">
            <a:xfrm>
              <a:off x="3121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73" name="Line 2049"/>
            <p:cNvSpPr>
              <a:spLocks noChangeShapeType="1"/>
            </p:cNvSpPr>
            <p:nvPr/>
          </p:nvSpPr>
          <p:spPr bwMode="auto">
            <a:xfrm flipH="1">
              <a:off x="3119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74" name="Line 2050"/>
            <p:cNvSpPr>
              <a:spLocks noChangeShapeType="1"/>
            </p:cNvSpPr>
            <p:nvPr/>
          </p:nvSpPr>
          <p:spPr bwMode="auto">
            <a:xfrm>
              <a:off x="3132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75" name="Line 2051"/>
            <p:cNvSpPr>
              <a:spLocks noChangeShapeType="1"/>
            </p:cNvSpPr>
            <p:nvPr/>
          </p:nvSpPr>
          <p:spPr bwMode="auto">
            <a:xfrm flipH="1">
              <a:off x="3127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76" name="Line 2052"/>
            <p:cNvSpPr>
              <a:spLocks noChangeShapeType="1"/>
            </p:cNvSpPr>
            <p:nvPr/>
          </p:nvSpPr>
          <p:spPr bwMode="auto">
            <a:xfrm>
              <a:off x="3142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77" name="Line 2053"/>
            <p:cNvSpPr>
              <a:spLocks noChangeShapeType="1"/>
            </p:cNvSpPr>
            <p:nvPr/>
          </p:nvSpPr>
          <p:spPr bwMode="auto">
            <a:xfrm flipH="1">
              <a:off x="3140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78" name="Line 2054"/>
            <p:cNvSpPr>
              <a:spLocks noChangeShapeType="1"/>
            </p:cNvSpPr>
            <p:nvPr/>
          </p:nvSpPr>
          <p:spPr bwMode="auto">
            <a:xfrm>
              <a:off x="3151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79" name="Line 2055"/>
            <p:cNvSpPr>
              <a:spLocks noChangeShapeType="1"/>
            </p:cNvSpPr>
            <p:nvPr/>
          </p:nvSpPr>
          <p:spPr bwMode="auto">
            <a:xfrm flipH="1">
              <a:off x="3149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80" name="Line 2056"/>
            <p:cNvSpPr>
              <a:spLocks noChangeShapeType="1"/>
            </p:cNvSpPr>
            <p:nvPr/>
          </p:nvSpPr>
          <p:spPr bwMode="auto">
            <a:xfrm>
              <a:off x="3159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81" name="Line 2057"/>
            <p:cNvSpPr>
              <a:spLocks noChangeShapeType="1"/>
            </p:cNvSpPr>
            <p:nvPr/>
          </p:nvSpPr>
          <p:spPr bwMode="auto">
            <a:xfrm flipH="1">
              <a:off x="3157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82" name="Line 2058"/>
            <p:cNvSpPr>
              <a:spLocks noChangeShapeType="1"/>
            </p:cNvSpPr>
            <p:nvPr/>
          </p:nvSpPr>
          <p:spPr bwMode="auto">
            <a:xfrm>
              <a:off x="317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83" name="Line 2059"/>
            <p:cNvSpPr>
              <a:spLocks noChangeShapeType="1"/>
            </p:cNvSpPr>
            <p:nvPr/>
          </p:nvSpPr>
          <p:spPr bwMode="auto">
            <a:xfrm flipH="1">
              <a:off x="3166" y="2057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84" name="Line 2060"/>
            <p:cNvSpPr>
              <a:spLocks noChangeShapeType="1"/>
            </p:cNvSpPr>
            <p:nvPr/>
          </p:nvSpPr>
          <p:spPr bwMode="auto">
            <a:xfrm>
              <a:off x="318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85" name="Line 2061"/>
            <p:cNvSpPr>
              <a:spLocks noChangeShapeType="1"/>
            </p:cNvSpPr>
            <p:nvPr/>
          </p:nvSpPr>
          <p:spPr bwMode="auto">
            <a:xfrm flipH="1">
              <a:off x="3178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86" name="Line 2062"/>
            <p:cNvSpPr>
              <a:spLocks noChangeShapeType="1"/>
            </p:cNvSpPr>
            <p:nvPr/>
          </p:nvSpPr>
          <p:spPr bwMode="auto">
            <a:xfrm>
              <a:off x="3189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87" name="Line 2063"/>
            <p:cNvSpPr>
              <a:spLocks noChangeShapeType="1"/>
            </p:cNvSpPr>
            <p:nvPr/>
          </p:nvSpPr>
          <p:spPr bwMode="auto">
            <a:xfrm flipH="1">
              <a:off x="3187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88" name="Line 2064"/>
            <p:cNvSpPr>
              <a:spLocks noChangeShapeType="1"/>
            </p:cNvSpPr>
            <p:nvPr/>
          </p:nvSpPr>
          <p:spPr bwMode="auto">
            <a:xfrm>
              <a:off x="3198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89" name="Line 2065"/>
            <p:cNvSpPr>
              <a:spLocks noChangeShapeType="1"/>
            </p:cNvSpPr>
            <p:nvPr/>
          </p:nvSpPr>
          <p:spPr bwMode="auto">
            <a:xfrm flipH="1">
              <a:off x="3195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90" name="Line 2066"/>
            <p:cNvSpPr>
              <a:spLocks noChangeShapeType="1"/>
            </p:cNvSpPr>
            <p:nvPr/>
          </p:nvSpPr>
          <p:spPr bwMode="auto">
            <a:xfrm>
              <a:off x="321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91" name="Line 2067"/>
            <p:cNvSpPr>
              <a:spLocks noChangeShapeType="1"/>
            </p:cNvSpPr>
            <p:nvPr/>
          </p:nvSpPr>
          <p:spPr bwMode="auto">
            <a:xfrm flipH="1">
              <a:off x="3208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92" name="Line 2068"/>
            <p:cNvSpPr>
              <a:spLocks noChangeShapeType="1"/>
            </p:cNvSpPr>
            <p:nvPr/>
          </p:nvSpPr>
          <p:spPr bwMode="auto">
            <a:xfrm>
              <a:off x="3219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93" name="Line 2069"/>
            <p:cNvSpPr>
              <a:spLocks noChangeShapeType="1"/>
            </p:cNvSpPr>
            <p:nvPr/>
          </p:nvSpPr>
          <p:spPr bwMode="auto">
            <a:xfrm flipH="1">
              <a:off x="3216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94" name="Line 2070"/>
            <p:cNvSpPr>
              <a:spLocks noChangeShapeType="1"/>
            </p:cNvSpPr>
            <p:nvPr/>
          </p:nvSpPr>
          <p:spPr bwMode="auto">
            <a:xfrm>
              <a:off x="3227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95" name="Line 2071"/>
            <p:cNvSpPr>
              <a:spLocks noChangeShapeType="1"/>
            </p:cNvSpPr>
            <p:nvPr/>
          </p:nvSpPr>
          <p:spPr bwMode="auto">
            <a:xfrm flipH="1">
              <a:off x="3225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96" name="Line 2072"/>
            <p:cNvSpPr>
              <a:spLocks noChangeShapeType="1"/>
            </p:cNvSpPr>
            <p:nvPr/>
          </p:nvSpPr>
          <p:spPr bwMode="auto">
            <a:xfrm>
              <a:off x="3236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97" name="Line 2073"/>
            <p:cNvSpPr>
              <a:spLocks noChangeShapeType="1"/>
            </p:cNvSpPr>
            <p:nvPr/>
          </p:nvSpPr>
          <p:spPr bwMode="auto">
            <a:xfrm flipH="1">
              <a:off x="3233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98" name="Line 2074"/>
            <p:cNvSpPr>
              <a:spLocks noChangeShapeType="1"/>
            </p:cNvSpPr>
            <p:nvPr/>
          </p:nvSpPr>
          <p:spPr bwMode="auto">
            <a:xfrm>
              <a:off x="3248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99" name="Line 2075"/>
            <p:cNvSpPr>
              <a:spLocks noChangeShapeType="1"/>
            </p:cNvSpPr>
            <p:nvPr/>
          </p:nvSpPr>
          <p:spPr bwMode="auto">
            <a:xfrm flipH="1">
              <a:off x="3246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00" name="Freeform 2076"/>
            <p:cNvSpPr>
              <a:spLocks/>
            </p:cNvSpPr>
            <p:nvPr/>
          </p:nvSpPr>
          <p:spPr bwMode="auto">
            <a:xfrm>
              <a:off x="3069" y="2568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5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2" y="0"/>
                </a:cxn>
                <a:cxn ang="0">
                  <a:pos x="148" y="6"/>
                </a:cxn>
                <a:cxn ang="0">
                  <a:pos x="170" y="6"/>
                </a:cxn>
                <a:cxn ang="0">
                  <a:pos x="178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8" y="101"/>
                </a:cxn>
                <a:cxn ang="0">
                  <a:pos x="165" y="106"/>
                </a:cxn>
                <a:cxn ang="0">
                  <a:pos x="148" y="106"/>
                </a:cxn>
                <a:cxn ang="0">
                  <a:pos x="127" y="112"/>
                </a:cxn>
                <a:cxn ang="0">
                  <a:pos x="106" y="112"/>
                </a:cxn>
                <a:cxn ang="0">
                  <a:pos x="85" y="112"/>
                </a:cxn>
                <a:cxn ang="0">
                  <a:pos x="55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  <a:cxn ang="0">
                  <a:pos x="0" y="1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5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48" y="6"/>
                  </a:lnTo>
                  <a:lnTo>
                    <a:pt x="170" y="6"/>
                  </a:lnTo>
                  <a:lnTo>
                    <a:pt x="178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8" y="101"/>
                  </a:lnTo>
                  <a:lnTo>
                    <a:pt x="165" y="106"/>
                  </a:lnTo>
                  <a:lnTo>
                    <a:pt x="148" y="106"/>
                  </a:lnTo>
                  <a:lnTo>
                    <a:pt x="127" y="112"/>
                  </a:lnTo>
                  <a:lnTo>
                    <a:pt x="106" y="112"/>
                  </a:lnTo>
                  <a:lnTo>
                    <a:pt x="85" y="112"/>
                  </a:lnTo>
                  <a:lnTo>
                    <a:pt x="55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01" name="Freeform 2077"/>
            <p:cNvSpPr>
              <a:spLocks/>
            </p:cNvSpPr>
            <p:nvPr/>
          </p:nvSpPr>
          <p:spPr bwMode="auto">
            <a:xfrm>
              <a:off x="3066" y="2565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6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2" y="0"/>
                </a:cxn>
                <a:cxn ang="0">
                  <a:pos x="148" y="6"/>
                </a:cxn>
                <a:cxn ang="0">
                  <a:pos x="170" y="6"/>
                </a:cxn>
                <a:cxn ang="0">
                  <a:pos x="178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8" y="101"/>
                </a:cxn>
                <a:cxn ang="0">
                  <a:pos x="165" y="106"/>
                </a:cxn>
                <a:cxn ang="0">
                  <a:pos x="148" y="106"/>
                </a:cxn>
                <a:cxn ang="0">
                  <a:pos x="127" y="112"/>
                </a:cxn>
                <a:cxn ang="0">
                  <a:pos x="106" y="112"/>
                </a:cxn>
                <a:cxn ang="0">
                  <a:pos x="85" y="112"/>
                </a:cxn>
                <a:cxn ang="0">
                  <a:pos x="55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48" y="6"/>
                  </a:lnTo>
                  <a:lnTo>
                    <a:pt x="170" y="6"/>
                  </a:lnTo>
                  <a:lnTo>
                    <a:pt x="178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8" y="101"/>
                  </a:lnTo>
                  <a:lnTo>
                    <a:pt x="165" y="106"/>
                  </a:lnTo>
                  <a:lnTo>
                    <a:pt x="148" y="106"/>
                  </a:lnTo>
                  <a:lnTo>
                    <a:pt x="127" y="112"/>
                  </a:lnTo>
                  <a:lnTo>
                    <a:pt x="106" y="112"/>
                  </a:lnTo>
                  <a:lnTo>
                    <a:pt x="85" y="112"/>
                  </a:lnTo>
                  <a:lnTo>
                    <a:pt x="55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02" name="Line 2078"/>
            <p:cNvSpPr>
              <a:spLocks noChangeShapeType="1"/>
            </p:cNvSpPr>
            <p:nvPr/>
          </p:nvSpPr>
          <p:spPr bwMode="auto">
            <a:xfrm flipH="1">
              <a:off x="3064" y="2576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03" name="Freeform 2079"/>
            <p:cNvSpPr>
              <a:spLocks/>
            </p:cNvSpPr>
            <p:nvPr/>
          </p:nvSpPr>
          <p:spPr bwMode="auto">
            <a:xfrm>
              <a:off x="3066" y="2661"/>
              <a:ext cx="182" cy="16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8" y="5"/>
                </a:cxn>
                <a:cxn ang="0">
                  <a:pos x="173" y="5"/>
                </a:cxn>
                <a:cxn ang="0">
                  <a:pos x="161" y="10"/>
                </a:cxn>
                <a:cxn ang="0">
                  <a:pos x="157" y="10"/>
                </a:cxn>
                <a:cxn ang="0">
                  <a:pos x="152" y="10"/>
                </a:cxn>
                <a:cxn ang="0">
                  <a:pos x="135" y="16"/>
                </a:cxn>
                <a:cxn ang="0">
                  <a:pos x="119" y="16"/>
                </a:cxn>
                <a:cxn ang="0">
                  <a:pos x="102" y="16"/>
                </a:cxn>
                <a:cxn ang="0">
                  <a:pos x="93" y="16"/>
                </a:cxn>
                <a:cxn ang="0">
                  <a:pos x="76" y="16"/>
                </a:cxn>
                <a:cxn ang="0">
                  <a:pos x="43" y="16"/>
                </a:cxn>
                <a:cxn ang="0">
                  <a:pos x="26" y="10"/>
                </a:cxn>
                <a:cxn ang="0">
                  <a:pos x="21" y="10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182" h="16">
                  <a:moveTo>
                    <a:pt x="182" y="0"/>
                  </a:moveTo>
                  <a:lnTo>
                    <a:pt x="178" y="5"/>
                  </a:lnTo>
                  <a:lnTo>
                    <a:pt x="173" y="5"/>
                  </a:lnTo>
                  <a:lnTo>
                    <a:pt x="161" y="10"/>
                  </a:lnTo>
                  <a:lnTo>
                    <a:pt x="157" y="10"/>
                  </a:lnTo>
                  <a:lnTo>
                    <a:pt x="152" y="10"/>
                  </a:lnTo>
                  <a:lnTo>
                    <a:pt x="135" y="16"/>
                  </a:lnTo>
                  <a:lnTo>
                    <a:pt x="119" y="16"/>
                  </a:lnTo>
                  <a:lnTo>
                    <a:pt x="102" y="16"/>
                  </a:lnTo>
                  <a:lnTo>
                    <a:pt x="93" y="16"/>
                  </a:lnTo>
                  <a:lnTo>
                    <a:pt x="76" y="16"/>
                  </a:lnTo>
                  <a:lnTo>
                    <a:pt x="43" y="16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04" name="Freeform 2080"/>
            <p:cNvSpPr>
              <a:spLocks/>
            </p:cNvSpPr>
            <p:nvPr/>
          </p:nvSpPr>
          <p:spPr bwMode="auto">
            <a:xfrm>
              <a:off x="3066" y="2565"/>
              <a:ext cx="182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3" y="6"/>
                </a:cxn>
                <a:cxn ang="0">
                  <a:pos x="21" y="6"/>
                </a:cxn>
                <a:cxn ang="0">
                  <a:pos x="26" y="6"/>
                </a:cxn>
                <a:cxn ang="0">
                  <a:pos x="38" y="6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02" y="0"/>
                </a:cxn>
                <a:cxn ang="0">
                  <a:pos x="119" y="0"/>
                </a:cxn>
                <a:cxn ang="0">
                  <a:pos x="135" y="0"/>
                </a:cxn>
                <a:cxn ang="0">
                  <a:pos x="152" y="6"/>
                </a:cxn>
                <a:cxn ang="0">
                  <a:pos x="157" y="6"/>
                </a:cxn>
                <a:cxn ang="0">
                  <a:pos x="165" y="6"/>
                </a:cxn>
                <a:cxn ang="0">
                  <a:pos x="170" y="6"/>
                </a:cxn>
                <a:cxn ang="0">
                  <a:pos x="178" y="6"/>
                </a:cxn>
                <a:cxn ang="0">
                  <a:pos x="182" y="11"/>
                </a:cxn>
              </a:cxnLst>
              <a:rect l="0" t="0" r="r" b="b"/>
              <a:pathLst>
                <a:path w="182" h="17">
                  <a:moveTo>
                    <a:pt x="0" y="17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3" y="6"/>
                  </a:lnTo>
                  <a:lnTo>
                    <a:pt x="21" y="6"/>
                  </a:lnTo>
                  <a:lnTo>
                    <a:pt x="26" y="6"/>
                  </a:lnTo>
                  <a:lnTo>
                    <a:pt x="38" y="6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35" y="0"/>
                  </a:lnTo>
                  <a:lnTo>
                    <a:pt x="152" y="6"/>
                  </a:lnTo>
                  <a:lnTo>
                    <a:pt x="157" y="6"/>
                  </a:lnTo>
                  <a:lnTo>
                    <a:pt x="165" y="6"/>
                  </a:lnTo>
                  <a:lnTo>
                    <a:pt x="170" y="6"/>
                  </a:lnTo>
                  <a:lnTo>
                    <a:pt x="178" y="6"/>
                  </a:lnTo>
                  <a:lnTo>
                    <a:pt x="182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05" name="Line 2081"/>
            <p:cNvSpPr>
              <a:spLocks noChangeShapeType="1"/>
            </p:cNvSpPr>
            <p:nvPr/>
          </p:nvSpPr>
          <p:spPr bwMode="auto">
            <a:xfrm>
              <a:off x="3248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06" name="Line 2082"/>
            <p:cNvSpPr>
              <a:spLocks noChangeShapeType="1"/>
            </p:cNvSpPr>
            <p:nvPr/>
          </p:nvSpPr>
          <p:spPr bwMode="auto">
            <a:xfrm>
              <a:off x="3066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07" name="Line 2083"/>
            <p:cNvSpPr>
              <a:spLocks noChangeShapeType="1"/>
            </p:cNvSpPr>
            <p:nvPr/>
          </p:nvSpPr>
          <p:spPr bwMode="auto">
            <a:xfrm flipH="1">
              <a:off x="3064" y="2666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08" name="Line 2084"/>
            <p:cNvSpPr>
              <a:spLocks noChangeShapeType="1"/>
            </p:cNvSpPr>
            <p:nvPr/>
          </p:nvSpPr>
          <p:spPr bwMode="auto">
            <a:xfrm flipH="1">
              <a:off x="3064" y="2593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09" name="Line 2085"/>
            <p:cNvSpPr>
              <a:spLocks noChangeShapeType="1"/>
            </p:cNvSpPr>
            <p:nvPr/>
          </p:nvSpPr>
          <p:spPr bwMode="auto">
            <a:xfrm flipH="1">
              <a:off x="3064" y="2621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10" name="Line 2086"/>
            <p:cNvSpPr>
              <a:spLocks noChangeShapeType="1"/>
            </p:cNvSpPr>
            <p:nvPr/>
          </p:nvSpPr>
          <p:spPr bwMode="auto">
            <a:xfrm flipH="1">
              <a:off x="3064" y="2649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11" name="Freeform 2087"/>
            <p:cNvSpPr>
              <a:spLocks/>
            </p:cNvSpPr>
            <p:nvPr/>
          </p:nvSpPr>
          <p:spPr bwMode="auto">
            <a:xfrm>
              <a:off x="3236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12" name="Freeform 2088"/>
            <p:cNvSpPr>
              <a:spLocks/>
            </p:cNvSpPr>
            <p:nvPr/>
          </p:nvSpPr>
          <p:spPr bwMode="auto">
            <a:xfrm>
              <a:off x="3231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13" name="Freeform 2089"/>
            <p:cNvSpPr>
              <a:spLocks/>
            </p:cNvSpPr>
            <p:nvPr/>
          </p:nvSpPr>
          <p:spPr bwMode="auto">
            <a:xfrm>
              <a:off x="3227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14" name="Freeform 2090"/>
            <p:cNvSpPr>
              <a:spLocks/>
            </p:cNvSpPr>
            <p:nvPr/>
          </p:nvSpPr>
          <p:spPr bwMode="auto">
            <a:xfrm>
              <a:off x="3218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15" name="Freeform 2091"/>
            <p:cNvSpPr>
              <a:spLocks/>
            </p:cNvSpPr>
            <p:nvPr/>
          </p:nvSpPr>
          <p:spPr bwMode="auto">
            <a:xfrm>
              <a:off x="3218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16" name="Freeform 2092"/>
            <p:cNvSpPr>
              <a:spLocks/>
            </p:cNvSpPr>
            <p:nvPr/>
          </p:nvSpPr>
          <p:spPr bwMode="auto">
            <a:xfrm>
              <a:off x="3209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17" name="Freeform 2093"/>
            <p:cNvSpPr>
              <a:spLocks/>
            </p:cNvSpPr>
            <p:nvPr/>
          </p:nvSpPr>
          <p:spPr bwMode="auto">
            <a:xfrm>
              <a:off x="3206" y="2593"/>
              <a:ext cx="9" cy="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3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18" name="Freeform 2094"/>
            <p:cNvSpPr>
              <a:spLocks/>
            </p:cNvSpPr>
            <p:nvPr/>
          </p:nvSpPr>
          <p:spPr bwMode="auto">
            <a:xfrm>
              <a:off x="3201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19" name="Freeform 2095"/>
            <p:cNvSpPr>
              <a:spLocks/>
            </p:cNvSpPr>
            <p:nvPr/>
          </p:nvSpPr>
          <p:spPr bwMode="auto">
            <a:xfrm>
              <a:off x="3198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20" name="Freeform 2096"/>
            <p:cNvSpPr>
              <a:spLocks/>
            </p:cNvSpPr>
            <p:nvPr/>
          </p:nvSpPr>
          <p:spPr bwMode="auto">
            <a:xfrm>
              <a:off x="3193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21" name="Freeform 2097"/>
            <p:cNvSpPr>
              <a:spLocks/>
            </p:cNvSpPr>
            <p:nvPr/>
          </p:nvSpPr>
          <p:spPr bwMode="auto">
            <a:xfrm>
              <a:off x="3189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22" name="Freeform 2098"/>
            <p:cNvSpPr>
              <a:spLocks/>
            </p:cNvSpPr>
            <p:nvPr/>
          </p:nvSpPr>
          <p:spPr bwMode="auto">
            <a:xfrm>
              <a:off x="3180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23" name="Freeform 2099"/>
            <p:cNvSpPr>
              <a:spLocks/>
            </p:cNvSpPr>
            <p:nvPr/>
          </p:nvSpPr>
          <p:spPr bwMode="auto">
            <a:xfrm>
              <a:off x="3180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24" name="Freeform 2100"/>
            <p:cNvSpPr>
              <a:spLocks/>
            </p:cNvSpPr>
            <p:nvPr/>
          </p:nvSpPr>
          <p:spPr bwMode="auto">
            <a:xfrm>
              <a:off x="3172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25" name="Freeform 2101"/>
            <p:cNvSpPr>
              <a:spLocks/>
            </p:cNvSpPr>
            <p:nvPr/>
          </p:nvSpPr>
          <p:spPr bwMode="auto">
            <a:xfrm>
              <a:off x="3168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26" name="Freeform 2102"/>
            <p:cNvSpPr>
              <a:spLocks/>
            </p:cNvSpPr>
            <p:nvPr/>
          </p:nvSpPr>
          <p:spPr bwMode="auto">
            <a:xfrm>
              <a:off x="3163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27" name="Freeform 2103"/>
            <p:cNvSpPr>
              <a:spLocks/>
            </p:cNvSpPr>
            <p:nvPr/>
          </p:nvSpPr>
          <p:spPr bwMode="auto">
            <a:xfrm>
              <a:off x="3159" y="2593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28" name="Freeform 2104"/>
            <p:cNvSpPr>
              <a:spLocks/>
            </p:cNvSpPr>
            <p:nvPr/>
          </p:nvSpPr>
          <p:spPr bwMode="auto">
            <a:xfrm>
              <a:off x="3155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29" name="Freeform 2105"/>
            <p:cNvSpPr>
              <a:spLocks/>
            </p:cNvSpPr>
            <p:nvPr/>
          </p:nvSpPr>
          <p:spPr bwMode="auto">
            <a:xfrm>
              <a:off x="3151" y="2593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30" name="Freeform 2106"/>
            <p:cNvSpPr>
              <a:spLocks/>
            </p:cNvSpPr>
            <p:nvPr/>
          </p:nvSpPr>
          <p:spPr bwMode="auto">
            <a:xfrm>
              <a:off x="3142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31" name="Freeform 2107"/>
            <p:cNvSpPr>
              <a:spLocks/>
            </p:cNvSpPr>
            <p:nvPr/>
          </p:nvSpPr>
          <p:spPr bwMode="auto">
            <a:xfrm>
              <a:off x="3142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32" name="Freeform 2108"/>
            <p:cNvSpPr>
              <a:spLocks/>
            </p:cNvSpPr>
            <p:nvPr/>
          </p:nvSpPr>
          <p:spPr bwMode="auto">
            <a:xfrm>
              <a:off x="3134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33" name="Freeform 2109"/>
            <p:cNvSpPr>
              <a:spLocks/>
            </p:cNvSpPr>
            <p:nvPr/>
          </p:nvSpPr>
          <p:spPr bwMode="auto">
            <a:xfrm>
              <a:off x="3130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34" name="Freeform 2110"/>
            <p:cNvSpPr>
              <a:spLocks/>
            </p:cNvSpPr>
            <p:nvPr/>
          </p:nvSpPr>
          <p:spPr bwMode="auto">
            <a:xfrm>
              <a:off x="3125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35" name="Freeform 2111"/>
            <p:cNvSpPr>
              <a:spLocks/>
            </p:cNvSpPr>
            <p:nvPr/>
          </p:nvSpPr>
          <p:spPr bwMode="auto">
            <a:xfrm>
              <a:off x="3121" y="2593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36" name="Freeform 2112"/>
            <p:cNvSpPr>
              <a:spLocks/>
            </p:cNvSpPr>
            <p:nvPr/>
          </p:nvSpPr>
          <p:spPr bwMode="auto">
            <a:xfrm>
              <a:off x="3113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37" name="Freeform 2113"/>
            <p:cNvSpPr>
              <a:spLocks/>
            </p:cNvSpPr>
            <p:nvPr/>
          </p:nvSpPr>
          <p:spPr bwMode="auto">
            <a:xfrm>
              <a:off x="3113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38" name="Freeform 2114"/>
            <p:cNvSpPr>
              <a:spLocks/>
            </p:cNvSpPr>
            <p:nvPr/>
          </p:nvSpPr>
          <p:spPr bwMode="auto">
            <a:xfrm>
              <a:off x="3104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39" name="Freeform 2115"/>
            <p:cNvSpPr>
              <a:spLocks/>
            </p:cNvSpPr>
            <p:nvPr/>
          </p:nvSpPr>
          <p:spPr bwMode="auto">
            <a:xfrm>
              <a:off x="3100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40" name="Freeform 2116"/>
            <p:cNvSpPr>
              <a:spLocks/>
            </p:cNvSpPr>
            <p:nvPr/>
          </p:nvSpPr>
          <p:spPr bwMode="auto">
            <a:xfrm>
              <a:off x="3096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41" name="Freeform 2117"/>
            <p:cNvSpPr>
              <a:spLocks/>
            </p:cNvSpPr>
            <p:nvPr/>
          </p:nvSpPr>
          <p:spPr bwMode="auto">
            <a:xfrm>
              <a:off x="3092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42" name="Freeform 2118"/>
            <p:cNvSpPr>
              <a:spLocks/>
            </p:cNvSpPr>
            <p:nvPr/>
          </p:nvSpPr>
          <p:spPr bwMode="auto">
            <a:xfrm>
              <a:off x="3087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43" name="Freeform 2119"/>
            <p:cNvSpPr>
              <a:spLocks/>
            </p:cNvSpPr>
            <p:nvPr/>
          </p:nvSpPr>
          <p:spPr bwMode="auto">
            <a:xfrm>
              <a:off x="3083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44" name="Freeform 2120"/>
            <p:cNvSpPr>
              <a:spLocks/>
            </p:cNvSpPr>
            <p:nvPr/>
          </p:nvSpPr>
          <p:spPr bwMode="auto">
            <a:xfrm>
              <a:off x="3075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45" name="Freeform 2121"/>
            <p:cNvSpPr>
              <a:spLocks/>
            </p:cNvSpPr>
            <p:nvPr/>
          </p:nvSpPr>
          <p:spPr bwMode="auto">
            <a:xfrm>
              <a:off x="3075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46" name="Freeform 2122"/>
            <p:cNvSpPr>
              <a:spLocks/>
            </p:cNvSpPr>
            <p:nvPr/>
          </p:nvSpPr>
          <p:spPr bwMode="auto">
            <a:xfrm>
              <a:off x="3066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47" name="Freeform 2123"/>
            <p:cNvSpPr>
              <a:spLocks/>
            </p:cNvSpPr>
            <p:nvPr/>
          </p:nvSpPr>
          <p:spPr bwMode="auto">
            <a:xfrm>
              <a:off x="3066" y="2593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1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8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48" name="Freeform 2124"/>
            <p:cNvSpPr>
              <a:spLocks/>
            </p:cNvSpPr>
            <p:nvPr/>
          </p:nvSpPr>
          <p:spPr bwMode="auto">
            <a:xfrm>
              <a:off x="3239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49" name="Line 2125"/>
            <p:cNvSpPr>
              <a:spLocks noChangeShapeType="1"/>
            </p:cNvSpPr>
            <p:nvPr/>
          </p:nvSpPr>
          <p:spPr bwMode="auto">
            <a:xfrm>
              <a:off x="3248" y="260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50" name="Line 2126"/>
            <p:cNvSpPr>
              <a:spLocks noChangeShapeType="1"/>
            </p:cNvSpPr>
            <p:nvPr/>
          </p:nvSpPr>
          <p:spPr bwMode="auto">
            <a:xfrm flipV="1">
              <a:off x="3239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51" name="Line 2127"/>
            <p:cNvSpPr>
              <a:spLocks noChangeShapeType="1"/>
            </p:cNvSpPr>
            <p:nvPr/>
          </p:nvSpPr>
          <p:spPr bwMode="auto">
            <a:xfrm flipV="1">
              <a:off x="323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52" name="Line 2128"/>
            <p:cNvSpPr>
              <a:spLocks noChangeShapeType="1"/>
            </p:cNvSpPr>
            <p:nvPr/>
          </p:nvSpPr>
          <p:spPr bwMode="auto">
            <a:xfrm flipV="1">
              <a:off x="322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53" name="Line 2129"/>
            <p:cNvSpPr>
              <a:spLocks noChangeShapeType="1"/>
            </p:cNvSpPr>
            <p:nvPr/>
          </p:nvSpPr>
          <p:spPr bwMode="auto">
            <a:xfrm flipV="1">
              <a:off x="3209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54" name="Line 2130"/>
            <p:cNvSpPr>
              <a:spLocks noChangeShapeType="1"/>
            </p:cNvSpPr>
            <p:nvPr/>
          </p:nvSpPr>
          <p:spPr bwMode="auto">
            <a:xfrm flipV="1">
              <a:off x="3201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55" name="Line 2131"/>
            <p:cNvSpPr>
              <a:spLocks noChangeShapeType="1"/>
            </p:cNvSpPr>
            <p:nvPr/>
          </p:nvSpPr>
          <p:spPr bwMode="auto">
            <a:xfrm flipV="1">
              <a:off x="319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56" name="Line 2132"/>
            <p:cNvSpPr>
              <a:spLocks noChangeShapeType="1"/>
            </p:cNvSpPr>
            <p:nvPr/>
          </p:nvSpPr>
          <p:spPr bwMode="auto">
            <a:xfrm flipV="1">
              <a:off x="318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57" name="Line 2133"/>
            <p:cNvSpPr>
              <a:spLocks noChangeShapeType="1"/>
            </p:cNvSpPr>
            <p:nvPr/>
          </p:nvSpPr>
          <p:spPr bwMode="auto">
            <a:xfrm flipV="1">
              <a:off x="3172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58" name="Line 2134"/>
            <p:cNvSpPr>
              <a:spLocks noChangeShapeType="1"/>
            </p:cNvSpPr>
            <p:nvPr/>
          </p:nvSpPr>
          <p:spPr bwMode="auto">
            <a:xfrm flipV="1">
              <a:off x="316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59" name="Line 2135"/>
            <p:cNvSpPr>
              <a:spLocks noChangeShapeType="1"/>
            </p:cNvSpPr>
            <p:nvPr/>
          </p:nvSpPr>
          <p:spPr bwMode="auto">
            <a:xfrm flipV="1">
              <a:off x="315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60" name="Line 2136"/>
            <p:cNvSpPr>
              <a:spLocks noChangeShapeType="1"/>
            </p:cNvSpPr>
            <p:nvPr/>
          </p:nvSpPr>
          <p:spPr bwMode="auto">
            <a:xfrm flipV="1">
              <a:off x="314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61" name="Line 2137"/>
            <p:cNvSpPr>
              <a:spLocks noChangeShapeType="1"/>
            </p:cNvSpPr>
            <p:nvPr/>
          </p:nvSpPr>
          <p:spPr bwMode="auto">
            <a:xfrm flipV="1">
              <a:off x="3134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62" name="Line 2138"/>
            <p:cNvSpPr>
              <a:spLocks noChangeShapeType="1"/>
            </p:cNvSpPr>
            <p:nvPr/>
          </p:nvSpPr>
          <p:spPr bwMode="auto">
            <a:xfrm flipV="1">
              <a:off x="3127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63" name="Line 2139"/>
            <p:cNvSpPr>
              <a:spLocks noChangeShapeType="1"/>
            </p:cNvSpPr>
            <p:nvPr/>
          </p:nvSpPr>
          <p:spPr bwMode="auto">
            <a:xfrm flipV="1">
              <a:off x="3113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64" name="Line 2140"/>
            <p:cNvSpPr>
              <a:spLocks noChangeShapeType="1"/>
            </p:cNvSpPr>
            <p:nvPr/>
          </p:nvSpPr>
          <p:spPr bwMode="auto">
            <a:xfrm flipV="1">
              <a:off x="3106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65" name="Line 2141"/>
            <p:cNvSpPr>
              <a:spLocks noChangeShapeType="1"/>
            </p:cNvSpPr>
            <p:nvPr/>
          </p:nvSpPr>
          <p:spPr bwMode="auto">
            <a:xfrm flipV="1">
              <a:off x="3096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66" name="Line 2142"/>
            <p:cNvSpPr>
              <a:spLocks noChangeShapeType="1"/>
            </p:cNvSpPr>
            <p:nvPr/>
          </p:nvSpPr>
          <p:spPr bwMode="auto">
            <a:xfrm flipV="1">
              <a:off x="3087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67" name="Line 2143"/>
            <p:cNvSpPr>
              <a:spLocks noChangeShapeType="1"/>
            </p:cNvSpPr>
            <p:nvPr/>
          </p:nvSpPr>
          <p:spPr bwMode="auto">
            <a:xfrm flipV="1">
              <a:off x="3075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68" name="Line 2144"/>
            <p:cNvSpPr>
              <a:spLocks noChangeShapeType="1"/>
            </p:cNvSpPr>
            <p:nvPr/>
          </p:nvSpPr>
          <p:spPr bwMode="auto">
            <a:xfrm flipV="1">
              <a:off x="3068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69" name="Line 2145"/>
            <p:cNvSpPr>
              <a:spLocks noChangeShapeType="1"/>
            </p:cNvSpPr>
            <p:nvPr/>
          </p:nvSpPr>
          <p:spPr bwMode="auto">
            <a:xfrm flipH="1">
              <a:off x="3069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70" name="Line 2146"/>
            <p:cNvSpPr>
              <a:spLocks noChangeShapeType="1"/>
            </p:cNvSpPr>
            <p:nvPr/>
          </p:nvSpPr>
          <p:spPr bwMode="auto">
            <a:xfrm flipH="1">
              <a:off x="3077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71" name="Line 2147"/>
            <p:cNvSpPr>
              <a:spLocks noChangeShapeType="1"/>
            </p:cNvSpPr>
            <p:nvPr/>
          </p:nvSpPr>
          <p:spPr bwMode="auto">
            <a:xfrm flipH="1">
              <a:off x="3085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72" name="Line 2148"/>
            <p:cNvSpPr>
              <a:spLocks noChangeShapeType="1"/>
            </p:cNvSpPr>
            <p:nvPr/>
          </p:nvSpPr>
          <p:spPr bwMode="auto">
            <a:xfrm>
              <a:off x="3100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73" name="Line 2149"/>
            <p:cNvSpPr>
              <a:spLocks noChangeShapeType="1"/>
            </p:cNvSpPr>
            <p:nvPr/>
          </p:nvSpPr>
          <p:spPr bwMode="auto">
            <a:xfrm flipH="1">
              <a:off x="3107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74" name="Line 2150"/>
            <p:cNvSpPr>
              <a:spLocks noChangeShapeType="1"/>
            </p:cNvSpPr>
            <p:nvPr/>
          </p:nvSpPr>
          <p:spPr bwMode="auto">
            <a:xfrm flipH="1">
              <a:off x="3115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75" name="Line 2151"/>
            <p:cNvSpPr>
              <a:spLocks noChangeShapeType="1"/>
            </p:cNvSpPr>
            <p:nvPr/>
          </p:nvSpPr>
          <p:spPr bwMode="auto">
            <a:xfrm>
              <a:off x="3130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76" name="Line 2152"/>
            <p:cNvSpPr>
              <a:spLocks noChangeShapeType="1"/>
            </p:cNvSpPr>
            <p:nvPr/>
          </p:nvSpPr>
          <p:spPr bwMode="auto">
            <a:xfrm flipH="1">
              <a:off x="3136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77" name="Line 2153"/>
            <p:cNvSpPr>
              <a:spLocks noChangeShapeType="1"/>
            </p:cNvSpPr>
            <p:nvPr/>
          </p:nvSpPr>
          <p:spPr bwMode="auto">
            <a:xfrm flipH="1">
              <a:off x="3145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78" name="Line 2154"/>
            <p:cNvSpPr>
              <a:spLocks noChangeShapeType="1"/>
            </p:cNvSpPr>
            <p:nvPr/>
          </p:nvSpPr>
          <p:spPr bwMode="auto">
            <a:xfrm flipH="1">
              <a:off x="3153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79" name="Line 2155"/>
            <p:cNvSpPr>
              <a:spLocks noChangeShapeType="1"/>
            </p:cNvSpPr>
            <p:nvPr/>
          </p:nvSpPr>
          <p:spPr bwMode="auto">
            <a:xfrm>
              <a:off x="3168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80" name="Line 2156"/>
            <p:cNvSpPr>
              <a:spLocks noChangeShapeType="1"/>
            </p:cNvSpPr>
            <p:nvPr/>
          </p:nvSpPr>
          <p:spPr bwMode="auto">
            <a:xfrm flipH="1">
              <a:off x="3174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81" name="Line 2157"/>
            <p:cNvSpPr>
              <a:spLocks noChangeShapeType="1"/>
            </p:cNvSpPr>
            <p:nvPr/>
          </p:nvSpPr>
          <p:spPr bwMode="auto">
            <a:xfrm flipH="1">
              <a:off x="3183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82" name="Line 2158"/>
            <p:cNvSpPr>
              <a:spLocks noChangeShapeType="1"/>
            </p:cNvSpPr>
            <p:nvPr/>
          </p:nvSpPr>
          <p:spPr bwMode="auto">
            <a:xfrm flipH="1">
              <a:off x="3191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83" name="Line 2159"/>
            <p:cNvSpPr>
              <a:spLocks noChangeShapeType="1"/>
            </p:cNvSpPr>
            <p:nvPr/>
          </p:nvSpPr>
          <p:spPr bwMode="auto">
            <a:xfrm>
              <a:off x="3206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84" name="Line 2160"/>
            <p:cNvSpPr>
              <a:spLocks noChangeShapeType="1"/>
            </p:cNvSpPr>
            <p:nvPr/>
          </p:nvSpPr>
          <p:spPr bwMode="auto">
            <a:xfrm flipH="1">
              <a:off x="3212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85" name="Line 2161"/>
            <p:cNvSpPr>
              <a:spLocks noChangeShapeType="1"/>
            </p:cNvSpPr>
            <p:nvPr/>
          </p:nvSpPr>
          <p:spPr bwMode="auto">
            <a:xfrm flipH="1">
              <a:off x="3221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86" name="Line 2162"/>
            <p:cNvSpPr>
              <a:spLocks noChangeShapeType="1"/>
            </p:cNvSpPr>
            <p:nvPr/>
          </p:nvSpPr>
          <p:spPr bwMode="auto">
            <a:xfrm flipH="1">
              <a:off x="3229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87" name="Line 2163"/>
            <p:cNvSpPr>
              <a:spLocks noChangeShapeType="1"/>
            </p:cNvSpPr>
            <p:nvPr/>
          </p:nvSpPr>
          <p:spPr bwMode="auto">
            <a:xfrm flipH="1">
              <a:off x="3242" y="2652"/>
              <a:ext cx="8" cy="10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88" name="Line 2164"/>
            <p:cNvSpPr>
              <a:spLocks noChangeShapeType="1"/>
            </p:cNvSpPr>
            <p:nvPr/>
          </p:nvSpPr>
          <p:spPr bwMode="auto">
            <a:xfrm flipH="1" flipV="1">
              <a:off x="3064" y="2607"/>
              <a:ext cx="9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89" name="Line 2165"/>
            <p:cNvSpPr>
              <a:spLocks noChangeShapeType="1"/>
            </p:cNvSpPr>
            <p:nvPr/>
          </p:nvSpPr>
          <p:spPr bwMode="auto">
            <a:xfrm flipH="1">
              <a:off x="3229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90" name="Line 2166"/>
            <p:cNvSpPr>
              <a:spLocks noChangeShapeType="1"/>
            </p:cNvSpPr>
            <p:nvPr/>
          </p:nvSpPr>
          <p:spPr bwMode="auto">
            <a:xfrm flipH="1">
              <a:off x="3229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91" name="Line 2167"/>
            <p:cNvSpPr>
              <a:spLocks noChangeShapeType="1"/>
            </p:cNvSpPr>
            <p:nvPr/>
          </p:nvSpPr>
          <p:spPr bwMode="auto">
            <a:xfrm>
              <a:off x="3233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92" name="Line 2168"/>
            <p:cNvSpPr>
              <a:spLocks noChangeShapeType="1"/>
            </p:cNvSpPr>
            <p:nvPr/>
          </p:nvSpPr>
          <p:spPr bwMode="auto">
            <a:xfrm>
              <a:off x="3237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93" name="Line 2169"/>
            <p:cNvSpPr>
              <a:spLocks noChangeShapeType="1"/>
            </p:cNvSpPr>
            <p:nvPr/>
          </p:nvSpPr>
          <p:spPr bwMode="auto">
            <a:xfrm flipH="1">
              <a:off x="3237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94" name="Line 2170"/>
            <p:cNvSpPr>
              <a:spLocks noChangeShapeType="1"/>
            </p:cNvSpPr>
            <p:nvPr/>
          </p:nvSpPr>
          <p:spPr bwMode="auto">
            <a:xfrm flipH="1">
              <a:off x="3242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95" name="Line 2171"/>
            <p:cNvSpPr>
              <a:spLocks noChangeShapeType="1"/>
            </p:cNvSpPr>
            <p:nvPr/>
          </p:nvSpPr>
          <p:spPr bwMode="auto">
            <a:xfrm>
              <a:off x="3244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96" name="Line 2172"/>
            <p:cNvSpPr>
              <a:spLocks noChangeShapeType="1"/>
            </p:cNvSpPr>
            <p:nvPr/>
          </p:nvSpPr>
          <p:spPr bwMode="auto">
            <a:xfrm>
              <a:off x="325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97" name="Line 2173"/>
            <p:cNvSpPr>
              <a:spLocks noChangeShapeType="1"/>
            </p:cNvSpPr>
            <p:nvPr/>
          </p:nvSpPr>
          <p:spPr bwMode="auto">
            <a:xfrm flipH="1">
              <a:off x="3216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98" name="Line 2174"/>
            <p:cNvSpPr>
              <a:spLocks noChangeShapeType="1"/>
            </p:cNvSpPr>
            <p:nvPr/>
          </p:nvSpPr>
          <p:spPr bwMode="auto">
            <a:xfrm flipH="1">
              <a:off x="3221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99" name="Line 2175"/>
            <p:cNvSpPr>
              <a:spLocks noChangeShapeType="1"/>
            </p:cNvSpPr>
            <p:nvPr/>
          </p:nvSpPr>
          <p:spPr bwMode="auto">
            <a:xfrm>
              <a:off x="322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00" name="Line 2176"/>
            <p:cNvSpPr>
              <a:spLocks noChangeShapeType="1"/>
            </p:cNvSpPr>
            <p:nvPr/>
          </p:nvSpPr>
          <p:spPr bwMode="auto">
            <a:xfrm>
              <a:off x="322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01" name="Line 2177"/>
            <p:cNvSpPr>
              <a:spLocks noChangeShapeType="1"/>
            </p:cNvSpPr>
            <p:nvPr/>
          </p:nvSpPr>
          <p:spPr bwMode="auto">
            <a:xfrm flipH="1">
              <a:off x="3207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02" name="Line 2178"/>
            <p:cNvSpPr>
              <a:spLocks noChangeShapeType="1"/>
            </p:cNvSpPr>
            <p:nvPr/>
          </p:nvSpPr>
          <p:spPr bwMode="auto">
            <a:xfrm flipH="1">
              <a:off x="3212" y="2637"/>
              <a:ext cx="9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03" name="Line 2179"/>
            <p:cNvSpPr>
              <a:spLocks noChangeShapeType="1"/>
            </p:cNvSpPr>
            <p:nvPr/>
          </p:nvSpPr>
          <p:spPr bwMode="auto">
            <a:xfrm>
              <a:off x="321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04" name="Line 2180"/>
            <p:cNvSpPr>
              <a:spLocks noChangeShapeType="1"/>
            </p:cNvSpPr>
            <p:nvPr/>
          </p:nvSpPr>
          <p:spPr bwMode="auto">
            <a:xfrm>
              <a:off x="3221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05" name="Line 2181"/>
            <p:cNvSpPr>
              <a:spLocks noChangeShapeType="1"/>
            </p:cNvSpPr>
            <p:nvPr/>
          </p:nvSpPr>
          <p:spPr bwMode="auto">
            <a:xfrm flipH="1">
              <a:off x="3199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06" name="Line 2182"/>
            <p:cNvSpPr>
              <a:spLocks noChangeShapeType="1"/>
            </p:cNvSpPr>
            <p:nvPr/>
          </p:nvSpPr>
          <p:spPr bwMode="auto">
            <a:xfrm flipH="1">
              <a:off x="3204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07" name="Line 2183"/>
            <p:cNvSpPr>
              <a:spLocks noChangeShapeType="1"/>
            </p:cNvSpPr>
            <p:nvPr/>
          </p:nvSpPr>
          <p:spPr bwMode="auto">
            <a:xfrm>
              <a:off x="3206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08" name="Line 2184"/>
            <p:cNvSpPr>
              <a:spLocks noChangeShapeType="1"/>
            </p:cNvSpPr>
            <p:nvPr/>
          </p:nvSpPr>
          <p:spPr bwMode="auto">
            <a:xfrm>
              <a:off x="320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09" name="Line 2185"/>
            <p:cNvSpPr>
              <a:spLocks noChangeShapeType="1"/>
            </p:cNvSpPr>
            <p:nvPr/>
          </p:nvSpPr>
          <p:spPr bwMode="auto">
            <a:xfrm flipH="1">
              <a:off x="3191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10" name="Line 2186"/>
            <p:cNvSpPr>
              <a:spLocks noChangeShapeType="1"/>
            </p:cNvSpPr>
            <p:nvPr/>
          </p:nvSpPr>
          <p:spPr bwMode="auto">
            <a:xfrm flipH="1">
              <a:off x="3191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11" name="Line 2187"/>
            <p:cNvSpPr>
              <a:spLocks noChangeShapeType="1"/>
            </p:cNvSpPr>
            <p:nvPr/>
          </p:nvSpPr>
          <p:spPr bwMode="auto">
            <a:xfrm>
              <a:off x="319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12" name="Line 2188"/>
            <p:cNvSpPr>
              <a:spLocks noChangeShapeType="1"/>
            </p:cNvSpPr>
            <p:nvPr/>
          </p:nvSpPr>
          <p:spPr bwMode="auto">
            <a:xfrm>
              <a:off x="3199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13" name="Line 2189"/>
            <p:cNvSpPr>
              <a:spLocks noChangeShapeType="1"/>
            </p:cNvSpPr>
            <p:nvPr/>
          </p:nvSpPr>
          <p:spPr bwMode="auto">
            <a:xfrm flipH="1">
              <a:off x="3178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14" name="Line 2190"/>
            <p:cNvSpPr>
              <a:spLocks noChangeShapeType="1"/>
            </p:cNvSpPr>
            <p:nvPr/>
          </p:nvSpPr>
          <p:spPr bwMode="auto">
            <a:xfrm flipH="1">
              <a:off x="318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15" name="Line 2191"/>
            <p:cNvSpPr>
              <a:spLocks noChangeShapeType="1"/>
            </p:cNvSpPr>
            <p:nvPr/>
          </p:nvSpPr>
          <p:spPr bwMode="auto">
            <a:xfrm>
              <a:off x="318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16" name="Line 2192"/>
            <p:cNvSpPr>
              <a:spLocks noChangeShapeType="1"/>
            </p:cNvSpPr>
            <p:nvPr/>
          </p:nvSpPr>
          <p:spPr bwMode="auto">
            <a:xfrm>
              <a:off x="3189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17" name="Line 2193"/>
            <p:cNvSpPr>
              <a:spLocks noChangeShapeType="1"/>
            </p:cNvSpPr>
            <p:nvPr/>
          </p:nvSpPr>
          <p:spPr bwMode="auto">
            <a:xfrm flipH="1">
              <a:off x="317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18" name="Line 2194"/>
            <p:cNvSpPr>
              <a:spLocks noChangeShapeType="1"/>
            </p:cNvSpPr>
            <p:nvPr/>
          </p:nvSpPr>
          <p:spPr bwMode="auto">
            <a:xfrm flipH="1">
              <a:off x="3174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19" name="Line 2195"/>
            <p:cNvSpPr>
              <a:spLocks noChangeShapeType="1"/>
            </p:cNvSpPr>
            <p:nvPr/>
          </p:nvSpPr>
          <p:spPr bwMode="auto">
            <a:xfrm>
              <a:off x="317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20" name="Line 2196"/>
            <p:cNvSpPr>
              <a:spLocks noChangeShapeType="1"/>
            </p:cNvSpPr>
            <p:nvPr/>
          </p:nvSpPr>
          <p:spPr bwMode="auto">
            <a:xfrm>
              <a:off x="3183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21" name="Line 2197"/>
            <p:cNvSpPr>
              <a:spLocks noChangeShapeType="1"/>
            </p:cNvSpPr>
            <p:nvPr/>
          </p:nvSpPr>
          <p:spPr bwMode="auto">
            <a:xfrm flipH="1">
              <a:off x="3161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22" name="Line 2198"/>
            <p:cNvSpPr>
              <a:spLocks noChangeShapeType="1"/>
            </p:cNvSpPr>
            <p:nvPr/>
          </p:nvSpPr>
          <p:spPr bwMode="auto">
            <a:xfrm flipH="1">
              <a:off x="3165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23" name="Line 2199"/>
            <p:cNvSpPr>
              <a:spLocks noChangeShapeType="1"/>
            </p:cNvSpPr>
            <p:nvPr/>
          </p:nvSpPr>
          <p:spPr bwMode="auto">
            <a:xfrm>
              <a:off x="3170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24" name="Line 2200"/>
            <p:cNvSpPr>
              <a:spLocks noChangeShapeType="1"/>
            </p:cNvSpPr>
            <p:nvPr/>
          </p:nvSpPr>
          <p:spPr bwMode="auto">
            <a:xfrm>
              <a:off x="317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25" name="Line 2201"/>
            <p:cNvSpPr>
              <a:spLocks noChangeShapeType="1"/>
            </p:cNvSpPr>
            <p:nvPr/>
          </p:nvSpPr>
          <p:spPr bwMode="auto">
            <a:xfrm flipH="1">
              <a:off x="3153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26" name="Line 2202"/>
            <p:cNvSpPr>
              <a:spLocks noChangeShapeType="1"/>
            </p:cNvSpPr>
            <p:nvPr/>
          </p:nvSpPr>
          <p:spPr bwMode="auto">
            <a:xfrm flipH="1">
              <a:off x="315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27" name="Line 2203"/>
            <p:cNvSpPr>
              <a:spLocks noChangeShapeType="1"/>
            </p:cNvSpPr>
            <p:nvPr/>
          </p:nvSpPr>
          <p:spPr bwMode="auto">
            <a:xfrm>
              <a:off x="315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28" name="Line 2204"/>
            <p:cNvSpPr>
              <a:spLocks noChangeShapeType="1"/>
            </p:cNvSpPr>
            <p:nvPr/>
          </p:nvSpPr>
          <p:spPr bwMode="auto">
            <a:xfrm>
              <a:off x="316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29" name="Line 2205"/>
            <p:cNvSpPr>
              <a:spLocks noChangeShapeType="1"/>
            </p:cNvSpPr>
            <p:nvPr/>
          </p:nvSpPr>
          <p:spPr bwMode="auto">
            <a:xfrm flipH="1">
              <a:off x="314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30" name="Line 2206"/>
            <p:cNvSpPr>
              <a:spLocks noChangeShapeType="1"/>
            </p:cNvSpPr>
            <p:nvPr/>
          </p:nvSpPr>
          <p:spPr bwMode="auto">
            <a:xfrm flipH="1">
              <a:off x="3145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31" name="Line 2207"/>
            <p:cNvSpPr>
              <a:spLocks noChangeShapeType="1"/>
            </p:cNvSpPr>
            <p:nvPr/>
          </p:nvSpPr>
          <p:spPr bwMode="auto">
            <a:xfrm>
              <a:off x="3149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32" name="Line 2208"/>
            <p:cNvSpPr>
              <a:spLocks noChangeShapeType="1"/>
            </p:cNvSpPr>
            <p:nvPr/>
          </p:nvSpPr>
          <p:spPr bwMode="auto">
            <a:xfrm>
              <a:off x="315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209"/>
          <p:cNvGrpSpPr>
            <a:grpSpLocks/>
          </p:cNvGrpSpPr>
          <p:nvPr/>
        </p:nvGrpSpPr>
        <p:grpSpPr bwMode="auto">
          <a:xfrm>
            <a:off x="2979738" y="3009900"/>
            <a:ext cx="2439987" cy="1323975"/>
            <a:chOff x="1877" y="1896"/>
            <a:chExt cx="1537" cy="834"/>
          </a:xfrm>
        </p:grpSpPr>
        <p:sp>
          <p:nvSpPr>
            <p:cNvPr id="1744034" name="Line 2210"/>
            <p:cNvSpPr>
              <a:spLocks noChangeShapeType="1"/>
            </p:cNvSpPr>
            <p:nvPr/>
          </p:nvSpPr>
          <p:spPr bwMode="auto">
            <a:xfrm flipH="1">
              <a:off x="3132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35" name="Line 2211"/>
            <p:cNvSpPr>
              <a:spLocks noChangeShapeType="1"/>
            </p:cNvSpPr>
            <p:nvPr/>
          </p:nvSpPr>
          <p:spPr bwMode="auto">
            <a:xfrm flipH="1">
              <a:off x="3136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36" name="Line 2212"/>
            <p:cNvSpPr>
              <a:spLocks noChangeShapeType="1"/>
            </p:cNvSpPr>
            <p:nvPr/>
          </p:nvSpPr>
          <p:spPr bwMode="auto">
            <a:xfrm>
              <a:off x="3140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37" name="Line 2213"/>
            <p:cNvSpPr>
              <a:spLocks noChangeShapeType="1"/>
            </p:cNvSpPr>
            <p:nvPr/>
          </p:nvSpPr>
          <p:spPr bwMode="auto">
            <a:xfrm>
              <a:off x="3145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38" name="Line 2214"/>
            <p:cNvSpPr>
              <a:spLocks noChangeShapeType="1"/>
            </p:cNvSpPr>
            <p:nvPr/>
          </p:nvSpPr>
          <p:spPr bwMode="auto">
            <a:xfrm flipH="1">
              <a:off x="3123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39" name="Line 2215"/>
            <p:cNvSpPr>
              <a:spLocks noChangeShapeType="1"/>
            </p:cNvSpPr>
            <p:nvPr/>
          </p:nvSpPr>
          <p:spPr bwMode="auto">
            <a:xfrm flipH="1">
              <a:off x="3127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40" name="Line 2216"/>
            <p:cNvSpPr>
              <a:spLocks noChangeShapeType="1"/>
            </p:cNvSpPr>
            <p:nvPr/>
          </p:nvSpPr>
          <p:spPr bwMode="auto">
            <a:xfrm>
              <a:off x="3132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41" name="Line 2217"/>
            <p:cNvSpPr>
              <a:spLocks noChangeShapeType="1"/>
            </p:cNvSpPr>
            <p:nvPr/>
          </p:nvSpPr>
          <p:spPr bwMode="auto">
            <a:xfrm>
              <a:off x="3132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42" name="Line 2218"/>
            <p:cNvSpPr>
              <a:spLocks noChangeShapeType="1"/>
            </p:cNvSpPr>
            <p:nvPr/>
          </p:nvSpPr>
          <p:spPr bwMode="auto">
            <a:xfrm flipH="1">
              <a:off x="3111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43" name="Line 2219"/>
            <p:cNvSpPr>
              <a:spLocks noChangeShapeType="1"/>
            </p:cNvSpPr>
            <p:nvPr/>
          </p:nvSpPr>
          <p:spPr bwMode="auto">
            <a:xfrm flipH="1">
              <a:off x="3115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44" name="Line 2220"/>
            <p:cNvSpPr>
              <a:spLocks noChangeShapeType="1"/>
            </p:cNvSpPr>
            <p:nvPr/>
          </p:nvSpPr>
          <p:spPr bwMode="auto">
            <a:xfrm>
              <a:off x="3119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45" name="Line 2221"/>
            <p:cNvSpPr>
              <a:spLocks noChangeShapeType="1"/>
            </p:cNvSpPr>
            <p:nvPr/>
          </p:nvSpPr>
          <p:spPr bwMode="auto">
            <a:xfrm>
              <a:off x="3123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46" name="Line 2222"/>
            <p:cNvSpPr>
              <a:spLocks noChangeShapeType="1"/>
            </p:cNvSpPr>
            <p:nvPr/>
          </p:nvSpPr>
          <p:spPr bwMode="auto">
            <a:xfrm flipH="1">
              <a:off x="3102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47" name="Line 2223"/>
            <p:cNvSpPr>
              <a:spLocks noChangeShapeType="1"/>
            </p:cNvSpPr>
            <p:nvPr/>
          </p:nvSpPr>
          <p:spPr bwMode="auto">
            <a:xfrm flipH="1">
              <a:off x="3106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48" name="Line 2224"/>
            <p:cNvSpPr>
              <a:spLocks noChangeShapeType="1"/>
            </p:cNvSpPr>
            <p:nvPr/>
          </p:nvSpPr>
          <p:spPr bwMode="auto">
            <a:xfrm>
              <a:off x="3111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49" name="Line 2225"/>
            <p:cNvSpPr>
              <a:spLocks noChangeShapeType="1"/>
            </p:cNvSpPr>
            <p:nvPr/>
          </p:nvSpPr>
          <p:spPr bwMode="auto">
            <a:xfrm>
              <a:off x="3113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50" name="Line 2226"/>
            <p:cNvSpPr>
              <a:spLocks noChangeShapeType="1"/>
            </p:cNvSpPr>
            <p:nvPr/>
          </p:nvSpPr>
          <p:spPr bwMode="auto">
            <a:xfrm flipH="1">
              <a:off x="3094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51" name="Line 2227"/>
            <p:cNvSpPr>
              <a:spLocks noChangeShapeType="1"/>
            </p:cNvSpPr>
            <p:nvPr/>
          </p:nvSpPr>
          <p:spPr bwMode="auto">
            <a:xfrm flipH="1">
              <a:off x="3098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52" name="Line 2228"/>
            <p:cNvSpPr>
              <a:spLocks noChangeShapeType="1"/>
            </p:cNvSpPr>
            <p:nvPr/>
          </p:nvSpPr>
          <p:spPr bwMode="auto">
            <a:xfrm>
              <a:off x="3102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53" name="Line 2229"/>
            <p:cNvSpPr>
              <a:spLocks noChangeShapeType="1"/>
            </p:cNvSpPr>
            <p:nvPr/>
          </p:nvSpPr>
          <p:spPr bwMode="auto">
            <a:xfrm>
              <a:off x="3102" y="2633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54" name="Line 2230"/>
            <p:cNvSpPr>
              <a:spLocks noChangeShapeType="1"/>
            </p:cNvSpPr>
            <p:nvPr/>
          </p:nvSpPr>
          <p:spPr bwMode="auto">
            <a:xfrm flipH="1">
              <a:off x="3085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55" name="Line 2231"/>
            <p:cNvSpPr>
              <a:spLocks noChangeShapeType="1"/>
            </p:cNvSpPr>
            <p:nvPr/>
          </p:nvSpPr>
          <p:spPr bwMode="auto">
            <a:xfrm flipH="1">
              <a:off x="3085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56" name="Line 2232"/>
            <p:cNvSpPr>
              <a:spLocks noChangeShapeType="1"/>
            </p:cNvSpPr>
            <p:nvPr/>
          </p:nvSpPr>
          <p:spPr bwMode="auto">
            <a:xfrm>
              <a:off x="3089" y="260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57" name="Line 2233"/>
            <p:cNvSpPr>
              <a:spLocks noChangeShapeType="1"/>
            </p:cNvSpPr>
            <p:nvPr/>
          </p:nvSpPr>
          <p:spPr bwMode="auto">
            <a:xfrm>
              <a:off x="3094" y="2632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58" name="Line 2234"/>
            <p:cNvSpPr>
              <a:spLocks noChangeShapeType="1"/>
            </p:cNvSpPr>
            <p:nvPr/>
          </p:nvSpPr>
          <p:spPr bwMode="auto">
            <a:xfrm flipH="1">
              <a:off x="3073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59" name="Line 2235"/>
            <p:cNvSpPr>
              <a:spLocks noChangeShapeType="1"/>
            </p:cNvSpPr>
            <p:nvPr/>
          </p:nvSpPr>
          <p:spPr bwMode="auto">
            <a:xfrm flipH="1">
              <a:off x="3077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60" name="Line 2236"/>
            <p:cNvSpPr>
              <a:spLocks noChangeShapeType="1"/>
            </p:cNvSpPr>
            <p:nvPr/>
          </p:nvSpPr>
          <p:spPr bwMode="auto">
            <a:xfrm>
              <a:off x="3081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61" name="Line 2237"/>
            <p:cNvSpPr>
              <a:spLocks noChangeShapeType="1"/>
            </p:cNvSpPr>
            <p:nvPr/>
          </p:nvSpPr>
          <p:spPr bwMode="auto">
            <a:xfrm>
              <a:off x="3085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62" name="Line 2238"/>
            <p:cNvSpPr>
              <a:spLocks noChangeShapeType="1"/>
            </p:cNvSpPr>
            <p:nvPr/>
          </p:nvSpPr>
          <p:spPr bwMode="auto">
            <a:xfrm flipH="1">
              <a:off x="3064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63" name="Line 2239"/>
            <p:cNvSpPr>
              <a:spLocks noChangeShapeType="1"/>
            </p:cNvSpPr>
            <p:nvPr/>
          </p:nvSpPr>
          <p:spPr bwMode="auto">
            <a:xfrm flipH="1">
              <a:off x="3068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64" name="Line 2240"/>
            <p:cNvSpPr>
              <a:spLocks noChangeShapeType="1"/>
            </p:cNvSpPr>
            <p:nvPr/>
          </p:nvSpPr>
          <p:spPr bwMode="auto">
            <a:xfrm>
              <a:off x="3073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65" name="Line 2241"/>
            <p:cNvSpPr>
              <a:spLocks noChangeShapeType="1"/>
            </p:cNvSpPr>
            <p:nvPr/>
          </p:nvSpPr>
          <p:spPr bwMode="auto">
            <a:xfrm>
              <a:off x="307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66" name="Line 2242"/>
            <p:cNvSpPr>
              <a:spLocks noChangeShapeType="1"/>
            </p:cNvSpPr>
            <p:nvPr/>
          </p:nvSpPr>
          <p:spPr bwMode="auto">
            <a:xfrm>
              <a:off x="3068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67" name="Line 2243"/>
            <p:cNvSpPr>
              <a:spLocks noChangeShapeType="1"/>
            </p:cNvSpPr>
            <p:nvPr/>
          </p:nvSpPr>
          <p:spPr bwMode="auto">
            <a:xfrm>
              <a:off x="3081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68" name="Line 2244"/>
            <p:cNvSpPr>
              <a:spLocks noChangeShapeType="1"/>
            </p:cNvSpPr>
            <p:nvPr/>
          </p:nvSpPr>
          <p:spPr bwMode="auto">
            <a:xfrm>
              <a:off x="307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69" name="Line 2245"/>
            <p:cNvSpPr>
              <a:spLocks noChangeShapeType="1"/>
            </p:cNvSpPr>
            <p:nvPr/>
          </p:nvSpPr>
          <p:spPr bwMode="auto">
            <a:xfrm flipH="1">
              <a:off x="3069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70" name="Line 2246"/>
            <p:cNvSpPr>
              <a:spLocks noChangeShapeType="1"/>
            </p:cNvSpPr>
            <p:nvPr/>
          </p:nvSpPr>
          <p:spPr bwMode="auto">
            <a:xfrm flipH="1">
              <a:off x="3077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71" name="Line 2247"/>
            <p:cNvSpPr>
              <a:spLocks noChangeShapeType="1"/>
            </p:cNvSpPr>
            <p:nvPr/>
          </p:nvSpPr>
          <p:spPr bwMode="auto">
            <a:xfrm>
              <a:off x="3089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72" name="Line 2248"/>
            <p:cNvSpPr>
              <a:spLocks noChangeShapeType="1"/>
            </p:cNvSpPr>
            <p:nvPr/>
          </p:nvSpPr>
          <p:spPr bwMode="auto">
            <a:xfrm flipH="1">
              <a:off x="3085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73" name="Line 2249"/>
            <p:cNvSpPr>
              <a:spLocks noChangeShapeType="1"/>
            </p:cNvSpPr>
            <p:nvPr/>
          </p:nvSpPr>
          <p:spPr bwMode="auto">
            <a:xfrm>
              <a:off x="310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74" name="Line 2250"/>
            <p:cNvSpPr>
              <a:spLocks noChangeShapeType="1"/>
            </p:cNvSpPr>
            <p:nvPr/>
          </p:nvSpPr>
          <p:spPr bwMode="auto">
            <a:xfrm flipH="1">
              <a:off x="3098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75" name="Line 2251"/>
            <p:cNvSpPr>
              <a:spLocks noChangeShapeType="1"/>
            </p:cNvSpPr>
            <p:nvPr/>
          </p:nvSpPr>
          <p:spPr bwMode="auto">
            <a:xfrm>
              <a:off x="3111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76" name="Line 2252"/>
            <p:cNvSpPr>
              <a:spLocks noChangeShapeType="1"/>
            </p:cNvSpPr>
            <p:nvPr/>
          </p:nvSpPr>
          <p:spPr bwMode="auto">
            <a:xfrm flipH="1">
              <a:off x="3107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77" name="Line 2253"/>
            <p:cNvSpPr>
              <a:spLocks noChangeShapeType="1"/>
            </p:cNvSpPr>
            <p:nvPr/>
          </p:nvSpPr>
          <p:spPr bwMode="auto">
            <a:xfrm>
              <a:off x="3119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78" name="Line 2254"/>
            <p:cNvSpPr>
              <a:spLocks noChangeShapeType="1"/>
            </p:cNvSpPr>
            <p:nvPr/>
          </p:nvSpPr>
          <p:spPr bwMode="auto">
            <a:xfrm flipH="1">
              <a:off x="3115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79" name="Line 2255"/>
            <p:cNvSpPr>
              <a:spLocks noChangeShapeType="1"/>
            </p:cNvSpPr>
            <p:nvPr/>
          </p:nvSpPr>
          <p:spPr bwMode="auto">
            <a:xfrm>
              <a:off x="313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80" name="Line 2256"/>
            <p:cNvSpPr>
              <a:spLocks noChangeShapeType="1"/>
            </p:cNvSpPr>
            <p:nvPr/>
          </p:nvSpPr>
          <p:spPr bwMode="auto">
            <a:xfrm flipH="1">
              <a:off x="3128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81" name="Line 2257"/>
            <p:cNvSpPr>
              <a:spLocks noChangeShapeType="1"/>
            </p:cNvSpPr>
            <p:nvPr/>
          </p:nvSpPr>
          <p:spPr bwMode="auto">
            <a:xfrm>
              <a:off x="314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82" name="Line 2258"/>
            <p:cNvSpPr>
              <a:spLocks noChangeShapeType="1"/>
            </p:cNvSpPr>
            <p:nvPr/>
          </p:nvSpPr>
          <p:spPr bwMode="auto">
            <a:xfrm flipH="1">
              <a:off x="3136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83" name="Line 2259"/>
            <p:cNvSpPr>
              <a:spLocks noChangeShapeType="1"/>
            </p:cNvSpPr>
            <p:nvPr/>
          </p:nvSpPr>
          <p:spPr bwMode="auto">
            <a:xfrm>
              <a:off x="3149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84" name="Line 2260"/>
            <p:cNvSpPr>
              <a:spLocks noChangeShapeType="1"/>
            </p:cNvSpPr>
            <p:nvPr/>
          </p:nvSpPr>
          <p:spPr bwMode="auto">
            <a:xfrm flipH="1">
              <a:off x="3145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85" name="Line 2261"/>
            <p:cNvSpPr>
              <a:spLocks noChangeShapeType="1"/>
            </p:cNvSpPr>
            <p:nvPr/>
          </p:nvSpPr>
          <p:spPr bwMode="auto">
            <a:xfrm>
              <a:off x="315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86" name="Line 2262"/>
            <p:cNvSpPr>
              <a:spLocks noChangeShapeType="1"/>
            </p:cNvSpPr>
            <p:nvPr/>
          </p:nvSpPr>
          <p:spPr bwMode="auto">
            <a:xfrm flipH="1">
              <a:off x="3153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87" name="Line 2263"/>
            <p:cNvSpPr>
              <a:spLocks noChangeShapeType="1"/>
            </p:cNvSpPr>
            <p:nvPr/>
          </p:nvSpPr>
          <p:spPr bwMode="auto">
            <a:xfrm>
              <a:off x="3168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88" name="Line 2264"/>
            <p:cNvSpPr>
              <a:spLocks noChangeShapeType="1"/>
            </p:cNvSpPr>
            <p:nvPr/>
          </p:nvSpPr>
          <p:spPr bwMode="auto">
            <a:xfrm flipH="1">
              <a:off x="3166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89" name="Line 2265"/>
            <p:cNvSpPr>
              <a:spLocks noChangeShapeType="1"/>
            </p:cNvSpPr>
            <p:nvPr/>
          </p:nvSpPr>
          <p:spPr bwMode="auto">
            <a:xfrm>
              <a:off x="3178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90" name="Line 2266"/>
            <p:cNvSpPr>
              <a:spLocks noChangeShapeType="1"/>
            </p:cNvSpPr>
            <p:nvPr/>
          </p:nvSpPr>
          <p:spPr bwMode="auto">
            <a:xfrm flipH="1">
              <a:off x="3174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91" name="Line 2267"/>
            <p:cNvSpPr>
              <a:spLocks noChangeShapeType="1"/>
            </p:cNvSpPr>
            <p:nvPr/>
          </p:nvSpPr>
          <p:spPr bwMode="auto">
            <a:xfrm>
              <a:off x="318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92" name="Line 2268"/>
            <p:cNvSpPr>
              <a:spLocks noChangeShapeType="1"/>
            </p:cNvSpPr>
            <p:nvPr/>
          </p:nvSpPr>
          <p:spPr bwMode="auto">
            <a:xfrm flipH="1">
              <a:off x="3183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93" name="Line 2269"/>
            <p:cNvSpPr>
              <a:spLocks noChangeShapeType="1"/>
            </p:cNvSpPr>
            <p:nvPr/>
          </p:nvSpPr>
          <p:spPr bwMode="auto">
            <a:xfrm>
              <a:off x="319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94" name="Line 2270"/>
            <p:cNvSpPr>
              <a:spLocks noChangeShapeType="1"/>
            </p:cNvSpPr>
            <p:nvPr/>
          </p:nvSpPr>
          <p:spPr bwMode="auto">
            <a:xfrm flipH="1">
              <a:off x="3192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95" name="Line 2271"/>
            <p:cNvSpPr>
              <a:spLocks noChangeShapeType="1"/>
            </p:cNvSpPr>
            <p:nvPr/>
          </p:nvSpPr>
          <p:spPr bwMode="auto">
            <a:xfrm>
              <a:off x="3206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96" name="Line 2272"/>
            <p:cNvSpPr>
              <a:spLocks noChangeShapeType="1"/>
            </p:cNvSpPr>
            <p:nvPr/>
          </p:nvSpPr>
          <p:spPr bwMode="auto">
            <a:xfrm flipH="1">
              <a:off x="3204" y="2658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97" name="Line 2273"/>
            <p:cNvSpPr>
              <a:spLocks noChangeShapeType="1"/>
            </p:cNvSpPr>
            <p:nvPr/>
          </p:nvSpPr>
          <p:spPr bwMode="auto">
            <a:xfrm>
              <a:off x="3216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98" name="Line 2274"/>
            <p:cNvSpPr>
              <a:spLocks noChangeShapeType="1"/>
            </p:cNvSpPr>
            <p:nvPr/>
          </p:nvSpPr>
          <p:spPr bwMode="auto">
            <a:xfrm flipH="1">
              <a:off x="3212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99" name="Line 2275"/>
            <p:cNvSpPr>
              <a:spLocks noChangeShapeType="1"/>
            </p:cNvSpPr>
            <p:nvPr/>
          </p:nvSpPr>
          <p:spPr bwMode="auto">
            <a:xfrm>
              <a:off x="322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00" name="Line 2276"/>
            <p:cNvSpPr>
              <a:spLocks noChangeShapeType="1"/>
            </p:cNvSpPr>
            <p:nvPr/>
          </p:nvSpPr>
          <p:spPr bwMode="auto">
            <a:xfrm flipH="1">
              <a:off x="3221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01" name="Line 2277"/>
            <p:cNvSpPr>
              <a:spLocks noChangeShapeType="1"/>
            </p:cNvSpPr>
            <p:nvPr/>
          </p:nvSpPr>
          <p:spPr bwMode="auto">
            <a:xfrm>
              <a:off x="323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02" name="Line 2278"/>
            <p:cNvSpPr>
              <a:spLocks noChangeShapeType="1"/>
            </p:cNvSpPr>
            <p:nvPr/>
          </p:nvSpPr>
          <p:spPr bwMode="auto">
            <a:xfrm flipH="1">
              <a:off x="3230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03" name="Line 2279"/>
            <p:cNvSpPr>
              <a:spLocks noChangeShapeType="1"/>
            </p:cNvSpPr>
            <p:nvPr/>
          </p:nvSpPr>
          <p:spPr bwMode="auto">
            <a:xfrm>
              <a:off x="3244" y="257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04" name="Line 2280"/>
            <p:cNvSpPr>
              <a:spLocks noChangeShapeType="1"/>
            </p:cNvSpPr>
            <p:nvPr/>
          </p:nvSpPr>
          <p:spPr bwMode="auto">
            <a:xfrm flipH="1">
              <a:off x="3242" y="2658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05" name="Freeform 2281"/>
            <p:cNvSpPr>
              <a:spLocks/>
            </p:cNvSpPr>
            <p:nvPr/>
          </p:nvSpPr>
          <p:spPr bwMode="auto">
            <a:xfrm>
              <a:off x="1880" y="1955"/>
              <a:ext cx="1534" cy="719"/>
            </a:xfrm>
            <a:custGeom>
              <a:avLst/>
              <a:gdLst/>
              <a:ahLst/>
              <a:cxnLst>
                <a:cxn ang="0">
                  <a:pos x="18" y="61"/>
                </a:cxn>
                <a:cxn ang="0">
                  <a:pos x="64" y="22"/>
                </a:cxn>
                <a:cxn ang="0">
                  <a:pos x="119" y="16"/>
                </a:cxn>
                <a:cxn ang="0">
                  <a:pos x="377" y="6"/>
                </a:cxn>
                <a:cxn ang="0">
                  <a:pos x="758" y="0"/>
                </a:cxn>
                <a:cxn ang="0">
                  <a:pos x="1030" y="6"/>
                </a:cxn>
                <a:cxn ang="0">
                  <a:pos x="1288" y="22"/>
                </a:cxn>
                <a:cxn ang="0">
                  <a:pos x="1445" y="32"/>
                </a:cxn>
                <a:cxn ang="0">
                  <a:pos x="1475" y="50"/>
                </a:cxn>
                <a:cxn ang="0">
                  <a:pos x="1500" y="105"/>
                </a:cxn>
                <a:cxn ang="0">
                  <a:pos x="1530" y="223"/>
                </a:cxn>
                <a:cxn ang="0">
                  <a:pos x="1534" y="378"/>
                </a:cxn>
                <a:cxn ang="0">
                  <a:pos x="1530" y="485"/>
                </a:cxn>
                <a:cxn ang="0">
                  <a:pos x="1526" y="518"/>
                </a:cxn>
                <a:cxn ang="0">
                  <a:pos x="1496" y="618"/>
                </a:cxn>
                <a:cxn ang="0">
                  <a:pos x="1471" y="674"/>
                </a:cxn>
                <a:cxn ang="0">
                  <a:pos x="1441" y="685"/>
                </a:cxn>
                <a:cxn ang="0">
                  <a:pos x="1365" y="691"/>
                </a:cxn>
                <a:cxn ang="0">
                  <a:pos x="1127" y="709"/>
                </a:cxn>
                <a:cxn ang="0">
                  <a:pos x="894" y="719"/>
                </a:cxn>
                <a:cxn ang="0">
                  <a:pos x="606" y="719"/>
                </a:cxn>
                <a:cxn ang="0">
                  <a:pos x="369" y="713"/>
                </a:cxn>
                <a:cxn ang="0">
                  <a:pos x="200" y="709"/>
                </a:cxn>
                <a:cxn ang="0">
                  <a:pos x="98" y="703"/>
                </a:cxn>
                <a:cxn ang="0">
                  <a:pos x="52" y="691"/>
                </a:cxn>
                <a:cxn ang="0">
                  <a:pos x="18" y="658"/>
                </a:cxn>
                <a:cxn ang="0">
                  <a:pos x="9" y="608"/>
                </a:cxn>
                <a:cxn ang="0">
                  <a:pos x="0" y="334"/>
                </a:cxn>
                <a:cxn ang="0">
                  <a:pos x="5" y="167"/>
                </a:cxn>
                <a:cxn ang="0">
                  <a:pos x="18" y="61"/>
                </a:cxn>
              </a:cxnLst>
              <a:rect l="0" t="0" r="r" b="b"/>
              <a:pathLst>
                <a:path w="1534" h="719">
                  <a:moveTo>
                    <a:pt x="18" y="61"/>
                  </a:moveTo>
                  <a:lnTo>
                    <a:pt x="64" y="22"/>
                  </a:lnTo>
                  <a:lnTo>
                    <a:pt x="119" y="16"/>
                  </a:lnTo>
                  <a:lnTo>
                    <a:pt x="377" y="6"/>
                  </a:lnTo>
                  <a:lnTo>
                    <a:pt x="758" y="0"/>
                  </a:lnTo>
                  <a:lnTo>
                    <a:pt x="1030" y="6"/>
                  </a:lnTo>
                  <a:lnTo>
                    <a:pt x="1288" y="22"/>
                  </a:lnTo>
                  <a:lnTo>
                    <a:pt x="1445" y="32"/>
                  </a:lnTo>
                  <a:lnTo>
                    <a:pt x="1475" y="50"/>
                  </a:lnTo>
                  <a:lnTo>
                    <a:pt x="1500" y="105"/>
                  </a:lnTo>
                  <a:lnTo>
                    <a:pt x="1530" y="223"/>
                  </a:lnTo>
                  <a:lnTo>
                    <a:pt x="1534" y="378"/>
                  </a:lnTo>
                  <a:lnTo>
                    <a:pt x="1530" y="485"/>
                  </a:lnTo>
                  <a:lnTo>
                    <a:pt x="1526" y="518"/>
                  </a:lnTo>
                  <a:lnTo>
                    <a:pt x="1496" y="618"/>
                  </a:lnTo>
                  <a:lnTo>
                    <a:pt x="1471" y="674"/>
                  </a:lnTo>
                  <a:lnTo>
                    <a:pt x="1441" y="685"/>
                  </a:lnTo>
                  <a:lnTo>
                    <a:pt x="1365" y="691"/>
                  </a:lnTo>
                  <a:lnTo>
                    <a:pt x="1127" y="709"/>
                  </a:lnTo>
                  <a:lnTo>
                    <a:pt x="894" y="719"/>
                  </a:lnTo>
                  <a:lnTo>
                    <a:pt x="606" y="719"/>
                  </a:lnTo>
                  <a:lnTo>
                    <a:pt x="369" y="713"/>
                  </a:lnTo>
                  <a:lnTo>
                    <a:pt x="200" y="709"/>
                  </a:lnTo>
                  <a:lnTo>
                    <a:pt x="98" y="703"/>
                  </a:lnTo>
                  <a:lnTo>
                    <a:pt x="52" y="691"/>
                  </a:lnTo>
                  <a:lnTo>
                    <a:pt x="18" y="658"/>
                  </a:lnTo>
                  <a:lnTo>
                    <a:pt x="9" y="608"/>
                  </a:lnTo>
                  <a:lnTo>
                    <a:pt x="0" y="334"/>
                  </a:lnTo>
                  <a:lnTo>
                    <a:pt x="5" y="167"/>
                  </a:lnTo>
                  <a:lnTo>
                    <a:pt x="18" y="6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06" name="Freeform 2282"/>
            <p:cNvSpPr>
              <a:spLocks/>
            </p:cNvSpPr>
            <p:nvPr/>
          </p:nvSpPr>
          <p:spPr bwMode="auto">
            <a:xfrm>
              <a:off x="2092" y="2005"/>
              <a:ext cx="233" cy="613"/>
            </a:xfrm>
            <a:custGeom>
              <a:avLst/>
              <a:gdLst/>
              <a:ahLst/>
              <a:cxnLst>
                <a:cxn ang="0">
                  <a:pos x="233" y="61"/>
                </a:cxn>
                <a:cxn ang="0">
                  <a:pos x="221" y="95"/>
                </a:cxn>
                <a:cxn ang="0">
                  <a:pos x="213" y="139"/>
                </a:cxn>
                <a:cxn ang="0">
                  <a:pos x="204" y="195"/>
                </a:cxn>
                <a:cxn ang="0">
                  <a:pos x="204" y="262"/>
                </a:cxn>
                <a:cxn ang="0">
                  <a:pos x="204" y="328"/>
                </a:cxn>
                <a:cxn ang="0">
                  <a:pos x="204" y="413"/>
                </a:cxn>
                <a:cxn ang="0">
                  <a:pos x="213" y="474"/>
                </a:cxn>
                <a:cxn ang="0">
                  <a:pos x="221" y="524"/>
                </a:cxn>
                <a:cxn ang="0">
                  <a:pos x="233" y="563"/>
                </a:cxn>
                <a:cxn ang="0">
                  <a:pos x="200" y="580"/>
                </a:cxn>
                <a:cxn ang="0">
                  <a:pos x="141" y="613"/>
                </a:cxn>
                <a:cxn ang="0">
                  <a:pos x="115" y="613"/>
                </a:cxn>
                <a:cxn ang="0">
                  <a:pos x="77" y="597"/>
                </a:cxn>
                <a:cxn ang="0">
                  <a:pos x="52" y="580"/>
                </a:cxn>
                <a:cxn ang="0">
                  <a:pos x="34" y="558"/>
                </a:cxn>
                <a:cxn ang="0">
                  <a:pos x="21" y="524"/>
                </a:cxn>
                <a:cxn ang="0">
                  <a:pos x="14" y="490"/>
                </a:cxn>
                <a:cxn ang="0">
                  <a:pos x="5" y="423"/>
                </a:cxn>
                <a:cxn ang="0">
                  <a:pos x="0" y="345"/>
                </a:cxn>
                <a:cxn ang="0">
                  <a:pos x="0" y="262"/>
                </a:cxn>
                <a:cxn ang="0">
                  <a:pos x="5" y="212"/>
                </a:cxn>
                <a:cxn ang="0">
                  <a:pos x="9" y="161"/>
                </a:cxn>
                <a:cxn ang="0">
                  <a:pos x="14" y="117"/>
                </a:cxn>
                <a:cxn ang="0">
                  <a:pos x="26" y="83"/>
                </a:cxn>
                <a:cxn ang="0">
                  <a:pos x="47" y="44"/>
                </a:cxn>
                <a:cxn ang="0">
                  <a:pos x="77" y="22"/>
                </a:cxn>
                <a:cxn ang="0">
                  <a:pos x="110" y="10"/>
                </a:cxn>
                <a:cxn ang="0">
                  <a:pos x="136" y="0"/>
                </a:cxn>
                <a:cxn ang="0">
                  <a:pos x="233" y="61"/>
                </a:cxn>
              </a:cxnLst>
              <a:rect l="0" t="0" r="r" b="b"/>
              <a:pathLst>
                <a:path w="233" h="613">
                  <a:moveTo>
                    <a:pt x="233" y="61"/>
                  </a:moveTo>
                  <a:lnTo>
                    <a:pt x="221" y="95"/>
                  </a:lnTo>
                  <a:lnTo>
                    <a:pt x="213" y="139"/>
                  </a:lnTo>
                  <a:lnTo>
                    <a:pt x="204" y="195"/>
                  </a:lnTo>
                  <a:lnTo>
                    <a:pt x="204" y="262"/>
                  </a:lnTo>
                  <a:lnTo>
                    <a:pt x="204" y="328"/>
                  </a:lnTo>
                  <a:lnTo>
                    <a:pt x="204" y="413"/>
                  </a:lnTo>
                  <a:lnTo>
                    <a:pt x="213" y="474"/>
                  </a:lnTo>
                  <a:lnTo>
                    <a:pt x="221" y="524"/>
                  </a:lnTo>
                  <a:lnTo>
                    <a:pt x="233" y="563"/>
                  </a:lnTo>
                  <a:lnTo>
                    <a:pt x="200" y="580"/>
                  </a:lnTo>
                  <a:lnTo>
                    <a:pt x="141" y="613"/>
                  </a:lnTo>
                  <a:lnTo>
                    <a:pt x="115" y="613"/>
                  </a:lnTo>
                  <a:lnTo>
                    <a:pt x="77" y="597"/>
                  </a:lnTo>
                  <a:lnTo>
                    <a:pt x="52" y="580"/>
                  </a:lnTo>
                  <a:lnTo>
                    <a:pt x="34" y="558"/>
                  </a:lnTo>
                  <a:lnTo>
                    <a:pt x="21" y="524"/>
                  </a:lnTo>
                  <a:lnTo>
                    <a:pt x="14" y="490"/>
                  </a:lnTo>
                  <a:lnTo>
                    <a:pt x="5" y="423"/>
                  </a:lnTo>
                  <a:lnTo>
                    <a:pt x="0" y="345"/>
                  </a:lnTo>
                  <a:lnTo>
                    <a:pt x="0" y="262"/>
                  </a:lnTo>
                  <a:lnTo>
                    <a:pt x="5" y="212"/>
                  </a:lnTo>
                  <a:lnTo>
                    <a:pt x="9" y="161"/>
                  </a:lnTo>
                  <a:lnTo>
                    <a:pt x="14" y="117"/>
                  </a:lnTo>
                  <a:lnTo>
                    <a:pt x="26" y="83"/>
                  </a:lnTo>
                  <a:lnTo>
                    <a:pt x="47" y="44"/>
                  </a:lnTo>
                  <a:lnTo>
                    <a:pt x="77" y="22"/>
                  </a:lnTo>
                  <a:lnTo>
                    <a:pt x="110" y="10"/>
                  </a:lnTo>
                  <a:lnTo>
                    <a:pt x="136" y="0"/>
                  </a:lnTo>
                  <a:lnTo>
                    <a:pt x="233" y="61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07" name="Freeform 2283"/>
            <p:cNvSpPr>
              <a:spLocks/>
            </p:cNvSpPr>
            <p:nvPr/>
          </p:nvSpPr>
          <p:spPr bwMode="auto">
            <a:xfrm>
              <a:off x="2783" y="2005"/>
              <a:ext cx="229" cy="619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78" y="22"/>
                </a:cxn>
                <a:cxn ang="0">
                  <a:pos x="195" y="50"/>
                </a:cxn>
                <a:cxn ang="0">
                  <a:pos x="212" y="89"/>
                </a:cxn>
                <a:cxn ang="0">
                  <a:pos x="224" y="139"/>
                </a:cxn>
                <a:cxn ang="0">
                  <a:pos x="229" y="223"/>
                </a:cxn>
                <a:cxn ang="0">
                  <a:pos x="229" y="323"/>
                </a:cxn>
                <a:cxn ang="0">
                  <a:pos x="229" y="407"/>
                </a:cxn>
                <a:cxn ang="0">
                  <a:pos x="229" y="446"/>
                </a:cxn>
                <a:cxn ang="0">
                  <a:pos x="224" y="490"/>
                </a:cxn>
                <a:cxn ang="0">
                  <a:pos x="212" y="535"/>
                </a:cxn>
                <a:cxn ang="0">
                  <a:pos x="191" y="580"/>
                </a:cxn>
                <a:cxn ang="0">
                  <a:pos x="170" y="608"/>
                </a:cxn>
                <a:cxn ang="0">
                  <a:pos x="152" y="619"/>
                </a:cxn>
                <a:cxn ang="0">
                  <a:pos x="0" y="552"/>
                </a:cxn>
                <a:cxn ang="0">
                  <a:pos x="8" y="530"/>
                </a:cxn>
                <a:cxn ang="0">
                  <a:pos x="21" y="485"/>
                </a:cxn>
                <a:cxn ang="0">
                  <a:pos x="26" y="441"/>
                </a:cxn>
                <a:cxn ang="0">
                  <a:pos x="29" y="357"/>
                </a:cxn>
                <a:cxn ang="0">
                  <a:pos x="29" y="262"/>
                </a:cxn>
                <a:cxn ang="0">
                  <a:pos x="26" y="183"/>
                </a:cxn>
                <a:cxn ang="0">
                  <a:pos x="21" y="145"/>
                </a:cxn>
                <a:cxn ang="0">
                  <a:pos x="13" y="105"/>
                </a:cxn>
                <a:cxn ang="0">
                  <a:pos x="0" y="66"/>
                </a:cxn>
                <a:cxn ang="0">
                  <a:pos x="29" y="50"/>
                </a:cxn>
                <a:cxn ang="0">
                  <a:pos x="152" y="0"/>
                </a:cxn>
              </a:cxnLst>
              <a:rect l="0" t="0" r="r" b="b"/>
              <a:pathLst>
                <a:path w="229" h="619">
                  <a:moveTo>
                    <a:pt x="152" y="0"/>
                  </a:moveTo>
                  <a:lnTo>
                    <a:pt x="178" y="22"/>
                  </a:lnTo>
                  <a:lnTo>
                    <a:pt x="195" y="50"/>
                  </a:lnTo>
                  <a:lnTo>
                    <a:pt x="212" y="89"/>
                  </a:lnTo>
                  <a:lnTo>
                    <a:pt x="224" y="139"/>
                  </a:lnTo>
                  <a:lnTo>
                    <a:pt x="229" y="223"/>
                  </a:lnTo>
                  <a:lnTo>
                    <a:pt x="229" y="323"/>
                  </a:lnTo>
                  <a:lnTo>
                    <a:pt x="229" y="407"/>
                  </a:lnTo>
                  <a:lnTo>
                    <a:pt x="229" y="446"/>
                  </a:lnTo>
                  <a:lnTo>
                    <a:pt x="224" y="490"/>
                  </a:lnTo>
                  <a:lnTo>
                    <a:pt x="212" y="535"/>
                  </a:lnTo>
                  <a:lnTo>
                    <a:pt x="191" y="580"/>
                  </a:lnTo>
                  <a:lnTo>
                    <a:pt x="170" y="608"/>
                  </a:lnTo>
                  <a:lnTo>
                    <a:pt x="152" y="619"/>
                  </a:lnTo>
                  <a:lnTo>
                    <a:pt x="0" y="552"/>
                  </a:lnTo>
                  <a:lnTo>
                    <a:pt x="8" y="530"/>
                  </a:lnTo>
                  <a:lnTo>
                    <a:pt x="21" y="485"/>
                  </a:lnTo>
                  <a:lnTo>
                    <a:pt x="26" y="441"/>
                  </a:lnTo>
                  <a:lnTo>
                    <a:pt x="29" y="357"/>
                  </a:lnTo>
                  <a:lnTo>
                    <a:pt x="29" y="262"/>
                  </a:lnTo>
                  <a:lnTo>
                    <a:pt x="26" y="183"/>
                  </a:lnTo>
                  <a:lnTo>
                    <a:pt x="21" y="145"/>
                  </a:lnTo>
                  <a:lnTo>
                    <a:pt x="13" y="105"/>
                  </a:lnTo>
                  <a:lnTo>
                    <a:pt x="0" y="66"/>
                  </a:lnTo>
                  <a:lnTo>
                    <a:pt x="29" y="5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08" name="Freeform 2284"/>
            <p:cNvSpPr>
              <a:spLocks/>
            </p:cNvSpPr>
            <p:nvPr/>
          </p:nvSpPr>
          <p:spPr bwMode="auto">
            <a:xfrm>
              <a:off x="2325" y="1987"/>
              <a:ext cx="543" cy="68"/>
            </a:xfrm>
            <a:custGeom>
              <a:avLst/>
              <a:gdLst/>
              <a:ahLst/>
              <a:cxnLst>
                <a:cxn ang="0">
                  <a:pos x="543" y="6"/>
                </a:cxn>
                <a:cxn ang="0">
                  <a:pos x="420" y="62"/>
                </a:cxn>
                <a:cxn ang="0">
                  <a:pos x="72" y="68"/>
                </a:cxn>
                <a:cxn ang="0">
                  <a:pos x="0" y="0"/>
                </a:cxn>
                <a:cxn ang="0">
                  <a:pos x="543" y="6"/>
                </a:cxn>
              </a:cxnLst>
              <a:rect l="0" t="0" r="r" b="b"/>
              <a:pathLst>
                <a:path w="543" h="68">
                  <a:moveTo>
                    <a:pt x="543" y="6"/>
                  </a:moveTo>
                  <a:lnTo>
                    <a:pt x="420" y="62"/>
                  </a:lnTo>
                  <a:lnTo>
                    <a:pt x="72" y="68"/>
                  </a:lnTo>
                  <a:lnTo>
                    <a:pt x="0" y="0"/>
                  </a:lnTo>
                  <a:lnTo>
                    <a:pt x="543" y="6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09" name="Freeform 2285"/>
            <p:cNvSpPr>
              <a:spLocks/>
            </p:cNvSpPr>
            <p:nvPr/>
          </p:nvSpPr>
          <p:spPr bwMode="auto">
            <a:xfrm>
              <a:off x="2325" y="2574"/>
              <a:ext cx="543" cy="66"/>
            </a:xfrm>
            <a:custGeom>
              <a:avLst/>
              <a:gdLst/>
              <a:ahLst/>
              <a:cxnLst>
                <a:cxn ang="0">
                  <a:pos x="543" y="61"/>
                </a:cxn>
                <a:cxn ang="0">
                  <a:pos x="420" y="6"/>
                </a:cxn>
                <a:cxn ang="0">
                  <a:pos x="72" y="0"/>
                </a:cxn>
                <a:cxn ang="0">
                  <a:pos x="0" y="66"/>
                </a:cxn>
                <a:cxn ang="0">
                  <a:pos x="543" y="61"/>
                </a:cxn>
              </a:cxnLst>
              <a:rect l="0" t="0" r="r" b="b"/>
              <a:pathLst>
                <a:path w="543" h="66">
                  <a:moveTo>
                    <a:pt x="543" y="61"/>
                  </a:moveTo>
                  <a:lnTo>
                    <a:pt x="420" y="6"/>
                  </a:lnTo>
                  <a:lnTo>
                    <a:pt x="72" y="0"/>
                  </a:lnTo>
                  <a:lnTo>
                    <a:pt x="0" y="66"/>
                  </a:lnTo>
                  <a:lnTo>
                    <a:pt x="543" y="61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10" name="Freeform 2286"/>
            <p:cNvSpPr>
              <a:spLocks/>
            </p:cNvSpPr>
            <p:nvPr/>
          </p:nvSpPr>
          <p:spPr bwMode="auto">
            <a:xfrm>
              <a:off x="2322" y="1984"/>
              <a:ext cx="543" cy="68"/>
            </a:xfrm>
            <a:custGeom>
              <a:avLst/>
              <a:gdLst/>
              <a:ahLst/>
              <a:cxnLst>
                <a:cxn ang="0">
                  <a:pos x="543" y="6"/>
                </a:cxn>
                <a:cxn ang="0">
                  <a:pos x="420" y="62"/>
                </a:cxn>
                <a:cxn ang="0">
                  <a:pos x="72" y="68"/>
                </a:cxn>
                <a:cxn ang="0">
                  <a:pos x="0" y="0"/>
                </a:cxn>
                <a:cxn ang="0">
                  <a:pos x="543" y="6"/>
                </a:cxn>
              </a:cxnLst>
              <a:rect l="0" t="0" r="r" b="b"/>
              <a:pathLst>
                <a:path w="543" h="68">
                  <a:moveTo>
                    <a:pt x="543" y="6"/>
                  </a:moveTo>
                  <a:lnTo>
                    <a:pt x="420" y="62"/>
                  </a:lnTo>
                  <a:lnTo>
                    <a:pt x="72" y="68"/>
                  </a:lnTo>
                  <a:lnTo>
                    <a:pt x="0" y="0"/>
                  </a:lnTo>
                  <a:lnTo>
                    <a:pt x="543" y="6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11" name="Freeform 2287"/>
            <p:cNvSpPr>
              <a:spLocks/>
            </p:cNvSpPr>
            <p:nvPr/>
          </p:nvSpPr>
          <p:spPr bwMode="auto">
            <a:xfrm>
              <a:off x="2322" y="2571"/>
              <a:ext cx="543" cy="66"/>
            </a:xfrm>
            <a:custGeom>
              <a:avLst/>
              <a:gdLst/>
              <a:ahLst/>
              <a:cxnLst>
                <a:cxn ang="0">
                  <a:pos x="543" y="61"/>
                </a:cxn>
                <a:cxn ang="0">
                  <a:pos x="420" y="6"/>
                </a:cxn>
                <a:cxn ang="0">
                  <a:pos x="72" y="0"/>
                </a:cxn>
                <a:cxn ang="0">
                  <a:pos x="0" y="66"/>
                </a:cxn>
                <a:cxn ang="0">
                  <a:pos x="543" y="61"/>
                </a:cxn>
              </a:cxnLst>
              <a:rect l="0" t="0" r="r" b="b"/>
              <a:pathLst>
                <a:path w="543" h="66">
                  <a:moveTo>
                    <a:pt x="543" y="61"/>
                  </a:moveTo>
                  <a:lnTo>
                    <a:pt x="420" y="6"/>
                  </a:lnTo>
                  <a:lnTo>
                    <a:pt x="72" y="0"/>
                  </a:lnTo>
                  <a:lnTo>
                    <a:pt x="0" y="66"/>
                  </a:lnTo>
                  <a:lnTo>
                    <a:pt x="543" y="61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12" name="Freeform 2288"/>
            <p:cNvSpPr>
              <a:spLocks/>
            </p:cNvSpPr>
            <p:nvPr/>
          </p:nvSpPr>
          <p:spPr bwMode="auto">
            <a:xfrm>
              <a:off x="2554" y="2021"/>
              <a:ext cx="322" cy="274"/>
            </a:xfrm>
            <a:custGeom>
              <a:avLst/>
              <a:gdLst/>
              <a:ahLst/>
              <a:cxnLst>
                <a:cxn ang="0">
                  <a:pos x="318" y="61"/>
                </a:cxn>
                <a:cxn ang="0">
                  <a:pos x="306" y="22"/>
                </a:cxn>
                <a:cxn ang="0">
                  <a:pos x="297" y="11"/>
                </a:cxn>
                <a:cxn ang="0">
                  <a:pos x="263" y="0"/>
                </a:cxn>
                <a:cxn ang="0">
                  <a:pos x="234" y="0"/>
                </a:cxn>
                <a:cxn ang="0">
                  <a:pos x="208" y="0"/>
                </a:cxn>
                <a:cxn ang="0">
                  <a:pos x="174" y="17"/>
                </a:cxn>
                <a:cxn ang="0">
                  <a:pos x="140" y="11"/>
                </a:cxn>
                <a:cxn ang="0">
                  <a:pos x="127" y="6"/>
                </a:cxn>
                <a:cxn ang="0">
                  <a:pos x="102" y="0"/>
                </a:cxn>
                <a:cxn ang="0">
                  <a:pos x="72" y="0"/>
                </a:cxn>
                <a:cxn ang="0">
                  <a:pos x="46" y="0"/>
                </a:cxn>
                <a:cxn ang="0">
                  <a:pos x="25" y="6"/>
                </a:cxn>
                <a:cxn ang="0">
                  <a:pos x="17" y="17"/>
                </a:cxn>
                <a:cxn ang="0">
                  <a:pos x="8" y="50"/>
                </a:cxn>
                <a:cxn ang="0">
                  <a:pos x="4" y="95"/>
                </a:cxn>
                <a:cxn ang="0">
                  <a:pos x="0" y="135"/>
                </a:cxn>
                <a:cxn ang="0">
                  <a:pos x="4" y="179"/>
                </a:cxn>
                <a:cxn ang="0">
                  <a:pos x="8" y="224"/>
                </a:cxn>
                <a:cxn ang="0">
                  <a:pos x="17" y="257"/>
                </a:cxn>
                <a:cxn ang="0">
                  <a:pos x="25" y="268"/>
                </a:cxn>
                <a:cxn ang="0">
                  <a:pos x="42" y="274"/>
                </a:cxn>
                <a:cxn ang="0">
                  <a:pos x="68" y="274"/>
                </a:cxn>
                <a:cxn ang="0">
                  <a:pos x="93" y="274"/>
                </a:cxn>
                <a:cxn ang="0">
                  <a:pos x="119" y="268"/>
                </a:cxn>
                <a:cxn ang="0">
                  <a:pos x="153" y="263"/>
                </a:cxn>
                <a:cxn ang="0">
                  <a:pos x="199" y="268"/>
                </a:cxn>
                <a:cxn ang="0">
                  <a:pos x="220" y="274"/>
                </a:cxn>
                <a:cxn ang="0">
                  <a:pos x="251" y="274"/>
                </a:cxn>
                <a:cxn ang="0">
                  <a:pos x="280" y="268"/>
                </a:cxn>
                <a:cxn ang="0">
                  <a:pos x="297" y="257"/>
                </a:cxn>
                <a:cxn ang="0">
                  <a:pos x="322" y="117"/>
                </a:cxn>
                <a:cxn ang="0">
                  <a:pos x="318" y="61"/>
                </a:cxn>
              </a:cxnLst>
              <a:rect l="0" t="0" r="r" b="b"/>
              <a:pathLst>
                <a:path w="322" h="274">
                  <a:moveTo>
                    <a:pt x="318" y="61"/>
                  </a:moveTo>
                  <a:lnTo>
                    <a:pt x="306" y="22"/>
                  </a:lnTo>
                  <a:lnTo>
                    <a:pt x="297" y="11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74" y="17"/>
                  </a:lnTo>
                  <a:lnTo>
                    <a:pt x="140" y="11"/>
                  </a:lnTo>
                  <a:lnTo>
                    <a:pt x="127" y="6"/>
                  </a:lnTo>
                  <a:lnTo>
                    <a:pt x="102" y="0"/>
                  </a:lnTo>
                  <a:lnTo>
                    <a:pt x="72" y="0"/>
                  </a:lnTo>
                  <a:lnTo>
                    <a:pt x="46" y="0"/>
                  </a:lnTo>
                  <a:lnTo>
                    <a:pt x="25" y="6"/>
                  </a:lnTo>
                  <a:lnTo>
                    <a:pt x="17" y="17"/>
                  </a:lnTo>
                  <a:lnTo>
                    <a:pt x="8" y="50"/>
                  </a:lnTo>
                  <a:lnTo>
                    <a:pt x="4" y="95"/>
                  </a:lnTo>
                  <a:lnTo>
                    <a:pt x="0" y="135"/>
                  </a:lnTo>
                  <a:lnTo>
                    <a:pt x="4" y="179"/>
                  </a:lnTo>
                  <a:lnTo>
                    <a:pt x="8" y="224"/>
                  </a:lnTo>
                  <a:lnTo>
                    <a:pt x="17" y="257"/>
                  </a:lnTo>
                  <a:lnTo>
                    <a:pt x="25" y="268"/>
                  </a:lnTo>
                  <a:lnTo>
                    <a:pt x="42" y="274"/>
                  </a:lnTo>
                  <a:lnTo>
                    <a:pt x="68" y="274"/>
                  </a:lnTo>
                  <a:lnTo>
                    <a:pt x="93" y="274"/>
                  </a:lnTo>
                  <a:lnTo>
                    <a:pt x="119" y="268"/>
                  </a:lnTo>
                  <a:lnTo>
                    <a:pt x="153" y="263"/>
                  </a:lnTo>
                  <a:lnTo>
                    <a:pt x="199" y="268"/>
                  </a:lnTo>
                  <a:lnTo>
                    <a:pt x="220" y="274"/>
                  </a:lnTo>
                  <a:lnTo>
                    <a:pt x="251" y="274"/>
                  </a:lnTo>
                  <a:lnTo>
                    <a:pt x="280" y="268"/>
                  </a:lnTo>
                  <a:lnTo>
                    <a:pt x="297" y="257"/>
                  </a:lnTo>
                  <a:lnTo>
                    <a:pt x="322" y="117"/>
                  </a:lnTo>
                  <a:lnTo>
                    <a:pt x="318" y="6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13" name="Freeform 2289"/>
            <p:cNvSpPr>
              <a:spLocks/>
            </p:cNvSpPr>
            <p:nvPr/>
          </p:nvSpPr>
          <p:spPr bwMode="auto">
            <a:xfrm>
              <a:off x="2576" y="2066"/>
              <a:ext cx="67" cy="18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8" y="0"/>
                </a:cxn>
                <a:cxn ang="0">
                  <a:pos x="4" y="16"/>
                </a:cxn>
                <a:cxn ang="0">
                  <a:pos x="0" y="50"/>
                </a:cxn>
                <a:cxn ang="0">
                  <a:pos x="0" y="84"/>
                </a:cxn>
                <a:cxn ang="0">
                  <a:pos x="0" y="122"/>
                </a:cxn>
                <a:cxn ang="0">
                  <a:pos x="4" y="157"/>
                </a:cxn>
                <a:cxn ang="0">
                  <a:pos x="8" y="178"/>
                </a:cxn>
                <a:cxn ang="0">
                  <a:pos x="12" y="184"/>
                </a:cxn>
                <a:cxn ang="0">
                  <a:pos x="62" y="173"/>
                </a:cxn>
                <a:cxn ang="0">
                  <a:pos x="67" y="39"/>
                </a:cxn>
                <a:cxn ang="0">
                  <a:pos x="59" y="11"/>
                </a:cxn>
              </a:cxnLst>
              <a:rect l="0" t="0" r="r" b="b"/>
              <a:pathLst>
                <a:path w="67" h="184">
                  <a:moveTo>
                    <a:pt x="59" y="11"/>
                  </a:moveTo>
                  <a:lnTo>
                    <a:pt x="8" y="0"/>
                  </a:lnTo>
                  <a:lnTo>
                    <a:pt x="4" y="16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0" y="122"/>
                  </a:lnTo>
                  <a:lnTo>
                    <a:pt x="4" y="157"/>
                  </a:lnTo>
                  <a:lnTo>
                    <a:pt x="8" y="178"/>
                  </a:lnTo>
                  <a:lnTo>
                    <a:pt x="12" y="184"/>
                  </a:lnTo>
                  <a:lnTo>
                    <a:pt x="62" y="173"/>
                  </a:lnTo>
                  <a:lnTo>
                    <a:pt x="67" y="39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14" name="Freeform 2290"/>
            <p:cNvSpPr>
              <a:spLocks/>
            </p:cNvSpPr>
            <p:nvPr/>
          </p:nvSpPr>
          <p:spPr bwMode="auto">
            <a:xfrm>
              <a:off x="2551" y="2018"/>
              <a:ext cx="322" cy="274"/>
            </a:xfrm>
            <a:custGeom>
              <a:avLst/>
              <a:gdLst/>
              <a:ahLst/>
              <a:cxnLst>
                <a:cxn ang="0">
                  <a:pos x="318" y="61"/>
                </a:cxn>
                <a:cxn ang="0">
                  <a:pos x="306" y="22"/>
                </a:cxn>
                <a:cxn ang="0">
                  <a:pos x="297" y="11"/>
                </a:cxn>
                <a:cxn ang="0">
                  <a:pos x="263" y="0"/>
                </a:cxn>
                <a:cxn ang="0">
                  <a:pos x="234" y="0"/>
                </a:cxn>
                <a:cxn ang="0">
                  <a:pos x="208" y="0"/>
                </a:cxn>
                <a:cxn ang="0">
                  <a:pos x="174" y="17"/>
                </a:cxn>
                <a:cxn ang="0">
                  <a:pos x="140" y="11"/>
                </a:cxn>
                <a:cxn ang="0">
                  <a:pos x="127" y="6"/>
                </a:cxn>
                <a:cxn ang="0">
                  <a:pos x="102" y="0"/>
                </a:cxn>
                <a:cxn ang="0">
                  <a:pos x="72" y="0"/>
                </a:cxn>
                <a:cxn ang="0">
                  <a:pos x="46" y="0"/>
                </a:cxn>
                <a:cxn ang="0">
                  <a:pos x="25" y="6"/>
                </a:cxn>
                <a:cxn ang="0">
                  <a:pos x="17" y="17"/>
                </a:cxn>
                <a:cxn ang="0">
                  <a:pos x="8" y="50"/>
                </a:cxn>
                <a:cxn ang="0">
                  <a:pos x="4" y="95"/>
                </a:cxn>
                <a:cxn ang="0">
                  <a:pos x="0" y="135"/>
                </a:cxn>
                <a:cxn ang="0">
                  <a:pos x="4" y="179"/>
                </a:cxn>
                <a:cxn ang="0">
                  <a:pos x="8" y="224"/>
                </a:cxn>
                <a:cxn ang="0">
                  <a:pos x="17" y="257"/>
                </a:cxn>
                <a:cxn ang="0">
                  <a:pos x="25" y="268"/>
                </a:cxn>
                <a:cxn ang="0">
                  <a:pos x="42" y="274"/>
                </a:cxn>
                <a:cxn ang="0">
                  <a:pos x="68" y="274"/>
                </a:cxn>
                <a:cxn ang="0">
                  <a:pos x="93" y="274"/>
                </a:cxn>
                <a:cxn ang="0">
                  <a:pos x="119" y="268"/>
                </a:cxn>
                <a:cxn ang="0">
                  <a:pos x="153" y="263"/>
                </a:cxn>
                <a:cxn ang="0">
                  <a:pos x="199" y="268"/>
                </a:cxn>
                <a:cxn ang="0">
                  <a:pos x="220" y="274"/>
                </a:cxn>
                <a:cxn ang="0">
                  <a:pos x="251" y="274"/>
                </a:cxn>
                <a:cxn ang="0">
                  <a:pos x="280" y="268"/>
                </a:cxn>
                <a:cxn ang="0">
                  <a:pos x="297" y="257"/>
                </a:cxn>
                <a:cxn ang="0">
                  <a:pos x="322" y="117"/>
                </a:cxn>
                <a:cxn ang="0">
                  <a:pos x="318" y="61"/>
                </a:cxn>
              </a:cxnLst>
              <a:rect l="0" t="0" r="r" b="b"/>
              <a:pathLst>
                <a:path w="322" h="274">
                  <a:moveTo>
                    <a:pt x="318" y="61"/>
                  </a:moveTo>
                  <a:lnTo>
                    <a:pt x="306" y="22"/>
                  </a:lnTo>
                  <a:lnTo>
                    <a:pt x="297" y="11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74" y="17"/>
                  </a:lnTo>
                  <a:lnTo>
                    <a:pt x="140" y="11"/>
                  </a:lnTo>
                  <a:lnTo>
                    <a:pt x="127" y="6"/>
                  </a:lnTo>
                  <a:lnTo>
                    <a:pt x="102" y="0"/>
                  </a:lnTo>
                  <a:lnTo>
                    <a:pt x="72" y="0"/>
                  </a:lnTo>
                  <a:lnTo>
                    <a:pt x="46" y="0"/>
                  </a:lnTo>
                  <a:lnTo>
                    <a:pt x="25" y="6"/>
                  </a:lnTo>
                  <a:lnTo>
                    <a:pt x="17" y="17"/>
                  </a:lnTo>
                  <a:lnTo>
                    <a:pt x="8" y="50"/>
                  </a:lnTo>
                  <a:lnTo>
                    <a:pt x="4" y="95"/>
                  </a:lnTo>
                  <a:lnTo>
                    <a:pt x="0" y="135"/>
                  </a:lnTo>
                  <a:lnTo>
                    <a:pt x="4" y="179"/>
                  </a:lnTo>
                  <a:lnTo>
                    <a:pt x="8" y="224"/>
                  </a:lnTo>
                  <a:lnTo>
                    <a:pt x="17" y="257"/>
                  </a:lnTo>
                  <a:lnTo>
                    <a:pt x="25" y="268"/>
                  </a:lnTo>
                  <a:lnTo>
                    <a:pt x="42" y="274"/>
                  </a:lnTo>
                  <a:lnTo>
                    <a:pt x="68" y="274"/>
                  </a:lnTo>
                  <a:lnTo>
                    <a:pt x="93" y="274"/>
                  </a:lnTo>
                  <a:lnTo>
                    <a:pt x="119" y="268"/>
                  </a:lnTo>
                  <a:lnTo>
                    <a:pt x="153" y="263"/>
                  </a:lnTo>
                  <a:lnTo>
                    <a:pt x="199" y="268"/>
                  </a:lnTo>
                  <a:lnTo>
                    <a:pt x="220" y="274"/>
                  </a:lnTo>
                  <a:lnTo>
                    <a:pt x="251" y="274"/>
                  </a:lnTo>
                  <a:lnTo>
                    <a:pt x="280" y="268"/>
                  </a:lnTo>
                  <a:lnTo>
                    <a:pt x="297" y="257"/>
                  </a:lnTo>
                  <a:lnTo>
                    <a:pt x="322" y="117"/>
                  </a:lnTo>
                  <a:lnTo>
                    <a:pt x="318" y="6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15" name="Freeform 2291"/>
            <p:cNvSpPr>
              <a:spLocks/>
            </p:cNvSpPr>
            <p:nvPr/>
          </p:nvSpPr>
          <p:spPr bwMode="auto">
            <a:xfrm>
              <a:off x="2573" y="2063"/>
              <a:ext cx="67" cy="18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8" y="0"/>
                </a:cxn>
                <a:cxn ang="0">
                  <a:pos x="4" y="16"/>
                </a:cxn>
                <a:cxn ang="0">
                  <a:pos x="0" y="50"/>
                </a:cxn>
                <a:cxn ang="0">
                  <a:pos x="0" y="84"/>
                </a:cxn>
                <a:cxn ang="0">
                  <a:pos x="0" y="122"/>
                </a:cxn>
                <a:cxn ang="0">
                  <a:pos x="4" y="157"/>
                </a:cxn>
                <a:cxn ang="0">
                  <a:pos x="8" y="178"/>
                </a:cxn>
                <a:cxn ang="0">
                  <a:pos x="12" y="184"/>
                </a:cxn>
                <a:cxn ang="0">
                  <a:pos x="62" y="173"/>
                </a:cxn>
                <a:cxn ang="0">
                  <a:pos x="67" y="39"/>
                </a:cxn>
                <a:cxn ang="0">
                  <a:pos x="59" y="11"/>
                </a:cxn>
              </a:cxnLst>
              <a:rect l="0" t="0" r="r" b="b"/>
              <a:pathLst>
                <a:path w="67" h="184">
                  <a:moveTo>
                    <a:pt x="59" y="11"/>
                  </a:moveTo>
                  <a:lnTo>
                    <a:pt x="8" y="0"/>
                  </a:lnTo>
                  <a:lnTo>
                    <a:pt x="4" y="16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0" y="122"/>
                  </a:lnTo>
                  <a:lnTo>
                    <a:pt x="4" y="157"/>
                  </a:lnTo>
                  <a:lnTo>
                    <a:pt x="8" y="178"/>
                  </a:lnTo>
                  <a:lnTo>
                    <a:pt x="12" y="184"/>
                  </a:lnTo>
                  <a:lnTo>
                    <a:pt x="62" y="173"/>
                  </a:lnTo>
                  <a:lnTo>
                    <a:pt x="67" y="39"/>
                  </a:lnTo>
                  <a:lnTo>
                    <a:pt x="59" y="1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16" name="Freeform 2292"/>
            <p:cNvSpPr>
              <a:spLocks/>
            </p:cNvSpPr>
            <p:nvPr/>
          </p:nvSpPr>
          <p:spPr bwMode="auto">
            <a:xfrm>
              <a:off x="2728" y="2072"/>
              <a:ext cx="169" cy="19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8" y="1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169" y="66"/>
                </a:cxn>
                <a:cxn ang="0">
                  <a:pos x="165" y="184"/>
                </a:cxn>
                <a:cxn ang="0">
                  <a:pos x="165" y="195"/>
                </a:cxn>
                <a:cxn ang="0">
                  <a:pos x="131" y="195"/>
                </a:cxn>
                <a:cxn ang="0">
                  <a:pos x="33" y="172"/>
                </a:cxn>
                <a:cxn ang="0">
                  <a:pos x="4" y="161"/>
                </a:cxn>
                <a:cxn ang="0">
                  <a:pos x="0" y="22"/>
                </a:cxn>
              </a:cxnLst>
              <a:rect l="0" t="0" r="r" b="b"/>
              <a:pathLst>
                <a:path w="169" h="195">
                  <a:moveTo>
                    <a:pt x="0" y="22"/>
                  </a:moveTo>
                  <a:lnTo>
                    <a:pt x="38" y="1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66"/>
                  </a:lnTo>
                  <a:lnTo>
                    <a:pt x="165" y="184"/>
                  </a:lnTo>
                  <a:lnTo>
                    <a:pt x="165" y="195"/>
                  </a:lnTo>
                  <a:lnTo>
                    <a:pt x="131" y="195"/>
                  </a:lnTo>
                  <a:lnTo>
                    <a:pt x="33" y="172"/>
                  </a:lnTo>
                  <a:lnTo>
                    <a:pt x="4" y="16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17" name="Rectangle 2293"/>
            <p:cNvSpPr>
              <a:spLocks noChangeArrowheads="1"/>
            </p:cNvSpPr>
            <p:nvPr/>
          </p:nvSpPr>
          <p:spPr bwMode="auto">
            <a:xfrm>
              <a:off x="2843" y="2116"/>
              <a:ext cx="54" cy="89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18" name="Freeform 2294"/>
            <p:cNvSpPr>
              <a:spLocks/>
            </p:cNvSpPr>
            <p:nvPr/>
          </p:nvSpPr>
          <p:spPr bwMode="auto">
            <a:xfrm>
              <a:off x="2725" y="2069"/>
              <a:ext cx="169" cy="19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8" y="1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169" y="66"/>
                </a:cxn>
                <a:cxn ang="0">
                  <a:pos x="165" y="184"/>
                </a:cxn>
                <a:cxn ang="0">
                  <a:pos x="165" y="195"/>
                </a:cxn>
                <a:cxn ang="0">
                  <a:pos x="131" y="195"/>
                </a:cxn>
                <a:cxn ang="0">
                  <a:pos x="33" y="172"/>
                </a:cxn>
                <a:cxn ang="0">
                  <a:pos x="4" y="161"/>
                </a:cxn>
                <a:cxn ang="0">
                  <a:pos x="0" y="22"/>
                </a:cxn>
              </a:cxnLst>
              <a:rect l="0" t="0" r="r" b="b"/>
              <a:pathLst>
                <a:path w="169" h="195">
                  <a:moveTo>
                    <a:pt x="0" y="22"/>
                  </a:moveTo>
                  <a:lnTo>
                    <a:pt x="38" y="1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66"/>
                  </a:lnTo>
                  <a:lnTo>
                    <a:pt x="165" y="184"/>
                  </a:lnTo>
                  <a:lnTo>
                    <a:pt x="165" y="195"/>
                  </a:lnTo>
                  <a:lnTo>
                    <a:pt x="131" y="195"/>
                  </a:lnTo>
                  <a:lnTo>
                    <a:pt x="33" y="172"/>
                  </a:lnTo>
                  <a:lnTo>
                    <a:pt x="4" y="161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19" name="Rectangle 2295"/>
            <p:cNvSpPr>
              <a:spLocks noChangeArrowheads="1"/>
            </p:cNvSpPr>
            <p:nvPr/>
          </p:nvSpPr>
          <p:spPr bwMode="auto">
            <a:xfrm>
              <a:off x="2840" y="2113"/>
              <a:ext cx="54" cy="89"/>
            </a:xfrm>
            <a:prstGeom prst="rect">
              <a:avLst/>
            </a:prstGeom>
            <a:noFill/>
            <a:ln w="9525">
              <a:solidFill>
                <a:srgbClr val="CCCC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20" name="Freeform 2296"/>
            <p:cNvSpPr>
              <a:spLocks/>
            </p:cNvSpPr>
            <p:nvPr/>
          </p:nvSpPr>
          <p:spPr bwMode="auto">
            <a:xfrm>
              <a:off x="2829" y="2200"/>
              <a:ext cx="17" cy="6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" y="67"/>
                </a:cxn>
                <a:cxn ang="0">
                  <a:pos x="0" y="61"/>
                </a:cxn>
                <a:cxn ang="0">
                  <a:pos x="13" y="6"/>
                </a:cxn>
                <a:cxn ang="0">
                  <a:pos x="17" y="0"/>
                </a:cxn>
              </a:cxnLst>
              <a:rect l="0" t="0" r="r" b="b"/>
              <a:pathLst>
                <a:path w="17" h="67">
                  <a:moveTo>
                    <a:pt x="17" y="0"/>
                  </a:moveTo>
                  <a:lnTo>
                    <a:pt x="13" y="67"/>
                  </a:lnTo>
                  <a:lnTo>
                    <a:pt x="0" y="61"/>
                  </a:lnTo>
                  <a:lnTo>
                    <a:pt x="13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21" name="Freeform 2297"/>
            <p:cNvSpPr>
              <a:spLocks/>
            </p:cNvSpPr>
            <p:nvPr/>
          </p:nvSpPr>
          <p:spPr bwMode="auto">
            <a:xfrm>
              <a:off x="2829" y="2066"/>
              <a:ext cx="17" cy="62"/>
            </a:xfrm>
            <a:custGeom>
              <a:avLst/>
              <a:gdLst/>
              <a:ahLst/>
              <a:cxnLst>
                <a:cxn ang="0">
                  <a:pos x="17" y="62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3" y="62"/>
                </a:cxn>
                <a:cxn ang="0">
                  <a:pos x="17" y="62"/>
                </a:cxn>
              </a:cxnLst>
              <a:rect l="0" t="0" r="r" b="b"/>
              <a:pathLst>
                <a:path w="17" h="62">
                  <a:moveTo>
                    <a:pt x="17" y="6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62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22" name="Freeform 2298"/>
            <p:cNvSpPr>
              <a:spLocks/>
            </p:cNvSpPr>
            <p:nvPr/>
          </p:nvSpPr>
          <p:spPr bwMode="auto">
            <a:xfrm>
              <a:off x="2826" y="2197"/>
              <a:ext cx="17" cy="6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" y="67"/>
                </a:cxn>
                <a:cxn ang="0">
                  <a:pos x="0" y="61"/>
                </a:cxn>
                <a:cxn ang="0">
                  <a:pos x="13" y="6"/>
                </a:cxn>
                <a:cxn ang="0">
                  <a:pos x="17" y="0"/>
                </a:cxn>
              </a:cxnLst>
              <a:rect l="0" t="0" r="r" b="b"/>
              <a:pathLst>
                <a:path w="17" h="67">
                  <a:moveTo>
                    <a:pt x="17" y="0"/>
                  </a:moveTo>
                  <a:lnTo>
                    <a:pt x="13" y="67"/>
                  </a:lnTo>
                  <a:lnTo>
                    <a:pt x="0" y="61"/>
                  </a:lnTo>
                  <a:lnTo>
                    <a:pt x="13" y="6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23" name="Freeform 2299"/>
            <p:cNvSpPr>
              <a:spLocks/>
            </p:cNvSpPr>
            <p:nvPr/>
          </p:nvSpPr>
          <p:spPr bwMode="auto">
            <a:xfrm>
              <a:off x="2826" y="2063"/>
              <a:ext cx="17" cy="62"/>
            </a:xfrm>
            <a:custGeom>
              <a:avLst/>
              <a:gdLst/>
              <a:ahLst/>
              <a:cxnLst>
                <a:cxn ang="0">
                  <a:pos x="17" y="62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3" y="62"/>
                </a:cxn>
                <a:cxn ang="0">
                  <a:pos x="17" y="62"/>
                </a:cxn>
              </a:cxnLst>
              <a:rect l="0" t="0" r="r" b="b"/>
              <a:pathLst>
                <a:path w="17" h="62">
                  <a:moveTo>
                    <a:pt x="17" y="6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62"/>
                  </a:lnTo>
                  <a:lnTo>
                    <a:pt x="17" y="62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24" name="Freeform 2300"/>
            <p:cNvSpPr>
              <a:spLocks/>
            </p:cNvSpPr>
            <p:nvPr/>
          </p:nvSpPr>
          <p:spPr bwMode="auto">
            <a:xfrm>
              <a:off x="2804" y="2183"/>
              <a:ext cx="34" cy="50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8" y="50"/>
                </a:cxn>
                <a:cxn ang="0">
                  <a:pos x="0" y="23"/>
                </a:cxn>
                <a:cxn ang="0">
                  <a:pos x="34" y="0"/>
                </a:cxn>
                <a:cxn ang="0">
                  <a:pos x="34" y="11"/>
                </a:cxn>
              </a:cxnLst>
              <a:rect l="0" t="0" r="r" b="b"/>
              <a:pathLst>
                <a:path w="34" h="50">
                  <a:moveTo>
                    <a:pt x="34" y="11"/>
                  </a:moveTo>
                  <a:lnTo>
                    <a:pt x="8" y="50"/>
                  </a:lnTo>
                  <a:lnTo>
                    <a:pt x="0" y="23"/>
                  </a:lnTo>
                  <a:lnTo>
                    <a:pt x="34" y="0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25" name="Freeform 2301"/>
            <p:cNvSpPr>
              <a:spLocks/>
            </p:cNvSpPr>
            <p:nvPr/>
          </p:nvSpPr>
          <p:spPr bwMode="auto">
            <a:xfrm>
              <a:off x="2809" y="2094"/>
              <a:ext cx="25" cy="44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3" y="0"/>
                </a:cxn>
                <a:cxn ang="0">
                  <a:pos x="0" y="17"/>
                </a:cxn>
                <a:cxn ang="0">
                  <a:pos x="25" y="44"/>
                </a:cxn>
                <a:cxn ang="0">
                  <a:pos x="25" y="28"/>
                </a:cxn>
              </a:cxnLst>
              <a:rect l="0" t="0" r="r" b="b"/>
              <a:pathLst>
                <a:path w="25" h="44">
                  <a:moveTo>
                    <a:pt x="25" y="28"/>
                  </a:moveTo>
                  <a:lnTo>
                    <a:pt x="3" y="0"/>
                  </a:lnTo>
                  <a:lnTo>
                    <a:pt x="0" y="17"/>
                  </a:lnTo>
                  <a:lnTo>
                    <a:pt x="25" y="44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26" name="Freeform 2302"/>
            <p:cNvSpPr>
              <a:spLocks/>
            </p:cNvSpPr>
            <p:nvPr/>
          </p:nvSpPr>
          <p:spPr bwMode="auto">
            <a:xfrm>
              <a:off x="2801" y="2180"/>
              <a:ext cx="34" cy="50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8" y="50"/>
                </a:cxn>
                <a:cxn ang="0">
                  <a:pos x="0" y="23"/>
                </a:cxn>
                <a:cxn ang="0">
                  <a:pos x="34" y="0"/>
                </a:cxn>
                <a:cxn ang="0">
                  <a:pos x="34" y="11"/>
                </a:cxn>
              </a:cxnLst>
              <a:rect l="0" t="0" r="r" b="b"/>
              <a:pathLst>
                <a:path w="34" h="50">
                  <a:moveTo>
                    <a:pt x="34" y="11"/>
                  </a:moveTo>
                  <a:lnTo>
                    <a:pt x="8" y="50"/>
                  </a:lnTo>
                  <a:lnTo>
                    <a:pt x="0" y="23"/>
                  </a:lnTo>
                  <a:lnTo>
                    <a:pt x="34" y="0"/>
                  </a:lnTo>
                  <a:lnTo>
                    <a:pt x="34" y="1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27" name="Freeform 2303"/>
            <p:cNvSpPr>
              <a:spLocks/>
            </p:cNvSpPr>
            <p:nvPr/>
          </p:nvSpPr>
          <p:spPr bwMode="auto">
            <a:xfrm>
              <a:off x="2806" y="2091"/>
              <a:ext cx="25" cy="44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3" y="0"/>
                </a:cxn>
                <a:cxn ang="0">
                  <a:pos x="0" y="17"/>
                </a:cxn>
                <a:cxn ang="0">
                  <a:pos x="25" y="44"/>
                </a:cxn>
                <a:cxn ang="0">
                  <a:pos x="25" y="28"/>
                </a:cxn>
              </a:cxnLst>
              <a:rect l="0" t="0" r="r" b="b"/>
              <a:pathLst>
                <a:path w="25" h="44">
                  <a:moveTo>
                    <a:pt x="25" y="28"/>
                  </a:moveTo>
                  <a:lnTo>
                    <a:pt x="3" y="0"/>
                  </a:lnTo>
                  <a:lnTo>
                    <a:pt x="0" y="17"/>
                  </a:lnTo>
                  <a:lnTo>
                    <a:pt x="25" y="44"/>
                  </a:lnTo>
                  <a:lnTo>
                    <a:pt x="25" y="28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28" name="Freeform 2304"/>
            <p:cNvSpPr>
              <a:spLocks/>
            </p:cNvSpPr>
            <p:nvPr/>
          </p:nvSpPr>
          <p:spPr bwMode="auto">
            <a:xfrm>
              <a:off x="2656" y="2077"/>
              <a:ext cx="89" cy="17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4" y="5"/>
                </a:cxn>
                <a:cxn ang="0">
                  <a:pos x="76" y="17"/>
                </a:cxn>
                <a:cxn ang="0">
                  <a:pos x="89" y="50"/>
                </a:cxn>
                <a:cxn ang="0">
                  <a:pos x="89" y="84"/>
                </a:cxn>
                <a:cxn ang="0">
                  <a:pos x="89" y="123"/>
                </a:cxn>
                <a:cxn ang="0">
                  <a:pos x="81" y="151"/>
                </a:cxn>
                <a:cxn ang="0">
                  <a:pos x="73" y="162"/>
                </a:cxn>
                <a:cxn ang="0">
                  <a:pos x="59" y="167"/>
                </a:cxn>
                <a:cxn ang="0">
                  <a:pos x="30" y="173"/>
                </a:cxn>
                <a:cxn ang="0">
                  <a:pos x="0" y="89"/>
                </a:cxn>
                <a:cxn ang="0">
                  <a:pos x="30" y="0"/>
                </a:cxn>
                <a:cxn ang="0">
                  <a:pos x="34" y="0"/>
                </a:cxn>
              </a:cxnLst>
              <a:rect l="0" t="0" r="r" b="b"/>
              <a:pathLst>
                <a:path w="89" h="173">
                  <a:moveTo>
                    <a:pt x="34" y="0"/>
                  </a:moveTo>
                  <a:lnTo>
                    <a:pt x="64" y="5"/>
                  </a:lnTo>
                  <a:lnTo>
                    <a:pt x="76" y="17"/>
                  </a:lnTo>
                  <a:lnTo>
                    <a:pt x="89" y="50"/>
                  </a:lnTo>
                  <a:lnTo>
                    <a:pt x="89" y="84"/>
                  </a:lnTo>
                  <a:lnTo>
                    <a:pt x="89" y="123"/>
                  </a:lnTo>
                  <a:lnTo>
                    <a:pt x="81" y="151"/>
                  </a:lnTo>
                  <a:lnTo>
                    <a:pt x="73" y="162"/>
                  </a:lnTo>
                  <a:lnTo>
                    <a:pt x="59" y="167"/>
                  </a:lnTo>
                  <a:lnTo>
                    <a:pt x="30" y="173"/>
                  </a:lnTo>
                  <a:lnTo>
                    <a:pt x="0" y="89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29" name="Freeform 2305"/>
            <p:cNvSpPr>
              <a:spLocks/>
            </p:cNvSpPr>
            <p:nvPr/>
          </p:nvSpPr>
          <p:spPr bwMode="auto">
            <a:xfrm>
              <a:off x="2653" y="2074"/>
              <a:ext cx="89" cy="17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4" y="5"/>
                </a:cxn>
                <a:cxn ang="0">
                  <a:pos x="76" y="17"/>
                </a:cxn>
                <a:cxn ang="0">
                  <a:pos x="89" y="50"/>
                </a:cxn>
                <a:cxn ang="0">
                  <a:pos x="89" y="84"/>
                </a:cxn>
                <a:cxn ang="0">
                  <a:pos x="89" y="123"/>
                </a:cxn>
                <a:cxn ang="0">
                  <a:pos x="81" y="151"/>
                </a:cxn>
                <a:cxn ang="0">
                  <a:pos x="73" y="162"/>
                </a:cxn>
                <a:cxn ang="0">
                  <a:pos x="59" y="167"/>
                </a:cxn>
                <a:cxn ang="0">
                  <a:pos x="30" y="173"/>
                </a:cxn>
                <a:cxn ang="0">
                  <a:pos x="0" y="89"/>
                </a:cxn>
                <a:cxn ang="0">
                  <a:pos x="30" y="0"/>
                </a:cxn>
              </a:cxnLst>
              <a:rect l="0" t="0" r="r" b="b"/>
              <a:pathLst>
                <a:path w="89" h="173">
                  <a:moveTo>
                    <a:pt x="34" y="0"/>
                  </a:moveTo>
                  <a:lnTo>
                    <a:pt x="64" y="5"/>
                  </a:lnTo>
                  <a:lnTo>
                    <a:pt x="76" y="17"/>
                  </a:lnTo>
                  <a:lnTo>
                    <a:pt x="89" y="50"/>
                  </a:lnTo>
                  <a:lnTo>
                    <a:pt x="89" y="84"/>
                  </a:lnTo>
                  <a:lnTo>
                    <a:pt x="89" y="123"/>
                  </a:lnTo>
                  <a:lnTo>
                    <a:pt x="81" y="151"/>
                  </a:lnTo>
                  <a:lnTo>
                    <a:pt x="73" y="162"/>
                  </a:lnTo>
                  <a:lnTo>
                    <a:pt x="59" y="167"/>
                  </a:lnTo>
                  <a:lnTo>
                    <a:pt x="30" y="173"/>
                  </a:lnTo>
                  <a:lnTo>
                    <a:pt x="0" y="89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30" name="Freeform 2306"/>
            <p:cNvSpPr>
              <a:spLocks/>
            </p:cNvSpPr>
            <p:nvPr/>
          </p:nvSpPr>
          <p:spPr bwMode="auto">
            <a:xfrm>
              <a:off x="2576" y="2253"/>
              <a:ext cx="289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9" y="39"/>
                </a:cxn>
                <a:cxn ang="0">
                  <a:pos x="30" y="39"/>
                </a:cxn>
                <a:cxn ang="0">
                  <a:pos x="51" y="39"/>
                </a:cxn>
                <a:cxn ang="0">
                  <a:pos x="64" y="39"/>
                </a:cxn>
                <a:cxn ang="0">
                  <a:pos x="76" y="39"/>
                </a:cxn>
                <a:cxn ang="0">
                  <a:pos x="111" y="28"/>
                </a:cxn>
                <a:cxn ang="0">
                  <a:pos x="140" y="28"/>
                </a:cxn>
                <a:cxn ang="0">
                  <a:pos x="166" y="33"/>
                </a:cxn>
                <a:cxn ang="0">
                  <a:pos x="178" y="33"/>
                </a:cxn>
                <a:cxn ang="0">
                  <a:pos x="191" y="39"/>
                </a:cxn>
                <a:cxn ang="0">
                  <a:pos x="225" y="39"/>
                </a:cxn>
                <a:cxn ang="0">
                  <a:pos x="238" y="33"/>
                </a:cxn>
                <a:cxn ang="0">
                  <a:pos x="255" y="33"/>
                </a:cxn>
                <a:cxn ang="0">
                  <a:pos x="276" y="22"/>
                </a:cxn>
                <a:cxn ang="0">
                  <a:pos x="280" y="11"/>
                </a:cxn>
                <a:cxn ang="0">
                  <a:pos x="289" y="0"/>
                </a:cxn>
              </a:cxnLst>
              <a:rect l="0" t="0" r="r" b="b"/>
              <a:pathLst>
                <a:path w="289" h="39">
                  <a:moveTo>
                    <a:pt x="0" y="39"/>
                  </a:moveTo>
                  <a:lnTo>
                    <a:pt x="9" y="39"/>
                  </a:lnTo>
                  <a:lnTo>
                    <a:pt x="30" y="39"/>
                  </a:lnTo>
                  <a:lnTo>
                    <a:pt x="51" y="39"/>
                  </a:lnTo>
                  <a:lnTo>
                    <a:pt x="64" y="39"/>
                  </a:lnTo>
                  <a:lnTo>
                    <a:pt x="76" y="39"/>
                  </a:lnTo>
                  <a:lnTo>
                    <a:pt x="111" y="28"/>
                  </a:lnTo>
                  <a:lnTo>
                    <a:pt x="140" y="28"/>
                  </a:lnTo>
                  <a:lnTo>
                    <a:pt x="166" y="33"/>
                  </a:lnTo>
                  <a:lnTo>
                    <a:pt x="178" y="33"/>
                  </a:lnTo>
                  <a:lnTo>
                    <a:pt x="191" y="39"/>
                  </a:lnTo>
                  <a:lnTo>
                    <a:pt x="225" y="39"/>
                  </a:lnTo>
                  <a:lnTo>
                    <a:pt x="238" y="33"/>
                  </a:lnTo>
                  <a:lnTo>
                    <a:pt x="255" y="33"/>
                  </a:lnTo>
                  <a:lnTo>
                    <a:pt x="276" y="22"/>
                  </a:lnTo>
                  <a:lnTo>
                    <a:pt x="280" y="11"/>
                  </a:lnTo>
                  <a:lnTo>
                    <a:pt x="289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31" name="Freeform 2307"/>
            <p:cNvSpPr>
              <a:spLocks/>
            </p:cNvSpPr>
            <p:nvPr/>
          </p:nvSpPr>
          <p:spPr bwMode="auto">
            <a:xfrm>
              <a:off x="2576" y="2018"/>
              <a:ext cx="289" cy="3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9" y="0"/>
                </a:cxn>
                <a:cxn ang="0">
                  <a:pos x="30" y="0"/>
                </a:cxn>
                <a:cxn ang="0">
                  <a:pos x="51" y="0"/>
                </a:cxn>
                <a:cxn ang="0">
                  <a:pos x="64" y="0"/>
                </a:cxn>
                <a:cxn ang="0">
                  <a:pos x="76" y="6"/>
                </a:cxn>
                <a:cxn ang="0">
                  <a:pos x="111" y="11"/>
                </a:cxn>
                <a:cxn ang="0">
                  <a:pos x="140" y="17"/>
                </a:cxn>
                <a:cxn ang="0">
                  <a:pos x="166" y="6"/>
                </a:cxn>
                <a:cxn ang="0">
                  <a:pos x="178" y="0"/>
                </a:cxn>
                <a:cxn ang="0">
                  <a:pos x="191" y="0"/>
                </a:cxn>
                <a:cxn ang="0">
                  <a:pos x="225" y="0"/>
                </a:cxn>
                <a:cxn ang="0">
                  <a:pos x="238" y="0"/>
                </a:cxn>
                <a:cxn ang="0">
                  <a:pos x="255" y="6"/>
                </a:cxn>
                <a:cxn ang="0">
                  <a:pos x="276" y="17"/>
                </a:cxn>
                <a:cxn ang="0">
                  <a:pos x="280" y="28"/>
                </a:cxn>
                <a:cxn ang="0">
                  <a:pos x="289" y="39"/>
                </a:cxn>
              </a:cxnLst>
              <a:rect l="0" t="0" r="r" b="b"/>
              <a:pathLst>
                <a:path w="289" h="39">
                  <a:moveTo>
                    <a:pt x="0" y="6"/>
                  </a:moveTo>
                  <a:lnTo>
                    <a:pt x="9" y="0"/>
                  </a:lnTo>
                  <a:lnTo>
                    <a:pt x="3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6" y="6"/>
                  </a:lnTo>
                  <a:lnTo>
                    <a:pt x="111" y="11"/>
                  </a:lnTo>
                  <a:lnTo>
                    <a:pt x="140" y="17"/>
                  </a:lnTo>
                  <a:lnTo>
                    <a:pt x="166" y="6"/>
                  </a:lnTo>
                  <a:lnTo>
                    <a:pt x="178" y="0"/>
                  </a:lnTo>
                  <a:lnTo>
                    <a:pt x="191" y="0"/>
                  </a:lnTo>
                  <a:lnTo>
                    <a:pt x="225" y="0"/>
                  </a:lnTo>
                  <a:lnTo>
                    <a:pt x="238" y="0"/>
                  </a:lnTo>
                  <a:lnTo>
                    <a:pt x="255" y="6"/>
                  </a:lnTo>
                  <a:lnTo>
                    <a:pt x="276" y="17"/>
                  </a:lnTo>
                  <a:lnTo>
                    <a:pt x="280" y="28"/>
                  </a:lnTo>
                  <a:lnTo>
                    <a:pt x="289" y="39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32" name="Freeform 2308"/>
            <p:cNvSpPr>
              <a:spLocks/>
            </p:cNvSpPr>
            <p:nvPr/>
          </p:nvSpPr>
          <p:spPr bwMode="auto">
            <a:xfrm>
              <a:off x="2826" y="2049"/>
              <a:ext cx="54" cy="2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3" y="11"/>
                </a:cxn>
                <a:cxn ang="0">
                  <a:pos x="38" y="17"/>
                </a:cxn>
                <a:cxn ang="0">
                  <a:pos x="42" y="28"/>
                </a:cxn>
                <a:cxn ang="0">
                  <a:pos x="46" y="39"/>
                </a:cxn>
                <a:cxn ang="0">
                  <a:pos x="50" y="56"/>
                </a:cxn>
                <a:cxn ang="0">
                  <a:pos x="54" y="67"/>
                </a:cxn>
                <a:cxn ang="0">
                  <a:pos x="54" y="89"/>
                </a:cxn>
                <a:cxn ang="0">
                  <a:pos x="54" y="107"/>
                </a:cxn>
                <a:cxn ang="0">
                  <a:pos x="54" y="123"/>
                </a:cxn>
                <a:cxn ang="0">
                  <a:pos x="54" y="145"/>
                </a:cxn>
                <a:cxn ang="0">
                  <a:pos x="50" y="168"/>
                </a:cxn>
                <a:cxn ang="0">
                  <a:pos x="46" y="190"/>
                </a:cxn>
                <a:cxn ang="0">
                  <a:pos x="42" y="207"/>
                </a:cxn>
                <a:cxn ang="0">
                  <a:pos x="33" y="218"/>
                </a:cxn>
                <a:cxn ang="0">
                  <a:pos x="21" y="228"/>
                </a:cxn>
                <a:cxn ang="0">
                  <a:pos x="12" y="234"/>
                </a:cxn>
                <a:cxn ang="0">
                  <a:pos x="3" y="212"/>
                </a:cxn>
                <a:cxn ang="0">
                  <a:pos x="16" y="207"/>
                </a:cxn>
                <a:cxn ang="0">
                  <a:pos x="24" y="207"/>
                </a:cxn>
                <a:cxn ang="0">
                  <a:pos x="29" y="195"/>
                </a:cxn>
                <a:cxn ang="0">
                  <a:pos x="38" y="184"/>
                </a:cxn>
                <a:cxn ang="0">
                  <a:pos x="42" y="168"/>
                </a:cxn>
                <a:cxn ang="0">
                  <a:pos x="46" y="156"/>
                </a:cxn>
                <a:cxn ang="0">
                  <a:pos x="46" y="134"/>
                </a:cxn>
                <a:cxn ang="0">
                  <a:pos x="46" y="118"/>
                </a:cxn>
                <a:cxn ang="0">
                  <a:pos x="46" y="101"/>
                </a:cxn>
                <a:cxn ang="0">
                  <a:pos x="46" y="79"/>
                </a:cxn>
                <a:cxn ang="0">
                  <a:pos x="42" y="62"/>
                </a:cxn>
                <a:cxn ang="0">
                  <a:pos x="38" y="51"/>
                </a:cxn>
                <a:cxn ang="0">
                  <a:pos x="33" y="39"/>
                </a:cxn>
                <a:cxn ang="0">
                  <a:pos x="24" y="28"/>
                </a:cxn>
                <a:cxn ang="0">
                  <a:pos x="21" y="23"/>
                </a:cxn>
                <a:cxn ang="0">
                  <a:pos x="12" y="23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0" y="6"/>
                </a:cxn>
              </a:cxnLst>
              <a:rect l="0" t="0" r="r" b="b"/>
              <a:pathLst>
                <a:path w="54" h="234">
                  <a:moveTo>
                    <a:pt x="0" y="6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3" y="11"/>
                  </a:lnTo>
                  <a:lnTo>
                    <a:pt x="38" y="17"/>
                  </a:lnTo>
                  <a:lnTo>
                    <a:pt x="42" y="28"/>
                  </a:lnTo>
                  <a:lnTo>
                    <a:pt x="46" y="39"/>
                  </a:lnTo>
                  <a:lnTo>
                    <a:pt x="50" y="56"/>
                  </a:lnTo>
                  <a:lnTo>
                    <a:pt x="54" y="67"/>
                  </a:lnTo>
                  <a:lnTo>
                    <a:pt x="54" y="89"/>
                  </a:lnTo>
                  <a:lnTo>
                    <a:pt x="54" y="107"/>
                  </a:lnTo>
                  <a:lnTo>
                    <a:pt x="54" y="123"/>
                  </a:lnTo>
                  <a:lnTo>
                    <a:pt x="54" y="145"/>
                  </a:lnTo>
                  <a:lnTo>
                    <a:pt x="50" y="168"/>
                  </a:lnTo>
                  <a:lnTo>
                    <a:pt x="46" y="190"/>
                  </a:lnTo>
                  <a:lnTo>
                    <a:pt x="42" y="207"/>
                  </a:lnTo>
                  <a:lnTo>
                    <a:pt x="33" y="218"/>
                  </a:lnTo>
                  <a:lnTo>
                    <a:pt x="21" y="228"/>
                  </a:lnTo>
                  <a:lnTo>
                    <a:pt x="12" y="234"/>
                  </a:lnTo>
                  <a:lnTo>
                    <a:pt x="3" y="212"/>
                  </a:lnTo>
                  <a:lnTo>
                    <a:pt x="16" y="207"/>
                  </a:lnTo>
                  <a:lnTo>
                    <a:pt x="24" y="207"/>
                  </a:lnTo>
                  <a:lnTo>
                    <a:pt x="29" y="195"/>
                  </a:lnTo>
                  <a:lnTo>
                    <a:pt x="38" y="184"/>
                  </a:lnTo>
                  <a:lnTo>
                    <a:pt x="42" y="168"/>
                  </a:lnTo>
                  <a:lnTo>
                    <a:pt x="46" y="156"/>
                  </a:lnTo>
                  <a:lnTo>
                    <a:pt x="46" y="134"/>
                  </a:lnTo>
                  <a:lnTo>
                    <a:pt x="46" y="118"/>
                  </a:lnTo>
                  <a:lnTo>
                    <a:pt x="46" y="101"/>
                  </a:lnTo>
                  <a:lnTo>
                    <a:pt x="46" y="79"/>
                  </a:lnTo>
                  <a:lnTo>
                    <a:pt x="42" y="62"/>
                  </a:lnTo>
                  <a:lnTo>
                    <a:pt x="38" y="51"/>
                  </a:lnTo>
                  <a:lnTo>
                    <a:pt x="33" y="39"/>
                  </a:lnTo>
                  <a:lnTo>
                    <a:pt x="24" y="28"/>
                  </a:lnTo>
                  <a:lnTo>
                    <a:pt x="21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33" name="Freeform 2309"/>
            <p:cNvSpPr>
              <a:spLocks/>
            </p:cNvSpPr>
            <p:nvPr/>
          </p:nvSpPr>
          <p:spPr bwMode="auto">
            <a:xfrm>
              <a:off x="2796" y="2055"/>
              <a:ext cx="42" cy="22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6"/>
                </a:cxn>
                <a:cxn ang="0">
                  <a:pos x="16" y="17"/>
                </a:cxn>
                <a:cxn ang="0">
                  <a:pos x="13" y="33"/>
                </a:cxn>
                <a:cxn ang="0">
                  <a:pos x="4" y="56"/>
                </a:cxn>
                <a:cxn ang="0">
                  <a:pos x="4" y="78"/>
                </a:cxn>
                <a:cxn ang="0">
                  <a:pos x="0" y="101"/>
                </a:cxn>
                <a:cxn ang="0">
                  <a:pos x="0" y="123"/>
                </a:cxn>
                <a:cxn ang="0">
                  <a:pos x="4" y="145"/>
                </a:cxn>
                <a:cxn ang="0">
                  <a:pos x="9" y="168"/>
                </a:cxn>
                <a:cxn ang="0">
                  <a:pos x="13" y="189"/>
                </a:cxn>
                <a:cxn ang="0">
                  <a:pos x="21" y="212"/>
                </a:cxn>
                <a:cxn ang="0">
                  <a:pos x="30" y="222"/>
                </a:cxn>
                <a:cxn ang="0">
                  <a:pos x="42" y="228"/>
                </a:cxn>
                <a:cxn ang="0">
                  <a:pos x="42" y="206"/>
                </a:cxn>
                <a:cxn ang="0">
                  <a:pos x="38" y="201"/>
                </a:cxn>
                <a:cxn ang="0">
                  <a:pos x="30" y="195"/>
                </a:cxn>
                <a:cxn ang="0">
                  <a:pos x="25" y="189"/>
                </a:cxn>
                <a:cxn ang="0">
                  <a:pos x="21" y="178"/>
                </a:cxn>
                <a:cxn ang="0">
                  <a:pos x="16" y="173"/>
                </a:cxn>
                <a:cxn ang="0">
                  <a:pos x="16" y="156"/>
                </a:cxn>
                <a:cxn ang="0">
                  <a:pos x="13" y="145"/>
                </a:cxn>
                <a:cxn ang="0">
                  <a:pos x="13" y="128"/>
                </a:cxn>
                <a:cxn ang="0">
                  <a:pos x="9" y="117"/>
                </a:cxn>
                <a:cxn ang="0">
                  <a:pos x="13" y="101"/>
                </a:cxn>
                <a:cxn ang="0">
                  <a:pos x="13" y="83"/>
                </a:cxn>
                <a:cxn ang="0">
                  <a:pos x="13" y="73"/>
                </a:cxn>
                <a:cxn ang="0">
                  <a:pos x="16" y="62"/>
                </a:cxn>
                <a:cxn ang="0">
                  <a:pos x="16" y="45"/>
                </a:cxn>
                <a:cxn ang="0">
                  <a:pos x="25" y="33"/>
                </a:cxn>
                <a:cxn ang="0">
                  <a:pos x="33" y="23"/>
                </a:cxn>
                <a:cxn ang="0">
                  <a:pos x="38" y="17"/>
                </a:cxn>
                <a:cxn ang="0">
                  <a:pos x="30" y="0"/>
                </a:cxn>
              </a:cxnLst>
              <a:rect l="0" t="0" r="r" b="b"/>
              <a:pathLst>
                <a:path w="42" h="228">
                  <a:moveTo>
                    <a:pt x="30" y="0"/>
                  </a:moveTo>
                  <a:lnTo>
                    <a:pt x="25" y="6"/>
                  </a:lnTo>
                  <a:lnTo>
                    <a:pt x="16" y="17"/>
                  </a:lnTo>
                  <a:lnTo>
                    <a:pt x="13" y="33"/>
                  </a:lnTo>
                  <a:lnTo>
                    <a:pt x="4" y="56"/>
                  </a:lnTo>
                  <a:lnTo>
                    <a:pt x="4" y="78"/>
                  </a:lnTo>
                  <a:lnTo>
                    <a:pt x="0" y="101"/>
                  </a:lnTo>
                  <a:lnTo>
                    <a:pt x="0" y="123"/>
                  </a:lnTo>
                  <a:lnTo>
                    <a:pt x="4" y="145"/>
                  </a:lnTo>
                  <a:lnTo>
                    <a:pt x="9" y="168"/>
                  </a:lnTo>
                  <a:lnTo>
                    <a:pt x="13" y="189"/>
                  </a:lnTo>
                  <a:lnTo>
                    <a:pt x="21" y="212"/>
                  </a:lnTo>
                  <a:lnTo>
                    <a:pt x="30" y="222"/>
                  </a:lnTo>
                  <a:lnTo>
                    <a:pt x="42" y="228"/>
                  </a:lnTo>
                  <a:lnTo>
                    <a:pt x="42" y="206"/>
                  </a:lnTo>
                  <a:lnTo>
                    <a:pt x="38" y="201"/>
                  </a:lnTo>
                  <a:lnTo>
                    <a:pt x="30" y="195"/>
                  </a:lnTo>
                  <a:lnTo>
                    <a:pt x="25" y="189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6" y="156"/>
                  </a:lnTo>
                  <a:lnTo>
                    <a:pt x="13" y="145"/>
                  </a:lnTo>
                  <a:lnTo>
                    <a:pt x="13" y="128"/>
                  </a:lnTo>
                  <a:lnTo>
                    <a:pt x="9" y="117"/>
                  </a:lnTo>
                  <a:lnTo>
                    <a:pt x="13" y="101"/>
                  </a:lnTo>
                  <a:lnTo>
                    <a:pt x="13" y="83"/>
                  </a:lnTo>
                  <a:lnTo>
                    <a:pt x="13" y="73"/>
                  </a:lnTo>
                  <a:lnTo>
                    <a:pt x="16" y="62"/>
                  </a:lnTo>
                  <a:lnTo>
                    <a:pt x="16" y="45"/>
                  </a:lnTo>
                  <a:lnTo>
                    <a:pt x="25" y="33"/>
                  </a:lnTo>
                  <a:lnTo>
                    <a:pt x="33" y="23"/>
                  </a:lnTo>
                  <a:lnTo>
                    <a:pt x="38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34" name="Freeform 2310"/>
            <p:cNvSpPr>
              <a:spLocks/>
            </p:cNvSpPr>
            <p:nvPr/>
          </p:nvSpPr>
          <p:spPr bwMode="auto">
            <a:xfrm>
              <a:off x="2823" y="2046"/>
              <a:ext cx="54" cy="2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3" y="11"/>
                </a:cxn>
                <a:cxn ang="0">
                  <a:pos x="38" y="17"/>
                </a:cxn>
                <a:cxn ang="0">
                  <a:pos x="42" y="28"/>
                </a:cxn>
                <a:cxn ang="0">
                  <a:pos x="46" y="39"/>
                </a:cxn>
                <a:cxn ang="0">
                  <a:pos x="50" y="56"/>
                </a:cxn>
                <a:cxn ang="0">
                  <a:pos x="54" y="67"/>
                </a:cxn>
                <a:cxn ang="0">
                  <a:pos x="54" y="89"/>
                </a:cxn>
                <a:cxn ang="0">
                  <a:pos x="54" y="107"/>
                </a:cxn>
                <a:cxn ang="0">
                  <a:pos x="54" y="123"/>
                </a:cxn>
                <a:cxn ang="0">
                  <a:pos x="54" y="145"/>
                </a:cxn>
                <a:cxn ang="0">
                  <a:pos x="50" y="168"/>
                </a:cxn>
                <a:cxn ang="0">
                  <a:pos x="46" y="190"/>
                </a:cxn>
                <a:cxn ang="0">
                  <a:pos x="42" y="207"/>
                </a:cxn>
                <a:cxn ang="0">
                  <a:pos x="33" y="218"/>
                </a:cxn>
                <a:cxn ang="0">
                  <a:pos x="21" y="228"/>
                </a:cxn>
                <a:cxn ang="0">
                  <a:pos x="12" y="234"/>
                </a:cxn>
                <a:cxn ang="0">
                  <a:pos x="3" y="212"/>
                </a:cxn>
                <a:cxn ang="0">
                  <a:pos x="16" y="207"/>
                </a:cxn>
                <a:cxn ang="0">
                  <a:pos x="24" y="207"/>
                </a:cxn>
                <a:cxn ang="0">
                  <a:pos x="29" y="195"/>
                </a:cxn>
                <a:cxn ang="0">
                  <a:pos x="38" y="184"/>
                </a:cxn>
                <a:cxn ang="0">
                  <a:pos x="42" y="168"/>
                </a:cxn>
                <a:cxn ang="0">
                  <a:pos x="46" y="156"/>
                </a:cxn>
                <a:cxn ang="0">
                  <a:pos x="46" y="134"/>
                </a:cxn>
                <a:cxn ang="0">
                  <a:pos x="46" y="118"/>
                </a:cxn>
                <a:cxn ang="0">
                  <a:pos x="46" y="101"/>
                </a:cxn>
                <a:cxn ang="0">
                  <a:pos x="46" y="79"/>
                </a:cxn>
                <a:cxn ang="0">
                  <a:pos x="42" y="62"/>
                </a:cxn>
                <a:cxn ang="0">
                  <a:pos x="38" y="51"/>
                </a:cxn>
                <a:cxn ang="0">
                  <a:pos x="33" y="39"/>
                </a:cxn>
                <a:cxn ang="0">
                  <a:pos x="24" y="28"/>
                </a:cxn>
                <a:cxn ang="0">
                  <a:pos x="21" y="23"/>
                </a:cxn>
                <a:cxn ang="0">
                  <a:pos x="12" y="23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54" h="234">
                  <a:moveTo>
                    <a:pt x="0" y="6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3" y="11"/>
                  </a:lnTo>
                  <a:lnTo>
                    <a:pt x="38" y="17"/>
                  </a:lnTo>
                  <a:lnTo>
                    <a:pt x="42" y="28"/>
                  </a:lnTo>
                  <a:lnTo>
                    <a:pt x="46" y="39"/>
                  </a:lnTo>
                  <a:lnTo>
                    <a:pt x="50" y="56"/>
                  </a:lnTo>
                  <a:lnTo>
                    <a:pt x="54" y="67"/>
                  </a:lnTo>
                  <a:lnTo>
                    <a:pt x="54" y="89"/>
                  </a:lnTo>
                  <a:lnTo>
                    <a:pt x="54" y="107"/>
                  </a:lnTo>
                  <a:lnTo>
                    <a:pt x="54" y="123"/>
                  </a:lnTo>
                  <a:lnTo>
                    <a:pt x="54" y="145"/>
                  </a:lnTo>
                  <a:lnTo>
                    <a:pt x="50" y="168"/>
                  </a:lnTo>
                  <a:lnTo>
                    <a:pt x="46" y="190"/>
                  </a:lnTo>
                  <a:lnTo>
                    <a:pt x="42" y="207"/>
                  </a:lnTo>
                  <a:lnTo>
                    <a:pt x="33" y="218"/>
                  </a:lnTo>
                  <a:lnTo>
                    <a:pt x="21" y="228"/>
                  </a:lnTo>
                  <a:lnTo>
                    <a:pt x="12" y="234"/>
                  </a:lnTo>
                  <a:lnTo>
                    <a:pt x="3" y="212"/>
                  </a:lnTo>
                  <a:lnTo>
                    <a:pt x="16" y="207"/>
                  </a:lnTo>
                  <a:lnTo>
                    <a:pt x="24" y="207"/>
                  </a:lnTo>
                  <a:lnTo>
                    <a:pt x="29" y="195"/>
                  </a:lnTo>
                  <a:lnTo>
                    <a:pt x="38" y="184"/>
                  </a:lnTo>
                  <a:lnTo>
                    <a:pt x="42" y="168"/>
                  </a:lnTo>
                  <a:lnTo>
                    <a:pt x="46" y="156"/>
                  </a:lnTo>
                  <a:lnTo>
                    <a:pt x="46" y="134"/>
                  </a:lnTo>
                  <a:lnTo>
                    <a:pt x="46" y="118"/>
                  </a:lnTo>
                  <a:lnTo>
                    <a:pt x="46" y="101"/>
                  </a:lnTo>
                  <a:lnTo>
                    <a:pt x="46" y="79"/>
                  </a:lnTo>
                  <a:lnTo>
                    <a:pt x="42" y="62"/>
                  </a:lnTo>
                  <a:lnTo>
                    <a:pt x="38" y="51"/>
                  </a:lnTo>
                  <a:lnTo>
                    <a:pt x="33" y="39"/>
                  </a:lnTo>
                  <a:lnTo>
                    <a:pt x="24" y="28"/>
                  </a:lnTo>
                  <a:lnTo>
                    <a:pt x="21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35" name="Freeform 2311"/>
            <p:cNvSpPr>
              <a:spLocks/>
            </p:cNvSpPr>
            <p:nvPr/>
          </p:nvSpPr>
          <p:spPr bwMode="auto">
            <a:xfrm>
              <a:off x="2793" y="2052"/>
              <a:ext cx="42" cy="22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6"/>
                </a:cxn>
                <a:cxn ang="0">
                  <a:pos x="16" y="17"/>
                </a:cxn>
                <a:cxn ang="0">
                  <a:pos x="13" y="33"/>
                </a:cxn>
                <a:cxn ang="0">
                  <a:pos x="4" y="56"/>
                </a:cxn>
                <a:cxn ang="0">
                  <a:pos x="4" y="78"/>
                </a:cxn>
                <a:cxn ang="0">
                  <a:pos x="0" y="101"/>
                </a:cxn>
                <a:cxn ang="0">
                  <a:pos x="0" y="123"/>
                </a:cxn>
                <a:cxn ang="0">
                  <a:pos x="4" y="145"/>
                </a:cxn>
                <a:cxn ang="0">
                  <a:pos x="9" y="168"/>
                </a:cxn>
                <a:cxn ang="0">
                  <a:pos x="13" y="189"/>
                </a:cxn>
                <a:cxn ang="0">
                  <a:pos x="21" y="212"/>
                </a:cxn>
                <a:cxn ang="0">
                  <a:pos x="30" y="222"/>
                </a:cxn>
                <a:cxn ang="0">
                  <a:pos x="42" y="228"/>
                </a:cxn>
                <a:cxn ang="0">
                  <a:pos x="42" y="206"/>
                </a:cxn>
                <a:cxn ang="0">
                  <a:pos x="38" y="201"/>
                </a:cxn>
                <a:cxn ang="0">
                  <a:pos x="30" y="195"/>
                </a:cxn>
                <a:cxn ang="0">
                  <a:pos x="25" y="189"/>
                </a:cxn>
                <a:cxn ang="0">
                  <a:pos x="21" y="178"/>
                </a:cxn>
                <a:cxn ang="0">
                  <a:pos x="16" y="173"/>
                </a:cxn>
                <a:cxn ang="0">
                  <a:pos x="16" y="156"/>
                </a:cxn>
                <a:cxn ang="0">
                  <a:pos x="13" y="145"/>
                </a:cxn>
                <a:cxn ang="0">
                  <a:pos x="13" y="128"/>
                </a:cxn>
                <a:cxn ang="0">
                  <a:pos x="9" y="117"/>
                </a:cxn>
                <a:cxn ang="0">
                  <a:pos x="13" y="101"/>
                </a:cxn>
                <a:cxn ang="0">
                  <a:pos x="13" y="83"/>
                </a:cxn>
                <a:cxn ang="0">
                  <a:pos x="13" y="73"/>
                </a:cxn>
                <a:cxn ang="0">
                  <a:pos x="16" y="62"/>
                </a:cxn>
                <a:cxn ang="0">
                  <a:pos x="16" y="45"/>
                </a:cxn>
                <a:cxn ang="0">
                  <a:pos x="25" y="33"/>
                </a:cxn>
                <a:cxn ang="0">
                  <a:pos x="33" y="23"/>
                </a:cxn>
                <a:cxn ang="0">
                  <a:pos x="38" y="17"/>
                </a:cxn>
                <a:cxn ang="0">
                  <a:pos x="30" y="0"/>
                </a:cxn>
              </a:cxnLst>
              <a:rect l="0" t="0" r="r" b="b"/>
              <a:pathLst>
                <a:path w="42" h="228">
                  <a:moveTo>
                    <a:pt x="30" y="0"/>
                  </a:moveTo>
                  <a:lnTo>
                    <a:pt x="25" y="6"/>
                  </a:lnTo>
                  <a:lnTo>
                    <a:pt x="16" y="17"/>
                  </a:lnTo>
                  <a:lnTo>
                    <a:pt x="13" y="33"/>
                  </a:lnTo>
                  <a:lnTo>
                    <a:pt x="4" y="56"/>
                  </a:lnTo>
                  <a:lnTo>
                    <a:pt x="4" y="78"/>
                  </a:lnTo>
                  <a:lnTo>
                    <a:pt x="0" y="101"/>
                  </a:lnTo>
                  <a:lnTo>
                    <a:pt x="0" y="123"/>
                  </a:lnTo>
                  <a:lnTo>
                    <a:pt x="4" y="145"/>
                  </a:lnTo>
                  <a:lnTo>
                    <a:pt x="9" y="168"/>
                  </a:lnTo>
                  <a:lnTo>
                    <a:pt x="13" y="189"/>
                  </a:lnTo>
                  <a:lnTo>
                    <a:pt x="21" y="212"/>
                  </a:lnTo>
                  <a:lnTo>
                    <a:pt x="30" y="222"/>
                  </a:lnTo>
                  <a:lnTo>
                    <a:pt x="42" y="228"/>
                  </a:lnTo>
                  <a:lnTo>
                    <a:pt x="42" y="206"/>
                  </a:lnTo>
                  <a:lnTo>
                    <a:pt x="38" y="201"/>
                  </a:lnTo>
                  <a:lnTo>
                    <a:pt x="30" y="195"/>
                  </a:lnTo>
                  <a:lnTo>
                    <a:pt x="25" y="189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6" y="156"/>
                  </a:lnTo>
                  <a:lnTo>
                    <a:pt x="13" y="145"/>
                  </a:lnTo>
                  <a:lnTo>
                    <a:pt x="13" y="128"/>
                  </a:lnTo>
                  <a:lnTo>
                    <a:pt x="9" y="117"/>
                  </a:lnTo>
                  <a:lnTo>
                    <a:pt x="13" y="101"/>
                  </a:lnTo>
                  <a:lnTo>
                    <a:pt x="13" y="83"/>
                  </a:lnTo>
                  <a:lnTo>
                    <a:pt x="13" y="73"/>
                  </a:lnTo>
                  <a:lnTo>
                    <a:pt x="16" y="62"/>
                  </a:lnTo>
                  <a:lnTo>
                    <a:pt x="16" y="45"/>
                  </a:lnTo>
                  <a:lnTo>
                    <a:pt x="25" y="33"/>
                  </a:lnTo>
                  <a:lnTo>
                    <a:pt x="33" y="23"/>
                  </a:lnTo>
                  <a:lnTo>
                    <a:pt x="38" y="17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36" name="Freeform 2312"/>
            <p:cNvSpPr>
              <a:spLocks/>
            </p:cNvSpPr>
            <p:nvPr/>
          </p:nvSpPr>
          <p:spPr bwMode="auto">
            <a:xfrm>
              <a:off x="2804" y="2072"/>
              <a:ext cx="68" cy="18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4" y="4"/>
                </a:cxn>
                <a:cxn ang="0">
                  <a:pos x="50" y="10"/>
                </a:cxn>
                <a:cxn ang="0">
                  <a:pos x="55" y="21"/>
                </a:cxn>
                <a:cxn ang="0">
                  <a:pos x="61" y="33"/>
                </a:cxn>
                <a:cxn ang="0">
                  <a:pos x="64" y="48"/>
                </a:cxn>
                <a:cxn ang="0">
                  <a:pos x="66" y="65"/>
                </a:cxn>
                <a:cxn ang="0">
                  <a:pos x="68" y="83"/>
                </a:cxn>
                <a:cxn ang="0">
                  <a:pos x="68" y="101"/>
                </a:cxn>
                <a:cxn ang="0">
                  <a:pos x="66" y="119"/>
                </a:cxn>
                <a:cxn ang="0">
                  <a:pos x="64" y="136"/>
                </a:cxn>
                <a:cxn ang="0">
                  <a:pos x="61" y="151"/>
                </a:cxn>
                <a:cxn ang="0">
                  <a:pos x="55" y="163"/>
                </a:cxn>
                <a:cxn ang="0">
                  <a:pos x="50" y="174"/>
                </a:cxn>
                <a:cxn ang="0">
                  <a:pos x="44" y="181"/>
                </a:cxn>
                <a:cxn ang="0">
                  <a:pos x="37" y="184"/>
                </a:cxn>
                <a:cxn ang="0">
                  <a:pos x="31" y="184"/>
                </a:cxn>
                <a:cxn ang="0">
                  <a:pos x="24" y="181"/>
                </a:cxn>
                <a:cxn ang="0">
                  <a:pos x="18" y="174"/>
                </a:cxn>
                <a:cxn ang="0">
                  <a:pos x="13" y="163"/>
                </a:cxn>
                <a:cxn ang="0">
                  <a:pos x="7" y="151"/>
                </a:cxn>
                <a:cxn ang="0">
                  <a:pos x="4" y="136"/>
                </a:cxn>
                <a:cxn ang="0">
                  <a:pos x="2" y="119"/>
                </a:cxn>
                <a:cxn ang="0">
                  <a:pos x="0" y="101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3" y="21"/>
                </a:cxn>
                <a:cxn ang="0">
                  <a:pos x="18" y="10"/>
                </a:cxn>
                <a:cxn ang="0">
                  <a:pos x="24" y="4"/>
                </a:cxn>
                <a:cxn ang="0">
                  <a:pos x="31" y="1"/>
                </a:cxn>
                <a:cxn ang="0">
                  <a:pos x="34" y="0"/>
                </a:cxn>
              </a:cxnLst>
              <a:rect l="0" t="0" r="r" b="b"/>
              <a:pathLst>
                <a:path w="68" h="184">
                  <a:moveTo>
                    <a:pt x="34" y="0"/>
                  </a:moveTo>
                  <a:lnTo>
                    <a:pt x="37" y="1"/>
                  </a:lnTo>
                  <a:lnTo>
                    <a:pt x="41" y="1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10"/>
                  </a:lnTo>
                  <a:lnTo>
                    <a:pt x="53" y="15"/>
                  </a:lnTo>
                  <a:lnTo>
                    <a:pt x="55" y="21"/>
                  </a:lnTo>
                  <a:lnTo>
                    <a:pt x="58" y="27"/>
                  </a:lnTo>
                  <a:lnTo>
                    <a:pt x="61" y="33"/>
                  </a:lnTo>
                  <a:lnTo>
                    <a:pt x="63" y="41"/>
                  </a:lnTo>
                  <a:lnTo>
                    <a:pt x="64" y="48"/>
                  </a:lnTo>
                  <a:lnTo>
                    <a:pt x="66" y="57"/>
                  </a:lnTo>
                  <a:lnTo>
                    <a:pt x="66" y="65"/>
                  </a:lnTo>
                  <a:lnTo>
                    <a:pt x="67" y="74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68" y="101"/>
                  </a:lnTo>
                  <a:lnTo>
                    <a:pt x="67" y="110"/>
                  </a:lnTo>
                  <a:lnTo>
                    <a:pt x="66" y="119"/>
                  </a:lnTo>
                  <a:lnTo>
                    <a:pt x="66" y="128"/>
                  </a:lnTo>
                  <a:lnTo>
                    <a:pt x="64" y="136"/>
                  </a:lnTo>
                  <a:lnTo>
                    <a:pt x="63" y="143"/>
                  </a:lnTo>
                  <a:lnTo>
                    <a:pt x="61" y="151"/>
                  </a:lnTo>
                  <a:lnTo>
                    <a:pt x="58" y="157"/>
                  </a:lnTo>
                  <a:lnTo>
                    <a:pt x="55" y="163"/>
                  </a:lnTo>
                  <a:lnTo>
                    <a:pt x="53" y="169"/>
                  </a:lnTo>
                  <a:lnTo>
                    <a:pt x="50" y="174"/>
                  </a:lnTo>
                  <a:lnTo>
                    <a:pt x="47" y="178"/>
                  </a:lnTo>
                  <a:lnTo>
                    <a:pt x="44" y="181"/>
                  </a:lnTo>
                  <a:lnTo>
                    <a:pt x="41" y="183"/>
                  </a:lnTo>
                  <a:lnTo>
                    <a:pt x="37" y="184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27" y="183"/>
                  </a:lnTo>
                  <a:lnTo>
                    <a:pt x="24" y="181"/>
                  </a:lnTo>
                  <a:lnTo>
                    <a:pt x="21" y="178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3"/>
                  </a:lnTo>
                  <a:lnTo>
                    <a:pt x="10" y="157"/>
                  </a:lnTo>
                  <a:lnTo>
                    <a:pt x="7" y="151"/>
                  </a:lnTo>
                  <a:lnTo>
                    <a:pt x="5" y="143"/>
                  </a:lnTo>
                  <a:lnTo>
                    <a:pt x="4" y="136"/>
                  </a:lnTo>
                  <a:lnTo>
                    <a:pt x="2" y="128"/>
                  </a:lnTo>
                  <a:lnTo>
                    <a:pt x="2" y="119"/>
                  </a:lnTo>
                  <a:lnTo>
                    <a:pt x="1" y="110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4"/>
                  </a:lnTo>
                  <a:lnTo>
                    <a:pt x="2" y="65"/>
                  </a:lnTo>
                  <a:lnTo>
                    <a:pt x="2" y="57"/>
                  </a:lnTo>
                  <a:lnTo>
                    <a:pt x="4" y="48"/>
                  </a:lnTo>
                  <a:lnTo>
                    <a:pt x="5" y="41"/>
                  </a:lnTo>
                  <a:lnTo>
                    <a:pt x="7" y="33"/>
                  </a:lnTo>
                  <a:lnTo>
                    <a:pt x="10" y="27"/>
                  </a:lnTo>
                  <a:lnTo>
                    <a:pt x="13" y="21"/>
                  </a:lnTo>
                  <a:lnTo>
                    <a:pt x="15" y="15"/>
                  </a:lnTo>
                  <a:lnTo>
                    <a:pt x="18" y="10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37" name="Freeform 2313"/>
            <p:cNvSpPr>
              <a:spLocks/>
            </p:cNvSpPr>
            <p:nvPr/>
          </p:nvSpPr>
          <p:spPr bwMode="auto">
            <a:xfrm>
              <a:off x="2795" y="2049"/>
              <a:ext cx="85" cy="235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55" y="5"/>
                </a:cxn>
                <a:cxn ang="0">
                  <a:pos x="63" y="14"/>
                </a:cxn>
                <a:cxn ang="0">
                  <a:pos x="70" y="27"/>
                </a:cxn>
                <a:cxn ang="0">
                  <a:pos x="75" y="44"/>
                </a:cxn>
                <a:cxn ang="0">
                  <a:pos x="80" y="62"/>
                </a:cxn>
                <a:cxn ang="0">
                  <a:pos x="84" y="83"/>
                </a:cxn>
                <a:cxn ang="0">
                  <a:pos x="85" y="106"/>
                </a:cxn>
                <a:cxn ang="0">
                  <a:pos x="85" y="130"/>
                </a:cxn>
                <a:cxn ang="0">
                  <a:pos x="84" y="152"/>
                </a:cxn>
                <a:cxn ang="0">
                  <a:pos x="80" y="173"/>
                </a:cxn>
                <a:cxn ang="0">
                  <a:pos x="75" y="192"/>
                </a:cxn>
                <a:cxn ang="0">
                  <a:pos x="70" y="209"/>
                </a:cxn>
                <a:cxn ang="0">
                  <a:pos x="63" y="222"/>
                </a:cxn>
                <a:cxn ang="0">
                  <a:pos x="55" y="231"/>
                </a:cxn>
                <a:cxn ang="0">
                  <a:pos x="47" y="234"/>
                </a:cxn>
                <a:cxn ang="0">
                  <a:pos x="38" y="234"/>
                </a:cxn>
                <a:cxn ang="0">
                  <a:pos x="30" y="231"/>
                </a:cxn>
                <a:cxn ang="0">
                  <a:pos x="22" y="222"/>
                </a:cxn>
                <a:cxn ang="0">
                  <a:pos x="16" y="209"/>
                </a:cxn>
                <a:cxn ang="0">
                  <a:pos x="10" y="192"/>
                </a:cxn>
                <a:cxn ang="0">
                  <a:pos x="5" y="173"/>
                </a:cxn>
                <a:cxn ang="0">
                  <a:pos x="2" y="152"/>
                </a:cxn>
                <a:cxn ang="0">
                  <a:pos x="0" y="130"/>
                </a:cxn>
                <a:cxn ang="0">
                  <a:pos x="0" y="106"/>
                </a:cxn>
                <a:cxn ang="0">
                  <a:pos x="2" y="83"/>
                </a:cxn>
                <a:cxn ang="0">
                  <a:pos x="5" y="62"/>
                </a:cxn>
                <a:cxn ang="0">
                  <a:pos x="10" y="44"/>
                </a:cxn>
                <a:cxn ang="0">
                  <a:pos x="16" y="27"/>
                </a:cxn>
                <a:cxn ang="0">
                  <a:pos x="22" y="14"/>
                </a:cxn>
                <a:cxn ang="0">
                  <a:pos x="30" y="5"/>
                </a:cxn>
                <a:cxn ang="0">
                  <a:pos x="38" y="1"/>
                </a:cxn>
                <a:cxn ang="0">
                  <a:pos x="43" y="0"/>
                </a:cxn>
              </a:cxnLst>
              <a:rect l="0" t="0" r="r" b="b"/>
              <a:pathLst>
                <a:path w="85" h="235">
                  <a:moveTo>
                    <a:pt x="43" y="0"/>
                  </a:moveTo>
                  <a:lnTo>
                    <a:pt x="47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63" y="14"/>
                  </a:lnTo>
                  <a:lnTo>
                    <a:pt x="67" y="20"/>
                  </a:lnTo>
                  <a:lnTo>
                    <a:pt x="70" y="27"/>
                  </a:lnTo>
                  <a:lnTo>
                    <a:pt x="73" y="35"/>
                  </a:lnTo>
                  <a:lnTo>
                    <a:pt x="75" y="44"/>
                  </a:lnTo>
                  <a:lnTo>
                    <a:pt x="78" y="53"/>
                  </a:lnTo>
                  <a:lnTo>
                    <a:pt x="80" y="62"/>
                  </a:lnTo>
                  <a:lnTo>
                    <a:pt x="82" y="73"/>
                  </a:lnTo>
                  <a:lnTo>
                    <a:pt x="84" y="83"/>
                  </a:lnTo>
                  <a:lnTo>
                    <a:pt x="84" y="95"/>
                  </a:lnTo>
                  <a:lnTo>
                    <a:pt x="85" y="106"/>
                  </a:lnTo>
                  <a:lnTo>
                    <a:pt x="85" y="118"/>
                  </a:lnTo>
                  <a:lnTo>
                    <a:pt x="85" y="130"/>
                  </a:lnTo>
                  <a:lnTo>
                    <a:pt x="84" y="141"/>
                  </a:lnTo>
                  <a:lnTo>
                    <a:pt x="84" y="152"/>
                  </a:lnTo>
                  <a:lnTo>
                    <a:pt x="82" y="163"/>
                  </a:lnTo>
                  <a:lnTo>
                    <a:pt x="80" y="173"/>
                  </a:lnTo>
                  <a:lnTo>
                    <a:pt x="78" y="183"/>
                  </a:lnTo>
                  <a:lnTo>
                    <a:pt x="75" y="192"/>
                  </a:lnTo>
                  <a:lnTo>
                    <a:pt x="73" y="201"/>
                  </a:lnTo>
                  <a:lnTo>
                    <a:pt x="70" y="209"/>
                  </a:lnTo>
                  <a:lnTo>
                    <a:pt x="67" y="216"/>
                  </a:lnTo>
                  <a:lnTo>
                    <a:pt x="63" y="222"/>
                  </a:lnTo>
                  <a:lnTo>
                    <a:pt x="59" y="227"/>
                  </a:lnTo>
                  <a:lnTo>
                    <a:pt x="55" y="231"/>
                  </a:lnTo>
                  <a:lnTo>
                    <a:pt x="51" y="233"/>
                  </a:lnTo>
                  <a:lnTo>
                    <a:pt x="47" y="234"/>
                  </a:lnTo>
                  <a:lnTo>
                    <a:pt x="43" y="235"/>
                  </a:lnTo>
                  <a:lnTo>
                    <a:pt x="38" y="234"/>
                  </a:lnTo>
                  <a:lnTo>
                    <a:pt x="34" y="233"/>
                  </a:lnTo>
                  <a:lnTo>
                    <a:pt x="30" y="231"/>
                  </a:lnTo>
                  <a:lnTo>
                    <a:pt x="26" y="227"/>
                  </a:lnTo>
                  <a:lnTo>
                    <a:pt x="22" y="222"/>
                  </a:lnTo>
                  <a:lnTo>
                    <a:pt x="19" y="216"/>
                  </a:lnTo>
                  <a:lnTo>
                    <a:pt x="16" y="209"/>
                  </a:lnTo>
                  <a:lnTo>
                    <a:pt x="13" y="201"/>
                  </a:lnTo>
                  <a:lnTo>
                    <a:pt x="10" y="192"/>
                  </a:lnTo>
                  <a:lnTo>
                    <a:pt x="7" y="183"/>
                  </a:lnTo>
                  <a:lnTo>
                    <a:pt x="5" y="173"/>
                  </a:lnTo>
                  <a:lnTo>
                    <a:pt x="3" y="163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1" y="95"/>
                  </a:lnTo>
                  <a:lnTo>
                    <a:pt x="2" y="83"/>
                  </a:lnTo>
                  <a:lnTo>
                    <a:pt x="3" y="73"/>
                  </a:lnTo>
                  <a:lnTo>
                    <a:pt x="5" y="62"/>
                  </a:lnTo>
                  <a:lnTo>
                    <a:pt x="7" y="53"/>
                  </a:lnTo>
                  <a:lnTo>
                    <a:pt x="10" y="44"/>
                  </a:lnTo>
                  <a:lnTo>
                    <a:pt x="13" y="35"/>
                  </a:lnTo>
                  <a:lnTo>
                    <a:pt x="16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38" name="Freeform 2314"/>
            <p:cNvSpPr>
              <a:spLocks/>
            </p:cNvSpPr>
            <p:nvPr/>
          </p:nvSpPr>
          <p:spPr bwMode="auto">
            <a:xfrm>
              <a:off x="2635" y="1993"/>
              <a:ext cx="122" cy="2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3" y="17"/>
                </a:cxn>
                <a:cxn ang="0">
                  <a:pos x="12" y="28"/>
                </a:cxn>
                <a:cxn ang="0">
                  <a:pos x="20" y="45"/>
                </a:cxn>
                <a:cxn ang="0">
                  <a:pos x="33" y="62"/>
                </a:cxn>
                <a:cxn ang="0">
                  <a:pos x="41" y="84"/>
                </a:cxn>
                <a:cxn ang="0">
                  <a:pos x="50" y="101"/>
                </a:cxn>
                <a:cxn ang="0">
                  <a:pos x="59" y="112"/>
                </a:cxn>
                <a:cxn ang="0">
                  <a:pos x="67" y="135"/>
                </a:cxn>
                <a:cxn ang="0">
                  <a:pos x="84" y="185"/>
                </a:cxn>
                <a:cxn ang="0">
                  <a:pos x="84" y="201"/>
                </a:cxn>
                <a:cxn ang="0">
                  <a:pos x="88" y="218"/>
                </a:cxn>
                <a:cxn ang="0">
                  <a:pos x="88" y="229"/>
                </a:cxn>
                <a:cxn ang="0">
                  <a:pos x="93" y="240"/>
                </a:cxn>
                <a:cxn ang="0">
                  <a:pos x="93" y="251"/>
                </a:cxn>
                <a:cxn ang="0">
                  <a:pos x="88" y="274"/>
                </a:cxn>
                <a:cxn ang="0">
                  <a:pos x="101" y="274"/>
                </a:cxn>
                <a:cxn ang="0">
                  <a:pos x="106" y="263"/>
                </a:cxn>
                <a:cxn ang="0">
                  <a:pos x="109" y="246"/>
                </a:cxn>
                <a:cxn ang="0">
                  <a:pos x="114" y="229"/>
                </a:cxn>
                <a:cxn ang="0">
                  <a:pos x="118" y="212"/>
                </a:cxn>
                <a:cxn ang="0">
                  <a:pos x="118" y="201"/>
                </a:cxn>
                <a:cxn ang="0">
                  <a:pos x="122" y="190"/>
                </a:cxn>
                <a:cxn ang="0">
                  <a:pos x="122" y="174"/>
                </a:cxn>
                <a:cxn ang="0">
                  <a:pos x="122" y="163"/>
                </a:cxn>
                <a:cxn ang="0">
                  <a:pos x="122" y="145"/>
                </a:cxn>
                <a:cxn ang="0">
                  <a:pos x="118" y="135"/>
                </a:cxn>
                <a:cxn ang="0">
                  <a:pos x="118" y="112"/>
                </a:cxn>
                <a:cxn ang="0">
                  <a:pos x="109" y="95"/>
                </a:cxn>
                <a:cxn ang="0">
                  <a:pos x="106" y="79"/>
                </a:cxn>
                <a:cxn ang="0">
                  <a:pos x="106" y="67"/>
                </a:cxn>
                <a:cxn ang="0">
                  <a:pos x="93" y="73"/>
                </a:cxn>
                <a:cxn ang="0">
                  <a:pos x="97" y="84"/>
                </a:cxn>
                <a:cxn ang="0">
                  <a:pos x="97" y="95"/>
                </a:cxn>
                <a:cxn ang="0">
                  <a:pos x="101" y="107"/>
                </a:cxn>
                <a:cxn ang="0">
                  <a:pos x="106" y="123"/>
                </a:cxn>
                <a:cxn ang="0">
                  <a:pos x="106" y="129"/>
                </a:cxn>
                <a:cxn ang="0">
                  <a:pos x="109" y="145"/>
                </a:cxn>
                <a:cxn ang="0">
                  <a:pos x="109" y="157"/>
                </a:cxn>
                <a:cxn ang="0">
                  <a:pos x="109" y="174"/>
                </a:cxn>
                <a:cxn ang="0">
                  <a:pos x="106" y="190"/>
                </a:cxn>
                <a:cxn ang="0">
                  <a:pos x="106" y="201"/>
                </a:cxn>
                <a:cxn ang="0">
                  <a:pos x="106" y="212"/>
                </a:cxn>
                <a:cxn ang="0">
                  <a:pos x="101" y="224"/>
                </a:cxn>
                <a:cxn ang="0">
                  <a:pos x="101" y="207"/>
                </a:cxn>
                <a:cxn ang="0">
                  <a:pos x="97" y="190"/>
                </a:cxn>
                <a:cxn ang="0">
                  <a:pos x="93" y="174"/>
                </a:cxn>
                <a:cxn ang="0">
                  <a:pos x="88" y="157"/>
                </a:cxn>
                <a:cxn ang="0">
                  <a:pos x="79" y="135"/>
                </a:cxn>
                <a:cxn ang="0">
                  <a:pos x="76" y="118"/>
                </a:cxn>
                <a:cxn ang="0">
                  <a:pos x="59" y="84"/>
                </a:cxn>
                <a:cxn ang="0">
                  <a:pos x="50" y="67"/>
                </a:cxn>
                <a:cxn ang="0">
                  <a:pos x="41" y="50"/>
                </a:cxn>
                <a:cxn ang="0">
                  <a:pos x="38" y="45"/>
                </a:cxn>
                <a:cxn ang="0">
                  <a:pos x="33" y="34"/>
                </a:cxn>
                <a:cxn ang="0">
                  <a:pos x="29" y="23"/>
                </a:cxn>
                <a:cxn ang="0">
                  <a:pos x="20" y="12"/>
                </a:cxn>
                <a:cxn ang="0">
                  <a:pos x="12" y="0"/>
                </a:cxn>
              </a:cxnLst>
              <a:rect l="0" t="0" r="r" b="b"/>
              <a:pathLst>
                <a:path w="122" h="274">
                  <a:moveTo>
                    <a:pt x="12" y="0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12" y="28"/>
                  </a:lnTo>
                  <a:lnTo>
                    <a:pt x="20" y="45"/>
                  </a:lnTo>
                  <a:lnTo>
                    <a:pt x="33" y="62"/>
                  </a:lnTo>
                  <a:lnTo>
                    <a:pt x="41" y="84"/>
                  </a:lnTo>
                  <a:lnTo>
                    <a:pt x="50" y="101"/>
                  </a:lnTo>
                  <a:lnTo>
                    <a:pt x="59" y="112"/>
                  </a:lnTo>
                  <a:lnTo>
                    <a:pt x="67" y="135"/>
                  </a:lnTo>
                  <a:lnTo>
                    <a:pt x="84" y="185"/>
                  </a:lnTo>
                  <a:lnTo>
                    <a:pt x="84" y="201"/>
                  </a:lnTo>
                  <a:lnTo>
                    <a:pt x="88" y="218"/>
                  </a:lnTo>
                  <a:lnTo>
                    <a:pt x="88" y="229"/>
                  </a:lnTo>
                  <a:lnTo>
                    <a:pt x="93" y="240"/>
                  </a:lnTo>
                  <a:lnTo>
                    <a:pt x="93" y="251"/>
                  </a:lnTo>
                  <a:lnTo>
                    <a:pt x="88" y="274"/>
                  </a:lnTo>
                  <a:lnTo>
                    <a:pt x="101" y="274"/>
                  </a:lnTo>
                  <a:lnTo>
                    <a:pt x="106" y="263"/>
                  </a:lnTo>
                  <a:lnTo>
                    <a:pt x="109" y="246"/>
                  </a:lnTo>
                  <a:lnTo>
                    <a:pt x="114" y="229"/>
                  </a:lnTo>
                  <a:lnTo>
                    <a:pt x="118" y="212"/>
                  </a:lnTo>
                  <a:lnTo>
                    <a:pt x="118" y="201"/>
                  </a:lnTo>
                  <a:lnTo>
                    <a:pt x="122" y="190"/>
                  </a:lnTo>
                  <a:lnTo>
                    <a:pt x="122" y="174"/>
                  </a:lnTo>
                  <a:lnTo>
                    <a:pt x="122" y="163"/>
                  </a:lnTo>
                  <a:lnTo>
                    <a:pt x="122" y="145"/>
                  </a:lnTo>
                  <a:lnTo>
                    <a:pt x="118" y="135"/>
                  </a:lnTo>
                  <a:lnTo>
                    <a:pt x="118" y="112"/>
                  </a:lnTo>
                  <a:lnTo>
                    <a:pt x="109" y="95"/>
                  </a:lnTo>
                  <a:lnTo>
                    <a:pt x="106" y="79"/>
                  </a:lnTo>
                  <a:lnTo>
                    <a:pt x="106" y="67"/>
                  </a:lnTo>
                  <a:lnTo>
                    <a:pt x="93" y="73"/>
                  </a:lnTo>
                  <a:lnTo>
                    <a:pt x="97" y="84"/>
                  </a:lnTo>
                  <a:lnTo>
                    <a:pt x="97" y="95"/>
                  </a:lnTo>
                  <a:lnTo>
                    <a:pt x="101" y="107"/>
                  </a:lnTo>
                  <a:lnTo>
                    <a:pt x="106" y="123"/>
                  </a:lnTo>
                  <a:lnTo>
                    <a:pt x="106" y="129"/>
                  </a:lnTo>
                  <a:lnTo>
                    <a:pt x="109" y="145"/>
                  </a:lnTo>
                  <a:lnTo>
                    <a:pt x="109" y="157"/>
                  </a:lnTo>
                  <a:lnTo>
                    <a:pt x="109" y="174"/>
                  </a:lnTo>
                  <a:lnTo>
                    <a:pt x="106" y="190"/>
                  </a:lnTo>
                  <a:lnTo>
                    <a:pt x="106" y="201"/>
                  </a:lnTo>
                  <a:lnTo>
                    <a:pt x="106" y="212"/>
                  </a:lnTo>
                  <a:lnTo>
                    <a:pt x="101" y="224"/>
                  </a:lnTo>
                  <a:lnTo>
                    <a:pt x="101" y="207"/>
                  </a:lnTo>
                  <a:lnTo>
                    <a:pt x="97" y="190"/>
                  </a:lnTo>
                  <a:lnTo>
                    <a:pt x="93" y="174"/>
                  </a:lnTo>
                  <a:lnTo>
                    <a:pt x="88" y="157"/>
                  </a:lnTo>
                  <a:lnTo>
                    <a:pt x="79" y="135"/>
                  </a:lnTo>
                  <a:lnTo>
                    <a:pt x="76" y="118"/>
                  </a:lnTo>
                  <a:lnTo>
                    <a:pt x="59" y="84"/>
                  </a:lnTo>
                  <a:lnTo>
                    <a:pt x="50" y="67"/>
                  </a:lnTo>
                  <a:lnTo>
                    <a:pt x="41" y="50"/>
                  </a:lnTo>
                  <a:lnTo>
                    <a:pt x="38" y="45"/>
                  </a:lnTo>
                  <a:lnTo>
                    <a:pt x="33" y="34"/>
                  </a:lnTo>
                  <a:lnTo>
                    <a:pt x="29" y="23"/>
                  </a:lnTo>
                  <a:lnTo>
                    <a:pt x="2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39" name="Freeform 2315"/>
            <p:cNvSpPr>
              <a:spLocks/>
            </p:cNvSpPr>
            <p:nvPr/>
          </p:nvSpPr>
          <p:spPr bwMode="auto">
            <a:xfrm>
              <a:off x="2698" y="2244"/>
              <a:ext cx="174" cy="56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5" y="17"/>
                </a:cxn>
                <a:cxn ang="0">
                  <a:pos x="123" y="11"/>
                </a:cxn>
                <a:cxn ang="0">
                  <a:pos x="128" y="11"/>
                </a:cxn>
                <a:cxn ang="0">
                  <a:pos x="136" y="0"/>
                </a:cxn>
                <a:cxn ang="0">
                  <a:pos x="145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53" y="11"/>
                </a:cxn>
                <a:cxn ang="0">
                  <a:pos x="149" y="17"/>
                </a:cxn>
                <a:cxn ang="0">
                  <a:pos x="145" y="17"/>
                </a:cxn>
                <a:cxn ang="0">
                  <a:pos x="149" y="23"/>
                </a:cxn>
                <a:cxn ang="0">
                  <a:pos x="149" y="29"/>
                </a:cxn>
                <a:cxn ang="0">
                  <a:pos x="158" y="29"/>
                </a:cxn>
                <a:cxn ang="0">
                  <a:pos x="161" y="23"/>
                </a:cxn>
                <a:cxn ang="0">
                  <a:pos x="166" y="17"/>
                </a:cxn>
                <a:cxn ang="0">
                  <a:pos x="170" y="11"/>
                </a:cxn>
                <a:cxn ang="0">
                  <a:pos x="174" y="11"/>
                </a:cxn>
                <a:cxn ang="0">
                  <a:pos x="174" y="17"/>
                </a:cxn>
                <a:cxn ang="0">
                  <a:pos x="166" y="29"/>
                </a:cxn>
                <a:cxn ang="0">
                  <a:pos x="161" y="33"/>
                </a:cxn>
                <a:cxn ang="0">
                  <a:pos x="158" y="39"/>
                </a:cxn>
                <a:cxn ang="0">
                  <a:pos x="149" y="39"/>
                </a:cxn>
                <a:cxn ang="0">
                  <a:pos x="145" y="39"/>
                </a:cxn>
                <a:cxn ang="0">
                  <a:pos x="136" y="39"/>
                </a:cxn>
                <a:cxn ang="0">
                  <a:pos x="131" y="33"/>
                </a:cxn>
                <a:cxn ang="0">
                  <a:pos x="128" y="33"/>
                </a:cxn>
                <a:cxn ang="0">
                  <a:pos x="123" y="33"/>
                </a:cxn>
                <a:cxn ang="0">
                  <a:pos x="115" y="33"/>
                </a:cxn>
                <a:cxn ang="0">
                  <a:pos x="30" y="50"/>
                </a:cxn>
                <a:cxn ang="0">
                  <a:pos x="22" y="56"/>
                </a:cxn>
                <a:cxn ang="0">
                  <a:pos x="13" y="50"/>
                </a:cxn>
                <a:cxn ang="0">
                  <a:pos x="0" y="45"/>
                </a:cxn>
                <a:cxn ang="0">
                  <a:pos x="4" y="23"/>
                </a:cxn>
                <a:cxn ang="0">
                  <a:pos x="17" y="17"/>
                </a:cxn>
              </a:cxnLst>
              <a:rect l="0" t="0" r="r" b="b"/>
              <a:pathLst>
                <a:path w="174" h="56">
                  <a:moveTo>
                    <a:pt x="17" y="17"/>
                  </a:moveTo>
                  <a:lnTo>
                    <a:pt x="25" y="17"/>
                  </a:lnTo>
                  <a:lnTo>
                    <a:pt x="123" y="11"/>
                  </a:lnTo>
                  <a:lnTo>
                    <a:pt x="128" y="11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53" y="11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49" y="23"/>
                  </a:lnTo>
                  <a:lnTo>
                    <a:pt x="149" y="29"/>
                  </a:lnTo>
                  <a:lnTo>
                    <a:pt x="158" y="29"/>
                  </a:lnTo>
                  <a:lnTo>
                    <a:pt x="161" y="23"/>
                  </a:lnTo>
                  <a:lnTo>
                    <a:pt x="166" y="17"/>
                  </a:lnTo>
                  <a:lnTo>
                    <a:pt x="170" y="11"/>
                  </a:lnTo>
                  <a:lnTo>
                    <a:pt x="174" y="11"/>
                  </a:lnTo>
                  <a:lnTo>
                    <a:pt x="174" y="17"/>
                  </a:lnTo>
                  <a:lnTo>
                    <a:pt x="166" y="29"/>
                  </a:lnTo>
                  <a:lnTo>
                    <a:pt x="161" y="33"/>
                  </a:lnTo>
                  <a:lnTo>
                    <a:pt x="158" y="39"/>
                  </a:lnTo>
                  <a:lnTo>
                    <a:pt x="149" y="39"/>
                  </a:lnTo>
                  <a:lnTo>
                    <a:pt x="145" y="39"/>
                  </a:lnTo>
                  <a:lnTo>
                    <a:pt x="136" y="39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3" y="33"/>
                  </a:lnTo>
                  <a:lnTo>
                    <a:pt x="115" y="33"/>
                  </a:lnTo>
                  <a:lnTo>
                    <a:pt x="30" y="50"/>
                  </a:lnTo>
                  <a:lnTo>
                    <a:pt x="22" y="56"/>
                  </a:lnTo>
                  <a:lnTo>
                    <a:pt x="13" y="50"/>
                  </a:lnTo>
                  <a:lnTo>
                    <a:pt x="0" y="45"/>
                  </a:lnTo>
                  <a:lnTo>
                    <a:pt x="4" y="23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40" name="Freeform 2316"/>
            <p:cNvSpPr>
              <a:spLocks/>
            </p:cNvSpPr>
            <p:nvPr/>
          </p:nvSpPr>
          <p:spPr bwMode="auto">
            <a:xfrm>
              <a:off x="2632" y="1990"/>
              <a:ext cx="122" cy="2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3" y="17"/>
                </a:cxn>
                <a:cxn ang="0">
                  <a:pos x="12" y="28"/>
                </a:cxn>
                <a:cxn ang="0">
                  <a:pos x="20" y="45"/>
                </a:cxn>
                <a:cxn ang="0">
                  <a:pos x="33" y="62"/>
                </a:cxn>
                <a:cxn ang="0">
                  <a:pos x="41" y="84"/>
                </a:cxn>
                <a:cxn ang="0">
                  <a:pos x="50" y="101"/>
                </a:cxn>
                <a:cxn ang="0">
                  <a:pos x="59" y="112"/>
                </a:cxn>
                <a:cxn ang="0">
                  <a:pos x="67" y="135"/>
                </a:cxn>
                <a:cxn ang="0">
                  <a:pos x="84" y="185"/>
                </a:cxn>
                <a:cxn ang="0">
                  <a:pos x="84" y="201"/>
                </a:cxn>
                <a:cxn ang="0">
                  <a:pos x="88" y="218"/>
                </a:cxn>
                <a:cxn ang="0">
                  <a:pos x="88" y="229"/>
                </a:cxn>
                <a:cxn ang="0">
                  <a:pos x="93" y="240"/>
                </a:cxn>
                <a:cxn ang="0">
                  <a:pos x="93" y="251"/>
                </a:cxn>
                <a:cxn ang="0">
                  <a:pos x="88" y="274"/>
                </a:cxn>
                <a:cxn ang="0">
                  <a:pos x="101" y="274"/>
                </a:cxn>
                <a:cxn ang="0">
                  <a:pos x="106" y="263"/>
                </a:cxn>
                <a:cxn ang="0">
                  <a:pos x="109" y="246"/>
                </a:cxn>
                <a:cxn ang="0">
                  <a:pos x="114" y="229"/>
                </a:cxn>
                <a:cxn ang="0">
                  <a:pos x="118" y="212"/>
                </a:cxn>
                <a:cxn ang="0">
                  <a:pos x="118" y="201"/>
                </a:cxn>
                <a:cxn ang="0">
                  <a:pos x="122" y="190"/>
                </a:cxn>
                <a:cxn ang="0">
                  <a:pos x="122" y="174"/>
                </a:cxn>
                <a:cxn ang="0">
                  <a:pos x="122" y="163"/>
                </a:cxn>
                <a:cxn ang="0">
                  <a:pos x="122" y="145"/>
                </a:cxn>
                <a:cxn ang="0">
                  <a:pos x="118" y="135"/>
                </a:cxn>
                <a:cxn ang="0">
                  <a:pos x="118" y="112"/>
                </a:cxn>
                <a:cxn ang="0">
                  <a:pos x="109" y="95"/>
                </a:cxn>
                <a:cxn ang="0">
                  <a:pos x="106" y="79"/>
                </a:cxn>
                <a:cxn ang="0">
                  <a:pos x="106" y="67"/>
                </a:cxn>
                <a:cxn ang="0">
                  <a:pos x="93" y="73"/>
                </a:cxn>
                <a:cxn ang="0">
                  <a:pos x="97" y="84"/>
                </a:cxn>
                <a:cxn ang="0">
                  <a:pos x="97" y="95"/>
                </a:cxn>
                <a:cxn ang="0">
                  <a:pos x="101" y="107"/>
                </a:cxn>
                <a:cxn ang="0">
                  <a:pos x="106" y="123"/>
                </a:cxn>
                <a:cxn ang="0">
                  <a:pos x="106" y="129"/>
                </a:cxn>
                <a:cxn ang="0">
                  <a:pos x="109" y="145"/>
                </a:cxn>
                <a:cxn ang="0">
                  <a:pos x="109" y="157"/>
                </a:cxn>
                <a:cxn ang="0">
                  <a:pos x="109" y="174"/>
                </a:cxn>
                <a:cxn ang="0">
                  <a:pos x="106" y="190"/>
                </a:cxn>
                <a:cxn ang="0">
                  <a:pos x="106" y="201"/>
                </a:cxn>
                <a:cxn ang="0">
                  <a:pos x="106" y="212"/>
                </a:cxn>
                <a:cxn ang="0">
                  <a:pos x="101" y="224"/>
                </a:cxn>
                <a:cxn ang="0">
                  <a:pos x="101" y="207"/>
                </a:cxn>
                <a:cxn ang="0">
                  <a:pos x="97" y="190"/>
                </a:cxn>
                <a:cxn ang="0">
                  <a:pos x="93" y="174"/>
                </a:cxn>
                <a:cxn ang="0">
                  <a:pos x="88" y="157"/>
                </a:cxn>
                <a:cxn ang="0">
                  <a:pos x="79" y="135"/>
                </a:cxn>
                <a:cxn ang="0">
                  <a:pos x="76" y="118"/>
                </a:cxn>
                <a:cxn ang="0">
                  <a:pos x="59" y="84"/>
                </a:cxn>
                <a:cxn ang="0">
                  <a:pos x="50" y="67"/>
                </a:cxn>
                <a:cxn ang="0">
                  <a:pos x="41" y="50"/>
                </a:cxn>
                <a:cxn ang="0">
                  <a:pos x="38" y="45"/>
                </a:cxn>
                <a:cxn ang="0">
                  <a:pos x="33" y="34"/>
                </a:cxn>
                <a:cxn ang="0">
                  <a:pos x="29" y="23"/>
                </a:cxn>
                <a:cxn ang="0">
                  <a:pos x="20" y="12"/>
                </a:cxn>
                <a:cxn ang="0">
                  <a:pos x="12" y="0"/>
                </a:cxn>
              </a:cxnLst>
              <a:rect l="0" t="0" r="r" b="b"/>
              <a:pathLst>
                <a:path w="122" h="274">
                  <a:moveTo>
                    <a:pt x="12" y="0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12" y="28"/>
                  </a:lnTo>
                  <a:lnTo>
                    <a:pt x="20" y="45"/>
                  </a:lnTo>
                  <a:lnTo>
                    <a:pt x="33" y="62"/>
                  </a:lnTo>
                  <a:lnTo>
                    <a:pt x="41" y="84"/>
                  </a:lnTo>
                  <a:lnTo>
                    <a:pt x="50" y="101"/>
                  </a:lnTo>
                  <a:lnTo>
                    <a:pt x="59" y="112"/>
                  </a:lnTo>
                  <a:lnTo>
                    <a:pt x="67" y="135"/>
                  </a:lnTo>
                  <a:lnTo>
                    <a:pt x="84" y="185"/>
                  </a:lnTo>
                  <a:lnTo>
                    <a:pt x="84" y="201"/>
                  </a:lnTo>
                  <a:lnTo>
                    <a:pt x="88" y="218"/>
                  </a:lnTo>
                  <a:lnTo>
                    <a:pt x="88" y="229"/>
                  </a:lnTo>
                  <a:lnTo>
                    <a:pt x="93" y="240"/>
                  </a:lnTo>
                  <a:lnTo>
                    <a:pt x="93" y="251"/>
                  </a:lnTo>
                  <a:lnTo>
                    <a:pt x="88" y="274"/>
                  </a:lnTo>
                  <a:lnTo>
                    <a:pt x="101" y="274"/>
                  </a:lnTo>
                  <a:lnTo>
                    <a:pt x="106" y="263"/>
                  </a:lnTo>
                  <a:lnTo>
                    <a:pt x="109" y="246"/>
                  </a:lnTo>
                  <a:lnTo>
                    <a:pt x="114" y="229"/>
                  </a:lnTo>
                  <a:lnTo>
                    <a:pt x="118" y="212"/>
                  </a:lnTo>
                  <a:lnTo>
                    <a:pt x="118" y="201"/>
                  </a:lnTo>
                  <a:lnTo>
                    <a:pt x="122" y="190"/>
                  </a:lnTo>
                  <a:lnTo>
                    <a:pt x="122" y="174"/>
                  </a:lnTo>
                  <a:lnTo>
                    <a:pt x="122" y="163"/>
                  </a:lnTo>
                  <a:lnTo>
                    <a:pt x="122" y="145"/>
                  </a:lnTo>
                  <a:lnTo>
                    <a:pt x="118" y="135"/>
                  </a:lnTo>
                  <a:lnTo>
                    <a:pt x="118" y="112"/>
                  </a:lnTo>
                  <a:lnTo>
                    <a:pt x="109" y="95"/>
                  </a:lnTo>
                  <a:lnTo>
                    <a:pt x="106" y="79"/>
                  </a:lnTo>
                  <a:lnTo>
                    <a:pt x="106" y="67"/>
                  </a:lnTo>
                  <a:lnTo>
                    <a:pt x="93" y="73"/>
                  </a:lnTo>
                  <a:lnTo>
                    <a:pt x="97" y="84"/>
                  </a:lnTo>
                  <a:lnTo>
                    <a:pt x="97" y="95"/>
                  </a:lnTo>
                  <a:lnTo>
                    <a:pt x="101" y="107"/>
                  </a:lnTo>
                  <a:lnTo>
                    <a:pt x="106" y="123"/>
                  </a:lnTo>
                  <a:lnTo>
                    <a:pt x="106" y="129"/>
                  </a:lnTo>
                  <a:lnTo>
                    <a:pt x="109" y="145"/>
                  </a:lnTo>
                  <a:lnTo>
                    <a:pt x="109" y="157"/>
                  </a:lnTo>
                  <a:lnTo>
                    <a:pt x="109" y="174"/>
                  </a:lnTo>
                  <a:lnTo>
                    <a:pt x="106" y="190"/>
                  </a:lnTo>
                  <a:lnTo>
                    <a:pt x="106" y="201"/>
                  </a:lnTo>
                  <a:lnTo>
                    <a:pt x="106" y="212"/>
                  </a:lnTo>
                  <a:lnTo>
                    <a:pt x="101" y="224"/>
                  </a:lnTo>
                  <a:lnTo>
                    <a:pt x="101" y="207"/>
                  </a:lnTo>
                  <a:lnTo>
                    <a:pt x="97" y="190"/>
                  </a:lnTo>
                  <a:lnTo>
                    <a:pt x="93" y="174"/>
                  </a:lnTo>
                  <a:lnTo>
                    <a:pt x="88" y="157"/>
                  </a:lnTo>
                  <a:lnTo>
                    <a:pt x="79" y="135"/>
                  </a:lnTo>
                  <a:lnTo>
                    <a:pt x="76" y="118"/>
                  </a:lnTo>
                  <a:lnTo>
                    <a:pt x="59" y="84"/>
                  </a:lnTo>
                  <a:lnTo>
                    <a:pt x="50" y="67"/>
                  </a:lnTo>
                  <a:lnTo>
                    <a:pt x="41" y="50"/>
                  </a:lnTo>
                  <a:lnTo>
                    <a:pt x="38" y="45"/>
                  </a:lnTo>
                  <a:lnTo>
                    <a:pt x="33" y="34"/>
                  </a:lnTo>
                  <a:lnTo>
                    <a:pt x="29" y="23"/>
                  </a:lnTo>
                  <a:lnTo>
                    <a:pt x="2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41" name="Freeform 2317"/>
            <p:cNvSpPr>
              <a:spLocks/>
            </p:cNvSpPr>
            <p:nvPr/>
          </p:nvSpPr>
          <p:spPr bwMode="auto">
            <a:xfrm>
              <a:off x="2695" y="2241"/>
              <a:ext cx="174" cy="56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5" y="17"/>
                </a:cxn>
                <a:cxn ang="0">
                  <a:pos x="123" y="11"/>
                </a:cxn>
                <a:cxn ang="0">
                  <a:pos x="128" y="11"/>
                </a:cxn>
                <a:cxn ang="0">
                  <a:pos x="136" y="0"/>
                </a:cxn>
                <a:cxn ang="0">
                  <a:pos x="145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53" y="11"/>
                </a:cxn>
                <a:cxn ang="0">
                  <a:pos x="149" y="17"/>
                </a:cxn>
                <a:cxn ang="0">
                  <a:pos x="145" y="17"/>
                </a:cxn>
                <a:cxn ang="0">
                  <a:pos x="149" y="23"/>
                </a:cxn>
                <a:cxn ang="0">
                  <a:pos x="149" y="29"/>
                </a:cxn>
                <a:cxn ang="0">
                  <a:pos x="158" y="29"/>
                </a:cxn>
                <a:cxn ang="0">
                  <a:pos x="161" y="23"/>
                </a:cxn>
                <a:cxn ang="0">
                  <a:pos x="166" y="17"/>
                </a:cxn>
                <a:cxn ang="0">
                  <a:pos x="170" y="11"/>
                </a:cxn>
                <a:cxn ang="0">
                  <a:pos x="174" y="11"/>
                </a:cxn>
                <a:cxn ang="0">
                  <a:pos x="174" y="17"/>
                </a:cxn>
                <a:cxn ang="0">
                  <a:pos x="166" y="29"/>
                </a:cxn>
                <a:cxn ang="0">
                  <a:pos x="161" y="33"/>
                </a:cxn>
                <a:cxn ang="0">
                  <a:pos x="158" y="39"/>
                </a:cxn>
                <a:cxn ang="0">
                  <a:pos x="149" y="39"/>
                </a:cxn>
                <a:cxn ang="0">
                  <a:pos x="145" y="39"/>
                </a:cxn>
                <a:cxn ang="0">
                  <a:pos x="136" y="39"/>
                </a:cxn>
                <a:cxn ang="0">
                  <a:pos x="131" y="33"/>
                </a:cxn>
                <a:cxn ang="0">
                  <a:pos x="128" y="33"/>
                </a:cxn>
                <a:cxn ang="0">
                  <a:pos x="123" y="33"/>
                </a:cxn>
                <a:cxn ang="0">
                  <a:pos x="115" y="33"/>
                </a:cxn>
                <a:cxn ang="0">
                  <a:pos x="30" y="50"/>
                </a:cxn>
                <a:cxn ang="0">
                  <a:pos x="22" y="56"/>
                </a:cxn>
                <a:cxn ang="0">
                  <a:pos x="13" y="50"/>
                </a:cxn>
                <a:cxn ang="0">
                  <a:pos x="0" y="45"/>
                </a:cxn>
                <a:cxn ang="0">
                  <a:pos x="4" y="23"/>
                </a:cxn>
                <a:cxn ang="0">
                  <a:pos x="17" y="17"/>
                </a:cxn>
              </a:cxnLst>
              <a:rect l="0" t="0" r="r" b="b"/>
              <a:pathLst>
                <a:path w="174" h="56">
                  <a:moveTo>
                    <a:pt x="17" y="17"/>
                  </a:moveTo>
                  <a:lnTo>
                    <a:pt x="25" y="17"/>
                  </a:lnTo>
                  <a:lnTo>
                    <a:pt x="123" y="11"/>
                  </a:lnTo>
                  <a:lnTo>
                    <a:pt x="128" y="11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53" y="11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49" y="23"/>
                  </a:lnTo>
                  <a:lnTo>
                    <a:pt x="149" y="29"/>
                  </a:lnTo>
                  <a:lnTo>
                    <a:pt x="158" y="29"/>
                  </a:lnTo>
                  <a:lnTo>
                    <a:pt x="161" y="23"/>
                  </a:lnTo>
                  <a:lnTo>
                    <a:pt x="166" y="17"/>
                  </a:lnTo>
                  <a:lnTo>
                    <a:pt x="170" y="11"/>
                  </a:lnTo>
                  <a:lnTo>
                    <a:pt x="174" y="11"/>
                  </a:lnTo>
                  <a:lnTo>
                    <a:pt x="174" y="17"/>
                  </a:lnTo>
                  <a:lnTo>
                    <a:pt x="166" y="29"/>
                  </a:lnTo>
                  <a:lnTo>
                    <a:pt x="161" y="33"/>
                  </a:lnTo>
                  <a:lnTo>
                    <a:pt x="158" y="39"/>
                  </a:lnTo>
                  <a:lnTo>
                    <a:pt x="149" y="39"/>
                  </a:lnTo>
                  <a:lnTo>
                    <a:pt x="145" y="39"/>
                  </a:lnTo>
                  <a:lnTo>
                    <a:pt x="136" y="39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3" y="33"/>
                  </a:lnTo>
                  <a:lnTo>
                    <a:pt x="115" y="33"/>
                  </a:lnTo>
                  <a:lnTo>
                    <a:pt x="30" y="50"/>
                  </a:lnTo>
                  <a:lnTo>
                    <a:pt x="22" y="56"/>
                  </a:lnTo>
                  <a:lnTo>
                    <a:pt x="13" y="50"/>
                  </a:lnTo>
                  <a:lnTo>
                    <a:pt x="0" y="45"/>
                  </a:lnTo>
                  <a:lnTo>
                    <a:pt x="4" y="23"/>
                  </a:lnTo>
                  <a:lnTo>
                    <a:pt x="17" y="17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42" name="Freeform 2318"/>
            <p:cNvSpPr>
              <a:spLocks/>
            </p:cNvSpPr>
            <p:nvPr/>
          </p:nvSpPr>
          <p:spPr bwMode="auto">
            <a:xfrm>
              <a:off x="2626" y="2172"/>
              <a:ext cx="88" cy="117"/>
            </a:xfrm>
            <a:custGeom>
              <a:avLst/>
              <a:gdLst/>
              <a:ahLst/>
              <a:cxnLst>
                <a:cxn ang="0">
                  <a:pos x="68" y="39"/>
                </a:cxn>
                <a:cxn ang="0">
                  <a:pos x="68" y="61"/>
                </a:cxn>
                <a:cxn ang="0">
                  <a:pos x="76" y="72"/>
                </a:cxn>
                <a:cxn ang="0">
                  <a:pos x="85" y="84"/>
                </a:cxn>
                <a:cxn ang="0">
                  <a:pos x="88" y="84"/>
                </a:cxn>
                <a:cxn ang="0">
                  <a:pos x="85" y="95"/>
                </a:cxn>
                <a:cxn ang="0">
                  <a:pos x="85" y="106"/>
                </a:cxn>
                <a:cxn ang="0">
                  <a:pos x="85" y="111"/>
                </a:cxn>
                <a:cxn ang="0">
                  <a:pos x="72" y="117"/>
                </a:cxn>
                <a:cxn ang="0">
                  <a:pos x="59" y="117"/>
                </a:cxn>
                <a:cxn ang="0">
                  <a:pos x="50" y="111"/>
                </a:cxn>
                <a:cxn ang="0">
                  <a:pos x="38" y="106"/>
                </a:cxn>
                <a:cxn ang="0">
                  <a:pos x="25" y="101"/>
                </a:cxn>
                <a:cxn ang="0">
                  <a:pos x="12" y="95"/>
                </a:cxn>
                <a:cxn ang="0">
                  <a:pos x="9" y="72"/>
                </a:cxn>
                <a:cxn ang="0">
                  <a:pos x="4" y="50"/>
                </a:cxn>
                <a:cxn ang="0">
                  <a:pos x="4" y="2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21" y="0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9" y="22"/>
                </a:cxn>
                <a:cxn ang="0">
                  <a:pos x="68" y="39"/>
                </a:cxn>
              </a:cxnLst>
              <a:rect l="0" t="0" r="r" b="b"/>
              <a:pathLst>
                <a:path w="88" h="117">
                  <a:moveTo>
                    <a:pt x="68" y="39"/>
                  </a:moveTo>
                  <a:lnTo>
                    <a:pt x="68" y="61"/>
                  </a:lnTo>
                  <a:lnTo>
                    <a:pt x="76" y="72"/>
                  </a:lnTo>
                  <a:lnTo>
                    <a:pt x="85" y="84"/>
                  </a:lnTo>
                  <a:lnTo>
                    <a:pt x="88" y="84"/>
                  </a:lnTo>
                  <a:lnTo>
                    <a:pt x="85" y="95"/>
                  </a:lnTo>
                  <a:lnTo>
                    <a:pt x="85" y="106"/>
                  </a:lnTo>
                  <a:lnTo>
                    <a:pt x="85" y="111"/>
                  </a:lnTo>
                  <a:lnTo>
                    <a:pt x="72" y="117"/>
                  </a:lnTo>
                  <a:lnTo>
                    <a:pt x="59" y="117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5" y="101"/>
                  </a:lnTo>
                  <a:lnTo>
                    <a:pt x="12" y="95"/>
                  </a:lnTo>
                  <a:lnTo>
                    <a:pt x="9" y="72"/>
                  </a:lnTo>
                  <a:lnTo>
                    <a:pt x="4" y="50"/>
                  </a:lnTo>
                  <a:lnTo>
                    <a:pt x="4" y="2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21" y="0"/>
                  </a:lnTo>
                  <a:lnTo>
                    <a:pt x="42" y="6"/>
                  </a:lnTo>
                  <a:lnTo>
                    <a:pt x="50" y="10"/>
                  </a:lnTo>
                  <a:lnTo>
                    <a:pt x="59" y="22"/>
                  </a:lnTo>
                  <a:lnTo>
                    <a:pt x="68" y="3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43" name="Freeform 2319"/>
            <p:cNvSpPr>
              <a:spLocks/>
            </p:cNvSpPr>
            <p:nvPr/>
          </p:nvSpPr>
          <p:spPr bwMode="auto">
            <a:xfrm>
              <a:off x="2711" y="2027"/>
              <a:ext cx="169" cy="67"/>
            </a:xfrm>
            <a:custGeom>
              <a:avLst/>
              <a:gdLst/>
              <a:ahLst/>
              <a:cxnLst>
                <a:cxn ang="0">
                  <a:pos x="17" y="39"/>
                </a:cxn>
                <a:cxn ang="0">
                  <a:pos x="25" y="34"/>
                </a:cxn>
                <a:cxn ang="0">
                  <a:pos x="46" y="39"/>
                </a:cxn>
                <a:cxn ang="0">
                  <a:pos x="80" y="45"/>
                </a:cxn>
                <a:cxn ang="0">
                  <a:pos x="106" y="51"/>
                </a:cxn>
                <a:cxn ang="0">
                  <a:pos x="122" y="56"/>
                </a:cxn>
                <a:cxn ang="0">
                  <a:pos x="131" y="61"/>
                </a:cxn>
                <a:cxn ang="0">
                  <a:pos x="139" y="67"/>
                </a:cxn>
                <a:cxn ang="0">
                  <a:pos x="148" y="61"/>
                </a:cxn>
                <a:cxn ang="0">
                  <a:pos x="148" y="56"/>
                </a:cxn>
                <a:cxn ang="0">
                  <a:pos x="148" y="51"/>
                </a:cxn>
                <a:cxn ang="0">
                  <a:pos x="144" y="45"/>
                </a:cxn>
                <a:cxn ang="0">
                  <a:pos x="135" y="45"/>
                </a:cxn>
                <a:cxn ang="0">
                  <a:pos x="139" y="39"/>
                </a:cxn>
                <a:cxn ang="0">
                  <a:pos x="144" y="34"/>
                </a:cxn>
                <a:cxn ang="0">
                  <a:pos x="148" y="28"/>
                </a:cxn>
                <a:cxn ang="0">
                  <a:pos x="153" y="34"/>
                </a:cxn>
                <a:cxn ang="0">
                  <a:pos x="157" y="45"/>
                </a:cxn>
                <a:cxn ang="0">
                  <a:pos x="161" y="56"/>
                </a:cxn>
                <a:cxn ang="0">
                  <a:pos x="165" y="56"/>
                </a:cxn>
                <a:cxn ang="0">
                  <a:pos x="169" y="51"/>
                </a:cxn>
                <a:cxn ang="0">
                  <a:pos x="165" y="45"/>
                </a:cxn>
                <a:cxn ang="0">
                  <a:pos x="161" y="34"/>
                </a:cxn>
                <a:cxn ang="0">
                  <a:pos x="157" y="22"/>
                </a:cxn>
                <a:cxn ang="0">
                  <a:pos x="148" y="16"/>
                </a:cxn>
                <a:cxn ang="0">
                  <a:pos x="144" y="16"/>
                </a:cxn>
                <a:cxn ang="0">
                  <a:pos x="135" y="16"/>
                </a:cxn>
                <a:cxn ang="0">
                  <a:pos x="127" y="22"/>
                </a:cxn>
                <a:cxn ang="0">
                  <a:pos x="118" y="28"/>
                </a:cxn>
                <a:cxn ang="0">
                  <a:pos x="114" y="28"/>
                </a:cxn>
                <a:cxn ang="0">
                  <a:pos x="98" y="22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7" y="39"/>
                </a:cxn>
              </a:cxnLst>
              <a:rect l="0" t="0" r="r" b="b"/>
              <a:pathLst>
                <a:path w="169" h="67">
                  <a:moveTo>
                    <a:pt x="17" y="39"/>
                  </a:moveTo>
                  <a:lnTo>
                    <a:pt x="25" y="34"/>
                  </a:lnTo>
                  <a:lnTo>
                    <a:pt x="46" y="39"/>
                  </a:lnTo>
                  <a:lnTo>
                    <a:pt x="80" y="45"/>
                  </a:lnTo>
                  <a:lnTo>
                    <a:pt x="106" y="51"/>
                  </a:lnTo>
                  <a:lnTo>
                    <a:pt x="122" y="56"/>
                  </a:lnTo>
                  <a:lnTo>
                    <a:pt x="131" y="61"/>
                  </a:lnTo>
                  <a:lnTo>
                    <a:pt x="139" y="67"/>
                  </a:lnTo>
                  <a:lnTo>
                    <a:pt x="148" y="61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4" y="45"/>
                  </a:lnTo>
                  <a:lnTo>
                    <a:pt x="135" y="45"/>
                  </a:lnTo>
                  <a:lnTo>
                    <a:pt x="139" y="39"/>
                  </a:lnTo>
                  <a:lnTo>
                    <a:pt x="144" y="34"/>
                  </a:lnTo>
                  <a:lnTo>
                    <a:pt x="148" y="28"/>
                  </a:lnTo>
                  <a:lnTo>
                    <a:pt x="153" y="34"/>
                  </a:lnTo>
                  <a:lnTo>
                    <a:pt x="157" y="45"/>
                  </a:lnTo>
                  <a:lnTo>
                    <a:pt x="161" y="56"/>
                  </a:lnTo>
                  <a:lnTo>
                    <a:pt x="165" y="56"/>
                  </a:lnTo>
                  <a:lnTo>
                    <a:pt x="169" y="51"/>
                  </a:lnTo>
                  <a:lnTo>
                    <a:pt x="165" y="45"/>
                  </a:lnTo>
                  <a:lnTo>
                    <a:pt x="161" y="34"/>
                  </a:lnTo>
                  <a:lnTo>
                    <a:pt x="157" y="22"/>
                  </a:lnTo>
                  <a:lnTo>
                    <a:pt x="148" y="16"/>
                  </a:lnTo>
                  <a:lnTo>
                    <a:pt x="144" y="16"/>
                  </a:lnTo>
                  <a:lnTo>
                    <a:pt x="135" y="16"/>
                  </a:lnTo>
                  <a:lnTo>
                    <a:pt x="127" y="22"/>
                  </a:lnTo>
                  <a:lnTo>
                    <a:pt x="118" y="28"/>
                  </a:lnTo>
                  <a:lnTo>
                    <a:pt x="114" y="28"/>
                  </a:lnTo>
                  <a:lnTo>
                    <a:pt x="98" y="2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44" name="Freeform 2320"/>
            <p:cNvSpPr>
              <a:spLocks/>
            </p:cNvSpPr>
            <p:nvPr/>
          </p:nvSpPr>
          <p:spPr bwMode="auto">
            <a:xfrm>
              <a:off x="2623" y="2169"/>
              <a:ext cx="88" cy="117"/>
            </a:xfrm>
            <a:custGeom>
              <a:avLst/>
              <a:gdLst/>
              <a:ahLst/>
              <a:cxnLst>
                <a:cxn ang="0">
                  <a:pos x="68" y="39"/>
                </a:cxn>
                <a:cxn ang="0">
                  <a:pos x="68" y="61"/>
                </a:cxn>
                <a:cxn ang="0">
                  <a:pos x="76" y="72"/>
                </a:cxn>
                <a:cxn ang="0">
                  <a:pos x="85" y="84"/>
                </a:cxn>
                <a:cxn ang="0">
                  <a:pos x="88" y="84"/>
                </a:cxn>
                <a:cxn ang="0">
                  <a:pos x="85" y="95"/>
                </a:cxn>
                <a:cxn ang="0">
                  <a:pos x="85" y="106"/>
                </a:cxn>
                <a:cxn ang="0">
                  <a:pos x="85" y="111"/>
                </a:cxn>
                <a:cxn ang="0">
                  <a:pos x="72" y="117"/>
                </a:cxn>
                <a:cxn ang="0">
                  <a:pos x="59" y="117"/>
                </a:cxn>
                <a:cxn ang="0">
                  <a:pos x="50" y="111"/>
                </a:cxn>
                <a:cxn ang="0">
                  <a:pos x="38" y="106"/>
                </a:cxn>
                <a:cxn ang="0">
                  <a:pos x="25" y="101"/>
                </a:cxn>
                <a:cxn ang="0">
                  <a:pos x="12" y="95"/>
                </a:cxn>
                <a:cxn ang="0">
                  <a:pos x="9" y="72"/>
                </a:cxn>
                <a:cxn ang="0">
                  <a:pos x="4" y="50"/>
                </a:cxn>
                <a:cxn ang="0">
                  <a:pos x="4" y="2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21" y="0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9" y="22"/>
                </a:cxn>
                <a:cxn ang="0">
                  <a:pos x="68" y="39"/>
                </a:cxn>
              </a:cxnLst>
              <a:rect l="0" t="0" r="r" b="b"/>
              <a:pathLst>
                <a:path w="88" h="117">
                  <a:moveTo>
                    <a:pt x="68" y="39"/>
                  </a:moveTo>
                  <a:lnTo>
                    <a:pt x="68" y="61"/>
                  </a:lnTo>
                  <a:lnTo>
                    <a:pt x="76" y="72"/>
                  </a:lnTo>
                  <a:lnTo>
                    <a:pt x="85" y="84"/>
                  </a:lnTo>
                  <a:lnTo>
                    <a:pt x="88" y="84"/>
                  </a:lnTo>
                  <a:lnTo>
                    <a:pt x="85" y="95"/>
                  </a:lnTo>
                  <a:lnTo>
                    <a:pt x="85" y="106"/>
                  </a:lnTo>
                  <a:lnTo>
                    <a:pt x="85" y="111"/>
                  </a:lnTo>
                  <a:lnTo>
                    <a:pt x="72" y="117"/>
                  </a:lnTo>
                  <a:lnTo>
                    <a:pt x="59" y="117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5" y="101"/>
                  </a:lnTo>
                  <a:lnTo>
                    <a:pt x="12" y="95"/>
                  </a:lnTo>
                  <a:lnTo>
                    <a:pt x="9" y="72"/>
                  </a:lnTo>
                  <a:lnTo>
                    <a:pt x="4" y="50"/>
                  </a:lnTo>
                  <a:lnTo>
                    <a:pt x="4" y="2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21" y="0"/>
                  </a:lnTo>
                  <a:lnTo>
                    <a:pt x="42" y="6"/>
                  </a:lnTo>
                  <a:lnTo>
                    <a:pt x="50" y="10"/>
                  </a:lnTo>
                  <a:lnTo>
                    <a:pt x="59" y="22"/>
                  </a:lnTo>
                  <a:lnTo>
                    <a:pt x="68" y="39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45" name="Freeform 2321"/>
            <p:cNvSpPr>
              <a:spLocks/>
            </p:cNvSpPr>
            <p:nvPr/>
          </p:nvSpPr>
          <p:spPr bwMode="auto">
            <a:xfrm>
              <a:off x="2708" y="2024"/>
              <a:ext cx="169" cy="67"/>
            </a:xfrm>
            <a:custGeom>
              <a:avLst/>
              <a:gdLst/>
              <a:ahLst/>
              <a:cxnLst>
                <a:cxn ang="0">
                  <a:pos x="17" y="39"/>
                </a:cxn>
                <a:cxn ang="0">
                  <a:pos x="25" y="34"/>
                </a:cxn>
                <a:cxn ang="0">
                  <a:pos x="46" y="39"/>
                </a:cxn>
                <a:cxn ang="0">
                  <a:pos x="80" y="45"/>
                </a:cxn>
                <a:cxn ang="0">
                  <a:pos x="106" y="51"/>
                </a:cxn>
                <a:cxn ang="0">
                  <a:pos x="122" y="56"/>
                </a:cxn>
                <a:cxn ang="0">
                  <a:pos x="131" y="61"/>
                </a:cxn>
                <a:cxn ang="0">
                  <a:pos x="139" y="67"/>
                </a:cxn>
                <a:cxn ang="0">
                  <a:pos x="148" y="61"/>
                </a:cxn>
                <a:cxn ang="0">
                  <a:pos x="148" y="56"/>
                </a:cxn>
                <a:cxn ang="0">
                  <a:pos x="148" y="51"/>
                </a:cxn>
                <a:cxn ang="0">
                  <a:pos x="144" y="45"/>
                </a:cxn>
                <a:cxn ang="0">
                  <a:pos x="135" y="45"/>
                </a:cxn>
                <a:cxn ang="0">
                  <a:pos x="139" y="39"/>
                </a:cxn>
                <a:cxn ang="0">
                  <a:pos x="144" y="34"/>
                </a:cxn>
                <a:cxn ang="0">
                  <a:pos x="148" y="28"/>
                </a:cxn>
                <a:cxn ang="0">
                  <a:pos x="153" y="34"/>
                </a:cxn>
                <a:cxn ang="0">
                  <a:pos x="157" y="45"/>
                </a:cxn>
                <a:cxn ang="0">
                  <a:pos x="161" y="56"/>
                </a:cxn>
                <a:cxn ang="0">
                  <a:pos x="165" y="56"/>
                </a:cxn>
                <a:cxn ang="0">
                  <a:pos x="169" y="51"/>
                </a:cxn>
                <a:cxn ang="0">
                  <a:pos x="165" y="45"/>
                </a:cxn>
                <a:cxn ang="0">
                  <a:pos x="161" y="34"/>
                </a:cxn>
                <a:cxn ang="0">
                  <a:pos x="157" y="22"/>
                </a:cxn>
                <a:cxn ang="0">
                  <a:pos x="148" y="16"/>
                </a:cxn>
                <a:cxn ang="0">
                  <a:pos x="144" y="16"/>
                </a:cxn>
                <a:cxn ang="0">
                  <a:pos x="135" y="16"/>
                </a:cxn>
                <a:cxn ang="0">
                  <a:pos x="127" y="22"/>
                </a:cxn>
                <a:cxn ang="0">
                  <a:pos x="118" y="28"/>
                </a:cxn>
                <a:cxn ang="0">
                  <a:pos x="114" y="28"/>
                </a:cxn>
                <a:cxn ang="0">
                  <a:pos x="98" y="22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7" y="39"/>
                </a:cxn>
              </a:cxnLst>
              <a:rect l="0" t="0" r="r" b="b"/>
              <a:pathLst>
                <a:path w="169" h="67">
                  <a:moveTo>
                    <a:pt x="17" y="39"/>
                  </a:moveTo>
                  <a:lnTo>
                    <a:pt x="25" y="34"/>
                  </a:lnTo>
                  <a:lnTo>
                    <a:pt x="46" y="39"/>
                  </a:lnTo>
                  <a:lnTo>
                    <a:pt x="80" y="45"/>
                  </a:lnTo>
                  <a:lnTo>
                    <a:pt x="106" y="51"/>
                  </a:lnTo>
                  <a:lnTo>
                    <a:pt x="122" y="56"/>
                  </a:lnTo>
                  <a:lnTo>
                    <a:pt x="131" y="61"/>
                  </a:lnTo>
                  <a:lnTo>
                    <a:pt x="139" y="67"/>
                  </a:lnTo>
                  <a:lnTo>
                    <a:pt x="148" y="61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4" y="45"/>
                  </a:lnTo>
                  <a:lnTo>
                    <a:pt x="135" y="45"/>
                  </a:lnTo>
                  <a:lnTo>
                    <a:pt x="139" y="39"/>
                  </a:lnTo>
                  <a:lnTo>
                    <a:pt x="144" y="34"/>
                  </a:lnTo>
                  <a:lnTo>
                    <a:pt x="148" y="28"/>
                  </a:lnTo>
                  <a:lnTo>
                    <a:pt x="153" y="34"/>
                  </a:lnTo>
                  <a:lnTo>
                    <a:pt x="157" y="45"/>
                  </a:lnTo>
                  <a:lnTo>
                    <a:pt x="161" y="56"/>
                  </a:lnTo>
                  <a:lnTo>
                    <a:pt x="165" y="56"/>
                  </a:lnTo>
                  <a:lnTo>
                    <a:pt x="169" y="51"/>
                  </a:lnTo>
                  <a:lnTo>
                    <a:pt x="165" y="45"/>
                  </a:lnTo>
                  <a:lnTo>
                    <a:pt x="161" y="34"/>
                  </a:lnTo>
                  <a:lnTo>
                    <a:pt x="157" y="22"/>
                  </a:lnTo>
                  <a:lnTo>
                    <a:pt x="148" y="16"/>
                  </a:lnTo>
                  <a:lnTo>
                    <a:pt x="144" y="16"/>
                  </a:lnTo>
                  <a:lnTo>
                    <a:pt x="135" y="16"/>
                  </a:lnTo>
                  <a:lnTo>
                    <a:pt x="127" y="22"/>
                  </a:lnTo>
                  <a:lnTo>
                    <a:pt x="118" y="28"/>
                  </a:lnTo>
                  <a:lnTo>
                    <a:pt x="114" y="28"/>
                  </a:lnTo>
                  <a:lnTo>
                    <a:pt x="98" y="2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7" y="39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46" name="Freeform 2322"/>
            <p:cNvSpPr>
              <a:spLocks/>
            </p:cNvSpPr>
            <p:nvPr/>
          </p:nvSpPr>
          <p:spPr bwMode="auto">
            <a:xfrm>
              <a:off x="2673" y="2027"/>
              <a:ext cx="55" cy="55"/>
            </a:xfrm>
            <a:custGeom>
              <a:avLst/>
              <a:gdLst/>
              <a:ahLst/>
              <a:cxnLst>
                <a:cxn ang="0">
                  <a:pos x="25" y="55"/>
                </a:cxn>
                <a:cxn ang="0">
                  <a:pos x="38" y="50"/>
                </a:cxn>
                <a:cxn ang="0">
                  <a:pos x="50" y="39"/>
                </a:cxn>
                <a:cxn ang="0">
                  <a:pos x="55" y="39"/>
                </a:cxn>
                <a:cxn ang="0">
                  <a:pos x="50" y="28"/>
                </a:cxn>
                <a:cxn ang="0">
                  <a:pos x="46" y="22"/>
                </a:cxn>
                <a:cxn ang="0">
                  <a:pos x="42" y="11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8" y="6"/>
                </a:cxn>
                <a:cxn ang="0">
                  <a:pos x="0" y="11"/>
                </a:cxn>
                <a:cxn ang="0">
                  <a:pos x="25" y="55"/>
                </a:cxn>
              </a:cxnLst>
              <a:rect l="0" t="0" r="r" b="b"/>
              <a:pathLst>
                <a:path w="55" h="55">
                  <a:moveTo>
                    <a:pt x="25" y="55"/>
                  </a:moveTo>
                  <a:lnTo>
                    <a:pt x="38" y="50"/>
                  </a:lnTo>
                  <a:lnTo>
                    <a:pt x="50" y="39"/>
                  </a:lnTo>
                  <a:lnTo>
                    <a:pt x="55" y="39"/>
                  </a:lnTo>
                  <a:lnTo>
                    <a:pt x="50" y="28"/>
                  </a:lnTo>
                  <a:lnTo>
                    <a:pt x="46" y="22"/>
                  </a:lnTo>
                  <a:lnTo>
                    <a:pt x="42" y="11"/>
                  </a:lnTo>
                  <a:lnTo>
                    <a:pt x="34" y="0"/>
                  </a:lnTo>
                  <a:lnTo>
                    <a:pt x="21" y="6"/>
                  </a:lnTo>
                  <a:lnTo>
                    <a:pt x="8" y="6"/>
                  </a:lnTo>
                  <a:lnTo>
                    <a:pt x="0" y="11"/>
                  </a:lnTo>
                  <a:lnTo>
                    <a:pt x="25" y="5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47" name="Freeform 2323"/>
            <p:cNvSpPr>
              <a:spLocks/>
            </p:cNvSpPr>
            <p:nvPr/>
          </p:nvSpPr>
          <p:spPr bwMode="auto">
            <a:xfrm>
              <a:off x="2670" y="2024"/>
              <a:ext cx="55" cy="55"/>
            </a:xfrm>
            <a:custGeom>
              <a:avLst/>
              <a:gdLst/>
              <a:ahLst/>
              <a:cxnLst>
                <a:cxn ang="0">
                  <a:pos x="25" y="55"/>
                </a:cxn>
                <a:cxn ang="0">
                  <a:pos x="38" y="50"/>
                </a:cxn>
                <a:cxn ang="0">
                  <a:pos x="50" y="39"/>
                </a:cxn>
                <a:cxn ang="0">
                  <a:pos x="55" y="39"/>
                </a:cxn>
                <a:cxn ang="0">
                  <a:pos x="50" y="28"/>
                </a:cxn>
                <a:cxn ang="0">
                  <a:pos x="46" y="22"/>
                </a:cxn>
                <a:cxn ang="0">
                  <a:pos x="42" y="11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8" y="6"/>
                </a:cxn>
                <a:cxn ang="0">
                  <a:pos x="0" y="11"/>
                </a:cxn>
              </a:cxnLst>
              <a:rect l="0" t="0" r="r" b="b"/>
              <a:pathLst>
                <a:path w="55" h="55">
                  <a:moveTo>
                    <a:pt x="25" y="55"/>
                  </a:moveTo>
                  <a:lnTo>
                    <a:pt x="38" y="50"/>
                  </a:lnTo>
                  <a:lnTo>
                    <a:pt x="50" y="39"/>
                  </a:lnTo>
                  <a:lnTo>
                    <a:pt x="55" y="39"/>
                  </a:lnTo>
                  <a:lnTo>
                    <a:pt x="50" y="28"/>
                  </a:lnTo>
                  <a:lnTo>
                    <a:pt x="46" y="22"/>
                  </a:lnTo>
                  <a:lnTo>
                    <a:pt x="42" y="11"/>
                  </a:lnTo>
                  <a:lnTo>
                    <a:pt x="34" y="0"/>
                  </a:lnTo>
                  <a:lnTo>
                    <a:pt x="21" y="6"/>
                  </a:lnTo>
                  <a:lnTo>
                    <a:pt x="8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48" name="Freeform 2324"/>
            <p:cNvSpPr>
              <a:spLocks/>
            </p:cNvSpPr>
            <p:nvPr/>
          </p:nvSpPr>
          <p:spPr bwMode="auto">
            <a:xfrm>
              <a:off x="2640" y="1990"/>
              <a:ext cx="98" cy="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13" y="17"/>
                </a:cxn>
                <a:cxn ang="0">
                  <a:pos x="17" y="28"/>
                </a:cxn>
                <a:cxn ang="0">
                  <a:pos x="25" y="40"/>
                </a:cxn>
                <a:cxn ang="0">
                  <a:pos x="38" y="56"/>
                </a:cxn>
                <a:cxn ang="0">
                  <a:pos x="42" y="67"/>
                </a:cxn>
                <a:cxn ang="0">
                  <a:pos x="51" y="79"/>
                </a:cxn>
                <a:cxn ang="0">
                  <a:pos x="59" y="107"/>
                </a:cxn>
                <a:cxn ang="0">
                  <a:pos x="72" y="129"/>
                </a:cxn>
                <a:cxn ang="0">
                  <a:pos x="80" y="157"/>
                </a:cxn>
                <a:cxn ang="0">
                  <a:pos x="89" y="185"/>
                </a:cxn>
                <a:cxn ang="0">
                  <a:pos x="89" y="207"/>
                </a:cxn>
                <a:cxn ang="0">
                  <a:pos x="93" y="224"/>
                </a:cxn>
                <a:cxn ang="0">
                  <a:pos x="98" y="207"/>
                </a:cxn>
                <a:cxn ang="0">
                  <a:pos x="98" y="185"/>
                </a:cxn>
                <a:cxn ang="0">
                  <a:pos x="98" y="157"/>
                </a:cxn>
                <a:cxn ang="0">
                  <a:pos x="98" y="135"/>
                </a:cxn>
                <a:cxn ang="0">
                  <a:pos x="93" y="112"/>
                </a:cxn>
                <a:cxn ang="0">
                  <a:pos x="89" y="101"/>
                </a:cxn>
                <a:cxn ang="0">
                  <a:pos x="89" y="89"/>
                </a:cxn>
                <a:cxn ang="0">
                  <a:pos x="85" y="73"/>
                </a:cxn>
              </a:cxnLst>
              <a:rect l="0" t="0" r="r" b="b"/>
              <a:pathLst>
                <a:path w="98" h="224">
                  <a:moveTo>
                    <a:pt x="0" y="0"/>
                  </a:moveTo>
                  <a:lnTo>
                    <a:pt x="4" y="6"/>
                  </a:lnTo>
                  <a:lnTo>
                    <a:pt x="13" y="17"/>
                  </a:lnTo>
                  <a:lnTo>
                    <a:pt x="17" y="28"/>
                  </a:lnTo>
                  <a:lnTo>
                    <a:pt x="25" y="40"/>
                  </a:lnTo>
                  <a:lnTo>
                    <a:pt x="38" y="56"/>
                  </a:lnTo>
                  <a:lnTo>
                    <a:pt x="42" y="67"/>
                  </a:lnTo>
                  <a:lnTo>
                    <a:pt x="51" y="79"/>
                  </a:lnTo>
                  <a:lnTo>
                    <a:pt x="59" y="107"/>
                  </a:lnTo>
                  <a:lnTo>
                    <a:pt x="72" y="129"/>
                  </a:lnTo>
                  <a:lnTo>
                    <a:pt x="80" y="157"/>
                  </a:lnTo>
                  <a:lnTo>
                    <a:pt x="89" y="185"/>
                  </a:lnTo>
                  <a:lnTo>
                    <a:pt x="89" y="207"/>
                  </a:lnTo>
                  <a:lnTo>
                    <a:pt x="93" y="224"/>
                  </a:lnTo>
                  <a:lnTo>
                    <a:pt x="98" y="207"/>
                  </a:lnTo>
                  <a:lnTo>
                    <a:pt x="98" y="185"/>
                  </a:lnTo>
                  <a:lnTo>
                    <a:pt x="98" y="157"/>
                  </a:lnTo>
                  <a:lnTo>
                    <a:pt x="98" y="135"/>
                  </a:lnTo>
                  <a:lnTo>
                    <a:pt x="93" y="112"/>
                  </a:lnTo>
                  <a:lnTo>
                    <a:pt x="89" y="101"/>
                  </a:lnTo>
                  <a:lnTo>
                    <a:pt x="89" y="89"/>
                  </a:lnTo>
                  <a:lnTo>
                    <a:pt x="85" y="73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49" name="Freeform 2325"/>
            <p:cNvSpPr>
              <a:spLocks/>
            </p:cNvSpPr>
            <p:nvPr/>
          </p:nvSpPr>
          <p:spPr bwMode="auto">
            <a:xfrm>
              <a:off x="2626" y="2043"/>
              <a:ext cx="64" cy="11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6" y="6"/>
                </a:cxn>
                <a:cxn ang="0">
                  <a:pos x="12" y="23"/>
                </a:cxn>
                <a:cxn ang="0">
                  <a:pos x="9" y="39"/>
                </a:cxn>
                <a:cxn ang="0">
                  <a:pos x="4" y="57"/>
                </a:cxn>
                <a:cxn ang="0">
                  <a:pos x="4" y="85"/>
                </a:cxn>
                <a:cxn ang="0">
                  <a:pos x="0" y="95"/>
                </a:cxn>
                <a:cxn ang="0">
                  <a:pos x="4" y="113"/>
                </a:cxn>
                <a:cxn ang="0">
                  <a:pos x="17" y="118"/>
                </a:cxn>
                <a:cxn ang="0">
                  <a:pos x="30" y="118"/>
                </a:cxn>
                <a:cxn ang="0">
                  <a:pos x="59" y="95"/>
                </a:cxn>
                <a:cxn ang="0">
                  <a:pos x="64" y="73"/>
                </a:cxn>
                <a:cxn ang="0">
                  <a:pos x="64" y="57"/>
                </a:cxn>
                <a:cxn ang="0">
                  <a:pos x="34" y="0"/>
                </a:cxn>
              </a:cxnLst>
              <a:rect l="0" t="0" r="r" b="b"/>
              <a:pathLst>
                <a:path w="64" h="118">
                  <a:moveTo>
                    <a:pt x="34" y="0"/>
                  </a:moveTo>
                  <a:lnTo>
                    <a:pt x="26" y="6"/>
                  </a:lnTo>
                  <a:lnTo>
                    <a:pt x="12" y="23"/>
                  </a:lnTo>
                  <a:lnTo>
                    <a:pt x="9" y="39"/>
                  </a:lnTo>
                  <a:lnTo>
                    <a:pt x="4" y="57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17" y="118"/>
                  </a:lnTo>
                  <a:lnTo>
                    <a:pt x="30" y="118"/>
                  </a:lnTo>
                  <a:lnTo>
                    <a:pt x="59" y="95"/>
                  </a:lnTo>
                  <a:lnTo>
                    <a:pt x="64" y="73"/>
                  </a:lnTo>
                  <a:lnTo>
                    <a:pt x="64" y="5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50" name="Freeform 2326"/>
            <p:cNvSpPr>
              <a:spLocks/>
            </p:cNvSpPr>
            <p:nvPr/>
          </p:nvSpPr>
          <p:spPr bwMode="auto">
            <a:xfrm>
              <a:off x="2623" y="2040"/>
              <a:ext cx="64" cy="11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6" y="6"/>
                </a:cxn>
                <a:cxn ang="0">
                  <a:pos x="12" y="23"/>
                </a:cxn>
                <a:cxn ang="0">
                  <a:pos x="9" y="39"/>
                </a:cxn>
                <a:cxn ang="0">
                  <a:pos x="4" y="57"/>
                </a:cxn>
                <a:cxn ang="0">
                  <a:pos x="4" y="85"/>
                </a:cxn>
                <a:cxn ang="0">
                  <a:pos x="0" y="95"/>
                </a:cxn>
                <a:cxn ang="0">
                  <a:pos x="4" y="113"/>
                </a:cxn>
                <a:cxn ang="0">
                  <a:pos x="17" y="118"/>
                </a:cxn>
                <a:cxn ang="0">
                  <a:pos x="30" y="118"/>
                </a:cxn>
                <a:cxn ang="0">
                  <a:pos x="59" y="95"/>
                </a:cxn>
                <a:cxn ang="0">
                  <a:pos x="64" y="73"/>
                </a:cxn>
                <a:cxn ang="0">
                  <a:pos x="64" y="57"/>
                </a:cxn>
              </a:cxnLst>
              <a:rect l="0" t="0" r="r" b="b"/>
              <a:pathLst>
                <a:path w="64" h="118">
                  <a:moveTo>
                    <a:pt x="34" y="0"/>
                  </a:moveTo>
                  <a:lnTo>
                    <a:pt x="26" y="6"/>
                  </a:lnTo>
                  <a:lnTo>
                    <a:pt x="12" y="23"/>
                  </a:lnTo>
                  <a:lnTo>
                    <a:pt x="9" y="39"/>
                  </a:lnTo>
                  <a:lnTo>
                    <a:pt x="4" y="57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17" y="118"/>
                  </a:lnTo>
                  <a:lnTo>
                    <a:pt x="30" y="118"/>
                  </a:lnTo>
                  <a:lnTo>
                    <a:pt x="59" y="95"/>
                  </a:lnTo>
                  <a:lnTo>
                    <a:pt x="64" y="73"/>
                  </a:lnTo>
                  <a:lnTo>
                    <a:pt x="64" y="57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51" name="Freeform 2327"/>
            <p:cNvSpPr>
              <a:spLocks/>
            </p:cNvSpPr>
            <p:nvPr/>
          </p:nvSpPr>
          <p:spPr bwMode="auto">
            <a:xfrm>
              <a:off x="2632" y="2002"/>
              <a:ext cx="93" cy="2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6"/>
                </a:cxn>
                <a:cxn ang="0">
                  <a:pos x="29" y="50"/>
                </a:cxn>
                <a:cxn ang="0">
                  <a:pos x="50" y="89"/>
                </a:cxn>
                <a:cxn ang="0">
                  <a:pos x="55" y="100"/>
                </a:cxn>
                <a:cxn ang="0">
                  <a:pos x="67" y="122"/>
                </a:cxn>
                <a:cxn ang="0">
                  <a:pos x="80" y="167"/>
                </a:cxn>
                <a:cxn ang="0">
                  <a:pos x="85" y="189"/>
                </a:cxn>
                <a:cxn ang="0">
                  <a:pos x="88" y="217"/>
                </a:cxn>
                <a:cxn ang="0">
                  <a:pos x="93" y="239"/>
                </a:cxn>
                <a:cxn ang="0">
                  <a:pos x="88" y="245"/>
                </a:cxn>
                <a:cxn ang="0">
                  <a:pos x="88" y="256"/>
                </a:cxn>
              </a:cxnLst>
              <a:rect l="0" t="0" r="r" b="b"/>
              <a:pathLst>
                <a:path w="93" h="256">
                  <a:moveTo>
                    <a:pt x="0" y="0"/>
                  </a:moveTo>
                  <a:lnTo>
                    <a:pt x="12" y="16"/>
                  </a:lnTo>
                  <a:lnTo>
                    <a:pt x="29" y="50"/>
                  </a:lnTo>
                  <a:lnTo>
                    <a:pt x="50" y="89"/>
                  </a:lnTo>
                  <a:lnTo>
                    <a:pt x="55" y="100"/>
                  </a:lnTo>
                  <a:lnTo>
                    <a:pt x="67" y="122"/>
                  </a:lnTo>
                  <a:lnTo>
                    <a:pt x="80" y="167"/>
                  </a:lnTo>
                  <a:lnTo>
                    <a:pt x="85" y="189"/>
                  </a:lnTo>
                  <a:lnTo>
                    <a:pt x="88" y="217"/>
                  </a:lnTo>
                  <a:lnTo>
                    <a:pt x="93" y="239"/>
                  </a:lnTo>
                  <a:lnTo>
                    <a:pt x="88" y="245"/>
                  </a:lnTo>
                  <a:lnTo>
                    <a:pt x="88" y="256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52" name="Freeform 2328"/>
            <p:cNvSpPr>
              <a:spLocks/>
            </p:cNvSpPr>
            <p:nvPr/>
          </p:nvSpPr>
          <p:spPr bwMode="auto">
            <a:xfrm>
              <a:off x="2733" y="2063"/>
              <a:ext cx="21" cy="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9" y="28"/>
                </a:cxn>
                <a:cxn ang="0">
                  <a:pos x="13" y="39"/>
                </a:cxn>
                <a:cxn ang="0">
                  <a:pos x="13" y="50"/>
                </a:cxn>
                <a:cxn ang="0">
                  <a:pos x="17" y="62"/>
                </a:cxn>
                <a:cxn ang="0">
                  <a:pos x="21" y="90"/>
                </a:cxn>
                <a:cxn ang="0">
                  <a:pos x="21" y="116"/>
                </a:cxn>
                <a:cxn ang="0">
                  <a:pos x="17" y="145"/>
                </a:cxn>
                <a:cxn ang="0">
                  <a:pos x="13" y="162"/>
                </a:cxn>
                <a:cxn ang="0">
                  <a:pos x="9" y="178"/>
                </a:cxn>
                <a:cxn ang="0">
                  <a:pos x="0" y="195"/>
                </a:cxn>
              </a:cxnLst>
              <a:rect l="0" t="0" r="r" b="b"/>
              <a:pathLst>
                <a:path w="21" h="195">
                  <a:moveTo>
                    <a:pt x="0" y="0"/>
                  </a:moveTo>
                  <a:lnTo>
                    <a:pt x="9" y="16"/>
                  </a:lnTo>
                  <a:lnTo>
                    <a:pt x="9" y="28"/>
                  </a:lnTo>
                  <a:lnTo>
                    <a:pt x="13" y="39"/>
                  </a:lnTo>
                  <a:lnTo>
                    <a:pt x="13" y="50"/>
                  </a:lnTo>
                  <a:lnTo>
                    <a:pt x="17" y="62"/>
                  </a:lnTo>
                  <a:lnTo>
                    <a:pt x="21" y="90"/>
                  </a:lnTo>
                  <a:lnTo>
                    <a:pt x="21" y="116"/>
                  </a:lnTo>
                  <a:lnTo>
                    <a:pt x="17" y="145"/>
                  </a:lnTo>
                  <a:lnTo>
                    <a:pt x="13" y="162"/>
                  </a:lnTo>
                  <a:lnTo>
                    <a:pt x="9" y="178"/>
                  </a:lnTo>
                  <a:lnTo>
                    <a:pt x="0" y="195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53" name="Freeform 2329"/>
            <p:cNvSpPr>
              <a:spLocks/>
            </p:cNvSpPr>
            <p:nvPr/>
          </p:nvSpPr>
          <p:spPr bwMode="auto">
            <a:xfrm>
              <a:off x="2573" y="2063"/>
              <a:ext cx="12" cy="178"/>
            </a:xfrm>
            <a:custGeom>
              <a:avLst/>
              <a:gdLst/>
              <a:ahLst/>
              <a:cxnLst>
                <a:cxn ang="0">
                  <a:pos x="12" y="178"/>
                </a:cxn>
                <a:cxn ang="0">
                  <a:pos x="8" y="172"/>
                </a:cxn>
                <a:cxn ang="0">
                  <a:pos x="4" y="162"/>
                </a:cxn>
                <a:cxn ang="0">
                  <a:pos x="4" y="156"/>
                </a:cxn>
                <a:cxn ang="0">
                  <a:pos x="4" y="145"/>
                </a:cxn>
                <a:cxn ang="0">
                  <a:pos x="0" y="112"/>
                </a:cxn>
                <a:cxn ang="0">
                  <a:pos x="0" y="90"/>
                </a:cxn>
                <a:cxn ang="0">
                  <a:pos x="0" y="72"/>
                </a:cxn>
                <a:cxn ang="0">
                  <a:pos x="4" y="39"/>
                </a:cxn>
                <a:cxn ang="0">
                  <a:pos x="4" y="28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4" y="11"/>
                </a:cxn>
                <a:cxn ang="0">
                  <a:pos x="8" y="0"/>
                </a:cxn>
              </a:cxnLst>
              <a:rect l="0" t="0" r="r" b="b"/>
              <a:pathLst>
                <a:path w="12" h="178">
                  <a:moveTo>
                    <a:pt x="12" y="178"/>
                  </a:moveTo>
                  <a:lnTo>
                    <a:pt x="8" y="172"/>
                  </a:lnTo>
                  <a:lnTo>
                    <a:pt x="4" y="162"/>
                  </a:lnTo>
                  <a:lnTo>
                    <a:pt x="4" y="156"/>
                  </a:lnTo>
                  <a:lnTo>
                    <a:pt x="4" y="145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4" y="39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8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54" name="Freeform 2330"/>
            <p:cNvSpPr>
              <a:spLocks/>
            </p:cNvSpPr>
            <p:nvPr/>
          </p:nvSpPr>
          <p:spPr bwMode="auto">
            <a:xfrm>
              <a:off x="2551" y="2024"/>
              <a:ext cx="29" cy="268"/>
            </a:xfrm>
            <a:custGeom>
              <a:avLst/>
              <a:gdLst/>
              <a:ahLst/>
              <a:cxnLst>
                <a:cxn ang="0">
                  <a:pos x="29" y="268"/>
                </a:cxn>
                <a:cxn ang="0">
                  <a:pos x="25" y="268"/>
                </a:cxn>
                <a:cxn ang="0">
                  <a:pos x="17" y="262"/>
                </a:cxn>
                <a:cxn ang="0">
                  <a:pos x="17" y="257"/>
                </a:cxn>
                <a:cxn ang="0">
                  <a:pos x="13" y="240"/>
                </a:cxn>
                <a:cxn ang="0">
                  <a:pos x="8" y="229"/>
                </a:cxn>
                <a:cxn ang="0">
                  <a:pos x="8" y="223"/>
                </a:cxn>
                <a:cxn ang="0">
                  <a:pos x="4" y="202"/>
                </a:cxn>
                <a:cxn ang="0">
                  <a:pos x="0" y="173"/>
                </a:cxn>
                <a:cxn ang="0">
                  <a:pos x="0" y="151"/>
                </a:cxn>
                <a:cxn ang="0">
                  <a:pos x="0" y="134"/>
                </a:cxn>
                <a:cxn ang="0">
                  <a:pos x="0" y="123"/>
                </a:cxn>
                <a:cxn ang="0">
                  <a:pos x="0" y="95"/>
                </a:cxn>
                <a:cxn ang="0">
                  <a:pos x="4" y="67"/>
                </a:cxn>
                <a:cxn ang="0">
                  <a:pos x="8" y="45"/>
                </a:cxn>
                <a:cxn ang="0">
                  <a:pos x="8" y="39"/>
                </a:cxn>
                <a:cxn ang="0">
                  <a:pos x="13" y="28"/>
                </a:cxn>
                <a:cxn ang="0">
                  <a:pos x="17" y="16"/>
                </a:cxn>
                <a:cxn ang="0">
                  <a:pos x="21" y="6"/>
                </a:cxn>
                <a:cxn ang="0">
                  <a:pos x="25" y="0"/>
                </a:cxn>
              </a:cxnLst>
              <a:rect l="0" t="0" r="r" b="b"/>
              <a:pathLst>
                <a:path w="29" h="268">
                  <a:moveTo>
                    <a:pt x="29" y="268"/>
                  </a:moveTo>
                  <a:lnTo>
                    <a:pt x="25" y="268"/>
                  </a:lnTo>
                  <a:lnTo>
                    <a:pt x="17" y="262"/>
                  </a:lnTo>
                  <a:lnTo>
                    <a:pt x="17" y="257"/>
                  </a:lnTo>
                  <a:lnTo>
                    <a:pt x="13" y="240"/>
                  </a:lnTo>
                  <a:lnTo>
                    <a:pt x="8" y="229"/>
                  </a:lnTo>
                  <a:lnTo>
                    <a:pt x="8" y="223"/>
                  </a:lnTo>
                  <a:lnTo>
                    <a:pt x="4" y="202"/>
                  </a:lnTo>
                  <a:lnTo>
                    <a:pt x="0" y="173"/>
                  </a:lnTo>
                  <a:lnTo>
                    <a:pt x="0" y="151"/>
                  </a:lnTo>
                  <a:lnTo>
                    <a:pt x="0" y="134"/>
                  </a:lnTo>
                  <a:lnTo>
                    <a:pt x="0" y="123"/>
                  </a:lnTo>
                  <a:lnTo>
                    <a:pt x="0" y="95"/>
                  </a:lnTo>
                  <a:lnTo>
                    <a:pt x="4" y="67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13" y="28"/>
                  </a:lnTo>
                  <a:lnTo>
                    <a:pt x="17" y="16"/>
                  </a:lnTo>
                  <a:lnTo>
                    <a:pt x="21" y="6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55" name="Line 2331"/>
            <p:cNvSpPr>
              <a:spLocks noChangeShapeType="1"/>
            </p:cNvSpPr>
            <p:nvPr/>
          </p:nvSpPr>
          <p:spPr bwMode="auto">
            <a:xfrm>
              <a:off x="2588" y="2063"/>
              <a:ext cx="41" cy="5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56" name="Line 2332"/>
            <p:cNvSpPr>
              <a:spLocks noChangeShapeType="1"/>
            </p:cNvSpPr>
            <p:nvPr/>
          </p:nvSpPr>
          <p:spPr bwMode="auto">
            <a:xfrm>
              <a:off x="2582" y="2241"/>
              <a:ext cx="43" cy="1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57" name="Oval 2333"/>
            <p:cNvSpPr>
              <a:spLocks noChangeArrowheads="1"/>
            </p:cNvSpPr>
            <p:nvPr/>
          </p:nvSpPr>
          <p:spPr bwMode="auto">
            <a:xfrm>
              <a:off x="2662" y="2102"/>
              <a:ext cx="17" cy="1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58" name="Freeform 2334"/>
            <p:cNvSpPr>
              <a:spLocks/>
            </p:cNvSpPr>
            <p:nvPr/>
          </p:nvSpPr>
          <p:spPr bwMode="auto">
            <a:xfrm>
              <a:off x="2659" y="2100"/>
              <a:ext cx="17" cy="1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7" h="11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59" name="Oval 2335"/>
            <p:cNvSpPr>
              <a:spLocks noChangeArrowheads="1"/>
            </p:cNvSpPr>
            <p:nvPr/>
          </p:nvSpPr>
          <p:spPr bwMode="auto">
            <a:xfrm>
              <a:off x="2662" y="2214"/>
              <a:ext cx="17" cy="1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60" name="Freeform 2336"/>
            <p:cNvSpPr>
              <a:spLocks/>
            </p:cNvSpPr>
            <p:nvPr/>
          </p:nvSpPr>
          <p:spPr bwMode="auto">
            <a:xfrm>
              <a:off x="2659" y="2211"/>
              <a:ext cx="17" cy="1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9"/>
                </a:cxn>
                <a:cxn ang="0">
                  <a:pos x="15" y="10"/>
                </a:cxn>
                <a:cxn ang="0">
                  <a:pos x="14" y="10"/>
                </a:cxn>
                <a:cxn ang="0">
                  <a:pos x="13" y="11"/>
                </a:cxn>
                <a:cxn ang="0">
                  <a:pos x="11" y="12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3" y="10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7" h="12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61" name="Oval 2337"/>
            <p:cNvSpPr>
              <a:spLocks noChangeArrowheads="1"/>
            </p:cNvSpPr>
            <p:nvPr/>
          </p:nvSpPr>
          <p:spPr bwMode="auto">
            <a:xfrm>
              <a:off x="2628" y="2108"/>
              <a:ext cx="94" cy="107"/>
            </a:xfrm>
            <a:prstGeom prst="ellipse">
              <a:avLst/>
            </a:pr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62" name="Freeform 2338"/>
            <p:cNvSpPr>
              <a:spLocks/>
            </p:cNvSpPr>
            <p:nvPr/>
          </p:nvSpPr>
          <p:spPr bwMode="auto">
            <a:xfrm>
              <a:off x="2625" y="2105"/>
              <a:ext cx="94" cy="10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0" y="3"/>
                </a:cxn>
                <a:cxn ang="0">
                  <a:pos x="69" y="6"/>
                </a:cxn>
                <a:cxn ang="0">
                  <a:pos x="77" y="12"/>
                </a:cxn>
                <a:cxn ang="0">
                  <a:pos x="83" y="20"/>
                </a:cxn>
                <a:cxn ang="0">
                  <a:pos x="89" y="29"/>
                </a:cxn>
                <a:cxn ang="0">
                  <a:pos x="92" y="38"/>
                </a:cxn>
                <a:cxn ang="0">
                  <a:pos x="94" y="48"/>
                </a:cxn>
                <a:cxn ang="0">
                  <a:pos x="94" y="59"/>
                </a:cxn>
                <a:cxn ang="0">
                  <a:pos x="92" y="69"/>
                </a:cxn>
                <a:cxn ang="0">
                  <a:pos x="89" y="78"/>
                </a:cxn>
                <a:cxn ang="0">
                  <a:pos x="83" y="87"/>
                </a:cxn>
                <a:cxn ang="0">
                  <a:pos x="77" y="95"/>
                </a:cxn>
                <a:cxn ang="0">
                  <a:pos x="69" y="101"/>
                </a:cxn>
                <a:cxn ang="0">
                  <a:pos x="60" y="104"/>
                </a:cxn>
                <a:cxn ang="0">
                  <a:pos x="51" y="107"/>
                </a:cxn>
                <a:cxn ang="0">
                  <a:pos x="42" y="107"/>
                </a:cxn>
                <a:cxn ang="0">
                  <a:pos x="33" y="104"/>
                </a:cxn>
                <a:cxn ang="0">
                  <a:pos x="24" y="101"/>
                </a:cxn>
                <a:cxn ang="0">
                  <a:pos x="17" y="95"/>
                </a:cxn>
                <a:cxn ang="0">
                  <a:pos x="10" y="87"/>
                </a:cxn>
                <a:cxn ang="0">
                  <a:pos x="5" y="78"/>
                </a:cxn>
                <a:cxn ang="0">
                  <a:pos x="2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2" y="38"/>
                </a:cxn>
                <a:cxn ang="0">
                  <a:pos x="5" y="29"/>
                </a:cxn>
                <a:cxn ang="0">
                  <a:pos x="10" y="20"/>
                </a:cxn>
                <a:cxn ang="0">
                  <a:pos x="17" y="12"/>
                </a:cxn>
                <a:cxn ang="0">
                  <a:pos x="24" y="6"/>
                </a:cxn>
                <a:cxn ang="0">
                  <a:pos x="33" y="3"/>
                </a:cxn>
                <a:cxn ang="0">
                  <a:pos x="42" y="0"/>
                </a:cxn>
                <a:cxn ang="0">
                  <a:pos x="47" y="0"/>
                </a:cxn>
              </a:cxnLst>
              <a:rect l="0" t="0" r="r" b="b"/>
              <a:pathLst>
                <a:path w="94" h="107">
                  <a:moveTo>
                    <a:pt x="47" y="0"/>
                  </a:moveTo>
                  <a:lnTo>
                    <a:pt x="51" y="0"/>
                  </a:lnTo>
                  <a:lnTo>
                    <a:pt x="57" y="1"/>
                  </a:lnTo>
                  <a:lnTo>
                    <a:pt x="60" y="3"/>
                  </a:lnTo>
                  <a:lnTo>
                    <a:pt x="65" y="4"/>
                  </a:lnTo>
                  <a:lnTo>
                    <a:pt x="69" y="6"/>
                  </a:lnTo>
                  <a:lnTo>
                    <a:pt x="73" y="9"/>
                  </a:lnTo>
                  <a:lnTo>
                    <a:pt x="77" y="12"/>
                  </a:lnTo>
                  <a:lnTo>
                    <a:pt x="80" y="16"/>
                  </a:lnTo>
                  <a:lnTo>
                    <a:pt x="83" y="20"/>
                  </a:lnTo>
                  <a:lnTo>
                    <a:pt x="86" y="24"/>
                  </a:lnTo>
                  <a:lnTo>
                    <a:pt x="89" y="29"/>
                  </a:lnTo>
                  <a:lnTo>
                    <a:pt x="90" y="33"/>
                  </a:lnTo>
                  <a:lnTo>
                    <a:pt x="92" y="38"/>
                  </a:lnTo>
                  <a:lnTo>
                    <a:pt x="93" y="43"/>
                  </a:lnTo>
                  <a:lnTo>
                    <a:pt x="94" y="48"/>
                  </a:lnTo>
                  <a:lnTo>
                    <a:pt x="94" y="54"/>
                  </a:lnTo>
                  <a:lnTo>
                    <a:pt x="94" y="59"/>
                  </a:lnTo>
                  <a:lnTo>
                    <a:pt x="93" y="64"/>
                  </a:lnTo>
                  <a:lnTo>
                    <a:pt x="92" y="69"/>
                  </a:lnTo>
                  <a:lnTo>
                    <a:pt x="90" y="74"/>
                  </a:lnTo>
                  <a:lnTo>
                    <a:pt x="89" y="78"/>
                  </a:lnTo>
                  <a:lnTo>
                    <a:pt x="86" y="83"/>
                  </a:lnTo>
                  <a:lnTo>
                    <a:pt x="83" y="87"/>
                  </a:lnTo>
                  <a:lnTo>
                    <a:pt x="80" y="91"/>
                  </a:lnTo>
                  <a:lnTo>
                    <a:pt x="77" y="95"/>
                  </a:lnTo>
                  <a:lnTo>
                    <a:pt x="73" y="98"/>
                  </a:lnTo>
                  <a:lnTo>
                    <a:pt x="69" y="101"/>
                  </a:lnTo>
                  <a:lnTo>
                    <a:pt x="65" y="103"/>
                  </a:lnTo>
                  <a:lnTo>
                    <a:pt x="60" y="104"/>
                  </a:lnTo>
                  <a:lnTo>
                    <a:pt x="57" y="106"/>
                  </a:lnTo>
                  <a:lnTo>
                    <a:pt x="51" y="107"/>
                  </a:lnTo>
                  <a:lnTo>
                    <a:pt x="47" y="107"/>
                  </a:lnTo>
                  <a:lnTo>
                    <a:pt x="42" y="107"/>
                  </a:lnTo>
                  <a:lnTo>
                    <a:pt x="37" y="106"/>
                  </a:lnTo>
                  <a:lnTo>
                    <a:pt x="33" y="104"/>
                  </a:lnTo>
                  <a:lnTo>
                    <a:pt x="29" y="103"/>
                  </a:lnTo>
                  <a:lnTo>
                    <a:pt x="24" y="101"/>
                  </a:lnTo>
                  <a:lnTo>
                    <a:pt x="21" y="98"/>
                  </a:lnTo>
                  <a:lnTo>
                    <a:pt x="17" y="95"/>
                  </a:lnTo>
                  <a:lnTo>
                    <a:pt x="13" y="91"/>
                  </a:lnTo>
                  <a:lnTo>
                    <a:pt x="10" y="87"/>
                  </a:lnTo>
                  <a:lnTo>
                    <a:pt x="7" y="83"/>
                  </a:lnTo>
                  <a:lnTo>
                    <a:pt x="5" y="78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64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2" y="38"/>
                  </a:lnTo>
                  <a:lnTo>
                    <a:pt x="4" y="33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10" y="20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1" y="9"/>
                  </a:lnTo>
                  <a:lnTo>
                    <a:pt x="24" y="6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63" name="Freeform 2339"/>
            <p:cNvSpPr>
              <a:spLocks/>
            </p:cNvSpPr>
            <p:nvPr/>
          </p:nvSpPr>
          <p:spPr bwMode="auto">
            <a:xfrm>
              <a:off x="2626" y="2128"/>
              <a:ext cx="85" cy="89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2" y="10"/>
                </a:cxn>
                <a:cxn ang="0">
                  <a:pos x="76" y="16"/>
                </a:cxn>
                <a:cxn ang="0">
                  <a:pos x="80" y="28"/>
                </a:cxn>
                <a:cxn ang="0">
                  <a:pos x="80" y="33"/>
                </a:cxn>
                <a:cxn ang="0">
                  <a:pos x="85" y="45"/>
                </a:cxn>
                <a:cxn ang="0">
                  <a:pos x="80" y="66"/>
                </a:cxn>
                <a:cxn ang="0">
                  <a:pos x="72" y="78"/>
                </a:cxn>
                <a:cxn ang="0">
                  <a:pos x="59" y="89"/>
                </a:cxn>
                <a:cxn ang="0">
                  <a:pos x="47" y="89"/>
                </a:cxn>
                <a:cxn ang="0">
                  <a:pos x="29" y="89"/>
                </a:cxn>
                <a:cxn ang="0">
                  <a:pos x="12" y="78"/>
                </a:cxn>
                <a:cxn ang="0">
                  <a:pos x="4" y="61"/>
                </a:cxn>
                <a:cxn ang="0">
                  <a:pos x="0" y="45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7" y="10"/>
                </a:cxn>
                <a:cxn ang="0">
                  <a:pos x="38" y="0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68" y="5"/>
                </a:cxn>
              </a:cxnLst>
              <a:rect l="0" t="0" r="r" b="b"/>
              <a:pathLst>
                <a:path w="85" h="89">
                  <a:moveTo>
                    <a:pt x="68" y="5"/>
                  </a:moveTo>
                  <a:lnTo>
                    <a:pt x="72" y="10"/>
                  </a:lnTo>
                  <a:lnTo>
                    <a:pt x="76" y="16"/>
                  </a:lnTo>
                  <a:lnTo>
                    <a:pt x="80" y="28"/>
                  </a:lnTo>
                  <a:lnTo>
                    <a:pt x="80" y="33"/>
                  </a:lnTo>
                  <a:lnTo>
                    <a:pt x="85" y="45"/>
                  </a:lnTo>
                  <a:lnTo>
                    <a:pt x="80" y="66"/>
                  </a:lnTo>
                  <a:lnTo>
                    <a:pt x="72" y="78"/>
                  </a:lnTo>
                  <a:lnTo>
                    <a:pt x="59" y="89"/>
                  </a:lnTo>
                  <a:lnTo>
                    <a:pt x="47" y="89"/>
                  </a:lnTo>
                  <a:lnTo>
                    <a:pt x="29" y="89"/>
                  </a:lnTo>
                  <a:lnTo>
                    <a:pt x="12" y="78"/>
                  </a:lnTo>
                  <a:lnTo>
                    <a:pt x="4" y="61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7" y="1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64" name="Freeform 2340"/>
            <p:cNvSpPr>
              <a:spLocks/>
            </p:cNvSpPr>
            <p:nvPr/>
          </p:nvSpPr>
          <p:spPr bwMode="auto">
            <a:xfrm>
              <a:off x="2626" y="2100"/>
              <a:ext cx="68" cy="56"/>
            </a:xfrm>
            <a:custGeom>
              <a:avLst/>
              <a:gdLst/>
              <a:ahLst/>
              <a:cxnLst>
                <a:cxn ang="0">
                  <a:pos x="68" y="16"/>
                </a:cxn>
                <a:cxn ang="0">
                  <a:pos x="68" y="22"/>
                </a:cxn>
                <a:cxn ang="0">
                  <a:pos x="59" y="22"/>
                </a:cxn>
                <a:cxn ang="0">
                  <a:pos x="56" y="22"/>
                </a:cxn>
                <a:cxn ang="0">
                  <a:pos x="43" y="22"/>
                </a:cxn>
                <a:cxn ang="0">
                  <a:pos x="34" y="28"/>
                </a:cxn>
                <a:cxn ang="0">
                  <a:pos x="21" y="38"/>
                </a:cxn>
                <a:cxn ang="0">
                  <a:pos x="12" y="44"/>
                </a:cxn>
                <a:cxn ang="0">
                  <a:pos x="4" y="56"/>
                </a:cxn>
                <a:cxn ang="0">
                  <a:pos x="0" y="50"/>
                </a:cxn>
                <a:cxn ang="0">
                  <a:pos x="4" y="38"/>
                </a:cxn>
                <a:cxn ang="0">
                  <a:pos x="17" y="16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47" y="0"/>
                </a:cxn>
                <a:cxn ang="0">
                  <a:pos x="56" y="5"/>
                </a:cxn>
                <a:cxn ang="0">
                  <a:pos x="59" y="5"/>
                </a:cxn>
                <a:cxn ang="0">
                  <a:pos x="68" y="16"/>
                </a:cxn>
              </a:cxnLst>
              <a:rect l="0" t="0" r="r" b="b"/>
              <a:pathLst>
                <a:path w="68" h="56">
                  <a:moveTo>
                    <a:pt x="68" y="16"/>
                  </a:moveTo>
                  <a:lnTo>
                    <a:pt x="68" y="22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43" y="22"/>
                  </a:lnTo>
                  <a:lnTo>
                    <a:pt x="34" y="28"/>
                  </a:lnTo>
                  <a:lnTo>
                    <a:pt x="21" y="38"/>
                  </a:lnTo>
                  <a:lnTo>
                    <a:pt x="12" y="44"/>
                  </a:lnTo>
                  <a:lnTo>
                    <a:pt x="4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7" y="16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47" y="0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65" name="Freeform 2341"/>
            <p:cNvSpPr>
              <a:spLocks/>
            </p:cNvSpPr>
            <p:nvPr/>
          </p:nvSpPr>
          <p:spPr bwMode="auto">
            <a:xfrm>
              <a:off x="2623" y="2125"/>
              <a:ext cx="85" cy="89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2" y="10"/>
                </a:cxn>
                <a:cxn ang="0">
                  <a:pos x="76" y="16"/>
                </a:cxn>
                <a:cxn ang="0">
                  <a:pos x="80" y="28"/>
                </a:cxn>
                <a:cxn ang="0">
                  <a:pos x="80" y="33"/>
                </a:cxn>
                <a:cxn ang="0">
                  <a:pos x="85" y="45"/>
                </a:cxn>
                <a:cxn ang="0">
                  <a:pos x="80" y="66"/>
                </a:cxn>
                <a:cxn ang="0">
                  <a:pos x="72" y="78"/>
                </a:cxn>
                <a:cxn ang="0">
                  <a:pos x="59" y="89"/>
                </a:cxn>
                <a:cxn ang="0">
                  <a:pos x="47" y="89"/>
                </a:cxn>
                <a:cxn ang="0">
                  <a:pos x="29" y="89"/>
                </a:cxn>
                <a:cxn ang="0">
                  <a:pos x="12" y="78"/>
                </a:cxn>
                <a:cxn ang="0">
                  <a:pos x="4" y="61"/>
                </a:cxn>
                <a:cxn ang="0">
                  <a:pos x="0" y="45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7" y="10"/>
                </a:cxn>
                <a:cxn ang="0">
                  <a:pos x="38" y="0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68" y="5"/>
                </a:cxn>
              </a:cxnLst>
              <a:rect l="0" t="0" r="r" b="b"/>
              <a:pathLst>
                <a:path w="85" h="89">
                  <a:moveTo>
                    <a:pt x="68" y="5"/>
                  </a:moveTo>
                  <a:lnTo>
                    <a:pt x="72" y="10"/>
                  </a:lnTo>
                  <a:lnTo>
                    <a:pt x="76" y="16"/>
                  </a:lnTo>
                  <a:lnTo>
                    <a:pt x="80" y="28"/>
                  </a:lnTo>
                  <a:lnTo>
                    <a:pt x="80" y="33"/>
                  </a:lnTo>
                  <a:lnTo>
                    <a:pt x="85" y="45"/>
                  </a:lnTo>
                  <a:lnTo>
                    <a:pt x="80" y="66"/>
                  </a:lnTo>
                  <a:lnTo>
                    <a:pt x="72" y="78"/>
                  </a:lnTo>
                  <a:lnTo>
                    <a:pt x="59" y="89"/>
                  </a:lnTo>
                  <a:lnTo>
                    <a:pt x="47" y="89"/>
                  </a:lnTo>
                  <a:lnTo>
                    <a:pt x="29" y="89"/>
                  </a:lnTo>
                  <a:lnTo>
                    <a:pt x="12" y="78"/>
                  </a:lnTo>
                  <a:lnTo>
                    <a:pt x="4" y="61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7" y="1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8" y="5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66" name="Freeform 2342"/>
            <p:cNvSpPr>
              <a:spLocks/>
            </p:cNvSpPr>
            <p:nvPr/>
          </p:nvSpPr>
          <p:spPr bwMode="auto">
            <a:xfrm>
              <a:off x="2623" y="2097"/>
              <a:ext cx="68" cy="56"/>
            </a:xfrm>
            <a:custGeom>
              <a:avLst/>
              <a:gdLst/>
              <a:ahLst/>
              <a:cxnLst>
                <a:cxn ang="0">
                  <a:pos x="68" y="16"/>
                </a:cxn>
                <a:cxn ang="0">
                  <a:pos x="68" y="22"/>
                </a:cxn>
                <a:cxn ang="0">
                  <a:pos x="59" y="22"/>
                </a:cxn>
                <a:cxn ang="0">
                  <a:pos x="56" y="22"/>
                </a:cxn>
                <a:cxn ang="0">
                  <a:pos x="43" y="22"/>
                </a:cxn>
                <a:cxn ang="0">
                  <a:pos x="34" y="28"/>
                </a:cxn>
                <a:cxn ang="0">
                  <a:pos x="21" y="38"/>
                </a:cxn>
                <a:cxn ang="0">
                  <a:pos x="12" y="44"/>
                </a:cxn>
                <a:cxn ang="0">
                  <a:pos x="4" y="56"/>
                </a:cxn>
                <a:cxn ang="0">
                  <a:pos x="0" y="50"/>
                </a:cxn>
                <a:cxn ang="0">
                  <a:pos x="4" y="38"/>
                </a:cxn>
                <a:cxn ang="0">
                  <a:pos x="17" y="16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47" y="0"/>
                </a:cxn>
                <a:cxn ang="0">
                  <a:pos x="56" y="5"/>
                </a:cxn>
                <a:cxn ang="0">
                  <a:pos x="59" y="5"/>
                </a:cxn>
                <a:cxn ang="0">
                  <a:pos x="68" y="16"/>
                </a:cxn>
              </a:cxnLst>
              <a:rect l="0" t="0" r="r" b="b"/>
              <a:pathLst>
                <a:path w="68" h="56">
                  <a:moveTo>
                    <a:pt x="68" y="16"/>
                  </a:moveTo>
                  <a:lnTo>
                    <a:pt x="68" y="22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43" y="22"/>
                  </a:lnTo>
                  <a:lnTo>
                    <a:pt x="34" y="28"/>
                  </a:lnTo>
                  <a:lnTo>
                    <a:pt x="21" y="38"/>
                  </a:lnTo>
                  <a:lnTo>
                    <a:pt x="12" y="44"/>
                  </a:lnTo>
                  <a:lnTo>
                    <a:pt x="4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7" y="16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47" y="0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8" y="16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67" name="Freeform 2343"/>
            <p:cNvSpPr>
              <a:spLocks/>
            </p:cNvSpPr>
            <p:nvPr/>
          </p:nvSpPr>
          <p:spPr bwMode="auto">
            <a:xfrm>
              <a:off x="2715" y="215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68" name="Freeform 2344"/>
            <p:cNvSpPr>
              <a:spLocks/>
            </p:cNvSpPr>
            <p:nvPr/>
          </p:nvSpPr>
          <p:spPr bwMode="auto">
            <a:xfrm>
              <a:off x="2712" y="214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69" name="Oval 2345"/>
            <p:cNvSpPr>
              <a:spLocks noChangeArrowheads="1"/>
            </p:cNvSpPr>
            <p:nvPr/>
          </p:nvSpPr>
          <p:spPr bwMode="auto">
            <a:xfrm>
              <a:off x="2828" y="2119"/>
              <a:ext cx="30" cy="96"/>
            </a:xfrm>
            <a:prstGeom prst="ellipse">
              <a:avLst/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70" name="Freeform 2346"/>
            <p:cNvSpPr>
              <a:spLocks/>
            </p:cNvSpPr>
            <p:nvPr/>
          </p:nvSpPr>
          <p:spPr bwMode="auto">
            <a:xfrm>
              <a:off x="2825" y="2116"/>
              <a:ext cx="30" cy="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2" y="5"/>
                </a:cxn>
                <a:cxn ang="0">
                  <a:pos x="25" y="10"/>
                </a:cxn>
                <a:cxn ang="0">
                  <a:pos x="27" y="18"/>
                </a:cxn>
                <a:cxn ang="0">
                  <a:pos x="28" y="25"/>
                </a:cxn>
                <a:cxn ang="0">
                  <a:pos x="29" y="34"/>
                </a:cxn>
                <a:cxn ang="0">
                  <a:pos x="30" y="43"/>
                </a:cxn>
                <a:cxn ang="0">
                  <a:pos x="30" y="53"/>
                </a:cxn>
                <a:cxn ang="0">
                  <a:pos x="29" y="62"/>
                </a:cxn>
                <a:cxn ang="0">
                  <a:pos x="28" y="70"/>
                </a:cxn>
                <a:cxn ang="0">
                  <a:pos x="27" y="78"/>
                </a:cxn>
                <a:cxn ang="0">
                  <a:pos x="25" y="85"/>
                </a:cxn>
                <a:cxn ang="0">
                  <a:pos x="22" y="90"/>
                </a:cxn>
                <a:cxn ang="0">
                  <a:pos x="19" y="93"/>
                </a:cxn>
                <a:cxn ang="0">
                  <a:pos x="16" y="96"/>
                </a:cxn>
                <a:cxn ang="0">
                  <a:pos x="13" y="96"/>
                </a:cxn>
                <a:cxn ang="0">
                  <a:pos x="10" y="93"/>
                </a:cxn>
                <a:cxn ang="0">
                  <a:pos x="8" y="90"/>
                </a:cxn>
                <a:cxn ang="0">
                  <a:pos x="5" y="85"/>
                </a:cxn>
                <a:cxn ang="0">
                  <a:pos x="3" y="78"/>
                </a:cxn>
                <a:cxn ang="0">
                  <a:pos x="1" y="70"/>
                </a:cxn>
                <a:cxn ang="0">
                  <a:pos x="1" y="62"/>
                </a:cxn>
                <a:cxn ang="0">
                  <a:pos x="0" y="53"/>
                </a:cxn>
                <a:cxn ang="0">
                  <a:pos x="0" y="43"/>
                </a:cxn>
                <a:cxn ang="0">
                  <a:pos x="1" y="34"/>
                </a:cxn>
                <a:cxn ang="0">
                  <a:pos x="1" y="25"/>
                </a:cxn>
                <a:cxn ang="0">
                  <a:pos x="3" y="18"/>
                </a:cxn>
                <a:cxn ang="0">
                  <a:pos x="5" y="10"/>
                </a:cxn>
                <a:cxn ang="0">
                  <a:pos x="8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0" h="96">
                  <a:moveTo>
                    <a:pt x="15" y="0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30" y="38"/>
                  </a:lnTo>
                  <a:lnTo>
                    <a:pt x="30" y="43"/>
                  </a:lnTo>
                  <a:lnTo>
                    <a:pt x="30" y="48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29" y="62"/>
                  </a:lnTo>
                  <a:lnTo>
                    <a:pt x="29" y="66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7" y="78"/>
                  </a:lnTo>
                  <a:lnTo>
                    <a:pt x="25" y="81"/>
                  </a:lnTo>
                  <a:lnTo>
                    <a:pt x="25" y="85"/>
                  </a:lnTo>
                  <a:lnTo>
                    <a:pt x="23" y="87"/>
                  </a:lnTo>
                  <a:lnTo>
                    <a:pt x="22" y="90"/>
                  </a:lnTo>
                  <a:lnTo>
                    <a:pt x="21" y="92"/>
                  </a:lnTo>
                  <a:lnTo>
                    <a:pt x="19" y="93"/>
                  </a:lnTo>
                  <a:lnTo>
                    <a:pt x="18" y="95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0" y="93"/>
                  </a:lnTo>
                  <a:lnTo>
                    <a:pt x="9" y="92"/>
                  </a:lnTo>
                  <a:lnTo>
                    <a:pt x="8" y="90"/>
                  </a:lnTo>
                  <a:lnTo>
                    <a:pt x="7" y="87"/>
                  </a:lnTo>
                  <a:lnTo>
                    <a:pt x="5" y="85"/>
                  </a:lnTo>
                  <a:lnTo>
                    <a:pt x="4" y="81"/>
                  </a:lnTo>
                  <a:lnTo>
                    <a:pt x="3" y="78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1" y="66"/>
                  </a:lnTo>
                  <a:lnTo>
                    <a:pt x="1" y="62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8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7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71" name="Freeform 2347"/>
            <p:cNvSpPr>
              <a:spLocks/>
            </p:cNvSpPr>
            <p:nvPr/>
          </p:nvSpPr>
          <p:spPr bwMode="auto">
            <a:xfrm>
              <a:off x="2891" y="1996"/>
              <a:ext cx="8" cy="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50"/>
                </a:cxn>
                <a:cxn ang="0">
                  <a:pos x="8" y="106"/>
                </a:cxn>
                <a:cxn ang="0">
                  <a:pos x="0" y="145"/>
                </a:cxn>
                <a:cxn ang="0">
                  <a:pos x="0" y="184"/>
                </a:cxn>
                <a:cxn ang="0">
                  <a:pos x="0" y="218"/>
                </a:cxn>
                <a:cxn ang="0">
                  <a:pos x="0" y="263"/>
                </a:cxn>
                <a:cxn ang="0">
                  <a:pos x="0" y="307"/>
                </a:cxn>
              </a:cxnLst>
              <a:rect l="0" t="0" r="r" b="b"/>
              <a:pathLst>
                <a:path w="8" h="307">
                  <a:moveTo>
                    <a:pt x="8" y="0"/>
                  </a:moveTo>
                  <a:lnTo>
                    <a:pt x="8" y="50"/>
                  </a:lnTo>
                  <a:lnTo>
                    <a:pt x="8" y="106"/>
                  </a:lnTo>
                  <a:lnTo>
                    <a:pt x="0" y="145"/>
                  </a:lnTo>
                  <a:lnTo>
                    <a:pt x="0" y="184"/>
                  </a:lnTo>
                  <a:lnTo>
                    <a:pt x="0" y="218"/>
                  </a:lnTo>
                  <a:lnTo>
                    <a:pt x="0" y="263"/>
                  </a:lnTo>
                  <a:lnTo>
                    <a:pt x="0" y="307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72" name="Freeform 2348"/>
            <p:cNvSpPr>
              <a:spLocks/>
            </p:cNvSpPr>
            <p:nvPr/>
          </p:nvSpPr>
          <p:spPr bwMode="auto">
            <a:xfrm>
              <a:off x="2877" y="1952"/>
              <a:ext cx="530" cy="357"/>
            </a:xfrm>
            <a:custGeom>
              <a:avLst/>
              <a:gdLst/>
              <a:ahLst/>
              <a:cxnLst>
                <a:cxn ang="0">
                  <a:pos x="530" y="357"/>
                </a:cxn>
                <a:cxn ang="0">
                  <a:pos x="530" y="223"/>
                </a:cxn>
                <a:cxn ang="0">
                  <a:pos x="496" y="100"/>
                </a:cxn>
                <a:cxn ang="0">
                  <a:pos x="471" y="50"/>
                </a:cxn>
                <a:cxn ang="0">
                  <a:pos x="441" y="32"/>
                </a:cxn>
                <a:cxn ang="0">
                  <a:pos x="0" y="0"/>
                </a:cxn>
              </a:cxnLst>
              <a:rect l="0" t="0" r="r" b="b"/>
              <a:pathLst>
                <a:path w="530" h="357">
                  <a:moveTo>
                    <a:pt x="530" y="357"/>
                  </a:moveTo>
                  <a:lnTo>
                    <a:pt x="530" y="223"/>
                  </a:lnTo>
                  <a:lnTo>
                    <a:pt x="496" y="100"/>
                  </a:lnTo>
                  <a:lnTo>
                    <a:pt x="471" y="50"/>
                  </a:lnTo>
                  <a:lnTo>
                    <a:pt x="441" y="3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73" name="Freeform 2349"/>
            <p:cNvSpPr>
              <a:spLocks/>
            </p:cNvSpPr>
            <p:nvPr/>
          </p:nvSpPr>
          <p:spPr bwMode="auto">
            <a:xfrm>
              <a:off x="2877" y="1952"/>
              <a:ext cx="509" cy="357"/>
            </a:xfrm>
            <a:custGeom>
              <a:avLst/>
              <a:gdLst/>
              <a:ahLst/>
              <a:cxnLst>
                <a:cxn ang="0">
                  <a:pos x="509" y="357"/>
                </a:cxn>
                <a:cxn ang="0">
                  <a:pos x="504" y="223"/>
                </a:cxn>
                <a:cxn ang="0">
                  <a:pos x="475" y="100"/>
                </a:cxn>
                <a:cxn ang="0">
                  <a:pos x="450" y="50"/>
                </a:cxn>
                <a:cxn ang="0">
                  <a:pos x="424" y="32"/>
                </a:cxn>
                <a:cxn ang="0">
                  <a:pos x="0" y="0"/>
                </a:cxn>
              </a:cxnLst>
              <a:rect l="0" t="0" r="r" b="b"/>
              <a:pathLst>
                <a:path w="509" h="357">
                  <a:moveTo>
                    <a:pt x="509" y="357"/>
                  </a:moveTo>
                  <a:lnTo>
                    <a:pt x="504" y="223"/>
                  </a:lnTo>
                  <a:lnTo>
                    <a:pt x="475" y="100"/>
                  </a:lnTo>
                  <a:lnTo>
                    <a:pt x="450" y="50"/>
                  </a:lnTo>
                  <a:lnTo>
                    <a:pt x="424" y="3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74" name="Freeform 2350"/>
            <p:cNvSpPr>
              <a:spLocks/>
            </p:cNvSpPr>
            <p:nvPr/>
          </p:nvSpPr>
          <p:spPr bwMode="auto">
            <a:xfrm>
              <a:off x="3017" y="2129"/>
              <a:ext cx="364" cy="56"/>
            </a:xfrm>
            <a:custGeom>
              <a:avLst/>
              <a:gdLst/>
              <a:ahLst/>
              <a:cxnLst>
                <a:cxn ang="0">
                  <a:pos x="364" y="56"/>
                </a:cxn>
                <a:cxn ang="0">
                  <a:pos x="284" y="29"/>
                </a:cxn>
                <a:cxn ang="0">
                  <a:pos x="148" y="6"/>
                </a:cxn>
                <a:cxn ang="0">
                  <a:pos x="0" y="0"/>
                </a:cxn>
              </a:cxnLst>
              <a:rect l="0" t="0" r="r" b="b"/>
              <a:pathLst>
                <a:path w="364" h="56">
                  <a:moveTo>
                    <a:pt x="364" y="56"/>
                  </a:moveTo>
                  <a:lnTo>
                    <a:pt x="284" y="29"/>
                  </a:lnTo>
                  <a:lnTo>
                    <a:pt x="148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75" name="Freeform 2351"/>
            <p:cNvSpPr>
              <a:spLocks/>
            </p:cNvSpPr>
            <p:nvPr/>
          </p:nvSpPr>
          <p:spPr bwMode="auto">
            <a:xfrm>
              <a:off x="3017" y="2129"/>
              <a:ext cx="364" cy="29"/>
            </a:xfrm>
            <a:custGeom>
              <a:avLst/>
              <a:gdLst/>
              <a:ahLst/>
              <a:cxnLst>
                <a:cxn ang="0">
                  <a:pos x="364" y="29"/>
                </a:cxn>
                <a:cxn ang="0">
                  <a:pos x="280" y="18"/>
                </a:cxn>
                <a:cxn ang="0">
                  <a:pos x="148" y="0"/>
                </a:cxn>
                <a:cxn ang="0">
                  <a:pos x="0" y="0"/>
                </a:cxn>
              </a:cxnLst>
              <a:rect l="0" t="0" r="r" b="b"/>
              <a:pathLst>
                <a:path w="364" h="29">
                  <a:moveTo>
                    <a:pt x="364" y="29"/>
                  </a:moveTo>
                  <a:lnTo>
                    <a:pt x="280" y="18"/>
                  </a:lnTo>
                  <a:lnTo>
                    <a:pt x="14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76" name="Line 2352"/>
            <p:cNvSpPr>
              <a:spLocks noChangeShapeType="1"/>
            </p:cNvSpPr>
            <p:nvPr/>
          </p:nvSpPr>
          <p:spPr bwMode="auto">
            <a:xfrm flipH="1">
              <a:off x="2782" y="2005"/>
              <a:ext cx="147" cy="54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77" name="Freeform 2353"/>
            <p:cNvSpPr>
              <a:spLocks/>
            </p:cNvSpPr>
            <p:nvPr/>
          </p:nvSpPr>
          <p:spPr bwMode="auto">
            <a:xfrm>
              <a:off x="2928" y="2002"/>
              <a:ext cx="81" cy="3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0"/>
                </a:cxn>
                <a:cxn ang="0">
                  <a:pos x="30" y="22"/>
                </a:cxn>
                <a:cxn ang="0">
                  <a:pos x="38" y="38"/>
                </a:cxn>
                <a:cxn ang="0">
                  <a:pos x="51" y="61"/>
                </a:cxn>
                <a:cxn ang="0">
                  <a:pos x="60" y="83"/>
                </a:cxn>
                <a:cxn ang="0">
                  <a:pos x="72" y="111"/>
                </a:cxn>
                <a:cxn ang="0">
                  <a:pos x="76" y="156"/>
                </a:cxn>
                <a:cxn ang="0">
                  <a:pos x="81" y="201"/>
                </a:cxn>
                <a:cxn ang="0">
                  <a:pos x="81" y="251"/>
                </a:cxn>
                <a:cxn ang="0">
                  <a:pos x="81" y="307"/>
                </a:cxn>
              </a:cxnLst>
              <a:rect l="0" t="0" r="r" b="b"/>
              <a:pathLst>
                <a:path w="81" h="307">
                  <a:moveTo>
                    <a:pt x="0" y="0"/>
                  </a:moveTo>
                  <a:lnTo>
                    <a:pt x="13" y="10"/>
                  </a:lnTo>
                  <a:lnTo>
                    <a:pt x="30" y="22"/>
                  </a:lnTo>
                  <a:lnTo>
                    <a:pt x="38" y="38"/>
                  </a:lnTo>
                  <a:lnTo>
                    <a:pt x="51" y="61"/>
                  </a:lnTo>
                  <a:lnTo>
                    <a:pt x="60" y="83"/>
                  </a:lnTo>
                  <a:lnTo>
                    <a:pt x="72" y="111"/>
                  </a:lnTo>
                  <a:lnTo>
                    <a:pt x="76" y="156"/>
                  </a:lnTo>
                  <a:lnTo>
                    <a:pt x="81" y="201"/>
                  </a:lnTo>
                  <a:lnTo>
                    <a:pt x="81" y="251"/>
                  </a:lnTo>
                  <a:lnTo>
                    <a:pt x="81" y="30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78" name="Freeform 2354"/>
            <p:cNvSpPr>
              <a:spLocks/>
            </p:cNvSpPr>
            <p:nvPr/>
          </p:nvSpPr>
          <p:spPr bwMode="auto">
            <a:xfrm>
              <a:off x="2780" y="2069"/>
              <a:ext cx="29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45"/>
                </a:cxn>
                <a:cxn ang="0">
                  <a:pos x="21" y="78"/>
                </a:cxn>
                <a:cxn ang="0">
                  <a:pos x="26" y="117"/>
                </a:cxn>
                <a:cxn ang="0">
                  <a:pos x="26" y="161"/>
                </a:cxn>
                <a:cxn ang="0">
                  <a:pos x="29" y="212"/>
                </a:cxn>
                <a:cxn ang="0">
                  <a:pos x="29" y="240"/>
                </a:cxn>
              </a:cxnLst>
              <a:rect l="0" t="0" r="r" b="b"/>
              <a:pathLst>
                <a:path w="29" h="240">
                  <a:moveTo>
                    <a:pt x="0" y="0"/>
                  </a:moveTo>
                  <a:lnTo>
                    <a:pt x="17" y="45"/>
                  </a:lnTo>
                  <a:lnTo>
                    <a:pt x="21" y="78"/>
                  </a:lnTo>
                  <a:lnTo>
                    <a:pt x="26" y="117"/>
                  </a:lnTo>
                  <a:lnTo>
                    <a:pt x="26" y="161"/>
                  </a:lnTo>
                  <a:lnTo>
                    <a:pt x="29" y="212"/>
                  </a:lnTo>
                  <a:lnTo>
                    <a:pt x="29" y="24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79" name="Freeform 2355"/>
            <p:cNvSpPr>
              <a:spLocks/>
            </p:cNvSpPr>
            <p:nvPr/>
          </p:nvSpPr>
          <p:spPr bwMode="auto">
            <a:xfrm>
              <a:off x="3032" y="2205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1" y="16"/>
                </a:cxn>
                <a:cxn ang="0">
                  <a:pos x="9" y="17"/>
                </a:cxn>
                <a:cxn ang="0">
                  <a:pos x="9" y="18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80" name="Freeform 2356"/>
            <p:cNvSpPr>
              <a:spLocks/>
            </p:cNvSpPr>
            <p:nvPr/>
          </p:nvSpPr>
          <p:spPr bwMode="auto">
            <a:xfrm>
              <a:off x="2957" y="1996"/>
              <a:ext cx="373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1" y="0"/>
                </a:cxn>
                <a:cxn ang="0">
                  <a:pos x="340" y="11"/>
                </a:cxn>
                <a:cxn ang="0">
                  <a:pos x="373" y="17"/>
                </a:cxn>
              </a:cxnLst>
              <a:rect l="0" t="0" r="r" b="b"/>
              <a:pathLst>
                <a:path w="373" h="17">
                  <a:moveTo>
                    <a:pt x="0" y="17"/>
                  </a:moveTo>
                  <a:lnTo>
                    <a:pt x="21" y="0"/>
                  </a:lnTo>
                  <a:lnTo>
                    <a:pt x="340" y="11"/>
                  </a:lnTo>
                  <a:lnTo>
                    <a:pt x="373" y="1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81" name="Freeform 2357"/>
            <p:cNvSpPr>
              <a:spLocks/>
            </p:cNvSpPr>
            <p:nvPr/>
          </p:nvSpPr>
          <p:spPr bwMode="auto">
            <a:xfrm>
              <a:off x="2932" y="1958"/>
              <a:ext cx="12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0"/>
                </a:cxn>
              </a:cxnLst>
              <a:rect l="0" t="0" r="r" b="b"/>
              <a:pathLst>
                <a:path w="12" h="38">
                  <a:moveTo>
                    <a:pt x="0" y="38"/>
                  </a:moveTo>
                  <a:lnTo>
                    <a:pt x="12" y="22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82" name="Freeform 2358"/>
            <p:cNvSpPr>
              <a:spLocks/>
            </p:cNvSpPr>
            <p:nvPr/>
          </p:nvSpPr>
          <p:spPr bwMode="auto">
            <a:xfrm>
              <a:off x="2275" y="1962"/>
              <a:ext cx="504" cy="112"/>
            </a:xfrm>
            <a:custGeom>
              <a:avLst/>
              <a:gdLst/>
              <a:ahLst/>
              <a:cxnLst>
                <a:cxn ang="0">
                  <a:pos x="504" y="101"/>
                </a:cxn>
                <a:cxn ang="0">
                  <a:pos x="475" y="106"/>
                </a:cxn>
                <a:cxn ang="0">
                  <a:pos x="119" y="112"/>
                </a:cxn>
                <a:cxn ang="0">
                  <a:pos x="68" y="84"/>
                </a:cxn>
                <a:cxn ang="0">
                  <a:pos x="0" y="22"/>
                </a:cxn>
                <a:cxn ang="0">
                  <a:pos x="9" y="0"/>
                </a:cxn>
              </a:cxnLst>
              <a:rect l="0" t="0" r="r" b="b"/>
              <a:pathLst>
                <a:path w="504" h="112">
                  <a:moveTo>
                    <a:pt x="504" y="101"/>
                  </a:moveTo>
                  <a:lnTo>
                    <a:pt x="475" y="106"/>
                  </a:lnTo>
                  <a:lnTo>
                    <a:pt x="119" y="112"/>
                  </a:lnTo>
                  <a:lnTo>
                    <a:pt x="68" y="84"/>
                  </a:lnTo>
                  <a:lnTo>
                    <a:pt x="0" y="22"/>
                  </a:lnTo>
                  <a:lnTo>
                    <a:pt x="9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83" name="Freeform 2359"/>
            <p:cNvSpPr>
              <a:spLocks/>
            </p:cNvSpPr>
            <p:nvPr/>
          </p:nvSpPr>
          <p:spPr bwMode="auto">
            <a:xfrm>
              <a:off x="1877" y="1952"/>
              <a:ext cx="983" cy="357"/>
            </a:xfrm>
            <a:custGeom>
              <a:avLst/>
              <a:gdLst/>
              <a:ahLst/>
              <a:cxnLst>
                <a:cxn ang="0">
                  <a:pos x="983" y="0"/>
                </a:cxn>
                <a:cxn ang="0">
                  <a:pos x="915" y="0"/>
                </a:cxn>
                <a:cxn ang="0">
                  <a:pos x="856" y="0"/>
                </a:cxn>
                <a:cxn ang="0">
                  <a:pos x="796" y="0"/>
                </a:cxn>
                <a:cxn ang="0">
                  <a:pos x="734" y="0"/>
                </a:cxn>
                <a:cxn ang="0">
                  <a:pos x="644" y="0"/>
                </a:cxn>
                <a:cxn ang="0">
                  <a:pos x="568" y="0"/>
                </a:cxn>
                <a:cxn ang="0">
                  <a:pos x="492" y="0"/>
                </a:cxn>
                <a:cxn ang="0">
                  <a:pos x="407" y="6"/>
                </a:cxn>
                <a:cxn ang="0">
                  <a:pos x="352" y="6"/>
                </a:cxn>
                <a:cxn ang="0">
                  <a:pos x="305" y="6"/>
                </a:cxn>
                <a:cxn ang="0">
                  <a:pos x="255" y="6"/>
                </a:cxn>
                <a:cxn ang="0">
                  <a:pos x="204" y="10"/>
                </a:cxn>
                <a:cxn ang="0">
                  <a:pos x="170" y="10"/>
                </a:cxn>
                <a:cxn ang="0">
                  <a:pos x="145" y="10"/>
                </a:cxn>
                <a:cxn ang="0">
                  <a:pos x="119" y="10"/>
                </a:cxn>
                <a:cxn ang="0">
                  <a:pos x="90" y="22"/>
                </a:cxn>
                <a:cxn ang="0">
                  <a:pos x="68" y="22"/>
                </a:cxn>
                <a:cxn ang="0">
                  <a:pos x="52" y="32"/>
                </a:cxn>
                <a:cxn ang="0">
                  <a:pos x="35" y="38"/>
                </a:cxn>
                <a:cxn ang="0">
                  <a:pos x="21" y="61"/>
                </a:cxn>
                <a:cxn ang="0">
                  <a:pos x="14" y="88"/>
                </a:cxn>
                <a:cxn ang="0">
                  <a:pos x="9" y="122"/>
                </a:cxn>
                <a:cxn ang="0">
                  <a:pos x="5" y="161"/>
                </a:cxn>
                <a:cxn ang="0">
                  <a:pos x="0" y="228"/>
                </a:cxn>
                <a:cxn ang="0">
                  <a:pos x="0" y="301"/>
                </a:cxn>
                <a:cxn ang="0">
                  <a:pos x="0" y="329"/>
                </a:cxn>
                <a:cxn ang="0">
                  <a:pos x="0" y="357"/>
                </a:cxn>
              </a:cxnLst>
              <a:rect l="0" t="0" r="r" b="b"/>
              <a:pathLst>
                <a:path w="983" h="357">
                  <a:moveTo>
                    <a:pt x="983" y="0"/>
                  </a:moveTo>
                  <a:lnTo>
                    <a:pt x="915" y="0"/>
                  </a:lnTo>
                  <a:lnTo>
                    <a:pt x="856" y="0"/>
                  </a:lnTo>
                  <a:lnTo>
                    <a:pt x="796" y="0"/>
                  </a:lnTo>
                  <a:lnTo>
                    <a:pt x="734" y="0"/>
                  </a:lnTo>
                  <a:lnTo>
                    <a:pt x="644" y="0"/>
                  </a:lnTo>
                  <a:lnTo>
                    <a:pt x="568" y="0"/>
                  </a:lnTo>
                  <a:lnTo>
                    <a:pt x="492" y="0"/>
                  </a:lnTo>
                  <a:lnTo>
                    <a:pt x="407" y="6"/>
                  </a:lnTo>
                  <a:lnTo>
                    <a:pt x="352" y="6"/>
                  </a:lnTo>
                  <a:lnTo>
                    <a:pt x="305" y="6"/>
                  </a:lnTo>
                  <a:lnTo>
                    <a:pt x="255" y="6"/>
                  </a:lnTo>
                  <a:lnTo>
                    <a:pt x="204" y="10"/>
                  </a:lnTo>
                  <a:lnTo>
                    <a:pt x="170" y="10"/>
                  </a:lnTo>
                  <a:lnTo>
                    <a:pt x="145" y="10"/>
                  </a:lnTo>
                  <a:lnTo>
                    <a:pt x="119" y="10"/>
                  </a:lnTo>
                  <a:lnTo>
                    <a:pt x="90" y="22"/>
                  </a:lnTo>
                  <a:lnTo>
                    <a:pt x="68" y="22"/>
                  </a:lnTo>
                  <a:lnTo>
                    <a:pt x="52" y="32"/>
                  </a:lnTo>
                  <a:lnTo>
                    <a:pt x="35" y="38"/>
                  </a:lnTo>
                  <a:lnTo>
                    <a:pt x="21" y="61"/>
                  </a:lnTo>
                  <a:lnTo>
                    <a:pt x="14" y="88"/>
                  </a:lnTo>
                  <a:lnTo>
                    <a:pt x="9" y="122"/>
                  </a:lnTo>
                  <a:lnTo>
                    <a:pt x="5" y="161"/>
                  </a:lnTo>
                  <a:lnTo>
                    <a:pt x="0" y="228"/>
                  </a:lnTo>
                  <a:lnTo>
                    <a:pt x="0" y="301"/>
                  </a:lnTo>
                  <a:lnTo>
                    <a:pt x="0" y="329"/>
                  </a:lnTo>
                  <a:lnTo>
                    <a:pt x="0" y="35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84" name="Line 2360"/>
            <p:cNvSpPr>
              <a:spLocks noChangeShapeType="1"/>
            </p:cNvSpPr>
            <p:nvPr/>
          </p:nvSpPr>
          <p:spPr bwMode="auto">
            <a:xfrm>
              <a:off x="2231" y="2010"/>
              <a:ext cx="89" cy="49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85" name="Freeform 2361"/>
            <p:cNvSpPr>
              <a:spLocks/>
            </p:cNvSpPr>
            <p:nvPr/>
          </p:nvSpPr>
          <p:spPr bwMode="auto">
            <a:xfrm>
              <a:off x="2293" y="2057"/>
              <a:ext cx="29" cy="2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1" y="17"/>
                </a:cxn>
                <a:cxn ang="0">
                  <a:pos x="21" y="34"/>
                </a:cxn>
                <a:cxn ang="0">
                  <a:pos x="9" y="68"/>
                </a:cxn>
                <a:cxn ang="0">
                  <a:pos x="4" y="107"/>
                </a:cxn>
                <a:cxn ang="0">
                  <a:pos x="0" y="140"/>
                </a:cxn>
                <a:cxn ang="0">
                  <a:pos x="0" y="179"/>
                </a:cxn>
                <a:cxn ang="0">
                  <a:pos x="0" y="213"/>
                </a:cxn>
                <a:cxn ang="0">
                  <a:pos x="0" y="252"/>
                </a:cxn>
              </a:cxnLst>
              <a:rect l="0" t="0" r="r" b="b"/>
              <a:pathLst>
                <a:path w="29" h="252">
                  <a:moveTo>
                    <a:pt x="29" y="0"/>
                  </a:moveTo>
                  <a:lnTo>
                    <a:pt x="21" y="17"/>
                  </a:lnTo>
                  <a:lnTo>
                    <a:pt x="21" y="34"/>
                  </a:lnTo>
                  <a:lnTo>
                    <a:pt x="9" y="68"/>
                  </a:lnTo>
                  <a:lnTo>
                    <a:pt x="4" y="107"/>
                  </a:lnTo>
                  <a:lnTo>
                    <a:pt x="0" y="140"/>
                  </a:lnTo>
                  <a:lnTo>
                    <a:pt x="0" y="179"/>
                  </a:lnTo>
                  <a:lnTo>
                    <a:pt x="0" y="213"/>
                  </a:lnTo>
                  <a:lnTo>
                    <a:pt x="0" y="252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86" name="Freeform 2362"/>
            <p:cNvSpPr>
              <a:spLocks/>
            </p:cNvSpPr>
            <p:nvPr/>
          </p:nvSpPr>
          <p:spPr bwMode="auto">
            <a:xfrm>
              <a:off x="2085" y="2007"/>
              <a:ext cx="144" cy="30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23" y="0"/>
                </a:cxn>
                <a:cxn ang="0">
                  <a:pos x="106" y="6"/>
                </a:cxn>
                <a:cxn ang="0">
                  <a:pos x="59" y="28"/>
                </a:cxn>
                <a:cxn ang="0">
                  <a:pos x="38" y="50"/>
                </a:cxn>
                <a:cxn ang="0">
                  <a:pos x="30" y="84"/>
                </a:cxn>
                <a:cxn ang="0">
                  <a:pos x="17" y="128"/>
                </a:cxn>
                <a:cxn ang="0">
                  <a:pos x="9" y="173"/>
                </a:cxn>
                <a:cxn ang="0">
                  <a:pos x="4" y="218"/>
                </a:cxn>
                <a:cxn ang="0">
                  <a:pos x="4" y="268"/>
                </a:cxn>
                <a:cxn ang="0">
                  <a:pos x="0" y="279"/>
                </a:cxn>
                <a:cxn ang="0">
                  <a:pos x="4" y="302"/>
                </a:cxn>
              </a:cxnLst>
              <a:rect l="0" t="0" r="r" b="b"/>
              <a:pathLst>
                <a:path w="144" h="302">
                  <a:moveTo>
                    <a:pt x="144" y="0"/>
                  </a:moveTo>
                  <a:lnTo>
                    <a:pt x="123" y="0"/>
                  </a:lnTo>
                  <a:lnTo>
                    <a:pt x="106" y="6"/>
                  </a:lnTo>
                  <a:lnTo>
                    <a:pt x="59" y="28"/>
                  </a:lnTo>
                  <a:lnTo>
                    <a:pt x="38" y="50"/>
                  </a:lnTo>
                  <a:lnTo>
                    <a:pt x="30" y="84"/>
                  </a:lnTo>
                  <a:lnTo>
                    <a:pt x="17" y="128"/>
                  </a:lnTo>
                  <a:lnTo>
                    <a:pt x="9" y="173"/>
                  </a:lnTo>
                  <a:lnTo>
                    <a:pt x="4" y="218"/>
                  </a:lnTo>
                  <a:lnTo>
                    <a:pt x="4" y="268"/>
                  </a:lnTo>
                  <a:lnTo>
                    <a:pt x="0" y="279"/>
                  </a:lnTo>
                  <a:lnTo>
                    <a:pt x="4" y="302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87" name="Freeform 2363"/>
            <p:cNvSpPr>
              <a:spLocks/>
            </p:cNvSpPr>
            <p:nvPr/>
          </p:nvSpPr>
          <p:spPr bwMode="auto">
            <a:xfrm>
              <a:off x="1895" y="1984"/>
              <a:ext cx="432" cy="32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373" y="0"/>
                </a:cxn>
                <a:cxn ang="0">
                  <a:pos x="326" y="0"/>
                </a:cxn>
                <a:cxn ang="0">
                  <a:pos x="275" y="0"/>
                </a:cxn>
                <a:cxn ang="0">
                  <a:pos x="220" y="6"/>
                </a:cxn>
                <a:cxn ang="0">
                  <a:pos x="174" y="0"/>
                </a:cxn>
                <a:cxn ang="0">
                  <a:pos x="135" y="6"/>
                </a:cxn>
                <a:cxn ang="0">
                  <a:pos x="93" y="6"/>
                </a:cxn>
                <a:cxn ang="0">
                  <a:pos x="51" y="23"/>
                </a:cxn>
                <a:cxn ang="0">
                  <a:pos x="34" y="29"/>
                </a:cxn>
                <a:cxn ang="0">
                  <a:pos x="20" y="40"/>
                </a:cxn>
                <a:cxn ang="0">
                  <a:pos x="9" y="68"/>
                </a:cxn>
                <a:cxn ang="0">
                  <a:pos x="4" y="101"/>
                </a:cxn>
                <a:cxn ang="0">
                  <a:pos x="0" y="135"/>
                </a:cxn>
                <a:cxn ang="0">
                  <a:pos x="4" y="174"/>
                </a:cxn>
                <a:cxn ang="0">
                  <a:pos x="0" y="201"/>
                </a:cxn>
                <a:cxn ang="0">
                  <a:pos x="0" y="236"/>
                </a:cxn>
                <a:cxn ang="0">
                  <a:pos x="0" y="263"/>
                </a:cxn>
                <a:cxn ang="0">
                  <a:pos x="0" y="297"/>
                </a:cxn>
                <a:cxn ang="0">
                  <a:pos x="0" y="325"/>
                </a:cxn>
              </a:cxnLst>
              <a:rect l="0" t="0" r="r" b="b"/>
              <a:pathLst>
                <a:path w="432" h="325">
                  <a:moveTo>
                    <a:pt x="432" y="0"/>
                  </a:moveTo>
                  <a:lnTo>
                    <a:pt x="373" y="0"/>
                  </a:lnTo>
                  <a:lnTo>
                    <a:pt x="326" y="0"/>
                  </a:lnTo>
                  <a:lnTo>
                    <a:pt x="275" y="0"/>
                  </a:lnTo>
                  <a:lnTo>
                    <a:pt x="220" y="6"/>
                  </a:lnTo>
                  <a:lnTo>
                    <a:pt x="174" y="0"/>
                  </a:lnTo>
                  <a:lnTo>
                    <a:pt x="135" y="6"/>
                  </a:lnTo>
                  <a:lnTo>
                    <a:pt x="93" y="6"/>
                  </a:lnTo>
                  <a:lnTo>
                    <a:pt x="51" y="23"/>
                  </a:lnTo>
                  <a:lnTo>
                    <a:pt x="34" y="29"/>
                  </a:lnTo>
                  <a:lnTo>
                    <a:pt x="20" y="40"/>
                  </a:lnTo>
                  <a:lnTo>
                    <a:pt x="9" y="68"/>
                  </a:lnTo>
                  <a:lnTo>
                    <a:pt x="4" y="101"/>
                  </a:lnTo>
                  <a:lnTo>
                    <a:pt x="0" y="135"/>
                  </a:lnTo>
                  <a:lnTo>
                    <a:pt x="4" y="174"/>
                  </a:lnTo>
                  <a:lnTo>
                    <a:pt x="0" y="201"/>
                  </a:lnTo>
                  <a:lnTo>
                    <a:pt x="0" y="236"/>
                  </a:lnTo>
                  <a:lnTo>
                    <a:pt x="0" y="263"/>
                  </a:lnTo>
                  <a:lnTo>
                    <a:pt x="0" y="297"/>
                  </a:lnTo>
                  <a:lnTo>
                    <a:pt x="0" y="32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88" name="Freeform 2364"/>
            <p:cNvSpPr>
              <a:spLocks/>
            </p:cNvSpPr>
            <p:nvPr/>
          </p:nvSpPr>
          <p:spPr bwMode="auto">
            <a:xfrm>
              <a:off x="1912" y="1979"/>
              <a:ext cx="368" cy="330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325" y="5"/>
                </a:cxn>
                <a:cxn ang="0">
                  <a:pos x="287" y="11"/>
                </a:cxn>
                <a:cxn ang="0">
                  <a:pos x="249" y="11"/>
                </a:cxn>
                <a:cxn ang="0">
                  <a:pos x="211" y="23"/>
                </a:cxn>
                <a:cxn ang="0">
                  <a:pos x="165" y="23"/>
                </a:cxn>
                <a:cxn ang="0">
                  <a:pos x="127" y="23"/>
                </a:cxn>
                <a:cxn ang="0">
                  <a:pos x="89" y="23"/>
                </a:cxn>
                <a:cxn ang="0">
                  <a:pos x="51" y="39"/>
                </a:cxn>
                <a:cxn ang="0">
                  <a:pos x="29" y="50"/>
                </a:cxn>
                <a:cxn ang="0">
                  <a:pos x="12" y="67"/>
                </a:cxn>
                <a:cxn ang="0">
                  <a:pos x="8" y="84"/>
                </a:cxn>
                <a:cxn ang="0">
                  <a:pos x="3" y="123"/>
                </a:cxn>
                <a:cxn ang="0">
                  <a:pos x="3" y="168"/>
                </a:cxn>
                <a:cxn ang="0">
                  <a:pos x="0" y="218"/>
                </a:cxn>
                <a:cxn ang="0">
                  <a:pos x="0" y="274"/>
                </a:cxn>
                <a:cxn ang="0">
                  <a:pos x="0" y="301"/>
                </a:cxn>
                <a:cxn ang="0">
                  <a:pos x="0" y="330"/>
                </a:cxn>
              </a:cxnLst>
              <a:rect l="0" t="0" r="r" b="b"/>
              <a:pathLst>
                <a:path w="368" h="330">
                  <a:moveTo>
                    <a:pt x="368" y="0"/>
                  </a:moveTo>
                  <a:lnTo>
                    <a:pt x="325" y="5"/>
                  </a:lnTo>
                  <a:lnTo>
                    <a:pt x="287" y="11"/>
                  </a:lnTo>
                  <a:lnTo>
                    <a:pt x="249" y="11"/>
                  </a:lnTo>
                  <a:lnTo>
                    <a:pt x="211" y="23"/>
                  </a:lnTo>
                  <a:lnTo>
                    <a:pt x="165" y="23"/>
                  </a:lnTo>
                  <a:lnTo>
                    <a:pt x="127" y="23"/>
                  </a:lnTo>
                  <a:lnTo>
                    <a:pt x="89" y="23"/>
                  </a:lnTo>
                  <a:lnTo>
                    <a:pt x="51" y="39"/>
                  </a:lnTo>
                  <a:lnTo>
                    <a:pt x="29" y="50"/>
                  </a:lnTo>
                  <a:lnTo>
                    <a:pt x="12" y="67"/>
                  </a:lnTo>
                  <a:lnTo>
                    <a:pt x="8" y="84"/>
                  </a:lnTo>
                  <a:lnTo>
                    <a:pt x="3" y="123"/>
                  </a:lnTo>
                  <a:lnTo>
                    <a:pt x="3" y="168"/>
                  </a:lnTo>
                  <a:lnTo>
                    <a:pt x="0" y="218"/>
                  </a:lnTo>
                  <a:lnTo>
                    <a:pt x="0" y="274"/>
                  </a:lnTo>
                  <a:lnTo>
                    <a:pt x="0" y="301"/>
                  </a:lnTo>
                  <a:lnTo>
                    <a:pt x="0" y="33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89" name="Oval 2365"/>
            <p:cNvSpPr>
              <a:spLocks noChangeArrowheads="1"/>
            </p:cNvSpPr>
            <p:nvPr/>
          </p:nvSpPr>
          <p:spPr bwMode="auto">
            <a:xfrm>
              <a:off x="2107" y="2002"/>
              <a:ext cx="18" cy="2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90" name="Freeform 2366"/>
            <p:cNvSpPr>
              <a:spLocks/>
            </p:cNvSpPr>
            <p:nvPr/>
          </p:nvSpPr>
          <p:spPr bwMode="auto">
            <a:xfrm>
              <a:off x="2104" y="1999"/>
              <a:ext cx="18" cy="2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2"/>
                </a:cxn>
                <a:cxn ang="0">
                  <a:pos x="15" y="4"/>
                </a:cxn>
                <a:cxn ang="0">
                  <a:pos x="17" y="6"/>
                </a:cxn>
                <a:cxn ang="0">
                  <a:pos x="18" y="8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5"/>
                </a:cxn>
                <a:cxn ang="0">
                  <a:pos x="17" y="17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3" y="21"/>
                </a:cxn>
                <a:cxn ang="0">
                  <a:pos x="12" y="22"/>
                </a:cxn>
                <a:cxn ang="0">
                  <a:pos x="10" y="23"/>
                </a:cxn>
                <a:cxn ang="0">
                  <a:pos x="8" y="23"/>
                </a:cxn>
                <a:cxn ang="0">
                  <a:pos x="6" y="22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8" h="23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91" name="Rectangle 2367"/>
            <p:cNvSpPr>
              <a:spLocks noChangeArrowheads="1"/>
            </p:cNvSpPr>
            <p:nvPr/>
          </p:nvSpPr>
          <p:spPr bwMode="auto">
            <a:xfrm>
              <a:off x="2170" y="2632"/>
              <a:ext cx="38" cy="33"/>
            </a:xfrm>
            <a:prstGeom prst="rect">
              <a:avLst/>
            </a:prstGeom>
            <a:noFill/>
            <a:ln w="9525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92" name="Freeform 2368"/>
            <p:cNvSpPr>
              <a:spLocks/>
            </p:cNvSpPr>
            <p:nvPr/>
          </p:nvSpPr>
          <p:spPr bwMode="auto">
            <a:xfrm>
              <a:off x="2877" y="2314"/>
              <a:ext cx="530" cy="357"/>
            </a:xfrm>
            <a:custGeom>
              <a:avLst/>
              <a:gdLst/>
              <a:ahLst/>
              <a:cxnLst>
                <a:cxn ang="0">
                  <a:pos x="530" y="0"/>
                </a:cxn>
                <a:cxn ang="0">
                  <a:pos x="530" y="134"/>
                </a:cxn>
                <a:cxn ang="0">
                  <a:pos x="496" y="256"/>
                </a:cxn>
                <a:cxn ang="0">
                  <a:pos x="471" y="307"/>
                </a:cxn>
                <a:cxn ang="0">
                  <a:pos x="441" y="323"/>
                </a:cxn>
                <a:cxn ang="0">
                  <a:pos x="0" y="357"/>
                </a:cxn>
              </a:cxnLst>
              <a:rect l="0" t="0" r="r" b="b"/>
              <a:pathLst>
                <a:path w="530" h="357">
                  <a:moveTo>
                    <a:pt x="530" y="0"/>
                  </a:moveTo>
                  <a:lnTo>
                    <a:pt x="530" y="134"/>
                  </a:lnTo>
                  <a:lnTo>
                    <a:pt x="496" y="256"/>
                  </a:lnTo>
                  <a:lnTo>
                    <a:pt x="471" y="307"/>
                  </a:lnTo>
                  <a:lnTo>
                    <a:pt x="441" y="323"/>
                  </a:lnTo>
                  <a:lnTo>
                    <a:pt x="0" y="35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93" name="Freeform 2369"/>
            <p:cNvSpPr>
              <a:spLocks/>
            </p:cNvSpPr>
            <p:nvPr/>
          </p:nvSpPr>
          <p:spPr bwMode="auto">
            <a:xfrm>
              <a:off x="2877" y="2303"/>
              <a:ext cx="509" cy="368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504" y="145"/>
                </a:cxn>
                <a:cxn ang="0">
                  <a:pos x="475" y="267"/>
                </a:cxn>
                <a:cxn ang="0">
                  <a:pos x="450" y="318"/>
                </a:cxn>
                <a:cxn ang="0">
                  <a:pos x="424" y="334"/>
                </a:cxn>
                <a:cxn ang="0">
                  <a:pos x="0" y="368"/>
                </a:cxn>
              </a:cxnLst>
              <a:rect l="0" t="0" r="r" b="b"/>
              <a:pathLst>
                <a:path w="509" h="368">
                  <a:moveTo>
                    <a:pt x="509" y="0"/>
                  </a:moveTo>
                  <a:lnTo>
                    <a:pt x="504" y="145"/>
                  </a:lnTo>
                  <a:lnTo>
                    <a:pt x="475" y="267"/>
                  </a:lnTo>
                  <a:lnTo>
                    <a:pt x="450" y="318"/>
                  </a:lnTo>
                  <a:lnTo>
                    <a:pt x="424" y="334"/>
                  </a:lnTo>
                  <a:lnTo>
                    <a:pt x="0" y="368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94" name="Freeform 2370"/>
            <p:cNvSpPr>
              <a:spLocks/>
            </p:cNvSpPr>
            <p:nvPr/>
          </p:nvSpPr>
          <p:spPr bwMode="auto">
            <a:xfrm>
              <a:off x="3017" y="2437"/>
              <a:ext cx="364" cy="55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284" y="28"/>
                </a:cxn>
                <a:cxn ang="0">
                  <a:pos x="148" y="50"/>
                </a:cxn>
                <a:cxn ang="0">
                  <a:pos x="0" y="55"/>
                </a:cxn>
              </a:cxnLst>
              <a:rect l="0" t="0" r="r" b="b"/>
              <a:pathLst>
                <a:path w="364" h="55">
                  <a:moveTo>
                    <a:pt x="364" y="0"/>
                  </a:moveTo>
                  <a:lnTo>
                    <a:pt x="284" y="28"/>
                  </a:lnTo>
                  <a:lnTo>
                    <a:pt x="148" y="50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95" name="Freeform 2371"/>
            <p:cNvSpPr>
              <a:spLocks/>
            </p:cNvSpPr>
            <p:nvPr/>
          </p:nvSpPr>
          <p:spPr bwMode="auto">
            <a:xfrm>
              <a:off x="3017" y="2465"/>
              <a:ext cx="364" cy="27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280" y="11"/>
                </a:cxn>
                <a:cxn ang="0">
                  <a:pos x="148" y="27"/>
                </a:cxn>
                <a:cxn ang="0">
                  <a:pos x="0" y="27"/>
                </a:cxn>
              </a:cxnLst>
              <a:rect l="0" t="0" r="r" b="b"/>
              <a:pathLst>
                <a:path w="364" h="27">
                  <a:moveTo>
                    <a:pt x="364" y="0"/>
                  </a:moveTo>
                  <a:lnTo>
                    <a:pt x="280" y="11"/>
                  </a:lnTo>
                  <a:lnTo>
                    <a:pt x="148" y="27"/>
                  </a:lnTo>
                  <a:lnTo>
                    <a:pt x="0" y="2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96" name="Line 2372"/>
            <p:cNvSpPr>
              <a:spLocks noChangeShapeType="1"/>
            </p:cNvSpPr>
            <p:nvPr/>
          </p:nvSpPr>
          <p:spPr bwMode="auto">
            <a:xfrm flipH="1" flipV="1">
              <a:off x="2782" y="2557"/>
              <a:ext cx="147" cy="67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97" name="Freeform 2373"/>
            <p:cNvSpPr>
              <a:spLocks/>
            </p:cNvSpPr>
            <p:nvPr/>
          </p:nvSpPr>
          <p:spPr bwMode="auto">
            <a:xfrm>
              <a:off x="2928" y="2309"/>
              <a:ext cx="81" cy="312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30" y="290"/>
                </a:cxn>
                <a:cxn ang="0">
                  <a:pos x="38" y="267"/>
                </a:cxn>
                <a:cxn ang="0">
                  <a:pos x="51" y="251"/>
                </a:cxn>
                <a:cxn ang="0">
                  <a:pos x="60" y="223"/>
                </a:cxn>
                <a:cxn ang="0">
                  <a:pos x="72" y="201"/>
                </a:cxn>
                <a:cxn ang="0">
                  <a:pos x="76" y="156"/>
                </a:cxn>
                <a:cxn ang="0">
                  <a:pos x="81" y="111"/>
                </a:cxn>
                <a:cxn ang="0">
                  <a:pos x="81" y="56"/>
                </a:cxn>
                <a:cxn ang="0">
                  <a:pos x="81" y="0"/>
                </a:cxn>
              </a:cxnLst>
              <a:rect l="0" t="0" r="r" b="b"/>
              <a:pathLst>
                <a:path w="81" h="312">
                  <a:moveTo>
                    <a:pt x="0" y="312"/>
                  </a:moveTo>
                  <a:lnTo>
                    <a:pt x="30" y="290"/>
                  </a:lnTo>
                  <a:lnTo>
                    <a:pt x="38" y="267"/>
                  </a:lnTo>
                  <a:lnTo>
                    <a:pt x="51" y="251"/>
                  </a:lnTo>
                  <a:lnTo>
                    <a:pt x="60" y="223"/>
                  </a:lnTo>
                  <a:lnTo>
                    <a:pt x="72" y="201"/>
                  </a:lnTo>
                  <a:lnTo>
                    <a:pt x="76" y="156"/>
                  </a:lnTo>
                  <a:lnTo>
                    <a:pt x="81" y="111"/>
                  </a:lnTo>
                  <a:lnTo>
                    <a:pt x="81" y="56"/>
                  </a:lnTo>
                  <a:lnTo>
                    <a:pt x="81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98" name="Freeform 2374"/>
            <p:cNvSpPr>
              <a:spLocks/>
            </p:cNvSpPr>
            <p:nvPr/>
          </p:nvSpPr>
          <p:spPr bwMode="auto">
            <a:xfrm>
              <a:off x="2780" y="2314"/>
              <a:ext cx="29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7" y="195"/>
                </a:cxn>
                <a:cxn ang="0">
                  <a:pos x="21" y="156"/>
                </a:cxn>
                <a:cxn ang="0">
                  <a:pos x="26" y="122"/>
                </a:cxn>
                <a:cxn ang="0">
                  <a:pos x="26" y="72"/>
                </a:cxn>
                <a:cxn ang="0">
                  <a:pos x="29" y="28"/>
                </a:cxn>
                <a:cxn ang="0">
                  <a:pos x="29" y="0"/>
                </a:cxn>
              </a:cxnLst>
              <a:rect l="0" t="0" r="r" b="b"/>
              <a:pathLst>
                <a:path w="29" h="240">
                  <a:moveTo>
                    <a:pt x="0" y="240"/>
                  </a:moveTo>
                  <a:lnTo>
                    <a:pt x="17" y="195"/>
                  </a:lnTo>
                  <a:lnTo>
                    <a:pt x="21" y="156"/>
                  </a:lnTo>
                  <a:lnTo>
                    <a:pt x="26" y="122"/>
                  </a:lnTo>
                  <a:lnTo>
                    <a:pt x="26" y="72"/>
                  </a:lnTo>
                  <a:lnTo>
                    <a:pt x="29" y="28"/>
                  </a:lnTo>
                  <a:lnTo>
                    <a:pt x="29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99" name="Freeform 2375"/>
            <p:cNvSpPr>
              <a:spLocks/>
            </p:cNvSpPr>
            <p:nvPr/>
          </p:nvSpPr>
          <p:spPr bwMode="auto">
            <a:xfrm>
              <a:off x="3032" y="2406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9" y="17"/>
                </a:cxn>
                <a:cxn ang="0">
                  <a:pos x="9" y="18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00" name="Freeform 2376"/>
            <p:cNvSpPr>
              <a:spLocks/>
            </p:cNvSpPr>
            <p:nvPr/>
          </p:nvSpPr>
          <p:spPr bwMode="auto">
            <a:xfrm>
              <a:off x="2957" y="2610"/>
              <a:ext cx="37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16"/>
                </a:cxn>
                <a:cxn ang="0">
                  <a:pos x="340" y="5"/>
                </a:cxn>
                <a:cxn ang="0">
                  <a:pos x="373" y="0"/>
                </a:cxn>
              </a:cxnLst>
              <a:rect l="0" t="0" r="r" b="b"/>
              <a:pathLst>
                <a:path w="373" h="16">
                  <a:moveTo>
                    <a:pt x="0" y="0"/>
                  </a:moveTo>
                  <a:lnTo>
                    <a:pt x="21" y="16"/>
                  </a:lnTo>
                  <a:lnTo>
                    <a:pt x="340" y="5"/>
                  </a:lnTo>
                  <a:lnTo>
                    <a:pt x="373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01" name="Freeform 2377"/>
            <p:cNvSpPr>
              <a:spLocks/>
            </p:cNvSpPr>
            <p:nvPr/>
          </p:nvSpPr>
          <p:spPr bwMode="auto">
            <a:xfrm>
              <a:off x="2932" y="2626"/>
              <a:ext cx="12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3"/>
                </a:cxn>
                <a:cxn ang="0">
                  <a:pos x="12" y="39"/>
                </a:cxn>
              </a:cxnLst>
              <a:rect l="0" t="0" r="r" b="b"/>
              <a:pathLst>
                <a:path w="12" h="39">
                  <a:moveTo>
                    <a:pt x="0" y="0"/>
                  </a:moveTo>
                  <a:lnTo>
                    <a:pt x="12" y="23"/>
                  </a:lnTo>
                  <a:lnTo>
                    <a:pt x="12" y="39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02" name="Freeform 2378"/>
            <p:cNvSpPr>
              <a:spLocks/>
            </p:cNvSpPr>
            <p:nvPr/>
          </p:nvSpPr>
          <p:spPr bwMode="auto">
            <a:xfrm>
              <a:off x="2275" y="2548"/>
              <a:ext cx="504" cy="113"/>
            </a:xfrm>
            <a:custGeom>
              <a:avLst/>
              <a:gdLst/>
              <a:ahLst/>
              <a:cxnLst>
                <a:cxn ang="0">
                  <a:pos x="504" y="12"/>
                </a:cxn>
                <a:cxn ang="0">
                  <a:pos x="475" y="6"/>
                </a:cxn>
                <a:cxn ang="0">
                  <a:pos x="119" y="0"/>
                </a:cxn>
                <a:cxn ang="0">
                  <a:pos x="68" y="29"/>
                </a:cxn>
                <a:cxn ang="0">
                  <a:pos x="0" y="89"/>
                </a:cxn>
                <a:cxn ang="0">
                  <a:pos x="9" y="113"/>
                </a:cxn>
              </a:cxnLst>
              <a:rect l="0" t="0" r="r" b="b"/>
              <a:pathLst>
                <a:path w="504" h="113">
                  <a:moveTo>
                    <a:pt x="504" y="12"/>
                  </a:moveTo>
                  <a:lnTo>
                    <a:pt x="475" y="6"/>
                  </a:lnTo>
                  <a:lnTo>
                    <a:pt x="119" y="0"/>
                  </a:lnTo>
                  <a:lnTo>
                    <a:pt x="68" y="29"/>
                  </a:lnTo>
                  <a:lnTo>
                    <a:pt x="0" y="89"/>
                  </a:lnTo>
                  <a:lnTo>
                    <a:pt x="9" y="113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03" name="Freeform 2379"/>
            <p:cNvSpPr>
              <a:spLocks/>
            </p:cNvSpPr>
            <p:nvPr/>
          </p:nvSpPr>
          <p:spPr bwMode="auto">
            <a:xfrm>
              <a:off x="1877" y="2314"/>
              <a:ext cx="983" cy="357"/>
            </a:xfrm>
            <a:custGeom>
              <a:avLst/>
              <a:gdLst/>
              <a:ahLst/>
              <a:cxnLst>
                <a:cxn ang="0">
                  <a:pos x="983" y="357"/>
                </a:cxn>
                <a:cxn ang="0">
                  <a:pos x="915" y="357"/>
                </a:cxn>
                <a:cxn ang="0">
                  <a:pos x="856" y="357"/>
                </a:cxn>
                <a:cxn ang="0">
                  <a:pos x="796" y="357"/>
                </a:cxn>
                <a:cxn ang="0">
                  <a:pos x="734" y="357"/>
                </a:cxn>
                <a:cxn ang="0">
                  <a:pos x="644" y="351"/>
                </a:cxn>
                <a:cxn ang="0">
                  <a:pos x="568" y="351"/>
                </a:cxn>
                <a:cxn ang="0">
                  <a:pos x="492" y="351"/>
                </a:cxn>
                <a:cxn ang="0">
                  <a:pos x="407" y="351"/>
                </a:cxn>
                <a:cxn ang="0">
                  <a:pos x="352" y="347"/>
                </a:cxn>
                <a:cxn ang="0">
                  <a:pos x="305" y="347"/>
                </a:cxn>
                <a:cxn ang="0">
                  <a:pos x="255" y="347"/>
                </a:cxn>
                <a:cxn ang="0">
                  <a:pos x="204" y="347"/>
                </a:cxn>
                <a:cxn ang="0">
                  <a:pos x="170" y="341"/>
                </a:cxn>
                <a:cxn ang="0">
                  <a:pos x="145" y="341"/>
                </a:cxn>
                <a:cxn ang="0">
                  <a:pos x="119" y="341"/>
                </a:cxn>
                <a:cxn ang="0">
                  <a:pos x="90" y="335"/>
                </a:cxn>
                <a:cxn ang="0">
                  <a:pos x="68" y="329"/>
                </a:cxn>
                <a:cxn ang="0">
                  <a:pos x="52" y="323"/>
                </a:cxn>
                <a:cxn ang="0">
                  <a:pos x="21" y="301"/>
                </a:cxn>
                <a:cxn ang="0">
                  <a:pos x="14" y="268"/>
                </a:cxn>
                <a:cxn ang="0">
                  <a:pos x="9" y="228"/>
                </a:cxn>
                <a:cxn ang="0">
                  <a:pos x="5" y="196"/>
                </a:cxn>
                <a:cxn ang="0">
                  <a:pos x="0" y="122"/>
                </a:cxn>
                <a:cxn ang="0">
                  <a:pos x="0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983" h="357">
                  <a:moveTo>
                    <a:pt x="983" y="357"/>
                  </a:moveTo>
                  <a:lnTo>
                    <a:pt x="915" y="357"/>
                  </a:lnTo>
                  <a:lnTo>
                    <a:pt x="856" y="357"/>
                  </a:lnTo>
                  <a:lnTo>
                    <a:pt x="796" y="357"/>
                  </a:lnTo>
                  <a:lnTo>
                    <a:pt x="734" y="357"/>
                  </a:lnTo>
                  <a:lnTo>
                    <a:pt x="644" y="351"/>
                  </a:lnTo>
                  <a:lnTo>
                    <a:pt x="568" y="351"/>
                  </a:lnTo>
                  <a:lnTo>
                    <a:pt x="492" y="351"/>
                  </a:lnTo>
                  <a:lnTo>
                    <a:pt x="407" y="351"/>
                  </a:lnTo>
                  <a:lnTo>
                    <a:pt x="352" y="347"/>
                  </a:lnTo>
                  <a:lnTo>
                    <a:pt x="305" y="347"/>
                  </a:lnTo>
                  <a:lnTo>
                    <a:pt x="255" y="347"/>
                  </a:lnTo>
                  <a:lnTo>
                    <a:pt x="204" y="347"/>
                  </a:lnTo>
                  <a:lnTo>
                    <a:pt x="170" y="341"/>
                  </a:lnTo>
                  <a:lnTo>
                    <a:pt x="145" y="341"/>
                  </a:lnTo>
                  <a:lnTo>
                    <a:pt x="119" y="341"/>
                  </a:lnTo>
                  <a:lnTo>
                    <a:pt x="90" y="335"/>
                  </a:lnTo>
                  <a:lnTo>
                    <a:pt x="68" y="329"/>
                  </a:lnTo>
                  <a:lnTo>
                    <a:pt x="52" y="323"/>
                  </a:lnTo>
                  <a:lnTo>
                    <a:pt x="21" y="301"/>
                  </a:lnTo>
                  <a:lnTo>
                    <a:pt x="14" y="268"/>
                  </a:lnTo>
                  <a:lnTo>
                    <a:pt x="9" y="228"/>
                  </a:lnTo>
                  <a:lnTo>
                    <a:pt x="5" y="196"/>
                  </a:lnTo>
                  <a:lnTo>
                    <a:pt x="0" y="122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04" name="Line 2380"/>
            <p:cNvSpPr>
              <a:spLocks noChangeShapeType="1"/>
            </p:cNvSpPr>
            <p:nvPr/>
          </p:nvSpPr>
          <p:spPr bwMode="auto">
            <a:xfrm flipV="1">
              <a:off x="2233" y="2563"/>
              <a:ext cx="87" cy="55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05" name="Freeform 2381"/>
            <p:cNvSpPr>
              <a:spLocks/>
            </p:cNvSpPr>
            <p:nvPr/>
          </p:nvSpPr>
          <p:spPr bwMode="auto">
            <a:xfrm>
              <a:off x="2293" y="2309"/>
              <a:ext cx="29" cy="256"/>
            </a:xfrm>
            <a:custGeom>
              <a:avLst/>
              <a:gdLst/>
              <a:ahLst/>
              <a:cxnLst>
                <a:cxn ang="0">
                  <a:pos x="29" y="256"/>
                </a:cxn>
                <a:cxn ang="0">
                  <a:pos x="21" y="233"/>
                </a:cxn>
                <a:cxn ang="0">
                  <a:pos x="21" y="223"/>
                </a:cxn>
                <a:cxn ang="0">
                  <a:pos x="9" y="183"/>
                </a:cxn>
                <a:cxn ang="0">
                  <a:pos x="4" y="151"/>
                </a:cxn>
                <a:cxn ang="0">
                  <a:pos x="0" y="111"/>
                </a:cxn>
                <a:cxn ang="0">
                  <a:pos x="0" y="78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29" h="256">
                  <a:moveTo>
                    <a:pt x="29" y="256"/>
                  </a:moveTo>
                  <a:lnTo>
                    <a:pt x="21" y="233"/>
                  </a:lnTo>
                  <a:lnTo>
                    <a:pt x="21" y="223"/>
                  </a:lnTo>
                  <a:lnTo>
                    <a:pt x="9" y="183"/>
                  </a:lnTo>
                  <a:lnTo>
                    <a:pt x="4" y="151"/>
                  </a:lnTo>
                  <a:lnTo>
                    <a:pt x="0" y="111"/>
                  </a:lnTo>
                  <a:lnTo>
                    <a:pt x="0" y="78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06" name="Freeform 2382"/>
            <p:cNvSpPr>
              <a:spLocks/>
            </p:cNvSpPr>
            <p:nvPr/>
          </p:nvSpPr>
          <p:spPr bwMode="auto">
            <a:xfrm>
              <a:off x="2085" y="2309"/>
              <a:ext cx="144" cy="306"/>
            </a:xfrm>
            <a:custGeom>
              <a:avLst/>
              <a:gdLst/>
              <a:ahLst/>
              <a:cxnLst>
                <a:cxn ang="0">
                  <a:pos x="144" y="306"/>
                </a:cxn>
                <a:cxn ang="0">
                  <a:pos x="123" y="301"/>
                </a:cxn>
                <a:cxn ang="0">
                  <a:pos x="106" y="301"/>
                </a:cxn>
                <a:cxn ang="0">
                  <a:pos x="81" y="290"/>
                </a:cxn>
                <a:cxn ang="0">
                  <a:pos x="59" y="279"/>
                </a:cxn>
                <a:cxn ang="0">
                  <a:pos x="38" y="251"/>
                </a:cxn>
                <a:cxn ang="0">
                  <a:pos x="30" y="223"/>
                </a:cxn>
                <a:cxn ang="0">
                  <a:pos x="17" y="178"/>
                </a:cxn>
                <a:cxn ang="0">
                  <a:pos x="9" y="134"/>
                </a:cxn>
                <a:cxn ang="0">
                  <a:pos x="4" y="83"/>
                </a:cxn>
                <a:cxn ang="0">
                  <a:pos x="4" y="39"/>
                </a:cxn>
                <a:cxn ang="0">
                  <a:pos x="0" y="16"/>
                </a:cxn>
                <a:cxn ang="0">
                  <a:pos x="4" y="0"/>
                </a:cxn>
              </a:cxnLst>
              <a:rect l="0" t="0" r="r" b="b"/>
              <a:pathLst>
                <a:path w="144" h="306">
                  <a:moveTo>
                    <a:pt x="144" y="306"/>
                  </a:moveTo>
                  <a:lnTo>
                    <a:pt x="123" y="301"/>
                  </a:lnTo>
                  <a:lnTo>
                    <a:pt x="106" y="301"/>
                  </a:lnTo>
                  <a:lnTo>
                    <a:pt x="81" y="290"/>
                  </a:lnTo>
                  <a:lnTo>
                    <a:pt x="59" y="279"/>
                  </a:lnTo>
                  <a:lnTo>
                    <a:pt x="38" y="251"/>
                  </a:lnTo>
                  <a:lnTo>
                    <a:pt x="30" y="223"/>
                  </a:lnTo>
                  <a:lnTo>
                    <a:pt x="17" y="178"/>
                  </a:lnTo>
                  <a:lnTo>
                    <a:pt x="9" y="134"/>
                  </a:lnTo>
                  <a:lnTo>
                    <a:pt x="4" y="83"/>
                  </a:lnTo>
                  <a:lnTo>
                    <a:pt x="4" y="39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07" name="Freeform 2383"/>
            <p:cNvSpPr>
              <a:spLocks/>
            </p:cNvSpPr>
            <p:nvPr/>
          </p:nvSpPr>
          <p:spPr bwMode="auto">
            <a:xfrm>
              <a:off x="1895" y="2314"/>
              <a:ext cx="432" cy="323"/>
            </a:xfrm>
            <a:custGeom>
              <a:avLst/>
              <a:gdLst/>
              <a:ahLst/>
              <a:cxnLst>
                <a:cxn ang="0">
                  <a:pos x="432" y="323"/>
                </a:cxn>
                <a:cxn ang="0">
                  <a:pos x="373" y="318"/>
                </a:cxn>
                <a:cxn ang="0">
                  <a:pos x="326" y="318"/>
                </a:cxn>
                <a:cxn ang="0">
                  <a:pos x="275" y="318"/>
                </a:cxn>
                <a:cxn ang="0">
                  <a:pos x="220" y="318"/>
                </a:cxn>
                <a:cxn ang="0">
                  <a:pos x="174" y="318"/>
                </a:cxn>
                <a:cxn ang="0">
                  <a:pos x="135" y="318"/>
                </a:cxn>
                <a:cxn ang="0">
                  <a:pos x="93" y="313"/>
                </a:cxn>
                <a:cxn ang="0">
                  <a:pos x="51" y="301"/>
                </a:cxn>
                <a:cxn ang="0">
                  <a:pos x="20" y="285"/>
                </a:cxn>
                <a:cxn ang="0">
                  <a:pos x="9" y="251"/>
                </a:cxn>
                <a:cxn ang="0">
                  <a:pos x="4" y="223"/>
                </a:cxn>
                <a:cxn ang="0">
                  <a:pos x="0" y="184"/>
                </a:cxn>
                <a:cxn ang="0">
                  <a:pos x="4" y="151"/>
                </a:cxn>
                <a:cxn ang="0">
                  <a:pos x="0" y="117"/>
                </a:cxn>
                <a:cxn ang="0">
                  <a:pos x="0" y="89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432" h="323">
                  <a:moveTo>
                    <a:pt x="432" y="323"/>
                  </a:moveTo>
                  <a:lnTo>
                    <a:pt x="373" y="318"/>
                  </a:lnTo>
                  <a:lnTo>
                    <a:pt x="326" y="318"/>
                  </a:lnTo>
                  <a:lnTo>
                    <a:pt x="275" y="318"/>
                  </a:lnTo>
                  <a:lnTo>
                    <a:pt x="220" y="318"/>
                  </a:lnTo>
                  <a:lnTo>
                    <a:pt x="174" y="318"/>
                  </a:lnTo>
                  <a:lnTo>
                    <a:pt x="135" y="318"/>
                  </a:lnTo>
                  <a:lnTo>
                    <a:pt x="93" y="313"/>
                  </a:lnTo>
                  <a:lnTo>
                    <a:pt x="51" y="301"/>
                  </a:lnTo>
                  <a:lnTo>
                    <a:pt x="20" y="285"/>
                  </a:lnTo>
                  <a:lnTo>
                    <a:pt x="9" y="251"/>
                  </a:lnTo>
                  <a:lnTo>
                    <a:pt x="4" y="223"/>
                  </a:lnTo>
                  <a:lnTo>
                    <a:pt x="0" y="184"/>
                  </a:lnTo>
                  <a:lnTo>
                    <a:pt x="4" y="151"/>
                  </a:lnTo>
                  <a:lnTo>
                    <a:pt x="0" y="117"/>
                  </a:lnTo>
                  <a:lnTo>
                    <a:pt x="0" y="89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08" name="Freeform 2384"/>
            <p:cNvSpPr>
              <a:spLocks/>
            </p:cNvSpPr>
            <p:nvPr/>
          </p:nvSpPr>
          <p:spPr bwMode="auto">
            <a:xfrm>
              <a:off x="1912" y="2314"/>
              <a:ext cx="368" cy="329"/>
            </a:xfrm>
            <a:custGeom>
              <a:avLst/>
              <a:gdLst/>
              <a:ahLst/>
              <a:cxnLst>
                <a:cxn ang="0">
                  <a:pos x="368" y="329"/>
                </a:cxn>
                <a:cxn ang="0">
                  <a:pos x="325" y="319"/>
                </a:cxn>
                <a:cxn ang="0">
                  <a:pos x="287" y="319"/>
                </a:cxn>
                <a:cxn ang="0">
                  <a:pos x="249" y="313"/>
                </a:cxn>
                <a:cxn ang="0">
                  <a:pos x="211" y="307"/>
                </a:cxn>
                <a:cxn ang="0">
                  <a:pos x="165" y="301"/>
                </a:cxn>
                <a:cxn ang="0">
                  <a:pos x="127" y="301"/>
                </a:cxn>
                <a:cxn ang="0">
                  <a:pos x="89" y="301"/>
                </a:cxn>
                <a:cxn ang="0">
                  <a:pos x="51" y="290"/>
                </a:cxn>
                <a:cxn ang="0">
                  <a:pos x="29" y="279"/>
                </a:cxn>
                <a:cxn ang="0">
                  <a:pos x="12" y="262"/>
                </a:cxn>
                <a:cxn ang="0">
                  <a:pos x="8" y="246"/>
                </a:cxn>
                <a:cxn ang="0">
                  <a:pos x="3" y="202"/>
                </a:cxn>
                <a:cxn ang="0">
                  <a:pos x="3" y="162"/>
                </a:cxn>
                <a:cxn ang="0">
                  <a:pos x="0" y="106"/>
                </a:cxn>
                <a:cxn ang="0">
                  <a:pos x="0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68" h="329">
                  <a:moveTo>
                    <a:pt x="368" y="329"/>
                  </a:moveTo>
                  <a:lnTo>
                    <a:pt x="325" y="319"/>
                  </a:lnTo>
                  <a:lnTo>
                    <a:pt x="287" y="319"/>
                  </a:lnTo>
                  <a:lnTo>
                    <a:pt x="249" y="313"/>
                  </a:lnTo>
                  <a:lnTo>
                    <a:pt x="211" y="307"/>
                  </a:lnTo>
                  <a:lnTo>
                    <a:pt x="165" y="301"/>
                  </a:lnTo>
                  <a:lnTo>
                    <a:pt x="127" y="301"/>
                  </a:lnTo>
                  <a:lnTo>
                    <a:pt x="89" y="301"/>
                  </a:lnTo>
                  <a:lnTo>
                    <a:pt x="51" y="290"/>
                  </a:lnTo>
                  <a:lnTo>
                    <a:pt x="29" y="279"/>
                  </a:lnTo>
                  <a:lnTo>
                    <a:pt x="12" y="262"/>
                  </a:lnTo>
                  <a:lnTo>
                    <a:pt x="8" y="246"/>
                  </a:lnTo>
                  <a:lnTo>
                    <a:pt x="3" y="202"/>
                  </a:lnTo>
                  <a:lnTo>
                    <a:pt x="3" y="162"/>
                  </a:lnTo>
                  <a:lnTo>
                    <a:pt x="0" y="106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09" name="Freeform 2385"/>
            <p:cNvSpPr>
              <a:spLocks/>
            </p:cNvSpPr>
            <p:nvPr/>
          </p:nvSpPr>
          <p:spPr bwMode="auto">
            <a:xfrm>
              <a:off x="2838" y="1899"/>
              <a:ext cx="50" cy="83"/>
            </a:xfrm>
            <a:custGeom>
              <a:avLst/>
              <a:gdLst/>
              <a:ahLst/>
              <a:cxnLst>
                <a:cxn ang="0">
                  <a:pos x="50" y="77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38" y="83"/>
                </a:cxn>
                <a:cxn ang="0">
                  <a:pos x="50" y="77"/>
                </a:cxn>
              </a:cxnLst>
              <a:rect l="0" t="0" r="r" b="b"/>
              <a:pathLst>
                <a:path w="50" h="83">
                  <a:moveTo>
                    <a:pt x="50" y="77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38" y="83"/>
                  </a:lnTo>
                  <a:lnTo>
                    <a:pt x="50" y="7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10" name="Freeform 2386"/>
            <p:cNvSpPr>
              <a:spLocks/>
            </p:cNvSpPr>
            <p:nvPr/>
          </p:nvSpPr>
          <p:spPr bwMode="auto">
            <a:xfrm>
              <a:off x="2838" y="2646"/>
              <a:ext cx="50" cy="84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17" y="84"/>
                </a:cxn>
                <a:cxn ang="0">
                  <a:pos x="0" y="78"/>
                </a:cxn>
                <a:cxn ang="0">
                  <a:pos x="38" y="0"/>
                </a:cxn>
                <a:cxn ang="0">
                  <a:pos x="50" y="6"/>
                </a:cxn>
              </a:cxnLst>
              <a:rect l="0" t="0" r="r" b="b"/>
              <a:pathLst>
                <a:path w="50" h="84">
                  <a:moveTo>
                    <a:pt x="50" y="6"/>
                  </a:moveTo>
                  <a:lnTo>
                    <a:pt x="17" y="84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11" name="Freeform 2387"/>
            <p:cNvSpPr>
              <a:spLocks/>
            </p:cNvSpPr>
            <p:nvPr/>
          </p:nvSpPr>
          <p:spPr bwMode="auto">
            <a:xfrm>
              <a:off x="2835" y="1896"/>
              <a:ext cx="50" cy="83"/>
            </a:xfrm>
            <a:custGeom>
              <a:avLst/>
              <a:gdLst/>
              <a:ahLst/>
              <a:cxnLst>
                <a:cxn ang="0">
                  <a:pos x="50" y="77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38" y="83"/>
                </a:cxn>
                <a:cxn ang="0">
                  <a:pos x="50" y="77"/>
                </a:cxn>
              </a:cxnLst>
              <a:rect l="0" t="0" r="r" b="b"/>
              <a:pathLst>
                <a:path w="50" h="83">
                  <a:moveTo>
                    <a:pt x="50" y="77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38" y="83"/>
                  </a:lnTo>
                  <a:lnTo>
                    <a:pt x="50" y="77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12" name="Freeform 2388"/>
            <p:cNvSpPr>
              <a:spLocks/>
            </p:cNvSpPr>
            <p:nvPr/>
          </p:nvSpPr>
          <p:spPr bwMode="auto">
            <a:xfrm>
              <a:off x="2835" y="2643"/>
              <a:ext cx="50" cy="84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17" y="84"/>
                </a:cxn>
                <a:cxn ang="0">
                  <a:pos x="0" y="78"/>
                </a:cxn>
                <a:cxn ang="0">
                  <a:pos x="38" y="0"/>
                </a:cxn>
                <a:cxn ang="0">
                  <a:pos x="50" y="6"/>
                </a:cxn>
              </a:cxnLst>
              <a:rect l="0" t="0" r="r" b="b"/>
              <a:pathLst>
                <a:path w="50" h="84">
                  <a:moveTo>
                    <a:pt x="50" y="6"/>
                  </a:moveTo>
                  <a:lnTo>
                    <a:pt x="17" y="84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50" y="6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13" name="Freeform 2389"/>
            <p:cNvSpPr>
              <a:spLocks/>
            </p:cNvSpPr>
            <p:nvPr/>
          </p:nvSpPr>
          <p:spPr bwMode="auto">
            <a:xfrm>
              <a:off x="1903" y="2030"/>
              <a:ext cx="237" cy="33"/>
            </a:xfrm>
            <a:custGeom>
              <a:avLst/>
              <a:gdLst/>
              <a:ahLst/>
              <a:cxnLst>
                <a:cxn ang="0">
                  <a:pos x="237" y="5"/>
                </a:cxn>
                <a:cxn ang="0">
                  <a:pos x="225" y="0"/>
                </a:cxn>
                <a:cxn ang="0">
                  <a:pos x="212" y="0"/>
                </a:cxn>
                <a:cxn ang="0">
                  <a:pos x="17" y="33"/>
                </a:cxn>
                <a:cxn ang="0">
                  <a:pos x="0" y="33"/>
                </a:cxn>
              </a:cxnLst>
              <a:rect l="0" t="0" r="r" b="b"/>
              <a:pathLst>
                <a:path w="237" h="33">
                  <a:moveTo>
                    <a:pt x="237" y="5"/>
                  </a:moveTo>
                  <a:lnTo>
                    <a:pt x="225" y="0"/>
                  </a:lnTo>
                  <a:lnTo>
                    <a:pt x="212" y="0"/>
                  </a:lnTo>
                  <a:lnTo>
                    <a:pt x="17" y="33"/>
                  </a:lnTo>
                  <a:lnTo>
                    <a:pt x="0" y="33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14" name="Freeform 2390"/>
            <p:cNvSpPr>
              <a:spLocks/>
            </p:cNvSpPr>
            <p:nvPr/>
          </p:nvSpPr>
          <p:spPr bwMode="auto">
            <a:xfrm>
              <a:off x="1903" y="2560"/>
              <a:ext cx="237" cy="39"/>
            </a:xfrm>
            <a:custGeom>
              <a:avLst/>
              <a:gdLst/>
              <a:ahLst/>
              <a:cxnLst>
                <a:cxn ang="0">
                  <a:pos x="237" y="28"/>
                </a:cxn>
                <a:cxn ang="0">
                  <a:pos x="225" y="39"/>
                </a:cxn>
                <a:cxn ang="0">
                  <a:pos x="212" y="39"/>
                </a:cxn>
                <a:cxn ang="0">
                  <a:pos x="17" y="0"/>
                </a:cxn>
                <a:cxn ang="0">
                  <a:pos x="0" y="5"/>
                </a:cxn>
              </a:cxnLst>
              <a:rect l="0" t="0" r="r" b="b"/>
              <a:pathLst>
                <a:path w="237" h="39">
                  <a:moveTo>
                    <a:pt x="237" y="28"/>
                  </a:moveTo>
                  <a:lnTo>
                    <a:pt x="225" y="39"/>
                  </a:lnTo>
                  <a:lnTo>
                    <a:pt x="212" y="39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15" name="Freeform 2391"/>
            <p:cNvSpPr>
              <a:spLocks/>
            </p:cNvSpPr>
            <p:nvPr/>
          </p:nvSpPr>
          <p:spPr bwMode="auto">
            <a:xfrm>
              <a:off x="1880" y="1955"/>
              <a:ext cx="1534" cy="719"/>
            </a:xfrm>
            <a:custGeom>
              <a:avLst/>
              <a:gdLst/>
              <a:ahLst/>
              <a:cxnLst>
                <a:cxn ang="0">
                  <a:pos x="18" y="61"/>
                </a:cxn>
                <a:cxn ang="0">
                  <a:pos x="64" y="22"/>
                </a:cxn>
                <a:cxn ang="0">
                  <a:pos x="119" y="16"/>
                </a:cxn>
                <a:cxn ang="0">
                  <a:pos x="377" y="6"/>
                </a:cxn>
                <a:cxn ang="0">
                  <a:pos x="758" y="0"/>
                </a:cxn>
                <a:cxn ang="0">
                  <a:pos x="1030" y="6"/>
                </a:cxn>
                <a:cxn ang="0">
                  <a:pos x="1288" y="22"/>
                </a:cxn>
                <a:cxn ang="0">
                  <a:pos x="1445" y="32"/>
                </a:cxn>
                <a:cxn ang="0">
                  <a:pos x="1475" y="50"/>
                </a:cxn>
                <a:cxn ang="0">
                  <a:pos x="1500" y="105"/>
                </a:cxn>
                <a:cxn ang="0">
                  <a:pos x="1530" y="223"/>
                </a:cxn>
                <a:cxn ang="0">
                  <a:pos x="1534" y="378"/>
                </a:cxn>
                <a:cxn ang="0">
                  <a:pos x="1530" y="485"/>
                </a:cxn>
                <a:cxn ang="0">
                  <a:pos x="1526" y="518"/>
                </a:cxn>
                <a:cxn ang="0">
                  <a:pos x="1496" y="618"/>
                </a:cxn>
                <a:cxn ang="0">
                  <a:pos x="1471" y="674"/>
                </a:cxn>
                <a:cxn ang="0">
                  <a:pos x="1441" y="685"/>
                </a:cxn>
                <a:cxn ang="0">
                  <a:pos x="1365" y="691"/>
                </a:cxn>
                <a:cxn ang="0">
                  <a:pos x="1127" y="709"/>
                </a:cxn>
                <a:cxn ang="0">
                  <a:pos x="894" y="719"/>
                </a:cxn>
                <a:cxn ang="0">
                  <a:pos x="606" y="719"/>
                </a:cxn>
                <a:cxn ang="0">
                  <a:pos x="369" y="713"/>
                </a:cxn>
                <a:cxn ang="0">
                  <a:pos x="200" y="709"/>
                </a:cxn>
                <a:cxn ang="0">
                  <a:pos x="98" y="703"/>
                </a:cxn>
                <a:cxn ang="0">
                  <a:pos x="52" y="691"/>
                </a:cxn>
                <a:cxn ang="0">
                  <a:pos x="18" y="658"/>
                </a:cxn>
                <a:cxn ang="0">
                  <a:pos x="9" y="608"/>
                </a:cxn>
                <a:cxn ang="0">
                  <a:pos x="0" y="334"/>
                </a:cxn>
                <a:cxn ang="0">
                  <a:pos x="5" y="167"/>
                </a:cxn>
                <a:cxn ang="0">
                  <a:pos x="18" y="61"/>
                </a:cxn>
              </a:cxnLst>
              <a:rect l="0" t="0" r="r" b="b"/>
              <a:pathLst>
                <a:path w="1534" h="719">
                  <a:moveTo>
                    <a:pt x="18" y="61"/>
                  </a:moveTo>
                  <a:lnTo>
                    <a:pt x="64" y="22"/>
                  </a:lnTo>
                  <a:lnTo>
                    <a:pt x="119" y="16"/>
                  </a:lnTo>
                  <a:lnTo>
                    <a:pt x="377" y="6"/>
                  </a:lnTo>
                  <a:lnTo>
                    <a:pt x="758" y="0"/>
                  </a:lnTo>
                  <a:lnTo>
                    <a:pt x="1030" y="6"/>
                  </a:lnTo>
                  <a:lnTo>
                    <a:pt x="1288" y="22"/>
                  </a:lnTo>
                  <a:lnTo>
                    <a:pt x="1445" y="32"/>
                  </a:lnTo>
                  <a:lnTo>
                    <a:pt x="1475" y="50"/>
                  </a:lnTo>
                  <a:lnTo>
                    <a:pt x="1500" y="105"/>
                  </a:lnTo>
                  <a:lnTo>
                    <a:pt x="1530" y="223"/>
                  </a:lnTo>
                  <a:lnTo>
                    <a:pt x="1534" y="378"/>
                  </a:lnTo>
                  <a:lnTo>
                    <a:pt x="1530" y="485"/>
                  </a:lnTo>
                  <a:lnTo>
                    <a:pt x="1526" y="518"/>
                  </a:lnTo>
                  <a:lnTo>
                    <a:pt x="1496" y="618"/>
                  </a:lnTo>
                  <a:lnTo>
                    <a:pt x="1471" y="674"/>
                  </a:lnTo>
                  <a:lnTo>
                    <a:pt x="1441" y="685"/>
                  </a:lnTo>
                  <a:lnTo>
                    <a:pt x="1365" y="691"/>
                  </a:lnTo>
                  <a:lnTo>
                    <a:pt x="1127" y="709"/>
                  </a:lnTo>
                  <a:lnTo>
                    <a:pt x="894" y="719"/>
                  </a:lnTo>
                  <a:lnTo>
                    <a:pt x="606" y="719"/>
                  </a:lnTo>
                  <a:lnTo>
                    <a:pt x="369" y="713"/>
                  </a:lnTo>
                  <a:lnTo>
                    <a:pt x="200" y="709"/>
                  </a:lnTo>
                  <a:lnTo>
                    <a:pt x="98" y="703"/>
                  </a:lnTo>
                  <a:lnTo>
                    <a:pt x="52" y="691"/>
                  </a:lnTo>
                  <a:lnTo>
                    <a:pt x="18" y="658"/>
                  </a:lnTo>
                  <a:lnTo>
                    <a:pt x="9" y="608"/>
                  </a:lnTo>
                  <a:lnTo>
                    <a:pt x="0" y="334"/>
                  </a:lnTo>
                  <a:lnTo>
                    <a:pt x="5" y="167"/>
                  </a:lnTo>
                  <a:lnTo>
                    <a:pt x="18" y="6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16" name="Freeform 2392"/>
            <p:cNvSpPr>
              <a:spLocks/>
            </p:cNvSpPr>
            <p:nvPr/>
          </p:nvSpPr>
          <p:spPr bwMode="auto">
            <a:xfrm>
              <a:off x="2092" y="2005"/>
              <a:ext cx="233" cy="613"/>
            </a:xfrm>
            <a:custGeom>
              <a:avLst/>
              <a:gdLst/>
              <a:ahLst/>
              <a:cxnLst>
                <a:cxn ang="0">
                  <a:pos x="233" y="61"/>
                </a:cxn>
                <a:cxn ang="0">
                  <a:pos x="221" y="95"/>
                </a:cxn>
                <a:cxn ang="0">
                  <a:pos x="213" y="139"/>
                </a:cxn>
                <a:cxn ang="0">
                  <a:pos x="204" y="195"/>
                </a:cxn>
                <a:cxn ang="0">
                  <a:pos x="204" y="262"/>
                </a:cxn>
                <a:cxn ang="0">
                  <a:pos x="204" y="328"/>
                </a:cxn>
                <a:cxn ang="0">
                  <a:pos x="204" y="413"/>
                </a:cxn>
                <a:cxn ang="0">
                  <a:pos x="213" y="474"/>
                </a:cxn>
                <a:cxn ang="0">
                  <a:pos x="221" y="524"/>
                </a:cxn>
                <a:cxn ang="0">
                  <a:pos x="233" y="563"/>
                </a:cxn>
                <a:cxn ang="0">
                  <a:pos x="200" y="580"/>
                </a:cxn>
                <a:cxn ang="0">
                  <a:pos x="141" y="613"/>
                </a:cxn>
                <a:cxn ang="0">
                  <a:pos x="115" y="613"/>
                </a:cxn>
                <a:cxn ang="0">
                  <a:pos x="77" y="597"/>
                </a:cxn>
                <a:cxn ang="0">
                  <a:pos x="52" y="580"/>
                </a:cxn>
                <a:cxn ang="0">
                  <a:pos x="34" y="558"/>
                </a:cxn>
                <a:cxn ang="0">
                  <a:pos x="21" y="524"/>
                </a:cxn>
                <a:cxn ang="0">
                  <a:pos x="14" y="490"/>
                </a:cxn>
                <a:cxn ang="0">
                  <a:pos x="5" y="423"/>
                </a:cxn>
                <a:cxn ang="0">
                  <a:pos x="0" y="345"/>
                </a:cxn>
                <a:cxn ang="0">
                  <a:pos x="0" y="262"/>
                </a:cxn>
                <a:cxn ang="0">
                  <a:pos x="5" y="212"/>
                </a:cxn>
                <a:cxn ang="0">
                  <a:pos x="9" y="161"/>
                </a:cxn>
                <a:cxn ang="0">
                  <a:pos x="14" y="117"/>
                </a:cxn>
                <a:cxn ang="0">
                  <a:pos x="26" y="83"/>
                </a:cxn>
                <a:cxn ang="0">
                  <a:pos x="47" y="44"/>
                </a:cxn>
                <a:cxn ang="0">
                  <a:pos x="77" y="22"/>
                </a:cxn>
                <a:cxn ang="0">
                  <a:pos x="110" y="10"/>
                </a:cxn>
                <a:cxn ang="0">
                  <a:pos x="136" y="0"/>
                </a:cxn>
                <a:cxn ang="0">
                  <a:pos x="233" y="61"/>
                </a:cxn>
              </a:cxnLst>
              <a:rect l="0" t="0" r="r" b="b"/>
              <a:pathLst>
                <a:path w="233" h="613">
                  <a:moveTo>
                    <a:pt x="233" y="61"/>
                  </a:moveTo>
                  <a:lnTo>
                    <a:pt x="221" y="95"/>
                  </a:lnTo>
                  <a:lnTo>
                    <a:pt x="213" y="139"/>
                  </a:lnTo>
                  <a:lnTo>
                    <a:pt x="204" y="195"/>
                  </a:lnTo>
                  <a:lnTo>
                    <a:pt x="204" y="262"/>
                  </a:lnTo>
                  <a:lnTo>
                    <a:pt x="204" y="328"/>
                  </a:lnTo>
                  <a:lnTo>
                    <a:pt x="204" y="413"/>
                  </a:lnTo>
                  <a:lnTo>
                    <a:pt x="213" y="474"/>
                  </a:lnTo>
                  <a:lnTo>
                    <a:pt x="221" y="524"/>
                  </a:lnTo>
                  <a:lnTo>
                    <a:pt x="233" y="563"/>
                  </a:lnTo>
                  <a:lnTo>
                    <a:pt x="200" y="580"/>
                  </a:lnTo>
                  <a:lnTo>
                    <a:pt x="141" y="613"/>
                  </a:lnTo>
                  <a:lnTo>
                    <a:pt x="115" y="613"/>
                  </a:lnTo>
                  <a:lnTo>
                    <a:pt x="77" y="597"/>
                  </a:lnTo>
                  <a:lnTo>
                    <a:pt x="52" y="580"/>
                  </a:lnTo>
                  <a:lnTo>
                    <a:pt x="34" y="558"/>
                  </a:lnTo>
                  <a:lnTo>
                    <a:pt x="21" y="524"/>
                  </a:lnTo>
                  <a:lnTo>
                    <a:pt x="14" y="490"/>
                  </a:lnTo>
                  <a:lnTo>
                    <a:pt x="5" y="423"/>
                  </a:lnTo>
                  <a:lnTo>
                    <a:pt x="0" y="345"/>
                  </a:lnTo>
                  <a:lnTo>
                    <a:pt x="0" y="262"/>
                  </a:lnTo>
                  <a:lnTo>
                    <a:pt x="5" y="212"/>
                  </a:lnTo>
                  <a:lnTo>
                    <a:pt x="9" y="161"/>
                  </a:lnTo>
                  <a:lnTo>
                    <a:pt x="14" y="117"/>
                  </a:lnTo>
                  <a:lnTo>
                    <a:pt x="26" y="83"/>
                  </a:lnTo>
                  <a:lnTo>
                    <a:pt x="47" y="44"/>
                  </a:lnTo>
                  <a:lnTo>
                    <a:pt x="77" y="22"/>
                  </a:lnTo>
                  <a:lnTo>
                    <a:pt x="110" y="10"/>
                  </a:lnTo>
                  <a:lnTo>
                    <a:pt x="136" y="0"/>
                  </a:lnTo>
                  <a:lnTo>
                    <a:pt x="233" y="61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17" name="Freeform 2393"/>
            <p:cNvSpPr>
              <a:spLocks/>
            </p:cNvSpPr>
            <p:nvPr/>
          </p:nvSpPr>
          <p:spPr bwMode="auto">
            <a:xfrm>
              <a:off x="2783" y="2005"/>
              <a:ext cx="229" cy="619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78" y="22"/>
                </a:cxn>
                <a:cxn ang="0">
                  <a:pos x="195" y="50"/>
                </a:cxn>
                <a:cxn ang="0">
                  <a:pos x="212" y="89"/>
                </a:cxn>
                <a:cxn ang="0">
                  <a:pos x="224" y="139"/>
                </a:cxn>
                <a:cxn ang="0">
                  <a:pos x="229" y="223"/>
                </a:cxn>
                <a:cxn ang="0">
                  <a:pos x="229" y="323"/>
                </a:cxn>
                <a:cxn ang="0">
                  <a:pos x="229" y="407"/>
                </a:cxn>
                <a:cxn ang="0">
                  <a:pos x="229" y="446"/>
                </a:cxn>
                <a:cxn ang="0">
                  <a:pos x="224" y="490"/>
                </a:cxn>
                <a:cxn ang="0">
                  <a:pos x="212" y="535"/>
                </a:cxn>
                <a:cxn ang="0">
                  <a:pos x="191" y="580"/>
                </a:cxn>
                <a:cxn ang="0">
                  <a:pos x="170" y="608"/>
                </a:cxn>
                <a:cxn ang="0">
                  <a:pos x="152" y="619"/>
                </a:cxn>
                <a:cxn ang="0">
                  <a:pos x="0" y="552"/>
                </a:cxn>
                <a:cxn ang="0">
                  <a:pos x="8" y="530"/>
                </a:cxn>
                <a:cxn ang="0">
                  <a:pos x="21" y="485"/>
                </a:cxn>
                <a:cxn ang="0">
                  <a:pos x="26" y="441"/>
                </a:cxn>
                <a:cxn ang="0">
                  <a:pos x="29" y="357"/>
                </a:cxn>
                <a:cxn ang="0">
                  <a:pos x="29" y="262"/>
                </a:cxn>
                <a:cxn ang="0">
                  <a:pos x="26" y="183"/>
                </a:cxn>
                <a:cxn ang="0">
                  <a:pos x="21" y="145"/>
                </a:cxn>
                <a:cxn ang="0">
                  <a:pos x="13" y="105"/>
                </a:cxn>
                <a:cxn ang="0">
                  <a:pos x="0" y="66"/>
                </a:cxn>
                <a:cxn ang="0">
                  <a:pos x="29" y="50"/>
                </a:cxn>
                <a:cxn ang="0">
                  <a:pos x="152" y="0"/>
                </a:cxn>
              </a:cxnLst>
              <a:rect l="0" t="0" r="r" b="b"/>
              <a:pathLst>
                <a:path w="229" h="619">
                  <a:moveTo>
                    <a:pt x="152" y="0"/>
                  </a:moveTo>
                  <a:lnTo>
                    <a:pt x="178" y="22"/>
                  </a:lnTo>
                  <a:lnTo>
                    <a:pt x="195" y="50"/>
                  </a:lnTo>
                  <a:lnTo>
                    <a:pt x="212" y="89"/>
                  </a:lnTo>
                  <a:lnTo>
                    <a:pt x="224" y="139"/>
                  </a:lnTo>
                  <a:lnTo>
                    <a:pt x="229" y="223"/>
                  </a:lnTo>
                  <a:lnTo>
                    <a:pt x="229" y="323"/>
                  </a:lnTo>
                  <a:lnTo>
                    <a:pt x="229" y="407"/>
                  </a:lnTo>
                  <a:lnTo>
                    <a:pt x="229" y="446"/>
                  </a:lnTo>
                  <a:lnTo>
                    <a:pt x="224" y="490"/>
                  </a:lnTo>
                  <a:lnTo>
                    <a:pt x="212" y="535"/>
                  </a:lnTo>
                  <a:lnTo>
                    <a:pt x="191" y="580"/>
                  </a:lnTo>
                  <a:lnTo>
                    <a:pt x="170" y="608"/>
                  </a:lnTo>
                  <a:lnTo>
                    <a:pt x="152" y="619"/>
                  </a:lnTo>
                  <a:lnTo>
                    <a:pt x="0" y="552"/>
                  </a:lnTo>
                  <a:lnTo>
                    <a:pt x="8" y="530"/>
                  </a:lnTo>
                  <a:lnTo>
                    <a:pt x="21" y="485"/>
                  </a:lnTo>
                  <a:lnTo>
                    <a:pt x="26" y="441"/>
                  </a:lnTo>
                  <a:lnTo>
                    <a:pt x="29" y="357"/>
                  </a:lnTo>
                  <a:lnTo>
                    <a:pt x="29" y="262"/>
                  </a:lnTo>
                  <a:lnTo>
                    <a:pt x="26" y="183"/>
                  </a:lnTo>
                  <a:lnTo>
                    <a:pt x="21" y="145"/>
                  </a:lnTo>
                  <a:lnTo>
                    <a:pt x="13" y="105"/>
                  </a:lnTo>
                  <a:lnTo>
                    <a:pt x="0" y="66"/>
                  </a:lnTo>
                  <a:lnTo>
                    <a:pt x="29" y="5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18" name="Freeform 2394"/>
            <p:cNvSpPr>
              <a:spLocks/>
            </p:cNvSpPr>
            <p:nvPr/>
          </p:nvSpPr>
          <p:spPr bwMode="auto">
            <a:xfrm>
              <a:off x="2325" y="1987"/>
              <a:ext cx="543" cy="68"/>
            </a:xfrm>
            <a:custGeom>
              <a:avLst/>
              <a:gdLst/>
              <a:ahLst/>
              <a:cxnLst>
                <a:cxn ang="0">
                  <a:pos x="543" y="6"/>
                </a:cxn>
                <a:cxn ang="0">
                  <a:pos x="420" y="62"/>
                </a:cxn>
                <a:cxn ang="0">
                  <a:pos x="72" y="68"/>
                </a:cxn>
                <a:cxn ang="0">
                  <a:pos x="0" y="0"/>
                </a:cxn>
                <a:cxn ang="0">
                  <a:pos x="543" y="6"/>
                </a:cxn>
              </a:cxnLst>
              <a:rect l="0" t="0" r="r" b="b"/>
              <a:pathLst>
                <a:path w="543" h="68">
                  <a:moveTo>
                    <a:pt x="543" y="6"/>
                  </a:moveTo>
                  <a:lnTo>
                    <a:pt x="420" y="62"/>
                  </a:lnTo>
                  <a:lnTo>
                    <a:pt x="72" y="68"/>
                  </a:lnTo>
                  <a:lnTo>
                    <a:pt x="0" y="0"/>
                  </a:lnTo>
                  <a:lnTo>
                    <a:pt x="543" y="6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19" name="Freeform 2395"/>
            <p:cNvSpPr>
              <a:spLocks/>
            </p:cNvSpPr>
            <p:nvPr/>
          </p:nvSpPr>
          <p:spPr bwMode="auto">
            <a:xfrm>
              <a:off x="2325" y="2574"/>
              <a:ext cx="543" cy="66"/>
            </a:xfrm>
            <a:custGeom>
              <a:avLst/>
              <a:gdLst/>
              <a:ahLst/>
              <a:cxnLst>
                <a:cxn ang="0">
                  <a:pos x="543" y="61"/>
                </a:cxn>
                <a:cxn ang="0">
                  <a:pos x="420" y="6"/>
                </a:cxn>
                <a:cxn ang="0">
                  <a:pos x="72" y="0"/>
                </a:cxn>
                <a:cxn ang="0">
                  <a:pos x="0" y="66"/>
                </a:cxn>
                <a:cxn ang="0">
                  <a:pos x="543" y="61"/>
                </a:cxn>
              </a:cxnLst>
              <a:rect l="0" t="0" r="r" b="b"/>
              <a:pathLst>
                <a:path w="543" h="66">
                  <a:moveTo>
                    <a:pt x="543" y="61"/>
                  </a:moveTo>
                  <a:lnTo>
                    <a:pt x="420" y="6"/>
                  </a:lnTo>
                  <a:lnTo>
                    <a:pt x="72" y="0"/>
                  </a:lnTo>
                  <a:lnTo>
                    <a:pt x="0" y="66"/>
                  </a:lnTo>
                  <a:lnTo>
                    <a:pt x="543" y="61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20" name="Freeform 2396"/>
            <p:cNvSpPr>
              <a:spLocks/>
            </p:cNvSpPr>
            <p:nvPr/>
          </p:nvSpPr>
          <p:spPr bwMode="auto">
            <a:xfrm>
              <a:off x="2322" y="1984"/>
              <a:ext cx="543" cy="68"/>
            </a:xfrm>
            <a:custGeom>
              <a:avLst/>
              <a:gdLst/>
              <a:ahLst/>
              <a:cxnLst>
                <a:cxn ang="0">
                  <a:pos x="543" y="6"/>
                </a:cxn>
                <a:cxn ang="0">
                  <a:pos x="420" y="62"/>
                </a:cxn>
                <a:cxn ang="0">
                  <a:pos x="72" y="68"/>
                </a:cxn>
                <a:cxn ang="0">
                  <a:pos x="0" y="0"/>
                </a:cxn>
                <a:cxn ang="0">
                  <a:pos x="543" y="6"/>
                </a:cxn>
              </a:cxnLst>
              <a:rect l="0" t="0" r="r" b="b"/>
              <a:pathLst>
                <a:path w="543" h="68">
                  <a:moveTo>
                    <a:pt x="543" y="6"/>
                  </a:moveTo>
                  <a:lnTo>
                    <a:pt x="420" y="62"/>
                  </a:lnTo>
                  <a:lnTo>
                    <a:pt x="72" y="68"/>
                  </a:lnTo>
                  <a:lnTo>
                    <a:pt x="0" y="0"/>
                  </a:lnTo>
                  <a:lnTo>
                    <a:pt x="543" y="6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21" name="Freeform 2397"/>
            <p:cNvSpPr>
              <a:spLocks/>
            </p:cNvSpPr>
            <p:nvPr/>
          </p:nvSpPr>
          <p:spPr bwMode="auto">
            <a:xfrm>
              <a:off x="2322" y="2571"/>
              <a:ext cx="543" cy="66"/>
            </a:xfrm>
            <a:custGeom>
              <a:avLst/>
              <a:gdLst/>
              <a:ahLst/>
              <a:cxnLst>
                <a:cxn ang="0">
                  <a:pos x="543" y="61"/>
                </a:cxn>
                <a:cxn ang="0">
                  <a:pos x="420" y="6"/>
                </a:cxn>
                <a:cxn ang="0">
                  <a:pos x="72" y="0"/>
                </a:cxn>
                <a:cxn ang="0">
                  <a:pos x="0" y="66"/>
                </a:cxn>
                <a:cxn ang="0">
                  <a:pos x="543" y="61"/>
                </a:cxn>
              </a:cxnLst>
              <a:rect l="0" t="0" r="r" b="b"/>
              <a:pathLst>
                <a:path w="543" h="66">
                  <a:moveTo>
                    <a:pt x="543" y="61"/>
                  </a:moveTo>
                  <a:lnTo>
                    <a:pt x="420" y="6"/>
                  </a:lnTo>
                  <a:lnTo>
                    <a:pt x="72" y="0"/>
                  </a:lnTo>
                  <a:lnTo>
                    <a:pt x="0" y="66"/>
                  </a:lnTo>
                  <a:lnTo>
                    <a:pt x="543" y="61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22" name="Freeform 2398"/>
            <p:cNvSpPr>
              <a:spLocks/>
            </p:cNvSpPr>
            <p:nvPr/>
          </p:nvSpPr>
          <p:spPr bwMode="auto">
            <a:xfrm>
              <a:off x="2554" y="2021"/>
              <a:ext cx="322" cy="274"/>
            </a:xfrm>
            <a:custGeom>
              <a:avLst/>
              <a:gdLst/>
              <a:ahLst/>
              <a:cxnLst>
                <a:cxn ang="0">
                  <a:pos x="318" y="61"/>
                </a:cxn>
                <a:cxn ang="0">
                  <a:pos x="306" y="22"/>
                </a:cxn>
                <a:cxn ang="0">
                  <a:pos x="297" y="11"/>
                </a:cxn>
                <a:cxn ang="0">
                  <a:pos x="263" y="0"/>
                </a:cxn>
                <a:cxn ang="0">
                  <a:pos x="234" y="0"/>
                </a:cxn>
                <a:cxn ang="0">
                  <a:pos x="208" y="0"/>
                </a:cxn>
                <a:cxn ang="0">
                  <a:pos x="174" y="17"/>
                </a:cxn>
                <a:cxn ang="0">
                  <a:pos x="140" y="11"/>
                </a:cxn>
                <a:cxn ang="0">
                  <a:pos x="127" y="6"/>
                </a:cxn>
                <a:cxn ang="0">
                  <a:pos x="102" y="0"/>
                </a:cxn>
                <a:cxn ang="0">
                  <a:pos x="72" y="0"/>
                </a:cxn>
                <a:cxn ang="0">
                  <a:pos x="46" y="0"/>
                </a:cxn>
                <a:cxn ang="0">
                  <a:pos x="25" y="6"/>
                </a:cxn>
                <a:cxn ang="0">
                  <a:pos x="17" y="17"/>
                </a:cxn>
                <a:cxn ang="0">
                  <a:pos x="8" y="50"/>
                </a:cxn>
                <a:cxn ang="0">
                  <a:pos x="4" y="95"/>
                </a:cxn>
                <a:cxn ang="0">
                  <a:pos x="0" y="135"/>
                </a:cxn>
                <a:cxn ang="0">
                  <a:pos x="4" y="179"/>
                </a:cxn>
                <a:cxn ang="0">
                  <a:pos x="8" y="224"/>
                </a:cxn>
                <a:cxn ang="0">
                  <a:pos x="17" y="257"/>
                </a:cxn>
                <a:cxn ang="0">
                  <a:pos x="25" y="268"/>
                </a:cxn>
                <a:cxn ang="0">
                  <a:pos x="42" y="274"/>
                </a:cxn>
                <a:cxn ang="0">
                  <a:pos x="68" y="274"/>
                </a:cxn>
                <a:cxn ang="0">
                  <a:pos x="93" y="274"/>
                </a:cxn>
                <a:cxn ang="0">
                  <a:pos x="119" y="268"/>
                </a:cxn>
                <a:cxn ang="0">
                  <a:pos x="153" y="263"/>
                </a:cxn>
                <a:cxn ang="0">
                  <a:pos x="199" y="268"/>
                </a:cxn>
                <a:cxn ang="0">
                  <a:pos x="220" y="274"/>
                </a:cxn>
                <a:cxn ang="0">
                  <a:pos x="251" y="274"/>
                </a:cxn>
                <a:cxn ang="0">
                  <a:pos x="280" y="268"/>
                </a:cxn>
                <a:cxn ang="0">
                  <a:pos x="297" y="257"/>
                </a:cxn>
                <a:cxn ang="0">
                  <a:pos x="322" y="117"/>
                </a:cxn>
                <a:cxn ang="0">
                  <a:pos x="318" y="61"/>
                </a:cxn>
              </a:cxnLst>
              <a:rect l="0" t="0" r="r" b="b"/>
              <a:pathLst>
                <a:path w="322" h="274">
                  <a:moveTo>
                    <a:pt x="318" y="61"/>
                  </a:moveTo>
                  <a:lnTo>
                    <a:pt x="306" y="22"/>
                  </a:lnTo>
                  <a:lnTo>
                    <a:pt x="297" y="11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74" y="17"/>
                  </a:lnTo>
                  <a:lnTo>
                    <a:pt x="140" y="11"/>
                  </a:lnTo>
                  <a:lnTo>
                    <a:pt x="127" y="6"/>
                  </a:lnTo>
                  <a:lnTo>
                    <a:pt x="102" y="0"/>
                  </a:lnTo>
                  <a:lnTo>
                    <a:pt x="72" y="0"/>
                  </a:lnTo>
                  <a:lnTo>
                    <a:pt x="46" y="0"/>
                  </a:lnTo>
                  <a:lnTo>
                    <a:pt x="25" y="6"/>
                  </a:lnTo>
                  <a:lnTo>
                    <a:pt x="17" y="17"/>
                  </a:lnTo>
                  <a:lnTo>
                    <a:pt x="8" y="50"/>
                  </a:lnTo>
                  <a:lnTo>
                    <a:pt x="4" y="95"/>
                  </a:lnTo>
                  <a:lnTo>
                    <a:pt x="0" y="135"/>
                  </a:lnTo>
                  <a:lnTo>
                    <a:pt x="4" y="179"/>
                  </a:lnTo>
                  <a:lnTo>
                    <a:pt x="8" y="224"/>
                  </a:lnTo>
                  <a:lnTo>
                    <a:pt x="17" y="257"/>
                  </a:lnTo>
                  <a:lnTo>
                    <a:pt x="25" y="268"/>
                  </a:lnTo>
                  <a:lnTo>
                    <a:pt x="42" y="274"/>
                  </a:lnTo>
                  <a:lnTo>
                    <a:pt x="68" y="274"/>
                  </a:lnTo>
                  <a:lnTo>
                    <a:pt x="93" y="274"/>
                  </a:lnTo>
                  <a:lnTo>
                    <a:pt x="119" y="268"/>
                  </a:lnTo>
                  <a:lnTo>
                    <a:pt x="153" y="263"/>
                  </a:lnTo>
                  <a:lnTo>
                    <a:pt x="199" y="268"/>
                  </a:lnTo>
                  <a:lnTo>
                    <a:pt x="220" y="274"/>
                  </a:lnTo>
                  <a:lnTo>
                    <a:pt x="251" y="274"/>
                  </a:lnTo>
                  <a:lnTo>
                    <a:pt x="280" y="268"/>
                  </a:lnTo>
                  <a:lnTo>
                    <a:pt x="297" y="257"/>
                  </a:lnTo>
                  <a:lnTo>
                    <a:pt x="322" y="117"/>
                  </a:lnTo>
                  <a:lnTo>
                    <a:pt x="318" y="6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23" name="Freeform 2399"/>
            <p:cNvSpPr>
              <a:spLocks/>
            </p:cNvSpPr>
            <p:nvPr/>
          </p:nvSpPr>
          <p:spPr bwMode="auto">
            <a:xfrm>
              <a:off x="2576" y="2066"/>
              <a:ext cx="67" cy="18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8" y="0"/>
                </a:cxn>
                <a:cxn ang="0">
                  <a:pos x="4" y="16"/>
                </a:cxn>
                <a:cxn ang="0">
                  <a:pos x="0" y="50"/>
                </a:cxn>
                <a:cxn ang="0">
                  <a:pos x="0" y="84"/>
                </a:cxn>
                <a:cxn ang="0">
                  <a:pos x="0" y="122"/>
                </a:cxn>
                <a:cxn ang="0">
                  <a:pos x="4" y="157"/>
                </a:cxn>
                <a:cxn ang="0">
                  <a:pos x="8" y="178"/>
                </a:cxn>
                <a:cxn ang="0">
                  <a:pos x="12" y="184"/>
                </a:cxn>
                <a:cxn ang="0">
                  <a:pos x="62" y="173"/>
                </a:cxn>
                <a:cxn ang="0">
                  <a:pos x="67" y="39"/>
                </a:cxn>
                <a:cxn ang="0">
                  <a:pos x="59" y="11"/>
                </a:cxn>
              </a:cxnLst>
              <a:rect l="0" t="0" r="r" b="b"/>
              <a:pathLst>
                <a:path w="67" h="184">
                  <a:moveTo>
                    <a:pt x="59" y="11"/>
                  </a:moveTo>
                  <a:lnTo>
                    <a:pt x="8" y="0"/>
                  </a:lnTo>
                  <a:lnTo>
                    <a:pt x="4" y="16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0" y="122"/>
                  </a:lnTo>
                  <a:lnTo>
                    <a:pt x="4" y="157"/>
                  </a:lnTo>
                  <a:lnTo>
                    <a:pt x="8" y="178"/>
                  </a:lnTo>
                  <a:lnTo>
                    <a:pt x="12" y="184"/>
                  </a:lnTo>
                  <a:lnTo>
                    <a:pt x="62" y="173"/>
                  </a:lnTo>
                  <a:lnTo>
                    <a:pt x="67" y="39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24" name="Freeform 2400"/>
            <p:cNvSpPr>
              <a:spLocks/>
            </p:cNvSpPr>
            <p:nvPr/>
          </p:nvSpPr>
          <p:spPr bwMode="auto">
            <a:xfrm>
              <a:off x="2551" y="2018"/>
              <a:ext cx="322" cy="274"/>
            </a:xfrm>
            <a:custGeom>
              <a:avLst/>
              <a:gdLst/>
              <a:ahLst/>
              <a:cxnLst>
                <a:cxn ang="0">
                  <a:pos x="318" y="61"/>
                </a:cxn>
                <a:cxn ang="0">
                  <a:pos x="306" y="22"/>
                </a:cxn>
                <a:cxn ang="0">
                  <a:pos x="297" y="11"/>
                </a:cxn>
                <a:cxn ang="0">
                  <a:pos x="263" y="0"/>
                </a:cxn>
                <a:cxn ang="0">
                  <a:pos x="234" y="0"/>
                </a:cxn>
                <a:cxn ang="0">
                  <a:pos x="208" y="0"/>
                </a:cxn>
                <a:cxn ang="0">
                  <a:pos x="174" y="17"/>
                </a:cxn>
                <a:cxn ang="0">
                  <a:pos x="140" y="11"/>
                </a:cxn>
                <a:cxn ang="0">
                  <a:pos x="127" y="6"/>
                </a:cxn>
                <a:cxn ang="0">
                  <a:pos x="102" y="0"/>
                </a:cxn>
                <a:cxn ang="0">
                  <a:pos x="72" y="0"/>
                </a:cxn>
                <a:cxn ang="0">
                  <a:pos x="46" y="0"/>
                </a:cxn>
                <a:cxn ang="0">
                  <a:pos x="25" y="6"/>
                </a:cxn>
                <a:cxn ang="0">
                  <a:pos x="17" y="17"/>
                </a:cxn>
                <a:cxn ang="0">
                  <a:pos x="8" y="50"/>
                </a:cxn>
                <a:cxn ang="0">
                  <a:pos x="4" y="95"/>
                </a:cxn>
                <a:cxn ang="0">
                  <a:pos x="0" y="135"/>
                </a:cxn>
                <a:cxn ang="0">
                  <a:pos x="4" y="179"/>
                </a:cxn>
                <a:cxn ang="0">
                  <a:pos x="8" y="224"/>
                </a:cxn>
                <a:cxn ang="0">
                  <a:pos x="17" y="257"/>
                </a:cxn>
                <a:cxn ang="0">
                  <a:pos x="25" y="268"/>
                </a:cxn>
                <a:cxn ang="0">
                  <a:pos x="42" y="274"/>
                </a:cxn>
                <a:cxn ang="0">
                  <a:pos x="68" y="274"/>
                </a:cxn>
                <a:cxn ang="0">
                  <a:pos x="93" y="274"/>
                </a:cxn>
                <a:cxn ang="0">
                  <a:pos x="119" y="268"/>
                </a:cxn>
                <a:cxn ang="0">
                  <a:pos x="153" y="263"/>
                </a:cxn>
                <a:cxn ang="0">
                  <a:pos x="199" y="268"/>
                </a:cxn>
                <a:cxn ang="0">
                  <a:pos x="220" y="274"/>
                </a:cxn>
                <a:cxn ang="0">
                  <a:pos x="251" y="274"/>
                </a:cxn>
                <a:cxn ang="0">
                  <a:pos x="280" y="268"/>
                </a:cxn>
                <a:cxn ang="0">
                  <a:pos x="297" y="257"/>
                </a:cxn>
                <a:cxn ang="0">
                  <a:pos x="322" y="117"/>
                </a:cxn>
                <a:cxn ang="0">
                  <a:pos x="318" y="61"/>
                </a:cxn>
              </a:cxnLst>
              <a:rect l="0" t="0" r="r" b="b"/>
              <a:pathLst>
                <a:path w="322" h="274">
                  <a:moveTo>
                    <a:pt x="318" y="61"/>
                  </a:moveTo>
                  <a:lnTo>
                    <a:pt x="306" y="22"/>
                  </a:lnTo>
                  <a:lnTo>
                    <a:pt x="297" y="11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74" y="17"/>
                  </a:lnTo>
                  <a:lnTo>
                    <a:pt x="140" y="11"/>
                  </a:lnTo>
                  <a:lnTo>
                    <a:pt x="127" y="6"/>
                  </a:lnTo>
                  <a:lnTo>
                    <a:pt x="102" y="0"/>
                  </a:lnTo>
                  <a:lnTo>
                    <a:pt x="72" y="0"/>
                  </a:lnTo>
                  <a:lnTo>
                    <a:pt x="46" y="0"/>
                  </a:lnTo>
                  <a:lnTo>
                    <a:pt x="25" y="6"/>
                  </a:lnTo>
                  <a:lnTo>
                    <a:pt x="17" y="17"/>
                  </a:lnTo>
                  <a:lnTo>
                    <a:pt x="8" y="50"/>
                  </a:lnTo>
                  <a:lnTo>
                    <a:pt x="4" y="95"/>
                  </a:lnTo>
                  <a:lnTo>
                    <a:pt x="0" y="135"/>
                  </a:lnTo>
                  <a:lnTo>
                    <a:pt x="4" y="179"/>
                  </a:lnTo>
                  <a:lnTo>
                    <a:pt x="8" y="224"/>
                  </a:lnTo>
                  <a:lnTo>
                    <a:pt x="17" y="257"/>
                  </a:lnTo>
                  <a:lnTo>
                    <a:pt x="25" y="268"/>
                  </a:lnTo>
                  <a:lnTo>
                    <a:pt x="42" y="274"/>
                  </a:lnTo>
                  <a:lnTo>
                    <a:pt x="68" y="274"/>
                  </a:lnTo>
                  <a:lnTo>
                    <a:pt x="93" y="274"/>
                  </a:lnTo>
                  <a:lnTo>
                    <a:pt x="119" y="268"/>
                  </a:lnTo>
                  <a:lnTo>
                    <a:pt x="153" y="263"/>
                  </a:lnTo>
                  <a:lnTo>
                    <a:pt x="199" y="268"/>
                  </a:lnTo>
                  <a:lnTo>
                    <a:pt x="220" y="274"/>
                  </a:lnTo>
                  <a:lnTo>
                    <a:pt x="251" y="274"/>
                  </a:lnTo>
                  <a:lnTo>
                    <a:pt x="280" y="268"/>
                  </a:lnTo>
                  <a:lnTo>
                    <a:pt x="297" y="257"/>
                  </a:lnTo>
                  <a:lnTo>
                    <a:pt x="322" y="117"/>
                  </a:lnTo>
                  <a:lnTo>
                    <a:pt x="318" y="6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25" name="Freeform 2401"/>
            <p:cNvSpPr>
              <a:spLocks/>
            </p:cNvSpPr>
            <p:nvPr/>
          </p:nvSpPr>
          <p:spPr bwMode="auto">
            <a:xfrm>
              <a:off x="2573" y="2063"/>
              <a:ext cx="67" cy="18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8" y="0"/>
                </a:cxn>
                <a:cxn ang="0">
                  <a:pos x="4" y="16"/>
                </a:cxn>
                <a:cxn ang="0">
                  <a:pos x="0" y="50"/>
                </a:cxn>
                <a:cxn ang="0">
                  <a:pos x="0" y="84"/>
                </a:cxn>
                <a:cxn ang="0">
                  <a:pos x="0" y="122"/>
                </a:cxn>
                <a:cxn ang="0">
                  <a:pos x="4" y="157"/>
                </a:cxn>
                <a:cxn ang="0">
                  <a:pos x="8" y="178"/>
                </a:cxn>
                <a:cxn ang="0">
                  <a:pos x="12" y="184"/>
                </a:cxn>
                <a:cxn ang="0">
                  <a:pos x="62" y="173"/>
                </a:cxn>
                <a:cxn ang="0">
                  <a:pos x="67" y="39"/>
                </a:cxn>
                <a:cxn ang="0">
                  <a:pos x="59" y="11"/>
                </a:cxn>
              </a:cxnLst>
              <a:rect l="0" t="0" r="r" b="b"/>
              <a:pathLst>
                <a:path w="67" h="184">
                  <a:moveTo>
                    <a:pt x="59" y="11"/>
                  </a:moveTo>
                  <a:lnTo>
                    <a:pt x="8" y="0"/>
                  </a:lnTo>
                  <a:lnTo>
                    <a:pt x="4" y="16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0" y="122"/>
                  </a:lnTo>
                  <a:lnTo>
                    <a:pt x="4" y="157"/>
                  </a:lnTo>
                  <a:lnTo>
                    <a:pt x="8" y="178"/>
                  </a:lnTo>
                  <a:lnTo>
                    <a:pt x="12" y="184"/>
                  </a:lnTo>
                  <a:lnTo>
                    <a:pt x="62" y="173"/>
                  </a:lnTo>
                  <a:lnTo>
                    <a:pt x="67" y="39"/>
                  </a:lnTo>
                  <a:lnTo>
                    <a:pt x="59" y="1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26" name="Freeform 2402"/>
            <p:cNvSpPr>
              <a:spLocks/>
            </p:cNvSpPr>
            <p:nvPr/>
          </p:nvSpPr>
          <p:spPr bwMode="auto">
            <a:xfrm>
              <a:off x="2728" y="2072"/>
              <a:ext cx="169" cy="19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8" y="1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169" y="66"/>
                </a:cxn>
                <a:cxn ang="0">
                  <a:pos x="165" y="184"/>
                </a:cxn>
                <a:cxn ang="0">
                  <a:pos x="165" y="195"/>
                </a:cxn>
                <a:cxn ang="0">
                  <a:pos x="131" y="195"/>
                </a:cxn>
                <a:cxn ang="0">
                  <a:pos x="33" y="172"/>
                </a:cxn>
                <a:cxn ang="0">
                  <a:pos x="4" y="161"/>
                </a:cxn>
                <a:cxn ang="0">
                  <a:pos x="0" y="22"/>
                </a:cxn>
              </a:cxnLst>
              <a:rect l="0" t="0" r="r" b="b"/>
              <a:pathLst>
                <a:path w="169" h="195">
                  <a:moveTo>
                    <a:pt x="0" y="22"/>
                  </a:moveTo>
                  <a:lnTo>
                    <a:pt x="38" y="1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66"/>
                  </a:lnTo>
                  <a:lnTo>
                    <a:pt x="165" y="184"/>
                  </a:lnTo>
                  <a:lnTo>
                    <a:pt x="165" y="195"/>
                  </a:lnTo>
                  <a:lnTo>
                    <a:pt x="131" y="195"/>
                  </a:lnTo>
                  <a:lnTo>
                    <a:pt x="33" y="172"/>
                  </a:lnTo>
                  <a:lnTo>
                    <a:pt x="4" y="16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27" name="Rectangle 2403"/>
            <p:cNvSpPr>
              <a:spLocks noChangeArrowheads="1"/>
            </p:cNvSpPr>
            <p:nvPr/>
          </p:nvSpPr>
          <p:spPr bwMode="auto">
            <a:xfrm>
              <a:off x="2843" y="2116"/>
              <a:ext cx="54" cy="89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28" name="Freeform 2404"/>
            <p:cNvSpPr>
              <a:spLocks/>
            </p:cNvSpPr>
            <p:nvPr/>
          </p:nvSpPr>
          <p:spPr bwMode="auto">
            <a:xfrm>
              <a:off x="2725" y="2069"/>
              <a:ext cx="169" cy="19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8" y="1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169" y="66"/>
                </a:cxn>
                <a:cxn ang="0">
                  <a:pos x="165" y="184"/>
                </a:cxn>
                <a:cxn ang="0">
                  <a:pos x="165" y="195"/>
                </a:cxn>
                <a:cxn ang="0">
                  <a:pos x="131" y="195"/>
                </a:cxn>
                <a:cxn ang="0">
                  <a:pos x="33" y="172"/>
                </a:cxn>
                <a:cxn ang="0">
                  <a:pos x="4" y="161"/>
                </a:cxn>
                <a:cxn ang="0">
                  <a:pos x="0" y="22"/>
                </a:cxn>
              </a:cxnLst>
              <a:rect l="0" t="0" r="r" b="b"/>
              <a:pathLst>
                <a:path w="169" h="195">
                  <a:moveTo>
                    <a:pt x="0" y="22"/>
                  </a:moveTo>
                  <a:lnTo>
                    <a:pt x="38" y="1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66"/>
                  </a:lnTo>
                  <a:lnTo>
                    <a:pt x="165" y="184"/>
                  </a:lnTo>
                  <a:lnTo>
                    <a:pt x="165" y="195"/>
                  </a:lnTo>
                  <a:lnTo>
                    <a:pt x="131" y="195"/>
                  </a:lnTo>
                  <a:lnTo>
                    <a:pt x="33" y="172"/>
                  </a:lnTo>
                  <a:lnTo>
                    <a:pt x="4" y="161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29" name="Rectangle 2405"/>
            <p:cNvSpPr>
              <a:spLocks noChangeArrowheads="1"/>
            </p:cNvSpPr>
            <p:nvPr/>
          </p:nvSpPr>
          <p:spPr bwMode="auto">
            <a:xfrm>
              <a:off x="2840" y="2113"/>
              <a:ext cx="54" cy="89"/>
            </a:xfrm>
            <a:prstGeom prst="rect">
              <a:avLst/>
            </a:prstGeom>
            <a:noFill/>
            <a:ln w="9525">
              <a:solidFill>
                <a:srgbClr val="CCCC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30" name="Freeform 2406"/>
            <p:cNvSpPr>
              <a:spLocks/>
            </p:cNvSpPr>
            <p:nvPr/>
          </p:nvSpPr>
          <p:spPr bwMode="auto">
            <a:xfrm>
              <a:off x="2829" y="2200"/>
              <a:ext cx="17" cy="6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" y="67"/>
                </a:cxn>
                <a:cxn ang="0">
                  <a:pos x="0" y="61"/>
                </a:cxn>
                <a:cxn ang="0">
                  <a:pos x="13" y="6"/>
                </a:cxn>
                <a:cxn ang="0">
                  <a:pos x="17" y="0"/>
                </a:cxn>
              </a:cxnLst>
              <a:rect l="0" t="0" r="r" b="b"/>
              <a:pathLst>
                <a:path w="17" h="67">
                  <a:moveTo>
                    <a:pt x="17" y="0"/>
                  </a:moveTo>
                  <a:lnTo>
                    <a:pt x="13" y="67"/>
                  </a:lnTo>
                  <a:lnTo>
                    <a:pt x="0" y="61"/>
                  </a:lnTo>
                  <a:lnTo>
                    <a:pt x="13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31" name="Freeform 2407"/>
            <p:cNvSpPr>
              <a:spLocks/>
            </p:cNvSpPr>
            <p:nvPr/>
          </p:nvSpPr>
          <p:spPr bwMode="auto">
            <a:xfrm>
              <a:off x="2829" y="2066"/>
              <a:ext cx="17" cy="62"/>
            </a:xfrm>
            <a:custGeom>
              <a:avLst/>
              <a:gdLst/>
              <a:ahLst/>
              <a:cxnLst>
                <a:cxn ang="0">
                  <a:pos x="17" y="62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3" y="62"/>
                </a:cxn>
                <a:cxn ang="0">
                  <a:pos x="17" y="62"/>
                </a:cxn>
              </a:cxnLst>
              <a:rect l="0" t="0" r="r" b="b"/>
              <a:pathLst>
                <a:path w="17" h="62">
                  <a:moveTo>
                    <a:pt x="17" y="6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62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32" name="Freeform 2408"/>
            <p:cNvSpPr>
              <a:spLocks/>
            </p:cNvSpPr>
            <p:nvPr/>
          </p:nvSpPr>
          <p:spPr bwMode="auto">
            <a:xfrm>
              <a:off x="2826" y="2197"/>
              <a:ext cx="17" cy="6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" y="67"/>
                </a:cxn>
                <a:cxn ang="0">
                  <a:pos x="0" y="61"/>
                </a:cxn>
                <a:cxn ang="0">
                  <a:pos x="13" y="6"/>
                </a:cxn>
                <a:cxn ang="0">
                  <a:pos x="17" y="0"/>
                </a:cxn>
              </a:cxnLst>
              <a:rect l="0" t="0" r="r" b="b"/>
              <a:pathLst>
                <a:path w="17" h="67">
                  <a:moveTo>
                    <a:pt x="17" y="0"/>
                  </a:moveTo>
                  <a:lnTo>
                    <a:pt x="13" y="67"/>
                  </a:lnTo>
                  <a:lnTo>
                    <a:pt x="0" y="61"/>
                  </a:lnTo>
                  <a:lnTo>
                    <a:pt x="13" y="6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33" name="Freeform 2409"/>
            <p:cNvSpPr>
              <a:spLocks/>
            </p:cNvSpPr>
            <p:nvPr/>
          </p:nvSpPr>
          <p:spPr bwMode="auto">
            <a:xfrm>
              <a:off x="2826" y="2063"/>
              <a:ext cx="17" cy="62"/>
            </a:xfrm>
            <a:custGeom>
              <a:avLst/>
              <a:gdLst/>
              <a:ahLst/>
              <a:cxnLst>
                <a:cxn ang="0">
                  <a:pos x="17" y="62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3" y="62"/>
                </a:cxn>
                <a:cxn ang="0">
                  <a:pos x="17" y="62"/>
                </a:cxn>
              </a:cxnLst>
              <a:rect l="0" t="0" r="r" b="b"/>
              <a:pathLst>
                <a:path w="17" h="62">
                  <a:moveTo>
                    <a:pt x="17" y="6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62"/>
                  </a:lnTo>
                  <a:lnTo>
                    <a:pt x="17" y="62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410"/>
          <p:cNvGrpSpPr>
            <a:grpSpLocks/>
          </p:cNvGrpSpPr>
          <p:nvPr/>
        </p:nvGrpSpPr>
        <p:grpSpPr bwMode="auto">
          <a:xfrm>
            <a:off x="2979738" y="3009900"/>
            <a:ext cx="2428875" cy="1323975"/>
            <a:chOff x="1877" y="1896"/>
            <a:chExt cx="1530" cy="834"/>
          </a:xfrm>
        </p:grpSpPr>
        <p:sp>
          <p:nvSpPr>
            <p:cNvPr id="1744235" name="Freeform 2411"/>
            <p:cNvSpPr>
              <a:spLocks/>
            </p:cNvSpPr>
            <p:nvPr/>
          </p:nvSpPr>
          <p:spPr bwMode="auto">
            <a:xfrm>
              <a:off x="2804" y="2183"/>
              <a:ext cx="34" cy="50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8" y="50"/>
                </a:cxn>
                <a:cxn ang="0">
                  <a:pos x="0" y="23"/>
                </a:cxn>
                <a:cxn ang="0">
                  <a:pos x="34" y="0"/>
                </a:cxn>
                <a:cxn ang="0">
                  <a:pos x="34" y="11"/>
                </a:cxn>
              </a:cxnLst>
              <a:rect l="0" t="0" r="r" b="b"/>
              <a:pathLst>
                <a:path w="34" h="50">
                  <a:moveTo>
                    <a:pt x="34" y="11"/>
                  </a:moveTo>
                  <a:lnTo>
                    <a:pt x="8" y="50"/>
                  </a:lnTo>
                  <a:lnTo>
                    <a:pt x="0" y="23"/>
                  </a:lnTo>
                  <a:lnTo>
                    <a:pt x="34" y="0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36" name="Freeform 2412"/>
            <p:cNvSpPr>
              <a:spLocks/>
            </p:cNvSpPr>
            <p:nvPr/>
          </p:nvSpPr>
          <p:spPr bwMode="auto">
            <a:xfrm>
              <a:off x="2809" y="2094"/>
              <a:ext cx="25" cy="44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3" y="0"/>
                </a:cxn>
                <a:cxn ang="0">
                  <a:pos x="0" y="17"/>
                </a:cxn>
                <a:cxn ang="0">
                  <a:pos x="25" y="44"/>
                </a:cxn>
                <a:cxn ang="0">
                  <a:pos x="25" y="28"/>
                </a:cxn>
              </a:cxnLst>
              <a:rect l="0" t="0" r="r" b="b"/>
              <a:pathLst>
                <a:path w="25" h="44">
                  <a:moveTo>
                    <a:pt x="25" y="28"/>
                  </a:moveTo>
                  <a:lnTo>
                    <a:pt x="3" y="0"/>
                  </a:lnTo>
                  <a:lnTo>
                    <a:pt x="0" y="17"/>
                  </a:lnTo>
                  <a:lnTo>
                    <a:pt x="25" y="44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37" name="Freeform 2413"/>
            <p:cNvSpPr>
              <a:spLocks/>
            </p:cNvSpPr>
            <p:nvPr/>
          </p:nvSpPr>
          <p:spPr bwMode="auto">
            <a:xfrm>
              <a:off x="2801" y="2180"/>
              <a:ext cx="34" cy="50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8" y="50"/>
                </a:cxn>
                <a:cxn ang="0">
                  <a:pos x="0" y="23"/>
                </a:cxn>
                <a:cxn ang="0">
                  <a:pos x="34" y="0"/>
                </a:cxn>
                <a:cxn ang="0">
                  <a:pos x="34" y="11"/>
                </a:cxn>
              </a:cxnLst>
              <a:rect l="0" t="0" r="r" b="b"/>
              <a:pathLst>
                <a:path w="34" h="50">
                  <a:moveTo>
                    <a:pt x="34" y="11"/>
                  </a:moveTo>
                  <a:lnTo>
                    <a:pt x="8" y="50"/>
                  </a:lnTo>
                  <a:lnTo>
                    <a:pt x="0" y="23"/>
                  </a:lnTo>
                  <a:lnTo>
                    <a:pt x="34" y="0"/>
                  </a:lnTo>
                  <a:lnTo>
                    <a:pt x="34" y="1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38" name="Freeform 2414"/>
            <p:cNvSpPr>
              <a:spLocks/>
            </p:cNvSpPr>
            <p:nvPr/>
          </p:nvSpPr>
          <p:spPr bwMode="auto">
            <a:xfrm>
              <a:off x="2806" y="2091"/>
              <a:ext cx="25" cy="44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3" y="0"/>
                </a:cxn>
                <a:cxn ang="0">
                  <a:pos x="0" y="17"/>
                </a:cxn>
                <a:cxn ang="0">
                  <a:pos x="25" y="44"/>
                </a:cxn>
                <a:cxn ang="0">
                  <a:pos x="25" y="28"/>
                </a:cxn>
              </a:cxnLst>
              <a:rect l="0" t="0" r="r" b="b"/>
              <a:pathLst>
                <a:path w="25" h="44">
                  <a:moveTo>
                    <a:pt x="25" y="28"/>
                  </a:moveTo>
                  <a:lnTo>
                    <a:pt x="3" y="0"/>
                  </a:lnTo>
                  <a:lnTo>
                    <a:pt x="0" y="17"/>
                  </a:lnTo>
                  <a:lnTo>
                    <a:pt x="25" y="44"/>
                  </a:lnTo>
                  <a:lnTo>
                    <a:pt x="25" y="28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39" name="Freeform 2415"/>
            <p:cNvSpPr>
              <a:spLocks/>
            </p:cNvSpPr>
            <p:nvPr/>
          </p:nvSpPr>
          <p:spPr bwMode="auto">
            <a:xfrm>
              <a:off x="2656" y="2077"/>
              <a:ext cx="89" cy="17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4" y="5"/>
                </a:cxn>
                <a:cxn ang="0">
                  <a:pos x="76" y="17"/>
                </a:cxn>
                <a:cxn ang="0">
                  <a:pos x="89" y="50"/>
                </a:cxn>
                <a:cxn ang="0">
                  <a:pos x="89" y="84"/>
                </a:cxn>
                <a:cxn ang="0">
                  <a:pos x="89" y="123"/>
                </a:cxn>
                <a:cxn ang="0">
                  <a:pos x="81" y="151"/>
                </a:cxn>
                <a:cxn ang="0">
                  <a:pos x="73" y="162"/>
                </a:cxn>
                <a:cxn ang="0">
                  <a:pos x="59" y="167"/>
                </a:cxn>
                <a:cxn ang="0">
                  <a:pos x="30" y="173"/>
                </a:cxn>
                <a:cxn ang="0">
                  <a:pos x="0" y="89"/>
                </a:cxn>
                <a:cxn ang="0">
                  <a:pos x="30" y="0"/>
                </a:cxn>
                <a:cxn ang="0">
                  <a:pos x="34" y="0"/>
                </a:cxn>
              </a:cxnLst>
              <a:rect l="0" t="0" r="r" b="b"/>
              <a:pathLst>
                <a:path w="89" h="173">
                  <a:moveTo>
                    <a:pt x="34" y="0"/>
                  </a:moveTo>
                  <a:lnTo>
                    <a:pt x="64" y="5"/>
                  </a:lnTo>
                  <a:lnTo>
                    <a:pt x="76" y="17"/>
                  </a:lnTo>
                  <a:lnTo>
                    <a:pt x="89" y="50"/>
                  </a:lnTo>
                  <a:lnTo>
                    <a:pt x="89" y="84"/>
                  </a:lnTo>
                  <a:lnTo>
                    <a:pt x="89" y="123"/>
                  </a:lnTo>
                  <a:lnTo>
                    <a:pt x="81" y="151"/>
                  </a:lnTo>
                  <a:lnTo>
                    <a:pt x="73" y="162"/>
                  </a:lnTo>
                  <a:lnTo>
                    <a:pt x="59" y="167"/>
                  </a:lnTo>
                  <a:lnTo>
                    <a:pt x="30" y="173"/>
                  </a:lnTo>
                  <a:lnTo>
                    <a:pt x="0" y="89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40" name="Freeform 2416"/>
            <p:cNvSpPr>
              <a:spLocks/>
            </p:cNvSpPr>
            <p:nvPr/>
          </p:nvSpPr>
          <p:spPr bwMode="auto">
            <a:xfrm>
              <a:off x="2653" y="2074"/>
              <a:ext cx="89" cy="17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4" y="5"/>
                </a:cxn>
                <a:cxn ang="0">
                  <a:pos x="76" y="17"/>
                </a:cxn>
                <a:cxn ang="0">
                  <a:pos x="89" y="50"/>
                </a:cxn>
                <a:cxn ang="0">
                  <a:pos x="89" y="84"/>
                </a:cxn>
                <a:cxn ang="0">
                  <a:pos x="89" y="123"/>
                </a:cxn>
                <a:cxn ang="0">
                  <a:pos x="81" y="151"/>
                </a:cxn>
                <a:cxn ang="0">
                  <a:pos x="73" y="162"/>
                </a:cxn>
                <a:cxn ang="0">
                  <a:pos x="59" y="167"/>
                </a:cxn>
                <a:cxn ang="0">
                  <a:pos x="30" y="173"/>
                </a:cxn>
                <a:cxn ang="0">
                  <a:pos x="0" y="89"/>
                </a:cxn>
                <a:cxn ang="0">
                  <a:pos x="30" y="0"/>
                </a:cxn>
              </a:cxnLst>
              <a:rect l="0" t="0" r="r" b="b"/>
              <a:pathLst>
                <a:path w="89" h="173">
                  <a:moveTo>
                    <a:pt x="34" y="0"/>
                  </a:moveTo>
                  <a:lnTo>
                    <a:pt x="64" y="5"/>
                  </a:lnTo>
                  <a:lnTo>
                    <a:pt x="76" y="17"/>
                  </a:lnTo>
                  <a:lnTo>
                    <a:pt x="89" y="50"/>
                  </a:lnTo>
                  <a:lnTo>
                    <a:pt x="89" y="84"/>
                  </a:lnTo>
                  <a:lnTo>
                    <a:pt x="89" y="123"/>
                  </a:lnTo>
                  <a:lnTo>
                    <a:pt x="81" y="151"/>
                  </a:lnTo>
                  <a:lnTo>
                    <a:pt x="73" y="162"/>
                  </a:lnTo>
                  <a:lnTo>
                    <a:pt x="59" y="167"/>
                  </a:lnTo>
                  <a:lnTo>
                    <a:pt x="30" y="173"/>
                  </a:lnTo>
                  <a:lnTo>
                    <a:pt x="0" y="89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41" name="Freeform 2417"/>
            <p:cNvSpPr>
              <a:spLocks/>
            </p:cNvSpPr>
            <p:nvPr/>
          </p:nvSpPr>
          <p:spPr bwMode="auto">
            <a:xfrm>
              <a:off x="2576" y="2253"/>
              <a:ext cx="289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9" y="39"/>
                </a:cxn>
                <a:cxn ang="0">
                  <a:pos x="30" y="39"/>
                </a:cxn>
                <a:cxn ang="0">
                  <a:pos x="51" y="39"/>
                </a:cxn>
                <a:cxn ang="0">
                  <a:pos x="64" y="39"/>
                </a:cxn>
                <a:cxn ang="0">
                  <a:pos x="76" y="39"/>
                </a:cxn>
                <a:cxn ang="0">
                  <a:pos x="111" y="28"/>
                </a:cxn>
                <a:cxn ang="0">
                  <a:pos x="140" y="28"/>
                </a:cxn>
                <a:cxn ang="0">
                  <a:pos x="166" y="33"/>
                </a:cxn>
                <a:cxn ang="0">
                  <a:pos x="178" y="33"/>
                </a:cxn>
                <a:cxn ang="0">
                  <a:pos x="191" y="39"/>
                </a:cxn>
                <a:cxn ang="0">
                  <a:pos x="225" y="39"/>
                </a:cxn>
                <a:cxn ang="0">
                  <a:pos x="238" y="33"/>
                </a:cxn>
                <a:cxn ang="0">
                  <a:pos x="255" y="33"/>
                </a:cxn>
                <a:cxn ang="0">
                  <a:pos x="276" y="22"/>
                </a:cxn>
                <a:cxn ang="0">
                  <a:pos x="280" y="11"/>
                </a:cxn>
                <a:cxn ang="0">
                  <a:pos x="289" y="0"/>
                </a:cxn>
              </a:cxnLst>
              <a:rect l="0" t="0" r="r" b="b"/>
              <a:pathLst>
                <a:path w="289" h="39">
                  <a:moveTo>
                    <a:pt x="0" y="39"/>
                  </a:moveTo>
                  <a:lnTo>
                    <a:pt x="9" y="39"/>
                  </a:lnTo>
                  <a:lnTo>
                    <a:pt x="30" y="39"/>
                  </a:lnTo>
                  <a:lnTo>
                    <a:pt x="51" y="39"/>
                  </a:lnTo>
                  <a:lnTo>
                    <a:pt x="64" y="39"/>
                  </a:lnTo>
                  <a:lnTo>
                    <a:pt x="76" y="39"/>
                  </a:lnTo>
                  <a:lnTo>
                    <a:pt x="111" y="28"/>
                  </a:lnTo>
                  <a:lnTo>
                    <a:pt x="140" y="28"/>
                  </a:lnTo>
                  <a:lnTo>
                    <a:pt x="166" y="33"/>
                  </a:lnTo>
                  <a:lnTo>
                    <a:pt x="178" y="33"/>
                  </a:lnTo>
                  <a:lnTo>
                    <a:pt x="191" y="39"/>
                  </a:lnTo>
                  <a:lnTo>
                    <a:pt x="225" y="39"/>
                  </a:lnTo>
                  <a:lnTo>
                    <a:pt x="238" y="33"/>
                  </a:lnTo>
                  <a:lnTo>
                    <a:pt x="255" y="33"/>
                  </a:lnTo>
                  <a:lnTo>
                    <a:pt x="276" y="22"/>
                  </a:lnTo>
                  <a:lnTo>
                    <a:pt x="280" y="11"/>
                  </a:lnTo>
                  <a:lnTo>
                    <a:pt x="289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42" name="Freeform 2418"/>
            <p:cNvSpPr>
              <a:spLocks/>
            </p:cNvSpPr>
            <p:nvPr/>
          </p:nvSpPr>
          <p:spPr bwMode="auto">
            <a:xfrm>
              <a:off x="2576" y="2018"/>
              <a:ext cx="289" cy="3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9" y="0"/>
                </a:cxn>
                <a:cxn ang="0">
                  <a:pos x="30" y="0"/>
                </a:cxn>
                <a:cxn ang="0">
                  <a:pos x="51" y="0"/>
                </a:cxn>
                <a:cxn ang="0">
                  <a:pos x="64" y="0"/>
                </a:cxn>
                <a:cxn ang="0">
                  <a:pos x="76" y="6"/>
                </a:cxn>
                <a:cxn ang="0">
                  <a:pos x="111" y="11"/>
                </a:cxn>
                <a:cxn ang="0">
                  <a:pos x="140" y="17"/>
                </a:cxn>
                <a:cxn ang="0">
                  <a:pos x="166" y="6"/>
                </a:cxn>
                <a:cxn ang="0">
                  <a:pos x="178" y="0"/>
                </a:cxn>
                <a:cxn ang="0">
                  <a:pos x="191" y="0"/>
                </a:cxn>
                <a:cxn ang="0">
                  <a:pos x="225" y="0"/>
                </a:cxn>
                <a:cxn ang="0">
                  <a:pos x="238" y="0"/>
                </a:cxn>
                <a:cxn ang="0">
                  <a:pos x="255" y="6"/>
                </a:cxn>
                <a:cxn ang="0">
                  <a:pos x="276" y="17"/>
                </a:cxn>
                <a:cxn ang="0">
                  <a:pos x="280" y="28"/>
                </a:cxn>
                <a:cxn ang="0">
                  <a:pos x="289" y="39"/>
                </a:cxn>
              </a:cxnLst>
              <a:rect l="0" t="0" r="r" b="b"/>
              <a:pathLst>
                <a:path w="289" h="39">
                  <a:moveTo>
                    <a:pt x="0" y="6"/>
                  </a:moveTo>
                  <a:lnTo>
                    <a:pt x="9" y="0"/>
                  </a:lnTo>
                  <a:lnTo>
                    <a:pt x="3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6" y="6"/>
                  </a:lnTo>
                  <a:lnTo>
                    <a:pt x="111" y="11"/>
                  </a:lnTo>
                  <a:lnTo>
                    <a:pt x="140" y="17"/>
                  </a:lnTo>
                  <a:lnTo>
                    <a:pt x="166" y="6"/>
                  </a:lnTo>
                  <a:lnTo>
                    <a:pt x="178" y="0"/>
                  </a:lnTo>
                  <a:lnTo>
                    <a:pt x="191" y="0"/>
                  </a:lnTo>
                  <a:lnTo>
                    <a:pt x="225" y="0"/>
                  </a:lnTo>
                  <a:lnTo>
                    <a:pt x="238" y="0"/>
                  </a:lnTo>
                  <a:lnTo>
                    <a:pt x="255" y="6"/>
                  </a:lnTo>
                  <a:lnTo>
                    <a:pt x="276" y="17"/>
                  </a:lnTo>
                  <a:lnTo>
                    <a:pt x="280" y="28"/>
                  </a:lnTo>
                  <a:lnTo>
                    <a:pt x="289" y="39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43" name="Freeform 2419"/>
            <p:cNvSpPr>
              <a:spLocks/>
            </p:cNvSpPr>
            <p:nvPr/>
          </p:nvSpPr>
          <p:spPr bwMode="auto">
            <a:xfrm>
              <a:off x="2826" y="2049"/>
              <a:ext cx="54" cy="2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3" y="11"/>
                </a:cxn>
                <a:cxn ang="0">
                  <a:pos x="38" y="17"/>
                </a:cxn>
                <a:cxn ang="0">
                  <a:pos x="42" y="28"/>
                </a:cxn>
                <a:cxn ang="0">
                  <a:pos x="46" y="39"/>
                </a:cxn>
                <a:cxn ang="0">
                  <a:pos x="50" y="56"/>
                </a:cxn>
                <a:cxn ang="0">
                  <a:pos x="54" y="67"/>
                </a:cxn>
                <a:cxn ang="0">
                  <a:pos x="54" y="89"/>
                </a:cxn>
                <a:cxn ang="0">
                  <a:pos x="54" y="107"/>
                </a:cxn>
                <a:cxn ang="0">
                  <a:pos x="54" y="123"/>
                </a:cxn>
                <a:cxn ang="0">
                  <a:pos x="54" y="145"/>
                </a:cxn>
                <a:cxn ang="0">
                  <a:pos x="50" y="168"/>
                </a:cxn>
                <a:cxn ang="0">
                  <a:pos x="46" y="190"/>
                </a:cxn>
                <a:cxn ang="0">
                  <a:pos x="42" y="207"/>
                </a:cxn>
                <a:cxn ang="0">
                  <a:pos x="33" y="218"/>
                </a:cxn>
                <a:cxn ang="0">
                  <a:pos x="21" y="228"/>
                </a:cxn>
                <a:cxn ang="0">
                  <a:pos x="12" y="234"/>
                </a:cxn>
                <a:cxn ang="0">
                  <a:pos x="3" y="212"/>
                </a:cxn>
                <a:cxn ang="0">
                  <a:pos x="16" y="207"/>
                </a:cxn>
                <a:cxn ang="0">
                  <a:pos x="24" y="207"/>
                </a:cxn>
                <a:cxn ang="0">
                  <a:pos x="29" y="195"/>
                </a:cxn>
                <a:cxn ang="0">
                  <a:pos x="38" y="184"/>
                </a:cxn>
                <a:cxn ang="0">
                  <a:pos x="42" y="168"/>
                </a:cxn>
                <a:cxn ang="0">
                  <a:pos x="46" y="156"/>
                </a:cxn>
                <a:cxn ang="0">
                  <a:pos x="46" y="134"/>
                </a:cxn>
                <a:cxn ang="0">
                  <a:pos x="46" y="118"/>
                </a:cxn>
                <a:cxn ang="0">
                  <a:pos x="46" y="101"/>
                </a:cxn>
                <a:cxn ang="0">
                  <a:pos x="46" y="79"/>
                </a:cxn>
                <a:cxn ang="0">
                  <a:pos x="42" y="62"/>
                </a:cxn>
                <a:cxn ang="0">
                  <a:pos x="38" y="51"/>
                </a:cxn>
                <a:cxn ang="0">
                  <a:pos x="33" y="39"/>
                </a:cxn>
                <a:cxn ang="0">
                  <a:pos x="24" y="28"/>
                </a:cxn>
                <a:cxn ang="0">
                  <a:pos x="21" y="23"/>
                </a:cxn>
                <a:cxn ang="0">
                  <a:pos x="12" y="23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0" y="6"/>
                </a:cxn>
              </a:cxnLst>
              <a:rect l="0" t="0" r="r" b="b"/>
              <a:pathLst>
                <a:path w="54" h="234">
                  <a:moveTo>
                    <a:pt x="0" y="6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3" y="11"/>
                  </a:lnTo>
                  <a:lnTo>
                    <a:pt x="38" y="17"/>
                  </a:lnTo>
                  <a:lnTo>
                    <a:pt x="42" y="28"/>
                  </a:lnTo>
                  <a:lnTo>
                    <a:pt x="46" y="39"/>
                  </a:lnTo>
                  <a:lnTo>
                    <a:pt x="50" y="56"/>
                  </a:lnTo>
                  <a:lnTo>
                    <a:pt x="54" y="67"/>
                  </a:lnTo>
                  <a:lnTo>
                    <a:pt x="54" y="89"/>
                  </a:lnTo>
                  <a:lnTo>
                    <a:pt x="54" y="107"/>
                  </a:lnTo>
                  <a:lnTo>
                    <a:pt x="54" y="123"/>
                  </a:lnTo>
                  <a:lnTo>
                    <a:pt x="54" y="145"/>
                  </a:lnTo>
                  <a:lnTo>
                    <a:pt x="50" y="168"/>
                  </a:lnTo>
                  <a:lnTo>
                    <a:pt x="46" y="190"/>
                  </a:lnTo>
                  <a:lnTo>
                    <a:pt x="42" y="207"/>
                  </a:lnTo>
                  <a:lnTo>
                    <a:pt x="33" y="218"/>
                  </a:lnTo>
                  <a:lnTo>
                    <a:pt x="21" y="228"/>
                  </a:lnTo>
                  <a:lnTo>
                    <a:pt x="12" y="234"/>
                  </a:lnTo>
                  <a:lnTo>
                    <a:pt x="3" y="212"/>
                  </a:lnTo>
                  <a:lnTo>
                    <a:pt x="16" y="207"/>
                  </a:lnTo>
                  <a:lnTo>
                    <a:pt x="24" y="207"/>
                  </a:lnTo>
                  <a:lnTo>
                    <a:pt x="29" y="195"/>
                  </a:lnTo>
                  <a:lnTo>
                    <a:pt x="38" y="184"/>
                  </a:lnTo>
                  <a:lnTo>
                    <a:pt x="42" y="168"/>
                  </a:lnTo>
                  <a:lnTo>
                    <a:pt x="46" y="156"/>
                  </a:lnTo>
                  <a:lnTo>
                    <a:pt x="46" y="134"/>
                  </a:lnTo>
                  <a:lnTo>
                    <a:pt x="46" y="118"/>
                  </a:lnTo>
                  <a:lnTo>
                    <a:pt x="46" y="101"/>
                  </a:lnTo>
                  <a:lnTo>
                    <a:pt x="46" y="79"/>
                  </a:lnTo>
                  <a:lnTo>
                    <a:pt x="42" y="62"/>
                  </a:lnTo>
                  <a:lnTo>
                    <a:pt x="38" y="51"/>
                  </a:lnTo>
                  <a:lnTo>
                    <a:pt x="33" y="39"/>
                  </a:lnTo>
                  <a:lnTo>
                    <a:pt x="24" y="28"/>
                  </a:lnTo>
                  <a:lnTo>
                    <a:pt x="21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44" name="Freeform 2420"/>
            <p:cNvSpPr>
              <a:spLocks/>
            </p:cNvSpPr>
            <p:nvPr/>
          </p:nvSpPr>
          <p:spPr bwMode="auto">
            <a:xfrm>
              <a:off x="2796" y="2055"/>
              <a:ext cx="42" cy="22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6"/>
                </a:cxn>
                <a:cxn ang="0">
                  <a:pos x="16" y="17"/>
                </a:cxn>
                <a:cxn ang="0">
                  <a:pos x="13" y="33"/>
                </a:cxn>
                <a:cxn ang="0">
                  <a:pos x="4" y="56"/>
                </a:cxn>
                <a:cxn ang="0">
                  <a:pos x="4" y="78"/>
                </a:cxn>
                <a:cxn ang="0">
                  <a:pos x="0" y="101"/>
                </a:cxn>
                <a:cxn ang="0">
                  <a:pos x="0" y="123"/>
                </a:cxn>
                <a:cxn ang="0">
                  <a:pos x="4" y="145"/>
                </a:cxn>
                <a:cxn ang="0">
                  <a:pos x="9" y="168"/>
                </a:cxn>
                <a:cxn ang="0">
                  <a:pos x="13" y="189"/>
                </a:cxn>
                <a:cxn ang="0">
                  <a:pos x="21" y="212"/>
                </a:cxn>
                <a:cxn ang="0">
                  <a:pos x="30" y="222"/>
                </a:cxn>
                <a:cxn ang="0">
                  <a:pos x="42" y="228"/>
                </a:cxn>
                <a:cxn ang="0">
                  <a:pos x="42" y="206"/>
                </a:cxn>
                <a:cxn ang="0">
                  <a:pos x="38" y="201"/>
                </a:cxn>
                <a:cxn ang="0">
                  <a:pos x="30" y="195"/>
                </a:cxn>
                <a:cxn ang="0">
                  <a:pos x="25" y="189"/>
                </a:cxn>
                <a:cxn ang="0">
                  <a:pos x="21" y="178"/>
                </a:cxn>
                <a:cxn ang="0">
                  <a:pos x="16" y="173"/>
                </a:cxn>
                <a:cxn ang="0">
                  <a:pos x="16" y="156"/>
                </a:cxn>
                <a:cxn ang="0">
                  <a:pos x="13" y="145"/>
                </a:cxn>
                <a:cxn ang="0">
                  <a:pos x="13" y="128"/>
                </a:cxn>
                <a:cxn ang="0">
                  <a:pos x="9" y="117"/>
                </a:cxn>
                <a:cxn ang="0">
                  <a:pos x="13" y="101"/>
                </a:cxn>
                <a:cxn ang="0">
                  <a:pos x="13" y="83"/>
                </a:cxn>
                <a:cxn ang="0">
                  <a:pos x="13" y="73"/>
                </a:cxn>
                <a:cxn ang="0">
                  <a:pos x="16" y="62"/>
                </a:cxn>
                <a:cxn ang="0">
                  <a:pos x="16" y="45"/>
                </a:cxn>
                <a:cxn ang="0">
                  <a:pos x="25" y="33"/>
                </a:cxn>
                <a:cxn ang="0">
                  <a:pos x="33" y="23"/>
                </a:cxn>
                <a:cxn ang="0">
                  <a:pos x="38" y="17"/>
                </a:cxn>
                <a:cxn ang="0">
                  <a:pos x="30" y="0"/>
                </a:cxn>
              </a:cxnLst>
              <a:rect l="0" t="0" r="r" b="b"/>
              <a:pathLst>
                <a:path w="42" h="228">
                  <a:moveTo>
                    <a:pt x="30" y="0"/>
                  </a:moveTo>
                  <a:lnTo>
                    <a:pt x="25" y="6"/>
                  </a:lnTo>
                  <a:lnTo>
                    <a:pt x="16" y="17"/>
                  </a:lnTo>
                  <a:lnTo>
                    <a:pt x="13" y="33"/>
                  </a:lnTo>
                  <a:lnTo>
                    <a:pt x="4" y="56"/>
                  </a:lnTo>
                  <a:lnTo>
                    <a:pt x="4" y="78"/>
                  </a:lnTo>
                  <a:lnTo>
                    <a:pt x="0" y="101"/>
                  </a:lnTo>
                  <a:lnTo>
                    <a:pt x="0" y="123"/>
                  </a:lnTo>
                  <a:lnTo>
                    <a:pt x="4" y="145"/>
                  </a:lnTo>
                  <a:lnTo>
                    <a:pt x="9" y="168"/>
                  </a:lnTo>
                  <a:lnTo>
                    <a:pt x="13" y="189"/>
                  </a:lnTo>
                  <a:lnTo>
                    <a:pt x="21" y="212"/>
                  </a:lnTo>
                  <a:lnTo>
                    <a:pt x="30" y="222"/>
                  </a:lnTo>
                  <a:lnTo>
                    <a:pt x="42" y="228"/>
                  </a:lnTo>
                  <a:lnTo>
                    <a:pt x="42" y="206"/>
                  </a:lnTo>
                  <a:lnTo>
                    <a:pt x="38" y="201"/>
                  </a:lnTo>
                  <a:lnTo>
                    <a:pt x="30" y="195"/>
                  </a:lnTo>
                  <a:lnTo>
                    <a:pt x="25" y="189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6" y="156"/>
                  </a:lnTo>
                  <a:lnTo>
                    <a:pt x="13" y="145"/>
                  </a:lnTo>
                  <a:lnTo>
                    <a:pt x="13" y="128"/>
                  </a:lnTo>
                  <a:lnTo>
                    <a:pt x="9" y="117"/>
                  </a:lnTo>
                  <a:lnTo>
                    <a:pt x="13" y="101"/>
                  </a:lnTo>
                  <a:lnTo>
                    <a:pt x="13" y="83"/>
                  </a:lnTo>
                  <a:lnTo>
                    <a:pt x="13" y="73"/>
                  </a:lnTo>
                  <a:lnTo>
                    <a:pt x="16" y="62"/>
                  </a:lnTo>
                  <a:lnTo>
                    <a:pt x="16" y="45"/>
                  </a:lnTo>
                  <a:lnTo>
                    <a:pt x="25" y="33"/>
                  </a:lnTo>
                  <a:lnTo>
                    <a:pt x="33" y="23"/>
                  </a:lnTo>
                  <a:lnTo>
                    <a:pt x="38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45" name="Freeform 2421"/>
            <p:cNvSpPr>
              <a:spLocks/>
            </p:cNvSpPr>
            <p:nvPr/>
          </p:nvSpPr>
          <p:spPr bwMode="auto">
            <a:xfrm>
              <a:off x="2823" y="2046"/>
              <a:ext cx="54" cy="2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3" y="11"/>
                </a:cxn>
                <a:cxn ang="0">
                  <a:pos x="38" y="17"/>
                </a:cxn>
                <a:cxn ang="0">
                  <a:pos x="42" y="28"/>
                </a:cxn>
                <a:cxn ang="0">
                  <a:pos x="46" y="39"/>
                </a:cxn>
                <a:cxn ang="0">
                  <a:pos x="50" y="56"/>
                </a:cxn>
                <a:cxn ang="0">
                  <a:pos x="54" y="67"/>
                </a:cxn>
                <a:cxn ang="0">
                  <a:pos x="54" y="89"/>
                </a:cxn>
                <a:cxn ang="0">
                  <a:pos x="54" y="107"/>
                </a:cxn>
                <a:cxn ang="0">
                  <a:pos x="54" y="123"/>
                </a:cxn>
                <a:cxn ang="0">
                  <a:pos x="54" y="145"/>
                </a:cxn>
                <a:cxn ang="0">
                  <a:pos x="50" y="168"/>
                </a:cxn>
                <a:cxn ang="0">
                  <a:pos x="46" y="190"/>
                </a:cxn>
                <a:cxn ang="0">
                  <a:pos x="42" y="207"/>
                </a:cxn>
                <a:cxn ang="0">
                  <a:pos x="33" y="218"/>
                </a:cxn>
                <a:cxn ang="0">
                  <a:pos x="21" y="228"/>
                </a:cxn>
                <a:cxn ang="0">
                  <a:pos x="12" y="234"/>
                </a:cxn>
                <a:cxn ang="0">
                  <a:pos x="3" y="212"/>
                </a:cxn>
                <a:cxn ang="0">
                  <a:pos x="16" y="207"/>
                </a:cxn>
                <a:cxn ang="0">
                  <a:pos x="24" y="207"/>
                </a:cxn>
                <a:cxn ang="0">
                  <a:pos x="29" y="195"/>
                </a:cxn>
                <a:cxn ang="0">
                  <a:pos x="38" y="184"/>
                </a:cxn>
                <a:cxn ang="0">
                  <a:pos x="42" y="168"/>
                </a:cxn>
                <a:cxn ang="0">
                  <a:pos x="46" y="156"/>
                </a:cxn>
                <a:cxn ang="0">
                  <a:pos x="46" y="134"/>
                </a:cxn>
                <a:cxn ang="0">
                  <a:pos x="46" y="118"/>
                </a:cxn>
                <a:cxn ang="0">
                  <a:pos x="46" y="101"/>
                </a:cxn>
                <a:cxn ang="0">
                  <a:pos x="46" y="79"/>
                </a:cxn>
                <a:cxn ang="0">
                  <a:pos x="42" y="62"/>
                </a:cxn>
                <a:cxn ang="0">
                  <a:pos x="38" y="51"/>
                </a:cxn>
                <a:cxn ang="0">
                  <a:pos x="33" y="39"/>
                </a:cxn>
                <a:cxn ang="0">
                  <a:pos x="24" y="28"/>
                </a:cxn>
                <a:cxn ang="0">
                  <a:pos x="21" y="23"/>
                </a:cxn>
                <a:cxn ang="0">
                  <a:pos x="12" y="23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54" h="234">
                  <a:moveTo>
                    <a:pt x="0" y="6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3" y="11"/>
                  </a:lnTo>
                  <a:lnTo>
                    <a:pt x="38" y="17"/>
                  </a:lnTo>
                  <a:lnTo>
                    <a:pt x="42" y="28"/>
                  </a:lnTo>
                  <a:lnTo>
                    <a:pt x="46" y="39"/>
                  </a:lnTo>
                  <a:lnTo>
                    <a:pt x="50" y="56"/>
                  </a:lnTo>
                  <a:lnTo>
                    <a:pt x="54" y="67"/>
                  </a:lnTo>
                  <a:lnTo>
                    <a:pt x="54" y="89"/>
                  </a:lnTo>
                  <a:lnTo>
                    <a:pt x="54" y="107"/>
                  </a:lnTo>
                  <a:lnTo>
                    <a:pt x="54" y="123"/>
                  </a:lnTo>
                  <a:lnTo>
                    <a:pt x="54" y="145"/>
                  </a:lnTo>
                  <a:lnTo>
                    <a:pt x="50" y="168"/>
                  </a:lnTo>
                  <a:lnTo>
                    <a:pt x="46" y="190"/>
                  </a:lnTo>
                  <a:lnTo>
                    <a:pt x="42" y="207"/>
                  </a:lnTo>
                  <a:lnTo>
                    <a:pt x="33" y="218"/>
                  </a:lnTo>
                  <a:lnTo>
                    <a:pt x="21" y="228"/>
                  </a:lnTo>
                  <a:lnTo>
                    <a:pt x="12" y="234"/>
                  </a:lnTo>
                  <a:lnTo>
                    <a:pt x="3" y="212"/>
                  </a:lnTo>
                  <a:lnTo>
                    <a:pt x="16" y="207"/>
                  </a:lnTo>
                  <a:lnTo>
                    <a:pt x="24" y="207"/>
                  </a:lnTo>
                  <a:lnTo>
                    <a:pt x="29" y="195"/>
                  </a:lnTo>
                  <a:lnTo>
                    <a:pt x="38" y="184"/>
                  </a:lnTo>
                  <a:lnTo>
                    <a:pt x="42" y="168"/>
                  </a:lnTo>
                  <a:lnTo>
                    <a:pt x="46" y="156"/>
                  </a:lnTo>
                  <a:lnTo>
                    <a:pt x="46" y="134"/>
                  </a:lnTo>
                  <a:lnTo>
                    <a:pt x="46" y="118"/>
                  </a:lnTo>
                  <a:lnTo>
                    <a:pt x="46" y="101"/>
                  </a:lnTo>
                  <a:lnTo>
                    <a:pt x="46" y="79"/>
                  </a:lnTo>
                  <a:lnTo>
                    <a:pt x="42" y="62"/>
                  </a:lnTo>
                  <a:lnTo>
                    <a:pt x="38" y="51"/>
                  </a:lnTo>
                  <a:lnTo>
                    <a:pt x="33" y="39"/>
                  </a:lnTo>
                  <a:lnTo>
                    <a:pt x="24" y="28"/>
                  </a:lnTo>
                  <a:lnTo>
                    <a:pt x="21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46" name="Freeform 2422"/>
            <p:cNvSpPr>
              <a:spLocks/>
            </p:cNvSpPr>
            <p:nvPr/>
          </p:nvSpPr>
          <p:spPr bwMode="auto">
            <a:xfrm>
              <a:off x="2793" y="2052"/>
              <a:ext cx="42" cy="22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6"/>
                </a:cxn>
                <a:cxn ang="0">
                  <a:pos x="16" y="17"/>
                </a:cxn>
                <a:cxn ang="0">
                  <a:pos x="13" y="33"/>
                </a:cxn>
                <a:cxn ang="0">
                  <a:pos x="4" y="56"/>
                </a:cxn>
                <a:cxn ang="0">
                  <a:pos x="4" y="78"/>
                </a:cxn>
                <a:cxn ang="0">
                  <a:pos x="0" y="101"/>
                </a:cxn>
                <a:cxn ang="0">
                  <a:pos x="0" y="123"/>
                </a:cxn>
                <a:cxn ang="0">
                  <a:pos x="4" y="145"/>
                </a:cxn>
                <a:cxn ang="0">
                  <a:pos x="9" y="168"/>
                </a:cxn>
                <a:cxn ang="0">
                  <a:pos x="13" y="189"/>
                </a:cxn>
                <a:cxn ang="0">
                  <a:pos x="21" y="212"/>
                </a:cxn>
                <a:cxn ang="0">
                  <a:pos x="30" y="222"/>
                </a:cxn>
                <a:cxn ang="0">
                  <a:pos x="42" y="228"/>
                </a:cxn>
                <a:cxn ang="0">
                  <a:pos x="42" y="206"/>
                </a:cxn>
                <a:cxn ang="0">
                  <a:pos x="38" y="201"/>
                </a:cxn>
                <a:cxn ang="0">
                  <a:pos x="30" y="195"/>
                </a:cxn>
                <a:cxn ang="0">
                  <a:pos x="25" y="189"/>
                </a:cxn>
                <a:cxn ang="0">
                  <a:pos x="21" y="178"/>
                </a:cxn>
                <a:cxn ang="0">
                  <a:pos x="16" y="173"/>
                </a:cxn>
                <a:cxn ang="0">
                  <a:pos x="16" y="156"/>
                </a:cxn>
                <a:cxn ang="0">
                  <a:pos x="13" y="145"/>
                </a:cxn>
                <a:cxn ang="0">
                  <a:pos x="13" y="128"/>
                </a:cxn>
                <a:cxn ang="0">
                  <a:pos x="9" y="117"/>
                </a:cxn>
                <a:cxn ang="0">
                  <a:pos x="13" y="101"/>
                </a:cxn>
                <a:cxn ang="0">
                  <a:pos x="13" y="83"/>
                </a:cxn>
                <a:cxn ang="0">
                  <a:pos x="13" y="73"/>
                </a:cxn>
                <a:cxn ang="0">
                  <a:pos x="16" y="62"/>
                </a:cxn>
                <a:cxn ang="0">
                  <a:pos x="16" y="45"/>
                </a:cxn>
                <a:cxn ang="0">
                  <a:pos x="25" y="33"/>
                </a:cxn>
                <a:cxn ang="0">
                  <a:pos x="33" y="23"/>
                </a:cxn>
                <a:cxn ang="0">
                  <a:pos x="38" y="17"/>
                </a:cxn>
                <a:cxn ang="0">
                  <a:pos x="30" y="0"/>
                </a:cxn>
              </a:cxnLst>
              <a:rect l="0" t="0" r="r" b="b"/>
              <a:pathLst>
                <a:path w="42" h="228">
                  <a:moveTo>
                    <a:pt x="30" y="0"/>
                  </a:moveTo>
                  <a:lnTo>
                    <a:pt x="25" y="6"/>
                  </a:lnTo>
                  <a:lnTo>
                    <a:pt x="16" y="17"/>
                  </a:lnTo>
                  <a:lnTo>
                    <a:pt x="13" y="33"/>
                  </a:lnTo>
                  <a:lnTo>
                    <a:pt x="4" y="56"/>
                  </a:lnTo>
                  <a:lnTo>
                    <a:pt x="4" y="78"/>
                  </a:lnTo>
                  <a:lnTo>
                    <a:pt x="0" y="101"/>
                  </a:lnTo>
                  <a:lnTo>
                    <a:pt x="0" y="123"/>
                  </a:lnTo>
                  <a:lnTo>
                    <a:pt x="4" y="145"/>
                  </a:lnTo>
                  <a:lnTo>
                    <a:pt x="9" y="168"/>
                  </a:lnTo>
                  <a:lnTo>
                    <a:pt x="13" y="189"/>
                  </a:lnTo>
                  <a:lnTo>
                    <a:pt x="21" y="212"/>
                  </a:lnTo>
                  <a:lnTo>
                    <a:pt x="30" y="222"/>
                  </a:lnTo>
                  <a:lnTo>
                    <a:pt x="42" y="228"/>
                  </a:lnTo>
                  <a:lnTo>
                    <a:pt x="42" y="206"/>
                  </a:lnTo>
                  <a:lnTo>
                    <a:pt x="38" y="201"/>
                  </a:lnTo>
                  <a:lnTo>
                    <a:pt x="30" y="195"/>
                  </a:lnTo>
                  <a:lnTo>
                    <a:pt x="25" y="189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6" y="156"/>
                  </a:lnTo>
                  <a:lnTo>
                    <a:pt x="13" y="145"/>
                  </a:lnTo>
                  <a:lnTo>
                    <a:pt x="13" y="128"/>
                  </a:lnTo>
                  <a:lnTo>
                    <a:pt x="9" y="117"/>
                  </a:lnTo>
                  <a:lnTo>
                    <a:pt x="13" y="101"/>
                  </a:lnTo>
                  <a:lnTo>
                    <a:pt x="13" y="83"/>
                  </a:lnTo>
                  <a:lnTo>
                    <a:pt x="13" y="73"/>
                  </a:lnTo>
                  <a:lnTo>
                    <a:pt x="16" y="62"/>
                  </a:lnTo>
                  <a:lnTo>
                    <a:pt x="16" y="45"/>
                  </a:lnTo>
                  <a:lnTo>
                    <a:pt x="25" y="33"/>
                  </a:lnTo>
                  <a:lnTo>
                    <a:pt x="33" y="23"/>
                  </a:lnTo>
                  <a:lnTo>
                    <a:pt x="38" y="17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47" name="Freeform 2423"/>
            <p:cNvSpPr>
              <a:spLocks/>
            </p:cNvSpPr>
            <p:nvPr/>
          </p:nvSpPr>
          <p:spPr bwMode="auto">
            <a:xfrm>
              <a:off x="2804" y="2072"/>
              <a:ext cx="68" cy="18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4" y="4"/>
                </a:cxn>
                <a:cxn ang="0">
                  <a:pos x="50" y="10"/>
                </a:cxn>
                <a:cxn ang="0">
                  <a:pos x="55" y="21"/>
                </a:cxn>
                <a:cxn ang="0">
                  <a:pos x="61" y="33"/>
                </a:cxn>
                <a:cxn ang="0">
                  <a:pos x="64" y="48"/>
                </a:cxn>
                <a:cxn ang="0">
                  <a:pos x="66" y="65"/>
                </a:cxn>
                <a:cxn ang="0">
                  <a:pos x="68" y="83"/>
                </a:cxn>
                <a:cxn ang="0">
                  <a:pos x="68" y="101"/>
                </a:cxn>
                <a:cxn ang="0">
                  <a:pos x="66" y="119"/>
                </a:cxn>
                <a:cxn ang="0">
                  <a:pos x="64" y="136"/>
                </a:cxn>
                <a:cxn ang="0">
                  <a:pos x="61" y="151"/>
                </a:cxn>
                <a:cxn ang="0">
                  <a:pos x="55" y="163"/>
                </a:cxn>
                <a:cxn ang="0">
                  <a:pos x="50" y="174"/>
                </a:cxn>
                <a:cxn ang="0">
                  <a:pos x="44" y="181"/>
                </a:cxn>
                <a:cxn ang="0">
                  <a:pos x="37" y="184"/>
                </a:cxn>
                <a:cxn ang="0">
                  <a:pos x="31" y="184"/>
                </a:cxn>
                <a:cxn ang="0">
                  <a:pos x="24" y="181"/>
                </a:cxn>
                <a:cxn ang="0">
                  <a:pos x="18" y="174"/>
                </a:cxn>
                <a:cxn ang="0">
                  <a:pos x="13" y="163"/>
                </a:cxn>
                <a:cxn ang="0">
                  <a:pos x="7" y="151"/>
                </a:cxn>
                <a:cxn ang="0">
                  <a:pos x="4" y="136"/>
                </a:cxn>
                <a:cxn ang="0">
                  <a:pos x="2" y="119"/>
                </a:cxn>
                <a:cxn ang="0">
                  <a:pos x="0" y="101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3" y="21"/>
                </a:cxn>
                <a:cxn ang="0">
                  <a:pos x="18" y="10"/>
                </a:cxn>
                <a:cxn ang="0">
                  <a:pos x="24" y="4"/>
                </a:cxn>
                <a:cxn ang="0">
                  <a:pos x="31" y="1"/>
                </a:cxn>
                <a:cxn ang="0">
                  <a:pos x="34" y="0"/>
                </a:cxn>
              </a:cxnLst>
              <a:rect l="0" t="0" r="r" b="b"/>
              <a:pathLst>
                <a:path w="68" h="184">
                  <a:moveTo>
                    <a:pt x="34" y="0"/>
                  </a:moveTo>
                  <a:lnTo>
                    <a:pt x="37" y="1"/>
                  </a:lnTo>
                  <a:lnTo>
                    <a:pt x="41" y="1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10"/>
                  </a:lnTo>
                  <a:lnTo>
                    <a:pt x="53" y="15"/>
                  </a:lnTo>
                  <a:lnTo>
                    <a:pt x="55" y="21"/>
                  </a:lnTo>
                  <a:lnTo>
                    <a:pt x="58" y="27"/>
                  </a:lnTo>
                  <a:lnTo>
                    <a:pt x="61" y="33"/>
                  </a:lnTo>
                  <a:lnTo>
                    <a:pt x="63" y="41"/>
                  </a:lnTo>
                  <a:lnTo>
                    <a:pt x="64" y="48"/>
                  </a:lnTo>
                  <a:lnTo>
                    <a:pt x="66" y="57"/>
                  </a:lnTo>
                  <a:lnTo>
                    <a:pt x="66" y="65"/>
                  </a:lnTo>
                  <a:lnTo>
                    <a:pt x="67" y="74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68" y="101"/>
                  </a:lnTo>
                  <a:lnTo>
                    <a:pt x="67" y="110"/>
                  </a:lnTo>
                  <a:lnTo>
                    <a:pt x="66" y="119"/>
                  </a:lnTo>
                  <a:lnTo>
                    <a:pt x="66" y="128"/>
                  </a:lnTo>
                  <a:lnTo>
                    <a:pt x="64" y="136"/>
                  </a:lnTo>
                  <a:lnTo>
                    <a:pt x="63" y="143"/>
                  </a:lnTo>
                  <a:lnTo>
                    <a:pt x="61" y="151"/>
                  </a:lnTo>
                  <a:lnTo>
                    <a:pt x="58" y="157"/>
                  </a:lnTo>
                  <a:lnTo>
                    <a:pt x="55" y="163"/>
                  </a:lnTo>
                  <a:lnTo>
                    <a:pt x="53" y="169"/>
                  </a:lnTo>
                  <a:lnTo>
                    <a:pt x="50" y="174"/>
                  </a:lnTo>
                  <a:lnTo>
                    <a:pt x="47" y="178"/>
                  </a:lnTo>
                  <a:lnTo>
                    <a:pt x="44" y="181"/>
                  </a:lnTo>
                  <a:lnTo>
                    <a:pt x="41" y="183"/>
                  </a:lnTo>
                  <a:lnTo>
                    <a:pt x="37" y="184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27" y="183"/>
                  </a:lnTo>
                  <a:lnTo>
                    <a:pt x="24" y="181"/>
                  </a:lnTo>
                  <a:lnTo>
                    <a:pt x="21" y="178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3"/>
                  </a:lnTo>
                  <a:lnTo>
                    <a:pt x="10" y="157"/>
                  </a:lnTo>
                  <a:lnTo>
                    <a:pt x="7" y="151"/>
                  </a:lnTo>
                  <a:lnTo>
                    <a:pt x="5" y="143"/>
                  </a:lnTo>
                  <a:lnTo>
                    <a:pt x="4" y="136"/>
                  </a:lnTo>
                  <a:lnTo>
                    <a:pt x="2" y="128"/>
                  </a:lnTo>
                  <a:lnTo>
                    <a:pt x="2" y="119"/>
                  </a:lnTo>
                  <a:lnTo>
                    <a:pt x="1" y="110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4"/>
                  </a:lnTo>
                  <a:lnTo>
                    <a:pt x="2" y="65"/>
                  </a:lnTo>
                  <a:lnTo>
                    <a:pt x="2" y="57"/>
                  </a:lnTo>
                  <a:lnTo>
                    <a:pt x="4" y="48"/>
                  </a:lnTo>
                  <a:lnTo>
                    <a:pt x="5" y="41"/>
                  </a:lnTo>
                  <a:lnTo>
                    <a:pt x="7" y="33"/>
                  </a:lnTo>
                  <a:lnTo>
                    <a:pt x="10" y="27"/>
                  </a:lnTo>
                  <a:lnTo>
                    <a:pt x="13" y="21"/>
                  </a:lnTo>
                  <a:lnTo>
                    <a:pt x="15" y="15"/>
                  </a:lnTo>
                  <a:lnTo>
                    <a:pt x="18" y="10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48" name="Freeform 2424"/>
            <p:cNvSpPr>
              <a:spLocks/>
            </p:cNvSpPr>
            <p:nvPr/>
          </p:nvSpPr>
          <p:spPr bwMode="auto">
            <a:xfrm>
              <a:off x="2795" y="2049"/>
              <a:ext cx="85" cy="235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55" y="5"/>
                </a:cxn>
                <a:cxn ang="0">
                  <a:pos x="63" y="14"/>
                </a:cxn>
                <a:cxn ang="0">
                  <a:pos x="70" y="27"/>
                </a:cxn>
                <a:cxn ang="0">
                  <a:pos x="75" y="44"/>
                </a:cxn>
                <a:cxn ang="0">
                  <a:pos x="80" y="62"/>
                </a:cxn>
                <a:cxn ang="0">
                  <a:pos x="84" y="83"/>
                </a:cxn>
                <a:cxn ang="0">
                  <a:pos x="85" y="106"/>
                </a:cxn>
                <a:cxn ang="0">
                  <a:pos x="85" y="130"/>
                </a:cxn>
                <a:cxn ang="0">
                  <a:pos x="84" y="152"/>
                </a:cxn>
                <a:cxn ang="0">
                  <a:pos x="80" y="173"/>
                </a:cxn>
                <a:cxn ang="0">
                  <a:pos x="75" y="192"/>
                </a:cxn>
                <a:cxn ang="0">
                  <a:pos x="70" y="209"/>
                </a:cxn>
                <a:cxn ang="0">
                  <a:pos x="63" y="222"/>
                </a:cxn>
                <a:cxn ang="0">
                  <a:pos x="55" y="231"/>
                </a:cxn>
                <a:cxn ang="0">
                  <a:pos x="47" y="234"/>
                </a:cxn>
                <a:cxn ang="0">
                  <a:pos x="38" y="234"/>
                </a:cxn>
                <a:cxn ang="0">
                  <a:pos x="30" y="231"/>
                </a:cxn>
                <a:cxn ang="0">
                  <a:pos x="22" y="222"/>
                </a:cxn>
                <a:cxn ang="0">
                  <a:pos x="16" y="209"/>
                </a:cxn>
                <a:cxn ang="0">
                  <a:pos x="10" y="192"/>
                </a:cxn>
                <a:cxn ang="0">
                  <a:pos x="5" y="173"/>
                </a:cxn>
                <a:cxn ang="0">
                  <a:pos x="2" y="152"/>
                </a:cxn>
                <a:cxn ang="0">
                  <a:pos x="0" y="130"/>
                </a:cxn>
                <a:cxn ang="0">
                  <a:pos x="0" y="106"/>
                </a:cxn>
                <a:cxn ang="0">
                  <a:pos x="2" y="83"/>
                </a:cxn>
                <a:cxn ang="0">
                  <a:pos x="5" y="62"/>
                </a:cxn>
                <a:cxn ang="0">
                  <a:pos x="10" y="44"/>
                </a:cxn>
                <a:cxn ang="0">
                  <a:pos x="16" y="27"/>
                </a:cxn>
                <a:cxn ang="0">
                  <a:pos x="22" y="14"/>
                </a:cxn>
                <a:cxn ang="0">
                  <a:pos x="30" y="5"/>
                </a:cxn>
                <a:cxn ang="0">
                  <a:pos x="38" y="1"/>
                </a:cxn>
                <a:cxn ang="0">
                  <a:pos x="43" y="0"/>
                </a:cxn>
              </a:cxnLst>
              <a:rect l="0" t="0" r="r" b="b"/>
              <a:pathLst>
                <a:path w="85" h="235">
                  <a:moveTo>
                    <a:pt x="43" y="0"/>
                  </a:moveTo>
                  <a:lnTo>
                    <a:pt x="47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63" y="14"/>
                  </a:lnTo>
                  <a:lnTo>
                    <a:pt x="67" y="20"/>
                  </a:lnTo>
                  <a:lnTo>
                    <a:pt x="70" y="27"/>
                  </a:lnTo>
                  <a:lnTo>
                    <a:pt x="73" y="35"/>
                  </a:lnTo>
                  <a:lnTo>
                    <a:pt x="75" y="44"/>
                  </a:lnTo>
                  <a:lnTo>
                    <a:pt x="78" y="53"/>
                  </a:lnTo>
                  <a:lnTo>
                    <a:pt x="80" y="62"/>
                  </a:lnTo>
                  <a:lnTo>
                    <a:pt x="82" y="73"/>
                  </a:lnTo>
                  <a:lnTo>
                    <a:pt x="84" y="83"/>
                  </a:lnTo>
                  <a:lnTo>
                    <a:pt x="84" y="95"/>
                  </a:lnTo>
                  <a:lnTo>
                    <a:pt x="85" y="106"/>
                  </a:lnTo>
                  <a:lnTo>
                    <a:pt x="85" y="118"/>
                  </a:lnTo>
                  <a:lnTo>
                    <a:pt x="85" y="130"/>
                  </a:lnTo>
                  <a:lnTo>
                    <a:pt x="84" y="141"/>
                  </a:lnTo>
                  <a:lnTo>
                    <a:pt x="84" y="152"/>
                  </a:lnTo>
                  <a:lnTo>
                    <a:pt x="82" y="163"/>
                  </a:lnTo>
                  <a:lnTo>
                    <a:pt x="80" y="173"/>
                  </a:lnTo>
                  <a:lnTo>
                    <a:pt x="78" y="183"/>
                  </a:lnTo>
                  <a:lnTo>
                    <a:pt x="75" y="192"/>
                  </a:lnTo>
                  <a:lnTo>
                    <a:pt x="73" y="201"/>
                  </a:lnTo>
                  <a:lnTo>
                    <a:pt x="70" y="209"/>
                  </a:lnTo>
                  <a:lnTo>
                    <a:pt x="67" y="216"/>
                  </a:lnTo>
                  <a:lnTo>
                    <a:pt x="63" y="222"/>
                  </a:lnTo>
                  <a:lnTo>
                    <a:pt x="59" y="227"/>
                  </a:lnTo>
                  <a:lnTo>
                    <a:pt x="55" y="231"/>
                  </a:lnTo>
                  <a:lnTo>
                    <a:pt x="51" y="233"/>
                  </a:lnTo>
                  <a:lnTo>
                    <a:pt x="47" y="234"/>
                  </a:lnTo>
                  <a:lnTo>
                    <a:pt x="43" y="235"/>
                  </a:lnTo>
                  <a:lnTo>
                    <a:pt x="38" y="234"/>
                  </a:lnTo>
                  <a:lnTo>
                    <a:pt x="34" y="233"/>
                  </a:lnTo>
                  <a:lnTo>
                    <a:pt x="30" y="231"/>
                  </a:lnTo>
                  <a:lnTo>
                    <a:pt x="26" y="227"/>
                  </a:lnTo>
                  <a:lnTo>
                    <a:pt x="22" y="222"/>
                  </a:lnTo>
                  <a:lnTo>
                    <a:pt x="19" y="216"/>
                  </a:lnTo>
                  <a:lnTo>
                    <a:pt x="16" y="209"/>
                  </a:lnTo>
                  <a:lnTo>
                    <a:pt x="13" y="201"/>
                  </a:lnTo>
                  <a:lnTo>
                    <a:pt x="10" y="192"/>
                  </a:lnTo>
                  <a:lnTo>
                    <a:pt x="7" y="183"/>
                  </a:lnTo>
                  <a:lnTo>
                    <a:pt x="5" y="173"/>
                  </a:lnTo>
                  <a:lnTo>
                    <a:pt x="3" y="163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1" y="95"/>
                  </a:lnTo>
                  <a:lnTo>
                    <a:pt x="2" y="83"/>
                  </a:lnTo>
                  <a:lnTo>
                    <a:pt x="3" y="73"/>
                  </a:lnTo>
                  <a:lnTo>
                    <a:pt x="5" y="62"/>
                  </a:lnTo>
                  <a:lnTo>
                    <a:pt x="7" y="53"/>
                  </a:lnTo>
                  <a:lnTo>
                    <a:pt x="10" y="44"/>
                  </a:lnTo>
                  <a:lnTo>
                    <a:pt x="13" y="35"/>
                  </a:lnTo>
                  <a:lnTo>
                    <a:pt x="16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49" name="Freeform 2425"/>
            <p:cNvSpPr>
              <a:spLocks/>
            </p:cNvSpPr>
            <p:nvPr/>
          </p:nvSpPr>
          <p:spPr bwMode="auto">
            <a:xfrm>
              <a:off x="2635" y="1993"/>
              <a:ext cx="122" cy="2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3" y="17"/>
                </a:cxn>
                <a:cxn ang="0">
                  <a:pos x="12" y="28"/>
                </a:cxn>
                <a:cxn ang="0">
                  <a:pos x="20" y="45"/>
                </a:cxn>
                <a:cxn ang="0">
                  <a:pos x="33" y="62"/>
                </a:cxn>
                <a:cxn ang="0">
                  <a:pos x="41" y="84"/>
                </a:cxn>
                <a:cxn ang="0">
                  <a:pos x="50" y="101"/>
                </a:cxn>
                <a:cxn ang="0">
                  <a:pos x="59" y="112"/>
                </a:cxn>
                <a:cxn ang="0">
                  <a:pos x="67" y="135"/>
                </a:cxn>
                <a:cxn ang="0">
                  <a:pos x="84" y="185"/>
                </a:cxn>
                <a:cxn ang="0">
                  <a:pos x="84" y="201"/>
                </a:cxn>
                <a:cxn ang="0">
                  <a:pos x="88" y="218"/>
                </a:cxn>
                <a:cxn ang="0">
                  <a:pos x="88" y="229"/>
                </a:cxn>
                <a:cxn ang="0">
                  <a:pos x="93" y="240"/>
                </a:cxn>
                <a:cxn ang="0">
                  <a:pos x="93" y="251"/>
                </a:cxn>
                <a:cxn ang="0">
                  <a:pos x="88" y="274"/>
                </a:cxn>
                <a:cxn ang="0">
                  <a:pos x="101" y="274"/>
                </a:cxn>
                <a:cxn ang="0">
                  <a:pos x="106" y="263"/>
                </a:cxn>
                <a:cxn ang="0">
                  <a:pos x="109" y="246"/>
                </a:cxn>
                <a:cxn ang="0">
                  <a:pos x="114" y="229"/>
                </a:cxn>
                <a:cxn ang="0">
                  <a:pos x="118" y="212"/>
                </a:cxn>
                <a:cxn ang="0">
                  <a:pos x="118" y="201"/>
                </a:cxn>
                <a:cxn ang="0">
                  <a:pos x="122" y="190"/>
                </a:cxn>
                <a:cxn ang="0">
                  <a:pos x="122" y="174"/>
                </a:cxn>
                <a:cxn ang="0">
                  <a:pos x="122" y="163"/>
                </a:cxn>
                <a:cxn ang="0">
                  <a:pos x="122" y="145"/>
                </a:cxn>
                <a:cxn ang="0">
                  <a:pos x="118" y="135"/>
                </a:cxn>
                <a:cxn ang="0">
                  <a:pos x="118" y="112"/>
                </a:cxn>
                <a:cxn ang="0">
                  <a:pos x="109" y="95"/>
                </a:cxn>
                <a:cxn ang="0">
                  <a:pos x="106" y="79"/>
                </a:cxn>
                <a:cxn ang="0">
                  <a:pos x="106" y="67"/>
                </a:cxn>
                <a:cxn ang="0">
                  <a:pos x="93" y="73"/>
                </a:cxn>
                <a:cxn ang="0">
                  <a:pos x="97" y="84"/>
                </a:cxn>
                <a:cxn ang="0">
                  <a:pos x="97" y="95"/>
                </a:cxn>
                <a:cxn ang="0">
                  <a:pos x="101" y="107"/>
                </a:cxn>
                <a:cxn ang="0">
                  <a:pos x="106" y="123"/>
                </a:cxn>
                <a:cxn ang="0">
                  <a:pos x="106" y="129"/>
                </a:cxn>
                <a:cxn ang="0">
                  <a:pos x="109" y="145"/>
                </a:cxn>
                <a:cxn ang="0">
                  <a:pos x="109" y="157"/>
                </a:cxn>
                <a:cxn ang="0">
                  <a:pos x="109" y="174"/>
                </a:cxn>
                <a:cxn ang="0">
                  <a:pos x="106" y="190"/>
                </a:cxn>
                <a:cxn ang="0">
                  <a:pos x="106" y="201"/>
                </a:cxn>
                <a:cxn ang="0">
                  <a:pos x="106" y="212"/>
                </a:cxn>
                <a:cxn ang="0">
                  <a:pos x="101" y="224"/>
                </a:cxn>
                <a:cxn ang="0">
                  <a:pos x="101" y="207"/>
                </a:cxn>
                <a:cxn ang="0">
                  <a:pos x="97" y="190"/>
                </a:cxn>
                <a:cxn ang="0">
                  <a:pos x="93" y="174"/>
                </a:cxn>
                <a:cxn ang="0">
                  <a:pos x="88" y="157"/>
                </a:cxn>
                <a:cxn ang="0">
                  <a:pos x="79" y="135"/>
                </a:cxn>
                <a:cxn ang="0">
                  <a:pos x="76" y="118"/>
                </a:cxn>
                <a:cxn ang="0">
                  <a:pos x="59" y="84"/>
                </a:cxn>
                <a:cxn ang="0">
                  <a:pos x="50" y="67"/>
                </a:cxn>
                <a:cxn ang="0">
                  <a:pos x="41" y="50"/>
                </a:cxn>
                <a:cxn ang="0">
                  <a:pos x="38" y="45"/>
                </a:cxn>
                <a:cxn ang="0">
                  <a:pos x="33" y="34"/>
                </a:cxn>
                <a:cxn ang="0">
                  <a:pos x="29" y="23"/>
                </a:cxn>
                <a:cxn ang="0">
                  <a:pos x="20" y="12"/>
                </a:cxn>
                <a:cxn ang="0">
                  <a:pos x="12" y="0"/>
                </a:cxn>
              </a:cxnLst>
              <a:rect l="0" t="0" r="r" b="b"/>
              <a:pathLst>
                <a:path w="122" h="274">
                  <a:moveTo>
                    <a:pt x="12" y="0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12" y="28"/>
                  </a:lnTo>
                  <a:lnTo>
                    <a:pt x="20" y="45"/>
                  </a:lnTo>
                  <a:lnTo>
                    <a:pt x="33" y="62"/>
                  </a:lnTo>
                  <a:lnTo>
                    <a:pt x="41" y="84"/>
                  </a:lnTo>
                  <a:lnTo>
                    <a:pt x="50" y="101"/>
                  </a:lnTo>
                  <a:lnTo>
                    <a:pt x="59" y="112"/>
                  </a:lnTo>
                  <a:lnTo>
                    <a:pt x="67" y="135"/>
                  </a:lnTo>
                  <a:lnTo>
                    <a:pt x="84" y="185"/>
                  </a:lnTo>
                  <a:lnTo>
                    <a:pt x="84" y="201"/>
                  </a:lnTo>
                  <a:lnTo>
                    <a:pt x="88" y="218"/>
                  </a:lnTo>
                  <a:lnTo>
                    <a:pt x="88" y="229"/>
                  </a:lnTo>
                  <a:lnTo>
                    <a:pt x="93" y="240"/>
                  </a:lnTo>
                  <a:lnTo>
                    <a:pt x="93" y="251"/>
                  </a:lnTo>
                  <a:lnTo>
                    <a:pt x="88" y="274"/>
                  </a:lnTo>
                  <a:lnTo>
                    <a:pt x="101" y="274"/>
                  </a:lnTo>
                  <a:lnTo>
                    <a:pt x="106" y="263"/>
                  </a:lnTo>
                  <a:lnTo>
                    <a:pt x="109" y="246"/>
                  </a:lnTo>
                  <a:lnTo>
                    <a:pt x="114" y="229"/>
                  </a:lnTo>
                  <a:lnTo>
                    <a:pt x="118" y="212"/>
                  </a:lnTo>
                  <a:lnTo>
                    <a:pt x="118" y="201"/>
                  </a:lnTo>
                  <a:lnTo>
                    <a:pt x="122" y="190"/>
                  </a:lnTo>
                  <a:lnTo>
                    <a:pt x="122" y="174"/>
                  </a:lnTo>
                  <a:lnTo>
                    <a:pt x="122" y="163"/>
                  </a:lnTo>
                  <a:lnTo>
                    <a:pt x="122" y="145"/>
                  </a:lnTo>
                  <a:lnTo>
                    <a:pt x="118" y="135"/>
                  </a:lnTo>
                  <a:lnTo>
                    <a:pt x="118" y="112"/>
                  </a:lnTo>
                  <a:lnTo>
                    <a:pt x="109" y="95"/>
                  </a:lnTo>
                  <a:lnTo>
                    <a:pt x="106" y="79"/>
                  </a:lnTo>
                  <a:lnTo>
                    <a:pt x="106" y="67"/>
                  </a:lnTo>
                  <a:lnTo>
                    <a:pt x="93" y="73"/>
                  </a:lnTo>
                  <a:lnTo>
                    <a:pt x="97" y="84"/>
                  </a:lnTo>
                  <a:lnTo>
                    <a:pt x="97" y="95"/>
                  </a:lnTo>
                  <a:lnTo>
                    <a:pt x="101" y="107"/>
                  </a:lnTo>
                  <a:lnTo>
                    <a:pt x="106" y="123"/>
                  </a:lnTo>
                  <a:lnTo>
                    <a:pt x="106" y="129"/>
                  </a:lnTo>
                  <a:lnTo>
                    <a:pt x="109" y="145"/>
                  </a:lnTo>
                  <a:lnTo>
                    <a:pt x="109" y="157"/>
                  </a:lnTo>
                  <a:lnTo>
                    <a:pt x="109" y="174"/>
                  </a:lnTo>
                  <a:lnTo>
                    <a:pt x="106" y="190"/>
                  </a:lnTo>
                  <a:lnTo>
                    <a:pt x="106" y="201"/>
                  </a:lnTo>
                  <a:lnTo>
                    <a:pt x="106" y="212"/>
                  </a:lnTo>
                  <a:lnTo>
                    <a:pt x="101" y="224"/>
                  </a:lnTo>
                  <a:lnTo>
                    <a:pt x="101" y="207"/>
                  </a:lnTo>
                  <a:lnTo>
                    <a:pt x="97" y="190"/>
                  </a:lnTo>
                  <a:lnTo>
                    <a:pt x="93" y="174"/>
                  </a:lnTo>
                  <a:lnTo>
                    <a:pt x="88" y="157"/>
                  </a:lnTo>
                  <a:lnTo>
                    <a:pt x="79" y="135"/>
                  </a:lnTo>
                  <a:lnTo>
                    <a:pt x="76" y="118"/>
                  </a:lnTo>
                  <a:lnTo>
                    <a:pt x="59" y="84"/>
                  </a:lnTo>
                  <a:lnTo>
                    <a:pt x="50" y="67"/>
                  </a:lnTo>
                  <a:lnTo>
                    <a:pt x="41" y="50"/>
                  </a:lnTo>
                  <a:lnTo>
                    <a:pt x="38" y="45"/>
                  </a:lnTo>
                  <a:lnTo>
                    <a:pt x="33" y="34"/>
                  </a:lnTo>
                  <a:lnTo>
                    <a:pt x="29" y="23"/>
                  </a:lnTo>
                  <a:lnTo>
                    <a:pt x="2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50" name="Freeform 2426"/>
            <p:cNvSpPr>
              <a:spLocks/>
            </p:cNvSpPr>
            <p:nvPr/>
          </p:nvSpPr>
          <p:spPr bwMode="auto">
            <a:xfrm>
              <a:off x="2698" y="2244"/>
              <a:ext cx="174" cy="56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5" y="17"/>
                </a:cxn>
                <a:cxn ang="0">
                  <a:pos x="123" y="11"/>
                </a:cxn>
                <a:cxn ang="0">
                  <a:pos x="128" y="11"/>
                </a:cxn>
                <a:cxn ang="0">
                  <a:pos x="136" y="0"/>
                </a:cxn>
                <a:cxn ang="0">
                  <a:pos x="145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53" y="11"/>
                </a:cxn>
                <a:cxn ang="0">
                  <a:pos x="149" y="17"/>
                </a:cxn>
                <a:cxn ang="0">
                  <a:pos x="145" y="17"/>
                </a:cxn>
                <a:cxn ang="0">
                  <a:pos x="149" y="23"/>
                </a:cxn>
                <a:cxn ang="0">
                  <a:pos x="149" y="29"/>
                </a:cxn>
                <a:cxn ang="0">
                  <a:pos x="158" y="29"/>
                </a:cxn>
                <a:cxn ang="0">
                  <a:pos x="161" y="23"/>
                </a:cxn>
                <a:cxn ang="0">
                  <a:pos x="166" y="17"/>
                </a:cxn>
                <a:cxn ang="0">
                  <a:pos x="170" y="11"/>
                </a:cxn>
                <a:cxn ang="0">
                  <a:pos x="174" y="11"/>
                </a:cxn>
                <a:cxn ang="0">
                  <a:pos x="174" y="17"/>
                </a:cxn>
                <a:cxn ang="0">
                  <a:pos x="166" y="29"/>
                </a:cxn>
                <a:cxn ang="0">
                  <a:pos x="161" y="33"/>
                </a:cxn>
                <a:cxn ang="0">
                  <a:pos x="158" y="39"/>
                </a:cxn>
                <a:cxn ang="0">
                  <a:pos x="149" y="39"/>
                </a:cxn>
                <a:cxn ang="0">
                  <a:pos x="145" y="39"/>
                </a:cxn>
                <a:cxn ang="0">
                  <a:pos x="136" y="39"/>
                </a:cxn>
                <a:cxn ang="0">
                  <a:pos x="131" y="33"/>
                </a:cxn>
                <a:cxn ang="0">
                  <a:pos x="128" y="33"/>
                </a:cxn>
                <a:cxn ang="0">
                  <a:pos x="123" y="33"/>
                </a:cxn>
                <a:cxn ang="0">
                  <a:pos x="115" y="33"/>
                </a:cxn>
                <a:cxn ang="0">
                  <a:pos x="30" y="50"/>
                </a:cxn>
                <a:cxn ang="0">
                  <a:pos x="22" y="56"/>
                </a:cxn>
                <a:cxn ang="0">
                  <a:pos x="13" y="50"/>
                </a:cxn>
                <a:cxn ang="0">
                  <a:pos x="0" y="45"/>
                </a:cxn>
                <a:cxn ang="0">
                  <a:pos x="4" y="23"/>
                </a:cxn>
                <a:cxn ang="0">
                  <a:pos x="17" y="17"/>
                </a:cxn>
              </a:cxnLst>
              <a:rect l="0" t="0" r="r" b="b"/>
              <a:pathLst>
                <a:path w="174" h="56">
                  <a:moveTo>
                    <a:pt x="17" y="17"/>
                  </a:moveTo>
                  <a:lnTo>
                    <a:pt x="25" y="17"/>
                  </a:lnTo>
                  <a:lnTo>
                    <a:pt x="123" y="11"/>
                  </a:lnTo>
                  <a:lnTo>
                    <a:pt x="128" y="11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53" y="11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49" y="23"/>
                  </a:lnTo>
                  <a:lnTo>
                    <a:pt x="149" y="29"/>
                  </a:lnTo>
                  <a:lnTo>
                    <a:pt x="158" y="29"/>
                  </a:lnTo>
                  <a:lnTo>
                    <a:pt x="161" y="23"/>
                  </a:lnTo>
                  <a:lnTo>
                    <a:pt x="166" y="17"/>
                  </a:lnTo>
                  <a:lnTo>
                    <a:pt x="170" y="11"/>
                  </a:lnTo>
                  <a:lnTo>
                    <a:pt x="174" y="11"/>
                  </a:lnTo>
                  <a:lnTo>
                    <a:pt x="174" y="17"/>
                  </a:lnTo>
                  <a:lnTo>
                    <a:pt x="166" y="29"/>
                  </a:lnTo>
                  <a:lnTo>
                    <a:pt x="161" y="33"/>
                  </a:lnTo>
                  <a:lnTo>
                    <a:pt x="158" y="39"/>
                  </a:lnTo>
                  <a:lnTo>
                    <a:pt x="149" y="39"/>
                  </a:lnTo>
                  <a:lnTo>
                    <a:pt x="145" y="39"/>
                  </a:lnTo>
                  <a:lnTo>
                    <a:pt x="136" y="39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3" y="33"/>
                  </a:lnTo>
                  <a:lnTo>
                    <a:pt x="115" y="33"/>
                  </a:lnTo>
                  <a:lnTo>
                    <a:pt x="30" y="50"/>
                  </a:lnTo>
                  <a:lnTo>
                    <a:pt x="22" y="56"/>
                  </a:lnTo>
                  <a:lnTo>
                    <a:pt x="13" y="50"/>
                  </a:lnTo>
                  <a:lnTo>
                    <a:pt x="0" y="45"/>
                  </a:lnTo>
                  <a:lnTo>
                    <a:pt x="4" y="23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51" name="Freeform 2427"/>
            <p:cNvSpPr>
              <a:spLocks/>
            </p:cNvSpPr>
            <p:nvPr/>
          </p:nvSpPr>
          <p:spPr bwMode="auto">
            <a:xfrm>
              <a:off x="2632" y="1990"/>
              <a:ext cx="122" cy="2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3" y="17"/>
                </a:cxn>
                <a:cxn ang="0">
                  <a:pos x="12" y="28"/>
                </a:cxn>
                <a:cxn ang="0">
                  <a:pos x="20" y="45"/>
                </a:cxn>
                <a:cxn ang="0">
                  <a:pos x="33" y="62"/>
                </a:cxn>
                <a:cxn ang="0">
                  <a:pos x="41" y="84"/>
                </a:cxn>
                <a:cxn ang="0">
                  <a:pos x="50" y="101"/>
                </a:cxn>
                <a:cxn ang="0">
                  <a:pos x="59" y="112"/>
                </a:cxn>
                <a:cxn ang="0">
                  <a:pos x="67" y="135"/>
                </a:cxn>
                <a:cxn ang="0">
                  <a:pos x="84" y="185"/>
                </a:cxn>
                <a:cxn ang="0">
                  <a:pos x="84" y="201"/>
                </a:cxn>
                <a:cxn ang="0">
                  <a:pos x="88" y="218"/>
                </a:cxn>
                <a:cxn ang="0">
                  <a:pos x="88" y="229"/>
                </a:cxn>
                <a:cxn ang="0">
                  <a:pos x="93" y="240"/>
                </a:cxn>
                <a:cxn ang="0">
                  <a:pos x="93" y="251"/>
                </a:cxn>
                <a:cxn ang="0">
                  <a:pos x="88" y="274"/>
                </a:cxn>
                <a:cxn ang="0">
                  <a:pos x="101" y="274"/>
                </a:cxn>
                <a:cxn ang="0">
                  <a:pos x="106" y="263"/>
                </a:cxn>
                <a:cxn ang="0">
                  <a:pos x="109" y="246"/>
                </a:cxn>
                <a:cxn ang="0">
                  <a:pos x="114" y="229"/>
                </a:cxn>
                <a:cxn ang="0">
                  <a:pos x="118" y="212"/>
                </a:cxn>
                <a:cxn ang="0">
                  <a:pos x="118" y="201"/>
                </a:cxn>
                <a:cxn ang="0">
                  <a:pos x="122" y="190"/>
                </a:cxn>
                <a:cxn ang="0">
                  <a:pos x="122" y="174"/>
                </a:cxn>
                <a:cxn ang="0">
                  <a:pos x="122" y="163"/>
                </a:cxn>
                <a:cxn ang="0">
                  <a:pos x="122" y="145"/>
                </a:cxn>
                <a:cxn ang="0">
                  <a:pos x="118" y="135"/>
                </a:cxn>
                <a:cxn ang="0">
                  <a:pos x="118" y="112"/>
                </a:cxn>
                <a:cxn ang="0">
                  <a:pos x="109" y="95"/>
                </a:cxn>
                <a:cxn ang="0">
                  <a:pos x="106" y="79"/>
                </a:cxn>
                <a:cxn ang="0">
                  <a:pos x="106" y="67"/>
                </a:cxn>
                <a:cxn ang="0">
                  <a:pos x="93" y="73"/>
                </a:cxn>
                <a:cxn ang="0">
                  <a:pos x="97" y="84"/>
                </a:cxn>
                <a:cxn ang="0">
                  <a:pos x="97" y="95"/>
                </a:cxn>
                <a:cxn ang="0">
                  <a:pos x="101" y="107"/>
                </a:cxn>
                <a:cxn ang="0">
                  <a:pos x="106" y="123"/>
                </a:cxn>
                <a:cxn ang="0">
                  <a:pos x="106" y="129"/>
                </a:cxn>
                <a:cxn ang="0">
                  <a:pos x="109" y="145"/>
                </a:cxn>
                <a:cxn ang="0">
                  <a:pos x="109" y="157"/>
                </a:cxn>
                <a:cxn ang="0">
                  <a:pos x="109" y="174"/>
                </a:cxn>
                <a:cxn ang="0">
                  <a:pos x="106" y="190"/>
                </a:cxn>
                <a:cxn ang="0">
                  <a:pos x="106" y="201"/>
                </a:cxn>
                <a:cxn ang="0">
                  <a:pos x="106" y="212"/>
                </a:cxn>
                <a:cxn ang="0">
                  <a:pos x="101" y="224"/>
                </a:cxn>
                <a:cxn ang="0">
                  <a:pos x="101" y="207"/>
                </a:cxn>
                <a:cxn ang="0">
                  <a:pos x="97" y="190"/>
                </a:cxn>
                <a:cxn ang="0">
                  <a:pos x="93" y="174"/>
                </a:cxn>
                <a:cxn ang="0">
                  <a:pos x="88" y="157"/>
                </a:cxn>
                <a:cxn ang="0">
                  <a:pos x="79" y="135"/>
                </a:cxn>
                <a:cxn ang="0">
                  <a:pos x="76" y="118"/>
                </a:cxn>
                <a:cxn ang="0">
                  <a:pos x="59" y="84"/>
                </a:cxn>
                <a:cxn ang="0">
                  <a:pos x="50" y="67"/>
                </a:cxn>
                <a:cxn ang="0">
                  <a:pos x="41" y="50"/>
                </a:cxn>
                <a:cxn ang="0">
                  <a:pos x="38" y="45"/>
                </a:cxn>
                <a:cxn ang="0">
                  <a:pos x="33" y="34"/>
                </a:cxn>
                <a:cxn ang="0">
                  <a:pos x="29" y="23"/>
                </a:cxn>
                <a:cxn ang="0">
                  <a:pos x="20" y="12"/>
                </a:cxn>
                <a:cxn ang="0">
                  <a:pos x="12" y="0"/>
                </a:cxn>
              </a:cxnLst>
              <a:rect l="0" t="0" r="r" b="b"/>
              <a:pathLst>
                <a:path w="122" h="274">
                  <a:moveTo>
                    <a:pt x="12" y="0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12" y="28"/>
                  </a:lnTo>
                  <a:lnTo>
                    <a:pt x="20" y="45"/>
                  </a:lnTo>
                  <a:lnTo>
                    <a:pt x="33" y="62"/>
                  </a:lnTo>
                  <a:lnTo>
                    <a:pt x="41" y="84"/>
                  </a:lnTo>
                  <a:lnTo>
                    <a:pt x="50" y="101"/>
                  </a:lnTo>
                  <a:lnTo>
                    <a:pt x="59" y="112"/>
                  </a:lnTo>
                  <a:lnTo>
                    <a:pt x="67" y="135"/>
                  </a:lnTo>
                  <a:lnTo>
                    <a:pt x="84" y="185"/>
                  </a:lnTo>
                  <a:lnTo>
                    <a:pt x="84" y="201"/>
                  </a:lnTo>
                  <a:lnTo>
                    <a:pt x="88" y="218"/>
                  </a:lnTo>
                  <a:lnTo>
                    <a:pt x="88" y="229"/>
                  </a:lnTo>
                  <a:lnTo>
                    <a:pt x="93" y="240"/>
                  </a:lnTo>
                  <a:lnTo>
                    <a:pt x="93" y="251"/>
                  </a:lnTo>
                  <a:lnTo>
                    <a:pt x="88" y="274"/>
                  </a:lnTo>
                  <a:lnTo>
                    <a:pt x="101" y="274"/>
                  </a:lnTo>
                  <a:lnTo>
                    <a:pt x="106" y="263"/>
                  </a:lnTo>
                  <a:lnTo>
                    <a:pt x="109" y="246"/>
                  </a:lnTo>
                  <a:lnTo>
                    <a:pt x="114" y="229"/>
                  </a:lnTo>
                  <a:lnTo>
                    <a:pt x="118" y="212"/>
                  </a:lnTo>
                  <a:lnTo>
                    <a:pt x="118" y="201"/>
                  </a:lnTo>
                  <a:lnTo>
                    <a:pt x="122" y="190"/>
                  </a:lnTo>
                  <a:lnTo>
                    <a:pt x="122" y="174"/>
                  </a:lnTo>
                  <a:lnTo>
                    <a:pt x="122" y="163"/>
                  </a:lnTo>
                  <a:lnTo>
                    <a:pt x="122" y="145"/>
                  </a:lnTo>
                  <a:lnTo>
                    <a:pt x="118" y="135"/>
                  </a:lnTo>
                  <a:lnTo>
                    <a:pt x="118" y="112"/>
                  </a:lnTo>
                  <a:lnTo>
                    <a:pt x="109" y="95"/>
                  </a:lnTo>
                  <a:lnTo>
                    <a:pt x="106" y="79"/>
                  </a:lnTo>
                  <a:lnTo>
                    <a:pt x="106" y="67"/>
                  </a:lnTo>
                  <a:lnTo>
                    <a:pt x="93" y="73"/>
                  </a:lnTo>
                  <a:lnTo>
                    <a:pt x="97" y="84"/>
                  </a:lnTo>
                  <a:lnTo>
                    <a:pt x="97" y="95"/>
                  </a:lnTo>
                  <a:lnTo>
                    <a:pt x="101" y="107"/>
                  </a:lnTo>
                  <a:lnTo>
                    <a:pt x="106" y="123"/>
                  </a:lnTo>
                  <a:lnTo>
                    <a:pt x="106" y="129"/>
                  </a:lnTo>
                  <a:lnTo>
                    <a:pt x="109" y="145"/>
                  </a:lnTo>
                  <a:lnTo>
                    <a:pt x="109" y="157"/>
                  </a:lnTo>
                  <a:lnTo>
                    <a:pt x="109" y="174"/>
                  </a:lnTo>
                  <a:lnTo>
                    <a:pt x="106" y="190"/>
                  </a:lnTo>
                  <a:lnTo>
                    <a:pt x="106" y="201"/>
                  </a:lnTo>
                  <a:lnTo>
                    <a:pt x="106" y="212"/>
                  </a:lnTo>
                  <a:lnTo>
                    <a:pt x="101" y="224"/>
                  </a:lnTo>
                  <a:lnTo>
                    <a:pt x="101" y="207"/>
                  </a:lnTo>
                  <a:lnTo>
                    <a:pt x="97" y="190"/>
                  </a:lnTo>
                  <a:lnTo>
                    <a:pt x="93" y="174"/>
                  </a:lnTo>
                  <a:lnTo>
                    <a:pt x="88" y="157"/>
                  </a:lnTo>
                  <a:lnTo>
                    <a:pt x="79" y="135"/>
                  </a:lnTo>
                  <a:lnTo>
                    <a:pt x="76" y="118"/>
                  </a:lnTo>
                  <a:lnTo>
                    <a:pt x="59" y="84"/>
                  </a:lnTo>
                  <a:lnTo>
                    <a:pt x="50" y="67"/>
                  </a:lnTo>
                  <a:lnTo>
                    <a:pt x="41" y="50"/>
                  </a:lnTo>
                  <a:lnTo>
                    <a:pt x="38" y="45"/>
                  </a:lnTo>
                  <a:lnTo>
                    <a:pt x="33" y="34"/>
                  </a:lnTo>
                  <a:lnTo>
                    <a:pt x="29" y="23"/>
                  </a:lnTo>
                  <a:lnTo>
                    <a:pt x="2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52" name="Freeform 2428"/>
            <p:cNvSpPr>
              <a:spLocks/>
            </p:cNvSpPr>
            <p:nvPr/>
          </p:nvSpPr>
          <p:spPr bwMode="auto">
            <a:xfrm>
              <a:off x="2695" y="2241"/>
              <a:ext cx="174" cy="56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5" y="17"/>
                </a:cxn>
                <a:cxn ang="0">
                  <a:pos x="123" y="11"/>
                </a:cxn>
                <a:cxn ang="0">
                  <a:pos x="128" y="11"/>
                </a:cxn>
                <a:cxn ang="0">
                  <a:pos x="136" y="0"/>
                </a:cxn>
                <a:cxn ang="0">
                  <a:pos x="145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53" y="11"/>
                </a:cxn>
                <a:cxn ang="0">
                  <a:pos x="149" y="17"/>
                </a:cxn>
                <a:cxn ang="0">
                  <a:pos x="145" y="17"/>
                </a:cxn>
                <a:cxn ang="0">
                  <a:pos x="149" y="23"/>
                </a:cxn>
                <a:cxn ang="0">
                  <a:pos x="149" y="29"/>
                </a:cxn>
                <a:cxn ang="0">
                  <a:pos x="158" y="29"/>
                </a:cxn>
                <a:cxn ang="0">
                  <a:pos x="161" y="23"/>
                </a:cxn>
                <a:cxn ang="0">
                  <a:pos x="166" y="17"/>
                </a:cxn>
                <a:cxn ang="0">
                  <a:pos x="170" y="11"/>
                </a:cxn>
                <a:cxn ang="0">
                  <a:pos x="174" y="11"/>
                </a:cxn>
                <a:cxn ang="0">
                  <a:pos x="174" y="17"/>
                </a:cxn>
                <a:cxn ang="0">
                  <a:pos x="166" y="29"/>
                </a:cxn>
                <a:cxn ang="0">
                  <a:pos x="161" y="33"/>
                </a:cxn>
                <a:cxn ang="0">
                  <a:pos x="158" y="39"/>
                </a:cxn>
                <a:cxn ang="0">
                  <a:pos x="149" y="39"/>
                </a:cxn>
                <a:cxn ang="0">
                  <a:pos x="145" y="39"/>
                </a:cxn>
                <a:cxn ang="0">
                  <a:pos x="136" y="39"/>
                </a:cxn>
                <a:cxn ang="0">
                  <a:pos x="131" y="33"/>
                </a:cxn>
                <a:cxn ang="0">
                  <a:pos x="128" y="33"/>
                </a:cxn>
                <a:cxn ang="0">
                  <a:pos x="123" y="33"/>
                </a:cxn>
                <a:cxn ang="0">
                  <a:pos x="115" y="33"/>
                </a:cxn>
                <a:cxn ang="0">
                  <a:pos x="30" y="50"/>
                </a:cxn>
                <a:cxn ang="0">
                  <a:pos x="22" y="56"/>
                </a:cxn>
                <a:cxn ang="0">
                  <a:pos x="13" y="50"/>
                </a:cxn>
                <a:cxn ang="0">
                  <a:pos x="0" y="45"/>
                </a:cxn>
                <a:cxn ang="0">
                  <a:pos x="4" y="23"/>
                </a:cxn>
                <a:cxn ang="0">
                  <a:pos x="17" y="17"/>
                </a:cxn>
              </a:cxnLst>
              <a:rect l="0" t="0" r="r" b="b"/>
              <a:pathLst>
                <a:path w="174" h="56">
                  <a:moveTo>
                    <a:pt x="17" y="17"/>
                  </a:moveTo>
                  <a:lnTo>
                    <a:pt x="25" y="17"/>
                  </a:lnTo>
                  <a:lnTo>
                    <a:pt x="123" y="11"/>
                  </a:lnTo>
                  <a:lnTo>
                    <a:pt x="128" y="11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53" y="11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49" y="23"/>
                  </a:lnTo>
                  <a:lnTo>
                    <a:pt x="149" y="29"/>
                  </a:lnTo>
                  <a:lnTo>
                    <a:pt x="158" y="29"/>
                  </a:lnTo>
                  <a:lnTo>
                    <a:pt x="161" y="23"/>
                  </a:lnTo>
                  <a:lnTo>
                    <a:pt x="166" y="17"/>
                  </a:lnTo>
                  <a:lnTo>
                    <a:pt x="170" y="11"/>
                  </a:lnTo>
                  <a:lnTo>
                    <a:pt x="174" y="11"/>
                  </a:lnTo>
                  <a:lnTo>
                    <a:pt x="174" y="17"/>
                  </a:lnTo>
                  <a:lnTo>
                    <a:pt x="166" y="29"/>
                  </a:lnTo>
                  <a:lnTo>
                    <a:pt x="161" y="33"/>
                  </a:lnTo>
                  <a:lnTo>
                    <a:pt x="158" y="39"/>
                  </a:lnTo>
                  <a:lnTo>
                    <a:pt x="149" y="39"/>
                  </a:lnTo>
                  <a:lnTo>
                    <a:pt x="145" y="39"/>
                  </a:lnTo>
                  <a:lnTo>
                    <a:pt x="136" y="39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3" y="33"/>
                  </a:lnTo>
                  <a:lnTo>
                    <a:pt x="115" y="33"/>
                  </a:lnTo>
                  <a:lnTo>
                    <a:pt x="30" y="50"/>
                  </a:lnTo>
                  <a:lnTo>
                    <a:pt x="22" y="56"/>
                  </a:lnTo>
                  <a:lnTo>
                    <a:pt x="13" y="50"/>
                  </a:lnTo>
                  <a:lnTo>
                    <a:pt x="0" y="45"/>
                  </a:lnTo>
                  <a:lnTo>
                    <a:pt x="4" y="23"/>
                  </a:lnTo>
                  <a:lnTo>
                    <a:pt x="17" y="17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53" name="Freeform 2429"/>
            <p:cNvSpPr>
              <a:spLocks/>
            </p:cNvSpPr>
            <p:nvPr/>
          </p:nvSpPr>
          <p:spPr bwMode="auto">
            <a:xfrm>
              <a:off x="2626" y="2172"/>
              <a:ext cx="88" cy="117"/>
            </a:xfrm>
            <a:custGeom>
              <a:avLst/>
              <a:gdLst/>
              <a:ahLst/>
              <a:cxnLst>
                <a:cxn ang="0">
                  <a:pos x="68" y="39"/>
                </a:cxn>
                <a:cxn ang="0">
                  <a:pos x="68" y="61"/>
                </a:cxn>
                <a:cxn ang="0">
                  <a:pos x="76" y="72"/>
                </a:cxn>
                <a:cxn ang="0">
                  <a:pos x="85" y="84"/>
                </a:cxn>
                <a:cxn ang="0">
                  <a:pos x="88" y="84"/>
                </a:cxn>
                <a:cxn ang="0">
                  <a:pos x="85" y="95"/>
                </a:cxn>
                <a:cxn ang="0">
                  <a:pos x="85" y="106"/>
                </a:cxn>
                <a:cxn ang="0">
                  <a:pos x="85" y="111"/>
                </a:cxn>
                <a:cxn ang="0">
                  <a:pos x="72" y="117"/>
                </a:cxn>
                <a:cxn ang="0">
                  <a:pos x="59" y="117"/>
                </a:cxn>
                <a:cxn ang="0">
                  <a:pos x="50" y="111"/>
                </a:cxn>
                <a:cxn ang="0">
                  <a:pos x="38" y="106"/>
                </a:cxn>
                <a:cxn ang="0">
                  <a:pos x="25" y="101"/>
                </a:cxn>
                <a:cxn ang="0">
                  <a:pos x="12" y="95"/>
                </a:cxn>
                <a:cxn ang="0">
                  <a:pos x="9" y="72"/>
                </a:cxn>
                <a:cxn ang="0">
                  <a:pos x="4" y="50"/>
                </a:cxn>
                <a:cxn ang="0">
                  <a:pos x="4" y="2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21" y="0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9" y="22"/>
                </a:cxn>
                <a:cxn ang="0">
                  <a:pos x="68" y="39"/>
                </a:cxn>
              </a:cxnLst>
              <a:rect l="0" t="0" r="r" b="b"/>
              <a:pathLst>
                <a:path w="88" h="117">
                  <a:moveTo>
                    <a:pt x="68" y="39"/>
                  </a:moveTo>
                  <a:lnTo>
                    <a:pt x="68" y="61"/>
                  </a:lnTo>
                  <a:lnTo>
                    <a:pt x="76" y="72"/>
                  </a:lnTo>
                  <a:lnTo>
                    <a:pt x="85" y="84"/>
                  </a:lnTo>
                  <a:lnTo>
                    <a:pt x="88" y="84"/>
                  </a:lnTo>
                  <a:lnTo>
                    <a:pt x="85" y="95"/>
                  </a:lnTo>
                  <a:lnTo>
                    <a:pt x="85" y="106"/>
                  </a:lnTo>
                  <a:lnTo>
                    <a:pt x="85" y="111"/>
                  </a:lnTo>
                  <a:lnTo>
                    <a:pt x="72" y="117"/>
                  </a:lnTo>
                  <a:lnTo>
                    <a:pt x="59" y="117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5" y="101"/>
                  </a:lnTo>
                  <a:lnTo>
                    <a:pt x="12" y="95"/>
                  </a:lnTo>
                  <a:lnTo>
                    <a:pt x="9" y="72"/>
                  </a:lnTo>
                  <a:lnTo>
                    <a:pt x="4" y="50"/>
                  </a:lnTo>
                  <a:lnTo>
                    <a:pt x="4" y="2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21" y="0"/>
                  </a:lnTo>
                  <a:lnTo>
                    <a:pt x="42" y="6"/>
                  </a:lnTo>
                  <a:lnTo>
                    <a:pt x="50" y="10"/>
                  </a:lnTo>
                  <a:lnTo>
                    <a:pt x="59" y="22"/>
                  </a:lnTo>
                  <a:lnTo>
                    <a:pt x="68" y="3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54" name="Freeform 2430"/>
            <p:cNvSpPr>
              <a:spLocks/>
            </p:cNvSpPr>
            <p:nvPr/>
          </p:nvSpPr>
          <p:spPr bwMode="auto">
            <a:xfrm>
              <a:off x="2711" y="2027"/>
              <a:ext cx="169" cy="67"/>
            </a:xfrm>
            <a:custGeom>
              <a:avLst/>
              <a:gdLst/>
              <a:ahLst/>
              <a:cxnLst>
                <a:cxn ang="0">
                  <a:pos x="17" y="39"/>
                </a:cxn>
                <a:cxn ang="0">
                  <a:pos x="25" y="34"/>
                </a:cxn>
                <a:cxn ang="0">
                  <a:pos x="46" y="39"/>
                </a:cxn>
                <a:cxn ang="0">
                  <a:pos x="80" y="45"/>
                </a:cxn>
                <a:cxn ang="0">
                  <a:pos x="106" y="51"/>
                </a:cxn>
                <a:cxn ang="0">
                  <a:pos x="122" y="56"/>
                </a:cxn>
                <a:cxn ang="0">
                  <a:pos x="131" y="61"/>
                </a:cxn>
                <a:cxn ang="0">
                  <a:pos x="139" y="67"/>
                </a:cxn>
                <a:cxn ang="0">
                  <a:pos x="148" y="61"/>
                </a:cxn>
                <a:cxn ang="0">
                  <a:pos x="148" y="56"/>
                </a:cxn>
                <a:cxn ang="0">
                  <a:pos x="148" y="51"/>
                </a:cxn>
                <a:cxn ang="0">
                  <a:pos x="144" y="45"/>
                </a:cxn>
                <a:cxn ang="0">
                  <a:pos x="135" y="45"/>
                </a:cxn>
                <a:cxn ang="0">
                  <a:pos x="139" y="39"/>
                </a:cxn>
                <a:cxn ang="0">
                  <a:pos x="144" y="34"/>
                </a:cxn>
                <a:cxn ang="0">
                  <a:pos x="148" y="28"/>
                </a:cxn>
                <a:cxn ang="0">
                  <a:pos x="153" y="34"/>
                </a:cxn>
                <a:cxn ang="0">
                  <a:pos x="157" y="45"/>
                </a:cxn>
                <a:cxn ang="0">
                  <a:pos x="161" y="56"/>
                </a:cxn>
                <a:cxn ang="0">
                  <a:pos x="165" y="56"/>
                </a:cxn>
                <a:cxn ang="0">
                  <a:pos x="169" y="51"/>
                </a:cxn>
                <a:cxn ang="0">
                  <a:pos x="165" y="45"/>
                </a:cxn>
                <a:cxn ang="0">
                  <a:pos x="161" y="34"/>
                </a:cxn>
                <a:cxn ang="0">
                  <a:pos x="157" y="22"/>
                </a:cxn>
                <a:cxn ang="0">
                  <a:pos x="148" y="16"/>
                </a:cxn>
                <a:cxn ang="0">
                  <a:pos x="144" y="16"/>
                </a:cxn>
                <a:cxn ang="0">
                  <a:pos x="135" y="16"/>
                </a:cxn>
                <a:cxn ang="0">
                  <a:pos x="127" y="22"/>
                </a:cxn>
                <a:cxn ang="0">
                  <a:pos x="118" y="28"/>
                </a:cxn>
                <a:cxn ang="0">
                  <a:pos x="114" y="28"/>
                </a:cxn>
                <a:cxn ang="0">
                  <a:pos x="98" y="22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7" y="39"/>
                </a:cxn>
              </a:cxnLst>
              <a:rect l="0" t="0" r="r" b="b"/>
              <a:pathLst>
                <a:path w="169" h="67">
                  <a:moveTo>
                    <a:pt x="17" y="39"/>
                  </a:moveTo>
                  <a:lnTo>
                    <a:pt x="25" y="34"/>
                  </a:lnTo>
                  <a:lnTo>
                    <a:pt x="46" y="39"/>
                  </a:lnTo>
                  <a:lnTo>
                    <a:pt x="80" y="45"/>
                  </a:lnTo>
                  <a:lnTo>
                    <a:pt x="106" y="51"/>
                  </a:lnTo>
                  <a:lnTo>
                    <a:pt x="122" y="56"/>
                  </a:lnTo>
                  <a:lnTo>
                    <a:pt x="131" y="61"/>
                  </a:lnTo>
                  <a:lnTo>
                    <a:pt x="139" y="67"/>
                  </a:lnTo>
                  <a:lnTo>
                    <a:pt x="148" y="61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4" y="45"/>
                  </a:lnTo>
                  <a:lnTo>
                    <a:pt x="135" y="45"/>
                  </a:lnTo>
                  <a:lnTo>
                    <a:pt x="139" y="39"/>
                  </a:lnTo>
                  <a:lnTo>
                    <a:pt x="144" y="34"/>
                  </a:lnTo>
                  <a:lnTo>
                    <a:pt x="148" y="28"/>
                  </a:lnTo>
                  <a:lnTo>
                    <a:pt x="153" y="34"/>
                  </a:lnTo>
                  <a:lnTo>
                    <a:pt x="157" y="45"/>
                  </a:lnTo>
                  <a:lnTo>
                    <a:pt x="161" y="56"/>
                  </a:lnTo>
                  <a:lnTo>
                    <a:pt x="165" y="56"/>
                  </a:lnTo>
                  <a:lnTo>
                    <a:pt x="169" y="51"/>
                  </a:lnTo>
                  <a:lnTo>
                    <a:pt x="165" y="45"/>
                  </a:lnTo>
                  <a:lnTo>
                    <a:pt x="161" y="34"/>
                  </a:lnTo>
                  <a:lnTo>
                    <a:pt x="157" y="22"/>
                  </a:lnTo>
                  <a:lnTo>
                    <a:pt x="148" y="16"/>
                  </a:lnTo>
                  <a:lnTo>
                    <a:pt x="144" y="16"/>
                  </a:lnTo>
                  <a:lnTo>
                    <a:pt x="135" y="16"/>
                  </a:lnTo>
                  <a:lnTo>
                    <a:pt x="127" y="22"/>
                  </a:lnTo>
                  <a:lnTo>
                    <a:pt x="118" y="28"/>
                  </a:lnTo>
                  <a:lnTo>
                    <a:pt x="114" y="28"/>
                  </a:lnTo>
                  <a:lnTo>
                    <a:pt x="98" y="2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55" name="Freeform 2431"/>
            <p:cNvSpPr>
              <a:spLocks/>
            </p:cNvSpPr>
            <p:nvPr/>
          </p:nvSpPr>
          <p:spPr bwMode="auto">
            <a:xfrm>
              <a:off x="2623" y="2169"/>
              <a:ext cx="88" cy="117"/>
            </a:xfrm>
            <a:custGeom>
              <a:avLst/>
              <a:gdLst/>
              <a:ahLst/>
              <a:cxnLst>
                <a:cxn ang="0">
                  <a:pos x="68" y="39"/>
                </a:cxn>
                <a:cxn ang="0">
                  <a:pos x="68" y="61"/>
                </a:cxn>
                <a:cxn ang="0">
                  <a:pos x="76" y="72"/>
                </a:cxn>
                <a:cxn ang="0">
                  <a:pos x="85" y="84"/>
                </a:cxn>
                <a:cxn ang="0">
                  <a:pos x="88" y="84"/>
                </a:cxn>
                <a:cxn ang="0">
                  <a:pos x="85" y="95"/>
                </a:cxn>
                <a:cxn ang="0">
                  <a:pos x="85" y="106"/>
                </a:cxn>
                <a:cxn ang="0">
                  <a:pos x="85" y="111"/>
                </a:cxn>
                <a:cxn ang="0">
                  <a:pos x="72" y="117"/>
                </a:cxn>
                <a:cxn ang="0">
                  <a:pos x="59" y="117"/>
                </a:cxn>
                <a:cxn ang="0">
                  <a:pos x="50" y="111"/>
                </a:cxn>
                <a:cxn ang="0">
                  <a:pos x="38" y="106"/>
                </a:cxn>
                <a:cxn ang="0">
                  <a:pos x="25" y="101"/>
                </a:cxn>
                <a:cxn ang="0">
                  <a:pos x="12" y="95"/>
                </a:cxn>
                <a:cxn ang="0">
                  <a:pos x="9" y="72"/>
                </a:cxn>
                <a:cxn ang="0">
                  <a:pos x="4" y="50"/>
                </a:cxn>
                <a:cxn ang="0">
                  <a:pos x="4" y="2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21" y="0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9" y="22"/>
                </a:cxn>
                <a:cxn ang="0">
                  <a:pos x="68" y="39"/>
                </a:cxn>
              </a:cxnLst>
              <a:rect l="0" t="0" r="r" b="b"/>
              <a:pathLst>
                <a:path w="88" h="117">
                  <a:moveTo>
                    <a:pt x="68" y="39"/>
                  </a:moveTo>
                  <a:lnTo>
                    <a:pt x="68" y="61"/>
                  </a:lnTo>
                  <a:lnTo>
                    <a:pt x="76" y="72"/>
                  </a:lnTo>
                  <a:lnTo>
                    <a:pt x="85" y="84"/>
                  </a:lnTo>
                  <a:lnTo>
                    <a:pt x="88" y="84"/>
                  </a:lnTo>
                  <a:lnTo>
                    <a:pt x="85" y="95"/>
                  </a:lnTo>
                  <a:lnTo>
                    <a:pt x="85" y="106"/>
                  </a:lnTo>
                  <a:lnTo>
                    <a:pt x="85" y="111"/>
                  </a:lnTo>
                  <a:lnTo>
                    <a:pt x="72" y="117"/>
                  </a:lnTo>
                  <a:lnTo>
                    <a:pt x="59" y="117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5" y="101"/>
                  </a:lnTo>
                  <a:lnTo>
                    <a:pt x="12" y="95"/>
                  </a:lnTo>
                  <a:lnTo>
                    <a:pt x="9" y="72"/>
                  </a:lnTo>
                  <a:lnTo>
                    <a:pt x="4" y="50"/>
                  </a:lnTo>
                  <a:lnTo>
                    <a:pt x="4" y="2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21" y="0"/>
                  </a:lnTo>
                  <a:lnTo>
                    <a:pt x="42" y="6"/>
                  </a:lnTo>
                  <a:lnTo>
                    <a:pt x="50" y="10"/>
                  </a:lnTo>
                  <a:lnTo>
                    <a:pt x="59" y="22"/>
                  </a:lnTo>
                  <a:lnTo>
                    <a:pt x="68" y="39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56" name="Freeform 2432"/>
            <p:cNvSpPr>
              <a:spLocks/>
            </p:cNvSpPr>
            <p:nvPr/>
          </p:nvSpPr>
          <p:spPr bwMode="auto">
            <a:xfrm>
              <a:off x="2708" y="2024"/>
              <a:ext cx="169" cy="67"/>
            </a:xfrm>
            <a:custGeom>
              <a:avLst/>
              <a:gdLst/>
              <a:ahLst/>
              <a:cxnLst>
                <a:cxn ang="0">
                  <a:pos x="17" y="39"/>
                </a:cxn>
                <a:cxn ang="0">
                  <a:pos x="25" y="34"/>
                </a:cxn>
                <a:cxn ang="0">
                  <a:pos x="46" y="39"/>
                </a:cxn>
                <a:cxn ang="0">
                  <a:pos x="80" y="45"/>
                </a:cxn>
                <a:cxn ang="0">
                  <a:pos x="106" y="51"/>
                </a:cxn>
                <a:cxn ang="0">
                  <a:pos x="122" y="56"/>
                </a:cxn>
                <a:cxn ang="0">
                  <a:pos x="131" y="61"/>
                </a:cxn>
                <a:cxn ang="0">
                  <a:pos x="139" y="67"/>
                </a:cxn>
                <a:cxn ang="0">
                  <a:pos x="148" y="61"/>
                </a:cxn>
                <a:cxn ang="0">
                  <a:pos x="148" y="56"/>
                </a:cxn>
                <a:cxn ang="0">
                  <a:pos x="148" y="51"/>
                </a:cxn>
                <a:cxn ang="0">
                  <a:pos x="144" y="45"/>
                </a:cxn>
                <a:cxn ang="0">
                  <a:pos x="135" y="45"/>
                </a:cxn>
                <a:cxn ang="0">
                  <a:pos x="139" y="39"/>
                </a:cxn>
                <a:cxn ang="0">
                  <a:pos x="144" y="34"/>
                </a:cxn>
                <a:cxn ang="0">
                  <a:pos x="148" y="28"/>
                </a:cxn>
                <a:cxn ang="0">
                  <a:pos x="153" y="34"/>
                </a:cxn>
                <a:cxn ang="0">
                  <a:pos x="157" y="45"/>
                </a:cxn>
                <a:cxn ang="0">
                  <a:pos x="161" y="56"/>
                </a:cxn>
                <a:cxn ang="0">
                  <a:pos x="165" y="56"/>
                </a:cxn>
                <a:cxn ang="0">
                  <a:pos x="169" y="51"/>
                </a:cxn>
                <a:cxn ang="0">
                  <a:pos x="165" y="45"/>
                </a:cxn>
                <a:cxn ang="0">
                  <a:pos x="161" y="34"/>
                </a:cxn>
                <a:cxn ang="0">
                  <a:pos x="157" y="22"/>
                </a:cxn>
                <a:cxn ang="0">
                  <a:pos x="148" y="16"/>
                </a:cxn>
                <a:cxn ang="0">
                  <a:pos x="144" y="16"/>
                </a:cxn>
                <a:cxn ang="0">
                  <a:pos x="135" y="16"/>
                </a:cxn>
                <a:cxn ang="0">
                  <a:pos x="127" y="22"/>
                </a:cxn>
                <a:cxn ang="0">
                  <a:pos x="118" y="28"/>
                </a:cxn>
                <a:cxn ang="0">
                  <a:pos x="114" y="28"/>
                </a:cxn>
                <a:cxn ang="0">
                  <a:pos x="98" y="22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7" y="39"/>
                </a:cxn>
              </a:cxnLst>
              <a:rect l="0" t="0" r="r" b="b"/>
              <a:pathLst>
                <a:path w="169" h="67">
                  <a:moveTo>
                    <a:pt x="17" y="39"/>
                  </a:moveTo>
                  <a:lnTo>
                    <a:pt x="25" y="34"/>
                  </a:lnTo>
                  <a:lnTo>
                    <a:pt x="46" y="39"/>
                  </a:lnTo>
                  <a:lnTo>
                    <a:pt x="80" y="45"/>
                  </a:lnTo>
                  <a:lnTo>
                    <a:pt x="106" y="51"/>
                  </a:lnTo>
                  <a:lnTo>
                    <a:pt x="122" y="56"/>
                  </a:lnTo>
                  <a:lnTo>
                    <a:pt x="131" y="61"/>
                  </a:lnTo>
                  <a:lnTo>
                    <a:pt x="139" y="67"/>
                  </a:lnTo>
                  <a:lnTo>
                    <a:pt x="148" y="61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4" y="45"/>
                  </a:lnTo>
                  <a:lnTo>
                    <a:pt x="135" y="45"/>
                  </a:lnTo>
                  <a:lnTo>
                    <a:pt x="139" y="39"/>
                  </a:lnTo>
                  <a:lnTo>
                    <a:pt x="144" y="34"/>
                  </a:lnTo>
                  <a:lnTo>
                    <a:pt x="148" y="28"/>
                  </a:lnTo>
                  <a:lnTo>
                    <a:pt x="153" y="34"/>
                  </a:lnTo>
                  <a:lnTo>
                    <a:pt x="157" y="45"/>
                  </a:lnTo>
                  <a:lnTo>
                    <a:pt x="161" y="56"/>
                  </a:lnTo>
                  <a:lnTo>
                    <a:pt x="165" y="56"/>
                  </a:lnTo>
                  <a:lnTo>
                    <a:pt x="169" y="51"/>
                  </a:lnTo>
                  <a:lnTo>
                    <a:pt x="165" y="45"/>
                  </a:lnTo>
                  <a:lnTo>
                    <a:pt x="161" y="34"/>
                  </a:lnTo>
                  <a:lnTo>
                    <a:pt x="157" y="22"/>
                  </a:lnTo>
                  <a:lnTo>
                    <a:pt x="148" y="16"/>
                  </a:lnTo>
                  <a:lnTo>
                    <a:pt x="144" y="16"/>
                  </a:lnTo>
                  <a:lnTo>
                    <a:pt x="135" y="16"/>
                  </a:lnTo>
                  <a:lnTo>
                    <a:pt x="127" y="22"/>
                  </a:lnTo>
                  <a:lnTo>
                    <a:pt x="118" y="28"/>
                  </a:lnTo>
                  <a:lnTo>
                    <a:pt x="114" y="28"/>
                  </a:lnTo>
                  <a:lnTo>
                    <a:pt x="98" y="2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7" y="39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57" name="Freeform 2433"/>
            <p:cNvSpPr>
              <a:spLocks/>
            </p:cNvSpPr>
            <p:nvPr/>
          </p:nvSpPr>
          <p:spPr bwMode="auto">
            <a:xfrm>
              <a:off x="2673" y="2027"/>
              <a:ext cx="55" cy="55"/>
            </a:xfrm>
            <a:custGeom>
              <a:avLst/>
              <a:gdLst/>
              <a:ahLst/>
              <a:cxnLst>
                <a:cxn ang="0">
                  <a:pos x="25" y="55"/>
                </a:cxn>
                <a:cxn ang="0">
                  <a:pos x="38" y="50"/>
                </a:cxn>
                <a:cxn ang="0">
                  <a:pos x="50" y="39"/>
                </a:cxn>
                <a:cxn ang="0">
                  <a:pos x="55" y="39"/>
                </a:cxn>
                <a:cxn ang="0">
                  <a:pos x="50" y="28"/>
                </a:cxn>
                <a:cxn ang="0">
                  <a:pos x="46" y="22"/>
                </a:cxn>
                <a:cxn ang="0">
                  <a:pos x="42" y="11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8" y="6"/>
                </a:cxn>
                <a:cxn ang="0">
                  <a:pos x="0" y="11"/>
                </a:cxn>
                <a:cxn ang="0">
                  <a:pos x="25" y="55"/>
                </a:cxn>
              </a:cxnLst>
              <a:rect l="0" t="0" r="r" b="b"/>
              <a:pathLst>
                <a:path w="55" h="55">
                  <a:moveTo>
                    <a:pt x="25" y="55"/>
                  </a:moveTo>
                  <a:lnTo>
                    <a:pt x="38" y="50"/>
                  </a:lnTo>
                  <a:lnTo>
                    <a:pt x="50" y="39"/>
                  </a:lnTo>
                  <a:lnTo>
                    <a:pt x="55" y="39"/>
                  </a:lnTo>
                  <a:lnTo>
                    <a:pt x="50" y="28"/>
                  </a:lnTo>
                  <a:lnTo>
                    <a:pt x="46" y="22"/>
                  </a:lnTo>
                  <a:lnTo>
                    <a:pt x="42" y="11"/>
                  </a:lnTo>
                  <a:lnTo>
                    <a:pt x="34" y="0"/>
                  </a:lnTo>
                  <a:lnTo>
                    <a:pt x="21" y="6"/>
                  </a:lnTo>
                  <a:lnTo>
                    <a:pt x="8" y="6"/>
                  </a:lnTo>
                  <a:lnTo>
                    <a:pt x="0" y="11"/>
                  </a:lnTo>
                  <a:lnTo>
                    <a:pt x="25" y="5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58" name="Freeform 2434"/>
            <p:cNvSpPr>
              <a:spLocks/>
            </p:cNvSpPr>
            <p:nvPr/>
          </p:nvSpPr>
          <p:spPr bwMode="auto">
            <a:xfrm>
              <a:off x="2670" y="2024"/>
              <a:ext cx="55" cy="55"/>
            </a:xfrm>
            <a:custGeom>
              <a:avLst/>
              <a:gdLst/>
              <a:ahLst/>
              <a:cxnLst>
                <a:cxn ang="0">
                  <a:pos x="25" y="55"/>
                </a:cxn>
                <a:cxn ang="0">
                  <a:pos x="38" y="50"/>
                </a:cxn>
                <a:cxn ang="0">
                  <a:pos x="50" y="39"/>
                </a:cxn>
                <a:cxn ang="0">
                  <a:pos x="55" y="39"/>
                </a:cxn>
                <a:cxn ang="0">
                  <a:pos x="50" y="28"/>
                </a:cxn>
                <a:cxn ang="0">
                  <a:pos x="46" y="22"/>
                </a:cxn>
                <a:cxn ang="0">
                  <a:pos x="42" y="11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8" y="6"/>
                </a:cxn>
                <a:cxn ang="0">
                  <a:pos x="0" y="11"/>
                </a:cxn>
              </a:cxnLst>
              <a:rect l="0" t="0" r="r" b="b"/>
              <a:pathLst>
                <a:path w="55" h="55">
                  <a:moveTo>
                    <a:pt x="25" y="55"/>
                  </a:moveTo>
                  <a:lnTo>
                    <a:pt x="38" y="50"/>
                  </a:lnTo>
                  <a:lnTo>
                    <a:pt x="50" y="39"/>
                  </a:lnTo>
                  <a:lnTo>
                    <a:pt x="55" y="39"/>
                  </a:lnTo>
                  <a:lnTo>
                    <a:pt x="50" y="28"/>
                  </a:lnTo>
                  <a:lnTo>
                    <a:pt x="46" y="22"/>
                  </a:lnTo>
                  <a:lnTo>
                    <a:pt x="42" y="11"/>
                  </a:lnTo>
                  <a:lnTo>
                    <a:pt x="34" y="0"/>
                  </a:lnTo>
                  <a:lnTo>
                    <a:pt x="21" y="6"/>
                  </a:lnTo>
                  <a:lnTo>
                    <a:pt x="8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59" name="Freeform 2435"/>
            <p:cNvSpPr>
              <a:spLocks/>
            </p:cNvSpPr>
            <p:nvPr/>
          </p:nvSpPr>
          <p:spPr bwMode="auto">
            <a:xfrm>
              <a:off x="2640" y="1990"/>
              <a:ext cx="98" cy="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13" y="17"/>
                </a:cxn>
                <a:cxn ang="0">
                  <a:pos x="17" y="28"/>
                </a:cxn>
                <a:cxn ang="0">
                  <a:pos x="25" y="40"/>
                </a:cxn>
                <a:cxn ang="0">
                  <a:pos x="38" y="56"/>
                </a:cxn>
                <a:cxn ang="0">
                  <a:pos x="42" y="67"/>
                </a:cxn>
                <a:cxn ang="0">
                  <a:pos x="51" y="79"/>
                </a:cxn>
                <a:cxn ang="0">
                  <a:pos x="59" y="107"/>
                </a:cxn>
                <a:cxn ang="0">
                  <a:pos x="72" y="129"/>
                </a:cxn>
                <a:cxn ang="0">
                  <a:pos x="80" y="157"/>
                </a:cxn>
                <a:cxn ang="0">
                  <a:pos x="89" y="185"/>
                </a:cxn>
                <a:cxn ang="0">
                  <a:pos x="89" y="207"/>
                </a:cxn>
                <a:cxn ang="0">
                  <a:pos x="93" y="224"/>
                </a:cxn>
                <a:cxn ang="0">
                  <a:pos x="98" y="207"/>
                </a:cxn>
                <a:cxn ang="0">
                  <a:pos x="98" y="185"/>
                </a:cxn>
                <a:cxn ang="0">
                  <a:pos x="98" y="157"/>
                </a:cxn>
                <a:cxn ang="0">
                  <a:pos x="98" y="135"/>
                </a:cxn>
                <a:cxn ang="0">
                  <a:pos x="93" y="112"/>
                </a:cxn>
                <a:cxn ang="0">
                  <a:pos x="89" y="101"/>
                </a:cxn>
                <a:cxn ang="0">
                  <a:pos x="89" y="89"/>
                </a:cxn>
                <a:cxn ang="0">
                  <a:pos x="85" y="73"/>
                </a:cxn>
              </a:cxnLst>
              <a:rect l="0" t="0" r="r" b="b"/>
              <a:pathLst>
                <a:path w="98" h="224">
                  <a:moveTo>
                    <a:pt x="0" y="0"/>
                  </a:moveTo>
                  <a:lnTo>
                    <a:pt x="4" y="6"/>
                  </a:lnTo>
                  <a:lnTo>
                    <a:pt x="13" y="17"/>
                  </a:lnTo>
                  <a:lnTo>
                    <a:pt x="17" y="28"/>
                  </a:lnTo>
                  <a:lnTo>
                    <a:pt x="25" y="40"/>
                  </a:lnTo>
                  <a:lnTo>
                    <a:pt x="38" y="56"/>
                  </a:lnTo>
                  <a:lnTo>
                    <a:pt x="42" y="67"/>
                  </a:lnTo>
                  <a:lnTo>
                    <a:pt x="51" y="79"/>
                  </a:lnTo>
                  <a:lnTo>
                    <a:pt x="59" y="107"/>
                  </a:lnTo>
                  <a:lnTo>
                    <a:pt x="72" y="129"/>
                  </a:lnTo>
                  <a:lnTo>
                    <a:pt x="80" y="157"/>
                  </a:lnTo>
                  <a:lnTo>
                    <a:pt x="89" y="185"/>
                  </a:lnTo>
                  <a:lnTo>
                    <a:pt x="89" y="207"/>
                  </a:lnTo>
                  <a:lnTo>
                    <a:pt x="93" y="224"/>
                  </a:lnTo>
                  <a:lnTo>
                    <a:pt x="98" y="207"/>
                  </a:lnTo>
                  <a:lnTo>
                    <a:pt x="98" y="185"/>
                  </a:lnTo>
                  <a:lnTo>
                    <a:pt x="98" y="157"/>
                  </a:lnTo>
                  <a:lnTo>
                    <a:pt x="98" y="135"/>
                  </a:lnTo>
                  <a:lnTo>
                    <a:pt x="93" y="112"/>
                  </a:lnTo>
                  <a:lnTo>
                    <a:pt x="89" y="101"/>
                  </a:lnTo>
                  <a:lnTo>
                    <a:pt x="89" y="89"/>
                  </a:lnTo>
                  <a:lnTo>
                    <a:pt x="85" y="73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60" name="Freeform 2436"/>
            <p:cNvSpPr>
              <a:spLocks/>
            </p:cNvSpPr>
            <p:nvPr/>
          </p:nvSpPr>
          <p:spPr bwMode="auto">
            <a:xfrm>
              <a:off x="2626" y="2043"/>
              <a:ext cx="64" cy="11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6" y="6"/>
                </a:cxn>
                <a:cxn ang="0">
                  <a:pos x="12" y="23"/>
                </a:cxn>
                <a:cxn ang="0">
                  <a:pos x="9" y="39"/>
                </a:cxn>
                <a:cxn ang="0">
                  <a:pos x="4" y="57"/>
                </a:cxn>
                <a:cxn ang="0">
                  <a:pos x="4" y="85"/>
                </a:cxn>
                <a:cxn ang="0">
                  <a:pos x="0" y="95"/>
                </a:cxn>
                <a:cxn ang="0">
                  <a:pos x="4" y="113"/>
                </a:cxn>
                <a:cxn ang="0">
                  <a:pos x="17" y="118"/>
                </a:cxn>
                <a:cxn ang="0">
                  <a:pos x="30" y="118"/>
                </a:cxn>
                <a:cxn ang="0">
                  <a:pos x="59" y="95"/>
                </a:cxn>
                <a:cxn ang="0">
                  <a:pos x="64" y="73"/>
                </a:cxn>
                <a:cxn ang="0">
                  <a:pos x="64" y="57"/>
                </a:cxn>
                <a:cxn ang="0">
                  <a:pos x="34" y="0"/>
                </a:cxn>
              </a:cxnLst>
              <a:rect l="0" t="0" r="r" b="b"/>
              <a:pathLst>
                <a:path w="64" h="118">
                  <a:moveTo>
                    <a:pt x="34" y="0"/>
                  </a:moveTo>
                  <a:lnTo>
                    <a:pt x="26" y="6"/>
                  </a:lnTo>
                  <a:lnTo>
                    <a:pt x="12" y="23"/>
                  </a:lnTo>
                  <a:lnTo>
                    <a:pt x="9" y="39"/>
                  </a:lnTo>
                  <a:lnTo>
                    <a:pt x="4" y="57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17" y="118"/>
                  </a:lnTo>
                  <a:lnTo>
                    <a:pt x="30" y="118"/>
                  </a:lnTo>
                  <a:lnTo>
                    <a:pt x="59" y="95"/>
                  </a:lnTo>
                  <a:lnTo>
                    <a:pt x="64" y="73"/>
                  </a:lnTo>
                  <a:lnTo>
                    <a:pt x="64" y="5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61" name="Freeform 2437"/>
            <p:cNvSpPr>
              <a:spLocks/>
            </p:cNvSpPr>
            <p:nvPr/>
          </p:nvSpPr>
          <p:spPr bwMode="auto">
            <a:xfrm>
              <a:off x="2623" y="2040"/>
              <a:ext cx="64" cy="11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6" y="6"/>
                </a:cxn>
                <a:cxn ang="0">
                  <a:pos x="12" y="23"/>
                </a:cxn>
                <a:cxn ang="0">
                  <a:pos x="9" y="39"/>
                </a:cxn>
                <a:cxn ang="0">
                  <a:pos x="4" y="57"/>
                </a:cxn>
                <a:cxn ang="0">
                  <a:pos x="4" y="85"/>
                </a:cxn>
                <a:cxn ang="0">
                  <a:pos x="0" y="95"/>
                </a:cxn>
                <a:cxn ang="0">
                  <a:pos x="4" y="113"/>
                </a:cxn>
                <a:cxn ang="0">
                  <a:pos x="17" y="118"/>
                </a:cxn>
                <a:cxn ang="0">
                  <a:pos x="30" y="118"/>
                </a:cxn>
                <a:cxn ang="0">
                  <a:pos x="59" y="95"/>
                </a:cxn>
                <a:cxn ang="0">
                  <a:pos x="64" y="73"/>
                </a:cxn>
                <a:cxn ang="0">
                  <a:pos x="64" y="57"/>
                </a:cxn>
              </a:cxnLst>
              <a:rect l="0" t="0" r="r" b="b"/>
              <a:pathLst>
                <a:path w="64" h="118">
                  <a:moveTo>
                    <a:pt x="34" y="0"/>
                  </a:moveTo>
                  <a:lnTo>
                    <a:pt x="26" y="6"/>
                  </a:lnTo>
                  <a:lnTo>
                    <a:pt x="12" y="23"/>
                  </a:lnTo>
                  <a:lnTo>
                    <a:pt x="9" y="39"/>
                  </a:lnTo>
                  <a:lnTo>
                    <a:pt x="4" y="57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17" y="118"/>
                  </a:lnTo>
                  <a:lnTo>
                    <a:pt x="30" y="118"/>
                  </a:lnTo>
                  <a:lnTo>
                    <a:pt x="59" y="95"/>
                  </a:lnTo>
                  <a:lnTo>
                    <a:pt x="64" y="73"/>
                  </a:lnTo>
                  <a:lnTo>
                    <a:pt x="64" y="57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62" name="Freeform 2438"/>
            <p:cNvSpPr>
              <a:spLocks/>
            </p:cNvSpPr>
            <p:nvPr/>
          </p:nvSpPr>
          <p:spPr bwMode="auto">
            <a:xfrm>
              <a:off x="2632" y="2002"/>
              <a:ext cx="93" cy="2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6"/>
                </a:cxn>
                <a:cxn ang="0">
                  <a:pos x="29" y="50"/>
                </a:cxn>
                <a:cxn ang="0">
                  <a:pos x="50" y="89"/>
                </a:cxn>
                <a:cxn ang="0">
                  <a:pos x="55" y="100"/>
                </a:cxn>
                <a:cxn ang="0">
                  <a:pos x="67" y="122"/>
                </a:cxn>
                <a:cxn ang="0">
                  <a:pos x="80" y="167"/>
                </a:cxn>
                <a:cxn ang="0">
                  <a:pos x="85" y="189"/>
                </a:cxn>
                <a:cxn ang="0">
                  <a:pos x="88" y="217"/>
                </a:cxn>
                <a:cxn ang="0">
                  <a:pos x="93" y="239"/>
                </a:cxn>
                <a:cxn ang="0">
                  <a:pos x="88" y="245"/>
                </a:cxn>
                <a:cxn ang="0">
                  <a:pos x="88" y="256"/>
                </a:cxn>
              </a:cxnLst>
              <a:rect l="0" t="0" r="r" b="b"/>
              <a:pathLst>
                <a:path w="93" h="256">
                  <a:moveTo>
                    <a:pt x="0" y="0"/>
                  </a:moveTo>
                  <a:lnTo>
                    <a:pt x="12" y="16"/>
                  </a:lnTo>
                  <a:lnTo>
                    <a:pt x="29" y="50"/>
                  </a:lnTo>
                  <a:lnTo>
                    <a:pt x="50" y="89"/>
                  </a:lnTo>
                  <a:lnTo>
                    <a:pt x="55" y="100"/>
                  </a:lnTo>
                  <a:lnTo>
                    <a:pt x="67" y="122"/>
                  </a:lnTo>
                  <a:lnTo>
                    <a:pt x="80" y="167"/>
                  </a:lnTo>
                  <a:lnTo>
                    <a:pt x="85" y="189"/>
                  </a:lnTo>
                  <a:lnTo>
                    <a:pt x="88" y="217"/>
                  </a:lnTo>
                  <a:lnTo>
                    <a:pt x="93" y="239"/>
                  </a:lnTo>
                  <a:lnTo>
                    <a:pt x="88" y="245"/>
                  </a:lnTo>
                  <a:lnTo>
                    <a:pt x="88" y="256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63" name="Freeform 2439"/>
            <p:cNvSpPr>
              <a:spLocks/>
            </p:cNvSpPr>
            <p:nvPr/>
          </p:nvSpPr>
          <p:spPr bwMode="auto">
            <a:xfrm>
              <a:off x="2733" y="2063"/>
              <a:ext cx="21" cy="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9" y="28"/>
                </a:cxn>
                <a:cxn ang="0">
                  <a:pos x="13" y="39"/>
                </a:cxn>
                <a:cxn ang="0">
                  <a:pos x="13" y="50"/>
                </a:cxn>
                <a:cxn ang="0">
                  <a:pos x="17" y="62"/>
                </a:cxn>
                <a:cxn ang="0">
                  <a:pos x="21" y="90"/>
                </a:cxn>
                <a:cxn ang="0">
                  <a:pos x="21" y="116"/>
                </a:cxn>
                <a:cxn ang="0">
                  <a:pos x="17" y="145"/>
                </a:cxn>
                <a:cxn ang="0">
                  <a:pos x="13" y="162"/>
                </a:cxn>
                <a:cxn ang="0">
                  <a:pos x="9" y="178"/>
                </a:cxn>
                <a:cxn ang="0">
                  <a:pos x="0" y="195"/>
                </a:cxn>
              </a:cxnLst>
              <a:rect l="0" t="0" r="r" b="b"/>
              <a:pathLst>
                <a:path w="21" h="195">
                  <a:moveTo>
                    <a:pt x="0" y="0"/>
                  </a:moveTo>
                  <a:lnTo>
                    <a:pt x="9" y="16"/>
                  </a:lnTo>
                  <a:lnTo>
                    <a:pt x="9" y="28"/>
                  </a:lnTo>
                  <a:lnTo>
                    <a:pt x="13" y="39"/>
                  </a:lnTo>
                  <a:lnTo>
                    <a:pt x="13" y="50"/>
                  </a:lnTo>
                  <a:lnTo>
                    <a:pt x="17" y="62"/>
                  </a:lnTo>
                  <a:lnTo>
                    <a:pt x="21" y="90"/>
                  </a:lnTo>
                  <a:lnTo>
                    <a:pt x="21" y="116"/>
                  </a:lnTo>
                  <a:lnTo>
                    <a:pt x="17" y="145"/>
                  </a:lnTo>
                  <a:lnTo>
                    <a:pt x="13" y="162"/>
                  </a:lnTo>
                  <a:lnTo>
                    <a:pt x="9" y="178"/>
                  </a:lnTo>
                  <a:lnTo>
                    <a:pt x="0" y="195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64" name="Freeform 2440"/>
            <p:cNvSpPr>
              <a:spLocks/>
            </p:cNvSpPr>
            <p:nvPr/>
          </p:nvSpPr>
          <p:spPr bwMode="auto">
            <a:xfrm>
              <a:off x="2573" y="2063"/>
              <a:ext cx="12" cy="178"/>
            </a:xfrm>
            <a:custGeom>
              <a:avLst/>
              <a:gdLst/>
              <a:ahLst/>
              <a:cxnLst>
                <a:cxn ang="0">
                  <a:pos x="12" y="178"/>
                </a:cxn>
                <a:cxn ang="0">
                  <a:pos x="8" y="172"/>
                </a:cxn>
                <a:cxn ang="0">
                  <a:pos x="4" y="162"/>
                </a:cxn>
                <a:cxn ang="0">
                  <a:pos x="4" y="156"/>
                </a:cxn>
                <a:cxn ang="0">
                  <a:pos x="4" y="145"/>
                </a:cxn>
                <a:cxn ang="0">
                  <a:pos x="0" y="112"/>
                </a:cxn>
                <a:cxn ang="0">
                  <a:pos x="0" y="90"/>
                </a:cxn>
                <a:cxn ang="0">
                  <a:pos x="0" y="72"/>
                </a:cxn>
                <a:cxn ang="0">
                  <a:pos x="4" y="39"/>
                </a:cxn>
                <a:cxn ang="0">
                  <a:pos x="4" y="28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4" y="11"/>
                </a:cxn>
                <a:cxn ang="0">
                  <a:pos x="8" y="0"/>
                </a:cxn>
              </a:cxnLst>
              <a:rect l="0" t="0" r="r" b="b"/>
              <a:pathLst>
                <a:path w="12" h="178">
                  <a:moveTo>
                    <a:pt x="12" y="178"/>
                  </a:moveTo>
                  <a:lnTo>
                    <a:pt x="8" y="172"/>
                  </a:lnTo>
                  <a:lnTo>
                    <a:pt x="4" y="162"/>
                  </a:lnTo>
                  <a:lnTo>
                    <a:pt x="4" y="156"/>
                  </a:lnTo>
                  <a:lnTo>
                    <a:pt x="4" y="145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4" y="39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8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65" name="Freeform 2441"/>
            <p:cNvSpPr>
              <a:spLocks/>
            </p:cNvSpPr>
            <p:nvPr/>
          </p:nvSpPr>
          <p:spPr bwMode="auto">
            <a:xfrm>
              <a:off x="2551" y="2024"/>
              <a:ext cx="29" cy="268"/>
            </a:xfrm>
            <a:custGeom>
              <a:avLst/>
              <a:gdLst/>
              <a:ahLst/>
              <a:cxnLst>
                <a:cxn ang="0">
                  <a:pos x="29" y="268"/>
                </a:cxn>
                <a:cxn ang="0">
                  <a:pos x="25" y="268"/>
                </a:cxn>
                <a:cxn ang="0">
                  <a:pos x="17" y="262"/>
                </a:cxn>
                <a:cxn ang="0">
                  <a:pos x="17" y="257"/>
                </a:cxn>
                <a:cxn ang="0">
                  <a:pos x="13" y="240"/>
                </a:cxn>
                <a:cxn ang="0">
                  <a:pos x="8" y="229"/>
                </a:cxn>
                <a:cxn ang="0">
                  <a:pos x="8" y="223"/>
                </a:cxn>
                <a:cxn ang="0">
                  <a:pos x="4" y="202"/>
                </a:cxn>
                <a:cxn ang="0">
                  <a:pos x="0" y="173"/>
                </a:cxn>
                <a:cxn ang="0">
                  <a:pos x="0" y="151"/>
                </a:cxn>
                <a:cxn ang="0">
                  <a:pos x="0" y="134"/>
                </a:cxn>
                <a:cxn ang="0">
                  <a:pos x="0" y="123"/>
                </a:cxn>
                <a:cxn ang="0">
                  <a:pos x="0" y="95"/>
                </a:cxn>
                <a:cxn ang="0">
                  <a:pos x="4" y="67"/>
                </a:cxn>
                <a:cxn ang="0">
                  <a:pos x="8" y="45"/>
                </a:cxn>
                <a:cxn ang="0">
                  <a:pos x="8" y="39"/>
                </a:cxn>
                <a:cxn ang="0">
                  <a:pos x="13" y="28"/>
                </a:cxn>
                <a:cxn ang="0">
                  <a:pos x="17" y="16"/>
                </a:cxn>
                <a:cxn ang="0">
                  <a:pos x="21" y="6"/>
                </a:cxn>
                <a:cxn ang="0">
                  <a:pos x="25" y="0"/>
                </a:cxn>
              </a:cxnLst>
              <a:rect l="0" t="0" r="r" b="b"/>
              <a:pathLst>
                <a:path w="29" h="268">
                  <a:moveTo>
                    <a:pt x="29" y="268"/>
                  </a:moveTo>
                  <a:lnTo>
                    <a:pt x="25" y="268"/>
                  </a:lnTo>
                  <a:lnTo>
                    <a:pt x="17" y="262"/>
                  </a:lnTo>
                  <a:lnTo>
                    <a:pt x="17" y="257"/>
                  </a:lnTo>
                  <a:lnTo>
                    <a:pt x="13" y="240"/>
                  </a:lnTo>
                  <a:lnTo>
                    <a:pt x="8" y="229"/>
                  </a:lnTo>
                  <a:lnTo>
                    <a:pt x="8" y="223"/>
                  </a:lnTo>
                  <a:lnTo>
                    <a:pt x="4" y="202"/>
                  </a:lnTo>
                  <a:lnTo>
                    <a:pt x="0" y="173"/>
                  </a:lnTo>
                  <a:lnTo>
                    <a:pt x="0" y="151"/>
                  </a:lnTo>
                  <a:lnTo>
                    <a:pt x="0" y="134"/>
                  </a:lnTo>
                  <a:lnTo>
                    <a:pt x="0" y="123"/>
                  </a:lnTo>
                  <a:lnTo>
                    <a:pt x="0" y="95"/>
                  </a:lnTo>
                  <a:lnTo>
                    <a:pt x="4" y="67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13" y="28"/>
                  </a:lnTo>
                  <a:lnTo>
                    <a:pt x="17" y="16"/>
                  </a:lnTo>
                  <a:lnTo>
                    <a:pt x="21" y="6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66" name="Line 2442"/>
            <p:cNvSpPr>
              <a:spLocks noChangeShapeType="1"/>
            </p:cNvSpPr>
            <p:nvPr/>
          </p:nvSpPr>
          <p:spPr bwMode="auto">
            <a:xfrm>
              <a:off x="2588" y="2063"/>
              <a:ext cx="41" cy="5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67" name="Line 2443"/>
            <p:cNvSpPr>
              <a:spLocks noChangeShapeType="1"/>
            </p:cNvSpPr>
            <p:nvPr/>
          </p:nvSpPr>
          <p:spPr bwMode="auto">
            <a:xfrm>
              <a:off x="2582" y="2241"/>
              <a:ext cx="43" cy="1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68" name="Oval 2444"/>
            <p:cNvSpPr>
              <a:spLocks noChangeArrowheads="1"/>
            </p:cNvSpPr>
            <p:nvPr/>
          </p:nvSpPr>
          <p:spPr bwMode="auto">
            <a:xfrm>
              <a:off x="2662" y="2102"/>
              <a:ext cx="17" cy="1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69" name="Freeform 2445"/>
            <p:cNvSpPr>
              <a:spLocks/>
            </p:cNvSpPr>
            <p:nvPr/>
          </p:nvSpPr>
          <p:spPr bwMode="auto">
            <a:xfrm>
              <a:off x="2659" y="2100"/>
              <a:ext cx="17" cy="1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7" h="11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70" name="Oval 2446"/>
            <p:cNvSpPr>
              <a:spLocks noChangeArrowheads="1"/>
            </p:cNvSpPr>
            <p:nvPr/>
          </p:nvSpPr>
          <p:spPr bwMode="auto">
            <a:xfrm>
              <a:off x="2662" y="2214"/>
              <a:ext cx="17" cy="1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71" name="Freeform 2447"/>
            <p:cNvSpPr>
              <a:spLocks/>
            </p:cNvSpPr>
            <p:nvPr/>
          </p:nvSpPr>
          <p:spPr bwMode="auto">
            <a:xfrm>
              <a:off x="2659" y="2211"/>
              <a:ext cx="17" cy="1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9"/>
                </a:cxn>
                <a:cxn ang="0">
                  <a:pos x="15" y="10"/>
                </a:cxn>
                <a:cxn ang="0">
                  <a:pos x="14" y="10"/>
                </a:cxn>
                <a:cxn ang="0">
                  <a:pos x="13" y="11"/>
                </a:cxn>
                <a:cxn ang="0">
                  <a:pos x="11" y="12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3" y="10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7" h="12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72" name="Oval 2448"/>
            <p:cNvSpPr>
              <a:spLocks noChangeArrowheads="1"/>
            </p:cNvSpPr>
            <p:nvPr/>
          </p:nvSpPr>
          <p:spPr bwMode="auto">
            <a:xfrm>
              <a:off x="2628" y="2108"/>
              <a:ext cx="94" cy="107"/>
            </a:xfrm>
            <a:prstGeom prst="ellipse">
              <a:avLst/>
            </a:pr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73" name="Freeform 2449"/>
            <p:cNvSpPr>
              <a:spLocks/>
            </p:cNvSpPr>
            <p:nvPr/>
          </p:nvSpPr>
          <p:spPr bwMode="auto">
            <a:xfrm>
              <a:off x="2625" y="2105"/>
              <a:ext cx="94" cy="10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0" y="3"/>
                </a:cxn>
                <a:cxn ang="0">
                  <a:pos x="69" y="6"/>
                </a:cxn>
                <a:cxn ang="0">
                  <a:pos x="77" y="12"/>
                </a:cxn>
                <a:cxn ang="0">
                  <a:pos x="83" y="20"/>
                </a:cxn>
                <a:cxn ang="0">
                  <a:pos x="89" y="29"/>
                </a:cxn>
                <a:cxn ang="0">
                  <a:pos x="92" y="38"/>
                </a:cxn>
                <a:cxn ang="0">
                  <a:pos x="94" y="48"/>
                </a:cxn>
                <a:cxn ang="0">
                  <a:pos x="94" y="59"/>
                </a:cxn>
                <a:cxn ang="0">
                  <a:pos x="92" y="69"/>
                </a:cxn>
                <a:cxn ang="0">
                  <a:pos x="89" y="78"/>
                </a:cxn>
                <a:cxn ang="0">
                  <a:pos x="83" y="87"/>
                </a:cxn>
                <a:cxn ang="0">
                  <a:pos x="77" y="95"/>
                </a:cxn>
                <a:cxn ang="0">
                  <a:pos x="69" y="101"/>
                </a:cxn>
                <a:cxn ang="0">
                  <a:pos x="60" y="104"/>
                </a:cxn>
                <a:cxn ang="0">
                  <a:pos x="51" y="107"/>
                </a:cxn>
                <a:cxn ang="0">
                  <a:pos x="42" y="107"/>
                </a:cxn>
                <a:cxn ang="0">
                  <a:pos x="33" y="104"/>
                </a:cxn>
                <a:cxn ang="0">
                  <a:pos x="24" y="101"/>
                </a:cxn>
                <a:cxn ang="0">
                  <a:pos x="17" y="95"/>
                </a:cxn>
                <a:cxn ang="0">
                  <a:pos x="10" y="87"/>
                </a:cxn>
                <a:cxn ang="0">
                  <a:pos x="5" y="78"/>
                </a:cxn>
                <a:cxn ang="0">
                  <a:pos x="2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2" y="38"/>
                </a:cxn>
                <a:cxn ang="0">
                  <a:pos x="5" y="29"/>
                </a:cxn>
                <a:cxn ang="0">
                  <a:pos x="10" y="20"/>
                </a:cxn>
                <a:cxn ang="0">
                  <a:pos x="17" y="12"/>
                </a:cxn>
                <a:cxn ang="0">
                  <a:pos x="24" y="6"/>
                </a:cxn>
                <a:cxn ang="0">
                  <a:pos x="33" y="3"/>
                </a:cxn>
                <a:cxn ang="0">
                  <a:pos x="42" y="0"/>
                </a:cxn>
                <a:cxn ang="0">
                  <a:pos x="47" y="0"/>
                </a:cxn>
              </a:cxnLst>
              <a:rect l="0" t="0" r="r" b="b"/>
              <a:pathLst>
                <a:path w="94" h="107">
                  <a:moveTo>
                    <a:pt x="47" y="0"/>
                  </a:moveTo>
                  <a:lnTo>
                    <a:pt x="51" y="0"/>
                  </a:lnTo>
                  <a:lnTo>
                    <a:pt x="57" y="1"/>
                  </a:lnTo>
                  <a:lnTo>
                    <a:pt x="60" y="3"/>
                  </a:lnTo>
                  <a:lnTo>
                    <a:pt x="65" y="4"/>
                  </a:lnTo>
                  <a:lnTo>
                    <a:pt x="69" y="6"/>
                  </a:lnTo>
                  <a:lnTo>
                    <a:pt x="73" y="9"/>
                  </a:lnTo>
                  <a:lnTo>
                    <a:pt x="77" y="12"/>
                  </a:lnTo>
                  <a:lnTo>
                    <a:pt x="80" y="16"/>
                  </a:lnTo>
                  <a:lnTo>
                    <a:pt x="83" y="20"/>
                  </a:lnTo>
                  <a:lnTo>
                    <a:pt x="86" y="24"/>
                  </a:lnTo>
                  <a:lnTo>
                    <a:pt x="89" y="29"/>
                  </a:lnTo>
                  <a:lnTo>
                    <a:pt x="90" y="33"/>
                  </a:lnTo>
                  <a:lnTo>
                    <a:pt x="92" y="38"/>
                  </a:lnTo>
                  <a:lnTo>
                    <a:pt x="93" y="43"/>
                  </a:lnTo>
                  <a:lnTo>
                    <a:pt x="94" y="48"/>
                  </a:lnTo>
                  <a:lnTo>
                    <a:pt x="94" y="54"/>
                  </a:lnTo>
                  <a:lnTo>
                    <a:pt x="94" y="59"/>
                  </a:lnTo>
                  <a:lnTo>
                    <a:pt x="93" y="64"/>
                  </a:lnTo>
                  <a:lnTo>
                    <a:pt x="92" y="69"/>
                  </a:lnTo>
                  <a:lnTo>
                    <a:pt x="90" y="74"/>
                  </a:lnTo>
                  <a:lnTo>
                    <a:pt x="89" y="78"/>
                  </a:lnTo>
                  <a:lnTo>
                    <a:pt x="86" y="83"/>
                  </a:lnTo>
                  <a:lnTo>
                    <a:pt x="83" y="87"/>
                  </a:lnTo>
                  <a:lnTo>
                    <a:pt x="80" y="91"/>
                  </a:lnTo>
                  <a:lnTo>
                    <a:pt x="77" y="95"/>
                  </a:lnTo>
                  <a:lnTo>
                    <a:pt x="73" y="98"/>
                  </a:lnTo>
                  <a:lnTo>
                    <a:pt x="69" y="101"/>
                  </a:lnTo>
                  <a:lnTo>
                    <a:pt x="65" y="103"/>
                  </a:lnTo>
                  <a:lnTo>
                    <a:pt x="60" y="104"/>
                  </a:lnTo>
                  <a:lnTo>
                    <a:pt x="57" y="106"/>
                  </a:lnTo>
                  <a:lnTo>
                    <a:pt x="51" y="107"/>
                  </a:lnTo>
                  <a:lnTo>
                    <a:pt x="47" y="107"/>
                  </a:lnTo>
                  <a:lnTo>
                    <a:pt x="42" y="107"/>
                  </a:lnTo>
                  <a:lnTo>
                    <a:pt x="37" y="106"/>
                  </a:lnTo>
                  <a:lnTo>
                    <a:pt x="33" y="104"/>
                  </a:lnTo>
                  <a:lnTo>
                    <a:pt x="29" y="103"/>
                  </a:lnTo>
                  <a:lnTo>
                    <a:pt x="24" y="101"/>
                  </a:lnTo>
                  <a:lnTo>
                    <a:pt x="21" y="98"/>
                  </a:lnTo>
                  <a:lnTo>
                    <a:pt x="17" y="95"/>
                  </a:lnTo>
                  <a:lnTo>
                    <a:pt x="13" y="91"/>
                  </a:lnTo>
                  <a:lnTo>
                    <a:pt x="10" y="87"/>
                  </a:lnTo>
                  <a:lnTo>
                    <a:pt x="7" y="83"/>
                  </a:lnTo>
                  <a:lnTo>
                    <a:pt x="5" y="78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64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2" y="38"/>
                  </a:lnTo>
                  <a:lnTo>
                    <a:pt x="4" y="33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10" y="20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1" y="9"/>
                  </a:lnTo>
                  <a:lnTo>
                    <a:pt x="24" y="6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74" name="Freeform 2450"/>
            <p:cNvSpPr>
              <a:spLocks/>
            </p:cNvSpPr>
            <p:nvPr/>
          </p:nvSpPr>
          <p:spPr bwMode="auto">
            <a:xfrm>
              <a:off x="2626" y="2128"/>
              <a:ext cx="85" cy="89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2" y="10"/>
                </a:cxn>
                <a:cxn ang="0">
                  <a:pos x="76" y="16"/>
                </a:cxn>
                <a:cxn ang="0">
                  <a:pos x="80" y="28"/>
                </a:cxn>
                <a:cxn ang="0">
                  <a:pos x="80" y="33"/>
                </a:cxn>
                <a:cxn ang="0">
                  <a:pos x="85" y="45"/>
                </a:cxn>
                <a:cxn ang="0">
                  <a:pos x="80" y="66"/>
                </a:cxn>
                <a:cxn ang="0">
                  <a:pos x="72" y="78"/>
                </a:cxn>
                <a:cxn ang="0">
                  <a:pos x="59" y="89"/>
                </a:cxn>
                <a:cxn ang="0">
                  <a:pos x="47" y="89"/>
                </a:cxn>
                <a:cxn ang="0">
                  <a:pos x="29" y="89"/>
                </a:cxn>
                <a:cxn ang="0">
                  <a:pos x="12" y="78"/>
                </a:cxn>
                <a:cxn ang="0">
                  <a:pos x="4" y="61"/>
                </a:cxn>
                <a:cxn ang="0">
                  <a:pos x="0" y="45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7" y="10"/>
                </a:cxn>
                <a:cxn ang="0">
                  <a:pos x="38" y="0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68" y="5"/>
                </a:cxn>
              </a:cxnLst>
              <a:rect l="0" t="0" r="r" b="b"/>
              <a:pathLst>
                <a:path w="85" h="89">
                  <a:moveTo>
                    <a:pt x="68" y="5"/>
                  </a:moveTo>
                  <a:lnTo>
                    <a:pt x="72" y="10"/>
                  </a:lnTo>
                  <a:lnTo>
                    <a:pt x="76" y="16"/>
                  </a:lnTo>
                  <a:lnTo>
                    <a:pt x="80" y="28"/>
                  </a:lnTo>
                  <a:lnTo>
                    <a:pt x="80" y="33"/>
                  </a:lnTo>
                  <a:lnTo>
                    <a:pt x="85" y="45"/>
                  </a:lnTo>
                  <a:lnTo>
                    <a:pt x="80" y="66"/>
                  </a:lnTo>
                  <a:lnTo>
                    <a:pt x="72" y="78"/>
                  </a:lnTo>
                  <a:lnTo>
                    <a:pt x="59" y="89"/>
                  </a:lnTo>
                  <a:lnTo>
                    <a:pt x="47" y="89"/>
                  </a:lnTo>
                  <a:lnTo>
                    <a:pt x="29" y="89"/>
                  </a:lnTo>
                  <a:lnTo>
                    <a:pt x="12" y="78"/>
                  </a:lnTo>
                  <a:lnTo>
                    <a:pt x="4" y="61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7" y="1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75" name="Freeform 2451"/>
            <p:cNvSpPr>
              <a:spLocks/>
            </p:cNvSpPr>
            <p:nvPr/>
          </p:nvSpPr>
          <p:spPr bwMode="auto">
            <a:xfrm>
              <a:off x="2626" y="2100"/>
              <a:ext cx="68" cy="56"/>
            </a:xfrm>
            <a:custGeom>
              <a:avLst/>
              <a:gdLst/>
              <a:ahLst/>
              <a:cxnLst>
                <a:cxn ang="0">
                  <a:pos x="68" y="16"/>
                </a:cxn>
                <a:cxn ang="0">
                  <a:pos x="68" y="22"/>
                </a:cxn>
                <a:cxn ang="0">
                  <a:pos x="59" y="22"/>
                </a:cxn>
                <a:cxn ang="0">
                  <a:pos x="56" y="22"/>
                </a:cxn>
                <a:cxn ang="0">
                  <a:pos x="43" y="22"/>
                </a:cxn>
                <a:cxn ang="0">
                  <a:pos x="34" y="28"/>
                </a:cxn>
                <a:cxn ang="0">
                  <a:pos x="21" y="38"/>
                </a:cxn>
                <a:cxn ang="0">
                  <a:pos x="12" y="44"/>
                </a:cxn>
                <a:cxn ang="0">
                  <a:pos x="4" y="56"/>
                </a:cxn>
                <a:cxn ang="0">
                  <a:pos x="0" y="50"/>
                </a:cxn>
                <a:cxn ang="0">
                  <a:pos x="4" y="38"/>
                </a:cxn>
                <a:cxn ang="0">
                  <a:pos x="17" y="16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47" y="0"/>
                </a:cxn>
                <a:cxn ang="0">
                  <a:pos x="56" y="5"/>
                </a:cxn>
                <a:cxn ang="0">
                  <a:pos x="59" y="5"/>
                </a:cxn>
                <a:cxn ang="0">
                  <a:pos x="68" y="16"/>
                </a:cxn>
              </a:cxnLst>
              <a:rect l="0" t="0" r="r" b="b"/>
              <a:pathLst>
                <a:path w="68" h="56">
                  <a:moveTo>
                    <a:pt x="68" y="16"/>
                  </a:moveTo>
                  <a:lnTo>
                    <a:pt x="68" y="22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43" y="22"/>
                  </a:lnTo>
                  <a:lnTo>
                    <a:pt x="34" y="28"/>
                  </a:lnTo>
                  <a:lnTo>
                    <a:pt x="21" y="38"/>
                  </a:lnTo>
                  <a:lnTo>
                    <a:pt x="12" y="44"/>
                  </a:lnTo>
                  <a:lnTo>
                    <a:pt x="4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7" y="16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47" y="0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76" name="Freeform 2452"/>
            <p:cNvSpPr>
              <a:spLocks/>
            </p:cNvSpPr>
            <p:nvPr/>
          </p:nvSpPr>
          <p:spPr bwMode="auto">
            <a:xfrm>
              <a:off x="2623" y="2125"/>
              <a:ext cx="85" cy="89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2" y="10"/>
                </a:cxn>
                <a:cxn ang="0">
                  <a:pos x="76" y="16"/>
                </a:cxn>
                <a:cxn ang="0">
                  <a:pos x="80" y="28"/>
                </a:cxn>
                <a:cxn ang="0">
                  <a:pos x="80" y="33"/>
                </a:cxn>
                <a:cxn ang="0">
                  <a:pos x="85" y="45"/>
                </a:cxn>
                <a:cxn ang="0">
                  <a:pos x="80" y="66"/>
                </a:cxn>
                <a:cxn ang="0">
                  <a:pos x="72" y="78"/>
                </a:cxn>
                <a:cxn ang="0">
                  <a:pos x="59" y="89"/>
                </a:cxn>
                <a:cxn ang="0">
                  <a:pos x="47" y="89"/>
                </a:cxn>
                <a:cxn ang="0">
                  <a:pos x="29" y="89"/>
                </a:cxn>
                <a:cxn ang="0">
                  <a:pos x="12" y="78"/>
                </a:cxn>
                <a:cxn ang="0">
                  <a:pos x="4" y="61"/>
                </a:cxn>
                <a:cxn ang="0">
                  <a:pos x="0" y="45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7" y="10"/>
                </a:cxn>
                <a:cxn ang="0">
                  <a:pos x="38" y="0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68" y="5"/>
                </a:cxn>
              </a:cxnLst>
              <a:rect l="0" t="0" r="r" b="b"/>
              <a:pathLst>
                <a:path w="85" h="89">
                  <a:moveTo>
                    <a:pt x="68" y="5"/>
                  </a:moveTo>
                  <a:lnTo>
                    <a:pt x="72" y="10"/>
                  </a:lnTo>
                  <a:lnTo>
                    <a:pt x="76" y="16"/>
                  </a:lnTo>
                  <a:lnTo>
                    <a:pt x="80" y="28"/>
                  </a:lnTo>
                  <a:lnTo>
                    <a:pt x="80" y="33"/>
                  </a:lnTo>
                  <a:lnTo>
                    <a:pt x="85" y="45"/>
                  </a:lnTo>
                  <a:lnTo>
                    <a:pt x="80" y="66"/>
                  </a:lnTo>
                  <a:lnTo>
                    <a:pt x="72" y="78"/>
                  </a:lnTo>
                  <a:lnTo>
                    <a:pt x="59" y="89"/>
                  </a:lnTo>
                  <a:lnTo>
                    <a:pt x="47" y="89"/>
                  </a:lnTo>
                  <a:lnTo>
                    <a:pt x="29" y="89"/>
                  </a:lnTo>
                  <a:lnTo>
                    <a:pt x="12" y="78"/>
                  </a:lnTo>
                  <a:lnTo>
                    <a:pt x="4" y="61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7" y="1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8" y="5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77" name="Freeform 2453"/>
            <p:cNvSpPr>
              <a:spLocks/>
            </p:cNvSpPr>
            <p:nvPr/>
          </p:nvSpPr>
          <p:spPr bwMode="auto">
            <a:xfrm>
              <a:off x="2623" y="2097"/>
              <a:ext cx="68" cy="56"/>
            </a:xfrm>
            <a:custGeom>
              <a:avLst/>
              <a:gdLst/>
              <a:ahLst/>
              <a:cxnLst>
                <a:cxn ang="0">
                  <a:pos x="68" y="16"/>
                </a:cxn>
                <a:cxn ang="0">
                  <a:pos x="68" y="22"/>
                </a:cxn>
                <a:cxn ang="0">
                  <a:pos x="59" y="22"/>
                </a:cxn>
                <a:cxn ang="0">
                  <a:pos x="56" y="22"/>
                </a:cxn>
                <a:cxn ang="0">
                  <a:pos x="43" y="22"/>
                </a:cxn>
                <a:cxn ang="0">
                  <a:pos x="34" y="28"/>
                </a:cxn>
                <a:cxn ang="0">
                  <a:pos x="21" y="38"/>
                </a:cxn>
                <a:cxn ang="0">
                  <a:pos x="12" y="44"/>
                </a:cxn>
                <a:cxn ang="0">
                  <a:pos x="4" y="56"/>
                </a:cxn>
                <a:cxn ang="0">
                  <a:pos x="0" y="50"/>
                </a:cxn>
                <a:cxn ang="0">
                  <a:pos x="4" y="38"/>
                </a:cxn>
                <a:cxn ang="0">
                  <a:pos x="17" y="16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47" y="0"/>
                </a:cxn>
                <a:cxn ang="0">
                  <a:pos x="56" y="5"/>
                </a:cxn>
                <a:cxn ang="0">
                  <a:pos x="59" y="5"/>
                </a:cxn>
                <a:cxn ang="0">
                  <a:pos x="68" y="16"/>
                </a:cxn>
              </a:cxnLst>
              <a:rect l="0" t="0" r="r" b="b"/>
              <a:pathLst>
                <a:path w="68" h="56">
                  <a:moveTo>
                    <a:pt x="68" y="16"/>
                  </a:moveTo>
                  <a:lnTo>
                    <a:pt x="68" y="22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43" y="22"/>
                  </a:lnTo>
                  <a:lnTo>
                    <a:pt x="34" y="28"/>
                  </a:lnTo>
                  <a:lnTo>
                    <a:pt x="21" y="38"/>
                  </a:lnTo>
                  <a:lnTo>
                    <a:pt x="12" y="44"/>
                  </a:lnTo>
                  <a:lnTo>
                    <a:pt x="4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7" y="16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47" y="0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8" y="16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78" name="Freeform 2454"/>
            <p:cNvSpPr>
              <a:spLocks/>
            </p:cNvSpPr>
            <p:nvPr/>
          </p:nvSpPr>
          <p:spPr bwMode="auto">
            <a:xfrm>
              <a:off x="2715" y="215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79" name="Freeform 2455"/>
            <p:cNvSpPr>
              <a:spLocks/>
            </p:cNvSpPr>
            <p:nvPr/>
          </p:nvSpPr>
          <p:spPr bwMode="auto">
            <a:xfrm>
              <a:off x="2712" y="214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80" name="Oval 2456"/>
            <p:cNvSpPr>
              <a:spLocks noChangeArrowheads="1"/>
            </p:cNvSpPr>
            <p:nvPr/>
          </p:nvSpPr>
          <p:spPr bwMode="auto">
            <a:xfrm>
              <a:off x="2828" y="2119"/>
              <a:ext cx="30" cy="96"/>
            </a:xfrm>
            <a:prstGeom prst="ellipse">
              <a:avLst/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81" name="Freeform 2457"/>
            <p:cNvSpPr>
              <a:spLocks/>
            </p:cNvSpPr>
            <p:nvPr/>
          </p:nvSpPr>
          <p:spPr bwMode="auto">
            <a:xfrm>
              <a:off x="2825" y="2116"/>
              <a:ext cx="30" cy="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2" y="5"/>
                </a:cxn>
                <a:cxn ang="0">
                  <a:pos x="25" y="10"/>
                </a:cxn>
                <a:cxn ang="0">
                  <a:pos x="27" y="18"/>
                </a:cxn>
                <a:cxn ang="0">
                  <a:pos x="28" y="25"/>
                </a:cxn>
                <a:cxn ang="0">
                  <a:pos x="29" y="34"/>
                </a:cxn>
                <a:cxn ang="0">
                  <a:pos x="30" y="43"/>
                </a:cxn>
                <a:cxn ang="0">
                  <a:pos x="30" y="53"/>
                </a:cxn>
                <a:cxn ang="0">
                  <a:pos x="29" y="62"/>
                </a:cxn>
                <a:cxn ang="0">
                  <a:pos x="28" y="70"/>
                </a:cxn>
                <a:cxn ang="0">
                  <a:pos x="27" y="78"/>
                </a:cxn>
                <a:cxn ang="0">
                  <a:pos x="25" y="85"/>
                </a:cxn>
                <a:cxn ang="0">
                  <a:pos x="22" y="90"/>
                </a:cxn>
                <a:cxn ang="0">
                  <a:pos x="19" y="93"/>
                </a:cxn>
                <a:cxn ang="0">
                  <a:pos x="16" y="96"/>
                </a:cxn>
                <a:cxn ang="0">
                  <a:pos x="13" y="96"/>
                </a:cxn>
                <a:cxn ang="0">
                  <a:pos x="10" y="93"/>
                </a:cxn>
                <a:cxn ang="0">
                  <a:pos x="8" y="90"/>
                </a:cxn>
                <a:cxn ang="0">
                  <a:pos x="5" y="85"/>
                </a:cxn>
                <a:cxn ang="0">
                  <a:pos x="3" y="78"/>
                </a:cxn>
                <a:cxn ang="0">
                  <a:pos x="1" y="70"/>
                </a:cxn>
                <a:cxn ang="0">
                  <a:pos x="1" y="62"/>
                </a:cxn>
                <a:cxn ang="0">
                  <a:pos x="0" y="53"/>
                </a:cxn>
                <a:cxn ang="0">
                  <a:pos x="0" y="43"/>
                </a:cxn>
                <a:cxn ang="0">
                  <a:pos x="1" y="34"/>
                </a:cxn>
                <a:cxn ang="0">
                  <a:pos x="1" y="25"/>
                </a:cxn>
                <a:cxn ang="0">
                  <a:pos x="3" y="18"/>
                </a:cxn>
                <a:cxn ang="0">
                  <a:pos x="5" y="10"/>
                </a:cxn>
                <a:cxn ang="0">
                  <a:pos x="8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0" h="96">
                  <a:moveTo>
                    <a:pt x="15" y="0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30" y="38"/>
                  </a:lnTo>
                  <a:lnTo>
                    <a:pt x="30" y="43"/>
                  </a:lnTo>
                  <a:lnTo>
                    <a:pt x="30" y="48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29" y="62"/>
                  </a:lnTo>
                  <a:lnTo>
                    <a:pt x="29" y="66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7" y="78"/>
                  </a:lnTo>
                  <a:lnTo>
                    <a:pt x="25" y="81"/>
                  </a:lnTo>
                  <a:lnTo>
                    <a:pt x="25" y="85"/>
                  </a:lnTo>
                  <a:lnTo>
                    <a:pt x="23" y="87"/>
                  </a:lnTo>
                  <a:lnTo>
                    <a:pt x="22" y="90"/>
                  </a:lnTo>
                  <a:lnTo>
                    <a:pt x="21" y="92"/>
                  </a:lnTo>
                  <a:lnTo>
                    <a:pt x="19" y="93"/>
                  </a:lnTo>
                  <a:lnTo>
                    <a:pt x="18" y="95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0" y="93"/>
                  </a:lnTo>
                  <a:lnTo>
                    <a:pt x="9" y="92"/>
                  </a:lnTo>
                  <a:lnTo>
                    <a:pt x="8" y="90"/>
                  </a:lnTo>
                  <a:lnTo>
                    <a:pt x="7" y="87"/>
                  </a:lnTo>
                  <a:lnTo>
                    <a:pt x="5" y="85"/>
                  </a:lnTo>
                  <a:lnTo>
                    <a:pt x="4" y="81"/>
                  </a:lnTo>
                  <a:lnTo>
                    <a:pt x="3" y="78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1" y="66"/>
                  </a:lnTo>
                  <a:lnTo>
                    <a:pt x="1" y="62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8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7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82" name="Freeform 2458"/>
            <p:cNvSpPr>
              <a:spLocks/>
            </p:cNvSpPr>
            <p:nvPr/>
          </p:nvSpPr>
          <p:spPr bwMode="auto">
            <a:xfrm>
              <a:off x="2891" y="1996"/>
              <a:ext cx="8" cy="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50"/>
                </a:cxn>
                <a:cxn ang="0">
                  <a:pos x="8" y="106"/>
                </a:cxn>
                <a:cxn ang="0">
                  <a:pos x="0" y="145"/>
                </a:cxn>
                <a:cxn ang="0">
                  <a:pos x="0" y="184"/>
                </a:cxn>
                <a:cxn ang="0">
                  <a:pos x="0" y="218"/>
                </a:cxn>
                <a:cxn ang="0">
                  <a:pos x="0" y="263"/>
                </a:cxn>
                <a:cxn ang="0">
                  <a:pos x="0" y="307"/>
                </a:cxn>
              </a:cxnLst>
              <a:rect l="0" t="0" r="r" b="b"/>
              <a:pathLst>
                <a:path w="8" h="307">
                  <a:moveTo>
                    <a:pt x="8" y="0"/>
                  </a:moveTo>
                  <a:lnTo>
                    <a:pt x="8" y="50"/>
                  </a:lnTo>
                  <a:lnTo>
                    <a:pt x="8" y="106"/>
                  </a:lnTo>
                  <a:lnTo>
                    <a:pt x="0" y="145"/>
                  </a:lnTo>
                  <a:lnTo>
                    <a:pt x="0" y="184"/>
                  </a:lnTo>
                  <a:lnTo>
                    <a:pt x="0" y="218"/>
                  </a:lnTo>
                  <a:lnTo>
                    <a:pt x="0" y="263"/>
                  </a:lnTo>
                  <a:lnTo>
                    <a:pt x="0" y="307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83" name="Freeform 2459"/>
            <p:cNvSpPr>
              <a:spLocks/>
            </p:cNvSpPr>
            <p:nvPr/>
          </p:nvSpPr>
          <p:spPr bwMode="auto">
            <a:xfrm>
              <a:off x="2554" y="2021"/>
              <a:ext cx="322" cy="274"/>
            </a:xfrm>
            <a:custGeom>
              <a:avLst/>
              <a:gdLst/>
              <a:ahLst/>
              <a:cxnLst>
                <a:cxn ang="0">
                  <a:pos x="318" y="61"/>
                </a:cxn>
                <a:cxn ang="0">
                  <a:pos x="306" y="22"/>
                </a:cxn>
                <a:cxn ang="0">
                  <a:pos x="297" y="11"/>
                </a:cxn>
                <a:cxn ang="0">
                  <a:pos x="263" y="0"/>
                </a:cxn>
                <a:cxn ang="0">
                  <a:pos x="234" y="0"/>
                </a:cxn>
                <a:cxn ang="0">
                  <a:pos x="208" y="0"/>
                </a:cxn>
                <a:cxn ang="0">
                  <a:pos x="174" y="17"/>
                </a:cxn>
                <a:cxn ang="0">
                  <a:pos x="140" y="11"/>
                </a:cxn>
                <a:cxn ang="0">
                  <a:pos x="127" y="6"/>
                </a:cxn>
                <a:cxn ang="0">
                  <a:pos x="102" y="0"/>
                </a:cxn>
                <a:cxn ang="0">
                  <a:pos x="72" y="0"/>
                </a:cxn>
                <a:cxn ang="0">
                  <a:pos x="46" y="0"/>
                </a:cxn>
                <a:cxn ang="0">
                  <a:pos x="25" y="6"/>
                </a:cxn>
                <a:cxn ang="0">
                  <a:pos x="17" y="17"/>
                </a:cxn>
                <a:cxn ang="0">
                  <a:pos x="8" y="50"/>
                </a:cxn>
                <a:cxn ang="0">
                  <a:pos x="4" y="95"/>
                </a:cxn>
                <a:cxn ang="0">
                  <a:pos x="0" y="135"/>
                </a:cxn>
                <a:cxn ang="0">
                  <a:pos x="4" y="179"/>
                </a:cxn>
                <a:cxn ang="0">
                  <a:pos x="8" y="224"/>
                </a:cxn>
                <a:cxn ang="0">
                  <a:pos x="17" y="257"/>
                </a:cxn>
                <a:cxn ang="0">
                  <a:pos x="25" y="268"/>
                </a:cxn>
                <a:cxn ang="0">
                  <a:pos x="42" y="274"/>
                </a:cxn>
                <a:cxn ang="0">
                  <a:pos x="68" y="274"/>
                </a:cxn>
                <a:cxn ang="0">
                  <a:pos x="93" y="274"/>
                </a:cxn>
                <a:cxn ang="0">
                  <a:pos x="119" y="268"/>
                </a:cxn>
                <a:cxn ang="0">
                  <a:pos x="153" y="263"/>
                </a:cxn>
                <a:cxn ang="0">
                  <a:pos x="199" y="268"/>
                </a:cxn>
                <a:cxn ang="0">
                  <a:pos x="220" y="274"/>
                </a:cxn>
                <a:cxn ang="0">
                  <a:pos x="251" y="274"/>
                </a:cxn>
                <a:cxn ang="0">
                  <a:pos x="280" y="268"/>
                </a:cxn>
                <a:cxn ang="0">
                  <a:pos x="297" y="257"/>
                </a:cxn>
                <a:cxn ang="0">
                  <a:pos x="322" y="117"/>
                </a:cxn>
                <a:cxn ang="0">
                  <a:pos x="318" y="61"/>
                </a:cxn>
              </a:cxnLst>
              <a:rect l="0" t="0" r="r" b="b"/>
              <a:pathLst>
                <a:path w="322" h="274">
                  <a:moveTo>
                    <a:pt x="318" y="61"/>
                  </a:moveTo>
                  <a:lnTo>
                    <a:pt x="306" y="22"/>
                  </a:lnTo>
                  <a:lnTo>
                    <a:pt x="297" y="11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74" y="17"/>
                  </a:lnTo>
                  <a:lnTo>
                    <a:pt x="140" y="11"/>
                  </a:lnTo>
                  <a:lnTo>
                    <a:pt x="127" y="6"/>
                  </a:lnTo>
                  <a:lnTo>
                    <a:pt x="102" y="0"/>
                  </a:lnTo>
                  <a:lnTo>
                    <a:pt x="72" y="0"/>
                  </a:lnTo>
                  <a:lnTo>
                    <a:pt x="46" y="0"/>
                  </a:lnTo>
                  <a:lnTo>
                    <a:pt x="25" y="6"/>
                  </a:lnTo>
                  <a:lnTo>
                    <a:pt x="17" y="17"/>
                  </a:lnTo>
                  <a:lnTo>
                    <a:pt x="8" y="50"/>
                  </a:lnTo>
                  <a:lnTo>
                    <a:pt x="4" y="95"/>
                  </a:lnTo>
                  <a:lnTo>
                    <a:pt x="0" y="135"/>
                  </a:lnTo>
                  <a:lnTo>
                    <a:pt x="4" y="179"/>
                  </a:lnTo>
                  <a:lnTo>
                    <a:pt x="8" y="224"/>
                  </a:lnTo>
                  <a:lnTo>
                    <a:pt x="17" y="257"/>
                  </a:lnTo>
                  <a:lnTo>
                    <a:pt x="25" y="268"/>
                  </a:lnTo>
                  <a:lnTo>
                    <a:pt x="42" y="274"/>
                  </a:lnTo>
                  <a:lnTo>
                    <a:pt x="68" y="274"/>
                  </a:lnTo>
                  <a:lnTo>
                    <a:pt x="93" y="274"/>
                  </a:lnTo>
                  <a:lnTo>
                    <a:pt x="119" y="268"/>
                  </a:lnTo>
                  <a:lnTo>
                    <a:pt x="153" y="263"/>
                  </a:lnTo>
                  <a:lnTo>
                    <a:pt x="199" y="268"/>
                  </a:lnTo>
                  <a:lnTo>
                    <a:pt x="220" y="274"/>
                  </a:lnTo>
                  <a:lnTo>
                    <a:pt x="251" y="274"/>
                  </a:lnTo>
                  <a:lnTo>
                    <a:pt x="280" y="268"/>
                  </a:lnTo>
                  <a:lnTo>
                    <a:pt x="297" y="257"/>
                  </a:lnTo>
                  <a:lnTo>
                    <a:pt x="322" y="117"/>
                  </a:lnTo>
                  <a:lnTo>
                    <a:pt x="318" y="6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84" name="Freeform 2460"/>
            <p:cNvSpPr>
              <a:spLocks/>
            </p:cNvSpPr>
            <p:nvPr/>
          </p:nvSpPr>
          <p:spPr bwMode="auto">
            <a:xfrm>
              <a:off x="2576" y="2066"/>
              <a:ext cx="67" cy="18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8" y="0"/>
                </a:cxn>
                <a:cxn ang="0">
                  <a:pos x="4" y="16"/>
                </a:cxn>
                <a:cxn ang="0">
                  <a:pos x="0" y="50"/>
                </a:cxn>
                <a:cxn ang="0">
                  <a:pos x="0" y="84"/>
                </a:cxn>
                <a:cxn ang="0">
                  <a:pos x="0" y="122"/>
                </a:cxn>
                <a:cxn ang="0">
                  <a:pos x="4" y="157"/>
                </a:cxn>
                <a:cxn ang="0">
                  <a:pos x="8" y="178"/>
                </a:cxn>
                <a:cxn ang="0">
                  <a:pos x="12" y="184"/>
                </a:cxn>
                <a:cxn ang="0">
                  <a:pos x="62" y="173"/>
                </a:cxn>
                <a:cxn ang="0">
                  <a:pos x="67" y="39"/>
                </a:cxn>
                <a:cxn ang="0">
                  <a:pos x="59" y="11"/>
                </a:cxn>
              </a:cxnLst>
              <a:rect l="0" t="0" r="r" b="b"/>
              <a:pathLst>
                <a:path w="67" h="184">
                  <a:moveTo>
                    <a:pt x="59" y="11"/>
                  </a:moveTo>
                  <a:lnTo>
                    <a:pt x="8" y="0"/>
                  </a:lnTo>
                  <a:lnTo>
                    <a:pt x="4" y="16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0" y="122"/>
                  </a:lnTo>
                  <a:lnTo>
                    <a:pt x="4" y="157"/>
                  </a:lnTo>
                  <a:lnTo>
                    <a:pt x="8" y="178"/>
                  </a:lnTo>
                  <a:lnTo>
                    <a:pt x="12" y="184"/>
                  </a:lnTo>
                  <a:lnTo>
                    <a:pt x="62" y="173"/>
                  </a:lnTo>
                  <a:lnTo>
                    <a:pt x="67" y="39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85" name="Freeform 2461"/>
            <p:cNvSpPr>
              <a:spLocks/>
            </p:cNvSpPr>
            <p:nvPr/>
          </p:nvSpPr>
          <p:spPr bwMode="auto">
            <a:xfrm>
              <a:off x="2551" y="2018"/>
              <a:ext cx="322" cy="274"/>
            </a:xfrm>
            <a:custGeom>
              <a:avLst/>
              <a:gdLst/>
              <a:ahLst/>
              <a:cxnLst>
                <a:cxn ang="0">
                  <a:pos x="318" y="61"/>
                </a:cxn>
                <a:cxn ang="0">
                  <a:pos x="306" y="22"/>
                </a:cxn>
                <a:cxn ang="0">
                  <a:pos x="297" y="11"/>
                </a:cxn>
                <a:cxn ang="0">
                  <a:pos x="263" y="0"/>
                </a:cxn>
                <a:cxn ang="0">
                  <a:pos x="234" y="0"/>
                </a:cxn>
                <a:cxn ang="0">
                  <a:pos x="208" y="0"/>
                </a:cxn>
                <a:cxn ang="0">
                  <a:pos x="174" y="17"/>
                </a:cxn>
                <a:cxn ang="0">
                  <a:pos x="140" y="11"/>
                </a:cxn>
                <a:cxn ang="0">
                  <a:pos x="127" y="6"/>
                </a:cxn>
                <a:cxn ang="0">
                  <a:pos x="102" y="0"/>
                </a:cxn>
                <a:cxn ang="0">
                  <a:pos x="72" y="0"/>
                </a:cxn>
                <a:cxn ang="0">
                  <a:pos x="46" y="0"/>
                </a:cxn>
                <a:cxn ang="0">
                  <a:pos x="25" y="6"/>
                </a:cxn>
                <a:cxn ang="0">
                  <a:pos x="17" y="17"/>
                </a:cxn>
                <a:cxn ang="0">
                  <a:pos x="8" y="50"/>
                </a:cxn>
                <a:cxn ang="0">
                  <a:pos x="4" y="95"/>
                </a:cxn>
                <a:cxn ang="0">
                  <a:pos x="0" y="135"/>
                </a:cxn>
                <a:cxn ang="0">
                  <a:pos x="4" y="179"/>
                </a:cxn>
                <a:cxn ang="0">
                  <a:pos x="8" y="224"/>
                </a:cxn>
                <a:cxn ang="0">
                  <a:pos x="17" y="257"/>
                </a:cxn>
                <a:cxn ang="0">
                  <a:pos x="25" y="268"/>
                </a:cxn>
                <a:cxn ang="0">
                  <a:pos x="42" y="274"/>
                </a:cxn>
                <a:cxn ang="0">
                  <a:pos x="68" y="274"/>
                </a:cxn>
                <a:cxn ang="0">
                  <a:pos x="93" y="274"/>
                </a:cxn>
                <a:cxn ang="0">
                  <a:pos x="119" y="268"/>
                </a:cxn>
                <a:cxn ang="0">
                  <a:pos x="153" y="263"/>
                </a:cxn>
                <a:cxn ang="0">
                  <a:pos x="199" y="268"/>
                </a:cxn>
                <a:cxn ang="0">
                  <a:pos x="220" y="274"/>
                </a:cxn>
                <a:cxn ang="0">
                  <a:pos x="251" y="274"/>
                </a:cxn>
                <a:cxn ang="0">
                  <a:pos x="280" y="268"/>
                </a:cxn>
                <a:cxn ang="0">
                  <a:pos x="297" y="257"/>
                </a:cxn>
                <a:cxn ang="0">
                  <a:pos x="322" y="117"/>
                </a:cxn>
                <a:cxn ang="0">
                  <a:pos x="318" y="61"/>
                </a:cxn>
              </a:cxnLst>
              <a:rect l="0" t="0" r="r" b="b"/>
              <a:pathLst>
                <a:path w="322" h="274">
                  <a:moveTo>
                    <a:pt x="318" y="61"/>
                  </a:moveTo>
                  <a:lnTo>
                    <a:pt x="306" y="22"/>
                  </a:lnTo>
                  <a:lnTo>
                    <a:pt x="297" y="11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74" y="17"/>
                  </a:lnTo>
                  <a:lnTo>
                    <a:pt x="140" y="11"/>
                  </a:lnTo>
                  <a:lnTo>
                    <a:pt x="127" y="6"/>
                  </a:lnTo>
                  <a:lnTo>
                    <a:pt x="102" y="0"/>
                  </a:lnTo>
                  <a:lnTo>
                    <a:pt x="72" y="0"/>
                  </a:lnTo>
                  <a:lnTo>
                    <a:pt x="46" y="0"/>
                  </a:lnTo>
                  <a:lnTo>
                    <a:pt x="25" y="6"/>
                  </a:lnTo>
                  <a:lnTo>
                    <a:pt x="17" y="17"/>
                  </a:lnTo>
                  <a:lnTo>
                    <a:pt x="8" y="50"/>
                  </a:lnTo>
                  <a:lnTo>
                    <a:pt x="4" y="95"/>
                  </a:lnTo>
                  <a:lnTo>
                    <a:pt x="0" y="135"/>
                  </a:lnTo>
                  <a:lnTo>
                    <a:pt x="4" y="179"/>
                  </a:lnTo>
                  <a:lnTo>
                    <a:pt x="8" y="224"/>
                  </a:lnTo>
                  <a:lnTo>
                    <a:pt x="17" y="257"/>
                  </a:lnTo>
                  <a:lnTo>
                    <a:pt x="25" y="268"/>
                  </a:lnTo>
                  <a:lnTo>
                    <a:pt x="42" y="274"/>
                  </a:lnTo>
                  <a:lnTo>
                    <a:pt x="68" y="274"/>
                  </a:lnTo>
                  <a:lnTo>
                    <a:pt x="93" y="274"/>
                  </a:lnTo>
                  <a:lnTo>
                    <a:pt x="119" y="268"/>
                  </a:lnTo>
                  <a:lnTo>
                    <a:pt x="153" y="263"/>
                  </a:lnTo>
                  <a:lnTo>
                    <a:pt x="199" y="268"/>
                  </a:lnTo>
                  <a:lnTo>
                    <a:pt x="220" y="274"/>
                  </a:lnTo>
                  <a:lnTo>
                    <a:pt x="251" y="274"/>
                  </a:lnTo>
                  <a:lnTo>
                    <a:pt x="280" y="268"/>
                  </a:lnTo>
                  <a:lnTo>
                    <a:pt x="297" y="257"/>
                  </a:lnTo>
                  <a:lnTo>
                    <a:pt x="322" y="117"/>
                  </a:lnTo>
                  <a:lnTo>
                    <a:pt x="318" y="6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86" name="Freeform 2462"/>
            <p:cNvSpPr>
              <a:spLocks/>
            </p:cNvSpPr>
            <p:nvPr/>
          </p:nvSpPr>
          <p:spPr bwMode="auto">
            <a:xfrm>
              <a:off x="2573" y="2063"/>
              <a:ext cx="67" cy="18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8" y="0"/>
                </a:cxn>
                <a:cxn ang="0">
                  <a:pos x="4" y="16"/>
                </a:cxn>
                <a:cxn ang="0">
                  <a:pos x="0" y="50"/>
                </a:cxn>
                <a:cxn ang="0">
                  <a:pos x="0" y="84"/>
                </a:cxn>
                <a:cxn ang="0">
                  <a:pos x="0" y="122"/>
                </a:cxn>
                <a:cxn ang="0">
                  <a:pos x="4" y="157"/>
                </a:cxn>
                <a:cxn ang="0">
                  <a:pos x="8" y="178"/>
                </a:cxn>
                <a:cxn ang="0">
                  <a:pos x="12" y="184"/>
                </a:cxn>
                <a:cxn ang="0">
                  <a:pos x="62" y="173"/>
                </a:cxn>
                <a:cxn ang="0">
                  <a:pos x="67" y="39"/>
                </a:cxn>
                <a:cxn ang="0">
                  <a:pos x="59" y="11"/>
                </a:cxn>
              </a:cxnLst>
              <a:rect l="0" t="0" r="r" b="b"/>
              <a:pathLst>
                <a:path w="67" h="184">
                  <a:moveTo>
                    <a:pt x="59" y="11"/>
                  </a:moveTo>
                  <a:lnTo>
                    <a:pt x="8" y="0"/>
                  </a:lnTo>
                  <a:lnTo>
                    <a:pt x="4" y="16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0" y="122"/>
                  </a:lnTo>
                  <a:lnTo>
                    <a:pt x="4" y="157"/>
                  </a:lnTo>
                  <a:lnTo>
                    <a:pt x="8" y="178"/>
                  </a:lnTo>
                  <a:lnTo>
                    <a:pt x="12" y="184"/>
                  </a:lnTo>
                  <a:lnTo>
                    <a:pt x="62" y="173"/>
                  </a:lnTo>
                  <a:lnTo>
                    <a:pt x="67" y="39"/>
                  </a:lnTo>
                  <a:lnTo>
                    <a:pt x="59" y="1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87" name="Freeform 2463"/>
            <p:cNvSpPr>
              <a:spLocks/>
            </p:cNvSpPr>
            <p:nvPr/>
          </p:nvSpPr>
          <p:spPr bwMode="auto">
            <a:xfrm>
              <a:off x="2728" y="2072"/>
              <a:ext cx="169" cy="19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8" y="1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169" y="66"/>
                </a:cxn>
                <a:cxn ang="0">
                  <a:pos x="165" y="184"/>
                </a:cxn>
                <a:cxn ang="0">
                  <a:pos x="165" y="195"/>
                </a:cxn>
                <a:cxn ang="0">
                  <a:pos x="131" y="195"/>
                </a:cxn>
                <a:cxn ang="0">
                  <a:pos x="33" y="172"/>
                </a:cxn>
                <a:cxn ang="0">
                  <a:pos x="4" y="161"/>
                </a:cxn>
                <a:cxn ang="0">
                  <a:pos x="0" y="22"/>
                </a:cxn>
              </a:cxnLst>
              <a:rect l="0" t="0" r="r" b="b"/>
              <a:pathLst>
                <a:path w="169" h="195">
                  <a:moveTo>
                    <a:pt x="0" y="22"/>
                  </a:moveTo>
                  <a:lnTo>
                    <a:pt x="38" y="1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66"/>
                  </a:lnTo>
                  <a:lnTo>
                    <a:pt x="165" y="184"/>
                  </a:lnTo>
                  <a:lnTo>
                    <a:pt x="165" y="195"/>
                  </a:lnTo>
                  <a:lnTo>
                    <a:pt x="131" y="195"/>
                  </a:lnTo>
                  <a:lnTo>
                    <a:pt x="33" y="172"/>
                  </a:lnTo>
                  <a:lnTo>
                    <a:pt x="4" y="16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88" name="Rectangle 2464"/>
            <p:cNvSpPr>
              <a:spLocks noChangeArrowheads="1"/>
            </p:cNvSpPr>
            <p:nvPr/>
          </p:nvSpPr>
          <p:spPr bwMode="auto">
            <a:xfrm>
              <a:off x="2843" y="2116"/>
              <a:ext cx="54" cy="89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89" name="Freeform 2465"/>
            <p:cNvSpPr>
              <a:spLocks/>
            </p:cNvSpPr>
            <p:nvPr/>
          </p:nvSpPr>
          <p:spPr bwMode="auto">
            <a:xfrm>
              <a:off x="2725" y="2069"/>
              <a:ext cx="169" cy="19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8" y="10"/>
                </a:cxn>
                <a:cxn ang="0">
                  <a:pos x="127" y="0"/>
                </a:cxn>
                <a:cxn ang="0">
                  <a:pos x="169" y="0"/>
                </a:cxn>
                <a:cxn ang="0">
                  <a:pos x="169" y="66"/>
                </a:cxn>
                <a:cxn ang="0">
                  <a:pos x="165" y="184"/>
                </a:cxn>
                <a:cxn ang="0">
                  <a:pos x="165" y="195"/>
                </a:cxn>
                <a:cxn ang="0">
                  <a:pos x="131" y="195"/>
                </a:cxn>
                <a:cxn ang="0">
                  <a:pos x="33" y="172"/>
                </a:cxn>
                <a:cxn ang="0">
                  <a:pos x="4" y="161"/>
                </a:cxn>
                <a:cxn ang="0">
                  <a:pos x="0" y="22"/>
                </a:cxn>
              </a:cxnLst>
              <a:rect l="0" t="0" r="r" b="b"/>
              <a:pathLst>
                <a:path w="169" h="195">
                  <a:moveTo>
                    <a:pt x="0" y="22"/>
                  </a:moveTo>
                  <a:lnTo>
                    <a:pt x="38" y="10"/>
                  </a:lnTo>
                  <a:lnTo>
                    <a:pt x="127" y="0"/>
                  </a:lnTo>
                  <a:lnTo>
                    <a:pt x="169" y="0"/>
                  </a:lnTo>
                  <a:lnTo>
                    <a:pt x="169" y="66"/>
                  </a:lnTo>
                  <a:lnTo>
                    <a:pt x="165" y="184"/>
                  </a:lnTo>
                  <a:lnTo>
                    <a:pt x="165" y="195"/>
                  </a:lnTo>
                  <a:lnTo>
                    <a:pt x="131" y="195"/>
                  </a:lnTo>
                  <a:lnTo>
                    <a:pt x="33" y="172"/>
                  </a:lnTo>
                  <a:lnTo>
                    <a:pt x="4" y="161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90" name="Rectangle 2466"/>
            <p:cNvSpPr>
              <a:spLocks noChangeArrowheads="1"/>
            </p:cNvSpPr>
            <p:nvPr/>
          </p:nvSpPr>
          <p:spPr bwMode="auto">
            <a:xfrm>
              <a:off x="2840" y="2113"/>
              <a:ext cx="54" cy="89"/>
            </a:xfrm>
            <a:prstGeom prst="rect">
              <a:avLst/>
            </a:prstGeom>
            <a:noFill/>
            <a:ln w="9525">
              <a:solidFill>
                <a:srgbClr val="CCCC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91" name="Freeform 2467"/>
            <p:cNvSpPr>
              <a:spLocks/>
            </p:cNvSpPr>
            <p:nvPr/>
          </p:nvSpPr>
          <p:spPr bwMode="auto">
            <a:xfrm>
              <a:off x="2829" y="2200"/>
              <a:ext cx="17" cy="6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" y="67"/>
                </a:cxn>
                <a:cxn ang="0">
                  <a:pos x="0" y="61"/>
                </a:cxn>
                <a:cxn ang="0">
                  <a:pos x="13" y="6"/>
                </a:cxn>
                <a:cxn ang="0">
                  <a:pos x="17" y="0"/>
                </a:cxn>
              </a:cxnLst>
              <a:rect l="0" t="0" r="r" b="b"/>
              <a:pathLst>
                <a:path w="17" h="67">
                  <a:moveTo>
                    <a:pt x="17" y="0"/>
                  </a:moveTo>
                  <a:lnTo>
                    <a:pt x="13" y="67"/>
                  </a:lnTo>
                  <a:lnTo>
                    <a:pt x="0" y="61"/>
                  </a:lnTo>
                  <a:lnTo>
                    <a:pt x="13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92" name="Freeform 2468"/>
            <p:cNvSpPr>
              <a:spLocks/>
            </p:cNvSpPr>
            <p:nvPr/>
          </p:nvSpPr>
          <p:spPr bwMode="auto">
            <a:xfrm>
              <a:off x="2829" y="2066"/>
              <a:ext cx="17" cy="62"/>
            </a:xfrm>
            <a:custGeom>
              <a:avLst/>
              <a:gdLst/>
              <a:ahLst/>
              <a:cxnLst>
                <a:cxn ang="0">
                  <a:pos x="17" y="62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3" y="62"/>
                </a:cxn>
                <a:cxn ang="0">
                  <a:pos x="17" y="62"/>
                </a:cxn>
              </a:cxnLst>
              <a:rect l="0" t="0" r="r" b="b"/>
              <a:pathLst>
                <a:path w="17" h="62">
                  <a:moveTo>
                    <a:pt x="17" y="6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62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93" name="Freeform 2469"/>
            <p:cNvSpPr>
              <a:spLocks/>
            </p:cNvSpPr>
            <p:nvPr/>
          </p:nvSpPr>
          <p:spPr bwMode="auto">
            <a:xfrm>
              <a:off x="2826" y="2197"/>
              <a:ext cx="17" cy="6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" y="67"/>
                </a:cxn>
                <a:cxn ang="0">
                  <a:pos x="0" y="61"/>
                </a:cxn>
                <a:cxn ang="0">
                  <a:pos x="13" y="6"/>
                </a:cxn>
                <a:cxn ang="0">
                  <a:pos x="17" y="0"/>
                </a:cxn>
              </a:cxnLst>
              <a:rect l="0" t="0" r="r" b="b"/>
              <a:pathLst>
                <a:path w="17" h="67">
                  <a:moveTo>
                    <a:pt x="17" y="0"/>
                  </a:moveTo>
                  <a:lnTo>
                    <a:pt x="13" y="67"/>
                  </a:lnTo>
                  <a:lnTo>
                    <a:pt x="0" y="61"/>
                  </a:lnTo>
                  <a:lnTo>
                    <a:pt x="13" y="6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94" name="Freeform 2470"/>
            <p:cNvSpPr>
              <a:spLocks/>
            </p:cNvSpPr>
            <p:nvPr/>
          </p:nvSpPr>
          <p:spPr bwMode="auto">
            <a:xfrm>
              <a:off x="2826" y="2063"/>
              <a:ext cx="17" cy="62"/>
            </a:xfrm>
            <a:custGeom>
              <a:avLst/>
              <a:gdLst/>
              <a:ahLst/>
              <a:cxnLst>
                <a:cxn ang="0">
                  <a:pos x="17" y="62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3" y="62"/>
                </a:cxn>
                <a:cxn ang="0">
                  <a:pos x="17" y="62"/>
                </a:cxn>
              </a:cxnLst>
              <a:rect l="0" t="0" r="r" b="b"/>
              <a:pathLst>
                <a:path w="17" h="62">
                  <a:moveTo>
                    <a:pt x="17" y="6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62"/>
                  </a:lnTo>
                  <a:lnTo>
                    <a:pt x="17" y="62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95" name="Freeform 2471"/>
            <p:cNvSpPr>
              <a:spLocks/>
            </p:cNvSpPr>
            <p:nvPr/>
          </p:nvSpPr>
          <p:spPr bwMode="auto">
            <a:xfrm>
              <a:off x="2804" y="2183"/>
              <a:ext cx="34" cy="50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8" y="50"/>
                </a:cxn>
                <a:cxn ang="0">
                  <a:pos x="0" y="23"/>
                </a:cxn>
                <a:cxn ang="0">
                  <a:pos x="34" y="0"/>
                </a:cxn>
                <a:cxn ang="0">
                  <a:pos x="34" y="11"/>
                </a:cxn>
              </a:cxnLst>
              <a:rect l="0" t="0" r="r" b="b"/>
              <a:pathLst>
                <a:path w="34" h="50">
                  <a:moveTo>
                    <a:pt x="34" y="11"/>
                  </a:moveTo>
                  <a:lnTo>
                    <a:pt x="8" y="50"/>
                  </a:lnTo>
                  <a:lnTo>
                    <a:pt x="0" y="23"/>
                  </a:lnTo>
                  <a:lnTo>
                    <a:pt x="34" y="0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96" name="Freeform 2472"/>
            <p:cNvSpPr>
              <a:spLocks/>
            </p:cNvSpPr>
            <p:nvPr/>
          </p:nvSpPr>
          <p:spPr bwMode="auto">
            <a:xfrm>
              <a:off x="2809" y="2094"/>
              <a:ext cx="25" cy="44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3" y="0"/>
                </a:cxn>
                <a:cxn ang="0">
                  <a:pos x="0" y="17"/>
                </a:cxn>
                <a:cxn ang="0">
                  <a:pos x="25" y="44"/>
                </a:cxn>
                <a:cxn ang="0">
                  <a:pos x="25" y="28"/>
                </a:cxn>
              </a:cxnLst>
              <a:rect l="0" t="0" r="r" b="b"/>
              <a:pathLst>
                <a:path w="25" h="44">
                  <a:moveTo>
                    <a:pt x="25" y="28"/>
                  </a:moveTo>
                  <a:lnTo>
                    <a:pt x="3" y="0"/>
                  </a:lnTo>
                  <a:lnTo>
                    <a:pt x="0" y="17"/>
                  </a:lnTo>
                  <a:lnTo>
                    <a:pt x="25" y="44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97" name="Freeform 2473"/>
            <p:cNvSpPr>
              <a:spLocks/>
            </p:cNvSpPr>
            <p:nvPr/>
          </p:nvSpPr>
          <p:spPr bwMode="auto">
            <a:xfrm>
              <a:off x="2801" y="2180"/>
              <a:ext cx="34" cy="50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8" y="50"/>
                </a:cxn>
                <a:cxn ang="0">
                  <a:pos x="0" y="23"/>
                </a:cxn>
                <a:cxn ang="0">
                  <a:pos x="34" y="0"/>
                </a:cxn>
                <a:cxn ang="0">
                  <a:pos x="34" y="11"/>
                </a:cxn>
              </a:cxnLst>
              <a:rect l="0" t="0" r="r" b="b"/>
              <a:pathLst>
                <a:path w="34" h="50">
                  <a:moveTo>
                    <a:pt x="34" y="11"/>
                  </a:moveTo>
                  <a:lnTo>
                    <a:pt x="8" y="50"/>
                  </a:lnTo>
                  <a:lnTo>
                    <a:pt x="0" y="23"/>
                  </a:lnTo>
                  <a:lnTo>
                    <a:pt x="34" y="0"/>
                  </a:lnTo>
                  <a:lnTo>
                    <a:pt x="34" y="11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98" name="Freeform 2474"/>
            <p:cNvSpPr>
              <a:spLocks/>
            </p:cNvSpPr>
            <p:nvPr/>
          </p:nvSpPr>
          <p:spPr bwMode="auto">
            <a:xfrm>
              <a:off x="2806" y="2091"/>
              <a:ext cx="25" cy="44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3" y="0"/>
                </a:cxn>
                <a:cxn ang="0">
                  <a:pos x="0" y="17"/>
                </a:cxn>
                <a:cxn ang="0">
                  <a:pos x="25" y="44"/>
                </a:cxn>
                <a:cxn ang="0">
                  <a:pos x="25" y="28"/>
                </a:cxn>
              </a:cxnLst>
              <a:rect l="0" t="0" r="r" b="b"/>
              <a:pathLst>
                <a:path w="25" h="44">
                  <a:moveTo>
                    <a:pt x="25" y="28"/>
                  </a:moveTo>
                  <a:lnTo>
                    <a:pt x="3" y="0"/>
                  </a:lnTo>
                  <a:lnTo>
                    <a:pt x="0" y="17"/>
                  </a:lnTo>
                  <a:lnTo>
                    <a:pt x="25" y="44"/>
                  </a:lnTo>
                  <a:lnTo>
                    <a:pt x="25" y="28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99" name="Freeform 2475"/>
            <p:cNvSpPr>
              <a:spLocks/>
            </p:cNvSpPr>
            <p:nvPr/>
          </p:nvSpPr>
          <p:spPr bwMode="auto">
            <a:xfrm>
              <a:off x="2656" y="2077"/>
              <a:ext cx="89" cy="17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4" y="5"/>
                </a:cxn>
                <a:cxn ang="0">
                  <a:pos x="76" y="17"/>
                </a:cxn>
                <a:cxn ang="0">
                  <a:pos x="89" y="50"/>
                </a:cxn>
                <a:cxn ang="0">
                  <a:pos x="89" y="84"/>
                </a:cxn>
                <a:cxn ang="0">
                  <a:pos x="89" y="123"/>
                </a:cxn>
                <a:cxn ang="0">
                  <a:pos x="81" y="151"/>
                </a:cxn>
                <a:cxn ang="0">
                  <a:pos x="73" y="162"/>
                </a:cxn>
                <a:cxn ang="0">
                  <a:pos x="59" y="167"/>
                </a:cxn>
                <a:cxn ang="0">
                  <a:pos x="30" y="173"/>
                </a:cxn>
                <a:cxn ang="0">
                  <a:pos x="0" y="89"/>
                </a:cxn>
                <a:cxn ang="0">
                  <a:pos x="30" y="0"/>
                </a:cxn>
                <a:cxn ang="0">
                  <a:pos x="34" y="0"/>
                </a:cxn>
              </a:cxnLst>
              <a:rect l="0" t="0" r="r" b="b"/>
              <a:pathLst>
                <a:path w="89" h="173">
                  <a:moveTo>
                    <a:pt x="34" y="0"/>
                  </a:moveTo>
                  <a:lnTo>
                    <a:pt x="64" y="5"/>
                  </a:lnTo>
                  <a:lnTo>
                    <a:pt x="76" y="17"/>
                  </a:lnTo>
                  <a:lnTo>
                    <a:pt x="89" y="50"/>
                  </a:lnTo>
                  <a:lnTo>
                    <a:pt x="89" y="84"/>
                  </a:lnTo>
                  <a:lnTo>
                    <a:pt x="89" y="123"/>
                  </a:lnTo>
                  <a:lnTo>
                    <a:pt x="81" y="151"/>
                  </a:lnTo>
                  <a:lnTo>
                    <a:pt x="73" y="162"/>
                  </a:lnTo>
                  <a:lnTo>
                    <a:pt x="59" y="167"/>
                  </a:lnTo>
                  <a:lnTo>
                    <a:pt x="30" y="173"/>
                  </a:lnTo>
                  <a:lnTo>
                    <a:pt x="0" y="89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00" name="Freeform 2476"/>
            <p:cNvSpPr>
              <a:spLocks/>
            </p:cNvSpPr>
            <p:nvPr/>
          </p:nvSpPr>
          <p:spPr bwMode="auto">
            <a:xfrm>
              <a:off x="2653" y="2074"/>
              <a:ext cx="89" cy="17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4" y="5"/>
                </a:cxn>
                <a:cxn ang="0">
                  <a:pos x="76" y="17"/>
                </a:cxn>
                <a:cxn ang="0">
                  <a:pos x="89" y="50"/>
                </a:cxn>
                <a:cxn ang="0">
                  <a:pos x="89" y="84"/>
                </a:cxn>
                <a:cxn ang="0">
                  <a:pos x="89" y="123"/>
                </a:cxn>
                <a:cxn ang="0">
                  <a:pos x="81" y="151"/>
                </a:cxn>
                <a:cxn ang="0">
                  <a:pos x="73" y="162"/>
                </a:cxn>
                <a:cxn ang="0">
                  <a:pos x="59" y="167"/>
                </a:cxn>
                <a:cxn ang="0">
                  <a:pos x="30" y="173"/>
                </a:cxn>
                <a:cxn ang="0">
                  <a:pos x="0" y="89"/>
                </a:cxn>
                <a:cxn ang="0">
                  <a:pos x="30" y="0"/>
                </a:cxn>
              </a:cxnLst>
              <a:rect l="0" t="0" r="r" b="b"/>
              <a:pathLst>
                <a:path w="89" h="173">
                  <a:moveTo>
                    <a:pt x="34" y="0"/>
                  </a:moveTo>
                  <a:lnTo>
                    <a:pt x="64" y="5"/>
                  </a:lnTo>
                  <a:lnTo>
                    <a:pt x="76" y="17"/>
                  </a:lnTo>
                  <a:lnTo>
                    <a:pt x="89" y="50"/>
                  </a:lnTo>
                  <a:lnTo>
                    <a:pt x="89" y="84"/>
                  </a:lnTo>
                  <a:lnTo>
                    <a:pt x="89" y="123"/>
                  </a:lnTo>
                  <a:lnTo>
                    <a:pt x="81" y="151"/>
                  </a:lnTo>
                  <a:lnTo>
                    <a:pt x="73" y="162"/>
                  </a:lnTo>
                  <a:lnTo>
                    <a:pt x="59" y="167"/>
                  </a:lnTo>
                  <a:lnTo>
                    <a:pt x="30" y="173"/>
                  </a:lnTo>
                  <a:lnTo>
                    <a:pt x="0" y="89"/>
                  </a:lnTo>
                  <a:lnTo>
                    <a:pt x="30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01" name="Freeform 2477"/>
            <p:cNvSpPr>
              <a:spLocks/>
            </p:cNvSpPr>
            <p:nvPr/>
          </p:nvSpPr>
          <p:spPr bwMode="auto">
            <a:xfrm>
              <a:off x="2576" y="2253"/>
              <a:ext cx="289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9" y="39"/>
                </a:cxn>
                <a:cxn ang="0">
                  <a:pos x="30" y="39"/>
                </a:cxn>
                <a:cxn ang="0">
                  <a:pos x="51" y="39"/>
                </a:cxn>
                <a:cxn ang="0">
                  <a:pos x="64" y="39"/>
                </a:cxn>
                <a:cxn ang="0">
                  <a:pos x="76" y="39"/>
                </a:cxn>
                <a:cxn ang="0">
                  <a:pos x="111" y="28"/>
                </a:cxn>
                <a:cxn ang="0">
                  <a:pos x="140" y="28"/>
                </a:cxn>
                <a:cxn ang="0">
                  <a:pos x="166" y="33"/>
                </a:cxn>
                <a:cxn ang="0">
                  <a:pos x="178" y="33"/>
                </a:cxn>
                <a:cxn ang="0">
                  <a:pos x="191" y="39"/>
                </a:cxn>
                <a:cxn ang="0">
                  <a:pos x="225" y="39"/>
                </a:cxn>
                <a:cxn ang="0">
                  <a:pos x="238" y="33"/>
                </a:cxn>
                <a:cxn ang="0">
                  <a:pos x="255" y="33"/>
                </a:cxn>
                <a:cxn ang="0">
                  <a:pos x="276" y="22"/>
                </a:cxn>
                <a:cxn ang="0">
                  <a:pos x="280" y="11"/>
                </a:cxn>
                <a:cxn ang="0">
                  <a:pos x="289" y="0"/>
                </a:cxn>
              </a:cxnLst>
              <a:rect l="0" t="0" r="r" b="b"/>
              <a:pathLst>
                <a:path w="289" h="39">
                  <a:moveTo>
                    <a:pt x="0" y="39"/>
                  </a:moveTo>
                  <a:lnTo>
                    <a:pt x="9" y="39"/>
                  </a:lnTo>
                  <a:lnTo>
                    <a:pt x="30" y="39"/>
                  </a:lnTo>
                  <a:lnTo>
                    <a:pt x="51" y="39"/>
                  </a:lnTo>
                  <a:lnTo>
                    <a:pt x="64" y="39"/>
                  </a:lnTo>
                  <a:lnTo>
                    <a:pt x="76" y="39"/>
                  </a:lnTo>
                  <a:lnTo>
                    <a:pt x="111" y="28"/>
                  </a:lnTo>
                  <a:lnTo>
                    <a:pt x="140" y="28"/>
                  </a:lnTo>
                  <a:lnTo>
                    <a:pt x="166" y="33"/>
                  </a:lnTo>
                  <a:lnTo>
                    <a:pt x="178" y="33"/>
                  </a:lnTo>
                  <a:lnTo>
                    <a:pt x="191" y="39"/>
                  </a:lnTo>
                  <a:lnTo>
                    <a:pt x="225" y="39"/>
                  </a:lnTo>
                  <a:lnTo>
                    <a:pt x="238" y="33"/>
                  </a:lnTo>
                  <a:lnTo>
                    <a:pt x="255" y="33"/>
                  </a:lnTo>
                  <a:lnTo>
                    <a:pt x="276" y="22"/>
                  </a:lnTo>
                  <a:lnTo>
                    <a:pt x="280" y="11"/>
                  </a:lnTo>
                  <a:lnTo>
                    <a:pt x="289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02" name="Freeform 2478"/>
            <p:cNvSpPr>
              <a:spLocks/>
            </p:cNvSpPr>
            <p:nvPr/>
          </p:nvSpPr>
          <p:spPr bwMode="auto">
            <a:xfrm>
              <a:off x="2576" y="2018"/>
              <a:ext cx="289" cy="3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9" y="0"/>
                </a:cxn>
                <a:cxn ang="0">
                  <a:pos x="30" y="0"/>
                </a:cxn>
                <a:cxn ang="0">
                  <a:pos x="51" y="0"/>
                </a:cxn>
                <a:cxn ang="0">
                  <a:pos x="64" y="0"/>
                </a:cxn>
                <a:cxn ang="0">
                  <a:pos x="76" y="6"/>
                </a:cxn>
                <a:cxn ang="0">
                  <a:pos x="111" y="11"/>
                </a:cxn>
                <a:cxn ang="0">
                  <a:pos x="140" y="17"/>
                </a:cxn>
                <a:cxn ang="0">
                  <a:pos x="166" y="6"/>
                </a:cxn>
                <a:cxn ang="0">
                  <a:pos x="178" y="0"/>
                </a:cxn>
                <a:cxn ang="0">
                  <a:pos x="191" y="0"/>
                </a:cxn>
                <a:cxn ang="0">
                  <a:pos x="225" y="0"/>
                </a:cxn>
                <a:cxn ang="0">
                  <a:pos x="238" y="0"/>
                </a:cxn>
                <a:cxn ang="0">
                  <a:pos x="255" y="6"/>
                </a:cxn>
                <a:cxn ang="0">
                  <a:pos x="276" y="17"/>
                </a:cxn>
                <a:cxn ang="0">
                  <a:pos x="280" y="28"/>
                </a:cxn>
                <a:cxn ang="0">
                  <a:pos x="289" y="39"/>
                </a:cxn>
              </a:cxnLst>
              <a:rect l="0" t="0" r="r" b="b"/>
              <a:pathLst>
                <a:path w="289" h="39">
                  <a:moveTo>
                    <a:pt x="0" y="6"/>
                  </a:moveTo>
                  <a:lnTo>
                    <a:pt x="9" y="0"/>
                  </a:lnTo>
                  <a:lnTo>
                    <a:pt x="30" y="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76" y="6"/>
                  </a:lnTo>
                  <a:lnTo>
                    <a:pt x="111" y="11"/>
                  </a:lnTo>
                  <a:lnTo>
                    <a:pt x="140" y="17"/>
                  </a:lnTo>
                  <a:lnTo>
                    <a:pt x="166" y="6"/>
                  </a:lnTo>
                  <a:lnTo>
                    <a:pt x="178" y="0"/>
                  </a:lnTo>
                  <a:lnTo>
                    <a:pt x="191" y="0"/>
                  </a:lnTo>
                  <a:lnTo>
                    <a:pt x="225" y="0"/>
                  </a:lnTo>
                  <a:lnTo>
                    <a:pt x="238" y="0"/>
                  </a:lnTo>
                  <a:lnTo>
                    <a:pt x="255" y="6"/>
                  </a:lnTo>
                  <a:lnTo>
                    <a:pt x="276" y="17"/>
                  </a:lnTo>
                  <a:lnTo>
                    <a:pt x="280" y="28"/>
                  </a:lnTo>
                  <a:lnTo>
                    <a:pt x="289" y="39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03" name="Freeform 2479"/>
            <p:cNvSpPr>
              <a:spLocks/>
            </p:cNvSpPr>
            <p:nvPr/>
          </p:nvSpPr>
          <p:spPr bwMode="auto">
            <a:xfrm>
              <a:off x="2826" y="2049"/>
              <a:ext cx="54" cy="2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3" y="11"/>
                </a:cxn>
                <a:cxn ang="0">
                  <a:pos x="38" y="17"/>
                </a:cxn>
                <a:cxn ang="0">
                  <a:pos x="42" y="28"/>
                </a:cxn>
                <a:cxn ang="0">
                  <a:pos x="46" y="39"/>
                </a:cxn>
                <a:cxn ang="0">
                  <a:pos x="50" y="56"/>
                </a:cxn>
                <a:cxn ang="0">
                  <a:pos x="54" y="67"/>
                </a:cxn>
                <a:cxn ang="0">
                  <a:pos x="54" y="89"/>
                </a:cxn>
                <a:cxn ang="0">
                  <a:pos x="54" y="107"/>
                </a:cxn>
                <a:cxn ang="0">
                  <a:pos x="54" y="123"/>
                </a:cxn>
                <a:cxn ang="0">
                  <a:pos x="54" y="145"/>
                </a:cxn>
                <a:cxn ang="0">
                  <a:pos x="50" y="168"/>
                </a:cxn>
                <a:cxn ang="0">
                  <a:pos x="46" y="190"/>
                </a:cxn>
                <a:cxn ang="0">
                  <a:pos x="42" y="207"/>
                </a:cxn>
                <a:cxn ang="0">
                  <a:pos x="33" y="218"/>
                </a:cxn>
                <a:cxn ang="0">
                  <a:pos x="21" y="228"/>
                </a:cxn>
                <a:cxn ang="0">
                  <a:pos x="12" y="234"/>
                </a:cxn>
                <a:cxn ang="0">
                  <a:pos x="3" y="212"/>
                </a:cxn>
                <a:cxn ang="0">
                  <a:pos x="16" y="207"/>
                </a:cxn>
                <a:cxn ang="0">
                  <a:pos x="24" y="207"/>
                </a:cxn>
                <a:cxn ang="0">
                  <a:pos x="29" y="195"/>
                </a:cxn>
                <a:cxn ang="0">
                  <a:pos x="38" y="184"/>
                </a:cxn>
                <a:cxn ang="0">
                  <a:pos x="42" y="168"/>
                </a:cxn>
                <a:cxn ang="0">
                  <a:pos x="46" y="156"/>
                </a:cxn>
                <a:cxn ang="0">
                  <a:pos x="46" y="134"/>
                </a:cxn>
                <a:cxn ang="0">
                  <a:pos x="46" y="118"/>
                </a:cxn>
                <a:cxn ang="0">
                  <a:pos x="46" y="101"/>
                </a:cxn>
                <a:cxn ang="0">
                  <a:pos x="46" y="79"/>
                </a:cxn>
                <a:cxn ang="0">
                  <a:pos x="42" y="62"/>
                </a:cxn>
                <a:cxn ang="0">
                  <a:pos x="38" y="51"/>
                </a:cxn>
                <a:cxn ang="0">
                  <a:pos x="33" y="39"/>
                </a:cxn>
                <a:cxn ang="0">
                  <a:pos x="24" y="28"/>
                </a:cxn>
                <a:cxn ang="0">
                  <a:pos x="21" y="23"/>
                </a:cxn>
                <a:cxn ang="0">
                  <a:pos x="12" y="23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0" y="6"/>
                </a:cxn>
              </a:cxnLst>
              <a:rect l="0" t="0" r="r" b="b"/>
              <a:pathLst>
                <a:path w="54" h="234">
                  <a:moveTo>
                    <a:pt x="0" y="6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3" y="11"/>
                  </a:lnTo>
                  <a:lnTo>
                    <a:pt x="38" y="17"/>
                  </a:lnTo>
                  <a:lnTo>
                    <a:pt x="42" y="28"/>
                  </a:lnTo>
                  <a:lnTo>
                    <a:pt x="46" y="39"/>
                  </a:lnTo>
                  <a:lnTo>
                    <a:pt x="50" y="56"/>
                  </a:lnTo>
                  <a:lnTo>
                    <a:pt x="54" y="67"/>
                  </a:lnTo>
                  <a:lnTo>
                    <a:pt x="54" y="89"/>
                  </a:lnTo>
                  <a:lnTo>
                    <a:pt x="54" y="107"/>
                  </a:lnTo>
                  <a:lnTo>
                    <a:pt x="54" y="123"/>
                  </a:lnTo>
                  <a:lnTo>
                    <a:pt x="54" y="145"/>
                  </a:lnTo>
                  <a:lnTo>
                    <a:pt x="50" y="168"/>
                  </a:lnTo>
                  <a:lnTo>
                    <a:pt x="46" y="190"/>
                  </a:lnTo>
                  <a:lnTo>
                    <a:pt x="42" y="207"/>
                  </a:lnTo>
                  <a:lnTo>
                    <a:pt x="33" y="218"/>
                  </a:lnTo>
                  <a:lnTo>
                    <a:pt x="21" y="228"/>
                  </a:lnTo>
                  <a:lnTo>
                    <a:pt x="12" y="234"/>
                  </a:lnTo>
                  <a:lnTo>
                    <a:pt x="3" y="212"/>
                  </a:lnTo>
                  <a:lnTo>
                    <a:pt x="16" y="207"/>
                  </a:lnTo>
                  <a:lnTo>
                    <a:pt x="24" y="207"/>
                  </a:lnTo>
                  <a:lnTo>
                    <a:pt x="29" y="195"/>
                  </a:lnTo>
                  <a:lnTo>
                    <a:pt x="38" y="184"/>
                  </a:lnTo>
                  <a:lnTo>
                    <a:pt x="42" y="168"/>
                  </a:lnTo>
                  <a:lnTo>
                    <a:pt x="46" y="156"/>
                  </a:lnTo>
                  <a:lnTo>
                    <a:pt x="46" y="134"/>
                  </a:lnTo>
                  <a:lnTo>
                    <a:pt x="46" y="118"/>
                  </a:lnTo>
                  <a:lnTo>
                    <a:pt x="46" y="101"/>
                  </a:lnTo>
                  <a:lnTo>
                    <a:pt x="46" y="79"/>
                  </a:lnTo>
                  <a:lnTo>
                    <a:pt x="42" y="62"/>
                  </a:lnTo>
                  <a:lnTo>
                    <a:pt x="38" y="51"/>
                  </a:lnTo>
                  <a:lnTo>
                    <a:pt x="33" y="39"/>
                  </a:lnTo>
                  <a:lnTo>
                    <a:pt x="24" y="28"/>
                  </a:lnTo>
                  <a:lnTo>
                    <a:pt x="21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04" name="Freeform 2480"/>
            <p:cNvSpPr>
              <a:spLocks/>
            </p:cNvSpPr>
            <p:nvPr/>
          </p:nvSpPr>
          <p:spPr bwMode="auto">
            <a:xfrm>
              <a:off x="2796" y="2055"/>
              <a:ext cx="42" cy="22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6"/>
                </a:cxn>
                <a:cxn ang="0">
                  <a:pos x="16" y="17"/>
                </a:cxn>
                <a:cxn ang="0">
                  <a:pos x="13" y="33"/>
                </a:cxn>
                <a:cxn ang="0">
                  <a:pos x="4" y="56"/>
                </a:cxn>
                <a:cxn ang="0">
                  <a:pos x="4" y="78"/>
                </a:cxn>
                <a:cxn ang="0">
                  <a:pos x="0" y="101"/>
                </a:cxn>
                <a:cxn ang="0">
                  <a:pos x="0" y="123"/>
                </a:cxn>
                <a:cxn ang="0">
                  <a:pos x="4" y="145"/>
                </a:cxn>
                <a:cxn ang="0">
                  <a:pos x="9" y="168"/>
                </a:cxn>
                <a:cxn ang="0">
                  <a:pos x="13" y="189"/>
                </a:cxn>
                <a:cxn ang="0">
                  <a:pos x="21" y="212"/>
                </a:cxn>
                <a:cxn ang="0">
                  <a:pos x="30" y="222"/>
                </a:cxn>
                <a:cxn ang="0">
                  <a:pos x="42" y="228"/>
                </a:cxn>
                <a:cxn ang="0">
                  <a:pos x="42" y="206"/>
                </a:cxn>
                <a:cxn ang="0">
                  <a:pos x="38" y="201"/>
                </a:cxn>
                <a:cxn ang="0">
                  <a:pos x="30" y="195"/>
                </a:cxn>
                <a:cxn ang="0">
                  <a:pos x="25" y="189"/>
                </a:cxn>
                <a:cxn ang="0">
                  <a:pos x="21" y="178"/>
                </a:cxn>
                <a:cxn ang="0">
                  <a:pos x="16" y="173"/>
                </a:cxn>
                <a:cxn ang="0">
                  <a:pos x="16" y="156"/>
                </a:cxn>
                <a:cxn ang="0">
                  <a:pos x="13" y="145"/>
                </a:cxn>
                <a:cxn ang="0">
                  <a:pos x="13" y="128"/>
                </a:cxn>
                <a:cxn ang="0">
                  <a:pos x="9" y="117"/>
                </a:cxn>
                <a:cxn ang="0">
                  <a:pos x="13" y="101"/>
                </a:cxn>
                <a:cxn ang="0">
                  <a:pos x="13" y="83"/>
                </a:cxn>
                <a:cxn ang="0">
                  <a:pos x="13" y="73"/>
                </a:cxn>
                <a:cxn ang="0">
                  <a:pos x="16" y="62"/>
                </a:cxn>
                <a:cxn ang="0">
                  <a:pos x="16" y="45"/>
                </a:cxn>
                <a:cxn ang="0">
                  <a:pos x="25" y="33"/>
                </a:cxn>
                <a:cxn ang="0">
                  <a:pos x="33" y="23"/>
                </a:cxn>
                <a:cxn ang="0">
                  <a:pos x="38" y="17"/>
                </a:cxn>
                <a:cxn ang="0">
                  <a:pos x="30" y="0"/>
                </a:cxn>
              </a:cxnLst>
              <a:rect l="0" t="0" r="r" b="b"/>
              <a:pathLst>
                <a:path w="42" h="228">
                  <a:moveTo>
                    <a:pt x="30" y="0"/>
                  </a:moveTo>
                  <a:lnTo>
                    <a:pt x="25" y="6"/>
                  </a:lnTo>
                  <a:lnTo>
                    <a:pt x="16" y="17"/>
                  </a:lnTo>
                  <a:lnTo>
                    <a:pt x="13" y="33"/>
                  </a:lnTo>
                  <a:lnTo>
                    <a:pt x="4" y="56"/>
                  </a:lnTo>
                  <a:lnTo>
                    <a:pt x="4" y="78"/>
                  </a:lnTo>
                  <a:lnTo>
                    <a:pt x="0" y="101"/>
                  </a:lnTo>
                  <a:lnTo>
                    <a:pt x="0" y="123"/>
                  </a:lnTo>
                  <a:lnTo>
                    <a:pt x="4" y="145"/>
                  </a:lnTo>
                  <a:lnTo>
                    <a:pt x="9" y="168"/>
                  </a:lnTo>
                  <a:lnTo>
                    <a:pt x="13" y="189"/>
                  </a:lnTo>
                  <a:lnTo>
                    <a:pt x="21" y="212"/>
                  </a:lnTo>
                  <a:lnTo>
                    <a:pt x="30" y="222"/>
                  </a:lnTo>
                  <a:lnTo>
                    <a:pt x="42" y="228"/>
                  </a:lnTo>
                  <a:lnTo>
                    <a:pt x="42" y="206"/>
                  </a:lnTo>
                  <a:lnTo>
                    <a:pt x="38" y="201"/>
                  </a:lnTo>
                  <a:lnTo>
                    <a:pt x="30" y="195"/>
                  </a:lnTo>
                  <a:lnTo>
                    <a:pt x="25" y="189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6" y="156"/>
                  </a:lnTo>
                  <a:lnTo>
                    <a:pt x="13" y="145"/>
                  </a:lnTo>
                  <a:lnTo>
                    <a:pt x="13" y="128"/>
                  </a:lnTo>
                  <a:lnTo>
                    <a:pt x="9" y="117"/>
                  </a:lnTo>
                  <a:lnTo>
                    <a:pt x="13" y="101"/>
                  </a:lnTo>
                  <a:lnTo>
                    <a:pt x="13" y="83"/>
                  </a:lnTo>
                  <a:lnTo>
                    <a:pt x="13" y="73"/>
                  </a:lnTo>
                  <a:lnTo>
                    <a:pt x="16" y="62"/>
                  </a:lnTo>
                  <a:lnTo>
                    <a:pt x="16" y="45"/>
                  </a:lnTo>
                  <a:lnTo>
                    <a:pt x="25" y="33"/>
                  </a:lnTo>
                  <a:lnTo>
                    <a:pt x="33" y="23"/>
                  </a:lnTo>
                  <a:lnTo>
                    <a:pt x="38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05" name="Freeform 2481"/>
            <p:cNvSpPr>
              <a:spLocks/>
            </p:cNvSpPr>
            <p:nvPr/>
          </p:nvSpPr>
          <p:spPr bwMode="auto">
            <a:xfrm>
              <a:off x="2823" y="2046"/>
              <a:ext cx="54" cy="2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3" y="11"/>
                </a:cxn>
                <a:cxn ang="0">
                  <a:pos x="38" y="17"/>
                </a:cxn>
                <a:cxn ang="0">
                  <a:pos x="42" y="28"/>
                </a:cxn>
                <a:cxn ang="0">
                  <a:pos x="46" y="39"/>
                </a:cxn>
                <a:cxn ang="0">
                  <a:pos x="50" y="56"/>
                </a:cxn>
                <a:cxn ang="0">
                  <a:pos x="54" y="67"/>
                </a:cxn>
                <a:cxn ang="0">
                  <a:pos x="54" y="89"/>
                </a:cxn>
                <a:cxn ang="0">
                  <a:pos x="54" y="107"/>
                </a:cxn>
                <a:cxn ang="0">
                  <a:pos x="54" y="123"/>
                </a:cxn>
                <a:cxn ang="0">
                  <a:pos x="54" y="145"/>
                </a:cxn>
                <a:cxn ang="0">
                  <a:pos x="50" y="168"/>
                </a:cxn>
                <a:cxn ang="0">
                  <a:pos x="46" y="190"/>
                </a:cxn>
                <a:cxn ang="0">
                  <a:pos x="42" y="207"/>
                </a:cxn>
                <a:cxn ang="0">
                  <a:pos x="33" y="218"/>
                </a:cxn>
                <a:cxn ang="0">
                  <a:pos x="21" y="228"/>
                </a:cxn>
                <a:cxn ang="0">
                  <a:pos x="12" y="234"/>
                </a:cxn>
                <a:cxn ang="0">
                  <a:pos x="3" y="212"/>
                </a:cxn>
                <a:cxn ang="0">
                  <a:pos x="16" y="207"/>
                </a:cxn>
                <a:cxn ang="0">
                  <a:pos x="24" y="207"/>
                </a:cxn>
                <a:cxn ang="0">
                  <a:pos x="29" y="195"/>
                </a:cxn>
                <a:cxn ang="0">
                  <a:pos x="38" y="184"/>
                </a:cxn>
                <a:cxn ang="0">
                  <a:pos x="42" y="168"/>
                </a:cxn>
                <a:cxn ang="0">
                  <a:pos x="46" y="156"/>
                </a:cxn>
                <a:cxn ang="0">
                  <a:pos x="46" y="134"/>
                </a:cxn>
                <a:cxn ang="0">
                  <a:pos x="46" y="118"/>
                </a:cxn>
                <a:cxn ang="0">
                  <a:pos x="46" y="101"/>
                </a:cxn>
                <a:cxn ang="0">
                  <a:pos x="46" y="79"/>
                </a:cxn>
                <a:cxn ang="0">
                  <a:pos x="42" y="62"/>
                </a:cxn>
                <a:cxn ang="0">
                  <a:pos x="38" y="51"/>
                </a:cxn>
                <a:cxn ang="0">
                  <a:pos x="33" y="39"/>
                </a:cxn>
                <a:cxn ang="0">
                  <a:pos x="24" y="28"/>
                </a:cxn>
                <a:cxn ang="0">
                  <a:pos x="21" y="23"/>
                </a:cxn>
                <a:cxn ang="0">
                  <a:pos x="12" y="23"/>
                </a:cxn>
                <a:cxn ang="0">
                  <a:pos x="8" y="23"/>
                </a:cxn>
                <a:cxn ang="0">
                  <a:pos x="3" y="2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54" h="234">
                  <a:moveTo>
                    <a:pt x="0" y="6"/>
                  </a:moveTo>
                  <a:lnTo>
                    <a:pt x="3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3" y="11"/>
                  </a:lnTo>
                  <a:lnTo>
                    <a:pt x="38" y="17"/>
                  </a:lnTo>
                  <a:lnTo>
                    <a:pt x="42" y="28"/>
                  </a:lnTo>
                  <a:lnTo>
                    <a:pt x="46" y="39"/>
                  </a:lnTo>
                  <a:lnTo>
                    <a:pt x="50" y="56"/>
                  </a:lnTo>
                  <a:lnTo>
                    <a:pt x="54" y="67"/>
                  </a:lnTo>
                  <a:lnTo>
                    <a:pt x="54" y="89"/>
                  </a:lnTo>
                  <a:lnTo>
                    <a:pt x="54" y="107"/>
                  </a:lnTo>
                  <a:lnTo>
                    <a:pt x="54" y="123"/>
                  </a:lnTo>
                  <a:lnTo>
                    <a:pt x="54" y="145"/>
                  </a:lnTo>
                  <a:lnTo>
                    <a:pt x="50" y="168"/>
                  </a:lnTo>
                  <a:lnTo>
                    <a:pt x="46" y="190"/>
                  </a:lnTo>
                  <a:lnTo>
                    <a:pt x="42" y="207"/>
                  </a:lnTo>
                  <a:lnTo>
                    <a:pt x="33" y="218"/>
                  </a:lnTo>
                  <a:lnTo>
                    <a:pt x="21" y="228"/>
                  </a:lnTo>
                  <a:lnTo>
                    <a:pt x="12" y="234"/>
                  </a:lnTo>
                  <a:lnTo>
                    <a:pt x="3" y="212"/>
                  </a:lnTo>
                  <a:lnTo>
                    <a:pt x="16" y="207"/>
                  </a:lnTo>
                  <a:lnTo>
                    <a:pt x="24" y="207"/>
                  </a:lnTo>
                  <a:lnTo>
                    <a:pt x="29" y="195"/>
                  </a:lnTo>
                  <a:lnTo>
                    <a:pt x="38" y="184"/>
                  </a:lnTo>
                  <a:lnTo>
                    <a:pt x="42" y="168"/>
                  </a:lnTo>
                  <a:lnTo>
                    <a:pt x="46" y="156"/>
                  </a:lnTo>
                  <a:lnTo>
                    <a:pt x="46" y="134"/>
                  </a:lnTo>
                  <a:lnTo>
                    <a:pt x="46" y="118"/>
                  </a:lnTo>
                  <a:lnTo>
                    <a:pt x="46" y="101"/>
                  </a:lnTo>
                  <a:lnTo>
                    <a:pt x="46" y="79"/>
                  </a:lnTo>
                  <a:lnTo>
                    <a:pt x="42" y="62"/>
                  </a:lnTo>
                  <a:lnTo>
                    <a:pt x="38" y="51"/>
                  </a:lnTo>
                  <a:lnTo>
                    <a:pt x="33" y="39"/>
                  </a:lnTo>
                  <a:lnTo>
                    <a:pt x="24" y="28"/>
                  </a:lnTo>
                  <a:lnTo>
                    <a:pt x="21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11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06" name="Freeform 2482"/>
            <p:cNvSpPr>
              <a:spLocks/>
            </p:cNvSpPr>
            <p:nvPr/>
          </p:nvSpPr>
          <p:spPr bwMode="auto">
            <a:xfrm>
              <a:off x="2793" y="2052"/>
              <a:ext cx="42" cy="22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6"/>
                </a:cxn>
                <a:cxn ang="0">
                  <a:pos x="16" y="17"/>
                </a:cxn>
                <a:cxn ang="0">
                  <a:pos x="13" y="33"/>
                </a:cxn>
                <a:cxn ang="0">
                  <a:pos x="4" y="56"/>
                </a:cxn>
                <a:cxn ang="0">
                  <a:pos x="4" y="78"/>
                </a:cxn>
                <a:cxn ang="0">
                  <a:pos x="0" y="101"/>
                </a:cxn>
                <a:cxn ang="0">
                  <a:pos x="0" y="123"/>
                </a:cxn>
                <a:cxn ang="0">
                  <a:pos x="4" y="145"/>
                </a:cxn>
                <a:cxn ang="0">
                  <a:pos x="9" y="168"/>
                </a:cxn>
                <a:cxn ang="0">
                  <a:pos x="13" y="189"/>
                </a:cxn>
                <a:cxn ang="0">
                  <a:pos x="21" y="212"/>
                </a:cxn>
                <a:cxn ang="0">
                  <a:pos x="30" y="222"/>
                </a:cxn>
                <a:cxn ang="0">
                  <a:pos x="42" y="228"/>
                </a:cxn>
                <a:cxn ang="0">
                  <a:pos x="42" y="206"/>
                </a:cxn>
                <a:cxn ang="0">
                  <a:pos x="38" y="201"/>
                </a:cxn>
                <a:cxn ang="0">
                  <a:pos x="30" y="195"/>
                </a:cxn>
                <a:cxn ang="0">
                  <a:pos x="25" y="189"/>
                </a:cxn>
                <a:cxn ang="0">
                  <a:pos x="21" y="178"/>
                </a:cxn>
                <a:cxn ang="0">
                  <a:pos x="16" y="173"/>
                </a:cxn>
                <a:cxn ang="0">
                  <a:pos x="16" y="156"/>
                </a:cxn>
                <a:cxn ang="0">
                  <a:pos x="13" y="145"/>
                </a:cxn>
                <a:cxn ang="0">
                  <a:pos x="13" y="128"/>
                </a:cxn>
                <a:cxn ang="0">
                  <a:pos x="9" y="117"/>
                </a:cxn>
                <a:cxn ang="0">
                  <a:pos x="13" y="101"/>
                </a:cxn>
                <a:cxn ang="0">
                  <a:pos x="13" y="83"/>
                </a:cxn>
                <a:cxn ang="0">
                  <a:pos x="13" y="73"/>
                </a:cxn>
                <a:cxn ang="0">
                  <a:pos x="16" y="62"/>
                </a:cxn>
                <a:cxn ang="0">
                  <a:pos x="16" y="45"/>
                </a:cxn>
                <a:cxn ang="0">
                  <a:pos x="25" y="33"/>
                </a:cxn>
                <a:cxn ang="0">
                  <a:pos x="33" y="23"/>
                </a:cxn>
                <a:cxn ang="0">
                  <a:pos x="38" y="17"/>
                </a:cxn>
                <a:cxn ang="0">
                  <a:pos x="30" y="0"/>
                </a:cxn>
              </a:cxnLst>
              <a:rect l="0" t="0" r="r" b="b"/>
              <a:pathLst>
                <a:path w="42" h="228">
                  <a:moveTo>
                    <a:pt x="30" y="0"/>
                  </a:moveTo>
                  <a:lnTo>
                    <a:pt x="25" y="6"/>
                  </a:lnTo>
                  <a:lnTo>
                    <a:pt x="16" y="17"/>
                  </a:lnTo>
                  <a:lnTo>
                    <a:pt x="13" y="33"/>
                  </a:lnTo>
                  <a:lnTo>
                    <a:pt x="4" y="56"/>
                  </a:lnTo>
                  <a:lnTo>
                    <a:pt x="4" y="78"/>
                  </a:lnTo>
                  <a:lnTo>
                    <a:pt x="0" y="101"/>
                  </a:lnTo>
                  <a:lnTo>
                    <a:pt x="0" y="123"/>
                  </a:lnTo>
                  <a:lnTo>
                    <a:pt x="4" y="145"/>
                  </a:lnTo>
                  <a:lnTo>
                    <a:pt x="9" y="168"/>
                  </a:lnTo>
                  <a:lnTo>
                    <a:pt x="13" y="189"/>
                  </a:lnTo>
                  <a:lnTo>
                    <a:pt x="21" y="212"/>
                  </a:lnTo>
                  <a:lnTo>
                    <a:pt x="30" y="222"/>
                  </a:lnTo>
                  <a:lnTo>
                    <a:pt x="42" y="228"/>
                  </a:lnTo>
                  <a:lnTo>
                    <a:pt x="42" y="206"/>
                  </a:lnTo>
                  <a:lnTo>
                    <a:pt x="38" y="201"/>
                  </a:lnTo>
                  <a:lnTo>
                    <a:pt x="30" y="195"/>
                  </a:lnTo>
                  <a:lnTo>
                    <a:pt x="25" y="189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6" y="156"/>
                  </a:lnTo>
                  <a:lnTo>
                    <a:pt x="13" y="145"/>
                  </a:lnTo>
                  <a:lnTo>
                    <a:pt x="13" y="128"/>
                  </a:lnTo>
                  <a:lnTo>
                    <a:pt x="9" y="117"/>
                  </a:lnTo>
                  <a:lnTo>
                    <a:pt x="13" y="101"/>
                  </a:lnTo>
                  <a:lnTo>
                    <a:pt x="13" y="83"/>
                  </a:lnTo>
                  <a:lnTo>
                    <a:pt x="13" y="73"/>
                  </a:lnTo>
                  <a:lnTo>
                    <a:pt x="16" y="62"/>
                  </a:lnTo>
                  <a:lnTo>
                    <a:pt x="16" y="45"/>
                  </a:lnTo>
                  <a:lnTo>
                    <a:pt x="25" y="33"/>
                  </a:lnTo>
                  <a:lnTo>
                    <a:pt x="33" y="23"/>
                  </a:lnTo>
                  <a:lnTo>
                    <a:pt x="38" y="17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07" name="Freeform 2483"/>
            <p:cNvSpPr>
              <a:spLocks/>
            </p:cNvSpPr>
            <p:nvPr/>
          </p:nvSpPr>
          <p:spPr bwMode="auto">
            <a:xfrm>
              <a:off x="2804" y="2072"/>
              <a:ext cx="68" cy="18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4" y="4"/>
                </a:cxn>
                <a:cxn ang="0">
                  <a:pos x="50" y="10"/>
                </a:cxn>
                <a:cxn ang="0">
                  <a:pos x="55" y="21"/>
                </a:cxn>
                <a:cxn ang="0">
                  <a:pos x="61" y="33"/>
                </a:cxn>
                <a:cxn ang="0">
                  <a:pos x="64" y="48"/>
                </a:cxn>
                <a:cxn ang="0">
                  <a:pos x="66" y="65"/>
                </a:cxn>
                <a:cxn ang="0">
                  <a:pos x="68" y="83"/>
                </a:cxn>
                <a:cxn ang="0">
                  <a:pos x="68" y="101"/>
                </a:cxn>
                <a:cxn ang="0">
                  <a:pos x="66" y="119"/>
                </a:cxn>
                <a:cxn ang="0">
                  <a:pos x="64" y="136"/>
                </a:cxn>
                <a:cxn ang="0">
                  <a:pos x="61" y="151"/>
                </a:cxn>
                <a:cxn ang="0">
                  <a:pos x="55" y="163"/>
                </a:cxn>
                <a:cxn ang="0">
                  <a:pos x="50" y="174"/>
                </a:cxn>
                <a:cxn ang="0">
                  <a:pos x="44" y="181"/>
                </a:cxn>
                <a:cxn ang="0">
                  <a:pos x="37" y="184"/>
                </a:cxn>
                <a:cxn ang="0">
                  <a:pos x="31" y="184"/>
                </a:cxn>
                <a:cxn ang="0">
                  <a:pos x="24" y="181"/>
                </a:cxn>
                <a:cxn ang="0">
                  <a:pos x="18" y="174"/>
                </a:cxn>
                <a:cxn ang="0">
                  <a:pos x="13" y="163"/>
                </a:cxn>
                <a:cxn ang="0">
                  <a:pos x="7" y="151"/>
                </a:cxn>
                <a:cxn ang="0">
                  <a:pos x="4" y="136"/>
                </a:cxn>
                <a:cxn ang="0">
                  <a:pos x="2" y="119"/>
                </a:cxn>
                <a:cxn ang="0">
                  <a:pos x="0" y="101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3" y="21"/>
                </a:cxn>
                <a:cxn ang="0">
                  <a:pos x="18" y="10"/>
                </a:cxn>
                <a:cxn ang="0">
                  <a:pos x="24" y="4"/>
                </a:cxn>
                <a:cxn ang="0">
                  <a:pos x="31" y="1"/>
                </a:cxn>
                <a:cxn ang="0">
                  <a:pos x="34" y="0"/>
                </a:cxn>
              </a:cxnLst>
              <a:rect l="0" t="0" r="r" b="b"/>
              <a:pathLst>
                <a:path w="68" h="184">
                  <a:moveTo>
                    <a:pt x="34" y="0"/>
                  </a:moveTo>
                  <a:lnTo>
                    <a:pt x="37" y="1"/>
                  </a:lnTo>
                  <a:lnTo>
                    <a:pt x="41" y="1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10"/>
                  </a:lnTo>
                  <a:lnTo>
                    <a:pt x="53" y="15"/>
                  </a:lnTo>
                  <a:lnTo>
                    <a:pt x="55" y="21"/>
                  </a:lnTo>
                  <a:lnTo>
                    <a:pt x="58" y="27"/>
                  </a:lnTo>
                  <a:lnTo>
                    <a:pt x="61" y="33"/>
                  </a:lnTo>
                  <a:lnTo>
                    <a:pt x="63" y="41"/>
                  </a:lnTo>
                  <a:lnTo>
                    <a:pt x="64" y="48"/>
                  </a:lnTo>
                  <a:lnTo>
                    <a:pt x="66" y="57"/>
                  </a:lnTo>
                  <a:lnTo>
                    <a:pt x="66" y="65"/>
                  </a:lnTo>
                  <a:lnTo>
                    <a:pt x="67" y="74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68" y="101"/>
                  </a:lnTo>
                  <a:lnTo>
                    <a:pt x="67" y="110"/>
                  </a:lnTo>
                  <a:lnTo>
                    <a:pt x="66" y="119"/>
                  </a:lnTo>
                  <a:lnTo>
                    <a:pt x="66" y="128"/>
                  </a:lnTo>
                  <a:lnTo>
                    <a:pt x="64" y="136"/>
                  </a:lnTo>
                  <a:lnTo>
                    <a:pt x="63" y="143"/>
                  </a:lnTo>
                  <a:lnTo>
                    <a:pt x="61" y="151"/>
                  </a:lnTo>
                  <a:lnTo>
                    <a:pt x="58" y="157"/>
                  </a:lnTo>
                  <a:lnTo>
                    <a:pt x="55" y="163"/>
                  </a:lnTo>
                  <a:lnTo>
                    <a:pt x="53" y="169"/>
                  </a:lnTo>
                  <a:lnTo>
                    <a:pt x="50" y="174"/>
                  </a:lnTo>
                  <a:lnTo>
                    <a:pt x="47" y="178"/>
                  </a:lnTo>
                  <a:lnTo>
                    <a:pt x="44" y="181"/>
                  </a:lnTo>
                  <a:lnTo>
                    <a:pt x="41" y="183"/>
                  </a:lnTo>
                  <a:lnTo>
                    <a:pt x="37" y="184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27" y="183"/>
                  </a:lnTo>
                  <a:lnTo>
                    <a:pt x="24" y="181"/>
                  </a:lnTo>
                  <a:lnTo>
                    <a:pt x="21" y="178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3"/>
                  </a:lnTo>
                  <a:lnTo>
                    <a:pt x="10" y="157"/>
                  </a:lnTo>
                  <a:lnTo>
                    <a:pt x="7" y="151"/>
                  </a:lnTo>
                  <a:lnTo>
                    <a:pt x="5" y="143"/>
                  </a:lnTo>
                  <a:lnTo>
                    <a:pt x="4" y="136"/>
                  </a:lnTo>
                  <a:lnTo>
                    <a:pt x="2" y="128"/>
                  </a:lnTo>
                  <a:lnTo>
                    <a:pt x="2" y="119"/>
                  </a:lnTo>
                  <a:lnTo>
                    <a:pt x="1" y="110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4"/>
                  </a:lnTo>
                  <a:lnTo>
                    <a:pt x="2" y="65"/>
                  </a:lnTo>
                  <a:lnTo>
                    <a:pt x="2" y="57"/>
                  </a:lnTo>
                  <a:lnTo>
                    <a:pt x="4" y="48"/>
                  </a:lnTo>
                  <a:lnTo>
                    <a:pt x="5" y="41"/>
                  </a:lnTo>
                  <a:lnTo>
                    <a:pt x="7" y="33"/>
                  </a:lnTo>
                  <a:lnTo>
                    <a:pt x="10" y="27"/>
                  </a:lnTo>
                  <a:lnTo>
                    <a:pt x="13" y="21"/>
                  </a:lnTo>
                  <a:lnTo>
                    <a:pt x="15" y="15"/>
                  </a:lnTo>
                  <a:lnTo>
                    <a:pt x="18" y="10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08" name="Freeform 2484"/>
            <p:cNvSpPr>
              <a:spLocks/>
            </p:cNvSpPr>
            <p:nvPr/>
          </p:nvSpPr>
          <p:spPr bwMode="auto">
            <a:xfrm>
              <a:off x="2795" y="2049"/>
              <a:ext cx="85" cy="235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55" y="5"/>
                </a:cxn>
                <a:cxn ang="0">
                  <a:pos x="63" y="14"/>
                </a:cxn>
                <a:cxn ang="0">
                  <a:pos x="70" y="27"/>
                </a:cxn>
                <a:cxn ang="0">
                  <a:pos x="75" y="44"/>
                </a:cxn>
                <a:cxn ang="0">
                  <a:pos x="80" y="62"/>
                </a:cxn>
                <a:cxn ang="0">
                  <a:pos x="84" y="83"/>
                </a:cxn>
                <a:cxn ang="0">
                  <a:pos x="85" y="106"/>
                </a:cxn>
                <a:cxn ang="0">
                  <a:pos x="85" y="130"/>
                </a:cxn>
                <a:cxn ang="0">
                  <a:pos x="84" y="152"/>
                </a:cxn>
                <a:cxn ang="0">
                  <a:pos x="80" y="173"/>
                </a:cxn>
                <a:cxn ang="0">
                  <a:pos x="75" y="192"/>
                </a:cxn>
                <a:cxn ang="0">
                  <a:pos x="70" y="209"/>
                </a:cxn>
                <a:cxn ang="0">
                  <a:pos x="63" y="222"/>
                </a:cxn>
                <a:cxn ang="0">
                  <a:pos x="55" y="231"/>
                </a:cxn>
                <a:cxn ang="0">
                  <a:pos x="47" y="234"/>
                </a:cxn>
                <a:cxn ang="0">
                  <a:pos x="38" y="234"/>
                </a:cxn>
                <a:cxn ang="0">
                  <a:pos x="30" y="231"/>
                </a:cxn>
                <a:cxn ang="0">
                  <a:pos x="22" y="222"/>
                </a:cxn>
                <a:cxn ang="0">
                  <a:pos x="16" y="209"/>
                </a:cxn>
                <a:cxn ang="0">
                  <a:pos x="10" y="192"/>
                </a:cxn>
                <a:cxn ang="0">
                  <a:pos x="5" y="173"/>
                </a:cxn>
                <a:cxn ang="0">
                  <a:pos x="2" y="152"/>
                </a:cxn>
                <a:cxn ang="0">
                  <a:pos x="0" y="130"/>
                </a:cxn>
                <a:cxn ang="0">
                  <a:pos x="0" y="106"/>
                </a:cxn>
                <a:cxn ang="0">
                  <a:pos x="2" y="83"/>
                </a:cxn>
                <a:cxn ang="0">
                  <a:pos x="5" y="62"/>
                </a:cxn>
                <a:cxn ang="0">
                  <a:pos x="10" y="44"/>
                </a:cxn>
                <a:cxn ang="0">
                  <a:pos x="16" y="27"/>
                </a:cxn>
                <a:cxn ang="0">
                  <a:pos x="22" y="14"/>
                </a:cxn>
                <a:cxn ang="0">
                  <a:pos x="30" y="5"/>
                </a:cxn>
                <a:cxn ang="0">
                  <a:pos x="38" y="1"/>
                </a:cxn>
                <a:cxn ang="0">
                  <a:pos x="43" y="0"/>
                </a:cxn>
              </a:cxnLst>
              <a:rect l="0" t="0" r="r" b="b"/>
              <a:pathLst>
                <a:path w="85" h="235">
                  <a:moveTo>
                    <a:pt x="43" y="0"/>
                  </a:moveTo>
                  <a:lnTo>
                    <a:pt x="47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63" y="14"/>
                  </a:lnTo>
                  <a:lnTo>
                    <a:pt x="67" y="20"/>
                  </a:lnTo>
                  <a:lnTo>
                    <a:pt x="70" y="27"/>
                  </a:lnTo>
                  <a:lnTo>
                    <a:pt x="73" y="35"/>
                  </a:lnTo>
                  <a:lnTo>
                    <a:pt x="75" y="44"/>
                  </a:lnTo>
                  <a:lnTo>
                    <a:pt x="78" y="53"/>
                  </a:lnTo>
                  <a:lnTo>
                    <a:pt x="80" y="62"/>
                  </a:lnTo>
                  <a:lnTo>
                    <a:pt x="82" y="73"/>
                  </a:lnTo>
                  <a:lnTo>
                    <a:pt x="84" y="83"/>
                  </a:lnTo>
                  <a:lnTo>
                    <a:pt x="84" y="95"/>
                  </a:lnTo>
                  <a:lnTo>
                    <a:pt x="85" y="106"/>
                  </a:lnTo>
                  <a:lnTo>
                    <a:pt x="85" y="118"/>
                  </a:lnTo>
                  <a:lnTo>
                    <a:pt x="85" y="130"/>
                  </a:lnTo>
                  <a:lnTo>
                    <a:pt x="84" y="141"/>
                  </a:lnTo>
                  <a:lnTo>
                    <a:pt x="84" y="152"/>
                  </a:lnTo>
                  <a:lnTo>
                    <a:pt x="82" y="163"/>
                  </a:lnTo>
                  <a:lnTo>
                    <a:pt x="80" y="173"/>
                  </a:lnTo>
                  <a:lnTo>
                    <a:pt x="78" y="183"/>
                  </a:lnTo>
                  <a:lnTo>
                    <a:pt x="75" y="192"/>
                  </a:lnTo>
                  <a:lnTo>
                    <a:pt x="73" y="201"/>
                  </a:lnTo>
                  <a:lnTo>
                    <a:pt x="70" y="209"/>
                  </a:lnTo>
                  <a:lnTo>
                    <a:pt x="67" y="216"/>
                  </a:lnTo>
                  <a:lnTo>
                    <a:pt x="63" y="222"/>
                  </a:lnTo>
                  <a:lnTo>
                    <a:pt x="59" y="227"/>
                  </a:lnTo>
                  <a:lnTo>
                    <a:pt x="55" y="231"/>
                  </a:lnTo>
                  <a:lnTo>
                    <a:pt x="51" y="233"/>
                  </a:lnTo>
                  <a:lnTo>
                    <a:pt x="47" y="234"/>
                  </a:lnTo>
                  <a:lnTo>
                    <a:pt x="43" y="235"/>
                  </a:lnTo>
                  <a:lnTo>
                    <a:pt x="38" y="234"/>
                  </a:lnTo>
                  <a:lnTo>
                    <a:pt x="34" y="233"/>
                  </a:lnTo>
                  <a:lnTo>
                    <a:pt x="30" y="231"/>
                  </a:lnTo>
                  <a:lnTo>
                    <a:pt x="26" y="227"/>
                  </a:lnTo>
                  <a:lnTo>
                    <a:pt x="22" y="222"/>
                  </a:lnTo>
                  <a:lnTo>
                    <a:pt x="19" y="216"/>
                  </a:lnTo>
                  <a:lnTo>
                    <a:pt x="16" y="209"/>
                  </a:lnTo>
                  <a:lnTo>
                    <a:pt x="13" y="201"/>
                  </a:lnTo>
                  <a:lnTo>
                    <a:pt x="10" y="192"/>
                  </a:lnTo>
                  <a:lnTo>
                    <a:pt x="7" y="183"/>
                  </a:lnTo>
                  <a:lnTo>
                    <a:pt x="5" y="173"/>
                  </a:lnTo>
                  <a:lnTo>
                    <a:pt x="3" y="163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1" y="95"/>
                  </a:lnTo>
                  <a:lnTo>
                    <a:pt x="2" y="83"/>
                  </a:lnTo>
                  <a:lnTo>
                    <a:pt x="3" y="73"/>
                  </a:lnTo>
                  <a:lnTo>
                    <a:pt x="5" y="62"/>
                  </a:lnTo>
                  <a:lnTo>
                    <a:pt x="7" y="53"/>
                  </a:lnTo>
                  <a:lnTo>
                    <a:pt x="10" y="44"/>
                  </a:lnTo>
                  <a:lnTo>
                    <a:pt x="13" y="35"/>
                  </a:lnTo>
                  <a:lnTo>
                    <a:pt x="16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09" name="Freeform 2485"/>
            <p:cNvSpPr>
              <a:spLocks/>
            </p:cNvSpPr>
            <p:nvPr/>
          </p:nvSpPr>
          <p:spPr bwMode="auto">
            <a:xfrm>
              <a:off x="2804" y="2072"/>
              <a:ext cx="68" cy="18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4" y="4"/>
                </a:cxn>
                <a:cxn ang="0">
                  <a:pos x="50" y="10"/>
                </a:cxn>
                <a:cxn ang="0">
                  <a:pos x="55" y="21"/>
                </a:cxn>
                <a:cxn ang="0">
                  <a:pos x="61" y="33"/>
                </a:cxn>
                <a:cxn ang="0">
                  <a:pos x="64" y="48"/>
                </a:cxn>
                <a:cxn ang="0">
                  <a:pos x="66" y="65"/>
                </a:cxn>
                <a:cxn ang="0">
                  <a:pos x="68" y="83"/>
                </a:cxn>
                <a:cxn ang="0">
                  <a:pos x="68" y="101"/>
                </a:cxn>
                <a:cxn ang="0">
                  <a:pos x="66" y="119"/>
                </a:cxn>
                <a:cxn ang="0">
                  <a:pos x="64" y="136"/>
                </a:cxn>
                <a:cxn ang="0">
                  <a:pos x="61" y="151"/>
                </a:cxn>
                <a:cxn ang="0">
                  <a:pos x="55" y="163"/>
                </a:cxn>
                <a:cxn ang="0">
                  <a:pos x="50" y="174"/>
                </a:cxn>
                <a:cxn ang="0">
                  <a:pos x="44" y="181"/>
                </a:cxn>
                <a:cxn ang="0">
                  <a:pos x="37" y="184"/>
                </a:cxn>
                <a:cxn ang="0">
                  <a:pos x="31" y="184"/>
                </a:cxn>
                <a:cxn ang="0">
                  <a:pos x="24" y="181"/>
                </a:cxn>
                <a:cxn ang="0">
                  <a:pos x="18" y="174"/>
                </a:cxn>
                <a:cxn ang="0">
                  <a:pos x="13" y="163"/>
                </a:cxn>
                <a:cxn ang="0">
                  <a:pos x="7" y="151"/>
                </a:cxn>
                <a:cxn ang="0">
                  <a:pos x="4" y="136"/>
                </a:cxn>
                <a:cxn ang="0">
                  <a:pos x="2" y="119"/>
                </a:cxn>
                <a:cxn ang="0">
                  <a:pos x="0" y="101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3" y="21"/>
                </a:cxn>
                <a:cxn ang="0">
                  <a:pos x="18" y="10"/>
                </a:cxn>
                <a:cxn ang="0">
                  <a:pos x="24" y="4"/>
                </a:cxn>
                <a:cxn ang="0">
                  <a:pos x="31" y="1"/>
                </a:cxn>
                <a:cxn ang="0">
                  <a:pos x="34" y="0"/>
                </a:cxn>
              </a:cxnLst>
              <a:rect l="0" t="0" r="r" b="b"/>
              <a:pathLst>
                <a:path w="68" h="184">
                  <a:moveTo>
                    <a:pt x="34" y="0"/>
                  </a:moveTo>
                  <a:lnTo>
                    <a:pt x="37" y="1"/>
                  </a:lnTo>
                  <a:lnTo>
                    <a:pt x="41" y="1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10"/>
                  </a:lnTo>
                  <a:lnTo>
                    <a:pt x="53" y="15"/>
                  </a:lnTo>
                  <a:lnTo>
                    <a:pt x="55" y="21"/>
                  </a:lnTo>
                  <a:lnTo>
                    <a:pt x="58" y="27"/>
                  </a:lnTo>
                  <a:lnTo>
                    <a:pt x="61" y="33"/>
                  </a:lnTo>
                  <a:lnTo>
                    <a:pt x="63" y="41"/>
                  </a:lnTo>
                  <a:lnTo>
                    <a:pt x="64" y="48"/>
                  </a:lnTo>
                  <a:lnTo>
                    <a:pt x="66" y="57"/>
                  </a:lnTo>
                  <a:lnTo>
                    <a:pt x="66" y="65"/>
                  </a:lnTo>
                  <a:lnTo>
                    <a:pt x="67" y="74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68" y="101"/>
                  </a:lnTo>
                  <a:lnTo>
                    <a:pt x="67" y="110"/>
                  </a:lnTo>
                  <a:lnTo>
                    <a:pt x="66" y="119"/>
                  </a:lnTo>
                  <a:lnTo>
                    <a:pt x="66" y="128"/>
                  </a:lnTo>
                  <a:lnTo>
                    <a:pt x="64" y="136"/>
                  </a:lnTo>
                  <a:lnTo>
                    <a:pt x="63" y="143"/>
                  </a:lnTo>
                  <a:lnTo>
                    <a:pt x="61" y="151"/>
                  </a:lnTo>
                  <a:lnTo>
                    <a:pt x="58" y="157"/>
                  </a:lnTo>
                  <a:lnTo>
                    <a:pt x="55" y="163"/>
                  </a:lnTo>
                  <a:lnTo>
                    <a:pt x="53" y="169"/>
                  </a:lnTo>
                  <a:lnTo>
                    <a:pt x="50" y="174"/>
                  </a:lnTo>
                  <a:lnTo>
                    <a:pt x="47" y="178"/>
                  </a:lnTo>
                  <a:lnTo>
                    <a:pt x="44" y="181"/>
                  </a:lnTo>
                  <a:lnTo>
                    <a:pt x="41" y="183"/>
                  </a:lnTo>
                  <a:lnTo>
                    <a:pt x="37" y="184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27" y="183"/>
                  </a:lnTo>
                  <a:lnTo>
                    <a:pt x="24" y="181"/>
                  </a:lnTo>
                  <a:lnTo>
                    <a:pt x="21" y="178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3"/>
                  </a:lnTo>
                  <a:lnTo>
                    <a:pt x="10" y="157"/>
                  </a:lnTo>
                  <a:lnTo>
                    <a:pt x="7" y="151"/>
                  </a:lnTo>
                  <a:lnTo>
                    <a:pt x="5" y="143"/>
                  </a:lnTo>
                  <a:lnTo>
                    <a:pt x="4" y="136"/>
                  </a:lnTo>
                  <a:lnTo>
                    <a:pt x="2" y="128"/>
                  </a:lnTo>
                  <a:lnTo>
                    <a:pt x="2" y="119"/>
                  </a:lnTo>
                  <a:lnTo>
                    <a:pt x="1" y="110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4"/>
                  </a:lnTo>
                  <a:lnTo>
                    <a:pt x="2" y="65"/>
                  </a:lnTo>
                  <a:lnTo>
                    <a:pt x="2" y="57"/>
                  </a:lnTo>
                  <a:lnTo>
                    <a:pt x="4" y="48"/>
                  </a:lnTo>
                  <a:lnTo>
                    <a:pt x="5" y="41"/>
                  </a:lnTo>
                  <a:lnTo>
                    <a:pt x="7" y="33"/>
                  </a:lnTo>
                  <a:lnTo>
                    <a:pt x="10" y="27"/>
                  </a:lnTo>
                  <a:lnTo>
                    <a:pt x="13" y="21"/>
                  </a:lnTo>
                  <a:lnTo>
                    <a:pt x="15" y="15"/>
                  </a:lnTo>
                  <a:lnTo>
                    <a:pt x="18" y="10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10" name="Freeform 2486"/>
            <p:cNvSpPr>
              <a:spLocks/>
            </p:cNvSpPr>
            <p:nvPr/>
          </p:nvSpPr>
          <p:spPr bwMode="auto">
            <a:xfrm>
              <a:off x="2795" y="2049"/>
              <a:ext cx="85" cy="235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55" y="5"/>
                </a:cxn>
                <a:cxn ang="0">
                  <a:pos x="63" y="14"/>
                </a:cxn>
                <a:cxn ang="0">
                  <a:pos x="70" y="27"/>
                </a:cxn>
                <a:cxn ang="0">
                  <a:pos x="75" y="44"/>
                </a:cxn>
                <a:cxn ang="0">
                  <a:pos x="80" y="62"/>
                </a:cxn>
                <a:cxn ang="0">
                  <a:pos x="84" y="83"/>
                </a:cxn>
                <a:cxn ang="0">
                  <a:pos x="85" y="106"/>
                </a:cxn>
                <a:cxn ang="0">
                  <a:pos x="85" y="130"/>
                </a:cxn>
                <a:cxn ang="0">
                  <a:pos x="84" y="152"/>
                </a:cxn>
                <a:cxn ang="0">
                  <a:pos x="80" y="173"/>
                </a:cxn>
                <a:cxn ang="0">
                  <a:pos x="75" y="192"/>
                </a:cxn>
                <a:cxn ang="0">
                  <a:pos x="70" y="209"/>
                </a:cxn>
                <a:cxn ang="0">
                  <a:pos x="63" y="222"/>
                </a:cxn>
                <a:cxn ang="0">
                  <a:pos x="55" y="231"/>
                </a:cxn>
                <a:cxn ang="0">
                  <a:pos x="47" y="234"/>
                </a:cxn>
                <a:cxn ang="0">
                  <a:pos x="38" y="234"/>
                </a:cxn>
                <a:cxn ang="0">
                  <a:pos x="30" y="231"/>
                </a:cxn>
                <a:cxn ang="0">
                  <a:pos x="22" y="222"/>
                </a:cxn>
                <a:cxn ang="0">
                  <a:pos x="16" y="209"/>
                </a:cxn>
                <a:cxn ang="0">
                  <a:pos x="10" y="192"/>
                </a:cxn>
                <a:cxn ang="0">
                  <a:pos x="5" y="173"/>
                </a:cxn>
                <a:cxn ang="0">
                  <a:pos x="2" y="152"/>
                </a:cxn>
                <a:cxn ang="0">
                  <a:pos x="0" y="130"/>
                </a:cxn>
                <a:cxn ang="0">
                  <a:pos x="0" y="106"/>
                </a:cxn>
                <a:cxn ang="0">
                  <a:pos x="2" y="83"/>
                </a:cxn>
                <a:cxn ang="0">
                  <a:pos x="5" y="62"/>
                </a:cxn>
                <a:cxn ang="0">
                  <a:pos x="10" y="44"/>
                </a:cxn>
                <a:cxn ang="0">
                  <a:pos x="16" y="27"/>
                </a:cxn>
                <a:cxn ang="0">
                  <a:pos x="22" y="14"/>
                </a:cxn>
                <a:cxn ang="0">
                  <a:pos x="30" y="5"/>
                </a:cxn>
                <a:cxn ang="0">
                  <a:pos x="38" y="1"/>
                </a:cxn>
                <a:cxn ang="0">
                  <a:pos x="43" y="0"/>
                </a:cxn>
              </a:cxnLst>
              <a:rect l="0" t="0" r="r" b="b"/>
              <a:pathLst>
                <a:path w="85" h="235">
                  <a:moveTo>
                    <a:pt x="43" y="0"/>
                  </a:moveTo>
                  <a:lnTo>
                    <a:pt x="47" y="1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63" y="14"/>
                  </a:lnTo>
                  <a:lnTo>
                    <a:pt x="67" y="20"/>
                  </a:lnTo>
                  <a:lnTo>
                    <a:pt x="70" y="27"/>
                  </a:lnTo>
                  <a:lnTo>
                    <a:pt x="73" y="35"/>
                  </a:lnTo>
                  <a:lnTo>
                    <a:pt x="75" y="44"/>
                  </a:lnTo>
                  <a:lnTo>
                    <a:pt x="78" y="53"/>
                  </a:lnTo>
                  <a:lnTo>
                    <a:pt x="80" y="62"/>
                  </a:lnTo>
                  <a:lnTo>
                    <a:pt x="82" y="73"/>
                  </a:lnTo>
                  <a:lnTo>
                    <a:pt x="84" y="83"/>
                  </a:lnTo>
                  <a:lnTo>
                    <a:pt x="84" y="95"/>
                  </a:lnTo>
                  <a:lnTo>
                    <a:pt x="85" y="106"/>
                  </a:lnTo>
                  <a:lnTo>
                    <a:pt x="85" y="118"/>
                  </a:lnTo>
                  <a:lnTo>
                    <a:pt x="85" y="130"/>
                  </a:lnTo>
                  <a:lnTo>
                    <a:pt x="84" y="141"/>
                  </a:lnTo>
                  <a:lnTo>
                    <a:pt x="84" y="152"/>
                  </a:lnTo>
                  <a:lnTo>
                    <a:pt x="82" y="163"/>
                  </a:lnTo>
                  <a:lnTo>
                    <a:pt x="80" y="173"/>
                  </a:lnTo>
                  <a:lnTo>
                    <a:pt x="78" y="183"/>
                  </a:lnTo>
                  <a:lnTo>
                    <a:pt x="75" y="192"/>
                  </a:lnTo>
                  <a:lnTo>
                    <a:pt x="73" y="201"/>
                  </a:lnTo>
                  <a:lnTo>
                    <a:pt x="70" y="209"/>
                  </a:lnTo>
                  <a:lnTo>
                    <a:pt x="67" y="216"/>
                  </a:lnTo>
                  <a:lnTo>
                    <a:pt x="63" y="222"/>
                  </a:lnTo>
                  <a:lnTo>
                    <a:pt x="59" y="227"/>
                  </a:lnTo>
                  <a:lnTo>
                    <a:pt x="55" y="231"/>
                  </a:lnTo>
                  <a:lnTo>
                    <a:pt x="51" y="233"/>
                  </a:lnTo>
                  <a:lnTo>
                    <a:pt x="47" y="234"/>
                  </a:lnTo>
                  <a:lnTo>
                    <a:pt x="43" y="235"/>
                  </a:lnTo>
                  <a:lnTo>
                    <a:pt x="38" y="234"/>
                  </a:lnTo>
                  <a:lnTo>
                    <a:pt x="34" y="233"/>
                  </a:lnTo>
                  <a:lnTo>
                    <a:pt x="30" y="231"/>
                  </a:lnTo>
                  <a:lnTo>
                    <a:pt x="26" y="227"/>
                  </a:lnTo>
                  <a:lnTo>
                    <a:pt x="22" y="222"/>
                  </a:lnTo>
                  <a:lnTo>
                    <a:pt x="19" y="216"/>
                  </a:lnTo>
                  <a:lnTo>
                    <a:pt x="16" y="209"/>
                  </a:lnTo>
                  <a:lnTo>
                    <a:pt x="13" y="201"/>
                  </a:lnTo>
                  <a:lnTo>
                    <a:pt x="10" y="192"/>
                  </a:lnTo>
                  <a:lnTo>
                    <a:pt x="7" y="183"/>
                  </a:lnTo>
                  <a:lnTo>
                    <a:pt x="5" y="173"/>
                  </a:lnTo>
                  <a:lnTo>
                    <a:pt x="3" y="163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1" y="95"/>
                  </a:lnTo>
                  <a:lnTo>
                    <a:pt x="2" y="83"/>
                  </a:lnTo>
                  <a:lnTo>
                    <a:pt x="3" y="73"/>
                  </a:lnTo>
                  <a:lnTo>
                    <a:pt x="5" y="62"/>
                  </a:lnTo>
                  <a:lnTo>
                    <a:pt x="7" y="53"/>
                  </a:lnTo>
                  <a:lnTo>
                    <a:pt x="10" y="44"/>
                  </a:lnTo>
                  <a:lnTo>
                    <a:pt x="13" y="35"/>
                  </a:lnTo>
                  <a:lnTo>
                    <a:pt x="16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11" name="Freeform 2487"/>
            <p:cNvSpPr>
              <a:spLocks/>
            </p:cNvSpPr>
            <p:nvPr/>
          </p:nvSpPr>
          <p:spPr bwMode="auto">
            <a:xfrm>
              <a:off x="2635" y="1993"/>
              <a:ext cx="122" cy="2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3" y="17"/>
                </a:cxn>
                <a:cxn ang="0">
                  <a:pos x="12" y="28"/>
                </a:cxn>
                <a:cxn ang="0">
                  <a:pos x="20" y="45"/>
                </a:cxn>
                <a:cxn ang="0">
                  <a:pos x="33" y="62"/>
                </a:cxn>
                <a:cxn ang="0">
                  <a:pos x="41" y="84"/>
                </a:cxn>
                <a:cxn ang="0">
                  <a:pos x="50" y="101"/>
                </a:cxn>
                <a:cxn ang="0">
                  <a:pos x="59" y="112"/>
                </a:cxn>
                <a:cxn ang="0">
                  <a:pos x="67" y="135"/>
                </a:cxn>
                <a:cxn ang="0">
                  <a:pos x="84" y="185"/>
                </a:cxn>
                <a:cxn ang="0">
                  <a:pos x="84" y="201"/>
                </a:cxn>
                <a:cxn ang="0">
                  <a:pos x="88" y="218"/>
                </a:cxn>
                <a:cxn ang="0">
                  <a:pos x="88" y="229"/>
                </a:cxn>
                <a:cxn ang="0">
                  <a:pos x="93" y="240"/>
                </a:cxn>
                <a:cxn ang="0">
                  <a:pos x="93" y="251"/>
                </a:cxn>
                <a:cxn ang="0">
                  <a:pos x="88" y="274"/>
                </a:cxn>
                <a:cxn ang="0">
                  <a:pos x="101" y="274"/>
                </a:cxn>
                <a:cxn ang="0">
                  <a:pos x="106" y="263"/>
                </a:cxn>
                <a:cxn ang="0">
                  <a:pos x="109" y="246"/>
                </a:cxn>
                <a:cxn ang="0">
                  <a:pos x="114" y="229"/>
                </a:cxn>
                <a:cxn ang="0">
                  <a:pos x="118" y="212"/>
                </a:cxn>
                <a:cxn ang="0">
                  <a:pos x="118" y="201"/>
                </a:cxn>
                <a:cxn ang="0">
                  <a:pos x="122" y="190"/>
                </a:cxn>
                <a:cxn ang="0">
                  <a:pos x="122" y="174"/>
                </a:cxn>
                <a:cxn ang="0">
                  <a:pos x="122" y="163"/>
                </a:cxn>
                <a:cxn ang="0">
                  <a:pos x="122" y="145"/>
                </a:cxn>
                <a:cxn ang="0">
                  <a:pos x="118" y="135"/>
                </a:cxn>
                <a:cxn ang="0">
                  <a:pos x="118" y="112"/>
                </a:cxn>
                <a:cxn ang="0">
                  <a:pos x="109" y="95"/>
                </a:cxn>
                <a:cxn ang="0">
                  <a:pos x="106" y="79"/>
                </a:cxn>
                <a:cxn ang="0">
                  <a:pos x="106" y="67"/>
                </a:cxn>
                <a:cxn ang="0">
                  <a:pos x="93" y="73"/>
                </a:cxn>
                <a:cxn ang="0">
                  <a:pos x="97" y="84"/>
                </a:cxn>
                <a:cxn ang="0">
                  <a:pos x="97" y="95"/>
                </a:cxn>
                <a:cxn ang="0">
                  <a:pos x="101" y="107"/>
                </a:cxn>
                <a:cxn ang="0">
                  <a:pos x="106" y="123"/>
                </a:cxn>
                <a:cxn ang="0">
                  <a:pos x="106" y="129"/>
                </a:cxn>
                <a:cxn ang="0">
                  <a:pos x="109" y="145"/>
                </a:cxn>
                <a:cxn ang="0">
                  <a:pos x="109" y="157"/>
                </a:cxn>
                <a:cxn ang="0">
                  <a:pos x="109" y="174"/>
                </a:cxn>
                <a:cxn ang="0">
                  <a:pos x="106" y="190"/>
                </a:cxn>
                <a:cxn ang="0">
                  <a:pos x="106" y="201"/>
                </a:cxn>
                <a:cxn ang="0">
                  <a:pos x="106" y="212"/>
                </a:cxn>
                <a:cxn ang="0">
                  <a:pos x="101" y="224"/>
                </a:cxn>
                <a:cxn ang="0">
                  <a:pos x="101" y="207"/>
                </a:cxn>
                <a:cxn ang="0">
                  <a:pos x="97" y="190"/>
                </a:cxn>
                <a:cxn ang="0">
                  <a:pos x="93" y="174"/>
                </a:cxn>
                <a:cxn ang="0">
                  <a:pos x="88" y="157"/>
                </a:cxn>
                <a:cxn ang="0">
                  <a:pos x="79" y="135"/>
                </a:cxn>
                <a:cxn ang="0">
                  <a:pos x="76" y="118"/>
                </a:cxn>
                <a:cxn ang="0">
                  <a:pos x="59" y="84"/>
                </a:cxn>
                <a:cxn ang="0">
                  <a:pos x="50" y="67"/>
                </a:cxn>
                <a:cxn ang="0">
                  <a:pos x="41" y="50"/>
                </a:cxn>
                <a:cxn ang="0">
                  <a:pos x="38" y="45"/>
                </a:cxn>
                <a:cxn ang="0">
                  <a:pos x="33" y="34"/>
                </a:cxn>
                <a:cxn ang="0">
                  <a:pos x="29" y="23"/>
                </a:cxn>
                <a:cxn ang="0">
                  <a:pos x="20" y="12"/>
                </a:cxn>
                <a:cxn ang="0">
                  <a:pos x="12" y="0"/>
                </a:cxn>
              </a:cxnLst>
              <a:rect l="0" t="0" r="r" b="b"/>
              <a:pathLst>
                <a:path w="122" h="274">
                  <a:moveTo>
                    <a:pt x="12" y="0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12" y="28"/>
                  </a:lnTo>
                  <a:lnTo>
                    <a:pt x="20" y="45"/>
                  </a:lnTo>
                  <a:lnTo>
                    <a:pt x="33" y="62"/>
                  </a:lnTo>
                  <a:lnTo>
                    <a:pt x="41" y="84"/>
                  </a:lnTo>
                  <a:lnTo>
                    <a:pt x="50" y="101"/>
                  </a:lnTo>
                  <a:lnTo>
                    <a:pt x="59" y="112"/>
                  </a:lnTo>
                  <a:lnTo>
                    <a:pt x="67" y="135"/>
                  </a:lnTo>
                  <a:lnTo>
                    <a:pt x="84" y="185"/>
                  </a:lnTo>
                  <a:lnTo>
                    <a:pt x="84" y="201"/>
                  </a:lnTo>
                  <a:lnTo>
                    <a:pt x="88" y="218"/>
                  </a:lnTo>
                  <a:lnTo>
                    <a:pt x="88" y="229"/>
                  </a:lnTo>
                  <a:lnTo>
                    <a:pt x="93" y="240"/>
                  </a:lnTo>
                  <a:lnTo>
                    <a:pt x="93" y="251"/>
                  </a:lnTo>
                  <a:lnTo>
                    <a:pt x="88" y="274"/>
                  </a:lnTo>
                  <a:lnTo>
                    <a:pt x="101" y="274"/>
                  </a:lnTo>
                  <a:lnTo>
                    <a:pt x="106" y="263"/>
                  </a:lnTo>
                  <a:lnTo>
                    <a:pt x="109" y="246"/>
                  </a:lnTo>
                  <a:lnTo>
                    <a:pt x="114" y="229"/>
                  </a:lnTo>
                  <a:lnTo>
                    <a:pt x="118" y="212"/>
                  </a:lnTo>
                  <a:lnTo>
                    <a:pt x="118" y="201"/>
                  </a:lnTo>
                  <a:lnTo>
                    <a:pt x="122" y="190"/>
                  </a:lnTo>
                  <a:lnTo>
                    <a:pt x="122" y="174"/>
                  </a:lnTo>
                  <a:lnTo>
                    <a:pt x="122" y="163"/>
                  </a:lnTo>
                  <a:lnTo>
                    <a:pt x="122" y="145"/>
                  </a:lnTo>
                  <a:lnTo>
                    <a:pt x="118" y="135"/>
                  </a:lnTo>
                  <a:lnTo>
                    <a:pt x="118" y="112"/>
                  </a:lnTo>
                  <a:lnTo>
                    <a:pt x="109" y="95"/>
                  </a:lnTo>
                  <a:lnTo>
                    <a:pt x="106" y="79"/>
                  </a:lnTo>
                  <a:lnTo>
                    <a:pt x="106" y="67"/>
                  </a:lnTo>
                  <a:lnTo>
                    <a:pt x="93" y="73"/>
                  </a:lnTo>
                  <a:lnTo>
                    <a:pt x="97" y="84"/>
                  </a:lnTo>
                  <a:lnTo>
                    <a:pt x="97" y="95"/>
                  </a:lnTo>
                  <a:lnTo>
                    <a:pt x="101" y="107"/>
                  </a:lnTo>
                  <a:lnTo>
                    <a:pt x="106" y="123"/>
                  </a:lnTo>
                  <a:lnTo>
                    <a:pt x="106" y="129"/>
                  </a:lnTo>
                  <a:lnTo>
                    <a:pt x="109" y="145"/>
                  </a:lnTo>
                  <a:lnTo>
                    <a:pt x="109" y="157"/>
                  </a:lnTo>
                  <a:lnTo>
                    <a:pt x="109" y="174"/>
                  </a:lnTo>
                  <a:lnTo>
                    <a:pt x="106" y="190"/>
                  </a:lnTo>
                  <a:lnTo>
                    <a:pt x="106" y="201"/>
                  </a:lnTo>
                  <a:lnTo>
                    <a:pt x="106" y="212"/>
                  </a:lnTo>
                  <a:lnTo>
                    <a:pt x="101" y="224"/>
                  </a:lnTo>
                  <a:lnTo>
                    <a:pt x="101" y="207"/>
                  </a:lnTo>
                  <a:lnTo>
                    <a:pt x="97" y="190"/>
                  </a:lnTo>
                  <a:lnTo>
                    <a:pt x="93" y="174"/>
                  </a:lnTo>
                  <a:lnTo>
                    <a:pt x="88" y="157"/>
                  </a:lnTo>
                  <a:lnTo>
                    <a:pt x="79" y="135"/>
                  </a:lnTo>
                  <a:lnTo>
                    <a:pt x="76" y="118"/>
                  </a:lnTo>
                  <a:lnTo>
                    <a:pt x="59" y="84"/>
                  </a:lnTo>
                  <a:lnTo>
                    <a:pt x="50" y="67"/>
                  </a:lnTo>
                  <a:lnTo>
                    <a:pt x="41" y="50"/>
                  </a:lnTo>
                  <a:lnTo>
                    <a:pt x="38" y="45"/>
                  </a:lnTo>
                  <a:lnTo>
                    <a:pt x="33" y="34"/>
                  </a:lnTo>
                  <a:lnTo>
                    <a:pt x="29" y="23"/>
                  </a:lnTo>
                  <a:lnTo>
                    <a:pt x="2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12" name="Freeform 2488"/>
            <p:cNvSpPr>
              <a:spLocks/>
            </p:cNvSpPr>
            <p:nvPr/>
          </p:nvSpPr>
          <p:spPr bwMode="auto">
            <a:xfrm>
              <a:off x="2698" y="2244"/>
              <a:ext cx="174" cy="56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5" y="17"/>
                </a:cxn>
                <a:cxn ang="0">
                  <a:pos x="123" y="11"/>
                </a:cxn>
                <a:cxn ang="0">
                  <a:pos x="128" y="11"/>
                </a:cxn>
                <a:cxn ang="0">
                  <a:pos x="136" y="0"/>
                </a:cxn>
                <a:cxn ang="0">
                  <a:pos x="145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53" y="11"/>
                </a:cxn>
                <a:cxn ang="0">
                  <a:pos x="149" y="17"/>
                </a:cxn>
                <a:cxn ang="0">
                  <a:pos x="145" y="17"/>
                </a:cxn>
                <a:cxn ang="0">
                  <a:pos x="149" y="23"/>
                </a:cxn>
                <a:cxn ang="0">
                  <a:pos x="149" y="29"/>
                </a:cxn>
                <a:cxn ang="0">
                  <a:pos x="158" y="29"/>
                </a:cxn>
                <a:cxn ang="0">
                  <a:pos x="161" y="23"/>
                </a:cxn>
                <a:cxn ang="0">
                  <a:pos x="166" y="17"/>
                </a:cxn>
                <a:cxn ang="0">
                  <a:pos x="170" y="11"/>
                </a:cxn>
                <a:cxn ang="0">
                  <a:pos x="174" y="11"/>
                </a:cxn>
                <a:cxn ang="0">
                  <a:pos x="174" y="17"/>
                </a:cxn>
                <a:cxn ang="0">
                  <a:pos x="166" y="29"/>
                </a:cxn>
                <a:cxn ang="0">
                  <a:pos x="161" y="33"/>
                </a:cxn>
                <a:cxn ang="0">
                  <a:pos x="158" y="39"/>
                </a:cxn>
                <a:cxn ang="0">
                  <a:pos x="149" y="39"/>
                </a:cxn>
                <a:cxn ang="0">
                  <a:pos x="145" y="39"/>
                </a:cxn>
                <a:cxn ang="0">
                  <a:pos x="136" y="39"/>
                </a:cxn>
                <a:cxn ang="0">
                  <a:pos x="131" y="33"/>
                </a:cxn>
                <a:cxn ang="0">
                  <a:pos x="128" y="33"/>
                </a:cxn>
                <a:cxn ang="0">
                  <a:pos x="123" y="33"/>
                </a:cxn>
                <a:cxn ang="0">
                  <a:pos x="115" y="33"/>
                </a:cxn>
                <a:cxn ang="0">
                  <a:pos x="30" y="50"/>
                </a:cxn>
                <a:cxn ang="0">
                  <a:pos x="22" y="56"/>
                </a:cxn>
                <a:cxn ang="0">
                  <a:pos x="13" y="50"/>
                </a:cxn>
                <a:cxn ang="0">
                  <a:pos x="0" y="45"/>
                </a:cxn>
                <a:cxn ang="0">
                  <a:pos x="4" y="23"/>
                </a:cxn>
                <a:cxn ang="0">
                  <a:pos x="17" y="17"/>
                </a:cxn>
              </a:cxnLst>
              <a:rect l="0" t="0" r="r" b="b"/>
              <a:pathLst>
                <a:path w="174" h="56">
                  <a:moveTo>
                    <a:pt x="17" y="17"/>
                  </a:moveTo>
                  <a:lnTo>
                    <a:pt x="25" y="17"/>
                  </a:lnTo>
                  <a:lnTo>
                    <a:pt x="123" y="11"/>
                  </a:lnTo>
                  <a:lnTo>
                    <a:pt x="128" y="11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53" y="11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49" y="23"/>
                  </a:lnTo>
                  <a:lnTo>
                    <a:pt x="149" y="29"/>
                  </a:lnTo>
                  <a:lnTo>
                    <a:pt x="158" y="29"/>
                  </a:lnTo>
                  <a:lnTo>
                    <a:pt x="161" y="23"/>
                  </a:lnTo>
                  <a:lnTo>
                    <a:pt x="166" y="17"/>
                  </a:lnTo>
                  <a:lnTo>
                    <a:pt x="170" y="11"/>
                  </a:lnTo>
                  <a:lnTo>
                    <a:pt x="174" y="11"/>
                  </a:lnTo>
                  <a:lnTo>
                    <a:pt x="174" y="17"/>
                  </a:lnTo>
                  <a:lnTo>
                    <a:pt x="166" y="29"/>
                  </a:lnTo>
                  <a:lnTo>
                    <a:pt x="161" y="33"/>
                  </a:lnTo>
                  <a:lnTo>
                    <a:pt x="158" y="39"/>
                  </a:lnTo>
                  <a:lnTo>
                    <a:pt x="149" y="39"/>
                  </a:lnTo>
                  <a:lnTo>
                    <a:pt x="145" y="39"/>
                  </a:lnTo>
                  <a:lnTo>
                    <a:pt x="136" y="39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3" y="33"/>
                  </a:lnTo>
                  <a:lnTo>
                    <a:pt x="115" y="33"/>
                  </a:lnTo>
                  <a:lnTo>
                    <a:pt x="30" y="50"/>
                  </a:lnTo>
                  <a:lnTo>
                    <a:pt x="22" y="56"/>
                  </a:lnTo>
                  <a:lnTo>
                    <a:pt x="13" y="50"/>
                  </a:lnTo>
                  <a:lnTo>
                    <a:pt x="0" y="45"/>
                  </a:lnTo>
                  <a:lnTo>
                    <a:pt x="4" y="23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13" name="Freeform 2489"/>
            <p:cNvSpPr>
              <a:spLocks/>
            </p:cNvSpPr>
            <p:nvPr/>
          </p:nvSpPr>
          <p:spPr bwMode="auto">
            <a:xfrm>
              <a:off x="2632" y="1990"/>
              <a:ext cx="122" cy="2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3" y="17"/>
                </a:cxn>
                <a:cxn ang="0">
                  <a:pos x="12" y="28"/>
                </a:cxn>
                <a:cxn ang="0">
                  <a:pos x="20" y="45"/>
                </a:cxn>
                <a:cxn ang="0">
                  <a:pos x="33" y="62"/>
                </a:cxn>
                <a:cxn ang="0">
                  <a:pos x="41" y="84"/>
                </a:cxn>
                <a:cxn ang="0">
                  <a:pos x="50" y="101"/>
                </a:cxn>
                <a:cxn ang="0">
                  <a:pos x="59" y="112"/>
                </a:cxn>
                <a:cxn ang="0">
                  <a:pos x="67" y="135"/>
                </a:cxn>
                <a:cxn ang="0">
                  <a:pos x="84" y="185"/>
                </a:cxn>
                <a:cxn ang="0">
                  <a:pos x="84" y="201"/>
                </a:cxn>
                <a:cxn ang="0">
                  <a:pos x="88" y="218"/>
                </a:cxn>
                <a:cxn ang="0">
                  <a:pos x="88" y="229"/>
                </a:cxn>
                <a:cxn ang="0">
                  <a:pos x="93" y="240"/>
                </a:cxn>
                <a:cxn ang="0">
                  <a:pos x="93" y="251"/>
                </a:cxn>
                <a:cxn ang="0">
                  <a:pos x="88" y="274"/>
                </a:cxn>
                <a:cxn ang="0">
                  <a:pos x="101" y="274"/>
                </a:cxn>
                <a:cxn ang="0">
                  <a:pos x="106" y="263"/>
                </a:cxn>
                <a:cxn ang="0">
                  <a:pos x="109" y="246"/>
                </a:cxn>
                <a:cxn ang="0">
                  <a:pos x="114" y="229"/>
                </a:cxn>
                <a:cxn ang="0">
                  <a:pos x="118" y="212"/>
                </a:cxn>
                <a:cxn ang="0">
                  <a:pos x="118" y="201"/>
                </a:cxn>
                <a:cxn ang="0">
                  <a:pos x="122" y="190"/>
                </a:cxn>
                <a:cxn ang="0">
                  <a:pos x="122" y="174"/>
                </a:cxn>
                <a:cxn ang="0">
                  <a:pos x="122" y="163"/>
                </a:cxn>
                <a:cxn ang="0">
                  <a:pos x="122" y="145"/>
                </a:cxn>
                <a:cxn ang="0">
                  <a:pos x="118" y="135"/>
                </a:cxn>
                <a:cxn ang="0">
                  <a:pos x="118" y="112"/>
                </a:cxn>
                <a:cxn ang="0">
                  <a:pos x="109" y="95"/>
                </a:cxn>
                <a:cxn ang="0">
                  <a:pos x="106" y="79"/>
                </a:cxn>
                <a:cxn ang="0">
                  <a:pos x="106" y="67"/>
                </a:cxn>
                <a:cxn ang="0">
                  <a:pos x="93" y="73"/>
                </a:cxn>
                <a:cxn ang="0">
                  <a:pos x="97" y="84"/>
                </a:cxn>
                <a:cxn ang="0">
                  <a:pos x="97" y="95"/>
                </a:cxn>
                <a:cxn ang="0">
                  <a:pos x="101" y="107"/>
                </a:cxn>
                <a:cxn ang="0">
                  <a:pos x="106" y="123"/>
                </a:cxn>
                <a:cxn ang="0">
                  <a:pos x="106" y="129"/>
                </a:cxn>
                <a:cxn ang="0">
                  <a:pos x="109" y="145"/>
                </a:cxn>
                <a:cxn ang="0">
                  <a:pos x="109" y="157"/>
                </a:cxn>
                <a:cxn ang="0">
                  <a:pos x="109" y="174"/>
                </a:cxn>
                <a:cxn ang="0">
                  <a:pos x="106" y="190"/>
                </a:cxn>
                <a:cxn ang="0">
                  <a:pos x="106" y="201"/>
                </a:cxn>
                <a:cxn ang="0">
                  <a:pos x="106" y="212"/>
                </a:cxn>
                <a:cxn ang="0">
                  <a:pos x="101" y="224"/>
                </a:cxn>
                <a:cxn ang="0">
                  <a:pos x="101" y="207"/>
                </a:cxn>
                <a:cxn ang="0">
                  <a:pos x="97" y="190"/>
                </a:cxn>
                <a:cxn ang="0">
                  <a:pos x="93" y="174"/>
                </a:cxn>
                <a:cxn ang="0">
                  <a:pos x="88" y="157"/>
                </a:cxn>
                <a:cxn ang="0">
                  <a:pos x="79" y="135"/>
                </a:cxn>
                <a:cxn ang="0">
                  <a:pos x="76" y="118"/>
                </a:cxn>
                <a:cxn ang="0">
                  <a:pos x="59" y="84"/>
                </a:cxn>
                <a:cxn ang="0">
                  <a:pos x="50" y="67"/>
                </a:cxn>
                <a:cxn ang="0">
                  <a:pos x="41" y="50"/>
                </a:cxn>
                <a:cxn ang="0">
                  <a:pos x="38" y="45"/>
                </a:cxn>
                <a:cxn ang="0">
                  <a:pos x="33" y="34"/>
                </a:cxn>
                <a:cxn ang="0">
                  <a:pos x="29" y="23"/>
                </a:cxn>
                <a:cxn ang="0">
                  <a:pos x="20" y="12"/>
                </a:cxn>
                <a:cxn ang="0">
                  <a:pos x="12" y="0"/>
                </a:cxn>
              </a:cxnLst>
              <a:rect l="0" t="0" r="r" b="b"/>
              <a:pathLst>
                <a:path w="122" h="274">
                  <a:moveTo>
                    <a:pt x="12" y="0"/>
                  </a:moveTo>
                  <a:lnTo>
                    <a:pt x="8" y="6"/>
                  </a:lnTo>
                  <a:lnTo>
                    <a:pt x="3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12" y="28"/>
                  </a:lnTo>
                  <a:lnTo>
                    <a:pt x="20" y="45"/>
                  </a:lnTo>
                  <a:lnTo>
                    <a:pt x="33" y="62"/>
                  </a:lnTo>
                  <a:lnTo>
                    <a:pt x="41" y="84"/>
                  </a:lnTo>
                  <a:lnTo>
                    <a:pt x="50" y="101"/>
                  </a:lnTo>
                  <a:lnTo>
                    <a:pt x="59" y="112"/>
                  </a:lnTo>
                  <a:lnTo>
                    <a:pt x="67" y="135"/>
                  </a:lnTo>
                  <a:lnTo>
                    <a:pt x="84" y="185"/>
                  </a:lnTo>
                  <a:lnTo>
                    <a:pt x="84" y="201"/>
                  </a:lnTo>
                  <a:lnTo>
                    <a:pt x="88" y="218"/>
                  </a:lnTo>
                  <a:lnTo>
                    <a:pt x="88" y="229"/>
                  </a:lnTo>
                  <a:lnTo>
                    <a:pt x="93" y="240"/>
                  </a:lnTo>
                  <a:lnTo>
                    <a:pt x="93" y="251"/>
                  </a:lnTo>
                  <a:lnTo>
                    <a:pt x="88" y="274"/>
                  </a:lnTo>
                  <a:lnTo>
                    <a:pt x="101" y="274"/>
                  </a:lnTo>
                  <a:lnTo>
                    <a:pt x="106" y="263"/>
                  </a:lnTo>
                  <a:lnTo>
                    <a:pt x="109" y="246"/>
                  </a:lnTo>
                  <a:lnTo>
                    <a:pt x="114" y="229"/>
                  </a:lnTo>
                  <a:lnTo>
                    <a:pt x="118" y="212"/>
                  </a:lnTo>
                  <a:lnTo>
                    <a:pt x="118" y="201"/>
                  </a:lnTo>
                  <a:lnTo>
                    <a:pt x="122" y="190"/>
                  </a:lnTo>
                  <a:lnTo>
                    <a:pt x="122" y="174"/>
                  </a:lnTo>
                  <a:lnTo>
                    <a:pt x="122" y="163"/>
                  </a:lnTo>
                  <a:lnTo>
                    <a:pt x="122" y="145"/>
                  </a:lnTo>
                  <a:lnTo>
                    <a:pt x="118" y="135"/>
                  </a:lnTo>
                  <a:lnTo>
                    <a:pt x="118" y="112"/>
                  </a:lnTo>
                  <a:lnTo>
                    <a:pt x="109" y="95"/>
                  </a:lnTo>
                  <a:lnTo>
                    <a:pt x="106" y="79"/>
                  </a:lnTo>
                  <a:lnTo>
                    <a:pt x="106" y="67"/>
                  </a:lnTo>
                  <a:lnTo>
                    <a:pt x="93" y="73"/>
                  </a:lnTo>
                  <a:lnTo>
                    <a:pt x="97" y="84"/>
                  </a:lnTo>
                  <a:lnTo>
                    <a:pt x="97" y="95"/>
                  </a:lnTo>
                  <a:lnTo>
                    <a:pt x="101" y="107"/>
                  </a:lnTo>
                  <a:lnTo>
                    <a:pt x="106" y="123"/>
                  </a:lnTo>
                  <a:lnTo>
                    <a:pt x="106" y="129"/>
                  </a:lnTo>
                  <a:lnTo>
                    <a:pt x="109" y="145"/>
                  </a:lnTo>
                  <a:lnTo>
                    <a:pt x="109" y="157"/>
                  </a:lnTo>
                  <a:lnTo>
                    <a:pt x="109" y="174"/>
                  </a:lnTo>
                  <a:lnTo>
                    <a:pt x="106" y="190"/>
                  </a:lnTo>
                  <a:lnTo>
                    <a:pt x="106" y="201"/>
                  </a:lnTo>
                  <a:lnTo>
                    <a:pt x="106" y="212"/>
                  </a:lnTo>
                  <a:lnTo>
                    <a:pt x="101" y="224"/>
                  </a:lnTo>
                  <a:lnTo>
                    <a:pt x="101" y="207"/>
                  </a:lnTo>
                  <a:lnTo>
                    <a:pt x="97" y="190"/>
                  </a:lnTo>
                  <a:lnTo>
                    <a:pt x="93" y="174"/>
                  </a:lnTo>
                  <a:lnTo>
                    <a:pt x="88" y="157"/>
                  </a:lnTo>
                  <a:lnTo>
                    <a:pt x="79" y="135"/>
                  </a:lnTo>
                  <a:lnTo>
                    <a:pt x="76" y="118"/>
                  </a:lnTo>
                  <a:lnTo>
                    <a:pt x="59" y="84"/>
                  </a:lnTo>
                  <a:lnTo>
                    <a:pt x="50" y="67"/>
                  </a:lnTo>
                  <a:lnTo>
                    <a:pt x="41" y="50"/>
                  </a:lnTo>
                  <a:lnTo>
                    <a:pt x="38" y="45"/>
                  </a:lnTo>
                  <a:lnTo>
                    <a:pt x="33" y="34"/>
                  </a:lnTo>
                  <a:lnTo>
                    <a:pt x="29" y="23"/>
                  </a:lnTo>
                  <a:lnTo>
                    <a:pt x="2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14" name="Freeform 2490"/>
            <p:cNvSpPr>
              <a:spLocks/>
            </p:cNvSpPr>
            <p:nvPr/>
          </p:nvSpPr>
          <p:spPr bwMode="auto">
            <a:xfrm>
              <a:off x="2695" y="2241"/>
              <a:ext cx="174" cy="56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25" y="17"/>
                </a:cxn>
                <a:cxn ang="0">
                  <a:pos x="123" y="11"/>
                </a:cxn>
                <a:cxn ang="0">
                  <a:pos x="128" y="11"/>
                </a:cxn>
                <a:cxn ang="0">
                  <a:pos x="136" y="0"/>
                </a:cxn>
                <a:cxn ang="0">
                  <a:pos x="145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53" y="11"/>
                </a:cxn>
                <a:cxn ang="0">
                  <a:pos x="149" y="17"/>
                </a:cxn>
                <a:cxn ang="0">
                  <a:pos x="145" y="17"/>
                </a:cxn>
                <a:cxn ang="0">
                  <a:pos x="149" y="23"/>
                </a:cxn>
                <a:cxn ang="0">
                  <a:pos x="149" y="29"/>
                </a:cxn>
                <a:cxn ang="0">
                  <a:pos x="158" y="29"/>
                </a:cxn>
                <a:cxn ang="0">
                  <a:pos x="161" y="23"/>
                </a:cxn>
                <a:cxn ang="0">
                  <a:pos x="166" y="17"/>
                </a:cxn>
                <a:cxn ang="0">
                  <a:pos x="170" y="11"/>
                </a:cxn>
                <a:cxn ang="0">
                  <a:pos x="174" y="11"/>
                </a:cxn>
                <a:cxn ang="0">
                  <a:pos x="174" y="17"/>
                </a:cxn>
                <a:cxn ang="0">
                  <a:pos x="166" y="29"/>
                </a:cxn>
                <a:cxn ang="0">
                  <a:pos x="161" y="33"/>
                </a:cxn>
                <a:cxn ang="0">
                  <a:pos x="158" y="39"/>
                </a:cxn>
                <a:cxn ang="0">
                  <a:pos x="149" y="39"/>
                </a:cxn>
                <a:cxn ang="0">
                  <a:pos x="145" y="39"/>
                </a:cxn>
                <a:cxn ang="0">
                  <a:pos x="136" y="39"/>
                </a:cxn>
                <a:cxn ang="0">
                  <a:pos x="131" y="33"/>
                </a:cxn>
                <a:cxn ang="0">
                  <a:pos x="128" y="33"/>
                </a:cxn>
                <a:cxn ang="0">
                  <a:pos x="123" y="33"/>
                </a:cxn>
                <a:cxn ang="0">
                  <a:pos x="115" y="33"/>
                </a:cxn>
                <a:cxn ang="0">
                  <a:pos x="30" y="50"/>
                </a:cxn>
                <a:cxn ang="0">
                  <a:pos x="22" y="56"/>
                </a:cxn>
                <a:cxn ang="0">
                  <a:pos x="13" y="50"/>
                </a:cxn>
                <a:cxn ang="0">
                  <a:pos x="0" y="45"/>
                </a:cxn>
                <a:cxn ang="0">
                  <a:pos x="4" y="23"/>
                </a:cxn>
                <a:cxn ang="0">
                  <a:pos x="17" y="17"/>
                </a:cxn>
              </a:cxnLst>
              <a:rect l="0" t="0" r="r" b="b"/>
              <a:pathLst>
                <a:path w="174" h="56">
                  <a:moveTo>
                    <a:pt x="17" y="17"/>
                  </a:moveTo>
                  <a:lnTo>
                    <a:pt x="25" y="17"/>
                  </a:lnTo>
                  <a:lnTo>
                    <a:pt x="123" y="11"/>
                  </a:lnTo>
                  <a:lnTo>
                    <a:pt x="128" y="11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53" y="11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49" y="23"/>
                  </a:lnTo>
                  <a:lnTo>
                    <a:pt x="149" y="29"/>
                  </a:lnTo>
                  <a:lnTo>
                    <a:pt x="158" y="29"/>
                  </a:lnTo>
                  <a:lnTo>
                    <a:pt x="161" y="23"/>
                  </a:lnTo>
                  <a:lnTo>
                    <a:pt x="166" y="17"/>
                  </a:lnTo>
                  <a:lnTo>
                    <a:pt x="170" y="11"/>
                  </a:lnTo>
                  <a:lnTo>
                    <a:pt x="174" y="11"/>
                  </a:lnTo>
                  <a:lnTo>
                    <a:pt x="174" y="17"/>
                  </a:lnTo>
                  <a:lnTo>
                    <a:pt x="166" y="29"/>
                  </a:lnTo>
                  <a:lnTo>
                    <a:pt x="161" y="33"/>
                  </a:lnTo>
                  <a:lnTo>
                    <a:pt x="158" y="39"/>
                  </a:lnTo>
                  <a:lnTo>
                    <a:pt x="149" y="39"/>
                  </a:lnTo>
                  <a:lnTo>
                    <a:pt x="145" y="39"/>
                  </a:lnTo>
                  <a:lnTo>
                    <a:pt x="136" y="39"/>
                  </a:lnTo>
                  <a:lnTo>
                    <a:pt x="131" y="33"/>
                  </a:lnTo>
                  <a:lnTo>
                    <a:pt x="128" y="33"/>
                  </a:lnTo>
                  <a:lnTo>
                    <a:pt x="123" y="33"/>
                  </a:lnTo>
                  <a:lnTo>
                    <a:pt x="115" y="33"/>
                  </a:lnTo>
                  <a:lnTo>
                    <a:pt x="30" y="50"/>
                  </a:lnTo>
                  <a:lnTo>
                    <a:pt x="22" y="56"/>
                  </a:lnTo>
                  <a:lnTo>
                    <a:pt x="13" y="50"/>
                  </a:lnTo>
                  <a:lnTo>
                    <a:pt x="0" y="45"/>
                  </a:lnTo>
                  <a:lnTo>
                    <a:pt x="4" y="23"/>
                  </a:lnTo>
                  <a:lnTo>
                    <a:pt x="17" y="17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15" name="Freeform 2491"/>
            <p:cNvSpPr>
              <a:spLocks/>
            </p:cNvSpPr>
            <p:nvPr/>
          </p:nvSpPr>
          <p:spPr bwMode="auto">
            <a:xfrm>
              <a:off x="2626" y="2172"/>
              <a:ext cx="88" cy="117"/>
            </a:xfrm>
            <a:custGeom>
              <a:avLst/>
              <a:gdLst/>
              <a:ahLst/>
              <a:cxnLst>
                <a:cxn ang="0">
                  <a:pos x="68" y="39"/>
                </a:cxn>
                <a:cxn ang="0">
                  <a:pos x="68" y="61"/>
                </a:cxn>
                <a:cxn ang="0">
                  <a:pos x="76" y="72"/>
                </a:cxn>
                <a:cxn ang="0">
                  <a:pos x="85" y="84"/>
                </a:cxn>
                <a:cxn ang="0">
                  <a:pos x="88" y="84"/>
                </a:cxn>
                <a:cxn ang="0">
                  <a:pos x="85" y="95"/>
                </a:cxn>
                <a:cxn ang="0">
                  <a:pos x="85" y="106"/>
                </a:cxn>
                <a:cxn ang="0">
                  <a:pos x="85" y="111"/>
                </a:cxn>
                <a:cxn ang="0">
                  <a:pos x="72" y="117"/>
                </a:cxn>
                <a:cxn ang="0">
                  <a:pos x="59" y="117"/>
                </a:cxn>
                <a:cxn ang="0">
                  <a:pos x="50" y="111"/>
                </a:cxn>
                <a:cxn ang="0">
                  <a:pos x="38" y="106"/>
                </a:cxn>
                <a:cxn ang="0">
                  <a:pos x="25" y="101"/>
                </a:cxn>
                <a:cxn ang="0">
                  <a:pos x="12" y="95"/>
                </a:cxn>
                <a:cxn ang="0">
                  <a:pos x="9" y="72"/>
                </a:cxn>
                <a:cxn ang="0">
                  <a:pos x="4" y="50"/>
                </a:cxn>
                <a:cxn ang="0">
                  <a:pos x="4" y="2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21" y="0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9" y="22"/>
                </a:cxn>
                <a:cxn ang="0">
                  <a:pos x="68" y="39"/>
                </a:cxn>
              </a:cxnLst>
              <a:rect l="0" t="0" r="r" b="b"/>
              <a:pathLst>
                <a:path w="88" h="117">
                  <a:moveTo>
                    <a:pt x="68" y="39"/>
                  </a:moveTo>
                  <a:lnTo>
                    <a:pt x="68" y="61"/>
                  </a:lnTo>
                  <a:lnTo>
                    <a:pt x="76" y="72"/>
                  </a:lnTo>
                  <a:lnTo>
                    <a:pt x="85" y="84"/>
                  </a:lnTo>
                  <a:lnTo>
                    <a:pt x="88" y="84"/>
                  </a:lnTo>
                  <a:lnTo>
                    <a:pt x="85" y="95"/>
                  </a:lnTo>
                  <a:lnTo>
                    <a:pt x="85" y="106"/>
                  </a:lnTo>
                  <a:lnTo>
                    <a:pt x="85" y="111"/>
                  </a:lnTo>
                  <a:lnTo>
                    <a:pt x="72" y="117"/>
                  </a:lnTo>
                  <a:lnTo>
                    <a:pt x="59" y="117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5" y="101"/>
                  </a:lnTo>
                  <a:lnTo>
                    <a:pt x="12" y="95"/>
                  </a:lnTo>
                  <a:lnTo>
                    <a:pt x="9" y="72"/>
                  </a:lnTo>
                  <a:lnTo>
                    <a:pt x="4" y="50"/>
                  </a:lnTo>
                  <a:lnTo>
                    <a:pt x="4" y="2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21" y="0"/>
                  </a:lnTo>
                  <a:lnTo>
                    <a:pt x="42" y="6"/>
                  </a:lnTo>
                  <a:lnTo>
                    <a:pt x="50" y="10"/>
                  </a:lnTo>
                  <a:lnTo>
                    <a:pt x="59" y="22"/>
                  </a:lnTo>
                  <a:lnTo>
                    <a:pt x="68" y="3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16" name="Freeform 2492"/>
            <p:cNvSpPr>
              <a:spLocks/>
            </p:cNvSpPr>
            <p:nvPr/>
          </p:nvSpPr>
          <p:spPr bwMode="auto">
            <a:xfrm>
              <a:off x="2711" y="2027"/>
              <a:ext cx="169" cy="67"/>
            </a:xfrm>
            <a:custGeom>
              <a:avLst/>
              <a:gdLst/>
              <a:ahLst/>
              <a:cxnLst>
                <a:cxn ang="0">
                  <a:pos x="17" y="39"/>
                </a:cxn>
                <a:cxn ang="0">
                  <a:pos x="25" y="34"/>
                </a:cxn>
                <a:cxn ang="0">
                  <a:pos x="46" y="39"/>
                </a:cxn>
                <a:cxn ang="0">
                  <a:pos x="80" y="45"/>
                </a:cxn>
                <a:cxn ang="0">
                  <a:pos x="106" y="51"/>
                </a:cxn>
                <a:cxn ang="0">
                  <a:pos x="122" y="56"/>
                </a:cxn>
                <a:cxn ang="0">
                  <a:pos x="131" y="61"/>
                </a:cxn>
                <a:cxn ang="0">
                  <a:pos x="139" y="67"/>
                </a:cxn>
                <a:cxn ang="0">
                  <a:pos x="148" y="61"/>
                </a:cxn>
                <a:cxn ang="0">
                  <a:pos x="148" y="56"/>
                </a:cxn>
                <a:cxn ang="0">
                  <a:pos x="148" y="51"/>
                </a:cxn>
                <a:cxn ang="0">
                  <a:pos x="144" y="45"/>
                </a:cxn>
                <a:cxn ang="0">
                  <a:pos x="135" y="45"/>
                </a:cxn>
                <a:cxn ang="0">
                  <a:pos x="139" y="39"/>
                </a:cxn>
                <a:cxn ang="0">
                  <a:pos x="144" y="34"/>
                </a:cxn>
                <a:cxn ang="0">
                  <a:pos x="148" y="28"/>
                </a:cxn>
                <a:cxn ang="0">
                  <a:pos x="153" y="34"/>
                </a:cxn>
                <a:cxn ang="0">
                  <a:pos x="157" y="45"/>
                </a:cxn>
                <a:cxn ang="0">
                  <a:pos x="161" y="56"/>
                </a:cxn>
                <a:cxn ang="0">
                  <a:pos x="165" y="56"/>
                </a:cxn>
                <a:cxn ang="0">
                  <a:pos x="169" y="51"/>
                </a:cxn>
                <a:cxn ang="0">
                  <a:pos x="165" y="45"/>
                </a:cxn>
                <a:cxn ang="0">
                  <a:pos x="161" y="34"/>
                </a:cxn>
                <a:cxn ang="0">
                  <a:pos x="157" y="22"/>
                </a:cxn>
                <a:cxn ang="0">
                  <a:pos x="148" y="16"/>
                </a:cxn>
                <a:cxn ang="0">
                  <a:pos x="144" y="16"/>
                </a:cxn>
                <a:cxn ang="0">
                  <a:pos x="135" y="16"/>
                </a:cxn>
                <a:cxn ang="0">
                  <a:pos x="127" y="22"/>
                </a:cxn>
                <a:cxn ang="0">
                  <a:pos x="118" y="28"/>
                </a:cxn>
                <a:cxn ang="0">
                  <a:pos x="114" y="28"/>
                </a:cxn>
                <a:cxn ang="0">
                  <a:pos x="98" y="22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7" y="39"/>
                </a:cxn>
              </a:cxnLst>
              <a:rect l="0" t="0" r="r" b="b"/>
              <a:pathLst>
                <a:path w="169" h="67">
                  <a:moveTo>
                    <a:pt x="17" y="39"/>
                  </a:moveTo>
                  <a:lnTo>
                    <a:pt x="25" y="34"/>
                  </a:lnTo>
                  <a:lnTo>
                    <a:pt x="46" y="39"/>
                  </a:lnTo>
                  <a:lnTo>
                    <a:pt x="80" y="45"/>
                  </a:lnTo>
                  <a:lnTo>
                    <a:pt x="106" y="51"/>
                  </a:lnTo>
                  <a:lnTo>
                    <a:pt x="122" y="56"/>
                  </a:lnTo>
                  <a:lnTo>
                    <a:pt x="131" y="61"/>
                  </a:lnTo>
                  <a:lnTo>
                    <a:pt x="139" y="67"/>
                  </a:lnTo>
                  <a:lnTo>
                    <a:pt x="148" y="61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4" y="45"/>
                  </a:lnTo>
                  <a:lnTo>
                    <a:pt x="135" y="45"/>
                  </a:lnTo>
                  <a:lnTo>
                    <a:pt x="139" y="39"/>
                  </a:lnTo>
                  <a:lnTo>
                    <a:pt x="144" y="34"/>
                  </a:lnTo>
                  <a:lnTo>
                    <a:pt x="148" y="28"/>
                  </a:lnTo>
                  <a:lnTo>
                    <a:pt x="153" y="34"/>
                  </a:lnTo>
                  <a:lnTo>
                    <a:pt x="157" y="45"/>
                  </a:lnTo>
                  <a:lnTo>
                    <a:pt x="161" y="56"/>
                  </a:lnTo>
                  <a:lnTo>
                    <a:pt x="165" y="56"/>
                  </a:lnTo>
                  <a:lnTo>
                    <a:pt x="169" y="51"/>
                  </a:lnTo>
                  <a:lnTo>
                    <a:pt x="165" y="45"/>
                  </a:lnTo>
                  <a:lnTo>
                    <a:pt x="161" y="34"/>
                  </a:lnTo>
                  <a:lnTo>
                    <a:pt x="157" y="22"/>
                  </a:lnTo>
                  <a:lnTo>
                    <a:pt x="148" y="16"/>
                  </a:lnTo>
                  <a:lnTo>
                    <a:pt x="144" y="16"/>
                  </a:lnTo>
                  <a:lnTo>
                    <a:pt x="135" y="16"/>
                  </a:lnTo>
                  <a:lnTo>
                    <a:pt x="127" y="22"/>
                  </a:lnTo>
                  <a:lnTo>
                    <a:pt x="118" y="28"/>
                  </a:lnTo>
                  <a:lnTo>
                    <a:pt x="114" y="28"/>
                  </a:lnTo>
                  <a:lnTo>
                    <a:pt x="98" y="2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17" name="Freeform 2493"/>
            <p:cNvSpPr>
              <a:spLocks/>
            </p:cNvSpPr>
            <p:nvPr/>
          </p:nvSpPr>
          <p:spPr bwMode="auto">
            <a:xfrm>
              <a:off x="2623" y="2169"/>
              <a:ext cx="88" cy="117"/>
            </a:xfrm>
            <a:custGeom>
              <a:avLst/>
              <a:gdLst/>
              <a:ahLst/>
              <a:cxnLst>
                <a:cxn ang="0">
                  <a:pos x="68" y="39"/>
                </a:cxn>
                <a:cxn ang="0">
                  <a:pos x="68" y="61"/>
                </a:cxn>
                <a:cxn ang="0">
                  <a:pos x="76" y="72"/>
                </a:cxn>
                <a:cxn ang="0">
                  <a:pos x="85" y="84"/>
                </a:cxn>
                <a:cxn ang="0">
                  <a:pos x="88" y="84"/>
                </a:cxn>
                <a:cxn ang="0">
                  <a:pos x="85" y="95"/>
                </a:cxn>
                <a:cxn ang="0">
                  <a:pos x="85" y="106"/>
                </a:cxn>
                <a:cxn ang="0">
                  <a:pos x="85" y="111"/>
                </a:cxn>
                <a:cxn ang="0">
                  <a:pos x="72" y="117"/>
                </a:cxn>
                <a:cxn ang="0">
                  <a:pos x="59" y="117"/>
                </a:cxn>
                <a:cxn ang="0">
                  <a:pos x="50" y="111"/>
                </a:cxn>
                <a:cxn ang="0">
                  <a:pos x="38" y="106"/>
                </a:cxn>
                <a:cxn ang="0">
                  <a:pos x="25" y="101"/>
                </a:cxn>
                <a:cxn ang="0">
                  <a:pos x="12" y="95"/>
                </a:cxn>
                <a:cxn ang="0">
                  <a:pos x="9" y="72"/>
                </a:cxn>
                <a:cxn ang="0">
                  <a:pos x="4" y="50"/>
                </a:cxn>
                <a:cxn ang="0">
                  <a:pos x="4" y="2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21" y="0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9" y="22"/>
                </a:cxn>
                <a:cxn ang="0">
                  <a:pos x="68" y="39"/>
                </a:cxn>
              </a:cxnLst>
              <a:rect l="0" t="0" r="r" b="b"/>
              <a:pathLst>
                <a:path w="88" h="117">
                  <a:moveTo>
                    <a:pt x="68" y="39"/>
                  </a:moveTo>
                  <a:lnTo>
                    <a:pt x="68" y="61"/>
                  </a:lnTo>
                  <a:lnTo>
                    <a:pt x="76" y="72"/>
                  </a:lnTo>
                  <a:lnTo>
                    <a:pt x="85" y="84"/>
                  </a:lnTo>
                  <a:lnTo>
                    <a:pt x="88" y="84"/>
                  </a:lnTo>
                  <a:lnTo>
                    <a:pt x="85" y="95"/>
                  </a:lnTo>
                  <a:lnTo>
                    <a:pt x="85" y="106"/>
                  </a:lnTo>
                  <a:lnTo>
                    <a:pt x="85" y="111"/>
                  </a:lnTo>
                  <a:lnTo>
                    <a:pt x="72" y="117"/>
                  </a:lnTo>
                  <a:lnTo>
                    <a:pt x="59" y="117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5" y="101"/>
                  </a:lnTo>
                  <a:lnTo>
                    <a:pt x="12" y="95"/>
                  </a:lnTo>
                  <a:lnTo>
                    <a:pt x="9" y="72"/>
                  </a:lnTo>
                  <a:lnTo>
                    <a:pt x="4" y="50"/>
                  </a:lnTo>
                  <a:lnTo>
                    <a:pt x="4" y="2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21" y="0"/>
                  </a:lnTo>
                  <a:lnTo>
                    <a:pt x="42" y="6"/>
                  </a:lnTo>
                  <a:lnTo>
                    <a:pt x="50" y="10"/>
                  </a:lnTo>
                  <a:lnTo>
                    <a:pt x="59" y="22"/>
                  </a:lnTo>
                  <a:lnTo>
                    <a:pt x="68" y="39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18" name="Freeform 2494"/>
            <p:cNvSpPr>
              <a:spLocks/>
            </p:cNvSpPr>
            <p:nvPr/>
          </p:nvSpPr>
          <p:spPr bwMode="auto">
            <a:xfrm>
              <a:off x="2708" y="2024"/>
              <a:ext cx="169" cy="67"/>
            </a:xfrm>
            <a:custGeom>
              <a:avLst/>
              <a:gdLst/>
              <a:ahLst/>
              <a:cxnLst>
                <a:cxn ang="0">
                  <a:pos x="17" y="39"/>
                </a:cxn>
                <a:cxn ang="0">
                  <a:pos x="25" y="34"/>
                </a:cxn>
                <a:cxn ang="0">
                  <a:pos x="46" y="39"/>
                </a:cxn>
                <a:cxn ang="0">
                  <a:pos x="80" y="45"/>
                </a:cxn>
                <a:cxn ang="0">
                  <a:pos x="106" y="51"/>
                </a:cxn>
                <a:cxn ang="0">
                  <a:pos x="122" y="56"/>
                </a:cxn>
                <a:cxn ang="0">
                  <a:pos x="131" y="61"/>
                </a:cxn>
                <a:cxn ang="0">
                  <a:pos x="139" y="67"/>
                </a:cxn>
                <a:cxn ang="0">
                  <a:pos x="148" y="61"/>
                </a:cxn>
                <a:cxn ang="0">
                  <a:pos x="148" y="56"/>
                </a:cxn>
                <a:cxn ang="0">
                  <a:pos x="148" y="51"/>
                </a:cxn>
                <a:cxn ang="0">
                  <a:pos x="144" y="45"/>
                </a:cxn>
                <a:cxn ang="0">
                  <a:pos x="135" y="45"/>
                </a:cxn>
                <a:cxn ang="0">
                  <a:pos x="139" y="39"/>
                </a:cxn>
                <a:cxn ang="0">
                  <a:pos x="144" y="34"/>
                </a:cxn>
                <a:cxn ang="0">
                  <a:pos x="148" y="28"/>
                </a:cxn>
                <a:cxn ang="0">
                  <a:pos x="153" y="34"/>
                </a:cxn>
                <a:cxn ang="0">
                  <a:pos x="157" y="45"/>
                </a:cxn>
                <a:cxn ang="0">
                  <a:pos x="161" y="56"/>
                </a:cxn>
                <a:cxn ang="0">
                  <a:pos x="165" y="56"/>
                </a:cxn>
                <a:cxn ang="0">
                  <a:pos x="169" y="51"/>
                </a:cxn>
                <a:cxn ang="0">
                  <a:pos x="165" y="45"/>
                </a:cxn>
                <a:cxn ang="0">
                  <a:pos x="161" y="34"/>
                </a:cxn>
                <a:cxn ang="0">
                  <a:pos x="157" y="22"/>
                </a:cxn>
                <a:cxn ang="0">
                  <a:pos x="148" y="16"/>
                </a:cxn>
                <a:cxn ang="0">
                  <a:pos x="144" y="16"/>
                </a:cxn>
                <a:cxn ang="0">
                  <a:pos x="135" y="16"/>
                </a:cxn>
                <a:cxn ang="0">
                  <a:pos x="127" y="22"/>
                </a:cxn>
                <a:cxn ang="0">
                  <a:pos x="118" y="28"/>
                </a:cxn>
                <a:cxn ang="0">
                  <a:pos x="114" y="28"/>
                </a:cxn>
                <a:cxn ang="0">
                  <a:pos x="98" y="22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7" y="39"/>
                </a:cxn>
              </a:cxnLst>
              <a:rect l="0" t="0" r="r" b="b"/>
              <a:pathLst>
                <a:path w="169" h="67">
                  <a:moveTo>
                    <a:pt x="17" y="39"/>
                  </a:moveTo>
                  <a:lnTo>
                    <a:pt x="25" y="34"/>
                  </a:lnTo>
                  <a:lnTo>
                    <a:pt x="46" y="39"/>
                  </a:lnTo>
                  <a:lnTo>
                    <a:pt x="80" y="45"/>
                  </a:lnTo>
                  <a:lnTo>
                    <a:pt x="106" y="51"/>
                  </a:lnTo>
                  <a:lnTo>
                    <a:pt x="122" y="56"/>
                  </a:lnTo>
                  <a:lnTo>
                    <a:pt x="131" y="61"/>
                  </a:lnTo>
                  <a:lnTo>
                    <a:pt x="139" y="67"/>
                  </a:lnTo>
                  <a:lnTo>
                    <a:pt x="148" y="61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4" y="45"/>
                  </a:lnTo>
                  <a:lnTo>
                    <a:pt x="135" y="45"/>
                  </a:lnTo>
                  <a:lnTo>
                    <a:pt x="139" y="39"/>
                  </a:lnTo>
                  <a:lnTo>
                    <a:pt x="144" y="34"/>
                  </a:lnTo>
                  <a:lnTo>
                    <a:pt x="148" y="28"/>
                  </a:lnTo>
                  <a:lnTo>
                    <a:pt x="153" y="34"/>
                  </a:lnTo>
                  <a:lnTo>
                    <a:pt x="157" y="45"/>
                  </a:lnTo>
                  <a:lnTo>
                    <a:pt x="161" y="56"/>
                  </a:lnTo>
                  <a:lnTo>
                    <a:pt x="165" y="56"/>
                  </a:lnTo>
                  <a:lnTo>
                    <a:pt x="169" y="51"/>
                  </a:lnTo>
                  <a:lnTo>
                    <a:pt x="165" y="45"/>
                  </a:lnTo>
                  <a:lnTo>
                    <a:pt x="161" y="34"/>
                  </a:lnTo>
                  <a:lnTo>
                    <a:pt x="157" y="22"/>
                  </a:lnTo>
                  <a:lnTo>
                    <a:pt x="148" y="16"/>
                  </a:lnTo>
                  <a:lnTo>
                    <a:pt x="144" y="16"/>
                  </a:lnTo>
                  <a:lnTo>
                    <a:pt x="135" y="16"/>
                  </a:lnTo>
                  <a:lnTo>
                    <a:pt x="127" y="22"/>
                  </a:lnTo>
                  <a:lnTo>
                    <a:pt x="118" y="28"/>
                  </a:lnTo>
                  <a:lnTo>
                    <a:pt x="114" y="28"/>
                  </a:lnTo>
                  <a:lnTo>
                    <a:pt x="98" y="2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7" y="39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19" name="Freeform 2495"/>
            <p:cNvSpPr>
              <a:spLocks/>
            </p:cNvSpPr>
            <p:nvPr/>
          </p:nvSpPr>
          <p:spPr bwMode="auto">
            <a:xfrm>
              <a:off x="2673" y="2027"/>
              <a:ext cx="55" cy="55"/>
            </a:xfrm>
            <a:custGeom>
              <a:avLst/>
              <a:gdLst/>
              <a:ahLst/>
              <a:cxnLst>
                <a:cxn ang="0">
                  <a:pos x="25" y="55"/>
                </a:cxn>
                <a:cxn ang="0">
                  <a:pos x="38" y="50"/>
                </a:cxn>
                <a:cxn ang="0">
                  <a:pos x="50" y="39"/>
                </a:cxn>
                <a:cxn ang="0">
                  <a:pos x="55" y="39"/>
                </a:cxn>
                <a:cxn ang="0">
                  <a:pos x="50" y="28"/>
                </a:cxn>
                <a:cxn ang="0">
                  <a:pos x="46" y="22"/>
                </a:cxn>
                <a:cxn ang="0">
                  <a:pos x="42" y="11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8" y="6"/>
                </a:cxn>
                <a:cxn ang="0">
                  <a:pos x="0" y="11"/>
                </a:cxn>
                <a:cxn ang="0">
                  <a:pos x="25" y="55"/>
                </a:cxn>
              </a:cxnLst>
              <a:rect l="0" t="0" r="r" b="b"/>
              <a:pathLst>
                <a:path w="55" h="55">
                  <a:moveTo>
                    <a:pt x="25" y="55"/>
                  </a:moveTo>
                  <a:lnTo>
                    <a:pt x="38" y="50"/>
                  </a:lnTo>
                  <a:lnTo>
                    <a:pt x="50" y="39"/>
                  </a:lnTo>
                  <a:lnTo>
                    <a:pt x="55" y="39"/>
                  </a:lnTo>
                  <a:lnTo>
                    <a:pt x="50" y="28"/>
                  </a:lnTo>
                  <a:lnTo>
                    <a:pt x="46" y="22"/>
                  </a:lnTo>
                  <a:lnTo>
                    <a:pt x="42" y="11"/>
                  </a:lnTo>
                  <a:lnTo>
                    <a:pt x="34" y="0"/>
                  </a:lnTo>
                  <a:lnTo>
                    <a:pt x="21" y="6"/>
                  </a:lnTo>
                  <a:lnTo>
                    <a:pt x="8" y="6"/>
                  </a:lnTo>
                  <a:lnTo>
                    <a:pt x="0" y="11"/>
                  </a:lnTo>
                  <a:lnTo>
                    <a:pt x="25" y="5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20" name="Freeform 2496"/>
            <p:cNvSpPr>
              <a:spLocks/>
            </p:cNvSpPr>
            <p:nvPr/>
          </p:nvSpPr>
          <p:spPr bwMode="auto">
            <a:xfrm>
              <a:off x="2670" y="2024"/>
              <a:ext cx="55" cy="55"/>
            </a:xfrm>
            <a:custGeom>
              <a:avLst/>
              <a:gdLst/>
              <a:ahLst/>
              <a:cxnLst>
                <a:cxn ang="0">
                  <a:pos x="25" y="55"/>
                </a:cxn>
                <a:cxn ang="0">
                  <a:pos x="38" y="50"/>
                </a:cxn>
                <a:cxn ang="0">
                  <a:pos x="50" y="39"/>
                </a:cxn>
                <a:cxn ang="0">
                  <a:pos x="55" y="39"/>
                </a:cxn>
                <a:cxn ang="0">
                  <a:pos x="50" y="28"/>
                </a:cxn>
                <a:cxn ang="0">
                  <a:pos x="46" y="22"/>
                </a:cxn>
                <a:cxn ang="0">
                  <a:pos x="42" y="11"/>
                </a:cxn>
                <a:cxn ang="0">
                  <a:pos x="34" y="0"/>
                </a:cxn>
                <a:cxn ang="0">
                  <a:pos x="21" y="6"/>
                </a:cxn>
                <a:cxn ang="0">
                  <a:pos x="8" y="6"/>
                </a:cxn>
                <a:cxn ang="0">
                  <a:pos x="0" y="11"/>
                </a:cxn>
              </a:cxnLst>
              <a:rect l="0" t="0" r="r" b="b"/>
              <a:pathLst>
                <a:path w="55" h="55">
                  <a:moveTo>
                    <a:pt x="25" y="55"/>
                  </a:moveTo>
                  <a:lnTo>
                    <a:pt x="38" y="50"/>
                  </a:lnTo>
                  <a:lnTo>
                    <a:pt x="50" y="39"/>
                  </a:lnTo>
                  <a:lnTo>
                    <a:pt x="55" y="39"/>
                  </a:lnTo>
                  <a:lnTo>
                    <a:pt x="50" y="28"/>
                  </a:lnTo>
                  <a:lnTo>
                    <a:pt x="46" y="22"/>
                  </a:lnTo>
                  <a:lnTo>
                    <a:pt x="42" y="11"/>
                  </a:lnTo>
                  <a:lnTo>
                    <a:pt x="34" y="0"/>
                  </a:lnTo>
                  <a:lnTo>
                    <a:pt x="21" y="6"/>
                  </a:lnTo>
                  <a:lnTo>
                    <a:pt x="8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21" name="Freeform 2497"/>
            <p:cNvSpPr>
              <a:spLocks/>
            </p:cNvSpPr>
            <p:nvPr/>
          </p:nvSpPr>
          <p:spPr bwMode="auto">
            <a:xfrm>
              <a:off x="2640" y="1990"/>
              <a:ext cx="98" cy="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13" y="17"/>
                </a:cxn>
                <a:cxn ang="0">
                  <a:pos x="17" y="28"/>
                </a:cxn>
                <a:cxn ang="0">
                  <a:pos x="25" y="40"/>
                </a:cxn>
                <a:cxn ang="0">
                  <a:pos x="38" y="56"/>
                </a:cxn>
                <a:cxn ang="0">
                  <a:pos x="42" y="67"/>
                </a:cxn>
                <a:cxn ang="0">
                  <a:pos x="51" y="79"/>
                </a:cxn>
                <a:cxn ang="0">
                  <a:pos x="59" y="107"/>
                </a:cxn>
                <a:cxn ang="0">
                  <a:pos x="72" y="129"/>
                </a:cxn>
                <a:cxn ang="0">
                  <a:pos x="80" y="157"/>
                </a:cxn>
                <a:cxn ang="0">
                  <a:pos x="89" y="185"/>
                </a:cxn>
                <a:cxn ang="0">
                  <a:pos x="89" y="207"/>
                </a:cxn>
                <a:cxn ang="0">
                  <a:pos x="93" y="224"/>
                </a:cxn>
                <a:cxn ang="0">
                  <a:pos x="98" y="207"/>
                </a:cxn>
                <a:cxn ang="0">
                  <a:pos x="98" y="185"/>
                </a:cxn>
                <a:cxn ang="0">
                  <a:pos x="98" y="157"/>
                </a:cxn>
                <a:cxn ang="0">
                  <a:pos x="98" y="135"/>
                </a:cxn>
                <a:cxn ang="0">
                  <a:pos x="93" y="112"/>
                </a:cxn>
                <a:cxn ang="0">
                  <a:pos x="89" y="101"/>
                </a:cxn>
                <a:cxn ang="0">
                  <a:pos x="89" y="89"/>
                </a:cxn>
                <a:cxn ang="0">
                  <a:pos x="85" y="73"/>
                </a:cxn>
              </a:cxnLst>
              <a:rect l="0" t="0" r="r" b="b"/>
              <a:pathLst>
                <a:path w="98" h="224">
                  <a:moveTo>
                    <a:pt x="0" y="0"/>
                  </a:moveTo>
                  <a:lnTo>
                    <a:pt x="4" y="6"/>
                  </a:lnTo>
                  <a:lnTo>
                    <a:pt x="13" y="17"/>
                  </a:lnTo>
                  <a:lnTo>
                    <a:pt x="17" y="28"/>
                  </a:lnTo>
                  <a:lnTo>
                    <a:pt x="25" y="40"/>
                  </a:lnTo>
                  <a:lnTo>
                    <a:pt x="38" y="56"/>
                  </a:lnTo>
                  <a:lnTo>
                    <a:pt x="42" y="67"/>
                  </a:lnTo>
                  <a:lnTo>
                    <a:pt x="51" y="79"/>
                  </a:lnTo>
                  <a:lnTo>
                    <a:pt x="59" y="107"/>
                  </a:lnTo>
                  <a:lnTo>
                    <a:pt x="72" y="129"/>
                  </a:lnTo>
                  <a:lnTo>
                    <a:pt x="80" y="157"/>
                  </a:lnTo>
                  <a:lnTo>
                    <a:pt x="89" y="185"/>
                  </a:lnTo>
                  <a:lnTo>
                    <a:pt x="89" y="207"/>
                  </a:lnTo>
                  <a:lnTo>
                    <a:pt x="93" y="224"/>
                  </a:lnTo>
                  <a:lnTo>
                    <a:pt x="98" y="207"/>
                  </a:lnTo>
                  <a:lnTo>
                    <a:pt x="98" y="185"/>
                  </a:lnTo>
                  <a:lnTo>
                    <a:pt x="98" y="157"/>
                  </a:lnTo>
                  <a:lnTo>
                    <a:pt x="98" y="135"/>
                  </a:lnTo>
                  <a:lnTo>
                    <a:pt x="93" y="112"/>
                  </a:lnTo>
                  <a:lnTo>
                    <a:pt x="89" y="101"/>
                  </a:lnTo>
                  <a:lnTo>
                    <a:pt x="89" y="89"/>
                  </a:lnTo>
                  <a:lnTo>
                    <a:pt x="85" y="73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22" name="Freeform 2498"/>
            <p:cNvSpPr>
              <a:spLocks/>
            </p:cNvSpPr>
            <p:nvPr/>
          </p:nvSpPr>
          <p:spPr bwMode="auto">
            <a:xfrm>
              <a:off x="2626" y="2043"/>
              <a:ext cx="64" cy="11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6" y="6"/>
                </a:cxn>
                <a:cxn ang="0">
                  <a:pos x="12" y="23"/>
                </a:cxn>
                <a:cxn ang="0">
                  <a:pos x="9" y="39"/>
                </a:cxn>
                <a:cxn ang="0">
                  <a:pos x="4" y="57"/>
                </a:cxn>
                <a:cxn ang="0">
                  <a:pos x="4" y="85"/>
                </a:cxn>
                <a:cxn ang="0">
                  <a:pos x="0" y="95"/>
                </a:cxn>
                <a:cxn ang="0">
                  <a:pos x="4" y="113"/>
                </a:cxn>
                <a:cxn ang="0">
                  <a:pos x="17" y="118"/>
                </a:cxn>
                <a:cxn ang="0">
                  <a:pos x="30" y="118"/>
                </a:cxn>
                <a:cxn ang="0">
                  <a:pos x="59" y="95"/>
                </a:cxn>
                <a:cxn ang="0">
                  <a:pos x="64" y="73"/>
                </a:cxn>
                <a:cxn ang="0">
                  <a:pos x="64" y="57"/>
                </a:cxn>
                <a:cxn ang="0">
                  <a:pos x="34" y="0"/>
                </a:cxn>
              </a:cxnLst>
              <a:rect l="0" t="0" r="r" b="b"/>
              <a:pathLst>
                <a:path w="64" h="118">
                  <a:moveTo>
                    <a:pt x="34" y="0"/>
                  </a:moveTo>
                  <a:lnTo>
                    <a:pt x="26" y="6"/>
                  </a:lnTo>
                  <a:lnTo>
                    <a:pt x="12" y="23"/>
                  </a:lnTo>
                  <a:lnTo>
                    <a:pt x="9" y="39"/>
                  </a:lnTo>
                  <a:lnTo>
                    <a:pt x="4" y="57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17" y="118"/>
                  </a:lnTo>
                  <a:lnTo>
                    <a:pt x="30" y="118"/>
                  </a:lnTo>
                  <a:lnTo>
                    <a:pt x="59" y="95"/>
                  </a:lnTo>
                  <a:lnTo>
                    <a:pt x="64" y="73"/>
                  </a:lnTo>
                  <a:lnTo>
                    <a:pt x="64" y="5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23" name="Freeform 2499"/>
            <p:cNvSpPr>
              <a:spLocks/>
            </p:cNvSpPr>
            <p:nvPr/>
          </p:nvSpPr>
          <p:spPr bwMode="auto">
            <a:xfrm>
              <a:off x="2623" y="2040"/>
              <a:ext cx="64" cy="11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6" y="6"/>
                </a:cxn>
                <a:cxn ang="0">
                  <a:pos x="12" y="23"/>
                </a:cxn>
                <a:cxn ang="0">
                  <a:pos x="9" y="39"/>
                </a:cxn>
                <a:cxn ang="0">
                  <a:pos x="4" y="57"/>
                </a:cxn>
                <a:cxn ang="0">
                  <a:pos x="4" y="85"/>
                </a:cxn>
                <a:cxn ang="0">
                  <a:pos x="0" y="95"/>
                </a:cxn>
                <a:cxn ang="0">
                  <a:pos x="4" y="113"/>
                </a:cxn>
                <a:cxn ang="0">
                  <a:pos x="17" y="118"/>
                </a:cxn>
                <a:cxn ang="0">
                  <a:pos x="30" y="118"/>
                </a:cxn>
                <a:cxn ang="0">
                  <a:pos x="59" y="95"/>
                </a:cxn>
                <a:cxn ang="0">
                  <a:pos x="64" y="73"/>
                </a:cxn>
                <a:cxn ang="0">
                  <a:pos x="64" y="57"/>
                </a:cxn>
              </a:cxnLst>
              <a:rect l="0" t="0" r="r" b="b"/>
              <a:pathLst>
                <a:path w="64" h="118">
                  <a:moveTo>
                    <a:pt x="34" y="0"/>
                  </a:moveTo>
                  <a:lnTo>
                    <a:pt x="26" y="6"/>
                  </a:lnTo>
                  <a:lnTo>
                    <a:pt x="12" y="23"/>
                  </a:lnTo>
                  <a:lnTo>
                    <a:pt x="9" y="39"/>
                  </a:lnTo>
                  <a:lnTo>
                    <a:pt x="4" y="57"/>
                  </a:lnTo>
                  <a:lnTo>
                    <a:pt x="4" y="85"/>
                  </a:lnTo>
                  <a:lnTo>
                    <a:pt x="0" y="95"/>
                  </a:lnTo>
                  <a:lnTo>
                    <a:pt x="4" y="113"/>
                  </a:lnTo>
                  <a:lnTo>
                    <a:pt x="17" y="118"/>
                  </a:lnTo>
                  <a:lnTo>
                    <a:pt x="30" y="118"/>
                  </a:lnTo>
                  <a:lnTo>
                    <a:pt x="59" y="95"/>
                  </a:lnTo>
                  <a:lnTo>
                    <a:pt x="64" y="73"/>
                  </a:lnTo>
                  <a:lnTo>
                    <a:pt x="64" y="57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24" name="Freeform 2500"/>
            <p:cNvSpPr>
              <a:spLocks/>
            </p:cNvSpPr>
            <p:nvPr/>
          </p:nvSpPr>
          <p:spPr bwMode="auto">
            <a:xfrm>
              <a:off x="2632" y="2002"/>
              <a:ext cx="93" cy="2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6"/>
                </a:cxn>
                <a:cxn ang="0">
                  <a:pos x="29" y="50"/>
                </a:cxn>
                <a:cxn ang="0">
                  <a:pos x="50" y="89"/>
                </a:cxn>
                <a:cxn ang="0">
                  <a:pos x="55" y="100"/>
                </a:cxn>
                <a:cxn ang="0">
                  <a:pos x="67" y="122"/>
                </a:cxn>
                <a:cxn ang="0">
                  <a:pos x="80" y="167"/>
                </a:cxn>
                <a:cxn ang="0">
                  <a:pos x="85" y="189"/>
                </a:cxn>
                <a:cxn ang="0">
                  <a:pos x="88" y="217"/>
                </a:cxn>
                <a:cxn ang="0">
                  <a:pos x="93" y="239"/>
                </a:cxn>
                <a:cxn ang="0">
                  <a:pos x="88" y="245"/>
                </a:cxn>
                <a:cxn ang="0">
                  <a:pos x="88" y="256"/>
                </a:cxn>
              </a:cxnLst>
              <a:rect l="0" t="0" r="r" b="b"/>
              <a:pathLst>
                <a:path w="93" h="256">
                  <a:moveTo>
                    <a:pt x="0" y="0"/>
                  </a:moveTo>
                  <a:lnTo>
                    <a:pt x="12" y="16"/>
                  </a:lnTo>
                  <a:lnTo>
                    <a:pt x="29" y="50"/>
                  </a:lnTo>
                  <a:lnTo>
                    <a:pt x="50" y="89"/>
                  </a:lnTo>
                  <a:lnTo>
                    <a:pt x="55" y="100"/>
                  </a:lnTo>
                  <a:lnTo>
                    <a:pt x="67" y="122"/>
                  </a:lnTo>
                  <a:lnTo>
                    <a:pt x="80" y="167"/>
                  </a:lnTo>
                  <a:lnTo>
                    <a:pt x="85" y="189"/>
                  </a:lnTo>
                  <a:lnTo>
                    <a:pt x="88" y="217"/>
                  </a:lnTo>
                  <a:lnTo>
                    <a:pt x="93" y="239"/>
                  </a:lnTo>
                  <a:lnTo>
                    <a:pt x="88" y="245"/>
                  </a:lnTo>
                  <a:lnTo>
                    <a:pt x="88" y="256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25" name="Freeform 2501"/>
            <p:cNvSpPr>
              <a:spLocks/>
            </p:cNvSpPr>
            <p:nvPr/>
          </p:nvSpPr>
          <p:spPr bwMode="auto">
            <a:xfrm>
              <a:off x="2733" y="2063"/>
              <a:ext cx="21" cy="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9" y="28"/>
                </a:cxn>
                <a:cxn ang="0">
                  <a:pos x="13" y="39"/>
                </a:cxn>
                <a:cxn ang="0">
                  <a:pos x="13" y="50"/>
                </a:cxn>
                <a:cxn ang="0">
                  <a:pos x="17" y="62"/>
                </a:cxn>
                <a:cxn ang="0">
                  <a:pos x="21" y="90"/>
                </a:cxn>
                <a:cxn ang="0">
                  <a:pos x="21" y="116"/>
                </a:cxn>
                <a:cxn ang="0">
                  <a:pos x="17" y="145"/>
                </a:cxn>
                <a:cxn ang="0">
                  <a:pos x="13" y="162"/>
                </a:cxn>
                <a:cxn ang="0">
                  <a:pos x="9" y="178"/>
                </a:cxn>
                <a:cxn ang="0">
                  <a:pos x="0" y="195"/>
                </a:cxn>
              </a:cxnLst>
              <a:rect l="0" t="0" r="r" b="b"/>
              <a:pathLst>
                <a:path w="21" h="195">
                  <a:moveTo>
                    <a:pt x="0" y="0"/>
                  </a:moveTo>
                  <a:lnTo>
                    <a:pt x="9" y="16"/>
                  </a:lnTo>
                  <a:lnTo>
                    <a:pt x="9" y="28"/>
                  </a:lnTo>
                  <a:lnTo>
                    <a:pt x="13" y="39"/>
                  </a:lnTo>
                  <a:lnTo>
                    <a:pt x="13" y="50"/>
                  </a:lnTo>
                  <a:lnTo>
                    <a:pt x="17" y="62"/>
                  </a:lnTo>
                  <a:lnTo>
                    <a:pt x="21" y="90"/>
                  </a:lnTo>
                  <a:lnTo>
                    <a:pt x="21" y="116"/>
                  </a:lnTo>
                  <a:lnTo>
                    <a:pt x="17" y="145"/>
                  </a:lnTo>
                  <a:lnTo>
                    <a:pt x="13" y="162"/>
                  </a:lnTo>
                  <a:lnTo>
                    <a:pt x="9" y="178"/>
                  </a:lnTo>
                  <a:lnTo>
                    <a:pt x="0" y="195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26" name="Freeform 2502"/>
            <p:cNvSpPr>
              <a:spLocks/>
            </p:cNvSpPr>
            <p:nvPr/>
          </p:nvSpPr>
          <p:spPr bwMode="auto">
            <a:xfrm>
              <a:off x="2573" y="2063"/>
              <a:ext cx="12" cy="178"/>
            </a:xfrm>
            <a:custGeom>
              <a:avLst/>
              <a:gdLst/>
              <a:ahLst/>
              <a:cxnLst>
                <a:cxn ang="0">
                  <a:pos x="12" y="178"/>
                </a:cxn>
                <a:cxn ang="0">
                  <a:pos x="8" y="172"/>
                </a:cxn>
                <a:cxn ang="0">
                  <a:pos x="4" y="162"/>
                </a:cxn>
                <a:cxn ang="0">
                  <a:pos x="4" y="156"/>
                </a:cxn>
                <a:cxn ang="0">
                  <a:pos x="4" y="145"/>
                </a:cxn>
                <a:cxn ang="0">
                  <a:pos x="0" y="112"/>
                </a:cxn>
                <a:cxn ang="0">
                  <a:pos x="0" y="90"/>
                </a:cxn>
                <a:cxn ang="0">
                  <a:pos x="0" y="72"/>
                </a:cxn>
                <a:cxn ang="0">
                  <a:pos x="4" y="39"/>
                </a:cxn>
                <a:cxn ang="0">
                  <a:pos x="4" y="28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4" y="11"/>
                </a:cxn>
                <a:cxn ang="0">
                  <a:pos x="8" y="0"/>
                </a:cxn>
              </a:cxnLst>
              <a:rect l="0" t="0" r="r" b="b"/>
              <a:pathLst>
                <a:path w="12" h="178">
                  <a:moveTo>
                    <a:pt x="12" y="178"/>
                  </a:moveTo>
                  <a:lnTo>
                    <a:pt x="8" y="172"/>
                  </a:lnTo>
                  <a:lnTo>
                    <a:pt x="4" y="162"/>
                  </a:lnTo>
                  <a:lnTo>
                    <a:pt x="4" y="156"/>
                  </a:lnTo>
                  <a:lnTo>
                    <a:pt x="4" y="145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4" y="39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8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27" name="Freeform 2503"/>
            <p:cNvSpPr>
              <a:spLocks/>
            </p:cNvSpPr>
            <p:nvPr/>
          </p:nvSpPr>
          <p:spPr bwMode="auto">
            <a:xfrm>
              <a:off x="2551" y="2024"/>
              <a:ext cx="29" cy="268"/>
            </a:xfrm>
            <a:custGeom>
              <a:avLst/>
              <a:gdLst/>
              <a:ahLst/>
              <a:cxnLst>
                <a:cxn ang="0">
                  <a:pos x="29" y="268"/>
                </a:cxn>
                <a:cxn ang="0">
                  <a:pos x="25" y="268"/>
                </a:cxn>
                <a:cxn ang="0">
                  <a:pos x="17" y="262"/>
                </a:cxn>
                <a:cxn ang="0">
                  <a:pos x="17" y="257"/>
                </a:cxn>
                <a:cxn ang="0">
                  <a:pos x="13" y="240"/>
                </a:cxn>
                <a:cxn ang="0">
                  <a:pos x="8" y="229"/>
                </a:cxn>
                <a:cxn ang="0">
                  <a:pos x="8" y="223"/>
                </a:cxn>
                <a:cxn ang="0">
                  <a:pos x="4" y="202"/>
                </a:cxn>
                <a:cxn ang="0">
                  <a:pos x="0" y="173"/>
                </a:cxn>
                <a:cxn ang="0">
                  <a:pos x="0" y="151"/>
                </a:cxn>
                <a:cxn ang="0">
                  <a:pos x="0" y="134"/>
                </a:cxn>
                <a:cxn ang="0">
                  <a:pos x="0" y="123"/>
                </a:cxn>
                <a:cxn ang="0">
                  <a:pos x="0" y="95"/>
                </a:cxn>
                <a:cxn ang="0">
                  <a:pos x="4" y="67"/>
                </a:cxn>
                <a:cxn ang="0">
                  <a:pos x="8" y="45"/>
                </a:cxn>
                <a:cxn ang="0">
                  <a:pos x="8" y="39"/>
                </a:cxn>
                <a:cxn ang="0">
                  <a:pos x="13" y="28"/>
                </a:cxn>
                <a:cxn ang="0">
                  <a:pos x="17" y="16"/>
                </a:cxn>
                <a:cxn ang="0">
                  <a:pos x="21" y="6"/>
                </a:cxn>
                <a:cxn ang="0">
                  <a:pos x="25" y="0"/>
                </a:cxn>
              </a:cxnLst>
              <a:rect l="0" t="0" r="r" b="b"/>
              <a:pathLst>
                <a:path w="29" h="268">
                  <a:moveTo>
                    <a:pt x="29" y="268"/>
                  </a:moveTo>
                  <a:lnTo>
                    <a:pt x="25" y="268"/>
                  </a:lnTo>
                  <a:lnTo>
                    <a:pt x="17" y="262"/>
                  </a:lnTo>
                  <a:lnTo>
                    <a:pt x="17" y="257"/>
                  </a:lnTo>
                  <a:lnTo>
                    <a:pt x="13" y="240"/>
                  </a:lnTo>
                  <a:lnTo>
                    <a:pt x="8" y="229"/>
                  </a:lnTo>
                  <a:lnTo>
                    <a:pt x="8" y="223"/>
                  </a:lnTo>
                  <a:lnTo>
                    <a:pt x="4" y="202"/>
                  </a:lnTo>
                  <a:lnTo>
                    <a:pt x="0" y="173"/>
                  </a:lnTo>
                  <a:lnTo>
                    <a:pt x="0" y="151"/>
                  </a:lnTo>
                  <a:lnTo>
                    <a:pt x="0" y="134"/>
                  </a:lnTo>
                  <a:lnTo>
                    <a:pt x="0" y="123"/>
                  </a:lnTo>
                  <a:lnTo>
                    <a:pt x="0" y="95"/>
                  </a:lnTo>
                  <a:lnTo>
                    <a:pt x="4" y="67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13" y="28"/>
                  </a:lnTo>
                  <a:lnTo>
                    <a:pt x="17" y="16"/>
                  </a:lnTo>
                  <a:lnTo>
                    <a:pt x="21" y="6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28" name="Line 2504"/>
            <p:cNvSpPr>
              <a:spLocks noChangeShapeType="1"/>
            </p:cNvSpPr>
            <p:nvPr/>
          </p:nvSpPr>
          <p:spPr bwMode="auto">
            <a:xfrm>
              <a:off x="2588" y="2063"/>
              <a:ext cx="41" cy="5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29" name="Line 2505"/>
            <p:cNvSpPr>
              <a:spLocks noChangeShapeType="1"/>
            </p:cNvSpPr>
            <p:nvPr/>
          </p:nvSpPr>
          <p:spPr bwMode="auto">
            <a:xfrm>
              <a:off x="2582" y="2241"/>
              <a:ext cx="43" cy="1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30" name="Oval 2506"/>
            <p:cNvSpPr>
              <a:spLocks noChangeArrowheads="1"/>
            </p:cNvSpPr>
            <p:nvPr/>
          </p:nvSpPr>
          <p:spPr bwMode="auto">
            <a:xfrm>
              <a:off x="2662" y="2102"/>
              <a:ext cx="17" cy="1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31" name="Freeform 2507"/>
            <p:cNvSpPr>
              <a:spLocks/>
            </p:cNvSpPr>
            <p:nvPr/>
          </p:nvSpPr>
          <p:spPr bwMode="auto">
            <a:xfrm>
              <a:off x="2659" y="2100"/>
              <a:ext cx="17" cy="1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7" h="11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32" name="Oval 2508"/>
            <p:cNvSpPr>
              <a:spLocks noChangeArrowheads="1"/>
            </p:cNvSpPr>
            <p:nvPr/>
          </p:nvSpPr>
          <p:spPr bwMode="auto">
            <a:xfrm>
              <a:off x="2662" y="2214"/>
              <a:ext cx="17" cy="12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33" name="Freeform 2509"/>
            <p:cNvSpPr>
              <a:spLocks/>
            </p:cNvSpPr>
            <p:nvPr/>
          </p:nvSpPr>
          <p:spPr bwMode="auto">
            <a:xfrm>
              <a:off x="2659" y="2211"/>
              <a:ext cx="17" cy="1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5" y="2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9"/>
                </a:cxn>
                <a:cxn ang="0">
                  <a:pos x="15" y="10"/>
                </a:cxn>
                <a:cxn ang="0">
                  <a:pos x="14" y="10"/>
                </a:cxn>
                <a:cxn ang="0">
                  <a:pos x="13" y="11"/>
                </a:cxn>
                <a:cxn ang="0">
                  <a:pos x="11" y="12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5" y="11"/>
                </a:cxn>
                <a:cxn ang="0">
                  <a:pos x="3" y="10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7" h="12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34" name="Oval 2510"/>
            <p:cNvSpPr>
              <a:spLocks noChangeArrowheads="1"/>
            </p:cNvSpPr>
            <p:nvPr/>
          </p:nvSpPr>
          <p:spPr bwMode="auto">
            <a:xfrm>
              <a:off x="2628" y="2108"/>
              <a:ext cx="94" cy="107"/>
            </a:xfrm>
            <a:prstGeom prst="ellipse">
              <a:avLst/>
            </a:pr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35" name="Freeform 2511"/>
            <p:cNvSpPr>
              <a:spLocks/>
            </p:cNvSpPr>
            <p:nvPr/>
          </p:nvSpPr>
          <p:spPr bwMode="auto">
            <a:xfrm>
              <a:off x="2625" y="2105"/>
              <a:ext cx="94" cy="10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0" y="3"/>
                </a:cxn>
                <a:cxn ang="0">
                  <a:pos x="69" y="6"/>
                </a:cxn>
                <a:cxn ang="0">
                  <a:pos x="77" y="12"/>
                </a:cxn>
                <a:cxn ang="0">
                  <a:pos x="83" y="20"/>
                </a:cxn>
                <a:cxn ang="0">
                  <a:pos x="89" y="29"/>
                </a:cxn>
                <a:cxn ang="0">
                  <a:pos x="92" y="38"/>
                </a:cxn>
                <a:cxn ang="0">
                  <a:pos x="94" y="48"/>
                </a:cxn>
                <a:cxn ang="0">
                  <a:pos x="94" y="59"/>
                </a:cxn>
                <a:cxn ang="0">
                  <a:pos x="92" y="69"/>
                </a:cxn>
                <a:cxn ang="0">
                  <a:pos x="89" y="78"/>
                </a:cxn>
                <a:cxn ang="0">
                  <a:pos x="83" y="87"/>
                </a:cxn>
                <a:cxn ang="0">
                  <a:pos x="77" y="95"/>
                </a:cxn>
                <a:cxn ang="0">
                  <a:pos x="69" y="101"/>
                </a:cxn>
                <a:cxn ang="0">
                  <a:pos x="60" y="104"/>
                </a:cxn>
                <a:cxn ang="0">
                  <a:pos x="51" y="107"/>
                </a:cxn>
                <a:cxn ang="0">
                  <a:pos x="42" y="107"/>
                </a:cxn>
                <a:cxn ang="0">
                  <a:pos x="33" y="104"/>
                </a:cxn>
                <a:cxn ang="0">
                  <a:pos x="24" y="101"/>
                </a:cxn>
                <a:cxn ang="0">
                  <a:pos x="17" y="95"/>
                </a:cxn>
                <a:cxn ang="0">
                  <a:pos x="10" y="87"/>
                </a:cxn>
                <a:cxn ang="0">
                  <a:pos x="5" y="78"/>
                </a:cxn>
                <a:cxn ang="0">
                  <a:pos x="2" y="69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2" y="38"/>
                </a:cxn>
                <a:cxn ang="0">
                  <a:pos x="5" y="29"/>
                </a:cxn>
                <a:cxn ang="0">
                  <a:pos x="10" y="20"/>
                </a:cxn>
                <a:cxn ang="0">
                  <a:pos x="17" y="12"/>
                </a:cxn>
                <a:cxn ang="0">
                  <a:pos x="24" y="6"/>
                </a:cxn>
                <a:cxn ang="0">
                  <a:pos x="33" y="3"/>
                </a:cxn>
                <a:cxn ang="0">
                  <a:pos x="42" y="0"/>
                </a:cxn>
                <a:cxn ang="0">
                  <a:pos x="47" y="0"/>
                </a:cxn>
              </a:cxnLst>
              <a:rect l="0" t="0" r="r" b="b"/>
              <a:pathLst>
                <a:path w="94" h="107">
                  <a:moveTo>
                    <a:pt x="47" y="0"/>
                  </a:moveTo>
                  <a:lnTo>
                    <a:pt x="51" y="0"/>
                  </a:lnTo>
                  <a:lnTo>
                    <a:pt x="57" y="1"/>
                  </a:lnTo>
                  <a:lnTo>
                    <a:pt x="60" y="3"/>
                  </a:lnTo>
                  <a:lnTo>
                    <a:pt x="65" y="4"/>
                  </a:lnTo>
                  <a:lnTo>
                    <a:pt x="69" y="6"/>
                  </a:lnTo>
                  <a:lnTo>
                    <a:pt x="73" y="9"/>
                  </a:lnTo>
                  <a:lnTo>
                    <a:pt x="77" y="12"/>
                  </a:lnTo>
                  <a:lnTo>
                    <a:pt x="80" y="16"/>
                  </a:lnTo>
                  <a:lnTo>
                    <a:pt x="83" y="20"/>
                  </a:lnTo>
                  <a:lnTo>
                    <a:pt x="86" y="24"/>
                  </a:lnTo>
                  <a:lnTo>
                    <a:pt x="89" y="29"/>
                  </a:lnTo>
                  <a:lnTo>
                    <a:pt x="90" y="33"/>
                  </a:lnTo>
                  <a:lnTo>
                    <a:pt x="92" y="38"/>
                  </a:lnTo>
                  <a:lnTo>
                    <a:pt x="93" y="43"/>
                  </a:lnTo>
                  <a:lnTo>
                    <a:pt x="94" y="48"/>
                  </a:lnTo>
                  <a:lnTo>
                    <a:pt x="94" y="54"/>
                  </a:lnTo>
                  <a:lnTo>
                    <a:pt x="94" y="59"/>
                  </a:lnTo>
                  <a:lnTo>
                    <a:pt x="93" y="64"/>
                  </a:lnTo>
                  <a:lnTo>
                    <a:pt x="92" y="69"/>
                  </a:lnTo>
                  <a:lnTo>
                    <a:pt x="90" y="74"/>
                  </a:lnTo>
                  <a:lnTo>
                    <a:pt x="89" y="78"/>
                  </a:lnTo>
                  <a:lnTo>
                    <a:pt x="86" y="83"/>
                  </a:lnTo>
                  <a:lnTo>
                    <a:pt x="83" y="87"/>
                  </a:lnTo>
                  <a:lnTo>
                    <a:pt x="80" y="91"/>
                  </a:lnTo>
                  <a:lnTo>
                    <a:pt x="77" y="95"/>
                  </a:lnTo>
                  <a:lnTo>
                    <a:pt x="73" y="98"/>
                  </a:lnTo>
                  <a:lnTo>
                    <a:pt x="69" y="101"/>
                  </a:lnTo>
                  <a:lnTo>
                    <a:pt x="65" y="103"/>
                  </a:lnTo>
                  <a:lnTo>
                    <a:pt x="60" y="104"/>
                  </a:lnTo>
                  <a:lnTo>
                    <a:pt x="57" y="106"/>
                  </a:lnTo>
                  <a:lnTo>
                    <a:pt x="51" y="107"/>
                  </a:lnTo>
                  <a:lnTo>
                    <a:pt x="47" y="107"/>
                  </a:lnTo>
                  <a:lnTo>
                    <a:pt x="42" y="107"/>
                  </a:lnTo>
                  <a:lnTo>
                    <a:pt x="37" y="106"/>
                  </a:lnTo>
                  <a:lnTo>
                    <a:pt x="33" y="104"/>
                  </a:lnTo>
                  <a:lnTo>
                    <a:pt x="29" y="103"/>
                  </a:lnTo>
                  <a:lnTo>
                    <a:pt x="24" y="101"/>
                  </a:lnTo>
                  <a:lnTo>
                    <a:pt x="21" y="98"/>
                  </a:lnTo>
                  <a:lnTo>
                    <a:pt x="17" y="95"/>
                  </a:lnTo>
                  <a:lnTo>
                    <a:pt x="13" y="91"/>
                  </a:lnTo>
                  <a:lnTo>
                    <a:pt x="10" y="87"/>
                  </a:lnTo>
                  <a:lnTo>
                    <a:pt x="7" y="83"/>
                  </a:lnTo>
                  <a:lnTo>
                    <a:pt x="5" y="78"/>
                  </a:lnTo>
                  <a:lnTo>
                    <a:pt x="4" y="74"/>
                  </a:lnTo>
                  <a:lnTo>
                    <a:pt x="2" y="69"/>
                  </a:lnTo>
                  <a:lnTo>
                    <a:pt x="1" y="64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3"/>
                  </a:lnTo>
                  <a:lnTo>
                    <a:pt x="2" y="38"/>
                  </a:lnTo>
                  <a:lnTo>
                    <a:pt x="4" y="33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10" y="20"/>
                  </a:lnTo>
                  <a:lnTo>
                    <a:pt x="13" y="16"/>
                  </a:lnTo>
                  <a:lnTo>
                    <a:pt x="17" y="12"/>
                  </a:lnTo>
                  <a:lnTo>
                    <a:pt x="21" y="9"/>
                  </a:lnTo>
                  <a:lnTo>
                    <a:pt x="24" y="6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36" name="Freeform 2512"/>
            <p:cNvSpPr>
              <a:spLocks/>
            </p:cNvSpPr>
            <p:nvPr/>
          </p:nvSpPr>
          <p:spPr bwMode="auto">
            <a:xfrm>
              <a:off x="2626" y="2128"/>
              <a:ext cx="85" cy="89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2" y="10"/>
                </a:cxn>
                <a:cxn ang="0">
                  <a:pos x="76" y="16"/>
                </a:cxn>
                <a:cxn ang="0">
                  <a:pos x="80" y="28"/>
                </a:cxn>
                <a:cxn ang="0">
                  <a:pos x="80" y="33"/>
                </a:cxn>
                <a:cxn ang="0">
                  <a:pos x="85" y="45"/>
                </a:cxn>
                <a:cxn ang="0">
                  <a:pos x="80" y="66"/>
                </a:cxn>
                <a:cxn ang="0">
                  <a:pos x="72" y="78"/>
                </a:cxn>
                <a:cxn ang="0">
                  <a:pos x="59" y="89"/>
                </a:cxn>
                <a:cxn ang="0">
                  <a:pos x="47" y="89"/>
                </a:cxn>
                <a:cxn ang="0">
                  <a:pos x="29" y="89"/>
                </a:cxn>
                <a:cxn ang="0">
                  <a:pos x="12" y="78"/>
                </a:cxn>
                <a:cxn ang="0">
                  <a:pos x="4" y="61"/>
                </a:cxn>
                <a:cxn ang="0">
                  <a:pos x="0" y="45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7" y="10"/>
                </a:cxn>
                <a:cxn ang="0">
                  <a:pos x="38" y="0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68" y="5"/>
                </a:cxn>
              </a:cxnLst>
              <a:rect l="0" t="0" r="r" b="b"/>
              <a:pathLst>
                <a:path w="85" h="89">
                  <a:moveTo>
                    <a:pt x="68" y="5"/>
                  </a:moveTo>
                  <a:lnTo>
                    <a:pt x="72" y="10"/>
                  </a:lnTo>
                  <a:lnTo>
                    <a:pt x="76" y="16"/>
                  </a:lnTo>
                  <a:lnTo>
                    <a:pt x="80" y="28"/>
                  </a:lnTo>
                  <a:lnTo>
                    <a:pt x="80" y="33"/>
                  </a:lnTo>
                  <a:lnTo>
                    <a:pt x="85" y="45"/>
                  </a:lnTo>
                  <a:lnTo>
                    <a:pt x="80" y="66"/>
                  </a:lnTo>
                  <a:lnTo>
                    <a:pt x="72" y="78"/>
                  </a:lnTo>
                  <a:lnTo>
                    <a:pt x="59" y="89"/>
                  </a:lnTo>
                  <a:lnTo>
                    <a:pt x="47" y="89"/>
                  </a:lnTo>
                  <a:lnTo>
                    <a:pt x="29" y="89"/>
                  </a:lnTo>
                  <a:lnTo>
                    <a:pt x="12" y="78"/>
                  </a:lnTo>
                  <a:lnTo>
                    <a:pt x="4" y="61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7" y="1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37" name="Freeform 2513"/>
            <p:cNvSpPr>
              <a:spLocks/>
            </p:cNvSpPr>
            <p:nvPr/>
          </p:nvSpPr>
          <p:spPr bwMode="auto">
            <a:xfrm>
              <a:off x="2626" y="2100"/>
              <a:ext cx="68" cy="56"/>
            </a:xfrm>
            <a:custGeom>
              <a:avLst/>
              <a:gdLst/>
              <a:ahLst/>
              <a:cxnLst>
                <a:cxn ang="0">
                  <a:pos x="68" y="16"/>
                </a:cxn>
                <a:cxn ang="0">
                  <a:pos x="68" y="22"/>
                </a:cxn>
                <a:cxn ang="0">
                  <a:pos x="59" y="22"/>
                </a:cxn>
                <a:cxn ang="0">
                  <a:pos x="56" y="22"/>
                </a:cxn>
                <a:cxn ang="0">
                  <a:pos x="43" y="22"/>
                </a:cxn>
                <a:cxn ang="0">
                  <a:pos x="34" y="28"/>
                </a:cxn>
                <a:cxn ang="0">
                  <a:pos x="21" y="38"/>
                </a:cxn>
                <a:cxn ang="0">
                  <a:pos x="12" y="44"/>
                </a:cxn>
                <a:cxn ang="0">
                  <a:pos x="4" y="56"/>
                </a:cxn>
                <a:cxn ang="0">
                  <a:pos x="0" y="50"/>
                </a:cxn>
                <a:cxn ang="0">
                  <a:pos x="4" y="38"/>
                </a:cxn>
                <a:cxn ang="0">
                  <a:pos x="17" y="16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47" y="0"/>
                </a:cxn>
                <a:cxn ang="0">
                  <a:pos x="56" y="5"/>
                </a:cxn>
                <a:cxn ang="0">
                  <a:pos x="59" y="5"/>
                </a:cxn>
                <a:cxn ang="0">
                  <a:pos x="68" y="16"/>
                </a:cxn>
              </a:cxnLst>
              <a:rect l="0" t="0" r="r" b="b"/>
              <a:pathLst>
                <a:path w="68" h="56">
                  <a:moveTo>
                    <a:pt x="68" y="16"/>
                  </a:moveTo>
                  <a:lnTo>
                    <a:pt x="68" y="22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43" y="22"/>
                  </a:lnTo>
                  <a:lnTo>
                    <a:pt x="34" y="28"/>
                  </a:lnTo>
                  <a:lnTo>
                    <a:pt x="21" y="38"/>
                  </a:lnTo>
                  <a:lnTo>
                    <a:pt x="12" y="44"/>
                  </a:lnTo>
                  <a:lnTo>
                    <a:pt x="4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7" y="16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47" y="0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38" name="Freeform 2514"/>
            <p:cNvSpPr>
              <a:spLocks/>
            </p:cNvSpPr>
            <p:nvPr/>
          </p:nvSpPr>
          <p:spPr bwMode="auto">
            <a:xfrm>
              <a:off x="2623" y="2125"/>
              <a:ext cx="85" cy="89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2" y="10"/>
                </a:cxn>
                <a:cxn ang="0">
                  <a:pos x="76" y="16"/>
                </a:cxn>
                <a:cxn ang="0">
                  <a:pos x="80" y="28"/>
                </a:cxn>
                <a:cxn ang="0">
                  <a:pos x="80" y="33"/>
                </a:cxn>
                <a:cxn ang="0">
                  <a:pos x="85" y="45"/>
                </a:cxn>
                <a:cxn ang="0">
                  <a:pos x="80" y="66"/>
                </a:cxn>
                <a:cxn ang="0">
                  <a:pos x="72" y="78"/>
                </a:cxn>
                <a:cxn ang="0">
                  <a:pos x="59" y="89"/>
                </a:cxn>
                <a:cxn ang="0">
                  <a:pos x="47" y="89"/>
                </a:cxn>
                <a:cxn ang="0">
                  <a:pos x="29" y="89"/>
                </a:cxn>
                <a:cxn ang="0">
                  <a:pos x="12" y="78"/>
                </a:cxn>
                <a:cxn ang="0">
                  <a:pos x="4" y="61"/>
                </a:cxn>
                <a:cxn ang="0">
                  <a:pos x="0" y="45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7" y="10"/>
                </a:cxn>
                <a:cxn ang="0">
                  <a:pos x="38" y="0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68" y="5"/>
                </a:cxn>
              </a:cxnLst>
              <a:rect l="0" t="0" r="r" b="b"/>
              <a:pathLst>
                <a:path w="85" h="89">
                  <a:moveTo>
                    <a:pt x="68" y="5"/>
                  </a:moveTo>
                  <a:lnTo>
                    <a:pt x="72" y="10"/>
                  </a:lnTo>
                  <a:lnTo>
                    <a:pt x="76" y="16"/>
                  </a:lnTo>
                  <a:lnTo>
                    <a:pt x="80" y="28"/>
                  </a:lnTo>
                  <a:lnTo>
                    <a:pt x="80" y="33"/>
                  </a:lnTo>
                  <a:lnTo>
                    <a:pt x="85" y="45"/>
                  </a:lnTo>
                  <a:lnTo>
                    <a:pt x="80" y="66"/>
                  </a:lnTo>
                  <a:lnTo>
                    <a:pt x="72" y="78"/>
                  </a:lnTo>
                  <a:lnTo>
                    <a:pt x="59" y="89"/>
                  </a:lnTo>
                  <a:lnTo>
                    <a:pt x="47" y="89"/>
                  </a:lnTo>
                  <a:lnTo>
                    <a:pt x="29" y="89"/>
                  </a:lnTo>
                  <a:lnTo>
                    <a:pt x="12" y="78"/>
                  </a:lnTo>
                  <a:lnTo>
                    <a:pt x="4" y="61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7" y="1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8" y="5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39" name="Freeform 2515"/>
            <p:cNvSpPr>
              <a:spLocks/>
            </p:cNvSpPr>
            <p:nvPr/>
          </p:nvSpPr>
          <p:spPr bwMode="auto">
            <a:xfrm>
              <a:off x="2623" y="2097"/>
              <a:ext cx="68" cy="56"/>
            </a:xfrm>
            <a:custGeom>
              <a:avLst/>
              <a:gdLst/>
              <a:ahLst/>
              <a:cxnLst>
                <a:cxn ang="0">
                  <a:pos x="68" y="16"/>
                </a:cxn>
                <a:cxn ang="0">
                  <a:pos x="68" y="22"/>
                </a:cxn>
                <a:cxn ang="0">
                  <a:pos x="59" y="22"/>
                </a:cxn>
                <a:cxn ang="0">
                  <a:pos x="56" y="22"/>
                </a:cxn>
                <a:cxn ang="0">
                  <a:pos x="43" y="22"/>
                </a:cxn>
                <a:cxn ang="0">
                  <a:pos x="34" y="28"/>
                </a:cxn>
                <a:cxn ang="0">
                  <a:pos x="21" y="38"/>
                </a:cxn>
                <a:cxn ang="0">
                  <a:pos x="12" y="44"/>
                </a:cxn>
                <a:cxn ang="0">
                  <a:pos x="4" y="56"/>
                </a:cxn>
                <a:cxn ang="0">
                  <a:pos x="0" y="50"/>
                </a:cxn>
                <a:cxn ang="0">
                  <a:pos x="4" y="38"/>
                </a:cxn>
                <a:cxn ang="0">
                  <a:pos x="17" y="16"/>
                </a:cxn>
                <a:cxn ang="0">
                  <a:pos x="34" y="10"/>
                </a:cxn>
                <a:cxn ang="0">
                  <a:pos x="43" y="5"/>
                </a:cxn>
                <a:cxn ang="0">
                  <a:pos x="47" y="0"/>
                </a:cxn>
                <a:cxn ang="0">
                  <a:pos x="56" y="5"/>
                </a:cxn>
                <a:cxn ang="0">
                  <a:pos x="59" y="5"/>
                </a:cxn>
                <a:cxn ang="0">
                  <a:pos x="68" y="16"/>
                </a:cxn>
              </a:cxnLst>
              <a:rect l="0" t="0" r="r" b="b"/>
              <a:pathLst>
                <a:path w="68" h="56">
                  <a:moveTo>
                    <a:pt x="68" y="16"/>
                  </a:moveTo>
                  <a:lnTo>
                    <a:pt x="68" y="22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43" y="22"/>
                  </a:lnTo>
                  <a:lnTo>
                    <a:pt x="34" y="28"/>
                  </a:lnTo>
                  <a:lnTo>
                    <a:pt x="21" y="38"/>
                  </a:lnTo>
                  <a:lnTo>
                    <a:pt x="12" y="44"/>
                  </a:lnTo>
                  <a:lnTo>
                    <a:pt x="4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7" y="16"/>
                  </a:lnTo>
                  <a:lnTo>
                    <a:pt x="34" y="10"/>
                  </a:lnTo>
                  <a:lnTo>
                    <a:pt x="43" y="5"/>
                  </a:lnTo>
                  <a:lnTo>
                    <a:pt x="47" y="0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8" y="16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40" name="Freeform 2516"/>
            <p:cNvSpPr>
              <a:spLocks/>
            </p:cNvSpPr>
            <p:nvPr/>
          </p:nvSpPr>
          <p:spPr bwMode="auto">
            <a:xfrm>
              <a:off x="2715" y="215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41" name="Freeform 2517"/>
            <p:cNvSpPr>
              <a:spLocks/>
            </p:cNvSpPr>
            <p:nvPr/>
          </p:nvSpPr>
          <p:spPr bwMode="auto">
            <a:xfrm>
              <a:off x="2712" y="214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42" name="Oval 2518"/>
            <p:cNvSpPr>
              <a:spLocks noChangeArrowheads="1"/>
            </p:cNvSpPr>
            <p:nvPr/>
          </p:nvSpPr>
          <p:spPr bwMode="auto">
            <a:xfrm>
              <a:off x="2828" y="2119"/>
              <a:ext cx="30" cy="96"/>
            </a:xfrm>
            <a:prstGeom prst="ellipse">
              <a:avLst/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43" name="Freeform 2519"/>
            <p:cNvSpPr>
              <a:spLocks/>
            </p:cNvSpPr>
            <p:nvPr/>
          </p:nvSpPr>
          <p:spPr bwMode="auto">
            <a:xfrm>
              <a:off x="2825" y="2116"/>
              <a:ext cx="30" cy="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2" y="5"/>
                </a:cxn>
                <a:cxn ang="0">
                  <a:pos x="25" y="10"/>
                </a:cxn>
                <a:cxn ang="0">
                  <a:pos x="27" y="18"/>
                </a:cxn>
                <a:cxn ang="0">
                  <a:pos x="28" y="25"/>
                </a:cxn>
                <a:cxn ang="0">
                  <a:pos x="29" y="34"/>
                </a:cxn>
                <a:cxn ang="0">
                  <a:pos x="30" y="43"/>
                </a:cxn>
                <a:cxn ang="0">
                  <a:pos x="30" y="53"/>
                </a:cxn>
                <a:cxn ang="0">
                  <a:pos x="29" y="62"/>
                </a:cxn>
                <a:cxn ang="0">
                  <a:pos x="28" y="70"/>
                </a:cxn>
                <a:cxn ang="0">
                  <a:pos x="27" y="78"/>
                </a:cxn>
                <a:cxn ang="0">
                  <a:pos x="25" y="85"/>
                </a:cxn>
                <a:cxn ang="0">
                  <a:pos x="22" y="90"/>
                </a:cxn>
                <a:cxn ang="0">
                  <a:pos x="19" y="93"/>
                </a:cxn>
                <a:cxn ang="0">
                  <a:pos x="16" y="96"/>
                </a:cxn>
                <a:cxn ang="0">
                  <a:pos x="13" y="96"/>
                </a:cxn>
                <a:cxn ang="0">
                  <a:pos x="10" y="93"/>
                </a:cxn>
                <a:cxn ang="0">
                  <a:pos x="8" y="90"/>
                </a:cxn>
                <a:cxn ang="0">
                  <a:pos x="5" y="85"/>
                </a:cxn>
                <a:cxn ang="0">
                  <a:pos x="3" y="78"/>
                </a:cxn>
                <a:cxn ang="0">
                  <a:pos x="1" y="70"/>
                </a:cxn>
                <a:cxn ang="0">
                  <a:pos x="1" y="62"/>
                </a:cxn>
                <a:cxn ang="0">
                  <a:pos x="0" y="53"/>
                </a:cxn>
                <a:cxn ang="0">
                  <a:pos x="0" y="43"/>
                </a:cxn>
                <a:cxn ang="0">
                  <a:pos x="1" y="34"/>
                </a:cxn>
                <a:cxn ang="0">
                  <a:pos x="1" y="25"/>
                </a:cxn>
                <a:cxn ang="0">
                  <a:pos x="3" y="18"/>
                </a:cxn>
                <a:cxn ang="0">
                  <a:pos x="5" y="10"/>
                </a:cxn>
                <a:cxn ang="0">
                  <a:pos x="8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30" h="96">
                  <a:moveTo>
                    <a:pt x="15" y="0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30" y="38"/>
                  </a:lnTo>
                  <a:lnTo>
                    <a:pt x="30" y="43"/>
                  </a:lnTo>
                  <a:lnTo>
                    <a:pt x="30" y="48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29" y="62"/>
                  </a:lnTo>
                  <a:lnTo>
                    <a:pt x="29" y="66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7" y="78"/>
                  </a:lnTo>
                  <a:lnTo>
                    <a:pt x="25" y="81"/>
                  </a:lnTo>
                  <a:lnTo>
                    <a:pt x="25" y="85"/>
                  </a:lnTo>
                  <a:lnTo>
                    <a:pt x="23" y="87"/>
                  </a:lnTo>
                  <a:lnTo>
                    <a:pt x="22" y="90"/>
                  </a:lnTo>
                  <a:lnTo>
                    <a:pt x="21" y="92"/>
                  </a:lnTo>
                  <a:lnTo>
                    <a:pt x="19" y="93"/>
                  </a:lnTo>
                  <a:lnTo>
                    <a:pt x="18" y="95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3" y="96"/>
                  </a:lnTo>
                  <a:lnTo>
                    <a:pt x="12" y="95"/>
                  </a:lnTo>
                  <a:lnTo>
                    <a:pt x="10" y="93"/>
                  </a:lnTo>
                  <a:lnTo>
                    <a:pt x="9" y="92"/>
                  </a:lnTo>
                  <a:lnTo>
                    <a:pt x="8" y="90"/>
                  </a:lnTo>
                  <a:lnTo>
                    <a:pt x="7" y="87"/>
                  </a:lnTo>
                  <a:lnTo>
                    <a:pt x="5" y="85"/>
                  </a:lnTo>
                  <a:lnTo>
                    <a:pt x="4" y="81"/>
                  </a:lnTo>
                  <a:lnTo>
                    <a:pt x="3" y="78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1" y="66"/>
                  </a:lnTo>
                  <a:lnTo>
                    <a:pt x="1" y="62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8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7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44" name="Freeform 2520"/>
            <p:cNvSpPr>
              <a:spLocks/>
            </p:cNvSpPr>
            <p:nvPr/>
          </p:nvSpPr>
          <p:spPr bwMode="auto">
            <a:xfrm>
              <a:off x="2891" y="1996"/>
              <a:ext cx="8" cy="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50"/>
                </a:cxn>
                <a:cxn ang="0">
                  <a:pos x="8" y="106"/>
                </a:cxn>
                <a:cxn ang="0">
                  <a:pos x="0" y="145"/>
                </a:cxn>
                <a:cxn ang="0">
                  <a:pos x="0" y="184"/>
                </a:cxn>
                <a:cxn ang="0">
                  <a:pos x="0" y="218"/>
                </a:cxn>
                <a:cxn ang="0">
                  <a:pos x="0" y="263"/>
                </a:cxn>
                <a:cxn ang="0">
                  <a:pos x="0" y="307"/>
                </a:cxn>
              </a:cxnLst>
              <a:rect l="0" t="0" r="r" b="b"/>
              <a:pathLst>
                <a:path w="8" h="307">
                  <a:moveTo>
                    <a:pt x="8" y="0"/>
                  </a:moveTo>
                  <a:lnTo>
                    <a:pt x="8" y="50"/>
                  </a:lnTo>
                  <a:lnTo>
                    <a:pt x="8" y="106"/>
                  </a:lnTo>
                  <a:lnTo>
                    <a:pt x="0" y="145"/>
                  </a:lnTo>
                  <a:lnTo>
                    <a:pt x="0" y="184"/>
                  </a:lnTo>
                  <a:lnTo>
                    <a:pt x="0" y="218"/>
                  </a:lnTo>
                  <a:lnTo>
                    <a:pt x="0" y="263"/>
                  </a:lnTo>
                  <a:lnTo>
                    <a:pt x="0" y="307"/>
                  </a:lnTo>
                </a:path>
              </a:pathLst>
            </a:custGeom>
            <a:noFill/>
            <a:ln w="9525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45" name="Freeform 2521"/>
            <p:cNvSpPr>
              <a:spLocks/>
            </p:cNvSpPr>
            <p:nvPr/>
          </p:nvSpPr>
          <p:spPr bwMode="auto">
            <a:xfrm>
              <a:off x="2877" y="1952"/>
              <a:ext cx="530" cy="357"/>
            </a:xfrm>
            <a:custGeom>
              <a:avLst/>
              <a:gdLst/>
              <a:ahLst/>
              <a:cxnLst>
                <a:cxn ang="0">
                  <a:pos x="530" y="357"/>
                </a:cxn>
                <a:cxn ang="0">
                  <a:pos x="530" y="223"/>
                </a:cxn>
                <a:cxn ang="0">
                  <a:pos x="496" y="100"/>
                </a:cxn>
                <a:cxn ang="0">
                  <a:pos x="471" y="50"/>
                </a:cxn>
                <a:cxn ang="0">
                  <a:pos x="441" y="32"/>
                </a:cxn>
                <a:cxn ang="0">
                  <a:pos x="0" y="0"/>
                </a:cxn>
              </a:cxnLst>
              <a:rect l="0" t="0" r="r" b="b"/>
              <a:pathLst>
                <a:path w="530" h="357">
                  <a:moveTo>
                    <a:pt x="530" y="357"/>
                  </a:moveTo>
                  <a:lnTo>
                    <a:pt x="530" y="223"/>
                  </a:lnTo>
                  <a:lnTo>
                    <a:pt x="496" y="100"/>
                  </a:lnTo>
                  <a:lnTo>
                    <a:pt x="471" y="50"/>
                  </a:lnTo>
                  <a:lnTo>
                    <a:pt x="441" y="3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46" name="Freeform 2522"/>
            <p:cNvSpPr>
              <a:spLocks/>
            </p:cNvSpPr>
            <p:nvPr/>
          </p:nvSpPr>
          <p:spPr bwMode="auto">
            <a:xfrm>
              <a:off x="2877" y="1952"/>
              <a:ext cx="509" cy="357"/>
            </a:xfrm>
            <a:custGeom>
              <a:avLst/>
              <a:gdLst/>
              <a:ahLst/>
              <a:cxnLst>
                <a:cxn ang="0">
                  <a:pos x="509" y="357"/>
                </a:cxn>
                <a:cxn ang="0">
                  <a:pos x="504" y="223"/>
                </a:cxn>
                <a:cxn ang="0">
                  <a:pos x="475" y="100"/>
                </a:cxn>
                <a:cxn ang="0">
                  <a:pos x="450" y="50"/>
                </a:cxn>
                <a:cxn ang="0">
                  <a:pos x="424" y="32"/>
                </a:cxn>
                <a:cxn ang="0">
                  <a:pos x="0" y="0"/>
                </a:cxn>
              </a:cxnLst>
              <a:rect l="0" t="0" r="r" b="b"/>
              <a:pathLst>
                <a:path w="509" h="357">
                  <a:moveTo>
                    <a:pt x="509" y="357"/>
                  </a:moveTo>
                  <a:lnTo>
                    <a:pt x="504" y="223"/>
                  </a:lnTo>
                  <a:lnTo>
                    <a:pt x="475" y="100"/>
                  </a:lnTo>
                  <a:lnTo>
                    <a:pt x="450" y="50"/>
                  </a:lnTo>
                  <a:lnTo>
                    <a:pt x="424" y="3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47" name="Freeform 2523"/>
            <p:cNvSpPr>
              <a:spLocks/>
            </p:cNvSpPr>
            <p:nvPr/>
          </p:nvSpPr>
          <p:spPr bwMode="auto">
            <a:xfrm>
              <a:off x="3017" y="2129"/>
              <a:ext cx="364" cy="56"/>
            </a:xfrm>
            <a:custGeom>
              <a:avLst/>
              <a:gdLst/>
              <a:ahLst/>
              <a:cxnLst>
                <a:cxn ang="0">
                  <a:pos x="364" y="56"/>
                </a:cxn>
                <a:cxn ang="0">
                  <a:pos x="284" y="29"/>
                </a:cxn>
                <a:cxn ang="0">
                  <a:pos x="148" y="6"/>
                </a:cxn>
                <a:cxn ang="0">
                  <a:pos x="0" y="0"/>
                </a:cxn>
              </a:cxnLst>
              <a:rect l="0" t="0" r="r" b="b"/>
              <a:pathLst>
                <a:path w="364" h="56">
                  <a:moveTo>
                    <a:pt x="364" y="56"/>
                  </a:moveTo>
                  <a:lnTo>
                    <a:pt x="284" y="29"/>
                  </a:lnTo>
                  <a:lnTo>
                    <a:pt x="148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48" name="Freeform 2524"/>
            <p:cNvSpPr>
              <a:spLocks/>
            </p:cNvSpPr>
            <p:nvPr/>
          </p:nvSpPr>
          <p:spPr bwMode="auto">
            <a:xfrm>
              <a:off x="3017" y="2129"/>
              <a:ext cx="364" cy="29"/>
            </a:xfrm>
            <a:custGeom>
              <a:avLst/>
              <a:gdLst/>
              <a:ahLst/>
              <a:cxnLst>
                <a:cxn ang="0">
                  <a:pos x="364" y="29"/>
                </a:cxn>
                <a:cxn ang="0">
                  <a:pos x="280" y="18"/>
                </a:cxn>
                <a:cxn ang="0">
                  <a:pos x="148" y="0"/>
                </a:cxn>
                <a:cxn ang="0">
                  <a:pos x="0" y="0"/>
                </a:cxn>
              </a:cxnLst>
              <a:rect l="0" t="0" r="r" b="b"/>
              <a:pathLst>
                <a:path w="364" h="29">
                  <a:moveTo>
                    <a:pt x="364" y="29"/>
                  </a:moveTo>
                  <a:lnTo>
                    <a:pt x="280" y="18"/>
                  </a:lnTo>
                  <a:lnTo>
                    <a:pt x="14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49" name="Line 2525"/>
            <p:cNvSpPr>
              <a:spLocks noChangeShapeType="1"/>
            </p:cNvSpPr>
            <p:nvPr/>
          </p:nvSpPr>
          <p:spPr bwMode="auto">
            <a:xfrm flipH="1">
              <a:off x="2782" y="2005"/>
              <a:ext cx="147" cy="54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50" name="Freeform 2526"/>
            <p:cNvSpPr>
              <a:spLocks/>
            </p:cNvSpPr>
            <p:nvPr/>
          </p:nvSpPr>
          <p:spPr bwMode="auto">
            <a:xfrm>
              <a:off x="2928" y="2002"/>
              <a:ext cx="81" cy="3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0"/>
                </a:cxn>
                <a:cxn ang="0">
                  <a:pos x="30" y="22"/>
                </a:cxn>
                <a:cxn ang="0">
                  <a:pos x="38" y="38"/>
                </a:cxn>
                <a:cxn ang="0">
                  <a:pos x="51" y="61"/>
                </a:cxn>
                <a:cxn ang="0">
                  <a:pos x="60" y="83"/>
                </a:cxn>
                <a:cxn ang="0">
                  <a:pos x="72" y="111"/>
                </a:cxn>
                <a:cxn ang="0">
                  <a:pos x="76" y="156"/>
                </a:cxn>
                <a:cxn ang="0">
                  <a:pos x="81" y="201"/>
                </a:cxn>
                <a:cxn ang="0">
                  <a:pos x="81" y="251"/>
                </a:cxn>
                <a:cxn ang="0">
                  <a:pos x="81" y="307"/>
                </a:cxn>
              </a:cxnLst>
              <a:rect l="0" t="0" r="r" b="b"/>
              <a:pathLst>
                <a:path w="81" h="307">
                  <a:moveTo>
                    <a:pt x="0" y="0"/>
                  </a:moveTo>
                  <a:lnTo>
                    <a:pt x="13" y="10"/>
                  </a:lnTo>
                  <a:lnTo>
                    <a:pt x="30" y="22"/>
                  </a:lnTo>
                  <a:lnTo>
                    <a:pt x="38" y="38"/>
                  </a:lnTo>
                  <a:lnTo>
                    <a:pt x="51" y="61"/>
                  </a:lnTo>
                  <a:lnTo>
                    <a:pt x="60" y="83"/>
                  </a:lnTo>
                  <a:lnTo>
                    <a:pt x="72" y="111"/>
                  </a:lnTo>
                  <a:lnTo>
                    <a:pt x="76" y="156"/>
                  </a:lnTo>
                  <a:lnTo>
                    <a:pt x="81" y="201"/>
                  </a:lnTo>
                  <a:lnTo>
                    <a:pt x="81" y="251"/>
                  </a:lnTo>
                  <a:lnTo>
                    <a:pt x="81" y="30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51" name="Freeform 2527"/>
            <p:cNvSpPr>
              <a:spLocks/>
            </p:cNvSpPr>
            <p:nvPr/>
          </p:nvSpPr>
          <p:spPr bwMode="auto">
            <a:xfrm>
              <a:off x="2780" y="2069"/>
              <a:ext cx="29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45"/>
                </a:cxn>
                <a:cxn ang="0">
                  <a:pos x="21" y="78"/>
                </a:cxn>
                <a:cxn ang="0">
                  <a:pos x="26" y="117"/>
                </a:cxn>
                <a:cxn ang="0">
                  <a:pos x="26" y="161"/>
                </a:cxn>
                <a:cxn ang="0">
                  <a:pos x="29" y="212"/>
                </a:cxn>
                <a:cxn ang="0">
                  <a:pos x="29" y="240"/>
                </a:cxn>
              </a:cxnLst>
              <a:rect l="0" t="0" r="r" b="b"/>
              <a:pathLst>
                <a:path w="29" h="240">
                  <a:moveTo>
                    <a:pt x="0" y="0"/>
                  </a:moveTo>
                  <a:lnTo>
                    <a:pt x="17" y="45"/>
                  </a:lnTo>
                  <a:lnTo>
                    <a:pt x="21" y="78"/>
                  </a:lnTo>
                  <a:lnTo>
                    <a:pt x="26" y="117"/>
                  </a:lnTo>
                  <a:lnTo>
                    <a:pt x="26" y="161"/>
                  </a:lnTo>
                  <a:lnTo>
                    <a:pt x="29" y="212"/>
                  </a:lnTo>
                  <a:lnTo>
                    <a:pt x="29" y="24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52" name="Freeform 2528"/>
            <p:cNvSpPr>
              <a:spLocks/>
            </p:cNvSpPr>
            <p:nvPr/>
          </p:nvSpPr>
          <p:spPr bwMode="auto">
            <a:xfrm>
              <a:off x="3032" y="2205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1" y="16"/>
                </a:cxn>
                <a:cxn ang="0">
                  <a:pos x="9" y="17"/>
                </a:cxn>
                <a:cxn ang="0">
                  <a:pos x="9" y="18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53" name="Freeform 2529"/>
            <p:cNvSpPr>
              <a:spLocks/>
            </p:cNvSpPr>
            <p:nvPr/>
          </p:nvSpPr>
          <p:spPr bwMode="auto">
            <a:xfrm>
              <a:off x="2957" y="1996"/>
              <a:ext cx="373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1" y="0"/>
                </a:cxn>
                <a:cxn ang="0">
                  <a:pos x="340" y="11"/>
                </a:cxn>
                <a:cxn ang="0">
                  <a:pos x="373" y="17"/>
                </a:cxn>
              </a:cxnLst>
              <a:rect l="0" t="0" r="r" b="b"/>
              <a:pathLst>
                <a:path w="373" h="17">
                  <a:moveTo>
                    <a:pt x="0" y="17"/>
                  </a:moveTo>
                  <a:lnTo>
                    <a:pt x="21" y="0"/>
                  </a:lnTo>
                  <a:lnTo>
                    <a:pt x="340" y="11"/>
                  </a:lnTo>
                  <a:lnTo>
                    <a:pt x="373" y="1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54" name="Freeform 2530"/>
            <p:cNvSpPr>
              <a:spLocks/>
            </p:cNvSpPr>
            <p:nvPr/>
          </p:nvSpPr>
          <p:spPr bwMode="auto">
            <a:xfrm>
              <a:off x="2932" y="1958"/>
              <a:ext cx="12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0"/>
                </a:cxn>
              </a:cxnLst>
              <a:rect l="0" t="0" r="r" b="b"/>
              <a:pathLst>
                <a:path w="12" h="38">
                  <a:moveTo>
                    <a:pt x="0" y="38"/>
                  </a:moveTo>
                  <a:lnTo>
                    <a:pt x="12" y="22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55" name="Freeform 2531"/>
            <p:cNvSpPr>
              <a:spLocks/>
            </p:cNvSpPr>
            <p:nvPr/>
          </p:nvSpPr>
          <p:spPr bwMode="auto">
            <a:xfrm>
              <a:off x="2275" y="1962"/>
              <a:ext cx="504" cy="112"/>
            </a:xfrm>
            <a:custGeom>
              <a:avLst/>
              <a:gdLst/>
              <a:ahLst/>
              <a:cxnLst>
                <a:cxn ang="0">
                  <a:pos x="504" y="101"/>
                </a:cxn>
                <a:cxn ang="0">
                  <a:pos x="475" y="106"/>
                </a:cxn>
                <a:cxn ang="0">
                  <a:pos x="119" y="112"/>
                </a:cxn>
                <a:cxn ang="0">
                  <a:pos x="68" y="84"/>
                </a:cxn>
                <a:cxn ang="0">
                  <a:pos x="0" y="22"/>
                </a:cxn>
                <a:cxn ang="0">
                  <a:pos x="9" y="0"/>
                </a:cxn>
              </a:cxnLst>
              <a:rect l="0" t="0" r="r" b="b"/>
              <a:pathLst>
                <a:path w="504" h="112">
                  <a:moveTo>
                    <a:pt x="504" y="101"/>
                  </a:moveTo>
                  <a:lnTo>
                    <a:pt x="475" y="106"/>
                  </a:lnTo>
                  <a:lnTo>
                    <a:pt x="119" y="112"/>
                  </a:lnTo>
                  <a:lnTo>
                    <a:pt x="68" y="84"/>
                  </a:lnTo>
                  <a:lnTo>
                    <a:pt x="0" y="22"/>
                  </a:lnTo>
                  <a:lnTo>
                    <a:pt x="9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56" name="Freeform 2532"/>
            <p:cNvSpPr>
              <a:spLocks/>
            </p:cNvSpPr>
            <p:nvPr/>
          </p:nvSpPr>
          <p:spPr bwMode="auto">
            <a:xfrm>
              <a:off x="1877" y="1952"/>
              <a:ext cx="983" cy="357"/>
            </a:xfrm>
            <a:custGeom>
              <a:avLst/>
              <a:gdLst/>
              <a:ahLst/>
              <a:cxnLst>
                <a:cxn ang="0">
                  <a:pos x="983" y="0"/>
                </a:cxn>
                <a:cxn ang="0">
                  <a:pos x="915" y="0"/>
                </a:cxn>
                <a:cxn ang="0">
                  <a:pos x="856" y="0"/>
                </a:cxn>
                <a:cxn ang="0">
                  <a:pos x="796" y="0"/>
                </a:cxn>
                <a:cxn ang="0">
                  <a:pos x="734" y="0"/>
                </a:cxn>
                <a:cxn ang="0">
                  <a:pos x="644" y="0"/>
                </a:cxn>
                <a:cxn ang="0">
                  <a:pos x="568" y="0"/>
                </a:cxn>
                <a:cxn ang="0">
                  <a:pos x="492" y="0"/>
                </a:cxn>
                <a:cxn ang="0">
                  <a:pos x="407" y="6"/>
                </a:cxn>
                <a:cxn ang="0">
                  <a:pos x="352" y="6"/>
                </a:cxn>
                <a:cxn ang="0">
                  <a:pos x="305" y="6"/>
                </a:cxn>
                <a:cxn ang="0">
                  <a:pos x="255" y="6"/>
                </a:cxn>
                <a:cxn ang="0">
                  <a:pos x="204" y="10"/>
                </a:cxn>
                <a:cxn ang="0">
                  <a:pos x="170" y="10"/>
                </a:cxn>
                <a:cxn ang="0">
                  <a:pos x="145" y="10"/>
                </a:cxn>
                <a:cxn ang="0">
                  <a:pos x="119" y="10"/>
                </a:cxn>
                <a:cxn ang="0">
                  <a:pos x="90" y="22"/>
                </a:cxn>
                <a:cxn ang="0">
                  <a:pos x="68" y="22"/>
                </a:cxn>
                <a:cxn ang="0">
                  <a:pos x="52" y="32"/>
                </a:cxn>
                <a:cxn ang="0">
                  <a:pos x="35" y="38"/>
                </a:cxn>
                <a:cxn ang="0">
                  <a:pos x="21" y="61"/>
                </a:cxn>
                <a:cxn ang="0">
                  <a:pos x="14" y="88"/>
                </a:cxn>
                <a:cxn ang="0">
                  <a:pos x="9" y="122"/>
                </a:cxn>
                <a:cxn ang="0">
                  <a:pos x="5" y="161"/>
                </a:cxn>
                <a:cxn ang="0">
                  <a:pos x="0" y="228"/>
                </a:cxn>
                <a:cxn ang="0">
                  <a:pos x="0" y="301"/>
                </a:cxn>
                <a:cxn ang="0">
                  <a:pos x="0" y="329"/>
                </a:cxn>
                <a:cxn ang="0">
                  <a:pos x="0" y="357"/>
                </a:cxn>
              </a:cxnLst>
              <a:rect l="0" t="0" r="r" b="b"/>
              <a:pathLst>
                <a:path w="983" h="357">
                  <a:moveTo>
                    <a:pt x="983" y="0"/>
                  </a:moveTo>
                  <a:lnTo>
                    <a:pt x="915" y="0"/>
                  </a:lnTo>
                  <a:lnTo>
                    <a:pt x="856" y="0"/>
                  </a:lnTo>
                  <a:lnTo>
                    <a:pt x="796" y="0"/>
                  </a:lnTo>
                  <a:lnTo>
                    <a:pt x="734" y="0"/>
                  </a:lnTo>
                  <a:lnTo>
                    <a:pt x="644" y="0"/>
                  </a:lnTo>
                  <a:lnTo>
                    <a:pt x="568" y="0"/>
                  </a:lnTo>
                  <a:lnTo>
                    <a:pt x="492" y="0"/>
                  </a:lnTo>
                  <a:lnTo>
                    <a:pt x="407" y="6"/>
                  </a:lnTo>
                  <a:lnTo>
                    <a:pt x="352" y="6"/>
                  </a:lnTo>
                  <a:lnTo>
                    <a:pt x="305" y="6"/>
                  </a:lnTo>
                  <a:lnTo>
                    <a:pt x="255" y="6"/>
                  </a:lnTo>
                  <a:lnTo>
                    <a:pt x="204" y="10"/>
                  </a:lnTo>
                  <a:lnTo>
                    <a:pt x="170" y="10"/>
                  </a:lnTo>
                  <a:lnTo>
                    <a:pt x="145" y="10"/>
                  </a:lnTo>
                  <a:lnTo>
                    <a:pt x="119" y="10"/>
                  </a:lnTo>
                  <a:lnTo>
                    <a:pt x="90" y="22"/>
                  </a:lnTo>
                  <a:lnTo>
                    <a:pt x="68" y="22"/>
                  </a:lnTo>
                  <a:lnTo>
                    <a:pt x="52" y="32"/>
                  </a:lnTo>
                  <a:lnTo>
                    <a:pt x="35" y="38"/>
                  </a:lnTo>
                  <a:lnTo>
                    <a:pt x="21" y="61"/>
                  </a:lnTo>
                  <a:lnTo>
                    <a:pt x="14" y="88"/>
                  </a:lnTo>
                  <a:lnTo>
                    <a:pt x="9" y="122"/>
                  </a:lnTo>
                  <a:lnTo>
                    <a:pt x="5" y="161"/>
                  </a:lnTo>
                  <a:lnTo>
                    <a:pt x="0" y="228"/>
                  </a:lnTo>
                  <a:lnTo>
                    <a:pt x="0" y="301"/>
                  </a:lnTo>
                  <a:lnTo>
                    <a:pt x="0" y="329"/>
                  </a:lnTo>
                  <a:lnTo>
                    <a:pt x="0" y="35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57" name="Line 2533"/>
            <p:cNvSpPr>
              <a:spLocks noChangeShapeType="1"/>
            </p:cNvSpPr>
            <p:nvPr/>
          </p:nvSpPr>
          <p:spPr bwMode="auto">
            <a:xfrm>
              <a:off x="2231" y="2010"/>
              <a:ext cx="89" cy="49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58" name="Freeform 2534"/>
            <p:cNvSpPr>
              <a:spLocks/>
            </p:cNvSpPr>
            <p:nvPr/>
          </p:nvSpPr>
          <p:spPr bwMode="auto">
            <a:xfrm>
              <a:off x="2293" y="2057"/>
              <a:ext cx="29" cy="2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1" y="17"/>
                </a:cxn>
                <a:cxn ang="0">
                  <a:pos x="21" y="34"/>
                </a:cxn>
                <a:cxn ang="0">
                  <a:pos x="9" y="68"/>
                </a:cxn>
                <a:cxn ang="0">
                  <a:pos x="4" y="107"/>
                </a:cxn>
                <a:cxn ang="0">
                  <a:pos x="0" y="140"/>
                </a:cxn>
                <a:cxn ang="0">
                  <a:pos x="0" y="179"/>
                </a:cxn>
                <a:cxn ang="0">
                  <a:pos x="0" y="213"/>
                </a:cxn>
                <a:cxn ang="0">
                  <a:pos x="0" y="252"/>
                </a:cxn>
              </a:cxnLst>
              <a:rect l="0" t="0" r="r" b="b"/>
              <a:pathLst>
                <a:path w="29" h="252">
                  <a:moveTo>
                    <a:pt x="29" y="0"/>
                  </a:moveTo>
                  <a:lnTo>
                    <a:pt x="21" y="17"/>
                  </a:lnTo>
                  <a:lnTo>
                    <a:pt x="21" y="34"/>
                  </a:lnTo>
                  <a:lnTo>
                    <a:pt x="9" y="68"/>
                  </a:lnTo>
                  <a:lnTo>
                    <a:pt x="4" y="107"/>
                  </a:lnTo>
                  <a:lnTo>
                    <a:pt x="0" y="140"/>
                  </a:lnTo>
                  <a:lnTo>
                    <a:pt x="0" y="179"/>
                  </a:lnTo>
                  <a:lnTo>
                    <a:pt x="0" y="213"/>
                  </a:lnTo>
                  <a:lnTo>
                    <a:pt x="0" y="252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59" name="Freeform 2535"/>
            <p:cNvSpPr>
              <a:spLocks/>
            </p:cNvSpPr>
            <p:nvPr/>
          </p:nvSpPr>
          <p:spPr bwMode="auto">
            <a:xfrm>
              <a:off x="2085" y="2007"/>
              <a:ext cx="144" cy="30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23" y="0"/>
                </a:cxn>
                <a:cxn ang="0">
                  <a:pos x="106" y="6"/>
                </a:cxn>
                <a:cxn ang="0">
                  <a:pos x="59" y="28"/>
                </a:cxn>
                <a:cxn ang="0">
                  <a:pos x="38" y="50"/>
                </a:cxn>
                <a:cxn ang="0">
                  <a:pos x="30" y="84"/>
                </a:cxn>
                <a:cxn ang="0">
                  <a:pos x="17" y="128"/>
                </a:cxn>
                <a:cxn ang="0">
                  <a:pos x="9" y="173"/>
                </a:cxn>
                <a:cxn ang="0">
                  <a:pos x="4" y="218"/>
                </a:cxn>
                <a:cxn ang="0">
                  <a:pos x="4" y="268"/>
                </a:cxn>
                <a:cxn ang="0">
                  <a:pos x="0" y="279"/>
                </a:cxn>
                <a:cxn ang="0">
                  <a:pos x="4" y="302"/>
                </a:cxn>
              </a:cxnLst>
              <a:rect l="0" t="0" r="r" b="b"/>
              <a:pathLst>
                <a:path w="144" h="302">
                  <a:moveTo>
                    <a:pt x="144" y="0"/>
                  </a:moveTo>
                  <a:lnTo>
                    <a:pt x="123" y="0"/>
                  </a:lnTo>
                  <a:lnTo>
                    <a:pt x="106" y="6"/>
                  </a:lnTo>
                  <a:lnTo>
                    <a:pt x="59" y="28"/>
                  </a:lnTo>
                  <a:lnTo>
                    <a:pt x="38" y="50"/>
                  </a:lnTo>
                  <a:lnTo>
                    <a:pt x="30" y="84"/>
                  </a:lnTo>
                  <a:lnTo>
                    <a:pt x="17" y="128"/>
                  </a:lnTo>
                  <a:lnTo>
                    <a:pt x="9" y="173"/>
                  </a:lnTo>
                  <a:lnTo>
                    <a:pt x="4" y="218"/>
                  </a:lnTo>
                  <a:lnTo>
                    <a:pt x="4" y="268"/>
                  </a:lnTo>
                  <a:lnTo>
                    <a:pt x="0" y="279"/>
                  </a:lnTo>
                  <a:lnTo>
                    <a:pt x="4" y="302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60" name="Freeform 2536"/>
            <p:cNvSpPr>
              <a:spLocks/>
            </p:cNvSpPr>
            <p:nvPr/>
          </p:nvSpPr>
          <p:spPr bwMode="auto">
            <a:xfrm>
              <a:off x="1895" y="1984"/>
              <a:ext cx="432" cy="32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373" y="0"/>
                </a:cxn>
                <a:cxn ang="0">
                  <a:pos x="326" y="0"/>
                </a:cxn>
                <a:cxn ang="0">
                  <a:pos x="275" y="0"/>
                </a:cxn>
                <a:cxn ang="0">
                  <a:pos x="220" y="6"/>
                </a:cxn>
                <a:cxn ang="0">
                  <a:pos x="174" y="0"/>
                </a:cxn>
                <a:cxn ang="0">
                  <a:pos x="135" y="6"/>
                </a:cxn>
                <a:cxn ang="0">
                  <a:pos x="93" y="6"/>
                </a:cxn>
                <a:cxn ang="0">
                  <a:pos x="51" y="23"/>
                </a:cxn>
                <a:cxn ang="0">
                  <a:pos x="34" y="29"/>
                </a:cxn>
                <a:cxn ang="0">
                  <a:pos x="20" y="40"/>
                </a:cxn>
                <a:cxn ang="0">
                  <a:pos x="9" y="68"/>
                </a:cxn>
                <a:cxn ang="0">
                  <a:pos x="4" y="101"/>
                </a:cxn>
                <a:cxn ang="0">
                  <a:pos x="0" y="135"/>
                </a:cxn>
                <a:cxn ang="0">
                  <a:pos x="4" y="174"/>
                </a:cxn>
                <a:cxn ang="0">
                  <a:pos x="0" y="201"/>
                </a:cxn>
                <a:cxn ang="0">
                  <a:pos x="0" y="236"/>
                </a:cxn>
                <a:cxn ang="0">
                  <a:pos x="0" y="263"/>
                </a:cxn>
                <a:cxn ang="0">
                  <a:pos x="0" y="297"/>
                </a:cxn>
                <a:cxn ang="0">
                  <a:pos x="0" y="325"/>
                </a:cxn>
              </a:cxnLst>
              <a:rect l="0" t="0" r="r" b="b"/>
              <a:pathLst>
                <a:path w="432" h="325">
                  <a:moveTo>
                    <a:pt x="432" y="0"/>
                  </a:moveTo>
                  <a:lnTo>
                    <a:pt x="373" y="0"/>
                  </a:lnTo>
                  <a:lnTo>
                    <a:pt x="326" y="0"/>
                  </a:lnTo>
                  <a:lnTo>
                    <a:pt x="275" y="0"/>
                  </a:lnTo>
                  <a:lnTo>
                    <a:pt x="220" y="6"/>
                  </a:lnTo>
                  <a:lnTo>
                    <a:pt x="174" y="0"/>
                  </a:lnTo>
                  <a:lnTo>
                    <a:pt x="135" y="6"/>
                  </a:lnTo>
                  <a:lnTo>
                    <a:pt x="93" y="6"/>
                  </a:lnTo>
                  <a:lnTo>
                    <a:pt x="51" y="23"/>
                  </a:lnTo>
                  <a:lnTo>
                    <a:pt x="34" y="29"/>
                  </a:lnTo>
                  <a:lnTo>
                    <a:pt x="20" y="40"/>
                  </a:lnTo>
                  <a:lnTo>
                    <a:pt x="9" y="68"/>
                  </a:lnTo>
                  <a:lnTo>
                    <a:pt x="4" y="101"/>
                  </a:lnTo>
                  <a:lnTo>
                    <a:pt x="0" y="135"/>
                  </a:lnTo>
                  <a:lnTo>
                    <a:pt x="4" y="174"/>
                  </a:lnTo>
                  <a:lnTo>
                    <a:pt x="0" y="201"/>
                  </a:lnTo>
                  <a:lnTo>
                    <a:pt x="0" y="236"/>
                  </a:lnTo>
                  <a:lnTo>
                    <a:pt x="0" y="263"/>
                  </a:lnTo>
                  <a:lnTo>
                    <a:pt x="0" y="297"/>
                  </a:lnTo>
                  <a:lnTo>
                    <a:pt x="0" y="32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61" name="Freeform 2537"/>
            <p:cNvSpPr>
              <a:spLocks/>
            </p:cNvSpPr>
            <p:nvPr/>
          </p:nvSpPr>
          <p:spPr bwMode="auto">
            <a:xfrm>
              <a:off x="1912" y="1979"/>
              <a:ext cx="368" cy="330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325" y="5"/>
                </a:cxn>
                <a:cxn ang="0">
                  <a:pos x="287" y="11"/>
                </a:cxn>
                <a:cxn ang="0">
                  <a:pos x="249" y="11"/>
                </a:cxn>
                <a:cxn ang="0">
                  <a:pos x="211" y="23"/>
                </a:cxn>
                <a:cxn ang="0">
                  <a:pos x="165" y="23"/>
                </a:cxn>
                <a:cxn ang="0">
                  <a:pos x="127" y="23"/>
                </a:cxn>
                <a:cxn ang="0">
                  <a:pos x="89" y="23"/>
                </a:cxn>
                <a:cxn ang="0">
                  <a:pos x="51" y="39"/>
                </a:cxn>
                <a:cxn ang="0">
                  <a:pos x="29" y="50"/>
                </a:cxn>
                <a:cxn ang="0">
                  <a:pos x="12" y="67"/>
                </a:cxn>
                <a:cxn ang="0">
                  <a:pos x="8" y="84"/>
                </a:cxn>
                <a:cxn ang="0">
                  <a:pos x="3" y="123"/>
                </a:cxn>
                <a:cxn ang="0">
                  <a:pos x="3" y="168"/>
                </a:cxn>
                <a:cxn ang="0">
                  <a:pos x="0" y="218"/>
                </a:cxn>
                <a:cxn ang="0">
                  <a:pos x="0" y="274"/>
                </a:cxn>
                <a:cxn ang="0">
                  <a:pos x="0" y="301"/>
                </a:cxn>
                <a:cxn ang="0">
                  <a:pos x="0" y="330"/>
                </a:cxn>
              </a:cxnLst>
              <a:rect l="0" t="0" r="r" b="b"/>
              <a:pathLst>
                <a:path w="368" h="330">
                  <a:moveTo>
                    <a:pt x="368" y="0"/>
                  </a:moveTo>
                  <a:lnTo>
                    <a:pt x="325" y="5"/>
                  </a:lnTo>
                  <a:lnTo>
                    <a:pt x="287" y="11"/>
                  </a:lnTo>
                  <a:lnTo>
                    <a:pt x="249" y="11"/>
                  </a:lnTo>
                  <a:lnTo>
                    <a:pt x="211" y="23"/>
                  </a:lnTo>
                  <a:lnTo>
                    <a:pt x="165" y="23"/>
                  </a:lnTo>
                  <a:lnTo>
                    <a:pt x="127" y="23"/>
                  </a:lnTo>
                  <a:lnTo>
                    <a:pt x="89" y="23"/>
                  </a:lnTo>
                  <a:lnTo>
                    <a:pt x="51" y="39"/>
                  </a:lnTo>
                  <a:lnTo>
                    <a:pt x="29" y="50"/>
                  </a:lnTo>
                  <a:lnTo>
                    <a:pt x="12" y="67"/>
                  </a:lnTo>
                  <a:lnTo>
                    <a:pt x="8" y="84"/>
                  </a:lnTo>
                  <a:lnTo>
                    <a:pt x="3" y="123"/>
                  </a:lnTo>
                  <a:lnTo>
                    <a:pt x="3" y="168"/>
                  </a:lnTo>
                  <a:lnTo>
                    <a:pt x="0" y="218"/>
                  </a:lnTo>
                  <a:lnTo>
                    <a:pt x="0" y="274"/>
                  </a:lnTo>
                  <a:lnTo>
                    <a:pt x="0" y="301"/>
                  </a:lnTo>
                  <a:lnTo>
                    <a:pt x="0" y="33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62" name="Oval 2538"/>
            <p:cNvSpPr>
              <a:spLocks noChangeArrowheads="1"/>
            </p:cNvSpPr>
            <p:nvPr/>
          </p:nvSpPr>
          <p:spPr bwMode="auto">
            <a:xfrm>
              <a:off x="2107" y="2002"/>
              <a:ext cx="18" cy="2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63" name="Freeform 2539"/>
            <p:cNvSpPr>
              <a:spLocks/>
            </p:cNvSpPr>
            <p:nvPr/>
          </p:nvSpPr>
          <p:spPr bwMode="auto">
            <a:xfrm>
              <a:off x="2104" y="1999"/>
              <a:ext cx="18" cy="2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2"/>
                </a:cxn>
                <a:cxn ang="0">
                  <a:pos x="15" y="4"/>
                </a:cxn>
                <a:cxn ang="0">
                  <a:pos x="17" y="6"/>
                </a:cxn>
                <a:cxn ang="0">
                  <a:pos x="18" y="8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5"/>
                </a:cxn>
                <a:cxn ang="0">
                  <a:pos x="17" y="17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3" y="21"/>
                </a:cxn>
                <a:cxn ang="0">
                  <a:pos x="12" y="22"/>
                </a:cxn>
                <a:cxn ang="0">
                  <a:pos x="10" y="23"/>
                </a:cxn>
                <a:cxn ang="0">
                  <a:pos x="8" y="23"/>
                </a:cxn>
                <a:cxn ang="0">
                  <a:pos x="6" y="22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8" h="23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64" name="Rectangle 2540"/>
            <p:cNvSpPr>
              <a:spLocks noChangeArrowheads="1"/>
            </p:cNvSpPr>
            <p:nvPr/>
          </p:nvSpPr>
          <p:spPr bwMode="auto">
            <a:xfrm>
              <a:off x="2170" y="2632"/>
              <a:ext cx="38" cy="33"/>
            </a:xfrm>
            <a:prstGeom prst="rect">
              <a:avLst/>
            </a:prstGeom>
            <a:noFill/>
            <a:ln w="9525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65" name="Freeform 2541"/>
            <p:cNvSpPr>
              <a:spLocks/>
            </p:cNvSpPr>
            <p:nvPr/>
          </p:nvSpPr>
          <p:spPr bwMode="auto">
            <a:xfrm>
              <a:off x="2877" y="2314"/>
              <a:ext cx="530" cy="357"/>
            </a:xfrm>
            <a:custGeom>
              <a:avLst/>
              <a:gdLst/>
              <a:ahLst/>
              <a:cxnLst>
                <a:cxn ang="0">
                  <a:pos x="530" y="0"/>
                </a:cxn>
                <a:cxn ang="0">
                  <a:pos x="530" y="134"/>
                </a:cxn>
                <a:cxn ang="0">
                  <a:pos x="496" y="256"/>
                </a:cxn>
                <a:cxn ang="0">
                  <a:pos x="471" y="307"/>
                </a:cxn>
                <a:cxn ang="0">
                  <a:pos x="441" y="323"/>
                </a:cxn>
                <a:cxn ang="0">
                  <a:pos x="0" y="357"/>
                </a:cxn>
              </a:cxnLst>
              <a:rect l="0" t="0" r="r" b="b"/>
              <a:pathLst>
                <a:path w="530" h="357">
                  <a:moveTo>
                    <a:pt x="530" y="0"/>
                  </a:moveTo>
                  <a:lnTo>
                    <a:pt x="530" y="134"/>
                  </a:lnTo>
                  <a:lnTo>
                    <a:pt x="496" y="256"/>
                  </a:lnTo>
                  <a:lnTo>
                    <a:pt x="471" y="307"/>
                  </a:lnTo>
                  <a:lnTo>
                    <a:pt x="441" y="323"/>
                  </a:lnTo>
                  <a:lnTo>
                    <a:pt x="0" y="35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66" name="Freeform 2542"/>
            <p:cNvSpPr>
              <a:spLocks/>
            </p:cNvSpPr>
            <p:nvPr/>
          </p:nvSpPr>
          <p:spPr bwMode="auto">
            <a:xfrm>
              <a:off x="2877" y="2303"/>
              <a:ext cx="509" cy="368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504" y="145"/>
                </a:cxn>
                <a:cxn ang="0">
                  <a:pos x="475" y="267"/>
                </a:cxn>
                <a:cxn ang="0">
                  <a:pos x="450" y="318"/>
                </a:cxn>
                <a:cxn ang="0">
                  <a:pos x="424" y="334"/>
                </a:cxn>
                <a:cxn ang="0">
                  <a:pos x="0" y="368"/>
                </a:cxn>
              </a:cxnLst>
              <a:rect l="0" t="0" r="r" b="b"/>
              <a:pathLst>
                <a:path w="509" h="368">
                  <a:moveTo>
                    <a:pt x="509" y="0"/>
                  </a:moveTo>
                  <a:lnTo>
                    <a:pt x="504" y="145"/>
                  </a:lnTo>
                  <a:lnTo>
                    <a:pt x="475" y="267"/>
                  </a:lnTo>
                  <a:lnTo>
                    <a:pt x="450" y="318"/>
                  </a:lnTo>
                  <a:lnTo>
                    <a:pt x="424" y="334"/>
                  </a:lnTo>
                  <a:lnTo>
                    <a:pt x="0" y="368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67" name="Freeform 2543"/>
            <p:cNvSpPr>
              <a:spLocks/>
            </p:cNvSpPr>
            <p:nvPr/>
          </p:nvSpPr>
          <p:spPr bwMode="auto">
            <a:xfrm>
              <a:off x="3017" y="2437"/>
              <a:ext cx="364" cy="55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284" y="28"/>
                </a:cxn>
                <a:cxn ang="0">
                  <a:pos x="148" y="50"/>
                </a:cxn>
                <a:cxn ang="0">
                  <a:pos x="0" y="55"/>
                </a:cxn>
              </a:cxnLst>
              <a:rect l="0" t="0" r="r" b="b"/>
              <a:pathLst>
                <a:path w="364" h="55">
                  <a:moveTo>
                    <a:pt x="364" y="0"/>
                  </a:moveTo>
                  <a:lnTo>
                    <a:pt x="284" y="28"/>
                  </a:lnTo>
                  <a:lnTo>
                    <a:pt x="148" y="50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68" name="Freeform 2544"/>
            <p:cNvSpPr>
              <a:spLocks/>
            </p:cNvSpPr>
            <p:nvPr/>
          </p:nvSpPr>
          <p:spPr bwMode="auto">
            <a:xfrm>
              <a:off x="3017" y="2465"/>
              <a:ext cx="364" cy="27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280" y="11"/>
                </a:cxn>
                <a:cxn ang="0">
                  <a:pos x="148" y="27"/>
                </a:cxn>
                <a:cxn ang="0">
                  <a:pos x="0" y="27"/>
                </a:cxn>
              </a:cxnLst>
              <a:rect l="0" t="0" r="r" b="b"/>
              <a:pathLst>
                <a:path w="364" h="27">
                  <a:moveTo>
                    <a:pt x="364" y="0"/>
                  </a:moveTo>
                  <a:lnTo>
                    <a:pt x="280" y="11"/>
                  </a:lnTo>
                  <a:lnTo>
                    <a:pt x="148" y="27"/>
                  </a:lnTo>
                  <a:lnTo>
                    <a:pt x="0" y="2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69" name="Line 2545"/>
            <p:cNvSpPr>
              <a:spLocks noChangeShapeType="1"/>
            </p:cNvSpPr>
            <p:nvPr/>
          </p:nvSpPr>
          <p:spPr bwMode="auto">
            <a:xfrm flipH="1" flipV="1">
              <a:off x="2782" y="2557"/>
              <a:ext cx="147" cy="67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70" name="Freeform 2546"/>
            <p:cNvSpPr>
              <a:spLocks/>
            </p:cNvSpPr>
            <p:nvPr/>
          </p:nvSpPr>
          <p:spPr bwMode="auto">
            <a:xfrm>
              <a:off x="2928" y="2309"/>
              <a:ext cx="81" cy="312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30" y="290"/>
                </a:cxn>
                <a:cxn ang="0">
                  <a:pos x="38" y="267"/>
                </a:cxn>
                <a:cxn ang="0">
                  <a:pos x="51" y="251"/>
                </a:cxn>
                <a:cxn ang="0">
                  <a:pos x="60" y="223"/>
                </a:cxn>
                <a:cxn ang="0">
                  <a:pos x="72" y="201"/>
                </a:cxn>
                <a:cxn ang="0">
                  <a:pos x="76" y="156"/>
                </a:cxn>
                <a:cxn ang="0">
                  <a:pos x="81" y="111"/>
                </a:cxn>
                <a:cxn ang="0">
                  <a:pos x="81" y="56"/>
                </a:cxn>
                <a:cxn ang="0">
                  <a:pos x="81" y="0"/>
                </a:cxn>
              </a:cxnLst>
              <a:rect l="0" t="0" r="r" b="b"/>
              <a:pathLst>
                <a:path w="81" h="312">
                  <a:moveTo>
                    <a:pt x="0" y="312"/>
                  </a:moveTo>
                  <a:lnTo>
                    <a:pt x="30" y="290"/>
                  </a:lnTo>
                  <a:lnTo>
                    <a:pt x="38" y="267"/>
                  </a:lnTo>
                  <a:lnTo>
                    <a:pt x="51" y="251"/>
                  </a:lnTo>
                  <a:lnTo>
                    <a:pt x="60" y="223"/>
                  </a:lnTo>
                  <a:lnTo>
                    <a:pt x="72" y="201"/>
                  </a:lnTo>
                  <a:lnTo>
                    <a:pt x="76" y="156"/>
                  </a:lnTo>
                  <a:lnTo>
                    <a:pt x="81" y="111"/>
                  </a:lnTo>
                  <a:lnTo>
                    <a:pt x="81" y="56"/>
                  </a:lnTo>
                  <a:lnTo>
                    <a:pt x="81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71" name="Freeform 2547"/>
            <p:cNvSpPr>
              <a:spLocks/>
            </p:cNvSpPr>
            <p:nvPr/>
          </p:nvSpPr>
          <p:spPr bwMode="auto">
            <a:xfrm>
              <a:off x="2780" y="2314"/>
              <a:ext cx="29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7" y="195"/>
                </a:cxn>
                <a:cxn ang="0">
                  <a:pos x="21" y="156"/>
                </a:cxn>
                <a:cxn ang="0">
                  <a:pos x="26" y="122"/>
                </a:cxn>
                <a:cxn ang="0">
                  <a:pos x="26" y="72"/>
                </a:cxn>
                <a:cxn ang="0">
                  <a:pos x="29" y="28"/>
                </a:cxn>
                <a:cxn ang="0">
                  <a:pos x="29" y="0"/>
                </a:cxn>
              </a:cxnLst>
              <a:rect l="0" t="0" r="r" b="b"/>
              <a:pathLst>
                <a:path w="29" h="240">
                  <a:moveTo>
                    <a:pt x="0" y="240"/>
                  </a:moveTo>
                  <a:lnTo>
                    <a:pt x="17" y="195"/>
                  </a:lnTo>
                  <a:lnTo>
                    <a:pt x="21" y="156"/>
                  </a:lnTo>
                  <a:lnTo>
                    <a:pt x="26" y="122"/>
                  </a:lnTo>
                  <a:lnTo>
                    <a:pt x="26" y="72"/>
                  </a:lnTo>
                  <a:lnTo>
                    <a:pt x="29" y="28"/>
                  </a:lnTo>
                  <a:lnTo>
                    <a:pt x="29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72" name="Freeform 2548"/>
            <p:cNvSpPr>
              <a:spLocks/>
            </p:cNvSpPr>
            <p:nvPr/>
          </p:nvSpPr>
          <p:spPr bwMode="auto">
            <a:xfrm>
              <a:off x="3032" y="2406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9" y="17"/>
                </a:cxn>
                <a:cxn ang="0">
                  <a:pos x="9" y="18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73" name="Freeform 2549"/>
            <p:cNvSpPr>
              <a:spLocks/>
            </p:cNvSpPr>
            <p:nvPr/>
          </p:nvSpPr>
          <p:spPr bwMode="auto">
            <a:xfrm>
              <a:off x="2957" y="2610"/>
              <a:ext cx="37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16"/>
                </a:cxn>
                <a:cxn ang="0">
                  <a:pos x="340" y="5"/>
                </a:cxn>
                <a:cxn ang="0">
                  <a:pos x="373" y="0"/>
                </a:cxn>
              </a:cxnLst>
              <a:rect l="0" t="0" r="r" b="b"/>
              <a:pathLst>
                <a:path w="373" h="16">
                  <a:moveTo>
                    <a:pt x="0" y="0"/>
                  </a:moveTo>
                  <a:lnTo>
                    <a:pt x="21" y="16"/>
                  </a:lnTo>
                  <a:lnTo>
                    <a:pt x="340" y="5"/>
                  </a:lnTo>
                  <a:lnTo>
                    <a:pt x="373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74" name="Freeform 2550"/>
            <p:cNvSpPr>
              <a:spLocks/>
            </p:cNvSpPr>
            <p:nvPr/>
          </p:nvSpPr>
          <p:spPr bwMode="auto">
            <a:xfrm>
              <a:off x="2932" y="2626"/>
              <a:ext cx="12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3"/>
                </a:cxn>
                <a:cxn ang="0">
                  <a:pos x="12" y="39"/>
                </a:cxn>
              </a:cxnLst>
              <a:rect l="0" t="0" r="r" b="b"/>
              <a:pathLst>
                <a:path w="12" h="39">
                  <a:moveTo>
                    <a:pt x="0" y="0"/>
                  </a:moveTo>
                  <a:lnTo>
                    <a:pt x="12" y="23"/>
                  </a:lnTo>
                  <a:lnTo>
                    <a:pt x="12" y="39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75" name="Freeform 2551"/>
            <p:cNvSpPr>
              <a:spLocks/>
            </p:cNvSpPr>
            <p:nvPr/>
          </p:nvSpPr>
          <p:spPr bwMode="auto">
            <a:xfrm>
              <a:off x="2275" y="2548"/>
              <a:ext cx="504" cy="113"/>
            </a:xfrm>
            <a:custGeom>
              <a:avLst/>
              <a:gdLst/>
              <a:ahLst/>
              <a:cxnLst>
                <a:cxn ang="0">
                  <a:pos x="504" y="12"/>
                </a:cxn>
                <a:cxn ang="0">
                  <a:pos x="475" y="6"/>
                </a:cxn>
                <a:cxn ang="0">
                  <a:pos x="119" y="0"/>
                </a:cxn>
                <a:cxn ang="0">
                  <a:pos x="68" y="29"/>
                </a:cxn>
                <a:cxn ang="0">
                  <a:pos x="0" y="89"/>
                </a:cxn>
                <a:cxn ang="0">
                  <a:pos x="9" y="113"/>
                </a:cxn>
              </a:cxnLst>
              <a:rect l="0" t="0" r="r" b="b"/>
              <a:pathLst>
                <a:path w="504" h="113">
                  <a:moveTo>
                    <a:pt x="504" y="12"/>
                  </a:moveTo>
                  <a:lnTo>
                    <a:pt x="475" y="6"/>
                  </a:lnTo>
                  <a:lnTo>
                    <a:pt x="119" y="0"/>
                  </a:lnTo>
                  <a:lnTo>
                    <a:pt x="68" y="29"/>
                  </a:lnTo>
                  <a:lnTo>
                    <a:pt x="0" y="89"/>
                  </a:lnTo>
                  <a:lnTo>
                    <a:pt x="9" y="113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76" name="Freeform 2552"/>
            <p:cNvSpPr>
              <a:spLocks/>
            </p:cNvSpPr>
            <p:nvPr/>
          </p:nvSpPr>
          <p:spPr bwMode="auto">
            <a:xfrm>
              <a:off x="1877" y="2314"/>
              <a:ext cx="983" cy="357"/>
            </a:xfrm>
            <a:custGeom>
              <a:avLst/>
              <a:gdLst/>
              <a:ahLst/>
              <a:cxnLst>
                <a:cxn ang="0">
                  <a:pos x="983" y="357"/>
                </a:cxn>
                <a:cxn ang="0">
                  <a:pos x="915" y="357"/>
                </a:cxn>
                <a:cxn ang="0">
                  <a:pos x="856" y="357"/>
                </a:cxn>
                <a:cxn ang="0">
                  <a:pos x="796" y="357"/>
                </a:cxn>
                <a:cxn ang="0">
                  <a:pos x="734" y="357"/>
                </a:cxn>
                <a:cxn ang="0">
                  <a:pos x="644" y="351"/>
                </a:cxn>
                <a:cxn ang="0">
                  <a:pos x="568" y="351"/>
                </a:cxn>
                <a:cxn ang="0">
                  <a:pos x="492" y="351"/>
                </a:cxn>
                <a:cxn ang="0">
                  <a:pos x="407" y="351"/>
                </a:cxn>
                <a:cxn ang="0">
                  <a:pos x="352" y="347"/>
                </a:cxn>
                <a:cxn ang="0">
                  <a:pos x="305" y="347"/>
                </a:cxn>
                <a:cxn ang="0">
                  <a:pos x="255" y="347"/>
                </a:cxn>
                <a:cxn ang="0">
                  <a:pos x="204" y="347"/>
                </a:cxn>
                <a:cxn ang="0">
                  <a:pos x="170" y="341"/>
                </a:cxn>
                <a:cxn ang="0">
                  <a:pos x="145" y="341"/>
                </a:cxn>
                <a:cxn ang="0">
                  <a:pos x="119" y="341"/>
                </a:cxn>
                <a:cxn ang="0">
                  <a:pos x="90" y="335"/>
                </a:cxn>
                <a:cxn ang="0">
                  <a:pos x="68" y="329"/>
                </a:cxn>
                <a:cxn ang="0">
                  <a:pos x="52" y="323"/>
                </a:cxn>
                <a:cxn ang="0">
                  <a:pos x="21" y="301"/>
                </a:cxn>
                <a:cxn ang="0">
                  <a:pos x="14" y="268"/>
                </a:cxn>
                <a:cxn ang="0">
                  <a:pos x="9" y="228"/>
                </a:cxn>
                <a:cxn ang="0">
                  <a:pos x="5" y="196"/>
                </a:cxn>
                <a:cxn ang="0">
                  <a:pos x="0" y="122"/>
                </a:cxn>
                <a:cxn ang="0">
                  <a:pos x="0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983" h="357">
                  <a:moveTo>
                    <a:pt x="983" y="357"/>
                  </a:moveTo>
                  <a:lnTo>
                    <a:pt x="915" y="357"/>
                  </a:lnTo>
                  <a:lnTo>
                    <a:pt x="856" y="357"/>
                  </a:lnTo>
                  <a:lnTo>
                    <a:pt x="796" y="357"/>
                  </a:lnTo>
                  <a:lnTo>
                    <a:pt x="734" y="357"/>
                  </a:lnTo>
                  <a:lnTo>
                    <a:pt x="644" y="351"/>
                  </a:lnTo>
                  <a:lnTo>
                    <a:pt x="568" y="351"/>
                  </a:lnTo>
                  <a:lnTo>
                    <a:pt x="492" y="351"/>
                  </a:lnTo>
                  <a:lnTo>
                    <a:pt x="407" y="351"/>
                  </a:lnTo>
                  <a:lnTo>
                    <a:pt x="352" y="347"/>
                  </a:lnTo>
                  <a:lnTo>
                    <a:pt x="305" y="347"/>
                  </a:lnTo>
                  <a:lnTo>
                    <a:pt x="255" y="347"/>
                  </a:lnTo>
                  <a:lnTo>
                    <a:pt x="204" y="347"/>
                  </a:lnTo>
                  <a:lnTo>
                    <a:pt x="170" y="341"/>
                  </a:lnTo>
                  <a:lnTo>
                    <a:pt x="145" y="341"/>
                  </a:lnTo>
                  <a:lnTo>
                    <a:pt x="119" y="341"/>
                  </a:lnTo>
                  <a:lnTo>
                    <a:pt x="90" y="335"/>
                  </a:lnTo>
                  <a:lnTo>
                    <a:pt x="68" y="329"/>
                  </a:lnTo>
                  <a:lnTo>
                    <a:pt x="52" y="323"/>
                  </a:lnTo>
                  <a:lnTo>
                    <a:pt x="21" y="301"/>
                  </a:lnTo>
                  <a:lnTo>
                    <a:pt x="14" y="268"/>
                  </a:lnTo>
                  <a:lnTo>
                    <a:pt x="9" y="228"/>
                  </a:lnTo>
                  <a:lnTo>
                    <a:pt x="5" y="196"/>
                  </a:lnTo>
                  <a:lnTo>
                    <a:pt x="0" y="122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77" name="Line 2553"/>
            <p:cNvSpPr>
              <a:spLocks noChangeShapeType="1"/>
            </p:cNvSpPr>
            <p:nvPr/>
          </p:nvSpPr>
          <p:spPr bwMode="auto">
            <a:xfrm flipV="1">
              <a:off x="2233" y="2563"/>
              <a:ext cx="87" cy="55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78" name="Freeform 2554"/>
            <p:cNvSpPr>
              <a:spLocks/>
            </p:cNvSpPr>
            <p:nvPr/>
          </p:nvSpPr>
          <p:spPr bwMode="auto">
            <a:xfrm>
              <a:off x="2293" y="2309"/>
              <a:ext cx="29" cy="256"/>
            </a:xfrm>
            <a:custGeom>
              <a:avLst/>
              <a:gdLst/>
              <a:ahLst/>
              <a:cxnLst>
                <a:cxn ang="0">
                  <a:pos x="29" y="256"/>
                </a:cxn>
                <a:cxn ang="0">
                  <a:pos x="21" y="233"/>
                </a:cxn>
                <a:cxn ang="0">
                  <a:pos x="21" y="223"/>
                </a:cxn>
                <a:cxn ang="0">
                  <a:pos x="9" y="183"/>
                </a:cxn>
                <a:cxn ang="0">
                  <a:pos x="4" y="151"/>
                </a:cxn>
                <a:cxn ang="0">
                  <a:pos x="0" y="111"/>
                </a:cxn>
                <a:cxn ang="0">
                  <a:pos x="0" y="78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29" h="256">
                  <a:moveTo>
                    <a:pt x="29" y="256"/>
                  </a:moveTo>
                  <a:lnTo>
                    <a:pt x="21" y="233"/>
                  </a:lnTo>
                  <a:lnTo>
                    <a:pt x="21" y="223"/>
                  </a:lnTo>
                  <a:lnTo>
                    <a:pt x="9" y="183"/>
                  </a:lnTo>
                  <a:lnTo>
                    <a:pt x="4" y="151"/>
                  </a:lnTo>
                  <a:lnTo>
                    <a:pt x="0" y="111"/>
                  </a:lnTo>
                  <a:lnTo>
                    <a:pt x="0" y="78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79" name="Freeform 2555"/>
            <p:cNvSpPr>
              <a:spLocks/>
            </p:cNvSpPr>
            <p:nvPr/>
          </p:nvSpPr>
          <p:spPr bwMode="auto">
            <a:xfrm>
              <a:off x="2085" y="2309"/>
              <a:ext cx="144" cy="306"/>
            </a:xfrm>
            <a:custGeom>
              <a:avLst/>
              <a:gdLst/>
              <a:ahLst/>
              <a:cxnLst>
                <a:cxn ang="0">
                  <a:pos x="144" y="306"/>
                </a:cxn>
                <a:cxn ang="0">
                  <a:pos x="123" y="301"/>
                </a:cxn>
                <a:cxn ang="0">
                  <a:pos x="106" y="301"/>
                </a:cxn>
                <a:cxn ang="0">
                  <a:pos x="81" y="290"/>
                </a:cxn>
                <a:cxn ang="0">
                  <a:pos x="59" y="279"/>
                </a:cxn>
                <a:cxn ang="0">
                  <a:pos x="38" y="251"/>
                </a:cxn>
                <a:cxn ang="0">
                  <a:pos x="30" y="223"/>
                </a:cxn>
                <a:cxn ang="0">
                  <a:pos x="17" y="178"/>
                </a:cxn>
                <a:cxn ang="0">
                  <a:pos x="9" y="134"/>
                </a:cxn>
                <a:cxn ang="0">
                  <a:pos x="4" y="83"/>
                </a:cxn>
                <a:cxn ang="0">
                  <a:pos x="4" y="39"/>
                </a:cxn>
                <a:cxn ang="0">
                  <a:pos x="0" y="16"/>
                </a:cxn>
                <a:cxn ang="0">
                  <a:pos x="4" y="0"/>
                </a:cxn>
              </a:cxnLst>
              <a:rect l="0" t="0" r="r" b="b"/>
              <a:pathLst>
                <a:path w="144" h="306">
                  <a:moveTo>
                    <a:pt x="144" y="306"/>
                  </a:moveTo>
                  <a:lnTo>
                    <a:pt x="123" y="301"/>
                  </a:lnTo>
                  <a:lnTo>
                    <a:pt x="106" y="301"/>
                  </a:lnTo>
                  <a:lnTo>
                    <a:pt x="81" y="290"/>
                  </a:lnTo>
                  <a:lnTo>
                    <a:pt x="59" y="279"/>
                  </a:lnTo>
                  <a:lnTo>
                    <a:pt x="38" y="251"/>
                  </a:lnTo>
                  <a:lnTo>
                    <a:pt x="30" y="223"/>
                  </a:lnTo>
                  <a:lnTo>
                    <a:pt x="17" y="178"/>
                  </a:lnTo>
                  <a:lnTo>
                    <a:pt x="9" y="134"/>
                  </a:lnTo>
                  <a:lnTo>
                    <a:pt x="4" y="83"/>
                  </a:lnTo>
                  <a:lnTo>
                    <a:pt x="4" y="39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80" name="Freeform 2556"/>
            <p:cNvSpPr>
              <a:spLocks/>
            </p:cNvSpPr>
            <p:nvPr/>
          </p:nvSpPr>
          <p:spPr bwMode="auto">
            <a:xfrm>
              <a:off x="1895" y="2314"/>
              <a:ext cx="432" cy="323"/>
            </a:xfrm>
            <a:custGeom>
              <a:avLst/>
              <a:gdLst/>
              <a:ahLst/>
              <a:cxnLst>
                <a:cxn ang="0">
                  <a:pos x="432" y="323"/>
                </a:cxn>
                <a:cxn ang="0">
                  <a:pos x="373" y="318"/>
                </a:cxn>
                <a:cxn ang="0">
                  <a:pos x="326" y="318"/>
                </a:cxn>
                <a:cxn ang="0">
                  <a:pos x="275" y="318"/>
                </a:cxn>
                <a:cxn ang="0">
                  <a:pos x="220" y="318"/>
                </a:cxn>
                <a:cxn ang="0">
                  <a:pos x="174" y="318"/>
                </a:cxn>
                <a:cxn ang="0">
                  <a:pos x="135" y="318"/>
                </a:cxn>
                <a:cxn ang="0">
                  <a:pos x="93" y="313"/>
                </a:cxn>
                <a:cxn ang="0">
                  <a:pos x="51" y="301"/>
                </a:cxn>
                <a:cxn ang="0">
                  <a:pos x="20" y="285"/>
                </a:cxn>
                <a:cxn ang="0">
                  <a:pos x="9" y="251"/>
                </a:cxn>
                <a:cxn ang="0">
                  <a:pos x="4" y="223"/>
                </a:cxn>
                <a:cxn ang="0">
                  <a:pos x="0" y="184"/>
                </a:cxn>
                <a:cxn ang="0">
                  <a:pos x="4" y="151"/>
                </a:cxn>
                <a:cxn ang="0">
                  <a:pos x="0" y="117"/>
                </a:cxn>
                <a:cxn ang="0">
                  <a:pos x="0" y="89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432" h="323">
                  <a:moveTo>
                    <a:pt x="432" y="323"/>
                  </a:moveTo>
                  <a:lnTo>
                    <a:pt x="373" y="318"/>
                  </a:lnTo>
                  <a:lnTo>
                    <a:pt x="326" y="318"/>
                  </a:lnTo>
                  <a:lnTo>
                    <a:pt x="275" y="318"/>
                  </a:lnTo>
                  <a:lnTo>
                    <a:pt x="220" y="318"/>
                  </a:lnTo>
                  <a:lnTo>
                    <a:pt x="174" y="318"/>
                  </a:lnTo>
                  <a:lnTo>
                    <a:pt x="135" y="318"/>
                  </a:lnTo>
                  <a:lnTo>
                    <a:pt x="93" y="313"/>
                  </a:lnTo>
                  <a:lnTo>
                    <a:pt x="51" y="301"/>
                  </a:lnTo>
                  <a:lnTo>
                    <a:pt x="20" y="285"/>
                  </a:lnTo>
                  <a:lnTo>
                    <a:pt x="9" y="251"/>
                  </a:lnTo>
                  <a:lnTo>
                    <a:pt x="4" y="223"/>
                  </a:lnTo>
                  <a:lnTo>
                    <a:pt x="0" y="184"/>
                  </a:lnTo>
                  <a:lnTo>
                    <a:pt x="4" y="151"/>
                  </a:lnTo>
                  <a:lnTo>
                    <a:pt x="0" y="117"/>
                  </a:lnTo>
                  <a:lnTo>
                    <a:pt x="0" y="89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81" name="Freeform 2557"/>
            <p:cNvSpPr>
              <a:spLocks/>
            </p:cNvSpPr>
            <p:nvPr/>
          </p:nvSpPr>
          <p:spPr bwMode="auto">
            <a:xfrm>
              <a:off x="1912" y="2314"/>
              <a:ext cx="368" cy="329"/>
            </a:xfrm>
            <a:custGeom>
              <a:avLst/>
              <a:gdLst/>
              <a:ahLst/>
              <a:cxnLst>
                <a:cxn ang="0">
                  <a:pos x="368" y="329"/>
                </a:cxn>
                <a:cxn ang="0">
                  <a:pos x="325" y="319"/>
                </a:cxn>
                <a:cxn ang="0">
                  <a:pos x="287" y="319"/>
                </a:cxn>
                <a:cxn ang="0">
                  <a:pos x="249" y="313"/>
                </a:cxn>
                <a:cxn ang="0">
                  <a:pos x="211" y="307"/>
                </a:cxn>
                <a:cxn ang="0">
                  <a:pos x="165" y="301"/>
                </a:cxn>
                <a:cxn ang="0">
                  <a:pos x="127" y="301"/>
                </a:cxn>
                <a:cxn ang="0">
                  <a:pos x="89" y="301"/>
                </a:cxn>
                <a:cxn ang="0">
                  <a:pos x="51" y="290"/>
                </a:cxn>
                <a:cxn ang="0">
                  <a:pos x="29" y="279"/>
                </a:cxn>
                <a:cxn ang="0">
                  <a:pos x="12" y="262"/>
                </a:cxn>
                <a:cxn ang="0">
                  <a:pos x="8" y="246"/>
                </a:cxn>
                <a:cxn ang="0">
                  <a:pos x="3" y="202"/>
                </a:cxn>
                <a:cxn ang="0">
                  <a:pos x="3" y="162"/>
                </a:cxn>
                <a:cxn ang="0">
                  <a:pos x="0" y="106"/>
                </a:cxn>
                <a:cxn ang="0">
                  <a:pos x="0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68" h="329">
                  <a:moveTo>
                    <a:pt x="368" y="329"/>
                  </a:moveTo>
                  <a:lnTo>
                    <a:pt x="325" y="319"/>
                  </a:lnTo>
                  <a:lnTo>
                    <a:pt x="287" y="319"/>
                  </a:lnTo>
                  <a:lnTo>
                    <a:pt x="249" y="313"/>
                  </a:lnTo>
                  <a:lnTo>
                    <a:pt x="211" y="307"/>
                  </a:lnTo>
                  <a:lnTo>
                    <a:pt x="165" y="301"/>
                  </a:lnTo>
                  <a:lnTo>
                    <a:pt x="127" y="301"/>
                  </a:lnTo>
                  <a:lnTo>
                    <a:pt x="89" y="301"/>
                  </a:lnTo>
                  <a:lnTo>
                    <a:pt x="51" y="290"/>
                  </a:lnTo>
                  <a:lnTo>
                    <a:pt x="29" y="279"/>
                  </a:lnTo>
                  <a:lnTo>
                    <a:pt x="12" y="262"/>
                  </a:lnTo>
                  <a:lnTo>
                    <a:pt x="8" y="246"/>
                  </a:lnTo>
                  <a:lnTo>
                    <a:pt x="3" y="202"/>
                  </a:lnTo>
                  <a:lnTo>
                    <a:pt x="3" y="162"/>
                  </a:lnTo>
                  <a:lnTo>
                    <a:pt x="0" y="106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82" name="Freeform 2558"/>
            <p:cNvSpPr>
              <a:spLocks/>
            </p:cNvSpPr>
            <p:nvPr/>
          </p:nvSpPr>
          <p:spPr bwMode="auto">
            <a:xfrm>
              <a:off x="2838" y="1899"/>
              <a:ext cx="50" cy="83"/>
            </a:xfrm>
            <a:custGeom>
              <a:avLst/>
              <a:gdLst/>
              <a:ahLst/>
              <a:cxnLst>
                <a:cxn ang="0">
                  <a:pos x="50" y="77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38" y="83"/>
                </a:cxn>
                <a:cxn ang="0">
                  <a:pos x="50" y="77"/>
                </a:cxn>
              </a:cxnLst>
              <a:rect l="0" t="0" r="r" b="b"/>
              <a:pathLst>
                <a:path w="50" h="83">
                  <a:moveTo>
                    <a:pt x="50" y="77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38" y="83"/>
                  </a:lnTo>
                  <a:lnTo>
                    <a:pt x="50" y="7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83" name="Freeform 2559"/>
            <p:cNvSpPr>
              <a:spLocks/>
            </p:cNvSpPr>
            <p:nvPr/>
          </p:nvSpPr>
          <p:spPr bwMode="auto">
            <a:xfrm>
              <a:off x="2838" y="2646"/>
              <a:ext cx="50" cy="84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17" y="84"/>
                </a:cxn>
                <a:cxn ang="0">
                  <a:pos x="0" y="78"/>
                </a:cxn>
                <a:cxn ang="0">
                  <a:pos x="38" y="0"/>
                </a:cxn>
                <a:cxn ang="0">
                  <a:pos x="50" y="6"/>
                </a:cxn>
              </a:cxnLst>
              <a:rect l="0" t="0" r="r" b="b"/>
              <a:pathLst>
                <a:path w="50" h="84">
                  <a:moveTo>
                    <a:pt x="50" y="6"/>
                  </a:moveTo>
                  <a:lnTo>
                    <a:pt x="17" y="84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84" name="Freeform 2560"/>
            <p:cNvSpPr>
              <a:spLocks/>
            </p:cNvSpPr>
            <p:nvPr/>
          </p:nvSpPr>
          <p:spPr bwMode="auto">
            <a:xfrm>
              <a:off x="2835" y="1896"/>
              <a:ext cx="50" cy="83"/>
            </a:xfrm>
            <a:custGeom>
              <a:avLst/>
              <a:gdLst/>
              <a:ahLst/>
              <a:cxnLst>
                <a:cxn ang="0">
                  <a:pos x="50" y="77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38" y="83"/>
                </a:cxn>
                <a:cxn ang="0">
                  <a:pos x="50" y="77"/>
                </a:cxn>
              </a:cxnLst>
              <a:rect l="0" t="0" r="r" b="b"/>
              <a:pathLst>
                <a:path w="50" h="83">
                  <a:moveTo>
                    <a:pt x="50" y="77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38" y="83"/>
                  </a:lnTo>
                  <a:lnTo>
                    <a:pt x="50" y="77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85" name="Freeform 2561"/>
            <p:cNvSpPr>
              <a:spLocks/>
            </p:cNvSpPr>
            <p:nvPr/>
          </p:nvSpPr>
          <p:spPr bwMode="auto">
            <a:xfrm>
              <a:off x="2835" y="2643"/>
              <a:ext cx="50" cy="84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17" y="84"/>
                </a:cxn>
                <a:cxn ang="0">
                  <a:pos x="0" y="78"/>
                </a:cxn>
                <a:cxn ang="0">
                  <a:pos x="38" y="0"/>
                </a:cxn>
                <a:cxn ang="0">
                  <a:pos x="50" y="6"/>
                </a:cxn>
              </a:cxnLst>
              <a:rect l="0" t="0" r="r" b="b"/>
              <a:pathLst>
                <a:path w="50" h="84">
                  <a:moveTo>
                    <a:pt x="50" y="6"/>
                  </a:moveTo>
                  <a:lnTo>
                    <a:pt x="17" y="84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50" y="6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86" name="Freeform 2562"/>
            <p:cNvSpPr>
              <a:spLocks/>
            </p:cNvSpPr>
            <p:nvPr/>
          </p:nvSpPr>
          <p:spPr bwMode="auto">
            <a:xfrm>
              <a:off x="1903" y="2030"/>
              <a:ext cx="237" cy="33"/>
            </a:xfrm>
            <a:custGeom>
              <a:avLst/>
              <a:gdLst/>
              <a:ahLst/>
              <a:cxnLst>
                <a:cxn ang="0">
                  <a:pos x="237" y="5"/>
                </a:cxn>
                <a:cxn ang="0">
                  <a:pos x="225" y="0"/>
                </a:cxn>
                <a:cxn ang="0">
                  <a:pos x="212" y="0"/>
                </a:cxn>
                <a:cxn ang="0">
                  <a:pos x="17" y="33"/>
                </a:cxn>
                <a:cxn ang="0">
                  <a:pos x="0" y="33"/>
                </a:cxn>
              </a:cxnLst>
              <a:rect l="0" t="0" r="r" b="b"/>
              <a:pathLst>
                <a:path w="237" h="33">
                  <a:moveTo>
                    <a:pt x="237" y="5"/>
                  </a:moveTo>
                  <a:lnTo>
                    <a:pt x="225" y="0"/>
                  </a:lnTo>
                  <a:lnTo>
                    <a:pt x="212" y="0"/>
                  </a:lnTo>
                  <a:lnTo>
                    <a:pt x="17" y="33"/>
                  </a:lnTo>
                  <a:lnTo>
                    <a:pt x="0" y="33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87" name="Freeform 2563"/>
            <p:cNvSpPr>
              <a:spLocks/>
            </p:cNvSpPr>
            <p:nvPr/>
          </p:nvSpPr>
          <p:spPr bwMode="auto">
            <a:xfrm>
              <a:off x="1903" y="2560"/>
              <a:ext cx="237" cy="39"/>
            </a:xfrm>
            <a:custGeom>
              <a:avLst/>
              <a:gdLst/>
              <a:ahLst/>
              <a:cxnLst>
                <a:cxn ang="0">
                  <a:pos x="237" y="28"/>
                </a:cxn>
                <a:cxn ang="0">
                  <a:pos x="225" y="39"/>
                </a:cxn>
                <a:cxn ang="0">
                  <a:pos x="212" y="39"/>
                </a:cxn>
                <a:cxn ang="0">
                  <a:pos x="17" y="0"/>
                </a:cxn>
                <a:cxn ang="0">
                  <a:pos x="0" y="5"/>
                </a:cxn>
              </a:cxnLst>
              <a:rect l="0" t="0" r="r" b="b"/>
              <a:pathLst>
                <a:path w="237" h="39">
                  <a:moveTo>
                    <a:pt x="237" y="28"/>
                  </a:moveTo>
                  <a:lnTo>
                    <a:pt x="225" y="39"/>
                  </a:lnTo>
                  <a:lnTo>
                    <a:pt x="212" y="39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88" name="Freeform 2564"/>
            <p:cNvSpPr>
              <a:spLocks/>
            </p:cNvSpPr>
            <p:nvPr/>
          </p:nvSpPr>
          <p:spPr bwMode="auto">
            <a:xfrm>
              <a:off x="2877" y="1952"/>
              <a:ext cx="530" cy="357"/>
            </a:xfrm>
            <a:custGeom>
              <a:avLst/>
              <a:gdLst/>
              <a:ahLst/>
              <a:cxnLst>
                <a:cxn ang="0">
                  <a:pos x="530" y="357"/>
                </a:cxn>
                <a:cxn ang="0">
                  <a:pos x="530" y="223"/>
                </a:cxn>
                <a:cxn ang="0">
                  <a:pos x="496" y="100"/>
                </a:cxn>
                <a:cxn ang="0">
                  <a:pos x="471" y="50"/>
                </a:cxn>
                <a:cxn ang="0">
                  <a:pos x="441" y="32"/>
                </a:cxn>
                <a:cxn ang="0">
                  <a:pos x="0" y="0"/>
                </a:cxn>
              </a:cxnLst>
              <a:rect l="0" t="0" r="r" b="b"/>
              <a:pathLst>
                <a:path w="530" h="357">
                  <a:moveTo>
                    <a:pt x="530" y="357"/>
                  </a:moveTo>
                  <a:lnTo>
                    <a:pt x="530" y="223"/>
                  </a:lnTo>
                  <a:lnTo>
                    <a:pt x="496" y="100"/>
                  </a:lnTo>
                  <a:lnTo>
                    <a:pt x="471" y="50"/>
                  </a:lnTo>
                  <a:lnTo>
                    <a:pt x="441" y="3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89" name="Freeform 2565"/>
            <p:cNvSpPr>
              <a:spLocks/>
            </p:cNvSpPr>
            <p:nvPr/>
          </p:nvSpPr>
          <p:spPr bwMode="auto">
            <a:xfrm>
              <a:off x="2877" y="1952"/>
              <a:ext cx="509" cy="357"/>
            </a:xfrm>
            <a:custGeom>
              <a:avLst/>
              <a:gdLst/>
              <a:ahLst/>
              <a:cxnLst>
                <a:cxn ang="0">
                  <a:pos x="509" y="357"/>
                </a:cxn>
                <a:cxn ang="0">
                  <a:pos x="504" y="223"/>
                </a:cxn>
                <a:cxn ang="0">
                  <a:pos x="475" y="100"/>
                </a:cxn>
                <a:cxn ang="0">
                  <a:pos x="450" y="50"/>
                </a:cxn>
                <a:cxn ang="0">
                  <a:pos x="424" y="32"/>
                </a:cxn>
                <a:cxn ang="0">
                  <a:pos x="0" y="0"/>
                </a:cxn>
              </a:cxnLst>
              <a:rect l="0" t="0" r="r" b="b"/>
              <a:pathLst>
                <a:path w="509" h="357">
                  <a:moveTo>
                    <a:pt x="509" y="357"/>
                  </a:moveTo>
                  <a:lnTo>
                    <a:pt x="504" y="223"/>
                  </a:lnTo>
                  <a:lnTo>
                    <a:pt x="475" y="100"/>
                  </a:lnTo>
                  <a:lnTo>
                    <a:pt x="450" y="50"/>
                  </a:lnTo>
                  <a:lnTo>
                    <a:pt x="424" y="3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90" name="Freeform 2566"/>
            <p:cNvSpPr>
              <a:spLocks/>
            </p:cNvSpPr>
            <p:nvPr/>
          </p:nvSpPr>
          <p:spPr bwMode="auto">
            <a:xfrm>
              <a:off x="3017" y="2129"/>
              <a:ext cx="364" cy="56"/>
            </a:xfrm>
            <a:custGeom>
              <a:avLst/>
              <a:gdLst/>
              <a:ahLst/>
              <a:cxnLst>
                <a:cxn ang="0">
                  <a:pos x="364" y="56"/>
                </a:cxn>
                <a:cxn ang="0">
                  <a:pos x="284" y="29"/>
                </a:cxn>
                <a:cxn ang="0">
                  <a:pos x="148" y="6"/>
                </a:cxn>
                <a:cxn ang="0">
                  <a:pos x="0" y="0"/>
                </a:cxn>
              </a:cxnLst>
              <a:rect l="0" t="0" r="r" b="b"/>
              <a:pathLst>
                <a:path w="364" h="56">
                  <a:moveTo>
                    <a:pt x="364" y="56"/>
                  </a:moveTo>
                  <a:lnTo>
                    <a:pt x="284" y="29"/>
                  </a:lnTo>
                  <a:lnTo>
                    <a:pt x="148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91" name="Freeform 2567"/>
            <p:cNvSpPr>
              <a:spLocks/>
            </p:cNvSpPr>
            <p:nvPr/>
          </p:nvSpPr>
          <p:spPr bwMode="auto">
            <a:xfrm>
              <a:off x="3017" y="2129"/>
              <a:ext cx="364" cy="29"/>
            </a:xfrm>
            <a:custGeom>
              <a:avLst/>
              <a:gdLst/>
              <a:ahLst/>
              <a:cxnLst>
                <a:cxn ang="0">
                  <a:pos x="364" y="29"/>
                </a:cxn>
                <a:cxn ang="0">
                  <a:pos x="280" y="18"/>
                </a:cxn>
                <a:cxn ang="0">
                  <a:pos x="148" y="0"/>
                </a:cxn>
                <a:cxn ang="0">
                  <a:pos x="0" y="0"/>
                </a:cxn>
              </a:cxnLst>
              <a:rect l="0" t="0" r="r" b="b"/>
              <a:pathLst>
                <a:path w="364" h="29">
                  <a:moveTo>
                    <a:pt x="364" y="29"/>
                  </a:moveTo>
                  <a:lnTo>
                    <a:pt x="280" y="18"/>
                  </a:lnTo>
                  <a:lnTo>
                    <a:pt x="14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92" name="Line 2568"/>
            <p:cNvSpPr>
              <a:spLocks noChangeShapeType="1"/>
            </p:cNvSpPr>
            <p:nvPr/>
          </p:nvSpPr>
          <p:spPr bwMode="auto">
            <a:xfrm flipH="1">
              <a:off x="2782" y="2005"/>
              <a:ext cx="147" cy="54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93" name="Freeform 2569"/>
            <p:cNvSpPr>
              <a:spLocks/>
            </p:cNvSpPr>
            <p:nvPr/>
          </p:nvSpPr>
          <p:spPr bwMode="auto">
            <a:xfrm>
              <a:off x="2928" y="2002"/>
              <a:ext cx="81" cy="3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0"/>
                </a:cxn>
                <a:cxn ang="0">
                  <a:pos x="30" y="22"/>
                </a:cxn>
                <a:cxn ang="0">
                  <a:pos x="38" y="38"/>
                </a:cxn>
                <a:cxn ang="0">
                  <a:pos x="51" y="61"/>
                </a:cxn>
                <a:cxn ang="0">
                  <a:pos x="60" y="83"/>
                </a:cxn>
                <a:cxn ang="0">
                  <a:pos x="72" y="111"/>
                </a:cxn>
                <a:cxn ang="0">
                  <a:pos x="76" y="156"/>
                </a:cxn>
                <a:cxn ang="0">
                  <a:pos x="81" y="201"/>
                </a:cxn>
                <a:cxn ang="0">
                  <a:pos x="81" y="251"/>
                </a:cxn>
                <a:cxn ang="0">
                  <a:pos x="81" y="307"/>
                </a:cxn>
              </a:cxnLst>
              <a:rect l="0" t="0" r="r" b="b"/>
              <a:pathLst>
                <a:path w="81" h="307">
                  <a:moveTo>
                    <a:pt x="0" y="0"/>
                  </a:moveTo>
                  <a:lnTo>
                    <a:pt x="13" y="10"/>
                  </a:lnTo>
                  <a:lnTo>
                    <a:pt x="30" y="22"/>
                  </a:lnTo>
                  <a:lnTo>
                    <a:pt x="38" y="38"/>
                  </a:lnTo>
                  <a:lnTo>
                    <a:pt x="51" y="61"/>
                  </a:lnTo>
                  <a:lnTo>
                    <a:pt x="60" y="83"/>
                  </a:lnTo>
                  <a:lnTo>
                    <a:pt x="72" y="111"/>
                  </a:lnTo>
                  <a:lnTo>
                    <a:pt x="76" y="156"/>
                  </a:lnTo>
                  <a:lnTo>
                    <a:pt x="81" y="201"/>
                  </a:lnTo>
                  <a:lnTo>
                    <a:pt x="81" y="251"/>
                  </a:lnTo>
                  <a:lnTo>
                    <a:pt x="81" y="30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94" name="Freeform 2570"/>
            <p:cNvSpPr>
              <a:spLocks/>
            </p:cNvSpPr>
            <p:nvPr/>
          </p:nvSpPr>
          <p:spPr bwMode="auto">
            <a:xfrm>
              <a:off x="2780" y="2069"/>
              <a:ext cx="29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45"/>
                </a:cxn>
                <a:cxn ang="0">
                  <a:pos x="21" y="78"/>
                </a:cxn>
                <a:cxn ang="0">
                  <a:pos x="26" y="117"/>
                </a:cxn>
                <a:cxn ang="0">
                  <a:pos x="26" y="161"/>
                </a:cxn>
                <a:cxn ang="0">
                  <a:pos x="29" y="212"/>
                </a:cxn>
                <a:cxn ang="0">
                  <a:pos x="29" y="240"/>
                </a:cxn>
              </a:cxnLst>
              <a:rect l="0" t="0" r="r" b="b"/>
              <a:pathLst>
                <a:path w="29" h="240">
                  <a:moveTo>
                    <a:pt x="0" y="0"/>
                  </a:moveTo>
                  <a:lnTo>
                    <a:pt x="17" y="45"/>
                  </a:lnTo>
                  <a:lnTo>
                    <a:pt x="21" y="78"/>
                  </a:lnTo>
                  <a:lnTo>
                    <a:pt x="26" y="117"/>
                  </a:lnTo>
                  <a:lnTo>
                    <a:pt x="26" y="161"/>
                  </a:lnTo>
                  <a:lnTo>
                    <a:pt x="29" y="212"/>
                  </a:lnTo>
                  <a:lnTo>
                    <a:pt x="29" y="24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95" name="Freeform 2571"/>
            <p:cNvSpPr>
              <a:spLocks/>
            </p:cNvSpPr>
            <p:nvPr/>
          </p:nvSpPr>
          <p:spPr bwMode="auto">
            <a:xfrm>
              <a:off x="3032" y="2205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1" y="16"/>
                </a:cxn>
                <a:cxn ang="0">
                  <a:pos x="9" y="17"/>
                </a:cxn>
                <a:cxn ang="0">
                  <a:pos x="9" y="18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2" y="16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96" name="Freeform 2572"/>
            <p:cNvSpPr>
              <a:spLocks/>
            </p:cNvSpPr>
            <p:nvPr/>
          </p:nvSpPr>
          <p:spPr bwMode="auto">
            <a:xfrm>
              <a:off x="2957" y="1996"/>
              <a:ext cx="373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1" y="0"/>
                </a:cxn>
                <a:cxn ang="0">
                  <a:pos x="340" y="11"/>
                </a:cxn>
                <a:cxn ang="0">
                  <a:pos x="373" y="17"/>
                </a:cxn>
              </a:cxnLst>
              <a:rect l="0" t="0" r="r" b="b"/>
              <a:pathLst>
                <a:path w="373" h="17">
                  <a:moveTo>
                    <a:pt x="0" y="17"/>
                  </a:moveTo>
                  <a:lnTo>
                    <a:pt x="21" y="0"/>
                  </a:lnTo>
                  <a:lnTo>
                    <a:pt x="340" y="11"/>
                  </a:lnTo>
                  <a:lnTo>
                    <a:pt x="373" y="1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97" name="Freeform 2573"/>
            <p:cNvSpPr>
              <a:spLocks/>
            </p:cNvSpPr>
            <p:nvPr/>
          </p:nvSpPr>
          <p:spPr bwMode="auto">
            <a:xfrm>
              <a:off x="2932" y="1958"/>
              <a:ext cx="12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0"/>
                </a:cxn>
              </a:cxnLst>
              <a:rect l="0" t="0" r="r" b="b"/>
              <a:pathLst>
                <a:path w="12" h="38">
                  <a:moveTo>
                    <a:pt x="0" y="38"/>
                  </a:moveTo>
                  <a:lnTo>
                    <a:pt x="12" y="22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98" name="Freeform 2574"/>
            <p:cNvSpPr>
              <a:spLocks/>
            </p:cNvSpPr>
            <p:nvPr/>
          </p:nvSpPr>
          <p:spPr bwMode="auto">
            <a:xfrm>
              <a:off x="2275" y="1962"/>
              <a:ext cx="504" cy="112"/>
            </a:xfrm>
            <a:custGeom>
              <a:avLst/>
              <a:gdLst/>
              <a:ahLst/>
              <a:cxnLst>
                <a:cxn ang="0">
                  <a:pos x="504" y="101"/>
                </a:cxn>
                <a:cxn ang="0">
                  <a:pos x="475" y="106"/>
                </a:cxn>
                <a:cxn ang="0">
                  <a:pos x="119" y="112"/>
                </a:cxn>
                <a:cxn ang="0">
                  <a:pos x="68" y="84"/>
                </a:cxn>
                <a:cxn ang="0">
                  <a:pos x="0" y="22"/>
                </a:cxn>
                <a:cxn ang="0">
                  <a:pos x="9" y="0"/>
                </a:cxn>
              </a:cxnLst>
              <a:rect l="0" t="0" r="r" b="b"/>
              <a:pathLst>
                <a:path w="504" h="112">
                  <a:moveTo>
                    <a:pt x="504" y="101"/>
                  </a:moveTo>
                  <a:lnTo>
                    <a:pt x="475" y="106"/>
                  </a:lnTo>
                  <a:lnTo>
                    <a:pt x="119" y="112"/>
                  </a:lnTo>
                  <a:lnTo>
                    <a:pt x="68" y="84"/>
                  </a:lnTo>
                  <a:lnTo>
                    <a:pt x="0" y="22"/>
                  </a:lnTo>
                  <a:lnTo>
                    <a:pt x="9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99" name="Freeform 2575"/>
            <p:cNvSpPr>
              <a:spLocks/>
            </p:cNvSpPr>
            <p:nvPr/>
          </p:nvSpPr>
          <p:spPr bwMode="auto">
            <a:xfrm>
              <a:off x="1877" y="1952"/>
              <a:ext cx="983" cy="357"/>
            </a:xfrm>
            <a:custGeom>
              <a:avLst/>
              <a:gdLst/>
              <a:ahLst/>
              <a:cxnLst>
                <a:cxn ang="0">
                  <a:pos x="983" y="0"/>
                </a:cxn>
                <a:cxn ang="0">
                  <a:pos x="915" y="0"/>
                </a:cxn>
                <a:cxn ang="0">
                  <a:pos x="856" y="0"/>
                </a:cxn>
                <a:cxn ang="0">
                  <a:pos x="796" y="0"/>
                </a:cxn>
                <a:cxn ang="0">
                  <a:pos x="734" y="0"/>
                </a:cxn>
                <a:cxn ang="0">
                  <a:pos x="644" y="0"/>
                </a:cxn>
                <a:cxn ang="0">
                  <a:pos x="568" y="0"/>
                </a:cxn>
                <a:cxn ang="0">
                  <a:pos x="492" y="0"/>
                </a:cxn>
                <a:cxn ang="0">
                  <a:pos x="407" y="6"/>
                </a:cxn>
                <a:cxn ang="0">
                  <a:pos x="352" y="6"/>
                </a:cxn>
                <a:cxn ang="0">
                  <a:pos x="305" y="6"/>
                </a:cxn>
                <a:cxn ang="0">
                  <a:pos x="255" y="6"/>
                </a:cxn>
                <a:cxn ang="0">
                  <a:pos x="204" y="10"/>
                </a:cxn>
                <a:cxn ang="0">
                  <a:pos x="170" y="10"/>
                </a:cxn>
                <a:cxn ang="0">
                  <a:pos x="145" y="10"/>
                </a:cxn>
                <a:cxn ang="0">
                  <a:pos x="119" y="10"/>
                </a:cxn>
                <a:cxn ang="0">
                  <a:pos x="90" y="22"/>
                </a:cxn>
                <a:cxn ang="0">
                  <a:pos x="68" y="22"/>
                </a:cxn>
                <a:cxn ang="0">
                  <a:pos x="52" y="32"/>
                </a:cxn>
                <a:cxn ang="0">
                  <a:pos x="35" y="38"/>
                </a:cxn>
                <a:cxn ang="0">
                  <a:pos x="21" y="61"/>
                </a:cxn>
                <a:cxn ang="0">
                  <a:pos x="14" y="88"/>
                </a:cxn>
                <a:cxn ang="0">
                  <a:pos x="9" y="122"/>
                </a:cxn>
                <a:cxn ang="0">
                  <a:pos x="5" y="161"/>
                </a:cxn>
                <a:cxn ang="0">
                  <a:pos x="0" y="228"/>
                </a:cxn>
                <a:cxn ang="0">
                  <a:pos x="0" y="301"/>
                </a:cxn>
                <a:cxn ang="0">
                  <a:pos x="0" y="329"/>
                </a:cxn>
                <a:cxn ang="0">
                  <a:pos x="0" y="357"/>
                </a:cxn>
              </a:cxnLst>
              <a:rect l="0" t="0" r="r" b="b"/>
              <a:pathLst>
                <a:path w="983" h="357">
                  <a:moveTo>
                    <a:pt x="983" y="0"/>
                  </a:moveTo>
                  <a:lnTo>
                    <a:pt x="915" y="0"/>
                  </a:lnTo>
                  <a:lnTo>
                    <a:pt x="856" y="0"/>
                  </a:lnTo>
                  <a:lnTo>
                    <a:pt x="796" y="0"/>
                  </a:lnTo>
                  <a:lnTo>
                    <a:pt x="734" y="0"/>
                  </a:lnTo>
                  <a:lnTo>
                    <a:pt x="644" y="0"/>
                  </a:lnTo>
                  <a:lnTo>
                    <a:pt x="568" y="0"/>
                  </a:lnTo>
                  <a:lnTo>
                    <a:pt x="492" y="0"/>
                  </a:lnTo>
                  <a:lnTo>
                    <a:pt x="407" y="6"/>
                  </a:lnTo>
                  <a:lnTo>
                    <a:pt x="352" y="6"/>
                  </a:lnTo>
                  <a:lnTo>
                    <a:pt x="305" y="6"/>
                  </a:lnTo>
                  <a:lnTo>
                    <a:pt x="255" y="6"/>
                  </a:lnTo>
                  <a:lnTo>
                    <a:pt x="204" y="10"/>
                  </a:lnTo>
                  <a:lnTo>
                    <a:pt x="170" y="10"/>
                  </a:lnTo>
                  <a:lnTo>
                    <a:pt x="145" y="10"/>
                  </a:lnTo>
                  <a:lnTo>
                    <a:pt x="119" y="10"/>
                  </a:lnTo>
                  <a:lnTo>
                    <a:pt x="90" y="22"/>
                  </a:lnTo>
                  <a:lnTo>
                    <a:pt x="68" y="22"/>
                  </a:lnTo>
                  <a:lnTo>
                    <a:pt x="52" y="32"/>
                  </a:lnTo>
                  <a:lnTo>
                    <a:pt x="35" y="38"/>
                  </a:lnTo>
                  <a:lnTo>
                    <a:pt x="21" y="61"/>
                  </a:lnTo>
                  <a:lnTo>
                    <a:pt x="14" y="88"/>
                  </a:lnTo>
                  <a:lnTo>
                    <a:pt x="9" y="122"/>
                  </a:lnTo>
                  <a:lnTo>
                    <a:pt x="5" y="161"/>
                  </a:lnTo>
                  <a:lnTo>
                    <a:pt x="0" y="228"/>
                  </a:lnTo>
                  <a:lnTo>
                    <a:pt x="0" y="301"/>
                  </a:lnTo>
                  <a:lnTo>
                    <a:pt x="0" y="329"/>
                  </a:lnTo>
                  <a:lnTo>
                    <a:pt x="0" y="35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00" name="Line 2576"/>
            <p:cNvSpPr>
              <a:spLocks noChangeShapeType="1"/>
            </p:cNvSpPr>
            <p:nvPr/>
          </p:nvSpPr>
          <p:spPr bwMode="auto">
            <a:xfrm>
              <a:off x="2231" y="2010"/>
              <a:ext cx="89" cy="49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01" name="Freeform 2577"/>
            <p:cNvSpPr>
              <a:spLocks/>
            </p:cNvSpPr>
            <p:nvPr/>
          </p:nvSpPr>
          <p:spPr bwMode="auto">
            <a:xfrm>
              <a:off x="2293" y="2057"/>
              <a:ext cx="29" cy="25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1" y="17"/>
                </a:cxn>
                <a:cxn ang="0">
                  <a:pos x="21" y="34"/>
                </a:cxn>
                <a:cxn ang="0">
                  <a:pos x="9" y="68"/>
                </a:cxn>
                <a:cxn ang="0">
                  <a:pos x="4" y="107"/>
                </a:cxn>
                <a:cxn ang="0">
                  <a:pos x="0" y="140"/>
                </a:cxn>
                <a:cxn ang="0">
                  <a:pos x="0" y="179"/>
                </a:cxn>
                <a:cxn ang="0">
                  <a:pos x="0" y="213"/>
                </a:cxn>
                <a:cxn ang="0">
                  <a:pos x="0" y="252"/>
                </a:cxn>
              </a:cxnLst>
              <a:rect l="0" t="0" r="r" b="b"/>
              <a:pathLst>
                <a:path w="29" h="252">
                  <a:moveTo>
                    <a:pt x="29" y="0"/>
                  </a:moveTo>
                  <a:lnTo>
                    <a:pt x="21" y="17"/>
                  </a:lnTo>
                  <a:lnTo>
                    <a:pt x="21" y="34"/>
                  </a:lnTo>
                  <a:lnTo>
                    <a:pt x="9" y="68"/>
                  </a:lnTo>
                  <a:lnTo>
                    <a:pt x="4" y="107"/>
                  </a:lnTo>
                  <a:lnTo>
                    <a:pt x="0" y="140"/>
                  </a:lnTo>
                  <a:lnTo>
                    <a:pt x="0" y="179"/>
                  </a:lnTo>
                  <a:lnTo>
                    <a:pt x="0" y="213"/>
                  </a:lnTo>
                  <a:lnTo>
                    <a:pt x="0" y="252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02" name="Freeform 2578"/>
            <p:cNvSpPr>
              <a:spLocks/>
            </p:cNvSpPr>
            <p:nvPr/>
          </p:nvSpPr>
          <p:spPr bwMode="auto">
            <a:xfrm>
              <a:off x="2085" y="2007"/>
              <a:ext cx="144" cy="30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23" y="0"/>
                </a:cxn>
                <a:cxn ang="0">
                  <a:pos x="106" y="6"/>
                </a:cxn>
                <a:cxn ang="0">
                  <a:pos x="59" y="28"/>
                </a:cxn>
                <a:cxn ang="0">
                  <a:pos x="38" y="50"/>
                </a:cxn>
                <a:cxn ang="0">
                  <a:pos x="30" y="84"/>
                </a:cxn>
                <a:cxn ang="0">
                  <a:pos x="17" y="128"/>
                </a:cxn>
                <a:cxn ang="0">
                  <a:pos x="9" y="173"/>
                </a:cxn>
                <a:cxn ang="0">
                  <a:pos x="4" y="218"/>
                </a:cxn>
                <a:cxn ang="0">
                  <a:pos x="4" y="268"/>
                </a:cxn>
                <a:cxn ang="0">
                  <a:pos x="0" y="279"/>
                </a:cxn>
                <a:cxn ang="0">
                  <a:pos x="4" y="302"/>
                </a:cxn>
              </a:cxnLst>
              <a:rect l="0" t="0" r="r" b="b"/>
              <a:pathLst>
                <a:path w="144" h="302">
                  <a:moveTo>
                    <a:pt x="144" y="0"/>
                  </a:moveTo>
                  <a:lnTo>
                    <a:pt x="123" y="0"/>
                  </a:lnTo>
                  <a:lnTo>
                    <a:pt x="106" y="6"/>
                  </a:lnTo>
                  <a:lnTo>
                    <a:pt x="59" y="28"/>
                  </a:lnTo>
                  <a:lnTo>
                    <a:pt x="38" y="50"/>
                  </a:lnTo>
                  <a:lnTo>
                    <a:pt x="30" y="84"/>
                  </a:lnTo>
                  <a:lnTo>
                    <a:pt x="17" y="128"/>
                  </a:lnTo>
                  <a:lnTo>
                    <a:pt x="9" y="173"/>
                  </a:lnTo>
                  <a:lnTo>
                    <a:pt x="4" y="218"/>
                  </a:lnTo>
                  <a:lnTo>
                    <a:pt x="4" y="268"/>
                  </a:lnTo>
                  <a:lnTo>
                    <a:pt x="0" y="279"/>
                  </a:lnTo>
                  <a:lnTo>
                    <a:pt x="4" y="302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03" name="Freeform 2579"/>
            <p:cNvSpPr>
              <a:spLocks/>
            </p:cNvSpPr>
            <p:nvPr/>
          </p:nvSpPr>
          <p:spPr bwMode="auto">
            <a:xfrm>
              <a:off x="1895" y="1984"/>
              <a:ext cx="432" cy="32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373" y="0"/>
                </a:cxn>
                <a:cxn ang="0">
                  <a:pos x="326" y="0"/>
                </a:cxn>
                <a:cxn ang="0">
                  <a:pos x="275" y="0"/>
                </a:cxn>
                <a:cxn ang="0">
                  <a:pos x="220" y="6"/>
                </a:cxn>
                <a:cxn ang="0">
                  <a:pos x="174" y="0"/>
                </a:cxn>
                <a:cxn ang="0">
                  <a:pos x="135" y="6"/>
                </a:cxn>
                <a:cxn ang="0">
                  <a:pos x="93" y="6"/>
                </a:cxn>
                <a:cxn ang="0">
                  <a:pos x="51" y="23"/>
                </a:cxn>
                <a:cxn ang="0">
                  <a:pos x="34" y="29"/>
                </a:cxn>
                <a:cxn ang="0">
                  <a:pos x="20" y="40"/>
                </a:cxn>
                <a:cxn ang="0">
                  <a:pos x="9" y="68"/>
                </a:cxn>
                <a:cxn ang="0">
                  <a:pos x="4" y="101"/>
                </a:cxn>
                <a:cxn ang="0">
                  <a:pos x="0" y="135"/>
                </a:cxn>
                <a:cxn ang="0">
                  <a:pos x="4" y="174"/>
                </a:cxn>
                <a:cxn ang="0">
                  <a:pos x="0" y="201"/>
                </a:cxn>
                <a:cxn ang="0">
                  <a:pos x="0" y="236"/>
                </a:cxn>
                <a:cxn ang="0">
                  <a:pos x="0" y="263"/>
                </a:cxn>
                <a:cxn ang="0">
                  <a:pos x="0" y="297"/>
                </a:cxn>
                <a:cxn ang="0">
                  <a:pos x="0" y="325"/>
                </a:cxn>
              </a:cxnLst>
              <a:rect l="0" t="0" r="r" b="b"/>
              <a:pathLst>
                <a:path w="432" h="325">
                  <a:moveTo>
                    <a:pt x="432" y="0"/>
                  </a:moveTo>
                  <a:lnTo>
                    <a:pt x="373" y="0"/>
                  </a:lnTo>
                  <a:lnTo>
                    <a:pt x="326" y="0"/>
                  </a:lnTo>
                  <a:lnTo>
                    <a:pt x="275" y="0"/>
                  </a:lnTo>
                  <a:lnTo>
                    <a:pt x="220" y="6"/>
                  </a:lnTo>
                  <a:lnTo>
                    <a:pt x="174" y="0"/>
                  </a:lnTo>
                  <a:lnTo>
                    <a:pt x="135" y="6"/>
                  </a:lnTo>
                  <a:lnTo>
                    <a:pt x="93" y="6"/>
                  </a:lnTo>
                  <a:lnTo>
                    <a:pt x="51" y="23"/>
                  </a:lnTo>
                  <a:lnTo>
                    <a:pt x="34" y="29"/>
                  </a:lnTo>
                  <a:lnTo>
                    <a:pt x="20" y="40"/>
                  </a:lnTo>
                  <a:lnTo>
                    <a:pt x="9" y="68"/>
                  </a:lnTo>
                  <a:lnTo>
                    <a:pt x="4" y="101"/>
                  </a:lnTo>
                  <a:lnTo>
                    <a:pt x="0" y="135"/>
                  </a:lnTo>
                  <a:lnTo>
                    <a:pt x="4" y="174"/>
                  </a:lnTo>
                  <a:lnTo>
                    <a:pt x="0" y="201"/>
                  </a:lnTo>
                  <a:lnTo>
                    <a:pt x="0" y="236"/>
                  </a:lnTo>
                  <a:lnTo>
                    <a:pt x="0" y="263"/>
                  </a:lnTo>
                  <a:lnTo>
                    <a:pt x="0" y="297"/>
                  </a:lnTo>
                  <a:lnTo>
                    <a:pt x="0" y="32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04" name="Freeform 2580"/>
            <p:cNvSpPr>
              <a:spLocks/>
            </p:cNvSpPr>
            <p:nvPr/>
          </p:nvSpPr>
          <p:spPr bwMode="auto">
            <a:xfrm>
              <a:off x="1912" y="1979"/>
              <a:ext cx="368" cy="330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325" y="5"/>
                </a:cxn>
                <a:cxn ang="0">
                  <a:pos x="287" y="11"/>
                </a:cxn>
                <a:cxn ang="0">
                  <a:pos x="249" y="11"/>
                </a:cxn>
                <a:cxn ang="0">
                  <a:pos x="211" y="23"/>
                </a:cxn>
                <a:cxn ang="0">
                  <a:pos x="165" y="23"/>
                </a:cxn>
                <a:cxn ang="0">
                  <a:pos x="127" y="23"/>
                </a:cxn>
                <a:cxn ang="0">
                  <a:pos x="89" y="23"/>
                </a:cxn>
                <a:cxn ang="0">
                  <a:pos x="51" y="39"/>
                </a:cxn>
                <a:cxn ang="0">
                  <a:pos x="29" y="50"/>
                </a:cxn>
                <a:cxn ang="0">
                  <a:pos x="12" y="67"/>
                </a:cxn>
                <a:cxn ang="0">
                  <a:pos x="8" y="84"/>
                </a:cxn>
                <a:cxn ang="0">
                  <a:pos x="3" y="123"/>
                </a:cxn>
                <a:cxn ang="0">
                  <a:pos x="3" y="168"/>
                </a:cxn>
                <a:cxn ang="0">
                  <a:pos x="0" y="218"/>
                </a:cxn>
                <a:cxn ang="0">
                  <a:pos x="0" y="274"/>
                </a:cxn>
                <a:cxn ang="0">
                  <a:pos x="0" y="301"/>
                </a:cxn>
                <a:cxn ang="0">
                  <a:pos x="0" y="330"/>
                </a:cxn>
              </a:cxnLst>
              <a:rect l="0" t="0" r="r" b="b"/>
              <a:pathLst>
                <a:path w="368" h="330">
                  <a:moveTo>
                    <a:pt x="368" y="0"/>
                  </a:moveTo>
                  <a:lnTo>
                    <a:pt x="325" y="5"/>
                  </a:lnTo>
                  <a:lnTo>
                    <a:pt x="287" y="11"/>
                  </a:lnTo>
                  <a:lnTo>
                    <a:pt x="249" y="11"/>
                  </a:lnTo>
                  <a:lnTo>
                    <a:pt x="211" y="23"/>
                  </a:lnTo>
                  <a:lnTo>
                    <a:pt x="165" y="23"/>
                  </a:lnTo>
                  <a:lnTo>
                    <a:pt x="127" y="23"/>
                  </a:lnTo>
                  <a:lnTo>
                    <a:pt x="89" y="23"/>
                  </a:lnTo>
                  <a:lnTo>
                    <a:pt x="51" y="39"/>
                  </a:lnTo>
                  <a:lnTo>
                    <a:pt x="29" y="50"/>
                  </a:lnTo>
                  <a:lnTo>
                    <a:pt x="12" y="67"/>
                  </a:lnTo>
                  <a:lnTo>
                    <a:pt x="8" y="84"/>
                  </a:lnTo>
                  <a:lnTo>
                    <a:pt x="3" y="123"/>
                  </a:lnTo>
                  <a:lnTo>
                    <a:pt x="3" y="168"/>
                  </a:lnTo>
                  <a:lnTo>
                    <a:pt x="0" y="218"/>
                  </a:lnTo>
                  <a:lnTo>
                    <a:pt x="0" y="274"/>
                  </a:lnTo>
                  <a:lnTo>
                    <a:pt x="0" y="301"/>
                  </a:lnTo>
                  <a:lnTo>
                    <a:pt x="0" y="33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05" name="Oval 2581"/>
            <p:cNvSpPr>
              <a:spLocks noChangeArrowheads="1"/>
            </p:cNvSpPr>
            <p:nvPr/>
          </p:nvSpPr>
          <p:spPr bwMode="auto">
            <a:xfrm>
              <a:off x="2107" y="2002"/>
              <a:ext cx="18" cy="2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06" name="Freeform 2582"/>
            <p:cNvSpPr>
              <a:spLocks/>
            </p:cNvSpPr>
            <p:nvPr/>
          </p:nvSpPr>
          <p:spPr bwMode="auto">
            <a:xfrm>
              <a:off x="2104" y="1999"/>
              <a:ext cx="18" cy="2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2"/>
                </a:cxn>
                <a:cxn ang="0">
                  <a:pos x="15" y="4"/>
                </a:cxn>
                <a:cxn ang="0">
                  <a:pos x="17" y="6"/>
                </a:cxn>
                <a:cxn ang="0">
                  <a:pos x="18" y="8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5"/>
                </a:cxn>
                <a:cxn ang="0">
                  <a:pos x="17" y="17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3" y="21"/>
                </a:cxn>
                <a:cxn ang="0">
                  <a:pos x="12" y="22"/>
                </a:cxn>
                <a:cxn ang="0">
                  <a:pos x="10" y="23"/>
                </a:cxn>
                <a:cxn ang="0">
                  <a:pos x="8" y="23"/>
                </a:cxn>
                <a:cxn ang="0">
                  <a:pos x="6" y="22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0"/>
                </a:cxn>
              </a:cxnLst>
              <a:rect l="0" t="0" r="r" b="b"/>
              <a:pathLst>
                <a:path w="18" h="23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07" name="Rectangle 2583"/>
            <p:cNvSpPr>
              <a:spLocks noChangeArrowheads="1"/>
            </p:cNvSpPr>
            <p:nvPr/>
          </p:nvSpPr>
          <p:spPr bwMode="auto">
            <a:xfrm>
              <a:off x="2170" y="2632"/>
              <a:ext cx="38" cy="33"/>
            </a:xfrm>
            <a:prstGeom prst="rect">
              <a:avLst/>
            </a:prstGeom>
            <a:noFill/>
            <a:ln w="9525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08" name="Freeform 2584"/>
            <p:cNvSpPr>
              <a:spLocks/>
            </p:cNvSpPr>
            <p:nvPr/>
          </p:nvSpPr>
          <p:spPr bwMode="auto">
            <a:xfrm>
              <a:off x="2877" y="2314"/>
              <a:ext cx="530" cy="357"/>
            </a:xfrm>
            <a:custGeom>
              <a:avLst/>
              <a:gdLst/>
              <a:ahLst/>
              <a:cxnLst>
                <a:cxn ang="0">
                  <a:pos x="530" y="0"/>
                </a:cxn>
                <a:cxn ang="0">
                  <a:pos x="530" y="134"/>
                </a:cxn>
                <a:cxn ang="0">
                  <a:pos x="496" y="256"/>
                </a:cxn>
                <a:cxn ang="0">
                  <a:pos x="471" y="307"/>
                </a:cxn>
                <a:cxn ang="0">
                  <a:pos x="441" y="323"/>
                </a:cxn>
                <a:cxn ang="0">
                  <a:pos x="0" y="357"/>
                </a:cxn>
              </a:cxnLst>
              <a:rect l="0" t="0" r="r" b="b"/>
              <a:pathLst>
                <a:path w="530" h="357">
                  <a:moveTo>
                    <a:pt x="530" y="0"/>
                  </a:moveTo>
                  <a:lnTo>
                    <a:pt x="530" y="134"/>
                  </a:lnTo>
                  <a:lnTo>
                    <a:pt x="496" y="256"/>
                  </a:lnTo>
                  <a:lnTo>
                    <a:pt x="471" y="307"/>
                  </a:lnTo>
                  <a:lnTo>
                    <a:pt x="441" y="323"/>
                  </a:lnTo>
                  <a:lnTo>
                    <a:pt x="0" y="35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09" name="Freeform 2585"/>
            <p:cNvSpPr>
              <a:spLocks/>
            </p:cNvSpPr>
            <p:nvPr/>
          </p:nvSpPr>
          <p:spPr bwMode="auto">
            <a:xfrm>
              <a:off x="2877" y="2303"/>
              <a:ext cx="509" cy="368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504" y="145"/>
                </a:cxn>
                <a:cxn ang="0">
                  <a:pos x="475" y="267"/>
                </a:cxn>
                <a:cxn ang="0">
                  <a:pos x="450" y="318"/>
                </a:cxn>
                <a:cxn ang="0">
                  <a:pos x="424" y="334"/>
                </a:cxn>
                <a:cxn ang="0">
                  <a:pos x="0" y="368"/>
                </a:cxn>
              </a:cxnLst>
              <a:rect l="0" t="0" r="r" b="b"/>
              <a:pathLst>
                <a:path w="509" h="368">
                  <a:moveTo>
                    <a:pt x="509" y="0"/>
                  </a:moveTo>
                  <a:lnTo>
                    <a:pt x="504" y="145"/>
                  </a:lnTo>
                  <a:lnTo>
                    <a:pt x="475" y="267"/>
                  </a:lnTo>
                  <a:lnTo>
                    <a:pt x="450" y="318"/>
                  </a:lnTo>
                  <a:lnTo>
                    <a:pt x="424" y="334"/>
                  </a:lnTo>
                  <a:lnTo>
                    <a:pt x="0" y="368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10" name="Freeform 2586"/>
            <p:cNvSpPr>
              <a:spLocks/>
            </p:cNvSpPr>
            <p:nvPr/>
          </p:nvSpPr>
          <p:spPr bwMode="auto">
            <a:xfrm>
              <a:off x="3017" y="2437"/>
              <a:ext cx="364" cy="55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284" y="28"/>
                </a:cxn>
                <a:cxn ang="0">
                  <a:pos x="148" y="50"/>
                </a:cxn>
                <a:cxn ang="0">
                  <a:pos x="0" y="55"/>
                </a:cxn>
              </a:cxnLst>
              <a:rect l="0" t="0" r="r" b="b"/>
              <a:pathLst>
                <a:path w="364" h="55">
                  <a:moveTo>
                    <a:pt x="364" y="0"/>
                  </a:moveTo>
                  <a:lnTo>
                    <a:pt x="284" y="28"/>
                  </a:lnTo>
                  <a:lnTo>
                    <a:pt x="148" y="50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11" name="Freeform 2587"/>
            <p:cNvSpPr>
              <a:spLocks/>
            </p:cNvSpPr>
            <p:nvPr/>
          </p:nvSpPr>
          <p:spPr bwMode="auto">
            <a:xfrm>
              <a:off x="3017" y="2465"/>
              <a:ext cx="364" cy="27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280" y="11"/>
                </a:cxn>
                <a:cxn ang="0">
                  <a:pos x="148" y="27"/>
                </a:cxn>
                <a:cxn ang="0">
                  <a:pos x="0" y="27"/>
                </a:cxn>
              </a:cxnLst>
              <a:rect l="0" t="0" r="r" b="b"/>
              <a:pathLst>
                <a:path w="364" h="27">
                  <a:moveTo>
                    <a:pt x="364" y="0"/>
                  </a:moveTo>
                  <a:lnTo>
                    <a:pt x="280" y="11"/>
                  </a:lnTo>
                  <a:lnTo>
                    <a:pt x="148" y="27"/>
                  </a:lnTo>
                  <a:lnTo>
                    <a:pt x="0" y="27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12" name="Line 2588"/>
            <p:cNvSpPr>
              <a:spLocks noChangeShapeType="1"/>
            </p:cNvSpPr>
            <p:nvPr/>
          </p:nvSpPr>
          <p:spPr bwMode="auto">
            <a:xfrm flipH="1" flipV="1">
              <a:off x="2782" y="2557"/>
              <a:ext cx="147" cy="67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13" name="Freeform 2589"/>
            <p:cNvSpPr>
              <a:spLocks/>
            </p:cNvSpPr>
            <p:nvPr/>
          </p:nvSpPr>
          <p:spPr bwMode="auto">
            <a:xfrm>
              <a:off x="2928" y="2309"/>
              <a:ext cx="81" cy="312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30" y="290"/>
                </a:cxn>
                <a:cxn ang="0">
                  <a:pos x="38" y="267"/>
                </a:cxn>
                <a:cxn ang="0">
                  <a:pos x="51" y="251"/>
                </a:cxn>
                <a:cxn ang="0">
                  <a:pos x="60" y="223"/>
                </a:cxn>
                <a:cxn ang="0">
                  <a:pos x="72" y="201"/>
                </a:cxn>
                <a:cxn ang="0">
                  <a:pos x="76" y="156"/>
                </a:cxn>
                <a:cxn ang="0">
                  <a:pos x="81" y="111"/>
                </a:cxn>
                <a:cxn ang="0">
                  <a:pos x="81" y="56"/>
                </a:cxn>
                <a:cxn ang="0">
                  <a:pos x="81" y="0"/>
                </a:cxn>
              </a:cxnLst>
              <a:rect l="0" t="0" r="r" b="b"/>
              <a:pathLst>
                <a:path w="81" h="312">
                  <a:moveTo>
                    <a:pt x="0" y="312"/>
                  </a:moveTo>
                  <a:lnTo>
                    <a:pt x="30" y="290"/>
                  </a:lnTo>
                  <a:lnTo>
                    <a:pt x="38" y="267"/>
                  </a:lnTo>
                  <a:lnTo>
                    <a:pt x="51" y="251"/>
                  </a:lnTo>
                  <a:lnTo>
                    <a:pt x="60" y="223"/>
                  </a:lnTo>
                  <a:lnTo>
                    <a:pt x="72" y="201"/>
                  </a:lnTo>
                  <a:lnTo>
                    <a:pt x="76" y="156"/>
                  </a:lnTo>
                  <a:lnTo>
                    <a:pt x="81" y="111"/>
                  </a:lnTo>
                  <a:lnTo>
                    <a:pt x="81" y="56"/>
                  </a:lnTo>
                  <a:lnTo>
                    <a:pt x="81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14" name="Freeform 2590"/>
            <p:cNvSpPr>
              <a:spLocks/>
            </p:cNvSpPr>
            <p:nvPr/>
          </p:nvSpPr>
          <p:spPr bwMode="auto">
            <a:xfrm>
              <a:off x="2780" y="2314"/>
              <a:ext cx="29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7" y="195"/>
                </a:cxn>
                <a:cxn ang="0">
                  <a:pos x="21" y="156"/>
                </a:cxn>
                <a:cxn ang="0">
                  <a:pos x="26" y="122"/>
                </a:cxn>
                <a:cxn ang="0">
                  <a:pos x="26" y="72"/>
                </a:cxn>
                <a:cxn ang="0">
                  <a:pos x="29" y="28"/>
                </a:cxn>
                <a:cxn ang="0">
                  <a:pos x="29" y="0"/>
                </a:cxn>
              </a:cxnLst>
              <a:rect l="0" t="0" r="r" b="b"/>
              <a:pathLst>
                <a:path w="29" h="240">
                  <a:moveTo>
                    <a:pt x="0" y="240"/>
                  </a:moveTo>
                  <a:lnTo>
                    <a:pt x="17" y="195"/>
                  </a:lnTo>
                  <a:lnTo>
                    <a:pt x="21" y="156"/>
                  </a:lnTo>
                  <a:lnTo>
                    <a:pt x="26" y="122"/>
                  </a:lnTo>
                  <a:lnTo>
                    <a:pt x="26" y="72"/>
                  </a:lnTo>
                  <a:lnTo>
                    <a:pt x="29" y="28"/>
                  </a:lnTo>
                  <a:lnTo>
                    <a:pt x="29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15" name="Freeform 2591"/>
            <p:cNvSpPr>
              <a:spLocks/>
            </p:cNvSpPr>
            <p:nvPr/>
          </p:nvSpPr>
          <p:spPr bwMode="auto">
            <a:xfrm>
              <a:off x="3032" y="2406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9" y="17"/>
                </a:cxn>
                <a:cxn ang="0">
                  <a:pos x="9" y="18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16" name="Freeform 2592"/>
            <p:cNvSpPr>
              <a:spLocks/>
            </p:cNvSpPr>
            <p:nvPr/>
          </p:nvSpPr>
          <p:spPr bwMode="auto">
            <a:xfrm>
              <a:off x="2957" y="2610"/>
              <a:ext cx="37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16"/>
                </a:cxn>
                <a:cxn ang="0">
                  <a:pos x="340" y="5"/>
                </a:cxn>
                <a:cxn ang="0">
                  <a:pos x="373" y="0"/>
                </a:cxn>
              </a:cxnLst>
              <a:rect l="0" t="0" r="r" b="b"/>
              <a:pathLst>
                <a:path w="373" h="16">
                  <a:moveTo>
                    <a:pt x="0" y="0"/>
                  </a:moveTo>
                  <a:lnTo>
                    <a:pt x="21" y="16"/>
                  </a:lnTo>
                  <a:lnTo>
                    <a:pt x="340" y="5"/>
                  </a:lnTo>
                  <a:lnTo>
                    <a:pt x="373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17" name="Freeform 2593"/>
            <p:cNvSpPr>
              <a:spLocks/>
            </p:cNvSpPr>
            <p:nvPr/>
          </p:nvSpPr>
          <p:spPr bwMode="auto">
            <a:xfrm>
              <a:off x="2932" y="2626"/>
              <a:ext cx="12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3"/>
                </a:cxn>
                <a:cxn ang="0">
                  <a:pos x="12" y="39"/>
                </a:cxn>
              </a:cxnLst>
              <a:rect l="0" t="0" r="r" b="b"/>
              <a:pathLst>
                <a:path w="12" h="39">
                  <a:moveTo>
                    <a:pt x="0" y="0"/>
                  </a:moveTo>
                  <a:lnTo>
                    <a:pt x="12" y="23"/>
                  </a:lnTo>
                  <a:lnTo>
                    <a:pt x="12" y="39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18" name="Freeform 2594"/>
            <p:cNvSpPr>
              <a:spLocks/>
            </p:cNvSpPr>
            <p:nvPr/>
          </p:nvSpPr>
          <p:spPr bwMode="auto">
            <a:xfrm>
              <a:off x="2275" y="2548"/>
              <a:ext cx="504" cy="113"/>
            </a:xfrm>
            <a:custGeom>
              <a:avLst/>
              <a:gdLst/>
              <a:ahLst/>
              <a:cxnLst>
                <a:cxn ang="0">
                  <a:pos x="504" y="12"/>
                </a:cxn>
                <a:cxn ang="0">
                  <a:pos x="475" y="6"/>
                </a:cxn>
                <a:cxn ang="0">
                  <a:pos x="119" y="0"/>
                </a:cxn>
                <a:cxn ang="0">
                  <a:pos x="68" y="29"/>
                </a:cxn>
                <a:cxn ang="0">
                  <a:pos x="0" y="89"/>
                </a:cxn>
                <a:cxn ang="0">
                  <a:pos x="9" y="113"/>
                </a:cxn>
              </a:cxnLst>
              <a:rect l="0" t="0" r="r" b="b"/>
              <a:pathLst>
                <a:path w="504" h="113">
                  <a:moveTo>
                    <a:pt x="504" y="12"/>
                  </a:moveTo>
                  <a:lnTo>
                    <a:pt x="475" y="6"/>
                  </a:lnTo>
                  <a:lnTo>
                    <a:pt x="119" y="0"/>
                  </a:lnTo>
                  <a:lnTo>
                    <a:pt x="68" y="29"/>
                  </a:lnTo>
                  <a:lnTo>
                    <a:pt x="0" y="89"/>
                  </a:lnTo>
                  <a:lnTo>
                    <a:pt x="9" y="113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19" name="Freeform 2595"/>
            <p:cNvSpPr>
              <a:spLocks/>
            </p:cNvSpPr>
            <p:nvPr/>
          </p:nvSpPr>
          <p:spPr bwMode="auto">
            <a:xfrm>
              <a:off x="1877" y="2314"/>
              <a:ext cx="983" cy="357"/>
            </a:xfrm>
            <a:custGeom>
              <a:avLst/>
              <a:gdLst/>
              <a:ahLst/>
              <a:cxnLst>
                <a:cxn ang="0">
                  <a:pos x="983" y="357"/>
                </a:cxn>
                <a:cxn ang="0">
                  <a:pos x="915" y="357"/>
                </a:cxn>
                <a:cxn ang="0">
                  <a:pos x="856" y="357"/>
                </a:cxn>
                <a:cxn ang="0">
                  <a:pos x="796" y="357"/>
                </a:cxn>
                <a:cxn ang="0">
                  <a:pos x="734" y="357"/>
                </a:cxn>
                <a:cxn ang="0">
                  <a:pos x="644" y="351"/>
                </a:cxn>
                <a:cxn ang="0">
                  <a:pos x="568" y="351"/>
                </a:cxn>
                <a:cxn ang="0">
                  <a:pos x="492" y="351"/>
                </a:cxn>
                <a:cxn ang="0">
                  <a:pos x="407" y="351"/>
                </a:cxn>
                <a:cxn ang="0">
                  <a:pos x="352" y="347"/>
                </a:cxn>
                <a:cxn ang="0">
                  <a:pos x="305" y="347"/>
                </a:cxn>
                <a:cxn ang="0">
                  <a:pos x="255" y="347"/>
                </a:cxn>
                <a:cxn ang="0">
                  <a:pos x="204" y="347"/>
                </a:cxn>
                <a:cxn ang="0">
                  <a:pos x="170" y="341"/>
                </a:cxn>
                <a:cxn ang="0">
                  <a:pos x="145" y="341"/>
                </a:cxn>
                <a:cxn ang="0">
                  <a:pos x="119" y="341"/>
                </a:cxn>
                <a:cxn ang="0">
                  <a:pos x="90" y="335"/>
                </a:cxn>
                <a:cxn ang="0">
                  <a:pos x="68" y="329"/>
                </a:cxn>
                <a:cxn ang="0">
                  <a:pos x="52" y="323"/>
                </a:cxn>
                <a:cxn ang="0">
                  <a:pos x="21" y="301"/>
                </a:cxn>
                <a:cxn ang="0">
                  <a:pos x="14" y="268"/>
                </a:cxn>
                <a:cxn ang="0">
                  <a:pos x="9" y="228"/>
                </a:cxn>
                <a:cxn ang="0">
                  <a:pos x="5" y="196"/>
                </a:cxn>
                <a:cxn ang="0">
                  <a:pos x="0" y="122"/>
                </a:cxn>
                <a:cxn ang="0">
                  <a:pos x="0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983" h="357">
                  <a:moveTo>
                    <a:pt x="983" y="357"/>
                  </a:moveTo>
                  <a:lnTo>
                    <a:pt x="915" y="357"/>
                  </a:lnTo>
                  <a:lnTo>
                    <a:pt x="856" y="357"/>
                  </a:lnTo>
                  <a:lnTo>
                    <a:pt x="796" y="357"/>
                  </a:lnTo>
                  <a:lnTo>
                    <a:pt x="734" y="357"/>
                  </a:lnTo>
                  <a:lnTo>
                    <a:pt x="644" y="351"/>
                  </a:lnTo>
                  <a:lnTo>
                    <a:pt x="568" y="351"/>
                  </a:lnTo>
                  <a:lnTo>
                    <a:pt x="492" y="351"/>
                  </a:lnTo>
                  <a:lnTo>
                    <a:pt x="407" y="351"/>
                  </a:lnTo>
                  <a:lnTo>
                    <a:pt x="352" y="347"/>
                  </a:lnTo>
                  <a:lnTo>
                    <a:pt x="305" y="347"/>
                  </a:lnTo>
                  <a:lnTo>
                    <a:pt x="255" y="347"/>
                  </a:lnTo>
                  <a:lnTo>
                    <a:pt x="204" y="347"/>
                  </a:lnTo>
                  <a:lnTo>
                    <a:pt x="170" y="341"/>
                  </a:lnTo>
                  <a:lnTo>
                    <a:pt x="145" y="341"/>
                  </a:lnTo>
                  <a:lnTo>
                    <a:pt x="119" y="341"/>
                  </a:lnTo>
                  <a:lnTo>
                    <a:pt x="90" y="335"/>
                  </a:lnTo>
                  <a:lnTo>
                    <a:pt x="68" y="329"/>
                  </a:lnTo>
                  <a:lnTo>
                    <a:pt x="52" y="323"/>
                  </a:lnTo>
                  <a:lnTo>
                    <a:pt x="21" y="301"/>
                  </a:lnTo>
                  <a:lnTo>
                    <a:pt x="14" y="268"/>
                  </a:lnTo>
                  <a:lnTo>
                    <a:pt x="9" y="228"/>
                  </a:lnTo>
                  <a:lnTo>
                    <a:pt x="5" y="196"/>
                  </a:lnTo>
                  <a:lnTo>
                    <a:pt x="0" y="122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20" name="Line 2596"/>
            <p:cNvSpPr>
              <a:spLocks noChangeShapeType="1"/>
            </p:cNvSpPr>
            <p:nvPr/>
          </p:nvSpPr>
          <p:spPr bwMode="auto">
            <a:xfrm flipV="1">
              <a:off x="2233" y="2563"/>
              <a:ext cx="87" cy="55"/>
            </a:xfrm>
            <a:prstGeom prst="line">
              <a:avLst/>
            </a:prstGeom>
            <a:noFill/>
            <a:ln w="95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21" name="Freeform 2597"/>
            <p:cNvSpPr>
              <a:spLocks/>
            </p:cNvSpPr>
            <p:nvPr/>
          </p:nvSpPr>
          <p:spPr bwMode="auto">
            <a:xfrm>
              <a:off x="2293" y="2309"/>
              <a:ext cx="29" cy="256"/>
            </a:xfrm>
            <a:custGeom>
              <a:avLst/>
              <a:gdLst/>
              <a:ahLst/>
              <a:cxnLst>
                <a:cxn ang="0">
                  <a:pos x="29" y="256"/>
                </a:cxn>
                <a:cxn ang="0">
                  <a:pos x="21" y="233"/>
                </a:cxn>
                <a:cxn ang="0">
                  <a:pos x="21" y="223"/>
                </a:cxn>
                <a:cxn ang="0">
                  <a:pos x="9" y="183"/>
                </a:cxn>
                <a:cxn ang="0">
                  <a:pos x="4" y="151"/>
                </a:cxn>
                <a:cxn ang="0">
                  <a:pos x="0" y="111"/>
                </a:cxn>
                <a:cxn ang="0">
                  <a:pos x="0" y="78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29" h="256">
                  <a:moveTo>
                    <a:pt x="29" y="256"/>
                  </a:moveTo>
                  <a:lnTo>
                    <a:pt x="21" y="233"/>
                  </a:lnTo>
                  <a:lnTo>
                    <a:pt x="21" y="223"/>
                  </a:lnTo>
                  <a:lnTo>
                    <a:pt x="9" y="183"/>
                  </a:lnTo>
                  <a:lnTo>
                    <a:pt x="4" y="151"/>
                  </a:lnTo>
                  <a:lnTo>
                    <a:pt x="0" y="111"/>
                  </a:lnTo>
                  <a:lnTo>
                    <a:pt x="0" y="78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22" name="Freeform 2598"/>
            <p:cNvSpPr>
              <a:spLocks/>
            </p:cNvSpPr>
            <p:nvPr/>
          </p:nvSpPr>
          <p:spPr bwMode="auto">
            <a:xfrm>
              <a:off x="2085" y="2309"/>
              <a:ext cx="144" cy="306"/>
            </a:xfrm>
            <a:custGeom>
              <a:avLst/>
              <a:gdLst/>
              <a:ahLst/>
              <a:cxnLst>
                <a:cxn ang="0">
                  <a:pos x="144" y="306"/>
                </a:cxn>
                <a:cxn ang="0">
                  <a:pos x="123" y="301"/>
                </a:cxn>
                <a:cxn ang="0">
                  <a:pos x="106" y="301"/>
                </a:cxn>
                <a:cxn ang="0">
                  <a:pos x="81" y="290"/>
                </a:cxn>
                <a:cxn ang="0">
                  <a:pos x="59" y="279"/>
                </a:cxn>
                <a:cxn ang="0">
                  <a:pos x="38" y="251"/>
                </a:cxn>
                <a:cxn ang="0">
                  <a:pos x="30" y="223"/>
                </a:cxn>
                <a:cxn ang="0">
                  <a:pos x="17" y="178"/>
                </a:cxn>
                <a:cxn ang="0">
                  <a:pos x="9" y="134"/>
                </a:cxn>
                <a:cxn ang="0">
                  <a:pos x="4" y="83"/>
                </a:cxn>
                <a:cxn ang="0">
                  <a:pos x="4" y="39"/>
                </a:cxn>
                <a:cxn ang="0">
                  <a:pos x="0" y="16"/>
                </a:cxn>
                <a:cxn ang="0">
                  <a:pos x="4" y="0"/>
                </a:cxn>
              </a:cxnLst>
              <a:rect l="0" t="0" r="r" b="b"/>
              <a:pathLst>
                <a:path w="144" h="306">
                  <a:moveTo>
                    <a:pt x="144" y="306"/>
                  </a:moveTo>
                  <a:lnTo>
                    <a:pt x="123" y="301"/>
                  </a:lnTo>
                  <a:lnTo>
                    <a:pt x="106" y="301"/>
                  </a:lnTo>
                  <a:lnTo>
                    <a:pt x="81" y="290"/>
                  </a:lnTo>
                  <a:lnTo>
                    <a:pt x="59" y="279"/>
                  </a:lnTo>
                  <a:lnTo>
                    <a:pt x="38" y="251"/>
                  </a:lnTo>
                  <a:lnTo>
                    <a:pt x="30" y="223"/>
                  </a:lnTo>
                  <a:lnTo>
                    <a:pt x="17" y="178"/>
                  </a:lnTo>
                  <a:lnTo>
                    <a:pt x="9" y="134"/>
                  </a:lnTo>
                  <a:lnTo>
                    <a:pt x="4" y="83"/>
                  </a:lnTo>
                  <a:lnTo>
                    <a:pt x="4" y="39"/>
                  </a:lnTo>
                  <a:lnTo>
                    <a:pt x="0" y="16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23" name="Freeform 2599"/>
            <p:cNvSpPr>
              <a:spLocks/>
            </p:cNvSpPr>
            <p:nvPr/>
          </p:nvSpPr>
          <p:spPr bwMode="auto">
            <a:xfrm>
              <a:off x="1895" y="2314"/>
              <a:ext cx="432" cy="323"/>
            </a:xfrm>
            <a:custGeom>
              <a:avLst/>
              <a:gdLst/>
              <a:ahLst/>
              <a:cxnLst>
                <a:cxn ang="0">
                  <a:pos x="432" y="323"/>
                </a:cxn>
                <a:cxn ang="0">
                  <a:pos x="373" y="318"/>
                </a:cxn>
                <a:cxn ang="0">
                  <a:pos x="326" y="318"/>
                </a:cxn>
                <a:cxn ang="0">
                  <a:pos x="275" y="318"/>
                </a:cxn>
                <a:cxn ang="0">
                  <a:pos x="220" y="318"/>
                </a:cxn>
                <a:cxn ang="0">
                  <a:pos x="174" y="318"/>
                </a:cxn>
                <a:cxn ang="0">
                  <a:pos x="135" y="318"/>
                </a:cxn>
                <a:cxn ang="0">
                  <a:pos x="93" y="313"/>
                </a:cxn>
                <a:cxn ang="0">
                  <a:pos x="51" y="301"/>
                </a:cxn>
                <a:cxn ang="0">
                  <a:pos x="20" y="285"/>
                </a:cxn>
                <a:cxn ang="0">
                  <a:pos x="9" y="251"/>
                </a:cxn>
                <a:cxn ang="0">
                  <a:pos x="4" y="223"/>
                </a:cxn>
                <a:cxn ang="0">
                  <a:pos x="0" y="184"/>
                </a:cxn>
                <a:cxn ang="0">
                  <a:pos x="4" y="151"/>
                </a:cxn>
                <a:cxn ang="0">
                  <a:pos x="0" y="117"/>
                </a:cxn>
                <a:cxn ang="0">
                  <a:pos x="0" y="89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432" h="323">
                  <a:moveTo>
                    <a:pt x="432" y="323"/>
                  </a:moveTo>
                  <a:lnTo>
                    <a:pt x="373" y="318"/>
                  </a:lnTo>
                  <a:lnTo>
                    <a:pt x="326" y="318"/>
                  </a:lnTo>
                  <a:lnTo>
                    <a:pt x="275" y="318"/>
                  </a:lnTo>
                  <a:lnTo>
                    <a:pt x="220" y="318"/>
                  </a:lnTo>
                  <a:lnTo>
                    <a:pt x="174" y="318"/>
                  </a:lnTo>
                  <a:lnTo>
                    <a:pt x="135" y="318"/>
                  </a:lnTo>
                  <a:lnTo>
                    <a:pt x="93" y="313"/>
                  </a:lnTo>
                  <a:lnTo>
                    <a:pt x="51" y="301"/>
                  </a:lnTo>
                  <a:lnTo>
                    <a:pt x="20" y="285"/>
                  </a:lnTo>
                  <a:lnTo>
                    <a:pt x="9" y="251"/>
                  </a:lnTo>
                  <a:lnTo>
                    <a:pt x="4" y="223"/>
                  </a:lnTo>
                  <a:lnTo>
                    <a:pt x="0" y="184"/>
                  </a:lnTo>
                  <a:lnTo>
                    <a:pt x="4" y="151"/>
                  </a:lnTo>
                  <a:lnTo>
                    <a:pt x="0" y="117"/>
                  </a:lnTo>
                  <a:lnTo>
                    <a:pt x="0" y="89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24" name="Freeform 2600"/>
            <p:cNvSpPr>
              <a:spLocks/>
            </p:cNvSpPr>
            <p:nvPr/>
          </p:nvSpPr>
          <p:spPr bwMode="auto">
            <a:xfrm>
              <a:off x="1912" y="2314"/>
              <a:ext cx="368" cy="329"/>
            </a:xfrm>
            <a:custGeom>
              <a:avLst/>
              <a:gdLst/>
              <a:ahLst/>
              <a:cxnLst>
                <a:cxn ang="0">
                  <a:pos x="368" y="329"/>
                </a:cxn>
                <a:cxn ang="0">
                  <a:pos x="325" y="319"/>
                </a:cxn>
                <a:cxn ang="0">
                  <a:pos x="287" y="319"/>
                </a:cxn>
                <a:cxn ang="0">
                  <a:pos x="249" y="313"/>
                </a:cxn>
                <a:cxn ang="0">
                  <a:pos x="211" y="307"/>
                </a:cxn>
                <a:cxn ang="0">
                  <a:pos x="165" y="301"/>
                </a:cxn>
                <a:cxn ang="0">
                  <a:pos x="127" y="301"/>
                </a:cxn>
                <a:cxn ang="0">
                  <a:pos x="89" y="301"/>
                </a:cxn>
                <a:cxn ang="0">
                  <a:pos x="51" y="290"/>
                </a:cxn>
                <a:cxn ang="0">
                  <a:pos x="29" y="279"/>
                </a:cxn>
                <a:cxn ang="0">
                  <a:pos x="12" y="262"/>
                </a:cxn>
                <a:cxn ang="0">
                  <a:pos x="8" y="246"/>
                </a:cxn>
                <a:cxn ang="0">
                  <a:pos x="3" y="202"/>
                </a:cxn>
                <a:cxn ang="0">
                  <a:pos x="3" y="162"/>
                </a:cxn>
                <a:cxn ang="0">
                  <a:pos x="0" y="106"/>
                </a:cxn>
                <a:cxn ang="0">
                  <a:pos x="0" y="56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68" h="329">
                  <a:moveTo>
                    <a:pt x="368" y="329"/>
                  </a:moveTo>
                  <a:lnTo>
                    <a:pt x="325" y="319"/>
                  </a:lnTo>
                  <a:lnTo>
                    <a:pt x="287" y="319"/>
                  </a:lnTo>
                  <a:lnTo>
                    <a:pt x="249" y="313"/>
                  </a:lnTo>
                  <a:lnTo>
                    <a:pt x="211" y="307"/>
                  </a:lnTo>
                  <a:lnTo>
                    <a:pt x="165" y="301"/>
                  </a:lnTo>
                  <a:lnTo>
                    <a:pt x="127" y="301"/>
                  </a:lnTo>
                  <a:lnTo>
                    <a:pt x="89" y="301"/>
                  </a:lnTo>
                  <a:lnTo>
                    <a:pt x="51" y="290"/>
                  </a:lnTo>
                  <a:lnTo>
                    <a:pt x="29" y="279"/>
                  </a:lnTo>
                  <a:lnTo>
                    <a:pt x="12" y="262"/>
                  </a:lnTo>
                  <a:lnTo>
                    <a:pt x="8" y="246"/>
                  </a:lnTo>
                  <a:lnTo>
                    <a:pt x="3" y="202"/>
                  </a:lnTo>
                  <a:lnTo>
                    <a:pt x="3" y="162"/>
                  </a:lnTo>
                  <a:lnTo>
                    <a:pt x="0" y="106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25" name="Freeform 2601"/>
            <p:cNvSpPr>
              <a:spLocks/>
            </p:cNvSpPr>
            <p:nvPr/>
          </p:nvSpPr>
          <p:spPr bwMode="auto">
            <a:xfrm>
              <a:off x="2838" y="1899"/>
              <a:ext cx="50" cy="83"/>
            </a:xfrm>
            <a:custGeom>
              <a:avLst/>
              <a:gdLst/>
              <a:ahLst/>
              <a:cxnLst>
                <a:cxn ang="0">
                  <a:pos x="50" y="77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38" y="83"/>
                </a:cxn>
                <a:cxn ang="0">
                  <a:pos x="50" y="77"/>
                </a:cxn>
              </a:cxnLst>
              <a:rect l="0" t="0" r="r" b="b"/>
              <a:pathLst>
                <a:path w="50" h="83">
                  <a:moveTo>
                    <a:pt x="50" y="77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38" y="83"/>
                  </a:lnTo>
                  <a:lnTo>
                    <a:pt x="50" y="7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26" name="Freeform 2602"/>
            <p:cNvSpPr>
              <a:spLocks/>
            </p:cNvSpPr>
            <p:nvPr/>
          </p:nvSpPr>
          <p:spPr bwMode="auto">
            <a:xfrm>
              <a:off x="2838" y="2646"/>
              <a:ext cx="50" cy="84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17" y="84"/>
                </a:cxn>
                <a:cxn ang="0">
                  <a:pos x="0" y="78"/>
                </a:cxn>
                <a:cxn ang="0">
                  <a:pos x="38" y="0"/>
                </a:cxn>
                <a:cxn ang="0">
                  <a:pos x="50" y="6"/>
                </a:cxn>
              </a:cxnLst>
              <a:rect l="0" t="0" r="r" b="b"/>
              <a:pathLst>
                <a:path w="50" h="84">
                  <a:moveTo>
                    <a:pt x="50" y="6"/>
                  </a:moveTo>
                  <a:lnTo>
                    <a:pt x="17" y="84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27" name="Freeform 2603"/>
            <p:cNvSpPr>
              <a:spLocks/>
            </p:cNvSpPr>
            <p:nvPr/>
          </p:nvSpPr>
          <p:spPr bwMode="auto">
            <a:xfrm>
              <a:off x="2835" y="1896"/>
              <a:ext cx="50" cy="83"/>
            </a:xfrm>
            <a:custGeom>
              <a:avLst/>
              <a:gdLst/>
              <a:ahLst/>
              <a:cxnLst>
                <a:cxn ang="0">
                  <a:pos x="50" y="77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38" y="83"/>
                </a:cxn>
                <a:cxn ang="0">
                  <a:pos x="50" y="77"/>
                </a:cxn>
              </a:cxnLst>
              <a:rect l="0" t="0" r="r" b="b"/>
              <a:pathLst>
                <a:path w="50" h="83">
                  <a:moveTo>
                    <a:pt x="50" y="77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38" y="83"/>
                  </a:lnTo>
                  <a:lnTo>
                    <a:pt x="50" y="77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28" name="Freeform 2604"/>
            <p:cNvSpPr>
              <a:spLocks/>
            </p:cNvSpPr>
            <p:nvPr/>
          </p:nvSpPr>
          <p:spPr bwMode="auto">
            <a:xfrm>
              <a:off x="2835" y="2643"/>
              <a:ext cx="50" cy="84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17" y="84"/>
                </a:cxn>
                <a:cxn ang="0">
                  <a:pos x="0" y="78"/>
                </a:cxn>
                <a:cxn ang="0">
                  <a:pos x="38" y="0"/>
                </a:cxn>
                <a:cxn ang="0">
                  <a:pos x="50" y="6"/>
                </a:cxn>
              </a:cxnLst>
              <a:rect l="0" t="0" r="r" b="b"/>
              <a:pathLst>
                <a:path w="50" h="84">
                  <a:moveTo>
                    <a:pt x="50" y="6"/>
                  </a:moveTo>
                  <a:lnTo>
                    <a:pt x="17" y="84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50" y="6"/>
                  </a:lnTo>
                  <a:close/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29" name="Freeform 2605"/>
            <p:cNvSpPr>
              <a:spLocks/>
            </p:cNvSpPr>
            <p:nvPr/>
          </p:nvSpPr>
          <p:spPr bwMode="auto">
            <a:xfrm>
              <a:off x="1903" y="2030"/>
              <a:ext cx="237" cy="33"/>
            </a:xfrm>
            <a:custGeom>
              <a:avLst/>
              <a:gdLst/>
              <a:ahLst/>
              <a:cxnLst>
                <a:cxn ang="0">
                  <a:pos x="237" y="5"/>
                </a:cxn>
                <a:cxn ang="0">
                  <a:pos x="225" y="0"/>
                </a:cxn>
                <a:cxn ang="0">
                  <a:pos x="212" y="0"/>
                </a:cxn>
                <a:cxn ang="0">
                  <a:pos x="17" y="33"/>
                </a:cxn>
                <a:cxn ang="0">
                  <a:pos x="0" y="33"/>
                </a:cxn>
              </a:cxnLst>
              <a:rect l="0" t="0" r="r" b="b"/>
              <a:pathLst>
                <a:path w="237" h="33">
                  <a:moveTo>
                    <a:pt x="237" y="5"/>
                  </a:moveTo>
                  <a:lnTo>
                    <a:pt x="225" y="0"/>
                  </a:lnTo>
                  <a:lnTo>
                    <a:pt x="212" y="0"/>
                  </a:lnTo>
                  <a:lnTo>
                    <a:pt x="17" y="33"/>
                  </a:lnTo>
                  <a:lnTo>
                    <a:pt x="0" y="33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30" name="Freeform 2606"/>
            <p:cNvSpPr>
              <a:spLocks/>
            </p:cNvSpPr>
            <p:nvPr/>
          </p:nvSpPr>
          <p:spPr bwMode="auto">
            <a:xfrm>
              <a:off x="1903" y="2560"/>
              <a:ext cx="237" cy="39"/>
            </a:xfrm>
            <a:custGeom>
              <a:avLst/>
              <a:gdLst/>
              <a:ahLst/>
              <a:cxnLst>
                <a:cxn ang="0">
                  <a:pos x="237" y="28"/>
                </a:cxn>
                <a:cxn ang="0">
                  <a:pos x="225" y="39"/>
                </a:cxn>
                <a:cxn ang="0">
                  <a:pos x="212" y="39"/>
                </a:cxn>
                <a:cxn ang="0">
                  <a:pos x="17" y="0"/>
                </a:cxn>
                <a:cxn ang="0">
                  <a:pos x="0" y="5"/>
                </a:cxn>
              </a:cxnLst>
              <a:rect l="0" t="0" r="r" b="b"/>
              <a:pathLst>
                <a:path w="237" h="39">
                  <a:moveTo>
                    <a:pt x="237" y="28"/>
                  </a:moveTo>
                  <a:lnTo>
                    <a:pt x="225" y="39"/>
                  </a:lnTo>
                  <a:lnTo>
                    <a:pt x="212" y="39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noFill/>
            <a:ln w="9525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31" name="Freeform 2607"/>
            <p:cNvSpPr>
              <a:spLocks/>
            </p:cNvSpPr>
            <p:nvPr/>
          </p:nvSpPr>
          <p:spPr bwMode="auto">
            <a:xfrm>
              <a:off x="2080" y="1961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8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8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10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8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8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32" name="Freeform 2608"/>
            <p:cNvSpPr>
              <a:spLocks/>
            </p:cNvSpPr>
            <p:nvPr/>
          </p:nvSpPr>
          <p:spPr bwMode="auto">
            <a:xfrm>
              <a:off x="2077" y="1958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8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8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8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8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33" name="Line 2609"/>
            <p:cNvSpPr>
              <a:spLocks noChangeShapeType="1"/>
            </p:cNvSpPr>
            <p:nvPr/>
          </p:nvSpPr>
          <p:spPr bwMode="auto">
            <a:xfrm flipH="1">
              <a:off x="2075" y="1974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34" name="Freeform 2610"/>
            <p:cNvSpPr>
              <a:spLocks/>
            </p:cNvSpPr>
            <p:nvPr/>
          </p:nvSpPr>
          <p:spPr bwMode="auto">
            <a:xfrm>
              <a:off x="2077" y="2063"/>
              <a:ext cx="181" cy="16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77" y="6"/>
                </a:cxn>
                <a:cxn ang="0">
                  <a:pos x="173" y="6"/>
                </a:cxn>
                <a:cxn ang="0">
                  <a:pos x="160" y="11"/>
                </a:cxn>
                <a:cxn ang="0">
                  <a:pos x="157" y="11"/>
                </a:cxn>
                <a:cxn ang="0">
                  <a:pos x="139" y="16"/>
                </a:cxn>
                <a:cxn ang="0">
                  <a:pos x="110" y="16"/>
                </a:cxn>
                <a:cxn ang="0">
                  <a:pos x="93" y="16"/>
                </a:cxn>
                <a:cxn ang="0">
                  <a:pos x="76" y="16"/>
                </a:cxn>
                <a:cxn ang="0">
                  <a:pos x="42" y="16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81" h="16">
                  <a:moveTo>
                    <a:pt x="181" y="0"/>
                  </a:moveTo>
                  <a:lnTo>
                    <a:pt x="177" y="6"/>
                  </a:lnTo>
                  <a:lnTo>
                    <a:pt x="173" y="6"/>
                  </a:lnTo>
                  <a:lnTo>
                    <a:pt x="160" y="11"/>
                  </a:lnTo>
                  <a:lnTo>
                    <a:pt x="157" y="11"/>
                  </a:lnTo>
                  <a:lnTo>
                    <a:pt x="139" y="16"/>
                  </a:lnTo>
                  <a:lnTo>
                    <a:pt x="110" y="16"/>
                  </a:lnTo>
                  <a:lnTo>
                    <a:pt x="93" y="16"/>
                  </a:lnTo>
                  <a:lnTo>
                    <a:pt x="76" y="16"/>
                  </a:lnTo>
                  <a:lnTo>
                    <a:pt x="42" y="16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611"/>
          <p:cNvGrpSpPr>
            <a:grpSpLocks/>
          </p:cNvGrpSpPr>
          <p:nvPr/>
        </p:nvGrpSpPr>
        <p:grpSpPr bwMode="auto">
          <a:xfrm>
            <a:off x="3294063" y="3108325"/>
            <a:ext cx="298450" cy="168275"/>
            <a:chOff x="2075" y="1958"/>
            <a:chExt cx="188" cy="106"/>
          </a:xfrm>
        </p:grpSpPr>
        <p:sp>
          <p:nvSpPr>
            <p:cNvPr id="1744436" name="Freeform 2612"/>
            <p:cNvSpPr>
              <a:spLocks/>
            </p:cNvSpPr>
            <p:nvPr/>
          </p:nvSpPr>
          <p:spPr bwMode="auto">
            <a:xfrm>
              <a:off x="2077" y="1958"/>
              <a:ext cx="181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21" y="5"/>
                </a:cxn>
                <a:cxn ang="0">
                  <a:pos x="25" y="5"/>
                </a:cxn>
                <a:cxn ang="0">
                  <a:pos x="38" y="5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10" y="0"/>
                </a:cxn>
                <a:cxn ang="0">
                  <a:pos x="143" y="5"/>
                </a:cxn>
                <a:cxn ang="0">
                  <a:pos x="157" y="5"/>
                </a:cxn>
                <a:cxn ang="0">
                  <a:pos x="160" y="5"/>
                </a:cxn>
                <a:cxn ang="0">
                  <a:pos x="173" y="10"/>
                </a:cxn>
                <a:cxn ang="0">
                  <a:pos x="177" y="10"/>
                </a:cxn>
                <a:cxn ang="0">
                  <a:pos x="181" y="16"/>
                </a:cxn>
              </a:cxnLst>
              <a:rect l="0" t="0" r="r" b="b"/>
              <a:pathLst>
                <a:path w="181" h="16">
                  <a:moveTo>
                    <a:pt x="0" y="16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38" y="5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10" y="0"/>
                  </a:lnTo>
                  <a:lnTo>
                    <a:pt x="143" y="5"/>
                  </a:lnTo>
                  <a:lnTo>
                    <a:pt x="157" y="5"/>
                  </a:lnTo>
                  <a:lnTo>
                    <a:pt x="160" y="5"/>
                  </a:lnTo>
                  <a:lnTo>
                    <a:pt x="173" y="10"/>
                  </a:lnTo>
                  <a:lnTo>
                    <a:pt x="177" y="10"/>
                  </a:lnTo>
                  <a:lnTo>
                    <a:pt x="181" y="16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37" name="Line 2613"/>
            <p:cNvSpPr>
              <a:spLocks noChangeShapeType="1"/>
            </p:cNvSpPr>
            <p:nvPr/>
          </p:nvSpPr>
          <p:spPr bwMode="auto">
            <a:xfrm>
              <a:off x="2258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38" name="Line 2614"/>
            <p:cNvSpPr>
              <a:spLocks noChangeShapeType="1"/>
            </p:cNvSpPr>
            <p:nvPr/>
          </p:nvSpPr>
          <p:spPr bwMode="auto">
            <a:xfrm>
              <a:off x="2077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39" name="Line 2615"/>
            <p:cNvSpPr>
              <a:spLocks noChangeShapeType="1"/>
            </p:cNvSpPr>
            <p:nvPr/>
          </p:nvSpPr>
          <p:spPr bwMode="auto">
            <a:xfrm flipH="1">
              <a:off x="2075" y="2063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40" name="Line 2616"/>
            <p:cNvSpPr>
              <a:spLocks noChangeShapeType="1"/>
            </p:cNvSpPr>
            <p:nvPr/>
          </p:nvSpPr>
          <p:spPr bwMode="auto">
            <a:xfrm flipH="1">
              <a:off x="2075" y="1984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41" name="Line 2617"/>
            <p:cNvSpPr>
              <a:spLocks noChangeShapeType="1"/>
            </p:cNvSpPr>
            <p:nvPr/>
          </p:nvSpPr>
          <p:spPr bwMode="auto">
            <a:xfrm flipH="1">
              <a:off x="2075" y="2019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42" name="Line 2618"/>
            <p:cNvSpPr>
              <a:spLocks noChangeShapeType="1"/>
            </p:cNvSpPr>
            <p:nvPr/>
          </p:nvSpPr>
          <p:spPr bwMode="auto">
            <a:xfrm flipH="1">
              <a:off x="2075" y="2052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43" name="Freeform 2619"/>
            <p:cNvSpPr>
              <a:spLocks/>
            </p:cNvSpPr>
            <p:nvPr/>
          </p:nvSpPr>
          <p:spPr bwMode="auto">
            <a:xfrm>
              <a:off x="2246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44" name="Freeform 2620"/>
            <p:cNvSpPr>
              <a:spLocks/>
            </p:cNvSpPr>
            <p:nvPr/>
          </p:nvSpPr>
          <p:spPr bwMode="auto">
            <a:xfrm>
              <a:off x="2242" y="2019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45" name="Freeform 2621"/>
            <p:cNvSpPr>
              <a:spLocks/>
            </p:cNvSpPr>
            <p:nvPr/>
          </p:nvSpPr>
          <p:spPr bwMode="auto">
            <a:xfrm>
              <a:off x="2237" y="1984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46" name="Freeform 2622"/>
            <p:cNvSpPr>
              <a:spLocks/>
            </p:cNvSpPr>
            <p:nvPr/>
          </p:nvSpPr>
          <p:spPr bwMode="auto">
            <a:xfrm>
              <a:off x="2229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47" name="Freeform 2623"/>
            <p:cNvSpPr>
              <a:spLocks/>
            </p:cNvSpPr>
            <p:nvPr/>
          </p:nvSpPr>
          <p:spPr bwMode="auto">
            <a:xfrm>
              <a:off x="2229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48" name="Freeform 2624"/>
            <p:cNvSpPr>
              <a:spLocks/>
            </p:cNvSpPr>
            <p:nvPr/>
          </p:nvSpPr>
          <p:spPr bwMode="auto">
            <a:xfrm>
              <a:off x="2220" y="2019"/>
              <a:ext cx="9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49" name="Freeform 2625"/>
            <p:cNvSpPr>
              <a:spLocks/>
            </p:cNvSpPr>
            <p:nvPr/>
          </p:nvSpPr>
          <p:spPr bwMode="auto">
            <a:xfrm>
              <a:off x="2216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50" name="Freeform 2626"/>
            <p:cNvSpPr>
              <a:spLocks/>
            </p:cNvSpPr>
            <p:nvPr/>
          </p:nvSpPr>
          <p:spPr bwMode="auto">
            <a:xfrm>
              <a:off x="2212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51" name="Freeform 2627"/>
            <p:cNvSpPr>
              <a:spLocks/>
            </p:cNvSpPr>
            <p:nvPr/>
          </p:nvSpPr>
          <p:spPr bwMode="auto">
            <a:xfrm>
              <a:off x="2208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52" name="Freeform 2628"/>
            <p:cNvSpPr>
              <a:spLocks/>
            </p:cNvSpPr>
            <p:nvPr/>
          </p:nvSpPr>
          <p:spPr bwMode="auto">
            <a:xfrm>
              <a:off x="2199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53" name="Freeform 2629"/>
            <p:cNvSpPr>
              <a:spLocks/>
            </p:cNvSpPr>
            <p:nvPr/>
          </p:nvSpPr>
          <p:spPr bwMode="auto">
            <a:xfrm>
              <a:off x="2199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54" name="Freeform 2630"/>
            <p:cNvSpPr>
              <a:spLocks/>
            </p:cNvSpPr>
            <p:nvPr/>
          </p:nvSpPr>
          <p:spPr bwMode="auto">
            <a:xfrm>
              <a:off x="2191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55" name="Freeform 2631"/>
            <p:cNvSpPr>
              <a:spLocks/>
            </p:cNvSpPr>
            <p:nvPr/>
          </p:nvSpPr>
          <p:spPr bwMode="auto">
            <a:xfrm>
              <a:off x="2187" y="1984"/>
              <a:ext cx="8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56" name="Freeform 2632"/>
            <p:cNvSpPr>
              <a:spLocks/>
            </p:cNvSpPr>
            <p:nvPr/>
          </p:nvSpPr>
          <p:spPr bwMode="auto">
            <a:xfrm>
              <a:off x="2182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57" name="Freeform 2633"/>
            <p:cNvSpPr>
              <a:spLocks/>
            </p:cNvSpPr>
            <p:nvPr/>
          </p:nvSpPr>
          <p:spPr bwMode="auto">
            <a:xfrm>
              <a:off x="2178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58" name="Freeform 2634"/>
            <p:cNvSpPr>
              <a:spLocks/>
            </p:cNvSpPr>
            <p:nvPr/>
          </p:nvSpPr>
          <p:spPr bwMode="auto">
            <a:xfrm>
              <a:off x="2174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59" name="Freeform 2635"/>
            <p:cNvSpPr>
              <a:spLocks/>
            </p:cNvSpPr>
            <p:nvPr/>
          </p:nvSpPr>
          <p:spPr bwMode="auto">
            <a:xfrm>
              <a:off x="2170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60" name="Freeform 2636"/>
            <p:cNvSpPr>
              <a:spLocks/>
            </p:cNvSpPr>
            <p:nvPr/>
          </p:nvSpPr>
          <p:spPr bwMode="auto">
            <a:xfrm>
              <a:off x="2161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61" name="Freeform 2637"/>
            <p:cNvSpPr>
              <a:spLocks/>
            </p:cNvSpPr>
            <p:nvPr/>
          </p:nvSpPr>
          <p:spPr bwMode="auto">
            <a:xfrm>
              <a:off x="2161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62" name="Freeform 2638"/>
            <p:cNvSpPr>
              <a:spLocks/>
            </p:cNvSpPr>
            <p:nvPr/>
          </p:nvSpPr>
          <p:spPr bwMode="auto">
            <a:xfrm>
              <a:off x="2153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63" name="Freeform 2639"/>
            <p:cNvSpPr>
              <a:spLocks/>
            </p:cNvSpPr>
            <p:nvPr/>
          </p:nvSpPr>
          <p:spPr bwMode="auto">
            <a:xfrm>
              <a:off x="2148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64" name="Freeform 2640"/>
            <p:cNvSpPr>
              <a:spLocks/>
            </p:cNvSpPr>
            <p:nvPr/>
          </p:nvSpPr>
          <p:spPr bwMode="auto">
            <a:xfrm>
              <a:off x="2144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65" name="Freeform 2641"/>
            <p:cNvSpPr>
              <a:spLocks/>
            </p:cNvSpPr>
            <p:nvPr/>
          </p:nvSpPr>
          <p:spPr bwMode="auto">
            <a:xfrm>
              <a:off x="2140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66" name="Freeform 2642"/>
            <p:cNvSpPr>
              <a:spLocks/>
            </p:cNvSpPr>
            <p:nvPr/>
          </p:nvSpPr>
          <p:spPr bwMode="auto">
            <a:xfrm>
              <a:off x="2136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67" name="Freeform 2643"/>
            <p:cNvSpPr>
              <a:spLocks/>
            </p:cNvSpPr>
            <p:nvPr/>
          </p:nvSpPr>
          <p:spPr bwMode="auto">
            <a:xfrm>
              <a:off x="2132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68" name="Freeform 2644"/>
            <p:cNvSpPr>
              <a:spLocks/>
            </p:cNvSpPr>
            <p:nvPr/>
          </p:nvSpPr>
          <p:spPr bwMode="auto">
            <a:xfrm>
              <a:off x="2123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69" name="Freeform 2645"/>
            <p:cNvSpPr>
              <a:spLocks/>
            </p:cNvSpPr>
            <p:nvPr/>
          </p:nvSpPr>
          <p:spPr bwMode="auto">
            <a:xfrm>
              <a:off x="2123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70" name="Freeform 2646"/>
            <p:cNvSpPr>
              <a:spLocks/>
            </p:cNvSpPr>
            <p:nvPr/>
          </p:nvSpPr>
          <p:spPr bwMode="auto">
            <a:xfrm>
              <a:off x="211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71" name="Freeform 2647"/>
            <p:cNvSpPr>
              <a:spLocks/>
            </p:cNvSpPr>
            <p:nvPr/>
          </p:nvSpPr>
          <p:spPr bwMode="auto">
            <a:xfrm>
              <a:off x="2110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72" name="Freeform 2648"/>
            <p:cNvSpPr>
              <a:spLocks/>
            </p:cNvSpPr>
            <p:nvPr/>
          </p:nvSpPr>
          <p:spPr bwMode="auto">
            <a:xfrm>
              <a:off x="2106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73" name="Freeform 2649"/>
            <p:cNvSpPr>
              <a:spLocks/>
            </p:cNvSpPr>
            <p:nvPr/>
          </p:nvSpPr>
          <p:spPr bwMode="auto">
            <a:xfrm>
              <a:off x="2102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74" name="Freeform 2650"/>
            <p:cNvSpPr>
              <a:spLocks/>
            </p:cNvSpPr>
            <p:nvPr/>
          </p:nvSpPr>
          <p:spPr bwMode="auto">
            <a:xfrm>
              <a:off x="2098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75" name="Freeform 2651"/>
            <p:cNvSpPr>
              <a:spLocks/>
            </p:cNvSpPr>
            <p:nvPr/>
          </p:nvSpPr>
          <p:spPr bwMode="auto">
            <a:xfrm>
              <a:off x="2094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76" name="Freeform 2652"/>
            <p:cNvSpPr>
              <a:spLocks/>
            </p:cNvSpPr>
            <p:nvPr/>
          </p:nvSpPr>
          <p:spPr bwMode="auto">
            <a:xfrm>
              <a:off x="208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77" name="Freeform 2653"/>
            <p:cNvSpPr>
              <a:spLocks/>
            </p:cNvSpPr>
            <p:nvPr/>
          </p:nvSpPr>
          <p:spPr bwMode="auto">
            <a:xfrm>
              <a:off x="2085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78" name="Freeform 2654"/>
            <p:cNvSpPr>
              <a:spLocks/>
            </p:cNvSpPr>
            <p:nvPr/>
          </p:nvSpPr>
          <p:spPr bwMode="auto">
            <a:xfrm>
              <a:off x="2077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79" name="Freeform 2655"/>
            <p:cNvSpPr>
              <a:spLocks/>
            </p:cNvSpPr>
            <p:nvPr/>
          </p:nvSpPr>
          <p:spPr bwMode="auto">
            <a:xfrm>
              <a:off x="2077" y="1984"/>
              <a:ext cx="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8" y="12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80" name="Freeform 2656"/>
            <p:cNvSpPr>
              <a:spLocks/>
            </p:cNvSpPr>
            <p:nvPr/>
          </p:nvSpPr>
          <p:spPr bwMode="auto">
            <a:xfrm>
              <a:off x="2251" y="2019"/>
              <a:ext cx="8" cy="3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81" name="Freeform 2657"/>
            <p:cNvSpPr>
              <a:spLocks/>
            </p:cNvSpPr>
            <p:nvPr/>
          </p:nvSpPr>
          <p:spPr bwMode="auto">
            <a:xfrm>
              <a:off x="2254" y="2002"/>
              <a:ext cx="9" cy="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0" y="12"/>
                  </a:lnTo>
                  <a:lnTo>
                    <a:pt x="9" y="12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82" name="Line 2658"/>
            <p:cNvSpPr>
              <a:spLocks noChangeShapeType="1"/>
            </p:cNvSpPr>
            <p:nvPr/>
          </p:nvSpPr>
          <p:spPr bwMode="auto">
            <a:xfrm flipV="1">
              <a:off x="2251" y="1972"/>
              <a:ext cx="3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83" name="Line 2659"/>
            <p:cNvSpPr>
              <a:spLocks noChangeShapeType="1"/>
            </p:cNvSpPr>
            <p:nvPr/>
          </p:nvSpPr>
          <p:spPr bwMode="auto">
            <a:xfrm flipV="1">
              <a:off x="2242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84" name="Line 2660"/>
            <p:cNvSpPr>
              <a:spLocks noChangeShapeType="1"/>
            </p:cNvSpPr>
            <p:nvPr/>
          </p:nvSpPr>
          <p:spPr bwMode="auto">
            <a:xfrm flipV="1">
              <a:off x="2229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85" name="Line 2661"/>
            <p:cNvSpPr>
              <a:spLocks noChangeShapeType="1"/>
            </p:cNvSpPr>
            <p:nvPr/>
          </p:nvSpPr>
          <p:spPr bwMode="auto">
            <a:xfrm flipV="1">
              <a:off x="2222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86" name="Line 2662"/>
            <p:cNvSpPr>
              <a:spLocks noChangeShapeType="1"/>
            </p:cNvSpPr>
            <p:nvPr/>
          </p:nvSpPr>
          <p:spPr bwMode="auto">
            <a:xfrm flipV="1">
              <a:off x="2212" y="1972"/>
              <a:ext cx="4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87" name="Line 2663"/>
            <p:cNvSpPr>
              <a:spLocks noChangeShapeType="1"/>
            </p:cNvSpPr>
            <p:nvPr/>
          </p:nvSpPr>
          <p:spPr bwMode="auto">
            <a:xfrm flipV="1">
              <a:off x="2199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88" name="Line 2664"/>
            <p:cNvSpPr>
              <a:spLocks noChangeShapeType="1"/>
            </p:cNvSpPr>
            <p:nvPr/>
          </p:nvSpPr>
          <p:spPr bwMode="auto">
            <a:xfrm flipV="1">
              <a:off x="2191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89" name="Line 2665"/>
            <p:cNvSpPr>
              <a:spLocks noChangeShapeType="1"/>
            </p:cNvSpPr>
            <p:nvPr/>
          </p:nvSpPr>
          <p:spPr bwMode="auto">
            <a:xfrm flipV="1">
              <a:off x="2182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90" name="Line 2666"/>
            <p:cNvSpPr>
              <a:spLocks noChangeShapeType="1"/>
            </p:cNvSpPr>
            <p:nvPr/>
          </p:nvSpPr>
          <p:spPr bwMode="auto">
            <a:xfrm flipV="1">
              <a:off x="2174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91" name="Line 2667"/>
            <p:cNvSpPr>
              <a:spLocks noChangeShapeType="1"/>
            </p:cNvSpPr>
            <p:nvPr/>
          </p:nvSpPr>
          <p:spPr bwMode="auto">
            <a:xfrm flipV="1">
              <a:off x="2161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92" name="Line 2668"/>
            <p:cNvSpPr>
              <a:spLocks noChangeShapeType="1"/>
            </p:cNvSpPr>
            <p:nvPr/>
          </p:nvSpPr>
          <p:spPr bwMode="auto">
            <a:xfrm flipV="1">
              <a:off x="215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93" name="Line 2669"/>
            <p:cNvSpPr>
              <a:spLocks noChangeShapeType="1"/>
            </p:cNvSpPr>
            <p:nvPr/>
          </p:nvSpPr>
          <p:spPr bwMode="auto">
            <a:xfrm flipV="1">
              <a:off x="2144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94" name="Line 2670"/>
            <p:cNvSpPr>
              <a:spLocks noChangeShapeType="1"/>
            </p:cNvSpPr>
            <p:nvPr/>
          </p:nvSpPr>
          <p:spPr bwMode="auto">
            <a:xfrm flipV="1">
              <a:off x="2136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95" name="Line 2671"/>
            <p:cNvSpPr>
              <a:spLocks noChangeShapeType="1"/>
            </p:cNvSpPr>
            <p:nvPr/>
          </p:nvSpPr>
          <p:spPr bwMode="auto">
            <a:xfrm flipV="1">
              <a:off x="212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96" name="Line 2672"/>
            <p:cNvSpPr>
              <a:spLocks noChangeShapeType="1"/>
            </p:cNvSpPr>
            <p:nvPr/>
          </p:nvSpPr>
          <p:spPr bwMode="auto">
            <a:xfrm flipV="1">
              <a:off x="211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97" name="Line 2673"/>
            <p:cNvSpPr>
              <a:spLocks noChangeShapeType="1"/>
            </p:cNvSpPr>
            <p:nvPr/>
          </p:nvSpPr>
          <p:spPr bwMode="auto">
            <a:xfrm flipV="1">
              <a:off x="2106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98" name="Line 2674"/>
            <p:cNvSpPr>
              <a:spLocks noChangeShapeType="1"/>
            </p:cNvSpPr>
            <p:nvPr/>
          </p:nvSpPr>
          <p:spPr bwMode="auto">
            <a:xfrm flipV="1">
              <a:off x="2098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99" name="Line 2675"/>
            <p:cNvSpPr>
              <a:spLocks noChangeShapeType="1"/>
            </p:cNvSpPr>
            <p:nvPr/>
          </p:nvSpPr>
          <p:spPr bwMode="auto">
            <a:xfrm flipV="1">
              <a:off x="208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00" name="Line 2676"/>
            <p:cNvSpPr>
              <a:spLocks noChangeShapeType="1"/>
            </p:cNvSpPr>
            <p:nvPr/>
          </p:nvSpPr>
          <p:spPr bwMode="auto">
            <a:xfrm flipV="1">
              <a:off x="2077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01" name="Line 2677"/>
            <p:cNvSpPr>
              <a:spLocks noChangeShapeType="1"/>
            </p:cNvSpPr>
            <p:nvPr/>
          </p:nvSpPr>
          <p:spPr bwMode="auto">
            <a:xfrm flipH="1">
              <a:off x="2079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02" name="Line 2678"/>
            <p:cNvSpPr>
              <a:spLocks noChangeShapeType="1"/>
            </p:cNvSpPr>
            <p:nvPr/>
          </p:nvSpPr>
          <p:spPr bwMode="auto">
            <a:xfrm flipH="1">
              <a:off x="2087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03" name="Line 2679"/>
            <p:cNvSpPr>
              <a:spLocks noChangeShapeType="1"/>
            </p:cNvSpPr>
            <p:nvPr/>
          </p:nvSpPr>
          <p:spPr bwMode="auto">
            <a:xfrm flipH="1">
              <a:off x="2096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04" name="Line 2680"/>
            <p:cNvSpPr>
              <a:spLocks noChangeShapeType="1"/>
            </p:cNvSpPr>
            <p:nvPr/>
          </p:nvSpPr>
          <p:spPr bwMode="auto">
            <a:xfrm>
              <a:off x="2110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05" name="Line 2681"/>
            <p:cNvSpPr>
              <a:spLocks noChangeShapeType="1"/>
            </p:cNvSpPr>
            <p:nvPr/>
          </p:nvSpPr>
          <p:spPr bwMode="auto">
            <a:xfrm flipH="1">
              <a:off x="2117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06" name="Line 2682"/>
            <p:cNvSpPr>
              <a:spLocks noChangeShapeType="1"/>
            </p:cNvSpPr>
            <p:nvPr/>
          </p:nvSpPr>
          <p:spPr bwMode="auto">
            <a:xfrm flipH="1">
              <a:off x="2125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07" name="Line 2683"/>
            <p:cNvSpPr>
              <a:spLocks noChangeShapeType="1"/>
            </p:cNvSpPr>
            <p:nvPr/>
          </p:nvSpPr>
          <p:spPr bwMode="auto">
            <a:xfrm flipH="1">
              <a:off x="2134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08" name="Line 2684"/>
            <p:cNvSpPr>
              <a:spLocks noChangeShapeType="1"/>
            </p:cNvSpPr>
            <p:nvPr/>
          </p:nvSpPr>
          <p:spPr bwMode="auto">
            <a:xfrm>
              <a:off x="2148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09" name="Line 2685"/>
            <p:cNvSpPr>
              <a:spLocks noChangeShapeType="1"/>
            </p:cNvSpPr>
            <p:nvPr/>
          </p:nvSpPr>
          <p:spPr bwMode="auto">
            <a:xfrm flipH="1">
              <a:off x="2155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10" name="Line 2686"/>
            <p:cNvSpPr>
              <a:spLocks noChangeShapeType="1"/>
            </p:cNvSpPr>
            <p:nvPr/>
          </p:nvSpPr>
          <p:spPr bwMode="auto">
            <a:xfrm flipH="1">
              <a:off x="2163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11" name="Line 2687"/>
            <p:cNvSpPr>
              <a:spLocks noChangeShapeType="1"/>
            </p:cNvSpPr>
            <p:nvPr/>
          </p:nvSpPr>
          <p:spPr bwMode="auto">
            <a:xfrm flipH="1">
              <a:off x="2172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12" name="Line 2688"/>
            <p:cNvSpPr>
              <a:spLocks noChangeShapeType="1"/>
            </p:cNvSpPr>
            <p:nvPr/>
          </p:nvSpPr>
          <p:spPr bwMode="auto">
            <a:xfrm>
              <a:off x="2187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13" name="Line 2689"/>
            <p:cNvSpPr>
              <a:spLocks noChangeShapeType="1"/>
            </p:cNvSpPr>
            <p:nvPr/>
          </p:nvSpPr>
          <p:spPr bwMode="auto">
            <a:xfrm flipH="1">
              <a:off x="2193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14" name="Line 2690"/>
            <p:cNvSpPr>
              <a:spLocks noChangeShapeType="1"/>
            </p:cNvSpPr>
            <p:nvPr/>
          </p:nvSpPr>
          <p:spPr bwMode="auto">
            <a:xfrm flipH="1">
              <a:off x="2201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15" name="Line 2691"/>
            <p:cNvSpPr>
              <a:spLocks noChangeShapeType="1"/>
            </p:cNvSpPr>
            <p:nvPr/>
          </p:nvSpPr>
          <p:spPr bwMode="auto">
            <a:xfrm>
              <a:off x="2216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16" name="Line 2692"/>
            <p:cNvSpPr>
              <a:spLocks noChangeShapeType="1"/>
            </p:cNvSpPr>
            <p:nvPr/>
          </p:nvSpPr>
          <p:spPr bwMode="auto">
            <a:xfrm flipH="1">
              <a:off x="2222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17" name="Line 2693"/>
            <p:cNvSpPr>
              <a:spLocks noChangeShapeType="1"/>
            </p:cNvSpPr>
            <p:nvPr/>
          </p:nvSpPr>
          <p:spPr bwMode="auto">
            <a:xfrm flipH="1">
              <a:off x="2231" y="2055"/>
              <a:ext cx="9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18" name="Line 2694"/>
            <p:cNvSpPr>
              <a:spLocks noChangeShapeType="1"/>
            </p:cNvSpPr>
            <p:nvPr/>
          </p:nvSpPr>
          <p:spPr bwMode="auto">
            <a:xfrm flipH="1">
              <a:off x="2240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19" name="Line 2695"/>
            <p:cNvSpPr>
              <a:spLocks noChangeShapeType="1"/>
            </p:cNvSpPr>
            <p:nvPr/>
          </p:nvSpPr>
          <p:spPr bwMode="auto">
            <a:xfrm>
              <a:off x="2254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20" name="Line 2696"/>
            <p:cNvSpPr>
              <a:spLocks noChangeShapeType="1"/>
            </p:cNvSpPr>
            <p:nvPr/>
          </p:nvSpPr>
          <p:spPr bwMode="auto">
            <a:xfrm flipH="1" flipV="1">
              <a:off x="2075" y="2004"/>
              <a:ext cx="8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21" name="Line 2697"/>
            <p:cNvSpPr>
              <a:spLocks noChangeShapeType="1"/>
            </p:cNvSpPr>
            <p:nvPr/>
          </p:nvSpPr>
          <p:spPr bwMode="auto">
            <a:xfrm flipH="1">
              <a:off x="2240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22" name="Line 2698"/>
            <p:cNvSpPr>
              <a:spLocks noChangeShapeType="1"/>
            </p:cNvSpPr>
            <p:nvPr/>
          </p:nvSpPr>
          <p:spPr bwMode="auto">
            <a:xfrm flipH="1">
              <a:off x="2240" y="2038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23" name="Line 2699"/>
            <p:cNvSpPr>
              <a:spLocks noChangeShapeType="1"/>
            </p:cNvSpPr>
            <p:nvPr/>
          </p:nvSpPr>
          <p:spPr bwMode="auto">
            <a:xfrm>
              <a:off x="2245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24" name="Line 2700"/>
            <p:cNvSpPr>
              <a:spLocks noChangeShapeType="1"/>
            </p:cNvSpPr>
            <p:nvPr/>
          </p:nvSpPr>
          <p:spPr bwMode="auto">
            <a:xfrm>
              <a:off x="2248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25" name="Line 2701"/>
            <p:cNvSpPr>
              <a:spLocks noChangeShapeType="1"/>
            </p:cNvSpPr>
            <p:nvPr/>
          </p:nvSpPr>
          <p:spPr bwMode="auto">
            <a:xfrm flipH="1">
              <a:off x="2249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26" name="Line 2702"/>
            <p:cNvSpPr>
              <a:spLocks noChangeShapeType="1"/>
            </p:cNvSpPr>
            <p:nvPr/>
          </p:nvSpPr>
          <p:spPr bwMode="auto">
            <a:xfrm flipH="1">
              <a:off x="2252" y="2036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27" name="Line 2703"/>
            <p:cNvSpPr>
              <a:spLocks noChangeShapeType="1"/>
            </p:cNvSpPr>
            <p:nvPr/>
          </p:nvSpPr>
          <p:spPr bwMode="auto">
            <a:xfrm>
              <a:off x="2254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28" name="Line 2704"/>
            <p:cNvSpPr>
              <a:spLocks noChangeShapeType="1"/>
            </p:cNvSpPr>
            <p:nvPr/>
          </p:nvSpPr>
          <p:spPr bwMode="auto">
            <a:xfrm>
              <a:off x="225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29" name="Line 2705"/>
            <p:cNvSpPr>
              <a:spLocks noChangeShapeType="1"/>
            </p:cNvSpPr>
            <p:nvPr/>
          </p:nvSpPr>
          <p:spPr bwMode="auto">
            <a:xfrm flipH="1">
              <a:off x="2227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30" name="Line 2706"/>
            <p:cNvSpPr>
              <a:spLocks noChangeShapeType="1"/>
            </p:cNvSpPr>
            <p:nvPr/>
          </p:nvSpPr>
          <p:spPr bwMode="auto">
            <a:xfrm flipH="1">
              <a:off x="2231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31" name="Line 2707"/>
            <p:cNvSpPr>
              <a:spLocks noChangeShapeType="1"/>
            </p:cNvSpPr>
            <p:nvPr/>
          </p:nvSpPr>
          <p:spPr bwMode="auto">
            <a:xfrm>
              <a:off x="2237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32" name="Line 2708"/>
            <p:cNvSpPr>
              <a:spLocks noChangeShapeType="1"/>
            </p:cNvSpPr>
            <p:nvPr/>
          </p:nvSpPr>
          <p:spPr bwMode="auto">
            <a:xfrm>
              <a:off x="2240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33" name="Line 2709"/>
            <p:cNvSpPr>
              <a:spLocks noChangeShapeType="1"/>
            </p:cNvSpPr>
            <p:nvPr/>
          </p:nvSpPr>
          <p:spPr bwMode="auto">
            <a:xfrm flipH="1">
              <a:off x="2218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34" name="Line 2710"/>
            <p:cNvSpPr>
              <a:spLocks noChangeShapeType="1"/>
            </p:cNvSpPr>
            <p:nvPr/>
          </p:nvSpPr>
          <p:spPr bwMode="auto">
            <a:xfrm flipH="1">
              <a:off x="2222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35" name="Line 2711"/>
            <p:cNvSpPr>
              <a:spLocks noChangeShapeType="1"/>
            </p:cNvSpPr>
            <p:nvPr/>
          </p:nvSpPr>
          <p:spPr bwMode="auto">
            <a:xfrm>
              <a:off x="2225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36" name="Line 2712"/>
            <p:cNvSpPr>
              <a:spLocks noChangeShapeType="1"/>
            </p:cNvSpPr>
            <p:nvPr/>
          </p:nvSpPr>
          <p:spPr bwMode="auto">
            <a:xfrm>
              <a:off x="223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37" name="Line 2713"/>
            <p:cNvSpPr>
              <a:spLocks noChangeShapeType="1"/>
            </p:cNvSpPr>
            <p:nvPr/>
          </p:nvSpPr>
          <p:spPr bwMode="auto">
            <a:xfrm flipH="1">
              <a:off x="2210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38" name="Line 2714"/>
            <p:cNvSpPr>
              <a:spLocks noChangeShapeType="1"/>
            </p:cNvSpPr>
            <p:nvPr/>
          </p:nvSpPr>
          <p:spPr bwMode="auto">
            <a:xfrm flipH="1">
              <a:off x="2215" y="2035"/>
              <a:ext cx="7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39" name="Line 2715"/>
            <p:cNvSpPr>
              <a:spLocks noChangeShapeType="1"/>
            </p:cNvSpPr>
            <p:nvPr/>
          </p:nvSpPr>
          <p:spPr bwMode="auto">
            <a:xfrm>
              <a:off x="2216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40" name="Line 2716"/>
            <p:cNvSpPr>
              <a:spLocks noChangeShapeType="1"/>
            </p:cNvSpPr>
            <p:nvPr/>
          </p:nvSpPr>
          <p:spPr bwMode="auto">
            <a:xfrm>
              <a:off x="2218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41" name="Line 2717"/>
            <p:cNvSpPr>
              <a:spLocks noChangeShapeType="1"/>
            </p:cNvSpPr>
            <p:nvPr/>
          </p:nvSpPr>
          <p:spPr bwMode="auto">
            <a:xfrm flipH="1">
              <a:off x="2197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42" name="Line 2718"/>
            <p:cNvSpPr>
              <a:spLocks noChangeShapeType="1"/>
            </p:cNvSpPr>
            <p:nvPr/>
          </p:nvSpPr>
          <p:spPr bwMode="auto">
            <a:xfrm flipH="1">
              <a:off x="2201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43" name="Line 2719"/>
            <p:cNvSpPr>
              <a:spLocks noChangeShapeType="1"/>
            </p:cNvSpPr>
            <p:nvPr/>
          </p:nvSpPr>
          <p:spPr bwMode="auto">
            <a:xfrm>
              <a:off x="2207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44" name="Line 2720"/>
            <p:cNvSpPr>
              <a:spLocks noChangeShapeType="1"/>
            </p:cNvSpPr>
            <p:nvPr/>
          </p:nvSpPr>
          <p:spPr bwMode="auto">
            <a:xfrm>
              <a:off x="2210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45" name="Line 2721"/>
            <p:cNvSpPr>
              <a:spLocks noChangeShapeType="1"/>
            </p:cNvSpPr>
            <p:nvPr/>
          </p:nvSpPr>
          <p:spPr bwMode="auto">
            <a:xfrm flipH="1">
              <a:off x="2189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46" name="Line 2722"/>
            <p:cNvSpPr>
              <a:spLocks noChangeShapeType="1"/>
            </p:cNvSpPr>
            <p:nvPr/>
          </p:nvSpPr>
          <p:spPr bwMode="auto">
            <a:xfrm flipH="1">
              <a:off x="2193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47" name="Line 2723"/>
            <p:cNvSpPr>
              <a:spLocks noChangeShapeType="1"/>
            </p:cNvSpPr>
            <p:nvPr/>
          </p:nvSpPr>
          <p:spPr bwMode="auto">
            <a:xfrm>
              <a:off x="2195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48" name="Line 2724"/>
            <p:cNvSpPr>
              <a:spLocks noChangeShapeType="1"/>
            </p:cNvSpPr>
            <p:nvPr/>
          </p:nvSpPr>
          <p:spPr bwMode="auto">
            <a:xfrm>
              <a:off x="220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49" name="Line 2725"/>
            <p:cNvSpPr>
              <a:spLocks noChangeShapeType="1"/>
            </p:cNvSpPr>
            <p:nvPr/>
          </p:nvSpPr>
          <p:spPr bwMode="auto">
            <a:xfrm flipH="1">
              <a:off x="2180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50" name="Line 2726"/>
            <p:cNvSpPr>
              <a:spLocks noChangeShapeType="1"/>
            </p:cNvSpPr>
            <p:nvPr/>
          </p:nvSpPr>
          <p:spPr bwMode="auto">
            <a:xfrm flipH="1">
              <a:off x="2184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51" name="Line 2727"/>
            <p:cNvSpPr>
              <a:spLocks noChangeShapeType="1"/>
            </p:cNvSpPr>
            <p:nvPr/>
          </p:nvSpPr>
          <p:spPr bwMode="auto">
            <a:xfrm>
              <a:off x="2187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52" name="Line 2728"/>
            <p:cNvSpPr>
              <a:spLocks noChangeShapeType="1"/>
            </p:cNvSpPr>
            <p:nvPr/>
          </p:nvSpPr>
          <p:spPr bwMode="auto">
            <a:xfrm>
              <a:off x="2189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53" name="Line 2729"/>
            <p:cNvSpPr>
              <a:spLocks noChangeShapeType="1"/>
            </p:cNvSpPr>
            <p:nvPr/>
          </p:nvSpPr>
          <p:spPr bwMode="auto">
            <a:xfrm flipH="1">
              <a:off x="217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54" name="Line 2730"/>
            <p:cNvSpPr>
              <a:spLocks noChangeShapeType="1"/>
            </p:cNvSpPr>
            <p:nvPr/>
          </p:nvSpPr>
          <p:spPr bwMode="auto">
            <a:xfrm flipH="1">
              <a:off x="2172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55" name="Line 2731"/>
            <p:cNvSpPr>
              <a:spLocks noChangeShapeType="1"/>
            </p:cNvSpPr>
            <p:nvPr/>
          </p:nvSpPr>
          <p:spPr bwMode="auto">
            <a:xfrm>
              <a:off x="2178" y="1996"/>
              <a:ext cx="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56" name="Line 2732"/>
            <p:cNvSpPr>
              <a:spLocks noChangeShapeType="1"/>
            </p:cNvSpPr>
            <p:nvPr/>
          </p:nvSpPr>
          <p:spPr bwMode="auto">
            <a:xfrm>
              <a:off x="2181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57" name="Line 2733"/>
            <p:cNvSpPr>
              <a:spLocks noChangeShapeType="1"/>
            </p:cNvSpPr>
            <p:nvPr/>
          </p:nvSpPr>
          <p:spPr bwMode="auto">
            <a:xfrm flipH="1">
              <a:off x="2159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58" name="Line 2734"/>
            <p:cNvSpPr>
              <a:spLocks noChangeShapeType="1"/>
            </p:cNvSpPr>
            <p:nvPr/>
          </p:nvSpPr>
          <p:spPr bwMode="auto">
            <a:xfrm flipH="1">
              <a:off x="2163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59" name="Line 2735"/>
            <p:cNvSpPr>
              <a:spLocks noChangeShapeType="1"/>
            </p:cNvSpPr>
            <p:nvPr/>
          </p:nvSpPr>
          <p:spPr bwMode="auto">
            <a:xfrm>
              <a:off x="2169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60" name="Line 2736"/>
            <p:cNvSpPr>
              <a:spLocks noChangeShapeType="1"/>
            </p:cNvSpPr>
            <p:nvPr/>
          </p:nvSpPr>
          <p:spPr bwMode="auto">
            <a:xfrm>
              <a:off x="2172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61" name="Line 2737"/>
            <p:cNvSpPr>
              <a:spLocks noChangeShapeType="1"/>
            </p:cNvSpPr>
            <p:nvPr/>
          </p:nvSpPr>
          <p:spPr bwMode="auto">
            <a:xfrm flipH="1">
              <a:off x="2151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62" name="Line 2738"/>
            <p:cNvSpPr>
              <a:spLocks noChangeShapeType="1"/>
            </p:cNvSpPr>
            <p:nvPr/>
          </p:nvSpPr>
          <p:spPr bwMode="auto">
            <a:xfrm flipH="1">
              <a:off x="2155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63" name="Line 2739"/>
            <p:cNvSpPr>
              <a:spLocks noChangeShapeType="1"/>
            </p:cNvSpPr>
            <p:nvPr/>
          </p:nvSpPr>
          <p:spPr bwMode="auto">
            <a:xfrm>
              <a:off x="2157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64" name="Line 2740"/>
            <p:cNvSpPr>
              <a:spLocks noChangeShapeType="1"/>
            </p:cNvSpPr>
            <p:nvPr/>
          </p:nvSpPr>
          <p:spPr bwMode="auto">
            <a:xfrm>
              <a:off x="216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65" name="Line 2741"/>
            <p:cNvSpPr>
              <a:spLocks noChangeShapeType="1"/>
            </p:cNvSpPr>
            <p:nvPr/>
          </p:nvSpPr>
          <p:spPr bwMode="auto">
            <a:xfrm flipH="1">
              <a:off x="214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66" name="Line 2742"/>
            <p:cNvSpPr>
              <a:spLocks noChangeShapeType="1"/>
            </p:cNvSpPr>
            <p:nvPr/>
          </p:nvSpPr>
          <p:spPr bwMode="auto">
            <a:xfrm flipH="1">
              <a:off x="2146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67" name="Line 2743"/>
            <p:cNvSpPr>
              <a:spLocks noChangeShapeType="1"/>
            </p:cNvSpPr>
            <p:nvPr/>
          </p:nvSpPr>
          <p:spPr bwMode="auto">
            <a:xfrm>
              <a:off x="2149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68" name="Line 2744"/>
            <p:cNvSpPr>
              <a:spLocks noChangeShapeType="1"/>
            </p:cNvSpPr>
            <p:nvPr/>
          </p:nvSpPr>
          <p:spPr bwMode="auto">
            <a:xfrm>
              <a:off x="2151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69" name="Line 2745"/>
            <p:cNvSpPr>
              <a:spLocks noChangeShapeType="1"/>
            </p:cNvSpPr>
            <p:nvPr/>
          </p:nvSpPr>
          <p:spPr bwMode="auto">
            <a:xfrm flipH="1">
              <a:off x="2134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70" name="Line 2746"/>
            <p:cNvSpPr>
              <a:spLocks noChangeShapeType="1"/>
            </p:cNvSpPr>
            <p:nvPr/>
          </p:nvSpPr>
          <p:spPr bwMode="auto">
            <a:xfrm flipH="1">
              <a:off x="2134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71" name="Line 2747"/>
            <p:cNvSpPr>
              <a:spLocks noChangeShapeType="1"/>
            </p:cNvSpPr>
            <p:nvPr/>
          </p:nvSpPr>
          <p:spPr bwMode="auto">
            <a:xfrm>
              <a:off x="2139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72" name="Line 2748"/>
            <p:cNvSpPr>
              <a:spLocks noChangeShapeType="1"/>
            </p:cNvSpPr>
            <p:nvPr/>
          </p:nvSpPr>
          <p:spPr bwMode="auto">
            <a:xfrm>
              <a:off x="2142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73" name="Line 2749"/>
            <p:cNvSpPr>
              <a:spLocks noChangeShapeType="1"/>
            </p:cNvSpPr>
            <p:nvPr/>
          </p:nvSpPr>
          <p:spPr bwMode="auto">
            <a:xfrm flipH="1">
              <a:off x="2121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74" name="Line 2750"/>
            <p:cNvSpPr>
              <a:spLocks noChangeShapeType="1"/>
            </p:cNvSpPr>
            <p:nvPr/>
          </p:nvSpPr>
          <p:spPr bwMode="auto">
            <a:xfrm flipH="1">
              <a:off x="2125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75" name="Line 2751"/>
            <p:cNvSpPr>
              <a:spLocks noChangeShapeType="1"/>
            </p:cNvSpPr>
            <p:nvPr/>
          </p:nvSpPr>
          <p:spPr bwMode="auto">
            <a:xfrm>
              <a:off x="2131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76" name="Line 2752"/>
            <p:cNvSpPr>
              <a:spLocks noChangeShapeType="1"/>
            </p:cNvSpPr>
            <p:nvPr/>
          </p:nvSpPr>
          <p:spPr bwMode="auto">
            <a:xfrm>
              <a:off x="2134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77" name="Line 2753"/>
            <p:cNvSpPr>
              <a:spLocks noChangeShapeType="1"/>
            </p:cNvSpPr>
            <p:nvPr/>
          </p:nvSpPr>
          <p:spPr bwMode="auto">
            <a:xfrm flipH="1">
              <a:off x="211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78" name="Line 2754"/>
            <p:cNvSpPr>
              <a:spLocks noChangeShapeType="1"/>
            </p:cNvSpPr>
            <p:nvPr/>
          </p:nvSpPr>
          <p:spPr bwMode="auto">
            <a:xfrm flipH="1">
              <a:off x="2117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79" name="Line 2755"/>
            <p:cNvSpPr>
              <a:spLocks noChangeShapeType="1"/>
            </p:cNvSpPr>
            <p:nvPr/>
          </p:nvSpPr>
          <p:spPr bwMode="auto">
            <a:xfrm>
              <a:off x="2119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80" name="Line 2756"/>
            <p:cNvSpPr>
              <a:spLocks noChangeShapeType="1"/>
            </p:cNvSpPr>
            <p:nvPr/>
          </p:nvSpPr>
          <p:spPr bwMode="auto">
            <a:xfrm>
              <a:off x="212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81" name="Line 2757"/>
            <p:cNvSpPr>
              <a:spLocks noChangeShapeType="1"/>
            </p:cNvSpPr>
            <p:nvPr/>
          </p:nvSpPr>
          <p:spPr bwMode="auto">
            <a:xfrm flipH="1">
              <a:off x="2104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82" name="Line 2758"/>
            <p:cNvSpPr>
              <a:spLocks noChangeShapeType="1"/>
            </p:cNvSpPr>
            <p:nvPr/>
          </p:nvSpPr>
          <p:spPr bwMode="auto">
            <a:xfrm flipH="1">
              <a:off x="2108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83" name="Line 2759"/>
            <p:cNvSpPr>
              <a:spLocks noChangeShapeType="1"/>
            </p:cNvSpPr>
            <p:nvPr/>
          </p:nvSpPr>
          <p:spPr bwMode="auto">
            <a:xfrm>
              <a:off x="2111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84" name="Line 2760"/>
            <p:cNvSpPr>
              <a:spLocks noChangeShapeType="1"/>
            </p:cNvSpPr>
            <p:nvPr/>
          </p:nvSpPr>
          <p:spPr bwMode="auto">
            <a:xfrm>
              <a:off x="2113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85" name="Line 2761"/>
            <p:cNvSpPr>
              <a:spLocks noChangeShapeType="1"/>
            </p:cNvSpPr>
            <p:nvPr/>
          </p:nvSpPr>
          <p:spPr bwMode="auto">
            <a:xfrm flipH="1">
              <a:off x="2095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86" name="Line 2762"/>
            <p:cNvSpPr>
              <a:spLocks noChangeShapeType="1"/>
            </p:cNvSpPr>
            <p:nvPr/>
          </p:nvSpPr>
          <p:spPr bwMode="auto">
            <a:xfrm flipH="1">
              <a:off x="2095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87" name="Line 2763"/>
            <p:cNvSpPr>
              <a:spLocks noChangeShapeType="1"/>
            </p:cNvSpPr>
            <p:nvPr/>
          </p:nvSpPr>
          <p:spPr bwMode="auto">
            <a:xfrm>
              <a:off x="2101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88" name="Line 2764"/>
            <p:cNvSpPr>
              <a:spLocks noChangeShapeType="1"/>
            </p:cNvSpPr>
            <p:nvPr/>
          </p:nvSpPr>
          <p:spPr bwMode="auto">
            <a:xfrm>
              <a:off x="2104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89" name="Line 2765"/>
            <p:cNvSpPr>
              <a:spLocks noChangeShapeType="1"/>
            </p:cNvSpPr>
            <p:nvPr/>
          </p:nvSpPr>
          <p:spPr bwMode="auto">
            <a:xfrm flipH="1">
              <a:off x="208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90" name="Line 2766"/>
            <p:cNvSpPr>
              <a:spLocks noChangeShapeType="1"/>
            </p:cNvSpPr>
            <p:nvPr/>
          </p:nvSpPr>
          <p:spPr bwMode="auto">
            <a:xfrm flipH="1">
              <a:off x="2087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91" name="Line 2767"/>
            <p:cNvSpPr>
              <a:spLocks noChangeShapeType="1"/>
            </p:cNvSpPr>
            <p:nvPr/>
          </p:nvSpPr>
          <p:spPr bwMode="auto">
            <a:xfrm>
              <a:off x="2092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92" name="Line 2768"/>
            <p:cNvSpPr>
              <a:spLocks noChangeShapeType="1"/>
            </p:cNvSpPr>
            <p:nvPr/>
          </p:nvSpPr>
          <p:spPr bwMode="auto">
            <a:xfrm>
              <a:off x="209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93" name="Line 2769"/>
            <p:cNvSpPr>
              <a:spLocks noChangeShapeType="1"/>
            </p:cNvSpPr>
            <p:nvPr/>
          </p:nvSpPr>
          <p:spPr bwMode="auto">
            <a:xfrm flipH="1">
              <a:off x="207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94" name="Line 2770"/>
            <p:cNvSpPr>
              <a:spLocks noChangeShapeType="1"/>
            </p:cNvSpPr>
            <p:nvPr/>
          </p:nvSpPr>
          <p:spPr bwMode="auto">
            <a:xfrm flipH="1">
              <a:off x="2079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95" name="Line 2771"/>
            <p:cNvSpPr>
              <a:spLocks noChangeShapeType="1"/>
            </p:cNvSpPr>
            <p:nvPr/>
          </p:nvSpPr>
          <p:spPr bwMode="auto">
            <a:xfrm>
              <a:off x="2081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96" name="Line 2772"/>
            <p:cNvSpPr>
              <a:spLocks noChangeShapeType="1"/>
            </p:cNvSpPr>
            <p:nvPr/>
          </p:nvSpPr>
          <p:spPr bwMode="auto">
            <a:xfrm>
              <a:off x="208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97" name="Line 2773"/>
            <p:cNvSpPr>
              <a:spLocks noChangeShapeType="1"/>
            </p:cNvSpPr>
            <p:nvPr/>
          </p:nvSpPr>
          <p:spPr bwMode="auto">
            <a:xfrm>
              <a:off x="207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98" name="Line 2774"/>
            <p:cNvSpPr>
              <a:spLocks noChangeShapeType="1"/>
            </p:cNvSpPr>
            <p:nvPr/>
          </p:nvSpPr>
          <p:spPr bwMode="auto">
            <a:xfrm>
              <a:off x="2089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99" name="Line 2775"/>
            <p:cNvSpPr>
              <a:spLocks noChangeShapeType="1"/>
            </p:cNvSpPr>
            <p:nvPr/>
          </p:nvSpPr>
          <p:spPr bwMode="auto">
            <a:xfrm>
              <a:off x="2081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00" name="Line 2776"/>
            <p:cNvSpPr>
              <a:spLocks noChangeShapeType="1"/>
            </p:cNvSpPr>
            <p:nvPr/>
          </p:nvSpPr>
          <p:spPr bwMode="auto">
            <a:xfrm flipH="1">
              <a:off x="2079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01" name="Line 2777"/>
            <p:cNvSpPr>
              <a:spLocks noChangeShapeType="1"/>
            </p:cNvSpPr>
            <p:nvPr/>
          </p:nvSpPr>
          <p:spPr bwMode="auto">
            <a:xfrm flipH="1">
              <a:off x="2087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02" name="Line 2778"/>
            <p:cNvSpPr>
              <a:spLocks noChangeShapeType="1"/>
            </p:cNvSpPr>
            <p:nvPr/>
          </p:nvSpPr>
          <p:spPr bwMode="auto">
            <a:xfrm>
              <a:off x="210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03" name="Line 2779"/>
            <p:cNvSpPr>
              <a:spLocks noChangeShapeType="1"/>
            </p:cNvSpPr>
            <p:nvPr/>
          </p:nvSpPr>
          <p:spPr bwMode="auto">
            <a:xfrm flipH="1">
              <a:off x="2095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04" name="Line 2780"/>
            <p:cNvSpPr>
              <a:spLocks noChangeShapeType="1"/>
            </p:cNvSpPr>
            <p:nvPr/>
          </p:nvSpPr>
          <p:spPr bwMode="auto">
            <a:xfrm>
              <a:off x="211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05" name="Line 2781"/>
            <p:cNvSpPr>
              <a:spLocks noChangeShapeType="1"/>
            </p:cNvSpPr>
            <p:nvPr/>
          </p:nvSpPr>
          <p:spPr bwMode="auto">
            <a:xfrm flipH="1">
              <a:off x="2108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06" name="Line 2782"/>
            <p:cNvSpPr>
              <a:spLocks noChangeShapeType="1"/>
            </p:cNvSpPr>
            <p:nvPr/>
          </p:nvSpPr>
          <p:spPr bwMode="auto">
            <a:xfrm>
              <a:off x="2119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07" name="Line 2783"/>
            <p:cNvSpPr>
              <a:spLocks noChangeShapeType="1"/>
            </p:cNvSpPr>
            <p:nvPr/>
          </p:nvSpPr>
          <p:spPr bwMode="auto">
            <a:xfrm flipH="1">
              <a:off x="2117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08" name="Line 2784"/>
            <p:cNvSpPr>
              <a:spLocks noChangeShapeType="1"/>
            </p:cNvSpPr>
            <p:nvPr/>
          </p:nvSpPr>
          <p:spPr bwMode="auto">
            <a:xfrm>
              <a:off x="2128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09" name="Line 2785"/>
            <p:cNvSpPr>
              <a:spLocks noChangeShapeType="1"/>
            </p:cNvSpPr>
            <p:nvPr/>
          </p:nvSpPr>
          <p:spPr bwMode="auto">
            <a:xfrm flipH="1">
              <a:off x="2125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10" name="Line 2786"/>
            <p:cNvSpPr>
              <a:spLocks noChangeShapeType="1"/>
            </p:cNvSpPr>
            <p:nvPr/>
          </p:nvSpPr>
          <p:spPr bwMode="auto">
            <a:xfrm>
              <a:off x="2138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11" name="Line 2787"/>
            <p:cNvSpPr>
              <a:spLocks noChangeShapeType="1"/>
            </p:cNvSpPr>
            <p:nvPr/>
          </p:nvSpPr>
          <p:spPr bwMode="auto">
            <a:xfrm flipH="1">
              <a:off x="2134" y="2057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12" name="Line 2788"/>
            <p:cNvSpPr>
              <a:spLocks noChangeShapeType="1"/>
            </p:cNvSpPr>
            <p:nvPr/>
          </p:nvSpPr>
          <p:spPr bwMode="auto">
            <a:xfrm>
              <a:off x="2148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13" name="Line 2789"/>
            <p:cNvSpPr>
              <a:spLocks noChangeShapeType="1"/>
            </p:cNvSpPr>
            <p:nvPr/>
          </p:nvSpPr>
          <p:spPr bwMode="auto">
            <a:xfrm flipH="1">
              <a:off x="2146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14" name="Line 2790"/>
            <p:cNvSpPr>
              <a:spLocks noChangeShapeType="1"/>
            </p:cNvSpPr>
            <p:nvPr/>
          </p:nvSpPr>
          <p:spPr bwMode="auto">
            <a:xfrm>
              <a:off x="2157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15" name="Line 2791"/>
            <p:cNvSpPr>
              <a:spLocks noChangeShapeType="1"/>
            </p:cNvSpPr>
            <p:nvPr/>
          </p:nvSpPr>
          <p:spPr bwMode="auto">
            <a:xfrm flipH="1">
              <a:off x="2155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16" name="Line 2792"/>
            <p:cNvSpPr>
              <a:spLocks noChangeShapeType="1"/>
            </p:cNvSpPr>
            <p:nvPr/>
          </p:nvSpPr>
          <p:spPr bwMode="auto">
            <a:xfrm>
              <a:off x="2166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17" name="Line 2793"/>
            <p:cNvSpPr>
              <a:spLocks noChangeShapeType="1"/>
            </p:cNvSpPr>
            <p:nvPr/>
          </p:nvSpPr>
          <p:spPr bwMode="auto">
            <a:xfrm flipH="1">
              <a:off x="2163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18" name="Line 2794"/>
            <p:cNvSpPr>
              <a:spLocks noChangeShapeType="1"/>
            </p:cNvSpPr>
            <p:nvPr/>
          </p:nvSpPr>
          <p:spPr bwMode="auto">
            <a:xfrm>
              <a:off x="2176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19" name="Line 2795"/>
            <p:cNvSpPr>
              <a:spLocks noChangeShapeType="1"/>
            </p:cNvSpPr>
            <p:nvPr/>
          </p:nvSpPr>
          <p:spPr bwMode="auto">
            <a:xfrm flipH="1">
              <a:off x="2172" y="2057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20" name="Line 2796"/>
            <p:cNvSpPr>
              <a:spLocks noChangeShapeType="1"/>
            </p:cNvSpPr>
            <p:nvPr/>
          </p:nvSpPr>
          <p:spPr bwMode="auto">
            <a:xfrm>
              <a:off x="2187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21" name="Line 2797"/>
            <p:cNvSpPr>
              <a:spLocks noChangeShapeType="1"/>
            </p:cNvSpPr>
            <p:nvPr/>
          </p:nvSpPr>
          <p:spPr bwMode="auto">
            <a:xfrm flipH="1">
              <a:off x="2184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22" name="Line 2798"/>
            <p:cNvSpPr>
              <a:spLocks noChangeShapeType="1"/>
            </p:cNvSpPr>
            <p:nvPr/>
          </p:nvSpPr>
          <p:spPr bwMode="auto">
            <a:xfrm>
              <a:off x="2195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23" name="Line 2799"/>
            <p:cNvSpPr>
              <a:spLocks noChangeShapeType="1"/>
            </p:cNvSpPr>
            <p:nvPr/>
          </p:nvSpPr>
          <p:spPr bwMode="auto">
            <a:xfrm flipH="1">
              <a:off x="2193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24" name="Line 2800"/>
            <p:cNvSpPr>
              <a:spLocks noChangeShapeType="1"/>
            </p:cNvSpPr>
            <p:nvPr/>
          </p:nvSpPr>
          <p:spPr bwMode="auto">
            <a:xfrm>
              <a:off x="2204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25" name="Line 2801"/>
            <p:cNvSpPr>
              <a:spLocks noChangeShapeType="1"/>
            </p:cNvSpPr>
            <p:nvPr/>
          </p:nvSpPr>
          <p:spPr bwMode="auto">
            <a:xfrm flipH="1">
              <a:off x="2201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26" name="Line 2802"/>
            <p:cNvSpPr>
              <a:spLocks noChangeShapeType="1"/>
            </p:cNvSpPr>
            <p:nvPr/>
          </p:nvSpPr>
          <p:spPr bwMode="auto">
            <a:xfrm>
              <a:off x="2216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27" name="Line 2803"/>
            <p:cNvSpPr>
              <a:spLocks noChangeShapeType="1"/>
            </p:cNvSpPr>
            <p:nvPr/>
          </p:nvSpPr>
          <p:spPr bwMode="auto">
            <a:xfrm flipH="1">
              <a:off x="2214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28" name="Line 2804"/>
            <p:cNvSpPr>
              <a:spLocks noChangeShapeType="1"/>
            </p:cNvSpPr>
            <p:nvPr/>
          </p:nvSpPr>
          <p:spPr bwMode="auto">
            <a:xfrm>
              <a:off x="2225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29" name="Line 2805"/>
            <p:cNvSpPr>
              <a:spLocks noChangeShapeType="1"/>
            </p:cNvSpPr>
            <p:nvPr/>
          </p:nvSpPr>
          <p:spPr bwMode="auto">
            <a:xfrm flipH="1">
              <a:off x="2222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30" name="Line 2806"/>
            <p:cNvSpPr>
              <a:spLocks noChangeShapeType="1"/>
            </p:cNvSpPr>
            <p:nvPr/>
          </p:nvSpPr>
          <p:spPr bwMode="auto">
            <a:xfrm>
              <a:off x="2234" y="1974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31" name="Line 2807"/>
            <p:cNvSpPr>
              <a:spLocks noChangeShapeType="1"/>
            </p:cNvSpPr>
            <p:nvPr/>
          </p:nvSpPr>
          <p:spPr bwMode="auto">
            <a:xfrm flipH="1">
              <a:off x="2231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32" name="Line 2808"/>
            <p:cNvSpPr>
              <a:spLocks noChangeShapeType="1"/>
            </p:cNvSpPr>
            <p:nvPr/>
          </p:nvSpPr>
          <p:spPr bwMode="auto">
            <a:xfrm>
              <a:off x="2243" y="1974"/>
              <a:ext cx="3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33" name="Line 2809"/>
            <p:cNvSpPr>
              <a:spLocks noChangeShapeType="1"/>
            </p:cNvSpPr>
            <p:nvPr/>
          </p:nvSpPr>
          <p:spPr bwMode="auto">
            <a:xfrm flipH="1">
              <a:off x="2240" y="206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34" name="Line 2810"/>
            <p:cNvSpPr>
              <a:spLocks noChangeShapeType="1"/>
            </p:cNvSpPr>
            <p:nvPr/>
          </p:nvSpPr>
          <p:spPr bwMode="auto">
            <a:xfrm>
              <a:off x="2254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35" name="Line 2811"/>
            <p:cNvSpPr>
              <a:spLocks noChangeShapeType="1"/>
            </p:cNvSpPr>
            <p:nvPr/>
          </p:nvSpPr>
          <p:spPr bwMode="auto">
            <a:xfrm flipH="1">
              <a:off x="2252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2812"/>
          <p:cNvGrpSpPr>
            <a:grpSpLocks/>
          </p:cNvGrpSpPr>
          <p:nvPr/>
        </p:nvGrpSpPr>
        <p:grpSpPr bwMode="auto">
          <a:xfrm>
            <a:off x="3294063" y="3108325"/>
            <a:ext cx="298450" cy="196850"/>
            <a:chOff x="2075" y="1958"/>
            <a:chExt cx="188" cy="124"/>
          </a:xfrm>
        </p:grpSpPr>
        <p:sp>
          <p:nvSpPr>
            <p:cNvPr id="1744637" name="Freeform 2813"/>
            <p:cNvSpPr>
              <a:spLocks/>
            </p:cNvSpPr>
            <p:nvPr/>
          </p:nvSpPr>
          <p:spPr bwMode="auto">
            <a:xfrm>
              <a:off x="2080" y="1961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8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8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10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8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8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38" name="Freeform 2814"/>
            <p:cNvSpPr>
              <a:spLocks/>
            </p:cNvSpPr>
            <p:nvPr/>
          </p:nvSpPr>
          <p:spPr bwMode="auto">
            <a:xfrm>
              <a:off x="2077" y="1958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8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8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8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8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39" name="Line 2815"/>
            <p:cNvSpPr>
              <a:spLocks noChangeShapeType="1"/>
            </p:cNvSpPr>
            <p:nvPr/>
          </p:nvSpPr>
          <p:spPr bwMode="auto">
            <a:xfrm flipH="1">
              <a:off x="2075" y="1974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40" name="Freeform 2816"/>
            <p:cNvSpPr>
              <a:spLocks/>
            </p:cNvSpPr>
            <p:nvPr/>
          </p:nvSpPr>
          <p:spPr bwMode="auto">
            <a:xfrm>
              <a:off x="2077" y="2063"/>
              <a:ext cx="181" cy="16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77" y="6"/>
                </a:cxn>
                <a:cxn ang="0">
                  <a:pos x="173" y="6"/>
                </a:cxn>
                <a:cxn ang="0">
                  <a:pos x="160" y="11"/>
                </a:cxn>
                <a:cxn ang="0">
                  <a:pos x="157" y="11"/>
                </a:cxn>
                <a:cxn ang="0">
                  <a:pos x="139" y="16"/>
                </a:cxn>
                <a:cxn ang="0">
                  <a:pos x="110" y="16"/>
                </a:cxn>
                <a:cxn ang="0">
                  <a:pos x="93" y="16"/>
                </a:cxn>
                <a:cxn ang="0">
                  <a:pos x="76" y="16"/>
                </a:cxn>
                <a:cxn ang="0">
                  <a:pos x="42" y="16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81" h="16">
                  <a:moveTo>
                    <a:pt x="181" y="0"/>
                  </a:moveTo>
                  <a:lnTo>
                    <a:pt x="177" y="6"/>
                  </a:lnTo>
                  <a:lnTo>
                    <a:pt x="173" y="6"/>
                  </a:lnTo>
                  <a:lnTo>
                    <a:pt x="160" y="11"/>
                  </a:lnTo>
                  <a:lnTo>
                    <a:pt x="157" y="11"/>
                  </a:lnTo>
                  <a:lnTo>
                    <a:pt x="139" y="16"/>
                  </a:lnTo>
                  <a:lnTo>
                    <a:pt x="110" y="16"/>
                  </a:lnTo>
                  <a:lnTo>
                    <a:pt x="93" y="16"/>
                  </a:lnTo>
                  <a:lnTo>
                    <a:pt x="76" y="16"/>
                  </a:lnTo>
                  <a:lnTo>
                    <a:pt x="42" y="16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41" name="Freeform 2817"/>
            <p:cNvSpPr>
              <a:spLocks/>
            </p:cNvSpPr>
            <p:nvPr/>
          </p:nvSpPr>
          <p:spPr bwMode="auto">
            <a:xfrm>
              <a:off x="2077" y="1958"/>
              <a:ext cx="181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21" y="5"/>
                </a:cxn>
                <a:cxn ang="0">
                  <a:pos x="25" y="5"/>
                </a:cxn>
                <a:cxn ang="0">
                  <a:pos x="38" y="5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10" y="0"/>
                </a:cxn>
                <a:cxn ang="0">
                  <a:pos x="143" y="5"/>
                </a:cxn>
                <a:cxn ang="0">
                  <a:pos x="157" y="5"/>
                </a:cxn>
                <a:cxn ang="0">
                  <a:pos x="160" y="5"/>
                </a:cxn>
                <a:cxn ang="0">
                  <a:pos x="173" y="10"/>
                </a:cxn>
                <a:cxn ang="0">
                  <a:pos x="177" y="10"/>
                </a:cxn>
                <a:cxn ang="0">
                  <a:pos x="181" y="16"/>
                </a:cxn>
              </a:cxnLst>
              <a:rect l="0" t="0" r="r" b="b"/>
              <a:pathLst>
                <a:path w="181" h="16">
                  <a:moveTo>
                    <a:pt x="0" y="16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38" y="5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10" y="0"/>
                  </a:lnTo>
                  <a:lnTo>
                    <a:pt x="143" y="5"/>
                  </a:lnTo>
                  <a:lnTo>
                    <a:pt x="157" y="5"/>
                  </a:lnTo>
                  <a:lnTo>
                    <a:pt x="160" y="5"/>
                  </a:lnTo>
                  <a:lnTo>
                    <a:pt x="173" y="10"/>
                  </a:lnTo>
                  <a:lnTo>
                    <a:pt x="177" y="10"/>
                  </a:lnTo>
                  <a:lnTo>
                    <a:pt x="181" y="16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42" name="Line 2818"/>
            <p:cNvSpPr>
              <a:spLocks noChangeShapeType="1"/>
            </p:cNvSpPr>
            <p:nvPr/>
          </p:nvSpPr>
          <p:spPr bwMode="auto">
            <a:xfrm>
              <a:off x="2258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43" name="Line 2819"/>
            <p:cNvSpPr>
              <a:spLocks noChangeShapeType="1"/>
            </p:cNvSpPr>
            <p:nvPr/>
          </p:nvSpPr>
          <p:spPr bwMode="auto">
            <a:xfrm>
              <a:off x="2077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44" name="Line 2820"/>
            <p:cNvSpPr>
              <a:spLocks noChangeShapeType="1"/>
            </p:cNvSpPr>
            <p:nvPr/>
          </p:nvSpPr>
          <p:spPr bwMode="auto">
            <a:xfrm flipH="1">
              <a:off x="2075" y="2063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45" name="Line 2821"/>
            <p:cNvSpPr>
              <a:spLocks noChangeShapeType="1"/>
            </p:cNvSpPr>
            <p:nvPr/>
          </p:nvSpPr>
          <p:spPr bwMode="auto">
            <a:xfrm flipH="1">
              <a:off x="2075" y="1984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46" name="Line 2822"/>
            <p:cNvSpPr>
              <a:spLocks noChangeShapeType="1"/>
            </p:cNvSpPr>
            <p:nvPr/>
          </p:nvSpPr>
          <p:spPr bwMode="auto">
            <a:xfrm flipH="1">
              <a:off x="2075" y="2019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47" name="Line 2823"/>
            <p:cNvSpPr>
              <a:spLocks noChangeShapeType="1"/>
            </p:cNvSpPr>
            <p:nvPr/>
          </p:nvSpPr>
          <p:spPr bwMode="auto">
            <a:xfrm flipH="1">
              <a:off x="2075" y="2052"/>
              <a:ext cx="18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48" name="Freeform 2824"/>
            <p:cNvSpPr>
              <a:spLocks/>
            </p:cNvSpPr>
            <p:nvPr/>
          </p:nvSpPr>
          <p:spPr bwMode="auto">
            <a:xfrm>
              <a:off x="2246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49" name="Freeform 2825"/>
            <p:cNvSpPr>
              <a:spLocks/>
            </p:cNvSpPr>
            <p:nvPr/>
          </p:nvSpPr>
          <p:spPr bwMode="auto">
            <a:xfrm>
              <a:off x="2242" y="2019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50" name="Freeform 2826"/>
            <p:cNvSpPr>
              <a:spLocks/>
            </p:cNvSpPr>
            <p:nvPr/>
          </p:nvSpPr>
          <p:spPr bwMode="auto">
            <a:xfrm>
              <a:off x="2237" y="1984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51" name="Freeform 2827"/>
            <p:cNvSpPr>
              <a:spLocks/>
            </p:cNvSpPr>
            <p:nvPr/>
          </p:nvSpPr>
          <p:spPr bwMode="auto">
            <a:xfrm>
              <a:off x="2229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52" name="Freeform 2828"/>
            <p:cNvSpPr>
              <a:spLocks/>
            </p:cNvSpPr>
            <p:nvPr/>
          </p:nvSpPr>
          <p:spPr bwMode="auto">
            <a:xfrm>
              <a:off x="2229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53" name="Freeform 2829"/>
            <p:cNvSpPr>
              <a:spLocks/>
            </p:cNvSpPr>
            <p:nvPr/>
          </p:nvSpPr>
          <p:spPr bwMode="auto">
            <a:xfrm>
              <a:off x="2220" y="2019"/>
              <a:ext cx="9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54" name="Freeform 2830"/>
            <p:cNvSpPr>
              <a:spLocks/>
            </p:cNvSpPr>
            <p:nvPr/>
          </p:nvSpPr>
          <p:spPr bwMode="auto">
            <a:xfrm>
              <a:off x="2216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55" name="Freeform 2831"/>
            <p:cNvSpPr>
              <a:spLocks/>
            </p:cNvSpPr>
            <p:nvPr/>
          </p:nvSpPr>
          <p:spPr bwMode="auto">
            <a:xfrm>
              <a:off x="2212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56" name="Freeform 2832"/>
            <p:cNvSpPr>
              <a:spLocks/>
            </p:cNvSpPr>
            <p:nvPr/>
          </p:nvSpPr>
          <p:spPr bwMode="auto">
            <a:xfrm>
              <a:off x="2208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57" name="Freeform 2833"/>
            <p:cNvSpPr>
              <a:spLocks/>
            </p:cNvSpPr>
            <p:nvPr/>
          </p:nvSpPr>
          <p:spPr bwMode="auto">
            <a:xfrm>
              <a:off x="2199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58" name="Freeform 2834"/>
            <p:cNvSpPr>
              <a:spLocks/>
            </p:cNvSpPr>
            <p:nvPr/>
          </p:nvSpPr>
          <p:spPr bwMode="auto">
            <a:xfrm>
              <a:off x="2199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59" name="Freeform 2835"/>
            <p:cNvSpPr>
              <a:spLocks/>
            </p:cNvSpPr>
            <p:nvPr/>
          </p:nvSpPr>
          <p:spPr bwMode="auto">
            <a:xfrm>
              <a:off x="2191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60" name="Freeform 2836"/>
            <p:cNvSpPr>
              <a:spLocks/>
            </p:cNvSpPr>
            <p:nvPr/>
          </p:nvSpPr>
          <p:spPr bwMode="auto">
            <a:xfrm>
              <a:off x="2187" y="1984"/>
              <a:ext cx="8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61" name="Freeform 2837"/>
            <p:cNvSpPr>
              <a:spLocks/>
            </p:cNvSpPr>
            <p:nvPr/>
          </p:nvSpPr>
          <p:spPr bwMode="auto">
            <a:xfrm>
              <a:off x="2182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62" name="Freeform 2838"/>
            <p:cNvSpPr>
              <a:spLocks/>
            </p:cNvSpPr>
            <p:nvPr/>
          </p:nvSpPr>
          <p:spPr bwMode="auto">
            <a:xfrm>
              <a:off x="2178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63" name="Freeform 2839"/>
            <p:cNvSpPr>
              <a:spLocks/>
            </p:cNvSpPr>
            <p:nvPr/>
          </p:nvSpPr>
          <p:spPr bwMode="auto">
            <a:xfrm>
              <a:off x="2174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64" name="Freeform 2840"/>
            <p:cNvSpPr>
              <a:spLocks/>
            </p:cNvSpPr>
            <p:nvPr/>
          </p:nvSpPr>
          <p:spPr bwMode="auto">
            <a:xfrm>
              <a:off x="2170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65" name="Freeform 2841"/>
            <p:cNvSpPr>
              <a:spLocks/>
            </p:cNvSpPr>
            <p:nvPr/>
          </p:nvSpPr>
          <p:spPr bwMode="auto">
            <a:xfrm>
              <a:off x="2161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66" name="Freeform 2842"/>
            <p:cNvSpPr>
              <a:spLocks/>
            </p:cNvSpPr>
            <p:nvPr/>
          </p:nvSpPr>
          <p:spPr bwMode="auto">
            <a:xfrm>
              <a:off x="2161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67" name="Freeform 2843"/>
            <p:cNvSpPr>
              <a:spLocks/>
            </p:cNvSpPr>
            <p:nvPr/>
          </p:nvSpPr>
          <p:spPr bwMode="auto">
            <a:xfrm>
              <a:off x="2153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68" name="Freeform 2844"/>
            <p:cNvSpPr>
              <a:spLocks/>
            </p:cNvSpPr>
            <p:nvPr/>
          </p:nvSpPr>
          <p:spPr bwMode="auto">
            <a:xfrm>
              <a:off x="2148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69" name="Freeform 2845"/>
            <p:cNvSpPr>
              <a:spLocks/>
            </p:cNvSpPr>
            <p:nvPr/>
          </p:nvSpPr>
          <p:spPr bwMode="auto">
            <a:xfrm>
              <a:off x="2144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70" name="Freeform 2846"/>
            <p:cNvSpPr>
              <a:spLocks/>
            </p:cNvSpPr>
            <p:nvPr/>
          </p:nvSpPr>
          <p:spPr bwMode="auto">
            <a:xfrm>
              <a:off x="2140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71" name="Freeform 2847"/>
            <p:cNvSpPr>
              <a:spLocks/>
            </p:cNvSpPr>
            <p:nvPr/>
          </p:nvSpPr>
          <p:spPr bwMode="auto">
            <a:xfrm>
              <a:off x="2136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72" name="Freeform 2848"/>
            <p:cNvSpPr>
              <a:spLocks/>
            </p:cNvSpPr>
            <p:nvPr/>
          </p:nvSpPr>
          <p:spPr bwMode="auto">
            <a:xfrm>
              <a:off x="2132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73" name="Freeform 2849"/>
            <p:cNvSpPr>
              <a:spLocks/>
            </p:cNvSpPr>
            <p:nvPr/>
          </p:nvSpPr>
          <p:spPr bwMode="auto">
            <a:xfrm>
              <a:off x="2123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74" name="Freeform 2850"/>
            <p:cNvSpPr>
              <a:spLocks/>
            </p:cNvSpPr>
            <p:nvPr/>
          </p:nvSpPr>
          <p:spPr bwMode="auto">
            <a:xfrm>
              <a:off x="2123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75" name="Freeform 2851"/>
            <p:cNvSpPr>
              <a:spLocks/>
            </p:cNvSpPr>
            <p:nvPr/>
          </p:nvSpPr>
          <p:spPr bwMode="auto">
            <a:xfrm>
              <a:off x="211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76" name="Freeform 2852"/>
            <p:cNvSpPr>
              <a:spLocks/>
            </p:cNvSpPr>
            <p:nvPr/>
          </p:nvSpPr>
          <p:spPr bwMode="auto">
            <a:xfrm>
              <a:off x="2110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77" name="Freeform 2853"/>
            <p:cNvSpPr>
              <a:spLocks/>
            </p:cNvSpPr>
            <p:nvPr/>
          </p:nvSpPr>
          <p:spPr bwMode="auto">
            <a:xfrm>
              <a:off x="2106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78" name="Freeform 2854"/>
            <p:cNvSpPr>
              <a:spLocks/>
            </p:cNvSpPr>
            <p:nvPr/>
          </p:nvSpPr>
          <p:spPr bwMode="auto">
            <a:xfrm>
              <a:off x="2102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79" name="Freeform 2855"/>
            <p:cNvSpPr>
              <a:spLocks/>
            </p:cNvSpPr>
            <p:nvPr/>
          </p:nvSpPr>
          <p:spPr bwMode="auto">
            <a:xfrm>
              <a:off x="2098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80" name="Freeform 2856"/>
            <p:cNvSpPr>
              <a:spLocks/>
            </p:cNvSpPr>
            <p:nvPr/>
          </p:nvSpPr>
          <p:spPr bwMode="auto">
            <a:xfrm>
              <a:off x="2094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81" name="Freeform 2857"/>
            <p:cNvSpPr>
              <a:spLocks/>
            </p:cNvSpPr>
            <p:nvPr/>
          </p:nvSpPr>
          <p:spPr bwMode="auto">
            <a:xfrm>
              <a:off x="208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82" name="Freeform 2858"/>
            <p:cNvSpPr>
              <a:spLocks/>
            </p:cNvSpPr>
            <p:nvPr/>
          </p:nvSpPr>
          <p:spPr bwMode="auto">
            <a:xfrm>
              <a:off x="2085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83" name="Freeform 2859"/>
            <p:cNvSpPr>
              <a:spLocks/>
            </p:cNvSpPr>
            <p:nvPr/>
          </p:nvSpPr>
          <p:spPr bwMode="auto">
            <a:xfrm>
              <a:off x="2077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84" name="Freeform 2860"/>
            <p:cNvSpPr>
              <a:spLocks/>
            </p:cNvSpPr>
            <p:nvPr/>
          </p:nvSpPr>
          <p:spPr bwMode="auto">
            <a:xfrm>
              <a:off x="2077" y="1984"/>
              <a:ext cx="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8" y="12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85" name="Freeform 2861"/>
            <p:cNvSpPr>
              <a:spLocks/>
            </p:cNvSpPr>
            <p:nvPr/>
          </p:nvSpPr>
          <p:spPr bwMode="auto">
            <a:xfrm>
              <a:off x="2251" y="2019"/>
              <a:ext cx="8" cy="3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86" name="Freeform 2862"/>
            <p:cNvSpPr>
              <a:spLocks/>
            </p:cNvSpPr>
            <p:nvPr/>
          </p:nvSpPr>
          <p:spPr bwMode="auto">
            <a:xfrm>
              <a:off x="2254" y="2002"/>
              <a:ext cx="9" cy="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0" y="12"/>
                  </a:lnTo>
                  <a:lnTo>
                    <a:pt x="9" y="12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87" name="Line 2863"/>
            <p:cNvSpPr>
              <a:spLocks noChangeShapeType="1"/>
            </p:cNvSpPr>
            <p:nvPr/>
          </p:nvSpPr>
          <p:spPr bwMode="auto">
            <a:xfrm flipV="1">
              <a:off x="2251" y="1972"/>
              <a:ext cx="3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88" name="Line 2864"/>
            <p:cNvSpPr>
              <a:spLocks noChangeShapeType="1"/>
            </p:cNvSpPr>
            <p:nvPr/>
          </p:nvSpPr>
          <p:spPr bwMode="auto">
            <a:xfrm flipV="1">
              <a:off x="2242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89" name="Line 2865"/>
            <p:cNvSpPr>
              <a:spLocks noChangeShapeType="1"/>
            </p:cNvSpPr>
            <p:nvPr/>
          </p:nvSpPr>
          <p:spPr bwMode="auto">
            <a:xfrm flipV="1">
              <a:off x="2229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90" name="Line 2866"/>
            <p:cNvSpPr>
              <a:spLocks noChangeShapeType="1"/>
            </p:cNvSpPr>
            <p:nvPr/>
          </p:nvSpPr>
          <p:spPr bwMode="auto">
            <a:xfrm flipV="1">
              <a:off x="2222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91" name="Line 2867"/>
            <p:cNvSpPr>
              <a:spLocks noChangeShapeType="1"/>
            </p:cNvSpPr>
            <p:nvPr/>
          </p:nvSpPr>
          <p:spPr bwMode="auto">
            <a:xfrm flipV="1">
              <a:off x="2212" y="1972"/>
              <a:ext cx="4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92" name="Line 2868"/>
            <p:cNvSpPr>
              <a:spLocks noChangeShapeType="1"/>
            </p:cNvSpPr>
            <p:nvPr/>
          </p:nvSpPr>
          <p:spPr bwMode="auto">
            <a:xfrm flipV="1">
              <a:off x="2199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93" name="Line 2869"/>
            <p:cNvSpPr>
              <a:spLocks noChangeShapeType="1"/>
            </p:cNvSpPr>
            <p:nvPr/>
          </p:nvSpPr>
          <p:spPr bwMode="auto">
            <a:xfrm flipV="1">
              <a:off x="2191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94" name="Line 2870"/>
            <p:cNvSpPr>
              <a:spLocks noChangeShapeType="1"/>
            </p:cNvSpPr>
            <p:nvPr/>
          </p:nvSpPr>
          <p:spPr bwMode="auto">
            <a:xfrm flipV="1">
              <a:off x="2182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95" name="Line 2871"/>
            <p:cNvSpPr>
              <a:spLocks noChangeShapeType="1"/>
            </p:cNvSpPr>
            <p:nvPr/>
          </p:nvSpPr>
          <p:spPr bwMode="auto">
            <a:xfrm flipV="1">
              <a:off x="2174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96" name="Line 2872"/>
            <p:cNvSpPr>
              <a:spLocks noChangeShapeType="1"/>
            </p:cNvSpPr>
            <p:nvPr/>
          </p:nvSpPr>
          <p:spPr bwMode="auto">
            <a:xfrm flipV="1">
              <a:off x="2161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97" name="Line 2873"/>
            <p:cNvSpPr>
              <a:spLocks noChangeShapeType="1"/>
            </p:cNvSpPr>
            <p:nvPr/>
          </p:nvSpPr>
          <p:spPr bwMode="auto">
            <a:xfrm flipV="1">
              <a:off x="215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98" name="Line 2874"/>
            <p:cNvSpPr>
              <a:spLocks noChangeShapeType="1"/>
            </p:cNvSpPr>
            <p:nvPr/>
          </p:nvSpPr>
          <p:spPr bwMode="auto">
            <a:xfrm flipV="1">
              <a:off x="2144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99" name="Line 2875"/>
            <p:cNvSpPr>
              <a:spLocks noChangeShapeType="1"/>
            </p:cNvSpPr>
            <p:nvPr/>
          </p:nvSpPr>
          <p:spPr bwMode="auto">
            <a:xfrm flipV="1">
              <a:off x="2136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00" name="Line 2876"/>
            <p:cNvSpPr>
              <a:spLocks noChangeShapeType="1"/>
            </p:cNvSpPr>
            <p:nvPr/>
          </p:nvSpPr>
          <p:spPr bwMode="auto">
            <a:xfrm flipV="1">
              <a:off x="212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01" name="Line 2877"/>
            <p:cNvSpPr>
              <a:spLocks noChangeShapeType="1"/>
            </p:cNvSpPr>
            <p:nvPr/>
          </p:nvSpPr>
          <p:spPr bwMode="auto">
            <a:xfrm flipV="1">
              <a:off x="211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02" name="Line 2878"/>
            <p:cNvSpPr>
              <a:spLocks noChangeShapeType="1"/>
            </p:cNvSpPr>
            <p:nvPr/>
          </p:nvSpPr>
          <p:spPr bwMode="auto">
            <a:xfrm flipV="1">
              <a:off x="2106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03" name="Line 2879"/>
            <p:cNvSpPr>
              <a:spLocks noChangeShapeType="1"/>
            </p:cNvSpPr>
            <p:nvPr/>
          </p:nvSpPr>
          <p:spPr bwMode="auto">
            <a:xfrm flipV="1">
              <a:off x="2098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04" name="Line 2880"/>
            <p:cNvSpPr>
              <a:spLocks noChangeShapeType="1"/>
            </p:cNvSpPr>
            <p:nvPr/>
          </p:nvSpPr>
          <p:spPr bwMode="auto">
            <a:xfrm flipV="1">
              <a:off x="208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05" name="Line 2881"/>
            <p:cNvSpPr>
              <a:spLocks noChangeShapeType="1"/>
            </p:cNvSpPr>
            <p:nvPr/>
          </p:nvSpPr>
          <p:spPr bwMode="auto">
            <a:xfrm flipV="1">
              <a:off x="2077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06" name="Line 2882"/>
            <p:cNvSpPr>
              <a:spLocks noChangeShapeType="1"/>
            </p:cNvSpPr>
            <p:nvPr/>
          </p:nvSpPr>
          <p:spPr bwMode="auto">
            <a:xfrm flipH="1">
              <a:off x="2079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07" name="Line 2883"/>
            <p:cNvSpPr>
              <a:spLocks noChangeShapeType="1"/>
            </p:cNvSpPr>
            <p:nvPr/>
          </p:nvSpPr>
          <p:spPr bwMode="auto">
            <a:xfrm flipH="1">
              <a:off x="2087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08" name="Line 2884"/>
            <p:cNvSpPr>
              <a:spLocks noChangeShapeType="1"/>
            </p:cNvSpPr>
            <p:nvPr/>
          </p:nvSpPr>
          <p:spPr bwMode="auto">
            <a:xfrm flipH="1">
              <a:off x="2096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09" name="Line 2885"/>
            <p:cNvSpPr>
              <a:spLocks noChangeShapeType="1"/>
            </p:cNvSpPr>
            <p:nvPr/>
          </p:nvSpPr>
          <p:spPr bwMode="auto">
            <a:xfrm>
              <a:off x="2110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10" name="Line 2886"/>
            <p:cNvSpPr>
              <a:spLocks noChangeShapeType="1"/>
            </p:cNvSpPr>
            <p:nvPr/>
          </p:nvSpPr>
          <p:spPr bwMode="auto">
            <a:xfrm flipH="1">
              <a:off x="2117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11" name="Line 2887"/>
            <p:cNvSpPr>
              <a:spLocks noChangeShapeType="1"/>
            </p:cNvSpPr>
            <p:nvPr/>
          </p:nvSpPr>
          <p:spPr bwMode="auto">
            <a:xfrm flipH="1">
              <a:off x="2125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12" name="Line 2888"/>
            <p:cNvSpPr>
              <a:spLocks noChangeShapeType="1"/>
            </p:cNvSpPr>
            <p:nvPr/>
          </p:nvSpPr>
          <p:spPr bwMode="auto">
            <a:xfrm flipH="1">
              <a:off x="2134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13" name="Line 2889"/>
            <p:cNvSpPr>
              <a:spLocks noChangeShapeType="1"/>
            </p:cNvSpPr>
            <p:nvPr/>
          </p:nvSpPr>
          <p:spPr bwMode="auto">
            <a:xfrm>
              <a:off x="2148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14" name="Line 2890"/>
            <p:cNvSpPr>
              <a:spLocks noChangeShapeType="1"/>
            </p:cNvSpPr>
            <p:nvPr/>
          </p:nvSpPr>
          <p:spPr bwMode="auto">
            <a:xfrm flipH="1">
              <a:off x="2155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15" name="Line 2891"/>
            <p:cNvSpPr>
              <a:spLocks noChangeShapeType="1"/>
            </p:cNvSpPr>
            <p:nvPr/>
          </p:nvSpPr>
          <p:spPr bwMode="auto">
            <a:xfrm flipH="1">
              <a:off x="2163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16" name="Line 2892"/>
            <p:cNvSpPr>
              <a:spLocks noChangeShapeType="1"/>
            </p:cNvSpPr>
            <p:nvPr/>
          </p:nvSpPr>
          <p:spPr bwMode="auto">
            <a:xfrm flipH="1">
              <a:off x="2172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17" name="Line 2893"/>
            <p:cNvSpPr>
              <a:spLocks noChangeShapeType="1"/>
            </p:cNvSpPr>
            <p:nvPr/>
          </p:nvSpPr>
          <p:spPr bwMode="auto">
            <a:xfrm>
              <a:off x="2187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18" name="Line 2894"/>
            <p:cNvSpPr>
              <a:spLocks noChangeShapeType="1"/>
            </p:cNvSpPr>
            <p:nvPr/>
          </p:nvSpPr>
          <p:spPr bwMode="auto">
            <a:xfrm flipH="1">
              <a:off x="2193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19" name="Line 2895"/>
            <p:cNvSpPr>
              <a:spLocks noChangeShapeType="1"/>
            </p:cNvSpPr>
            <p:nvPr/>
          </p:nvSpPr>
          <p:spPr bwMode="auto">
            <a:xfrm flipH="1">
              <a:off x="2201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20" name="Line 2896"/>
            <p:cNvSpPr>
              <a:spLocks noChangeShapeType="1"/>
            </p:cNvSpPr>
            <p:nvPr/>
          </p:nvSpPr>
          <p:spPr bwMode="auto">
            <a:xfrm>
              <a:off x="2216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21" name="Line 2897"/>
            <p:cNvSpPr>
              <a:spLocks noChangeShapeType="1"/>
            </p:cNvSpPr>
            <p:nvPr/>
          </p:nvSpPr>
          <p:spPr bwMode="auto">
            <a:xfrm flipH="1">
              <a:off x="2222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22" name="Line 2898"/>
            <p:cNvSpPr>
              <a:spLocks noChangeShapeType="1"/>
            </p:cNvSpPr>
            <p:nvPr/>
          </p:nvSpPr>
          <p:spPr bwMode="auto">
            <a:xfrm flipH="1">
              <a:off x="2231" y="2055"/>
              <a:ext cx="9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23" name="Line 2899"/>
            <p:cNvSpPr>
              <a:spLocks noChangeShapeType="1"/>
            </p:cNvSpPr>
            <p:nvPr/>
          </p:nvSpPr>
          <p:spPr bwMode="auto">
            <a:xfrm flipH="1">
              <a:off x="2240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24" name="Line 2900"/>
            <p:cNvSpPr>
              <a:spLocks noChangeShapeType="1"/>
            </p:cNvSpPr>
            <p:nvPr/>
          </p:nvSpPr>
          <p:spPr bwMode="auto">
            <a:xfrm>
              <a:off x="2254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25" name="Line 2901"/>
            <p:cNvSpPr>
              <a:spLocks noChangeShapeType="1"/>
            </p:cNvSpPr>
            <p:nvPr/>
          </p:nvSpPr>
          <p:spPr bwMode="auto">
            <a:xfrm flipH="1" flipV="1">
              <a:off x="2075" y="2004"/>
              <a:ext cx="8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26" name="Line 2902"/>
            <p:cNvSpPr>
              <a:spLocks noChangeShapeType="1"/>
            </p:cNvSpPr>
            <p:nvPr/>
          </p:nvSpPr>
          <p:spPr bwMode="auto">
            <a:xfrm flipH="1">
              <a:off x="2240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27" name="Line 2903"/>
            <p:cNvSpPr>
              <a:spLocks noChangeShapeType="1"/>
            </p:cNvSpPr>
            <p:nvPr/>
          </p:nvSpPr>
          <p:spPr bwMode="auto">
            <a:xfrm flipH="1">
              <a:off x="2240" y="2038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28" name="Line 2904"/>
            <p:cNvSpPr>
              <a:spLocks noChangeShapeType="1"/>
            </p:cNvSpPr>
            <p:nvPr/>
          </p:nvSpPr>
          <p:spPr bwMode="auto">
            <a:xfrm>
              <a:off x="2245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29" name="Line 2905"/>
            <p:cNvSpPr>
              <a:spLocks noChangeShapeType="1"/>
            </p:cNvSpPr>
            <p:nvPr/>
          </p:nvSpPr>
          <p:spPr bwMode="auto">
            <a:xfrm>
              <a:off x="2248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30" name="Line 2906"/>
            <p:cNvSpPr>
              <a:spLocks noChangeShapeType="1"/>
            </p:cNvSpPr>
            <p:nvPr/>
          </p:nvSpPr>
          <p:spPr bwMode="auto">
            <a:xfrm flipH="1">
              <a:off x="2240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31" name="Line 2907"/>
            <p:cNvSpPr>
              <a:spLocks noChangeShapeType="1"/>
            </p:cNvSpPr>
            <p:nvPr/>
          </p:nvSpPr>
          <p:spPr bwMode="auto">
            <a:xfrm flipH="1">
              <a:off x="2240" y="2038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32" name="Line 2908"/>
            <p:cNvSpPr>
              <a:spLocks noChangeShapeType="1"/>
            </p:cNvSpPr>
            <p:nvPr/>
          </p:nvSpPr>
          <p:spPr bwMode="auto">
            <a:xfrm>
              <a:off x="2245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33" name="Line 2909"/>
            <p:cNvSpPr>
              <a:spLocks noChangeShapeType="1"/>
            </p:cNvSpPr>
            <p:nvPr/>
          </p:nvSpPr>
          <p:spPr bwMode="auto">
            <a:xfrm>
              <a:off x="2248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34" name="Line 2910"/>
            <p:cNvSpPr>
              <a:spLocks noChangeShapeType="1"/>
            </p:cNvSpPr>
            <p:nvPr/>
          </p:nvSpPr>
          <p:spPr bwMode="auto">
            <a:xfrm flipH="1">
              <a:off x="2249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35" name="Line 2911"/>
            <p:cNvSpPr>
              <a:spLocks noChangeShapeType="1"/>
            </p:cNvSpPr>
            <p:nvPr/>
          </p:nvSpPr>
          <p:spPr bwMode="auto">
            <a:xfrm flipH="1">
              <a:off x="2252" y="2036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36" name="Line 2912"/>
            <p:cNvSpPr>
              <a:spLocks noChangeShapeType="1"/>
            </p:cNvSpPr>
            <p:nvPr/>
          </p:nvSpPr>
          <p:spPr bwMode="auto">
            <a:xfrm>
              <a:off x="2254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37" name="Line 2913"/>
            <p:cNvSpPr>
              <a:spLocks noChangeShapeType="1"/>
            </p:cNvSpPr>
            <p:nvPr/>
          </p:nvSpPr>
          <p:spPr bwMode="auto">
            <a:xfrm>
              <a:off x="225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38" name="Line 2914"/>
            <p:cNvSpPr>
              <a:spLocks noChangeShapeType="1"/>
            </p:cNvSpPr>
            <p:nvPr/>
          </p:nvSpPr>
          <p:spPr bwMode="auto">
            <a:xfrm flipH="1">
              <a:off x="2227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39" name="Line 2915"/>
            <p:cNvSpPr>
              <a:spLocks noChangeShapeType="1"/>
            </p:cNvSpPr>
            <p:nvPr/>
          </p:nvSpPr>
          <p:spPr bwMode="auto">
            <a:xfrm flipH="1">
              <a:off x="2231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40" name="Line 2916"/>
            <p:cNvSpPr>
              <a:spLocks noChangeShapeType="1"/>
            </p:cNvSpPr>
            <p:nvPr/>
          </p:nvSpPr>
          <p:spPr bwMode="auto">
            <a:xfrm>
              <a:off x="2237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41" name="Line 2917"/>
            <p:cNvSpPr>
              <a:spLocks noChangeShapeType="1"/>
            </p:cNvSpPr>
            <p:nvPr/>
          </p:nvSpPr>
          <p:spPr bwMode="auto">
            <a:xfrm>
              <a:off x="2240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42" name="Line 2918"/>
            <p:cNvSpPr>
              <a:spLocks noChangeShapeType="1"/>
            </p:cNvSpPr>
            <p:nvPr/>
          </p:nvSpPr>
          <p:spPr bwMode="auto">
            <a:xfrm flipH="1">
              <a:off x="2227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43" name="Line 2919"/>
            <p:cNvSpPr>
              <a:spLocks noChangeShapeType="1"/>
            </p:cNvSpPr>
            <p:nvPr/>
          </p:nvSpPr>
          <p:spPr bwMode="auto">
            <a:xfrm flipH="1">
              <a:off x="2231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44" name="Line 2920"/>
            <p:cNvSpPr>
              <a:spLocks noChangeShapeType="1"/>
            </p:cNvSpPr>
            <p:nvPr/>
          </p:nvSpPr>
          <p:spPr bwMode="auto">
            <a:xfrm>
              <a:off x="2237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45" name="Line 2921"/>
            <p:cNvSpPr>
              <a:spLocks noChangeShapeType="1"/>
            </p:cNvSpPr>
            <p:nvPr/>
          </p:nvSpPr>
          <p:spPr bwMode="auto">
            <a:xfrm>
              <a:off x="2240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46" name="Line 2922"/>
            <p:cNvSpPr>
              <a:spLocks noChangeShapeType="1"/>
            </p:cNvSpPr>
            <p:nvPr/>
          </p:nvSpPr>
          <p:spPr bwMode="auto">
            <a:xfrm flipH="1">
              <a:off x="2218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47" name="Line 2923"/>
            <p:cNvSpPr>
              <a:spLocks noChangeShapeType="1"/>
            </p:cNvSpPr>
            <p:nvPr/>
          </p:nvSpPr>
          <p:spPr bwMode="auto">
            <a:xfrm flipH="1">
              <a:off x="2222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48" name="Line 2924"/>
            <p:cNvSpPr>
              <a:spLocks noChangeShapeType="1"/>
            </p:cNvSpPr>
            <p:nvPr/>
          </p:nvSpPr>
          <p:spPr bwMode="auto">
            <a:xfrm>
              <a:off x="2225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49" name="Line 2925"/>
            <p:cNvSpPr>
              <a:spLocks noChangeShapeType="1"/>
            </p:cNvSpPr>
            <p:nvPr/>
          </p:nvSpPr>
          <p:spPr bwMode="auto">
            <a:xfrm>
              <a:off x="223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50" name="Line 2926"/>
            <p:cNvSpPr>
              <a:spLocks noChangeShapeType="1"/>
            </p:cNvSpPr>
            <p:nvPr/>
          </p:nvSpPr>
          <p:spPr bwMode="auto">
            <a:xfrm flipH="1">
              <a:off x="2218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51" name="Line 2927"/>
            <p:cNvSpPr>
              <a:spLocks noChangeShapeType="1"/>
            </p:cNvSpPr>
            <p:nvPr/>
          </p:nvSpPr>
          <p:spPr bwMode="auto">
            <a:xfrm flipH="1">
              <a:off x="2222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52" name="Line 2928"/>
            <p:cNvSpPr>
              <a:spLocks noChangeShapeType="1"/>
            </p:cNvSpPr>
            <p:nvPr/>
          </p:nvSpPr>
          <p:spPr bwMode="auto">
            <a:xfrm>
              <a:off x="2225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53" name="Line 2929"/>
            <p:cNvSpPr>
              <a:spLocks noChangeShapeType="1"/>
            </p:cNvSpPr>
            <p:nvPr/>
          </p:nvSpPr>
          <p:spPr bwMode="auto">
            <a:xfrm>
              <a:off x="223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54" name="Line 2930"/>
            <p:cNvSpPr>
              <a:spLocks noChangeShapeType="1"/>
            </p:cNvSpPr>
            <p:nvPr/>
          </p:nvSpPr>
          <p:spPr bwMode="auto">
            <a:xfrm flipH="1">
              <a:off x="2210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55" name="Line 2931"/>
            <p:cNvSpPr>
              <a:spLocks noChangeShapeType="1"/>
            </p:cNvSpPr>
            <p:nvPr/>
          </p:nvSpPr>
          <p:spPr bwMode="auto">
            <a:xfrm flipH="1">
              <a:off x="2215" y="2035"/>
              <a:ext cx="7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56" name="Line 2932"/>
            <p:cNvSpPr>
              <a:spLocks noChangeShapeType="1"/>
            </p:cNvSpPr>
            <p:nvPr/>
          </p:nvSpPr>
          <p:spPr bwMode="auto">
            <a:xfrm>
              <a:off x="2216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57" name="Line 2933"/>
            <p:cNvSpPr>
              <a:spLocks noChangeShapeType="1"/>
            </p:cNvSpPr>
            <p:nvPr/>
          </p:nvSpPr>
          <p:spPr bwMode="auto">
            <a:xfrm>
              <a:off x="2218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58" name="Line 2934"/>
            <p:cNvSpPr>
              <a:spLocks noChangeShapeType="1"/>
            </p:cNvSpPr>
            <p:nvPr/>
          </p:nvSpPr>
          <p:spPr bwMode="auto">
            <a:xfrm flipH="1">
              <a:off x="2210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59" name="Line 2935"/>
            <p:cNvSpPr>
              <a:spLocks noChangeShapeType="1"/>
            </p:cNvSpPr>
            <p:nvPr/>
          </p:nvSpPr>
          <p:spPr bwMode="auto">
            <a:xfrm flipH="1">
              <a:off x="2215" y="2035"/>
              <a:ext cx="7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60" name="Line 2936"/>
            <p:cNvSpPr>
              <a:spLocks noChangeShapeType="1"/>
            </p:cNvSpPr>
            <p:nvPr/>
          </p:nvSpPr>
          <p:spPr bwMode="auto">
            <a:xfrm>
              <a:off x="2216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61" name="Line 2937"/>
            <p:cNvSpPr>
              <a:spLocks noChangeShapeType="1"/>
            </p:cNvSpPr>
            <p:nvPr/>
          </p:nvSpPr>
          <p:spPr bwMode="auto">
            <a:xfrm>
              <a:off x="2218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62" name="Line 2938"/>
            <p:cNvSpPr>
              <a:spLocks noChangeShapeType="1"/>
            </p:cNvSpPr>
            <p:nvPr/>
          </p:nvSpPr>
          <p:spPr bwMode="auto">
            <a:xfrm flipH="1">
              <a:off x="2197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63" name="Line 2939"/>
            <p:cNvSpPr>
              <a:spLocks noChangeShapeType="1"/>
            </p:cNvSpPr>
            <p:nvPr/>
          </p:nvSpPr>
          <p:spPr bwMode="auto">
            <a:xfrm flipH="1">
              <a:off x="2201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64" name="Line 2940"/>
            <p:cNvSpPr>
              <a:spLocks noChangeShapeType="1"/>
            </p:cNvSpPr>
            <p:nvPr/>
          </p:nvSpPr>
          <p:spPr bwMode="auto">
            <a:xfrm>
              <a:off x="2207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65" name="Line 2941"/>
            <p:cNvSpPr>
              <a:spLocks noChangeShapeType="1"/>
            </p:cNvSpPr>
            <p:nvPr/>
          </p:nvSpPr>
          <p:spPr bwMode="auto">
            <a:xfrm>
              <a:off x="2210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66" name="Line 2942"/>
            <p:cNvSpPr>
              <a:spLocks noChangeShapeType="1"/>
            </p:cNvSpPr>
            <p:nvPr/>
          </p:nvSpPr>
          <p:spPr bwMode="auto">
            <a:xfrm flipH="1">
              <a:off x="2197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67" name="Line 2943"/>
            <p:cNvSpPr>
              <a:spLocks noChangeShapeType="1"/>
            </p:cNvSpPr>
            <p:nvPr/>
          </p:nvSpPr>
          <p:spPr bwMode="auto">
            <a:xfrm flipH="1">
              <a:off x="2201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68" name="Line 2944"/>
            <p:cNvSpPr>
              <a:spLocks noChangeShapeType="1"/>
            </p:cNvSpPr>
            <p:nvPr/>
          </p:nvSpPr>
          <p:spPr bwMode="auto">
            <a:xfrm>
              <a:off x="2207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69" name="Line 2945"/>
            <p:cNvSpPr>
              <a:spLocks noChangeShapeType="1"/>
            </p:cNvSpPr>
            <p:nvPr/>
          </p:nvSpPr>
          <p:spPr bwMode="auto">
            <a:xfrm>
              <a:off x="2210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70" name="Line 2946"/>
            <p:cNvSpPr>
              <a:spLocks noChangeShapeType="1"/>
            </p:cNvSpPr>
            <p:nvPr/>
          </p:nvSpPr>
          <p:spPr bwMode="auto">
            <a:xfrm flipH="1">
              <a:off x="2189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71" name="Line 2947"/>
            <p:cNvSpPr>
              <a:spLocks noChangeShapeType="1"/>
            </p:cNvSpPr>
            <p:nvPr/>
          </p:nvSpPr>
          <p:spPr bwMode="auto">
            <a:xfrm flipH="1">
              <a:off x="2193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72" name="Line 2948"/>
            <p:cNvSpPr>
              <a:spLocks noChangeShapeType="1"/>
            </p:cNvSpPr>
            <p:nvPr/>
          </p:nvSpPr>
          <p:spPr bwMode="auto">
            <a:xfrm>
              <a:off x="2195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73" name="Line 2949"/>
            <p:cNvSpPr>
              <a:spLocks noChangeShapeType="1"/>
            </p:cNvSpPr>
            <p:nvPr/>
          </p:nvSpPr>
          <p:spPr bwMode="auto">
            <a:xfrm>
              <a:off x="220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74" name="Line 2950"/>
            <p:cNvSpPr>
              <a:spLocks noChangeShapeType="1"/>
            </p:cNvSpPr>
            <p:nvPr/>
          </p:nvSpPr>
          <p:spPr bwMode="auto">
            <a:xfrm flipH="1">
              <a:off x="2189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75" name="Line 2951"/>
            <p:cNvSpPr>
              <a:spLocks noChangeShapeType="1"/>
            </p:cNvSpPr>
            <p:nvPr/>
          </p:nvSpPr>
          <p:spPr bwMode="auto">
            <a:xfrm flipH="1">
              <a:off x="2193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76" name="Line 2952"/>
            <p:cNvSpPr>
              <a:spLocks noChangeShapeType="1"/>
            </p:cNvSpPr>
            <p:nvPr/>
          </p:nvSpPr>
          <p:spPr bwMode="auto">
            <a:xfrm>
              <a:off x="2195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77" name="Line 2953"/>
            <p:cNvSpPr>
              <a:spLocks noChangeShapeType="1"/>
            </p:cNvSpPr>
            <p:nvPr/>
          </p:nvSpPr>
          <p:spPr bwMode="auto">
            <a:xfrm>
              <a:off x="220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78" name="Line 2954"/>
            <p:cNvSpPr>
              <a:spLocks noChangeShapeType="1"/>
            </p:cNvSpPr>
            <p:nvPr/>
          </p:nvSpPr>
          <p:spPr bwMode="auto">
            <a:xfrm flipH="1">
              <a:off x="2180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79" name="Line 2955"/>
            <p:cNvSpPr>
              <a:spLocks noChangeShapeType="1"/>
            </p:cNvSpPr>
            <p:nvPr/>
          </p:nvSpPr>
          <p:spPr bwMode="auto">
            <a:xfrm flipH="1">
              <a:off x="2184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80" name="Line 2956"/>
            <p:cNvSpPr>
              <a:spLocks noChangeShapeType="1"/>
            </p:cNvSpPr>
            <p:nvPr/>
          </p:nvSpPr>
          <p:spPr bwMode="auto">
            <a:xfrm>
              <a:off x="2187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81" name="Line 2957"/>
            <p:cNvSpPr>
              <a:spLocks noChangeShapeType="1"/>
            </p:cNvSpPr>
            <p:nvPr/>
          </p:nvSpPr>
          <p:spPr bwMode="auto">
            <a:xfrm>
              <a:off x="2189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82" name="Line 2958"/>
            <p:cNvSpPr>
              <a:spLocks noChangeShapeType="1"/>
            </p:cNvSpPr>
            <p:nvPr/>
          </p:nvSpPr>
          <p:spPr bwMode="auto">
            <a:xfrm flipH="1">
              <a:off x="2180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83" name="Line 2959"/>
            <p:cNvSpPr>
              <a:spLocks noChangeShapeType="1"/>
            </p:cNvSpPr>
            <p:nvPr/>
          </p:nvSpPr>
          <p:spPr bwMode="auto">
            <a:xfrm flipH="1">
              <a:off x="2184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84" name="Line 2960"/>
            <p:cNvSpPr>
              <a:spLocks noChangeShapeType="1"/>
            </p:cNvSpPr>
            <p:nvPr/>
          </p:nvSpPr>
          <p:spPr bwMode="auto">
            <a:xfrm>
              <a:off x="2187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85" name="Line 2961"/>
            <p:cNvSpPr>
              <a:spLocks noChangeShapeType="1"/>
            </p:cNvSpPr>
            <p:nvPr/>
          </p:nvSpPr>
          <p:spPr bwMode="auto">
            <a:xfrm>
              <a:off x="2189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86" name="Line 2962"/>
            <p:cNvSpPr>
              <a:spLocks noChangeShapeType="1"/>
            </p:cNvSpPr>
            <p:nvPr/>
          </p:nvSpPr>
          <p:spPr bwMode="auto">
            <a:xfrm flipH="1">
              <a:off x="217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87" name="Line 2963"/>
            <p:cNvSpPr>
              <a:spLocks noChangeShapeType="1"/>
            </p:cNvSpPr>
            <p:nvPr/>
          </p:nvSpPr>
          <p:spPr bwMode="auto">
            <a:xfrm flipH="1">
              <a:off x="2172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88" name="Line 2964"/>
            <p:cNvSpPr>
              <a:spLocks noChangeShapeType="1"/>
            </p:cNvSpPr>
            <p:nvPr/>
          </p:nvSpPr>
          <p:spPr bwMode="auto">
            <a:xfrm>
              <a:off x="2178" y="1996"/>
              <a:ext cx="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89" name="Line 2965"/>
            <p:cNvSpPr>
              <a:spLocks noChangeShapeType="1"/>
            </p:cNvSpPr>
            <p:nvPr/>
          </p:nvSpPr>
          <p:spPr bwMode="auto">
            <a:xfrm>
              <a:off x="2181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90" name="Line 2966"/>
            <p:cNvSpPr>
              <a:spLocks noChangeShapeType="1"/>
            </p:cNvSpPr>
            <p:nvPr/>
          </p:nvSpPr>
          <p:spPr bwMode="auto">
            <a:xfrm flipH="1">
              <a:off x="217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91" name="Line 2967"/>
            <p:cNvSpPr>
              <a:spLocks noChangeShapeType="1"/>
            </p:cNvSpPr>
            <p:nvPr/>
          </p:nvSpPr>
          <p:spPr bwMode="auto">
            <a:xfrm flipH="1">
              <a:off x="2172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92" name="Line 2968"/>
            <p:cNvSpPr>
              <a:spLocks noChangeShapeType="1"/>
            </p:cNvSpPr>
            <p:nvPr/>
          </p:nvSpPr>
          <p:spPr bwMode="auto">
            <a:xfrm>
              <a:off x="2178" y="1996"/>
              <a:ext cx="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93" name="Line 2969"/>
            <p:cNvSpPr>
              <a:spLocks noChangeShapeType="1"/>
            </p:cNvSpPr>
            <p:nvPr/>
          </p:nvSpPr>
          <p:spPr bwMode="auto">
            <a:xfrm>
              <a:off x="2181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94" name="Line 2970"/>
            <p:cNvSpPr>
              <a:spLocks noChangeShapeType="1"/>
            </p:cNvSpPr>
            <p:nvPr/>
          </p:nvSpPr>
          <p:spPr bwMode="auto">
            <a:xfrm flipH="1">
              <a:off x="2159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95" name="Line 2971"/>
            <p:cNvSpPr>
              <a:spLocks noChangeShapeType="1"/>
            </p:cNvSpPr>
            <p:nvPr/>
          </p:nvSpPr>
          <p:spPr bwMode="auto">
            <a:xfrm flipH="1">
              <a:off x="2163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96" name="Line 2972"/>
            <p:cNvSpPr>
              <a:spLocks noChangeShapeType="1"/>
            </p:cNvSpPr>
            <p:nvPr/>
          </p:nvSpPr>
          <p:spPr bwMode="auto">
            <a:xfrm>
              <a:off x="2169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97" name="Line 2973"/>
            <p:cNvSpPr>
              <a:spLocks noChangeShapeType="1"/>
            </p:cNvSpPr>
            <p:nvPr/>
          </p:nvSpPr>
          <p:spPr bwMode="auto">
            <a:xfrm>
              <a:off x="2172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98" name="Line 2974"/>
            <p:cNvSpPr>
              <a:spLocks noChangeShapeType="1"/>
            </p:cNvSpPr>
            <p:nvPr/>
          </p:nvSpPr>
          <p:spPr bwMode="auto">
            <a:xfrm flipH="1">
              <a:off x="2159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99" name="Line 2975"/>
            <p:cNvSpPr>
              <a:spLocks noChangeShapeType="1"/>
            </p:cNvSpPr>
            <p:nvPr/>
          </p:nvSpPr>
          <p:spPr bwMode="auto">
            <a:xfrm flipH="1">
              <a:off x="2163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00" name="Line 2976"/>
            <p:cNvSpPr>
              <a:spLocks noChangeShapeType="1"/>
            </p:cNvSpPr>
            <p:nvPr/>
          </p:nvSpPr>
          <p:spPr bwMode="auto">
            <a:xfrm>
              <a:off x="2169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01" name="Line 2977"/>
            <p:cNvSpPr>
              <a:spLocks noChangeShapeType="1"/>
            </p:cNvSpPr>
            <p:nvPr/>
          </p:nvSpPr>
          <p:spPr bwMode="auto">
            <a:xfrm>
              <a:off x="2172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02" name="Line 2978"/>
            <p:cNvSpPr>
              <a:spLocks noChangeShapeType="1"/>
            </p:cNvSpPr>
            <p:nvPr/>
          </p:nvSpPr>
          <p:spPr bwMode="auto">
            <a:xfrm flipH="1">
              <a:off x="2151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03" name="Line 2979"/>
            <p:cNvSpPr>
              <a:spLocks noChangeShapeType="1"/>
            </p:cNvSpPr>
            <p:nvPr/>
          </p:nvSpPr>
          <p:spPr bwMode="auto">
            <a:xfrm flipH="1">
              <a:off x="2155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04" name="Line 2980"/>
            <p:cNvSpPr>
              <a:spLocks noChangeShapeType="1"/>
            </p:cNvSpPr>
            <p:nvPr/>
          </p:nvSpPr>
          <p:spPr bwMode="auto">
            <a:xfrm>
              <a:off x="2157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05" name="Line 2981"/>
            <p:cNvSpPr>
              <a:spLocks noChangeShapeType="1"/>
            </p:cNvSpPr>
            <p:nvPr/>
          </p:nvSpPr>
          <p:spPr bwMode="auto">
            <a:xfrm>
              <a:off x="216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06" name="Line 2982"/>
            <p:cNvSpPr>
              <a:spLocks noChangeShapeType="1"/>
            </p:cNvSpPr>
            <p:nvPr/>
          </p:nvSpPr>
          <p:spPr bwMode="auto">
            <a:xfrm flipH="1">
              <a:off x="2151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07" name="Line 2983"/>
            <p:cNvSpPr>
              <a:spLocks noChangeShapeType="1"/>
            </p:cNvSpPr>
            <p:nvPr/>
          </p:nvSpPr>
          <p:spPr bwMode="auto">
            <a:xfrm flipH="1">
              <a:off x="2155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08" name="Line 2984"/>
            <p:cNvSpPr>
              <a:spLocks noChangeShapeType="1"/>
            </p:cNvSpPr>
            <p:nvPr/>
          </p:nvSpPr>
          <p:spPr bwMode="auto">
            <a:xfrm>
              <a:off x="2157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09" name="Line 2985"/>
            <p:cNvSpPr>
              <a:spLocks noChangeShapeType="1"/>
            </p:cNvSpPr>
            <p:nvPr/>
          </p:nvSpPr>
          <p:spPr bwMode="auto">
            <a:xfrm>
              <a:off x="216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10" name="Line 2986"/>
            <p:cNvSpPr>
              <a:spLocks noChangeShapeType="1"/>
            </p:cNvSpPr>
            <p:nvPr/>
          </p:nvSpPr>
          <p:spPr bwMode="auto">
            <a:xfrm flipH="1">
              <a:off x="214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11" name="Line 2987"/>
            <p:cNvSpPr>
              <a:spLocks noChangeShapeType="1"/>
            </p:cNvSpPr>
            <p:nvPr/>
          </p:nvSpPr>
          <p:spPr bwMode="auto">
            <a:xfrm flipH="1">
              <a:off x="2146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12" name="Line 2988"/>
            <p:cNvSpPr>
              <a:spLocks noChangeShapeType="1"/>
            </p:cNvSpPr>
            <p:nvPr/>
          </p:nvSpPr>
          <p:spPr bwMode="auto">
            <a:xfrm>
              <a:off x="2149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13" name="Line 2989"/>
            <p:cNvSpPr>
              <a:spLocks noChangeShapeType="1"/>
            </p:cNvSpPr>
            <p:nvPr/>
          </p:nvSpPr>
          <p:spPr bwMode="auto">
            <a:xfrm>
              <a:off x="2151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14" name="Line 2990"/>
            <p:cNvSpPr>
              <a:spLocks noChangeShapeType="1"/>
            </p:cNvSpPr>
            <p:nvPr/>
          </p:nvSpPr>
          <p:spPr bwMode="auto">
            <a:xfrm flipH="1">
              <a:off x="214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15" name="Line 2991"/>
            <p:cNvSpPr>
              <a:spLocks noChangeShapeType="1"/>
            </p:cNvSpPr>
            <p:nvPr/>
          </p:nvSpPr>
          <p:spPr bwMode="auto">
            <a:xfrm flipH="1">
              <a:off x="2146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16" name="Line 2992"/>
            <p:cNvSpPr>
              <a:spLocks noChangeShapeType="1"/>
            </p:cNvSpPr>
            <p:nvPr/>
          </p:nvSpPr>
          <p:spPr bwMode="auto">
            <a:xfrm>
              <a:off x="2149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17" name="Line 2993"/>
            <p:cNvSpPr>
              <a:spLocks noChangeShapeType="1"/>
            </p:cNvSpPr>
            <p:nvPr/>
          </p:nvSpPr>
          <p:spPr bwMode="auto">
            <a:xfrm>
              <a:off x="2151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18" name="Line 2994"/>
            <p:cNvSpPr>
              <a:spLocks noChangeShapeType="1"/>
            </p:cNvSpPr>
            <p:nvPr/>
          </p:nvSpPr>
          <p:spPr bwMode="auto">
            <a:xfrm flipH="1">
              <a:off x="2134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19" name="Line 2995"/>
            <p:cNvSpPr>
              <a:spLocks noChangeShapeType="1"/>
            </p:cNvSpPr>
            <p:nvPr/>
          </p:nvSpPr>
          <p:spPr bwMode="auto">
            <a:xfrm flipH="1">
              <a:off x="2134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20" name="Line 2996"/>
            <p:cNvSpPr>
              <a:spLocks noChangeShapeType="1"/>
            </p:cNvSpPr>
            <p:nvPr/>
          </p:nvSpPr>
          <p:spPr bwMode="auto">
            <a:xfrm>
              <a:off x="2139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21" name="Line 2997"/>
            <p:cNvSpPr>
              <a:spLocks noChangeShapeType="1"/>
            </p:cNvSpPr>
            <p:nvPr/>
          </p:nvSpPr>
          <p:spPr bwMode="auto">
            <a:xfrm>
              <a:off x="2142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22" name="Line 2998"/>
            <p:cNvSpPr>
              <a:spLocks noChangeShapeType="1"/>
            </p:cNvSpPr>
            <p:nvPr/>
          </p:nvSpPr>
          <p:spPr bwMode="auto">
            <a:xfrm flipH="1">
              <a:off x="2134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23" name="Line 2999"/>
            <p:cNvSpPr>
              <a:spLocks noChangeShapeType="1"/>
            </p:cNvSpPr>
            <p:nvPr/>
          </p:nvSpPr>
          <p:spPr bwMode="auto">
            <a:xfrm flipH="1">
              <a:off x="2134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24" name="Line 3000"/>
            <p:cNvSpPr>
              <a:spLocks noChangeShapeType="1"/>
            </p:cNvSpPr>
            <p:nvPr/>
          </p:nvSpPr>
          <p:spPr bwMode="auto">
            <a:xfrm>
              <a:off x="2139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25" name="Line 3001"/>
            <p:cNvSpPr>
              <a:spLocks noChangeShapeType="1"/>
            </p:cNvSpPr>
            <p:nvPr/>
          </p:nvSpPr>
          <p:spPr bwMode="auto">
            <a:xfrm>
              <a:off x="2142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26" name="Line 3002"/>
            <p:cNvSpPr>
              <a:spLocks noChangeShapeType="1"/>
            </p:cNvSpPr>
            <p:nvPr/>
          </p:nvSpPr>
          <p:spPr bwMode="auto">
            <a:xfrm flipH="1">
              <a:off x="2121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27" name="Line 3003"/>
            <p:cNvSpPr>
              <a:spLocks noChangeShapeType="1"/>
            </p:cNvSpPr>
            <p:nvPr/>
          </p:nvSpPr>
          <p:spPr bwMode="auto">
            <a:xfrm flipH="1">
              <a:off x="2125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28" name="Line 3004"/>
            <p:cNvSpPr>
              <a:spLocks noChangeShapeType="1"/>
            </p:cNvSpPr>
            <p:nvPr/>
          </p:nvSpPr>
          <p:spPr bwMode="auto">
            <a:xfrm>
              <a:off x="2131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29" name="Line 3005"/>
            <p:cNvSpPr>
              <a:spLocks noChangeShapeType="1"/>
            </p:cNvSpPr>
            <p:nvPr/>
          </p:nvSpPr>
          <p:spPr bwMode="auto">
            <a:xfrm>
              <a:off x="2134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30" name="Line 3006"/>
            <p:cNvSpPr>
              <a:spLocks noChangeShapeType="1"/>
            </p:cNvSpPr>
            <p:nvPr/>
          </p:nvSpPr>
          <p:spPr bwMode="auto">
            <a:xfrm flipH="1">
              <a:off x="2121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31" name="Line 3007"/>
            <p:cNvSpPr>
              <a:spLocks noChangeShapeType="1"/>
            </p:cNvSpPr>
            <p:nvPr/>
          </p:nvSpPr>
          <p:spPr bwMode="auto">
            <a:xfrm flipH="1">
              <a:off x="2125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32" name="Line 3008"/>
            <p:cNvSpPr>
              <a:spLocks noChangeShapeType="1"/>
            </p:cNvSpPr>
            <p:nvPr/>
          </p:nvSpPr>
          <p:spPr bwMode="auto">
            <a:xfrm>
              <a:off x="2131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33" name="Line 3009"/>
            <p:cNvSpPr>
              <a:spLocks noChangeShapeType="1"/>
            </p:cNvSpPr>
            <p:nvPr/>
          </p:nvSpPr>
          <p:spPr bwMode="auto">
            <a:xfrm>
              <a:off x="2134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34" name="Line 3010"/>
            <p:cNvSpPr>
              <a:spLocks noChangeShapeType="1"/>
            </p:cNvSpPr>
            <p:nvPr/>
          </p:nvSpPr>
          <p:spPr bwMode="auto">
            <a:xfrm flipH="1">
              <a:off x="211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35" name="Line 3011"/>
            <p:cNvSpPr>
              <a:spLocks noChangeShapeType="1"/>
            </p:cNvSpPr>
            <p:nvPr/>
          </p:nvSpPr>
          <p:spPr bwMode="auto">
            <a:xfrm flipH="1">
              <a:off x="2117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36" name="Line 3012"/>
            <p:cNvSpPr>
              <a:spLocks noChangeShapeType="1"/>
            </p:cNvSpPr>
            <p:nvPr/>
          </p:nvSpPr>
          <p:spPr bwMode="auto">
            <a:xfrm>
              <a:off x="2119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3013"/>
          <p:cNvGrpSpPr>
            <a:grpSpLocks/>
          </p:cNvGrpSpPr>
          <p:nvPr/>
        </p:nvGrpSpPr>
        <p:grpSpPr bwMode="auto">
          <a:xfrm>
            <a:off x="3286125" y="3133725"/>
            <a:ext cx="303213" cy="1120775"/>
            <a:chOff x="2070" y="1974"/>
            <a:chExt cx="191" cy="706"/>
          </a:xfrm>
        </p:grpSpPr>
        <p:sp>
          <p:nvSpPr>
            <p:cNvPr id="1744838" name="Line 3014"/>
            <p:cNvSpPr>
              <a:spLocks noChangeShapeType="1"/>
            </p:cNvSpPr>
            <p:nvPr/>
          </p:nvSpPr>
          <p:spPr bwMode="auto">
            <a:xfrm>
              <a:off x="212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39" name="Line 3015"/>
            <p:cNvSpPr>
              <a:spLocks noChangeShapeType="1"/>
            </p:cNvSpPr>
            <p:nvPr/>
          </p:nvSpPr>
          <p:spPr bwMode="auto">
            <a:xfrm flipH="1">
              <a:off x="211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40" name="Line 3016"/>
            <p:cNvSpPr>
              <a:spLocks noChangeShapeType="1"/>
            </p:cNvSpPr>
            <p:nvPr/>
          </p:nvSpPr>
          <p:spPr bwMode="auto">
            <a:xfrm flipH="1">
              <a:off x="2117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41" name="Line 3017"/>
            <p:cNvSpPr>
              <a:spLocks noChangeShapeType="1"/>
            </p:cNvSpPr>
            <p:nvPr/>
          </p:nvSpPr>
          <p:spPr bwMode="auto">
            <a:xfrm>
              <a:off x="2119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42" name="Line 3018"/>
            <p:cNvSpPr>
              <a:spLocks noChangeShapeType="1"/>
            </p:cNvSpPr>
            <p:nvPr/>
          </p:nvSpPr>
          <p:spPr bwMode="auto">
            <a:xfrm>
              <a:off x="212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43" name="Line 3019"/>
            <p:cNvSpPr>
              <a:spLocks noChangeShapeType="1"/>
            </p:cNvSpPr>
            <p:nvPr/>
          </p:nvSpPr>
          <p:spPr bwMode="auto">
            <a:xfrm flipH="1">
              <a:off x="2104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44" name="Line 3020"/>
            <p:cNvSpPr>
              <a:spLocks noChangeShapeType="1"/>
            </p:cNvSpPr>
            <p:nvPr/>
          </p:nvSpPr>
          <p:spPr bwMode="auto">
            <a:xfrm flipH="1">
              <a:off x="2108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45" name="Line 3021"/>
            <p:cNvSpPr>
              <a:spLocks noChangeShapeType="1"/>
            </p:cNvSpPr>
            <p:nvPr/>
          </p:nvSpPr>
          <p:spPr bwMode="auto">
            <a:xfrm>
              <a:off x="2111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46" name="Line 3022"/>
            <p:cNvSpPr>
              <a:spLocks noChangeShapeType="1"/>
            </p:cNvSpPr>
            <p:nvPr/>
          </p:nvSpPr>
          <p:spPr bwMode="auto">
            <a:xfrm>
              <a:off x="2113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47" name="Line 3023"/>
            <p:cNvSpPr>
              <a:spLocks noChangeShapeType="1"/>
            </p:cNvSpPr>
            <p:nvPr/>
          </p:nvSpPr>
          <p:spPr bwMode="auto">
            <a:xfrm flipH="1">
              <a:off x="2104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48" name="Line 3024"/>
            <p:cNvSpPr>
              <a:spLocks noChangeShapeType="1"/>
            </p:cNvSpPr>
            <p:nvPr/>
          </p:nvSpPr>
          <p:spPr bwMode="auto">
            <a:xfrm flipH="1">
              <a:off x="2108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49" name="Line 3025"/>
            <p:cNvSpPr>
              <a:spLocks noChangeShapeType="1"/>
            </p:cNvSpPr>
            <p:nvPr/>
          </p:nvSpPr>
          <p:spPr bwMode="auto">
            <a:xfrm>
              <a:off x="2111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50" name="Line 3026"/>
            <p:cNvSpPr>
              <a:spLocks noChangeShapeType="1"/>
            </p:cNvSpPr>
            <p:nvPr/>
          </p:nvSpPr>
          <p:spPr bwMode="auto">
            <a:xfrm>
              <a:off x="2113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51" name="Line 3027"/>
            <p:cNvSpPr>
              <a:spLocks noChangeShapeType="1"/>
            </p:cNvSpPr>
            <p:nvPr/>
          </p:nvSpPr>
          <p:spPr bwMode="auto">
            <a:xfrm flipH="1">
              <a:off x="2095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52" name="Line 3028"/>
            <p:cNvSpPr>
              <a:spLocks noChangeShapeType="1"/>
            </p:cNvSpPr>
            <p:nvPr/>
          </p:nvSpPr>
          <p:spPr bwMode="auto">
            <a:xfrm flipH="1">
              <a:off x="2095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53" name="Line 3029"/>
            <p:cNvSpPr>
              <a:spLocks noChangeShapeType="1"/>
            </p:cNvSpPr>
            <p:nvPr/>
          </p:nvSpPr>
          <p:spPr bwMode="auto">
            <a:xfrm>
              <a:off x="2101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54" name="Line 3030"/>
            <p:cNvSpPr>
              <a:spLocks noChangeShapeType="1"/>
            </p:cNvSpPr>
            <p:nvPr/>
          </p:nvSpPr>
          <p:spPr bwMode="auto">
            <a:xfrm>
              <a:off x="2104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55" name="Line 3031"/>
            <p:cNvSpPr>
              <a:spLocks noChangeShapeType="1"/>
            </p:cNvSpPr>
            <p:nvPr/>
          </p:nvSpPr>
          <p:spPr bwMode="auto">
            <a:xfrm flipH="1">
              <a:off x="2095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56" name="Line 3032"/>
            <p:cNvSpPr>
              <a:spLocks noChangeShapeType="1"/>
            </p:cNvSpPr>
            <p:nvPr/>
          </p:nvSpPr>
          <p:spPr bwMode="auto">
            <a:xfrm flipH="1">
              <a:off x="2095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57" name="Line 3033"/>
            <p:cNvSpPr>
              <a:spLocks noChangeShapeType="1"/>
            </p:cNvSpPr>
            <p:nvPr/>
          </p:nvSpPr>
          <p:spPr bwMode="auto">
            <a:xfrm>
              <a:off x="2101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58" name="Line 3034"/>
            <p:cNvSpPr>
              <a:spLocks noChangeShapeType="1"/>
            </p:cNvSpPr>
            <p:nvPr/>
          </p:nvSpPr>
          <p:spPr bwMode="auto">
            <a:xfrm>
              <a:off x="2104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59" name="Line 3035"/>
            <p:cNvSpPr>
              <a:spLocks noChangeShapeType="1"/>
            </p:cNvSpPr>
            <p:nvPr/>
          </p:nvSpPr>
          <p:spPr bwMode="auto">
            <a:xfrm flipH="1">
              <a:off x="208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60" name="Line 3036"/>
            <p:cNvSpPr>
              <a:spLocks noChangeShapeType="1"/>
            </p:cNvSpPr>
            <p:nvPr/>
          </p:nvSpPr>
          <p:spPr bwMode="auto">
            <a:xfrm flipH="1">
              <a:off x="2087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61" name="Line 3037"/>
            <p:cNvSpPr>
              <a:spLocks noChangeShapeType="1"/>
            </p:cNvSpPr>
            <p:nvPr/>
          </p:nvSpPr>
          <p:spPr bwMode="auto">
            <a:xfrm>
              <a:off x="2092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62" name="Line 3038"/>
            <p:cNvSpPr>
              <a:spLocks noChangeShapeType="1"/>
            </p:cNvSpPr>
            <p:nvPr/>
          </p:nvSpPr>
          <p:spPr bwMode="auto">
            <a:xfrm>
              <a:off x="209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63" name="Line 3039"/>
            <p:cNvSpPr>
              <a:spLocks noChangeShapeType="1"/>
            </p:cNvSpPr>
            <p:nvPr/>
          </p:nvSpPr>
          <p:spPr bwMode="auto">
            <a:xfrm flipH="1">
              <a:off x="208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64" name="Line 3040"/>
            <p:cNvSpPr>
              <a:spLocks noChangeShapeType="1"/>
            </p:cNvSpPr>
            <p:nvPr/>
          </p:nvSpPr>
          <p:spPr bwMode="auto">
            <a:xfrm flipH="1">
              <a:off x="2087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65" name="Line 3041"/>
            <p:cNvSpPr>
              <a:spLocks noChangeShapeType="1"/>
            </p:cNvSpPr>
            <p:nvPr/>
          </p:nvSpPr>
          <p:spPr bwMode="auto">
            <a:xfrm>
              <a:off x="2092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66" name="Line 3042"/>
            <p:cNvSpPr>
              <a:spLocks noChangeShapeType="1"/>
            </p:cNvSpPr>
            <p:nvPr/>
          </p:nvSpPr>
          <p:spPr bwMode="auto">
            <a:xfrm>
              <a:off x="209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67" name="Line 3043"/>
            <p:cNvSpPr>
              <a:spLocks noChangeShapeType="1"/>
            </p:cNvSpPr>
            <p:nvPr/>
          </p:nvSpPr>
          <p:spPr bwMode="auto">
            <a:xfrm flipH="1">
              <a:off x="207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68" name="Line 3044"/>
            <p:cNvSpPr>
              <a:spLocks noChangeShapeType="1"/>
            </p:cNvSpPr>
            <p:nvPr/>
          </p:nvSpPr>
          <p:spPr bwMode="auto">
            <a:xfrm flipH="1">
              <a:off x="2079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69" name="Line 3045"/>
            <p:cNvSpPr>
              <a:spLocks noChangeShapeType="1"/>
            </p:cNvSpPr>
            <p:nvPr/>
          </p:nvSpPr>
          <p:spPr bwMode="auto">
            <a:xfrm>
              <a:off x="2081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70" name="Line 3046"/>
            <p:cNvSpPr>
              <a:spLocks noChangeShapeType="1"/>
            </p:cNvSpPr>
            <p:nvPr/>
          </p:nvSpPr>
          <p:spPr bwMode="auto">
            <a:xfrm>
              <a:off x="208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71" name="Line 3047"/>
            <p:cNvSpPr>
              <a:spLocks noChangeShapeType="1"/>
            </p:cNvSpPr>
            <p:nvPr/>
          </p:nvSpPr>
          <p:spPr bwMode="auto">
            <a:xfrm flipH="1">
              <a:off x="207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72" name="Line 3048"/>
            <p:cNvSpPr>
              <a:spLocks noChangeShapeType="1"/>
            </p:cNvSpPr>
            <p:nvPr/>
          </p:nvSpPr>
          <p:spPr bwMode="auto">
            <a:xfrm flipH="1">
              <a:off x="2079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73" name="Line 3049"/>
            <p:cNvSpPr>
              <a:spLocks noChangeShapeType="1"/>
            </p:cNvSpPr>
            <p:nvPr/>
          </p:nvSpPr>
          <p:spPr bwMode="auto">
            <a:xfrm>
              <a:off x="2081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74" name="Line 3050"/>
            <p:cNvSpPr>
              <a:spLocks noChangeShapeType="1"/>
            </p:cNvSpPr>
            <p:nvPr/>
          </p:nvSpPr>
          <p:spPr bwMode="auto">
            <a:xfrm>
              <a:off x="208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75" name="Line 3051"/>
            <p:cNvSpPr>
              <a:spLocks noChangeShapeType="1"/>
            </p:cNvSpPr>
            <p:nvPr/>
          </p:nvSpPr>
          <p:spPr bwMode="auto">
            <a:xfrm>
              <a:off x="207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76" name="Line 3052"/>
            <p:cNvSpPr>
              <a:spLocks noChangeShapeType="1"/>
            </p:cNvSpPr>
            <p:nvPr/>
          </p:nvSpPr>
          <p:spPr bwMode="auto">
            <a:xfrm>
              <a:off x="2089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77" name="Line 3053"/>
            <p:cNvSpPr>
              <a:spLocks noChangeShapeType="1"/>
            </p:cNvSpPr>
            <p:nvPr/>
          </p:nvSpPr>
          <p:spPr bwMode="auto">
            <a:xfrm>
              <a:off x="2081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78" name="Line 3054"/>
            <p:cNvSpPr>
              <a:spLocks noChangeShapeType="1"/>
            </p:cNvSpPr>
            <p:nvPr/>
          </p:nvSpPr>
          <p:spPr bwMode="auto">
            <a:xfrm flipH="1">
              <a:off x="2079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79" name="Line 3055"/>
            <p:cNvSpPr>
              <a:spLocks noChangeShapeType="1"/>
            </p:cNvSpPr>
            <p:nvPr/>
          </p:nvSpPr>
          <p:spPr bwMode="auto">
            <a:xfrm flipH="1">
              <a:off x="2087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80" name="Line 3056"/>
            <p:cNvSpPr>
              <a:spLocks noChangeShapeType="1"/>
            </p:cNvSpPr>
            <p:nvPr/>
          </p:nvSpPr>
          <p:spPr bwMode="auto">
            <a:xfrm>
              <a:off x="210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81" name="Line 3057"/>
            <p:cNvSpPr>
              <a:spLocks noChangeShapeType="1"/>
            </p:cNvSpPr>
            <p:nvPr/>
          </p:nvSpPr>
          <p:spPr bwMode="auto">
            <a:xfrm flipH="1">
              <a:off x="2095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82" name="Line 3058"/>
            <p:cNvSpPr>
              <a:spLocks noChangeShapeType="1"/>
            </p:cNvSpPr>
            <p:nvPr/>
          </p:nvSpPr>
          <p:spPr bwMode="auto">
            <a:xfrm>
              <a:off x="211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83" name="Line 3059"/>
            <p:cNvSpPr>
              <a:spLocks noChangeShapeType="1"/>
            </p:cNvSpPr>
            <p:nvPr/>
          </p:nvSpPr>
          <p:spPr bwMode="auto">
            <a:xfrm flipH="1">
              <a:off x="2108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84" name="Line 3060"/>
            <p:cNvSpPr>
              <a:spLocks noChangeShapeType="1"/>
            </p:cNvSpPr>
            <p:nvPr/>
          </p:nvSpPr>
          <p:spPr bwMode="auto">
            <a:xfrm>
              <a:off x="2119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85" name="Line 3061"/>
            <p:cNvSpPr>
              <a:spLocks noChangeShapeType="1"/>
            </p:cNvSpPr>
            <p:nvPr/>
          </p:nvSpPr>
          <p:spPr bwMode="auto">
            <a:xfrm flipH="1">
              <a:off x="2117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86" name="Line 3062"/>
            <p:cNvSpPr>
              <a:spLocks noChangeShapeType="1"/>
            </p:cNvSpPr>
            <p:nvPr/>
          </p:nvSpPr>
          <p:spPr bwMode="auto">
            <a:xfrm>
              <a:off x="2128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87" name="Line 3063"/>
            <p:cNvSpPr>
              <a:spLocks noChangeShapeType="1"/>
            </p:cNvSpPr>
            <p:nvPr/>
          </p:nvSpPr>
          <p:spPr bwMode="auto">
            <a:xfrm flipH="1">
              <a:off x="2125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88" name="Line 3064"/>
            <p:cNvSpPr>
              <a:spLocks noChangeShapeType="1"/>
            </p:cNvSpPr>
            <p:nvPr/>
          </p:nvSpPr>
          <p:spPr bwMode="auto">
            <a:xfrm>
              <a:off x="2138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89" name="Line 3065"/>
            <p:cNvSpPr>
              <a:spLocks noChangeShapeType="1"/>
            </p:cNvSpPr>
            <p:nvPr/>
          </p:nvSpPr>
          <p:spPr bwMode="auto">
            <a:xfrm flipH="1">
              <a:off x="2134" y="2057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90" name="Line 3066"/>
            <p:cNvSpPr>
              <a:spLocks noChangeShapeType="1"/>
            </p:cNvSpPr>
            <p:nvPr/>
          </p:nvSpPr>
          <p:spPr bwMode="auto">
            <a:xfrm>
              <a:off x="2148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91" name="Line 3067"/>
            <p:cNvSpPr>
              <a:spLocks noChangeShapeType="1"/>
            </p:cNvSpPr>
            <p:nvPr/>
          </p:nvSpPr>
          <p:spPr bwMode="auto">
            <a:xfrm flipH="1">
              <a:off x="2146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92" name="Line 3068"/>
            <p:cNvSpPr>
              <a:spLocks noChangeShapeType="1"/>
            </p:cNvSpPr>
            <p:nvPr/>
          </p:nvSpPr>
          <p:spPr bwMode="auto">
            <a:xfrm>
              <a:off x="2157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93" name="Line 3069"/>
            <p:cNvSpPr>
              <a:spLocks noChangeShapeType="1"/>
            </p:cNvSpPr>
            <p:nvPr/>
          </p:nvSpPr>
          <p:spPr bwMode="auto">
            <a:xfrm flipH="1">
              <a:off x="2155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94" name="Line 3070"/>
            <p:cNvSpPr>
              <a:spLocks noChangeShapeType="1"/>
            </p:cNvSpPr>
            <p:nvPr/>
          </p:nvSpPr>
          <p:spPr bwMode="auto">
            <a:xfrm>
              <a:off x="2166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95" name="Line 3071"/>
            <p:cNvSpPr>
              <a:spLocks noChangeShapeType="1"/>
            </p:cNvSpPr>
            <p:nvPr/>
          </p:nvSpPr>
          <p:spPr bwMode="auto">
            <a:xfrm flipH="1">
              <a:off x="2163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96" name="Line 3072"/>
            <p:cNvSpPr>
              <a:spLocks noChangeShapeType="1"/>
            </p:cNvSpPr>
            <p:nvPr/>
          </p:nvSpPr>
          <p:spPr bwMode="auto">
            <a:xfrm>
              <a:off x="2176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97" name="Line 3073"/>
            <p:cNvSpPr>
              <a:spLocks noChangeShapeType="1"/>
            </p:cNvSpPr>
            <p:nvPr/>
          </p:nvSpPr>
          <p:spPr bwMode="auto">
            <a:xfrm flipH="1">
              <a:off x="2172" y="2057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98" name="Line 3074"/>
            <p:cNvSpPr>
              <a:spLocks noChangeShapeType="1"/>
            </p:cNvSpPr>
            <p:nvPr/>
          </p:nvSpPr>
          <p:spPr bwMode="auto">
            <a:xfrm>
              <a:off x="2187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99" name="Line 3075"/>
            <p:cNvSpPr>
              <a:spLocks noChangeShapeType="1"/>
            </p:cNvSpPr>
            <p:nvPr/>
          </p:nvSpPr>
          <p:spPr bwMode="auto">
            <a:xfrm flipH="1">
              <a:off x="2184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00" name="Line 3076"/>
            <p:cNvSpPr>
              <a:spLocks noChangeShapeType="1"/>
            </p:cNvSpPr>
            <p:nvPr/>
          </p:nvSpPr>
          <p:spPr bwMode="auto">
            <a:xfrm>
              <a:off x="2195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01" name="Line 3077"/>
            <p:cNvSpPr>
              <a:spLocks noChangeShapeType="1"/>
            </p:cNvSpPr>
            <p:nvPr/>
          </p:nvSpPr>
          <p:spPr bwMode="auto">
            <a:xfrm flipH="1">
              <a:off x="2193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02" name="Line 3078"/>
            <p:cNvSpPr>
              <a:spLocks noChangeShapeType="1"/>
            </p:cNvSpPr>
            <p:nvPr/>
          </p:nvSpPr>
          <p:spPr bwMode="auto">
            <a:xfrm>
              <a:off x="2204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03" name="Line 3079"/>
            <p:cNvSpPr>
              <a:spLocks noChangeShapeType="1"/>
            </p:cNvSpPr>
            <p:nvPr/>
          </p:nvSpPr>
          <p:spPr bwMode="auto">
            <a:xfrm flipH="1">
              <a:off x="2201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04" name="Line 3080"/>
            <p:cNvSpPr>
              <a:spLocks noChangeShapeType="1"/>
            </p:cNvSpPr>
            <p:nvPr/>
          </p:nvSpPr>
          <p:spPr bwMode="auto">
            <a:xfrm>
              <a:off x="2216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05" name="Line 3081"/>
            <p:cNvSpPr>
              <a:spLocks noChangeShapeType="1"/>
            </p:cNvSpPr>
            <p:nvPr/>
          </p:nvSpPr>
          <p:spPr bwMode="auto">
            <a:xfrm flipH="1">
              <a:off x="2214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06" name="Line 3082"/>
            <p:cNvSpPr>
              <a:spLocks noChangeShapeType="1"/>
            </p:cNvSpPr>
            <p:nvPr/>
          </p:nvSpPr>
          <p:spPr bwMode="auto">
            <a:xfrm>
              <a:off x="2225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07" name="Line 3083"/>
            <p:cNvSpPr>
              <a:spLocks noChangeShapeType="1"/>
            </p:cNvSpPr>
            <p:nvPr/>
          </p:nvSpPr>
          <p:spPr bwMode="auto">
            <a:xfrm flipH="1">
              <a:off x="2222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08" name="Line 3084"/>
            <p:cNvSpPr>
              <a:spLocks noChangeShapeType="1"/>
            </p:cNvSpPr>
            <p:nvPr/>
          </p:nvSpPr>
          <p:spPr bwMode="auto">
            <a:xfrm>
              <a:off x="2234" y="1974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09" name="Line 3085"/>
            <p:cNvSpPr>
              <a:spLocks noChangeShapeType="1"/>
            </p:cNvSpPr>
            <p:nvPr/>
          </p:nvSpPr>
          <p:spPr bwMode="auto">
            <a:xfrm flipH="1">
              <a:off x="2231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10" name="Line 3086"/>
            <p:cNvSpPr>
              <a:spLocks noChangeShapeType="1"/>
            </p:cNvSpPr>
            <p:nvPr/>
          </p:nvSpPr>
          <p:spPr bwMode="auto">
            <a:xfrm>
              <a:off x="2243" y="1974"/>
              <a:ext cx="3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11" name="Line 3087"/>
            <p:cNvSpPr>
              <a:spLocks noChangeShapeType="1"/>
            </p:cNvSpPr>
            <p:nvPr/>
          </p:nvSpPr>
          <p:spPr bwMode="auto">
            <a:xfrm flipH="1">
              <a:off x="2240" y="206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12" name="Line 3088"/>
            <p:cNvSpPr>
              <a:spLocks noChangeShapeType="1"/>
            </p:cNvSpPr>
            <p:nvPr/>
          </p:nvSpPr>
          <p:spPr bwMode="auto">
            <a:xfrm>
              <a:off x="2254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13" name="Line 3089"/>
            <p:cNvSpPr>
              <a:spLocks noChangeShapeType="1"/>
            </p:cNvSpPr>
            <p:nvPr/>
          </p:nvSpPr>
          <p:spPr bwMode="auto">
            <a:xfrm flipH="1">
              <a:off x="2252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14" name="Freeform 3090"/>
            <p:cNvSpPr>
              <a:spLocks/>
            </p:cNvSpPr>
            <p:nvPr/>
          </p:nvSpPr>
          <p:spPr bwMode="auto">
            <a:xfrm>
              <a:off x="2075" y="2568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6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4" y="0"/>
                </a:cxn>
                <a:cxn ang="0">
                  <a:pos x="115" y="0"/>
                </a:cxn>
                <a:cxn ang="0">
                  <a:pos x="132" y="0"/>
                </a:cxn>
                <a:cxn ang="0">
                  <a:pos x="149" y="6"/>
                </a:cxn>
                <a:cxn ang="0">
                  <a:pos x="170" y="6"/>
                </a:cxn>
                <a:cxn ang="0">
                  <a:pos x="179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9" y="101"/>
                </a:cxn>
                <a:cxn ang="0">
                  <a:pos x="166" y="106"/>
                </a:cxn>
                <a:cxn ang="0">
                  <a:pos x="149" y="106"/>
                </a:cxn>
                <a:cxn ang="0">
                  <a:pos x="127" y="112"/>
                </a:cxn>
                <a:cxn ang="0">
                  <a:pos x="107" y="112"/>
                </a:cxn>
                <a:cxn ang="0">
                  <a:pos x="85" y="112"/>
                </a:cxn>
                <a:cxn ang="0">
                  <a:pos x="56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  <a:cxn ang="0">
                  <a:pos x="0" y="1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32" y="0"/>
                  </a:lnTo>
                  <a:lnTo>
                    <a:pt x="149" y="6"/>
                  </a:lnTo>
                  <a:lnTo>
                    <a:pt x="170" y="6"/>
                  </a:lnTo>
                  <a:lnTo>
                    <a:pt x="179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9" y="101"/>
                  </a:lnTo>
                  <a:lnTo>
                    <a:pt x="166" y="106"/>
                  </a:lnTo>
                  <a:lnTo>
                    <a:pt x="149" y="106"/>
                  </a:lnTo>
                  <a:lnTo>
                    <a:pt x="127" y="112"/>
                  </a:lnTo>
                  <a:lnTo>
                    <a:pt x="107" y="112"/>
                  </a:lnTo>
                  <a:lnTo>
                    <a:pt x="85" y="112"/>
                  </a:lnTo>
                  <a:lnTo>
                    <a:pt x="56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15" name="Freeform 3091"/>
            <p:cNvSpPr>
              <a:spLocks/>
            </p:cNvSpPr>
            <p:nvPr/>
          </p:nvSpPr>
          <p:spPr bwMode="auto">
            <a:xfrm>
              <a:off x="2072" y="2565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6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4" y="0"/>
                </a:cxn>
                <a:cxn ang="0">
                  <a:pos x="115" y="0"/>
                </a:cxn>
                <a:cxn ang="0">
                  <a:pos x="132" y="0"/>
                </a:cxn>
                <a:cxn ang="0">
                  <a:pos x="149" y="6"/>
                </a:cxn>
                <a:cxn ang="0">
                  <a:pos x="170" y="6"/>
                </a:cxn>
                <a:cxn ang="0">
                  <a:pos x="179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9" y="101"/>
                </a:cxn>
                <a:cxn ang="0">
                  <a:pos x="166" y="106"/>
                </a:cxn>
                <a:cxn ang="0">
                  <a:pos x="149" y="106"/>
                </a:cxn>
                <a:cxn ang="0">
                  <a:pos x="127" y="112"/>
                </a:cxn>
                <a:cxn ang="0">
                  <a:pos x="107" y="112"/>
                </a:cxn>
                <a:cxn ang="0">
                  <a:pos x="85" y="112"/>
                </a:cxn>
                <a:cxn ang="0">
                  <a:pos x="56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32" y="0"/>
                  </a:lnTo>
                  <a:lnTo>
                    <a:pt x="149" y="6"/>
                  </a:lnTo>
                  <a:lnTo>
                    <a:pt x="170" y="6"/>
                  </a:lnTo>
                  <a:lnTo>
                    <a:pt x="179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9" y="101"/>
                  </a:lnTo>
                  <a:lnTo>
                    <a:pt x="166" y="106"/>
                  </a:lnTo>
                  <a:lnTo>
                    <a:pt x="149" y="106"/>
                  </a:lnTo>
                  <a:lnTo>
                    <a:pt x="127" y="112"/>
                  </a:lnTo>
                  <a:lnTo>
                    <a:pt x="107" y="112"/>
                  </a:lnTo>
                  <a:lnTo>
                    <a:pt x="85" y="112"/>
                  </a:lnTo>
                  <a:lnTo>
                    <a:pt x="56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16" name="Line 3092"/>
            <p:cNvSpPr>
              <a:spLocks noChangeShapeType="1"/>
            </p:cNvSpPr>
            <p:nvPr/>
          </p:nvSpPr>
          <p:spPr bwMode="auto">
            <a:xfrm flipH="1">
              <a:off x="2070" y="2576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17" name="Freeform 3093"/>
            <p:cNvSpPr>
              <a:spLocks/>
            </p:cNvSpPr>
            <p:nvPr/>
          </p:nvSpPr>
          <p:spPr bwMode="auto">
            <a:xfrm>
              <a:off x="2072" y="2661"/>
              <a:ext cx="182" cy="16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9" y="5"/>
                </a:cxn>
                <a:cxn ang="0">
                  <a:pos x="174" y="5"/>
                </a:cxn>
                <a:cxn ang="0">
                  <a:pos x="162" y="10"/>
                </a:cxn>
                <a:cxn ang="0">
                  <a:pos x="158" y="10"/>
                </a:cxn>
                <a:cxn ang="0">
                  <a:pos x="153" y="10"/>
                </a:cxn>
                <a:cxn ang="0">
                  <a:pos x="136" y="16"/>
                </a:cxn>
                <a:cxn ang="0">
                  <a:pos x="119" y="16"/>
                </a:cxn>
                <a:cxn ang="0">
                  <a:pos x="103" y="16"/>
                </a:cxn>
                <a:cxn ang="0">
                  <a:pos x="94" y="16"/>
                </a:cxn>
                <a:cxn ang="0">
                  <a:pos x="76" y="16"/>
                </a:cxn>
                <a:cxn ang="0">
                  <a:pos x="43" y="16"/>
                </a:cxn>
                <a:cxn ang="0">
                  <a:pos x="26" y="10"/>
                </a:cxn>
                <a:cxn ang="0">
                  <a:pos x="22" y="10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182" h="16">
                  <a:moveTo>
                    <a:pt x="182" y="0"/>
                  </a:moveTo>
                  <a:lnTo>
                    <a:pt x="179" y="5"/>
                  </a:lnTo>
                  <a:lnTo>
                    <a:pt x="174" y="5"/>
                  </a:lnTo>
                  <a:lnTo>
                    <a:pt x="162" y="10"/>
                  </a:lnTo>
                  <a:lnTo>
                    <a:pt x="158" y="10"/>
                  </a:lnTo>
                  <a:lnTo>
                    <a:pt x="153" y="10"/>
                  </a:lnTo>
                  <a:lnTo>
                    <a:pt x="136" y="16"/>
                  </a:lnTo>
                  <a:lnTo>
                    <a:pt x="119" y="16"/>
                  </a:lnTo>
                  <a:lnTo>
                    <a:pt x="103" y="16"/>
                  </a:lnTo>
                  <a:lnTo>
                    <a:pt x="94" y="16"/>
                  </a:lnTo>
                  <a:lnTo>
                    <a:pt x="76" y="16"/>
                  </a:lnTo>
                  <a:lnTo>
                    <a:pt x="43" y="16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18" name="Freeform 3094"/>
            <p:cNvSpPr>
              <a:spLocks/>
            </p:cNvSpPr>
            <p:nvPr/>
          </p:nvSpPr>
          <p:spPr bwMode="auto">
            <a:xfrm>
              <a:off x="2072" y="2565"/>
              <a:ext cx="182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38" y="6"/>
                </a:cxn>
                <a:cxn ang="0">
                  <a:pos x="76" y="0"/>
                </a:cxn>
                <a:cxn ang="0">
                  <a:pos x="94" y="0"/>
                </a:cxn>
                <a:cxn ang="0">
                  <a:pos x="103" y="0"/>
                </a:cxn>
                <a:cxn ang="0">
                  <a:pos x="119" y="0"/>
                </a:cxn>
                <a:cxn ang="0">
                  <a:pos x="136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66" y="6"/>
                </a:cxn>
                <a:cxn ang="0">
                  <a:pos x="170" y="6"/>
                </a:cxn>
                <a:cxn ang="0">
                  <a:pos x="179" y="6"/>
                </a:cxn>
                <a:cxn ang="0">
                  <a:pos x="182" y="11"/>
                </a:cxn>
              </a:cxnLst>
              <a:rect l="0" t="0" r="r" b="b"/>
              <a:pathLst>
                <a:path w="182" h="17">
                  <a:moveTo>
                    <a:pt x="0" y="17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3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8" y="6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9" y="0"/>
                  </a:lnTo>
                  <a:lnTo>
                    <a:pt x="136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66" y="6"/>
                  </a:lnTo>
                  <a:lnTo>
                    <a:pt x="170" y="6"/>
                  </a:lnTo>
                  <a:lnTo>
                    <a:pt x="179" y="6"/>
                  </a:lnTo>
                  <a:lnTo>
                    <a:pt x="182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19" name="Line 3095"/>
            <p:cNvSpPr>
              <a:spLocks noChangeShapeType="1"/>
            </p:cNvSpPr>
            <p:nvPr/>
          </p:nvSpPr>
          <p:spPr bwMode="auto">
            <a:xfrm>
              <a:off x="2254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20" name="Line 3096"/>
            <p:cNvSpPr>
              <a:spLocks noChangeShapeType="1"/>
            </p:cNvSpPr>
            <p:nvPr/>
          </p:nvSpPr>
          <p:spPr bwMode="auto">
            <a:xfrm>
              <a:off x="2072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21" name="Line 3097"/>
            <p:cNvSpPr>
              <a:spLocks noChangeShapeType="1"/>
            </p:cNvSpPr>
            <p:nvPr/>
          </p:nvSpPr>
          <p:spPr bwMode="auto">
            <a:xfrm flipH="1">
              <a:off x="2070" y="2666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22" name="Line 3098"/>
            <p:cNvSpPr>
              <a:spLocks noChangeShapeType="1"/>
            </p:cNvSpPr>
            <p:nvPr/>
          </p:nvSpPr>
          <p:spPr bwMode="auto">
            <a:xfrm flipH="1">
              <a:off x="2070" y="2593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23" name="Line 3099"/>
            <p:cNvSpPr>
              <a:spLocks noChangeShapeType="1"/>
            </p:cNvSpPr>
            <p:nvPr/>
          </p:nvSpPr>
          <p:spPr bwMode="auto">
            <a:xfrm flipH="1">
              <a:off x="2070" y="2621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24" name="Line 3100"/>
            <p:cNvSpPr>
              <a:spLocks noChangeShapeType="1"/>
            </p:cNvSpPr>
            <p:nvPr/>
          </p:nvSpPr>
          <p:spPr bwMode="auto">
            <a:xfrm flipH="1">
              <a:off x="2070" y="2649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25" name="Freeform 3101"/>
            <p:cNvSpPr>
              <a:spLocks/>
            </p:cNvSpPr>
            <p:nvPr/>
          </p:nvSpPr>
          <p:spPr bwMode="auto">
            <a:xfrm>
              <a:off x="2242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26" name="Freeform 3102"/>
            <p:cNvSpPr>
              <a:spLocks/>
            </p:cNvSpPr>
            <p:nvPr/>
          </p:nvSpPr>
          <p:spPr bwMode="auto">
            <a:xfrm>
              <a:off x="2238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27" name="Freeform 3103"/>
            <p:cNvSpPr>
              <a:spLocks/>
            </p:cNvSpPr>
            <p:nvPr/>
          </p:nvSpPr>
          <p:spPr bwMode="auto">
            <a:xfrm>
              <a:off x="2234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28" name="Freeform 3104"/>
            <p:cNvSpPr>
              <a:spLocks/>
            </p:cNvSpPr>
            <p:nvPr/>
          </p:nvSpPr>
          <p:spPr bwMode="auto">
            <a:xfrm>
              <a:off x="2225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29" name="Freeform 3105"/>
            <p:cNvSpPr>
              <a:spLocks/>
            </p:cNvSpPr>
            <p:nvPr/>
          </p:nvSpPr>
          <p:spPr bwMode="auto">
            <a:xfrm>
              <a:off x="2225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30" name="Freeform 3106"/>
            <p:cNvSpPr>
              <a:spLocks/>
            </p:cNvSpPr>
            <p:nvPr/>
          </p:nvSpPr>
          <p:spPr bwMode="auto">
            <a:xfrm>
              <a:off x="2216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31" name="Freeform 3107"/>
            <p:cNvSpPr>
              <a:spLocks/>
            </p:cNvSpPr>
            <p:nvPr/>
          </p:nvSpPr>
          <p:spPr bwMode="auto">
            <a:xfrm>
              <a:off x="2213" y="2593"/>
              <a:ext cx="8" cy="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3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32" name="Freeform 3108"/>
            <p:cNvSpPr>
              <a:spLocks/>
            </p:cNvSpPr>
            <p:nvPr/>
          </p:nvSpPr>
          <p:spPr bwMode="auto">
            <a:xfrm>
              <a:off x="2208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33" name="Freeform 3109"/>
            <p:cNvSpPr>
              <a:spLocks/>
            </p:cNvSpPr>
            <p:nvPr/>
          </p:nvSpPr>
          <p:spPr bwMode="auto">
            <a:xfrm>
              <a:off x="2204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34" name="Freeform 3110"/>
            <p:cNvSpPr>
              <a:spLocks/>
            </p:cNvSpPr>
            <p:nvPr/>
          </p:nvSpPr>
          <p:spPr bwMode="auto">
            <a:xfrm>
              <a:off x="2199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35" name="Freeform 3111"/>
            <p:cNvSpPr>
              <a:spLocks/>
            </p:cNvSpPr>
            <p:nvPr/>
          </p:nvSpPr>
          <p:spPr bwMode="auto">
            <a:xfrm>
              <a:off x="2195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36" name="Freeform 3112"/>
            <p:cNvSpPr>
              <a:spLocks/>
            </p:cNvSpPr>
            <p:nvPr/>
          </p:nvSpPr>
          <p:spPr bwMode="auto">
            <a:xfrm>
              <a:off x="2187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37" name="Freeform 3113"/>
            <p:cNvSpPr>
              <a:spLocks/>
            </p:cNvSpPr>
            <p:nvPr/>
          </p:nvSpPr>
          <p:spPr bwMode="auto">
            <a:xfrm>
              <a:off x="2187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38" name="Freeform 3114"/>
            <p:cNvSpPr>
              <a:spLocks/>
            </p:cNvSpPr>
            <p:nvPr/>
          </p:nvSpPr>
          <p:spPr bwMode="auto">
            <a:xfrm>
              <a:off x="2179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39" name="Freeform 3115"/>
            <p:cNvSpPr>
              <a:spLocks/>
            </p:cNvSpPr>
            <p:nvPr/>
          </p:nvSpPr>
          <p:spPr bwMode="auto">
            <a:xfrm>
              <a:off x="2175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40" name="Freeform 3116"/>
            <p:cNvSpPr>
              <a:spLocks/>
            </p:cNvSpPr>
            <p:nvPr/>
          </p:nvSpPr>
          <p:spPr bwMode="auto">
            <a:xfrm>
              <a:off x="2170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41" name="Freeform 3117"/>
            <p:cNvSpPr>
              <a:spLocks/>
            </p:cNvSpPr>
            <p:nvPr/>
          </p:nvSpPr>
          <p:spPr bwMode="auto">
            <a:xfrm>
              <a:off x="2166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42" name="Freeform 3118"/>
            <p:cNvSpPr>
              <a:spLocks/>
            </p:cNvSpPr>
            <p:nvPr/>
          </p:nvSpPr>
          <p:spPr bwMode="auto">
            <a:xfrm>
              <a:off x="2161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43" name="Freeform 3119"/>
            <p:cNvSpPr>
              <a:spLocks/>
            </p:cNvSpPr>
            <p:nvPr/>
          </p:nvSpPr>
          <p:spPr bwMode="auto">
            <a:xfrm>
              <a:off x="2157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44" name="Freeform 3120"/>
            <p:cNvSpPr>
              <a:spLocks/>
            </p:cNvSpPr>
            <p:nvPr/>
          </p:nvSpPr>
          <p:spPr bwMode="auto">
            <a:xfrm>
              <a:off x="2148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45" name="Freeform 3121"/>
            <p:cNvSpPr>
              <a:spLocks/>
            </p:cNvSpPr>
            <p:nvPr/>
          </p:nvSpPr>
          <p:spPr bwMode="auto">
            <a:xfrm>
              <a:off x="2148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46" name="Freeform 3122"/>
            <p:cNvSpPr>
              <a:spLocks/>
            </p:cNvSpPr>
            <p:nvPr/>
          </p:nvSpPr>
          <p:spPr bwMode="auto">
            <a:xfrm>
              <a:off x="2140" y="2621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47" name="Freeform 3123"/>
            <p:cNvSpPr>
              <a:spLocks/>
            </p:cNvSpPr>
            <p:nvPr/>
          </p:nvSpPr>
          <p:spPr bwMode="auto">
            <a:xfrm>
              <a:off x="2137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48" name="Freeform 3124"/>
            <p:cNvSpPr>
              <a:spLocks/>
            </p:cNvSpPr>
            <p:nvPr/>
          </p:nvSpPr>
          <p:spPr bwMode="auto">
            <a:xfrm>
              <a:off x="2132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49" name="Freeform 3125"/>
            <p:cNvSpPr>
              <a:spLocks/>
            </p:cNvSpPr>
            <p:nvPr/>
          </p:nvSpPr>
          <p:spPr bwMode="auto">
            <a:xfrm>
              <a:off x="2128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50" name="Freeform 3126"/>
            <p:cNvSpPr>
              <a:spLocks/>
            </p:cNvSpPr>
            <p:nvPr/>
          </p:nvSpPr>
          <p:spPr bwMode="auto">
            <a:xfrm>
              <a:off x="2119" y="2621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51" name="Freeform 3127"/>
            <p:cNvSpPr>
              <a:spLocks/>
            </p:cNvSpPr>
            <p:nvPr/>
          </p:nvSpPr>
          <p:spPr bwMode="auto">
            <a:xfrm>
              <a:off x="2119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52" name="Freeform 3128"/>
            <p:cNvSpPr>
              <a:spLocks/>
            </p:cNvSpPr>
            <p:nvPr/>
          </p:nvSpPr>
          <p:spPr bwMode="auto">
            <a:xfrm>
              <a:off x="2110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53" name="Freeform 3129"/>
            <p:cNvSpPr>
              <a:spLocks/>
            </p:cNvSpPr>
            <p:nvPr/>
          </p:nvSpPr>
          <p:spPr bwMode="auto">
            <a:xfrm>
              <a:off x="2106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54" name="Freeform 3130"/>
            <p:cNvSpPr>
              <a:spLocks/>
            </p:cNvSpPr>
            <p:nvPr/>
          </p:nvSpPr>
          <p:spPr bwMode="auto">
            <a:xfrm>
              <a:off x="2102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55" name="Freeform 3131"/>
            <p:cNvSpPr>
              <a:spLocks/>
            </p:cNvSpPr>
            <p:nvPr/>
          </p:nvSpPr>
          <p:spPr bwMode="auto">
            <a:xfrm>
              <a:off x="2098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56" name="Freeform 3132"/>
            <p:cNvSpPr>
              <a:spLocks/>
            </p:cNvSpPr>
            <p:nvPr/>
          </p:nvSpPr>
          <p:spPr bwMode="auto">
            <a:xfrm>
              <a:off x="2093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57" name="Freeform 3133"/>
            <p:cNvSpPr>
              <a:spLocks/>
            </p:cNvSpPr>
            <p:nvPr/>
          </p:nvSpPr>
          <p:spPr bwMode="auto">
            <a:xfrm>
              <a:off x="2089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58" name="Freeform 3134"/>
            <p:cNvSpPr>
              <a:spLocks/>
            </p:cNvSpPr>
            <p:nvPr/>
          </p:nvSpPr>
          <p:spPr bwMode="auto">
            <a:xfrm>
              <a:off x="2081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59" name="Freeform 3135"/>
            <p:cNvSpPr>
              <a:spLocks/>
            </p:cNvSpPr>
            <p:nvPr/>
          </p:nvSpPr>
          <p:spPr bwMode="auto">
            <a:xfrm>
              <a:off x="2081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60" name="Freeform 3136"/>
            <p:cNvSpPr>
              <a:spLocks/>
            </p:cNvSpPr>
            <p:nvPr/>
          </p:nvSpPr>
          <p:spPr bwMode="auto">
            <a:xfrm>
              <a:off x="2072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61" name="Freeform 3137"/>
            <p:cNvSpPr>
              <a:spLocks/>
            </p:cNvSpPr>
            <p:nvPr/>
          </p:nvSpPr>
          <p:spPr bwMode="auto">
            <a:xfrm>
              <a:off x="2072" y="2593"/>
              <a:ext cx="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1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9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62" name="Freeform 3138"/>
            <p:cNvSpPr>
              <a:spLocks/>
            </p:cNvSpPr>
            <p:nvPr/>
          </p:nvSpPr>
          <p:spPr bwMode="auto">
            <a:xfrm>
              <a:off x="2246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63" name="Line 3139"/>
            <p:cNvSpPr>
              <a:spLocks noChangeShapeType="1"/>
            </p:cNvSpPr>
            <p:nvPr/>
          </p:nvSpPr>
          <p:spPr bwMode="auto">
            <a:xfrm>
              <a:off x="2254" y="260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64" name="Line 3140"/>
            <p:cNvSpPr>
              <a:spLocks noChangeShapeType="1"/>
            </p:cNvSpPr>
            <p:nvPr/>
          </p:nvSpPr>
          <p:spPr bwMode="auto">
            <a:xfrm flipV="1">
              <a:off x="2246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65" name="Line 3141"/>
            <p:cNvSpPr>
              <a:spLocks noChangeShapeType="1"/>
            </p:cNvSpPr>
            <p:nvPr/>
          </p:nvSpPr>
          <p:spPr bwMode="auto">
            <a:xfrm flipV="1">
              <a:off x="2238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66" name="Line 3142"/>
            <p:cNvSpPr>
              <a:spLocks noChangeShapeType="1"/>
            </p:cNvSpPr>
            <p:nvPr/>
          </p:nvSpPr>
          <p:spPr bwMode="auto">
            <a:xfrm flipV="1">
              <a:off x="2228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67" name="Line 3143"/>
            <p:cNvSpPr>
              <a:spLocks noChangeShapeType="1"/>
            </p:cNvSpPr>
            <p:nvPr/>
          </p:nvSpPr>
          <p:spPr bwMode="auto">
            <a:xfrm flipV="1">
              <a:off x="2216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68" name="Line 3144"/>
            <p:cNvSpPr>
              <a:spLocks noChangeShapeType="1"/>
            </p:cNvSpPr>
            <p:nvPr/>
          </p:nvSpPr>
          <p:spPr bwMode="auto">
            <a:xfrm flipV="1">
              <a:off x="2208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69" name="Line 3145"/>
            <p:cNvSpPr>
              <a:spLocks noChangeShapeType="1"/>
            </p:cNvSpPr>
            <p:nvPr/>
          </p:nvSpPr>
          <p:spPr bwMode="auto">
            <a:xfrm flipV="1">
              <a:off x="2199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70" name="Line 3146"/>
            <p:cNvSpPr>
              <a:spLocks noChangeShapeType="1"/>
            </p:cNvSpPr>
            <p:nvPr/>
          </p:nvSpPr>
          <p:spPr bwMode="auto">
            <a:xfrm flipV="1">
              <a:off x="2189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71" name="Line 3147"/>
            <p:cNvSpPr>
              <a:spLocks noChangeShapeType="1"/>
            </p:cNvSpPr>
            <p:nvPr/>
          </p:nvSpPr>
          <p:spPr bwMode="auto">
            <a:xfrm flipV="1">
              <a:off x="2179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72" name="Line 3148"/>
            <p:cNvSpPr>
              <a:spLocks noChangeShapeType="1"/>
            </p:cNvSpPr>
            <p:nvPr/>
          </p:nvSpPr>
          <p:spPr bwMode="auto">
            <a:xfrm flipV="1">
              <a:off x="2172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73" name="Line 3149"/>
            <p:cNvSpPr>
              <a:spLocks noChangeShapeType="1"/>
            </p:cNvSpPr>
            <p:nvPr/>
          </p:nvSpPr>
          <p:spPr bwMode="auto">
            <a:xfrm flipV="1">
              <a:off x="216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74" name="Line 3150"/>
            <p:cNvSpPr>
              <a:spLocks noChangeShapeType="1"/>
            </p:cNvSpPr>
            <p:nvPr/>
          </p:nvSpPr>
          <p:spPr bwMode="auto">
            <a:xfrm flipV="1">
              <a:off x="215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75" name="Line 3151"/>
            <p:cNvSpPr>
              <a:spLocks noChangeShapeType="1"/>
            </p:cNvSpPr>
            <p:nvPr/>
          </p:nvSpPr>
          <p:spPr bwMode="auto">
            <a:xfrm flipV="1">
              <a:off x="2140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76" name="Line 3152"/>
            <p:cNvSpPr>
              <a:spLocks noChangeShapeType="1"/>
            </p:cNvSpPr>
            <p:nvPr/>
          </p:nvSpPr>
          <p:spPr bwMode="auto">
            <a:xfrm flipV="1">
              <a:off x="2134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77" name="Line 3153"/>
            <p:cNvSpPr>
              <a:spLocks noChangeShapeType="1"/>
            </p:cNvSpPr>
            <p:nvPr/>
          </p:nvSpPr>
          <p:spPr bwMode="auto">
            <a:xfrm flipV="1">
              <a:off x="2119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78" name="Line 3154"/>
            <p:cNvSpPr>
              <a:spLocks noChangeShapeType="1"/>
            </p:cNvSpPr>
            <p:nvPr/>
          </p:nvSpPr>
          <p:spPr bwMode="auto">
            <a:xfrm flipV="1">
              <a:off x="211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79" name="Line 3155"/>
            <p:cNvSpPr>
              <a:spLocks noChangeShapeType="1"/>
            </p:cNvSpPr>
            <p:nvPr/>
          </p:nvSpPr>
          <p:spPr bwMode="auto">
            <a:xfrm flipV="1">
              <a:off x="2102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80" name="Line 3156"/>
            <p:cNvSpPr>
              <a:spLocks noChangeShapeType="1"/>
            </p:cNvSpPr>
            <p:nvPr/>
          </p:nvSpPr>
          <p:spPr bwMode="auto">
            <a:xfrm flipV="1">
              <a:off x="209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81" name="Line 3157"/>
            <p:cNvSpPr>
              <a:spLocks noChangeShapeType="1"/>
            </p:cNvSpPr>
            <p:nvPr/>
          </p:nvSpPr>
          <p:spPr bwMode="auto">
            <a:xfrm flipV="1">
              <a:off x="2081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82" name="Line 3158"/>
            <p:cNvSpPr>
              <a:spLocks noChangeShapeType="1"/>
            </p:cNvSpPr>
            <p:nvPr/>
          </p:nvSpPr>
          <p:spPr bwMode="auto">
            <a:xfrm flipV="1">
              <a:off x="207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83" name="Line 3159"/>
            <p:cNvSpPr>
              <a:spLocks noChangeShapeType="1"/>
            </p:cNvSpPr>
            <p:nvPr/>
          </p:nvSpPr>
          <p:spPr bwMode="auto">
            <a:xfrm flipH="1">
              <a:off x="2075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84" name="Line 3160"/>
            <p:cNvSpPr>
              <a:spLocks noChangeShapeType="1"/>
            </p:cNvSpPr>
            <p:nvPr/>
          </p:nvSpPr>
          <p:spPr bwMode="auto">
            <a:xfrm flipH="1">
              <a:off x="2083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85" name="Line 3161"/>
            <p:cNvSpPr>
              <a:spLocks noChangeShapeType="1"/>
            </p:cNvSpPr>
            <p:nvPr/>
          </p:nvSpPr>
          <p:spPr bwMode="auto">
            <a:xfrm flipH="1">
              <a:off x="2092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86" name="Line 3162"/>
            <p:cNvSpPr>
              <a:spLocks noChangeShapeType="1"/>
            </p:cNvSpPr>
            <p:nvPr/>
          </p:nvSpPr>
          <p:spPr bwMode="auto">
            <a:xfrm>
              <a:off x="2106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87" name="Line 3163"/>
            <p:cNvSpPr>
              <a:spLocks noChangeShapeType="1"/>
            </p:cNvSpPr>
            <p:nvPr/>
          </p:nvSpPr>
          <p:spPr bwMode="auto">
            <a:xfrm flipH="1">
              <a:off x="2113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88" name="Line 3164"/>
            <p:cNvSpPr>
              <a:spLocks noChangeShapeType="1"/>
            </p:cNvSpPr>
            <p:nvPr/>
          </p:nvSpPr>
          <p:spPr bwMode="auto">
            <a:xfrm flipH="1">
              <a:off x="2122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89" name="Line 3165"/>
            <p:cNvSpPr>
              <a:spLocks noChangeShapeType="1"/>
            </p:cNvSpPr>
            <p:nvPr/>
          </p:nvSpPr>
          <p:spPr bwMode="auto">
            <a:xfrm>
              <a:off x="2137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90" name="Line 3166"/>
            <p:cNvSpPr>
              <a:spLocks noChangeShapeType="1"/>
            </p:cNvSpPr>
            <p:nvPr/>
          </p:nvSpPr>
          <p:spPr bwMode="auto">
            <a:xfrm flipH="1">
              <a:off x="2142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91" name="Line 3167"/>
            <p:cNvSpPr>
              <a:spLocks noChangeShapeType="1"/>
            </p:cNvSpPr>
            <p:nvPr/>
          </p:nvSpPr>
          <p:spPr bwMode="auto">
            <a:xfrm flipH="1">
              <a:off x="2151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92" name="Line 3168"/>
            <p:cNvSpPr>
              <a:spLocks noChangeShapeType="1"/>
            </p:cNvSpPr>
            <p:nvPr/>
          </p:nvSpPr>
          <p:spPr bwMode="auto">
            <a:xfrm flipH="1">
              <a:off x="2160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93" name="Line 3169"/>
            <p:cNvSpPr>
              <a:spLocks noChangeShapeType="1"/>
            </p:cNvSpPr>
            <p:nvPr/>
          </p:nvSpPr>
          <p:spPr bwMode="auto">
            <a:xfrm>
              <a:off x="2175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94" name="Line 3170"/>
            <p:cNvSpPr>
              <a:spLocks noChangeShapeType="1"/>
            </p:cNvSpPr>
            <p:nvPr/>
          </p:nvSpPr>
          <p:spPr bwMode="auto">
            <a:xfrm flipH="1">
              <a:off x="2181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95" name="Line 3171"/>
            <p:cNvSpPr>
              <a:spLocks noChangeShapeType="1"/>
            </p:cNvSpPr>
            <p:nvPr/>
          </p:nvSpPr>
          <p:spPr bwMode="auto">
            <a:xfrm flipH="1">
              <a:off x="2190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96" name="Line 3172"/>
            <p:cNvSpPr>
              <a:spLocks noChangeShapeType="1"/>
            </p:cNvSpPr>
            <p:nvPr/>
          </p:nvSpPr>
          <p:spPr bwMode="auto">
            <a:xfrm flipH="1">
              <a:off x="2198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97" name="Line 3173"/>
            <p:cNvSpPr>
              <a:spLocks noChangeShapeType="1"/>
            </p:cNvSpPr>
            <p:nvPr/>
          </p:nvSpPr>
          <p:spPr bwMode="auto">
            <a:xfrm>
              <a:off x="2213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98" name="Line 3174"/>
            <p:cNvSpPr>
              <a:spLocks noChangeShapeType="1"/>
            </p:cNvSpPr>
            <p:nvPr/>
          </p:nvSpPr>
          <p:spPr bwMode="auto">
            <a:xfrm flipH="1">
              <a:off x="2219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99" name="Line 3175"/>
            <p:cNvSpPr>
              <a:spLocks noChangeShapeType="1"/>
            </p:cNvSpPr>
            <p:nvPr/>
          </p:nvSpPr>
          <p:spPr bwMode="auto">
            <a:xfrm flipH="1">
              <a:off x="2228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00" name="Line 3176"/>
            <p:cNvSpPr>
              <a:spLocks noChangeShapeType="1"/>
            </p:cNvSpPr>
            <p:nvPr/>
          </p:nvSpPr>
          <p:spPr bwMode="auto">
            <a:xfrm flipH="1">
              <a:off x="2236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01" name="Line 3177"/>
            <p:cNvSpPr>
              <a:spLocks noChangeShapeType="1"/>
            </p:cNvSpPr>
            <p:nvPr/>
          </p:nvSpPr>
          <p:spPr bwMode="auto">
            <a:xfrm flipH="1">
              <a:off x="2249" y="2652"/>
              <a:ext cx="8" cy="10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02" name="Line 3178"/>
            <p:cNvSpPr>
              <a:spLocks noChangeShapeType="1"/>
            </p:cNvSpPr>
            <p:nvPr/>
          </p:nvSpPr>
          <p:spPr bwMode="auto">
            <a:xfrm flipH="1" flipV="1">
              <a:off x="2070" y="2607"/>
              <a:ext cx="9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03" name="Line 3179"/>
            <p:cNvSpPr>
              <a:spLocks noChangeShapeType="1"/>
            </p:cNvSpPr>
            <p:nvPr/>
          </p:nvSpPr>
          <p:spPr bwMode="auto">
            <a:xfrm flipH="1">
              <a:off x="2236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04" name="Line 3180"/>
            <p:cNvSpPr>
              <a:spLocks noChangeShapeType="1"/>
            </p:cNvSpPr>
            <p:nvPr/>
          </p:nvSpPr>
          <p:spPr bwMode="auto">
            <a:xfrm flipH="1">
              <a:off x="2236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05" name="Line 3181"/>
            <p:cNvSpPr>
              <a:spLocks noChangeShapeType="1"/>
            </p:cNvSpPr>
            <p:nvPr/>
          </p:nvSpPr>
          <p:spPr bwMode="auto">
            <a:xfrm>
              <a:off x="2240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06" name="Line 3182"/>
            <p:cNvSpPr>
              <a:spLocks noChangeShapeType="1"/>
            </p:cNvSpPr>
            <p:nvPr/>
          </p:nvSpPr>
          <p:spPr bwMode="auto">
            <a:xfrm>
              <a:off x="2244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07" name="Line 3183"/>
            <p:cNvSpPr>
              <a:spLocks noChangeShapeType="1"/>
            </p:cNvSpPr>
            <p:nvPr/>
          </p:nvSpPr>
          <p:spPr bwMode="auto">
            <a:xfrm flipH="1">
              <a:off x="2244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08" name="Line 3184"/>
            <p:cNvSpPr>
              <a:spLocks noChangeShapeType="1"/>
            </p:cNvSpPr>
            <p:nvPr/>
          </p:nvSpPr>
          <p:spPr bwMode="auto">
            <a:xfrm flipH="1">
              <a:off x="2249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09" name="Line 3185"/>
            <p:cNvSpPr>
              <a:spLocks noChangeShapeType="1"/>
            </p:cNvSpPr>
            <p:nvPr/>
          </p:nvSpPr>
          <p:spPr bwMode="auto">
            <a:xfrm>
              <a:off x="2251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10" name="Line 3186"/>
            <p:cNvSpPr>
              <a:spLocks noChangeShapeType="1"/>
            </p:cNvSpPr>
            <p:nvPr/>
          </p:nvSpPr>
          <p:spPr bwMode="auto">
            <a:xfrm>
              <a:off x="225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11" name="Line 3187"/>
            <p:cNvSpPr>
              <a:spLocks noChangeShapeType="1"/>
            </p:cNvSpPr>
            <p:nvPr/>
          </p:nvSpPr>
          <p:spPr bwMode="auto">
            <a:xfrm flipH="1">
              <a:off x="2223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12" name="Line 3188"/>
            <p:cNvSpPr>
              <a:spLocks noChangeShapeType="1"/>
            </p:cNvSpPr>
            <p:nvPr/>
          </p:nvSpPr>
          <p:spPr bwMode="auto">
            <a:xfrm flipH="1">
              <a:off x="2228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13" name="Line 3189"/>
            <p:cNvSpPr>
              <a:spLocks noChangeShapeType="1"/>
            </p:cNvSpPr>
            <p:nvPr/>
          </p:nvSpPr>
          <p:spPr bwMode="auto">
            <a:xfrm>
              <a:off x="2231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14" name="Line 3190"/>
            <p:cNvSpPr>
              <a:spLocks noChangeShapeType="1"/>
            </p:cNvSpPr>
            <p:nvPr/>
          </p:nvSpPr>
          <p:spPr bwMode="auto">
            <a:xfrm>
              <a:off x="2234" y="2632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15" name="Line 3191"/>
            <p:cNvSpPr>
              <a:spLocks noChangeShapeType="1"/>
            </p:cNvSpPr>
            <p:nvPr/>
          </p:nvSpPr>
          <p:spPr bwMode="auto">
            <a:xfrm flipH="1">
              <a:off x="2214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16" name="Line 3192"/>
            <p:cNvSpPr>
              <a:spLocks noChangeShapeType="1"/>
            </p:cNvSpPr>
            <p:nvPr/>
          </p:nvSpPr>
          <p:spPr bwMode="auto">
            <a:xfrm flipH="1">
              <a:off x="2219" y="2637"/>
              <a:ext cx="9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17" name="Line 3193"/>
            <p:cNvSpPr>
              <a:spLocks noChangeShapeType="1"/>
            </p:cNvSpPr>
            <p:nvPr/>
          </p:nvSpPr>
          <p:spPr bwMode="auto">
            <a:xfrm>
              <a:off x="2223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18" name="Line 3194"/>
            <p:cNvSpPr>
              <a:spLocks noChangeShapeType="1"/>
            </p:cNvSpPr>
            <p:nvPr/>
          </p:nvSpPr>
          <p:spPr bwMode="auto">
            <a:xfrm>
              <a:off x="2228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19" name="Line 3195"/>
            <p:cNvSpPr>
              <a:spLocks noChangeShapeType="1"/>
            </p:cNvSpPr>
            <p:nvPr/>
          </p:nvSpPr>
          <p:spPr bwMode="auto">
            <a:xfrm flipH="1">
              <a:off x="2206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20" name="Line 3196"/>
            <p:cNvSpPr>
              <a:spLocks noChangeShapeType="1"/>
            </p:cNvSpPr>
            <p:nvPr/>
          </p:nvSpPr>
          <p:spPr bwMode="auto">
            <a:xfrm flipH="1">
              <a:off x="2210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21" name="Line 3197"/>
            <p:cNvSpPr>
              <a:spLocks noChangeShapeType="1"/>
            </p:cNvSpPr>
            <p:nvPr/>
          </p:nvSpPr>
          <p:spPr bwMode="auto">
            <a:xfrm>
              <a:off x="2213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22" name="Line 3198"/>
            <p:cNvSpPr>
              <a:spLocks noChangeShapeType="1"/>
            </p:cNvSpPr>
            <p:nvPr/>
          </p:nvSpPr>
          <p:spPr bwMode="auto">
            <a:xfrm>
              <a:off x="221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23" name="Line 3199"/>
            <p:cNvSpPr>
              <a:spLocks noChangeShapeType="1"/>
            </p:cNvSpPr>
            <p:nvPr/>
          </p:nvSpPr>
          <p:spPr bwMode="auto">
            <a:xfrm flipH="1">
              <a:off x="2197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24" name="Line 3200"/>
            <p:cNvSpPr>
              <a:spLocks noChangeShapeType="1"/>
            </p:cNvSpPr>
            <p:nvPr/>
          </p:nvSpPr>
          <p:spPr bwMode="auto">
            <a:xfrm flipH="1">
              <a:off x="2197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25" name="Line 3201"/>
            <p:cNvSpPr>
              <a:spLocks noChangeShapeType="1"/>
            </p:cNvSpPr>
            <p:nvPr/>
          </p:nvSpPr>
          <p:spPr bwMode="auto">
            <a:xfrm>
              <a:off x="2202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26" name="Line 3202"/>
            <p:cNvSpPr>
              <a:spLocks noChangeShapeType="1"/>
            </p:cNvSpPr>
            <p:nvPr/>
          </p:nvSpPr>
          <p:spPr bwMode="auto">
            <a:xfrm>
              <a:off x="2206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27" name="Line 3203"/>
            <p:cNvSpPr>
              <a:spLocks noChangeShapeType="1"/>
            </p:cNvSpPr>
            <p:nvPr/>
          </p:nvSpPr>
          <p:spPr bwMode="auto">
            <a:xfrm flipH="1">
              <a:off x="2185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28" name="Line 3204"/>
            <p:cNvSpPr>
              <a:spLocks noChangeShapeType="1"/>
            </p:cNvSpPr>
            <p:nvPr/>
          </p:nvSpPr>
          <p:spPr bwMode="auto">
            <a:xfrm flipH="1">
              <a:off x="2190" y="2637"/>
              <a:ext cx="1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29" name="Line 3205"/>
            <p:cNvSpPr>
              <a:spLocks noChangeShapeType="1"/>
            </p:cNvSpPr>
            <p:nvPr/>
          </p:nvSpPr>
          <p:spPr bwMode="auto">
            <a:xfrm>
              <a:off x="2193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30" name="Line 3206"/>
            <p:cNvSpPr>
              <a:spLocks noChangeShapeType="1"/>
            </p:cNvSpPr>
            <p:nvPr/>
          </p:nvSpPr>
          <p:spPr bwMode="auto">
            <a:xfrm>
              <a:off x="219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31" name="Line 3207"/>
            <p:cNvSpPr>
              <a:spLocks noChangeShapeType="1"/>
            </p:cNvSpPr>
            <p:nvPr/>
          </p:nvSpPr>
          <p:spPr bwMode="auto">
            <a:xfrm flipH="1">
              <a:off x="2177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32" name="Line 3208"/>
            <p:cNvSpPr>
              <a:spLocks noChangeShapeType="1"/>
            </p:cNvSpPr>
            <p:nvPr/>
          </p:nvSpPr>
          <p:spPr bwMode="auto">
            <a:xfrm flipH="1">
              <a:off x="2181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33" name="Line 3209"/>
            <p:cNvSpPr>
              <a:spLocks noChangeShapeType="1"/>
            </p:cNvSpPr>
            <p:nvPr/>
          </p:nvSpPr>
          <p:spPr bwMode="auto">
            <a:xfrm>
              <a:off x="2184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34" name="Line 3210"/>
            <p:cNvSpPr>
              <a:spLocks noChangeShapeType="1"/>
            </p:cNvSpPr>
            <p:nvPr/>
          </p:nvSpPr>
          <p:spPr bwMode="auto">
            <a:xfrm>
              <a:off x="2189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35" name="Line 3211"/>
            <p:cNvSpPr>
              <a:spLocks noChangeShapeType="1"/>
            </p:cNvSpPr>
            <p:nvPr/>
          </p:nvSpPr>
          <p:spPr bwMode="auto">
            <a:xfrm flipH="1">
              <a:off x="2168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36" name="Line 3212"/>
            <p:cNvSpPr>
              <a:spLocks noChangeShapeType="1"/>
            </p:cNvSpPr>
            <p:nvPr/>
          </p:nvSpPr>
          <p:spPr bwMode="auto">
            <a:xfrm flipH="1">
              <a:off x="2172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37" name="Line 3213"/>
            <p:cNvSpPr>
              <a:spLocks noChangeShapeType="1"/>
            </p:cNvSpPr>
            <p:nvPr/>
          </p:nvSpPr>
          <p:spPr bwMode="auto">
            <a:xfrm>
              <a:off x="217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3214"/>
          <p:cNvGrpSpPr>
            <a:grpSpLocks/>
          </p:cNvGrpSpPr>
          <p:nvPr/>
        </p:nvGrpSpPr>
        <p:grpSpPr bwMode="auto">
          <a:xfrm>
            <a:off x="3286125" y="4071938"/>
            <a:ext cx="303213" cy="182562"/>
            <a:chOff x="2070" y="2565"/>
            <a:chExt cx="191" cy="115"/>
          </a:xfrm>
        </p:grpSpPr>
        <p:sp>
          <p:nvSpPr>
            <p:cNvPr id="1745039" name="Line 3215"/>
            <p:cNvSpPr>
              <a:spLocks noChangeShapeType="1"/>
            </p:cNvSpPr>
            <p:nvPr/>
          </p:nvSpPr>
          <p:spPr bwMode="auto">
            <a:xfrm>
              <a:off x="2176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40" name="Line 3216"/>
            <p:cNvSpPr>
              <a:spLocks noChangeShapeType="1"/>
            </p:cNvSpPr>
            <p:nvPr/>
          </p:nvSpPr>
          <p:spPr bwMode="auto">
            <a:xfrm flipH="1">
              <a:off x="2159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41" name="Line 3217"/>
            <p:cNvSpPr>
              <a:spLocks noChangeShapeType="1"/>
            </p:cNvSpPr>
            <p:nvPr/>
          </p:nvSpPr>
          <p:spPr bwMode="auto">
            <a:xfrm flipH="1">
              <a:off x="2159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42" name="Line 3218"/>
            <p:cNvSpPr>
              <a:spLocks noChangeShapeType="1"/>
            </p:cNvSpPr>
            <p:nvPr/>
          </p:nvSpPr>
          <p:spPr bwMode="auto">
            <a:xfrm>
              <a:off x="2164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43" name="Line 3219"/>
            <p:cNvSpPr>
              <a:spLocks noChangeShapeType="1"/>
            </p:cNvSpPr>
            <p:nvPr/>
          </p:nvSpPr>
          <p:spPr bwMode="auto">
            <a:xfrm>
              <a:off x="216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44" name="Line 3220"/>
            <p:cNvSpPr>
              <a:spLocks noChangeShapeType="1"/>
            </p:cNvSpPr>
            <p:nvPr/>
          </p:nvSpPr>
          <p:spPr bwMode="auto">
            <a:xfrm flipH="1">
              <a:off x="2146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45" name="Line 3221"/>
            <p:cNvSpPr>
              <a:spLocks noChangeShapeType="1"/>
            </p:cNvSpPr>
            <p:nvPr/>
          </p:nvSpPr>
          <p:spPr bwMode="auto">
            <a:xfrm flipH="1">
              <a:off x="2151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46" name="Line 3222"/>
            <p:cNvSpPr>
              <a:spLocks noChangeShapeType="1"/>
            </p:cNvSpPr>
            <p:nvPr/>
          </p:nvSpPr>
          <p:spPr bwMode="auto">
            <a:xfrm>
              <a:off x="215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47" name="Line 3223"/>
            <p:cNvSpPr>
              <a:spLocks noChangeShapeType="1"/>
            </p:cNvSpPr>
            <p:nvPr/>
          </p:nvSpPr>
          <p:spPr bwMode="auto">
            <a:xfrm>
              <a:off x="215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48" name="Line 3224"/>
            <p:cNvSpPr>
              <a:spLocks noChangeShapeType="1"/>
            </p:cNvSpPr>
            <p:nvPr/>
          </p:nvSpPr>
          <p:spPr bwMode="auto">
            <a:xfrm flipH="1">
              <a:off x="2138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49" name="Line 3225"/>
            <p:cNvSpPr>
              <a:spLocks noChangeShapeType="1"/>
            </p:cNvSpPr>
            <p:nvPr/>
          </p:nvSpPr>
          <p:spPr bwMode="auto">
            <a:xfrm flipH="1">
              <a:off x="2142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50" name="Line 3226"/>
            <p:cNvSpPr>
              <a:spLocks noChangeShapeType="1"/>
            </p:cNvSpPr>
            <p:nvPr/>
          </p:nvSpPr>
          <p:spPr bwMode="auto">
            <a:xfrm>
              <a:off x="214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51" name="Line 3227"/>
            <p:cNvSpPr>
              <a:spLocks noChangeShapeType="1"/>
            </p:cNvSpPr>
            <p:nvPr/>
          </p:nvSpPr>
          <p:spPr bwMode="auto">
            <a:xfrm>
              <a:off x="2151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52" name="Line 3228"/>
            <p:cNvSpPr>
              <a:spLocks noChangeShapeType="1"/>
            </p:cNvSpPr>
            <p:nvPr/>
          </p:nvSpPr>
          <p:spPr bwMode="auto">
            <a:xfrm flipH="1">
              <a:off x="2130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53" name="Line 3229"/>
            <p:cNvSpPr>
              <a:spLocks noChangeShapeType="1"/>
            </p:cNvSpPr>
            <p:nvPr/>
          </p:nvSpPr>
          <p:spPr bwMode="auto">
            <a:xfrm flipH="1">
              <a:off x="2134" y="264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54" name="Line 3230"/>
            <p:cNvSpPr>
              <a:spLocks noChangeShapeType="1"/>
            </p:cNvSpPr>
            <p:nvPr/>
          </p:nvSpPr>
          <p:spPr bwMode="auto">
            <a:xfrm>
              <a:off x="213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55" name="Line 3231"/>
            <p:cNvSpPr>
              <a:spLocks noChangeShapeType="1"/>
            </p:cNvSpPr>
            <p:nvPr/>
          </p:nvSpPr>
          <p:spPr bwMode="auto">
            <a:xfrm>
              <a:off x="213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56" name="Line 3232"/>
            <p:cNvSpPr>
              <a:spLocks noChangeShapeType="1"/>
            </p:cNvSpPr>
            <p:nvPr/>
          </p:nvSpPr>
          <p:spPr bwMode="auto">
            <a:xfrm flipH="1">
              <a:off x="2117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57" name="Line 3233"/>
            <p:cNvSpPr>
              <a:spLocks noChangeShapeType="1"/>
            </p:cNvSpPr>
            <p:nvPr/>
          </p:nvSpPr>
          <p:spPr bwMode="auto">
            <a:xfrm flipH="1">
              <a:off x="2121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58" name="Line 3234"/>
            <p:cNvSpPr>
              <a:spLocks noChangeShapeType="1"/>
            </p:cNvSpPr>
            <p:nvPr/>
          </p:nvSpPr>
          <p:spPr bwMode="auto">
            <a:xfrm>
              <a:off x="2126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59" name="Line 3235"/>
            <p:cNvSpPr>
              <a:spLocks noChangeShapeType="1"/>
            </p:cNvSpPr>
            <p:nvPr/>
          </p:nvSpPr>
          <p:spPr bwMode="auto">
            <a:xfrm>
              <a:off x="213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60" name="Line 3236"/>
            <p:cNvSpPr>
              <a:spLocks noChangeShapeType="1"/>
            </p:cNvSpPr>
            <p:nvPr/>
          </p:nvSpPr>
          <p:spPr bwMode="auto">
            <a:xfrm flipH="1">
              <a:off x="2108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61" name="Line 3237"/>
            <p:cNvSpPr>
              <a:spLocks noChangeShapeType="1"/>
            </p:cNvSpPr>
            <p:nvPr/>
          </p:nvSpPr>
          <p:spPr bwMode="auto">
            <a:xfrm flipH="1">
              <a:off x="2113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62" name="Line 3238"/>
            <p:cNvSpPr>
              <a:spLocks noChangeShapeType="1"/>
            </p:cNvSpPr>
            <p:nvPr/>
          </p:nvSpPr>
          <p:spPr bwMode="auto">
            <a:xfrm>
              <a:off x="2117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63" name="Line 3239"/>
            <p:cNvSpPr>
              <a:spLocks noChangeShapeType="1"/>
            </p:cNvSpPr>
            <p:nvPr/>
          </p:nvSpPr>
          <p:spPr bwMode="auto">
            <a:xfrm>
              <a:off x="2119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64" name="Line 3240"/>
            <p:cNvSpPr>
              <a:spLocks noChangeShapeType="1"/>
            </p:cNvSpPr>
            <p:nvPr/>
          </p:nvSpPr>
          <p:spPr bwMode="auto">
            <a:xfrm flipH="1">
              <a:off x="2100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65" name="Line 3241"/>
            <p:cNvSpPr>
              <a:spLocks noChangeShapeType="1"/>
            </p:cNvSpPr>
            <p:nvPr/>
          </p:nvSpPr>
          <p:spPr bwMode="auto">
            <a:xfrm flipH="1">
              <a:off x="2104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66" name="Line 3242"/>
            <p:cNvSpPr>
              <a:spLocks noChangeShapeType="1"/>
            </p:cNvSpPr>
            <p:nvPr/>
          </p:nvSpPr>
          <p:spPr bwMode="auto">
            <a:xfrm>
              <a:off x="210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67" name="Line 3243"/>
            <p:cNvSpPr>
              <a:spLocks noChangeShapeType="1"/>
            </p:cNvSpPr>
            <p:nvPr/>
          </p:nvSpPr>
          <p:spPr bwMode="auto">
            <a:xfrm>
              <a:off x="2108" y="2633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68" name="Line 3244"/>
            <p:cNvSpPr>
              <a:spLocks noChangeShapeType="1"/>
            </p:cNvSpPr>
            <p:nvPr/>
          </p:nvSpPr>
          <p:spPr bwMode="auto">
            <a:xfrm flipH="1">
              <a:off x="2092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69" name="Line 3245"/>
            <p:cNvSpPr>
              <a:spLocks noChangeShapeType="1"/>
            </p:cNvSpPr>
            <p:nvPr/>
          </p:nvSpPr>
          <p:spPr bwMode="auto">
            <a:xfrm flipH="1">
              <a:off x="2092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70" name="Line 3246"/>
            <p:cNvSpPr>
              <a:spLocks noChangeShapeType="1"/>
            </p:cNvSpPr>
            <p:nvPr/>
          </p:nvSpPr>
          <p:spPr bwMode="auto">
            <a:xfrm>
              <a:off x="2096" y="260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71" name="Line 3247"/>
            <p:cNvSpPr>
              <a:spLocks noChangeShapeType="1"/>
            </p:cNvSpPr>
            <p:nvPr/>
          </p:nvSpPr>
          <p:spPr bwMode="auto">
            <a:xfrm>
              <a:off x="210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72" name="Line 3248"/>
            <p:cNvSpPr>
              <a:spLocks noChangeShapeType="1"/>
            </p:cNvSpPr>
            <p:nvPr/>
          </p:nvSpPr>
          <p:spPr bwMode="auto">
            <a:xfrm flipH="1">
              <a:off x="2079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73" name="Line 3249"/>
            <p:cNvSpPr>
              <a:spLocks noChangeShapeType="1"/>
            </p:cNvSpPr>
            <p:nvPr/>
          </p:nvSpPr>
          <p:spPr bwMode="auto">
            <a:xfrm flipH="1">
              <a:off x="208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74" name="Line 3250"/>
            <p:cNvSpPr>
              <a:spLocks noChangeShapeType="1"/>
            </p:cNvSpPr>
            <p:nvPr/>
          </p:nvSpPr>
          <p:spPr bwMode="auto">
            <a:xfrm>
              <a:off x="208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75" name="Line 3251"/>
            <p:cNvSpPr>
              <a:spLocks noChangeShapeType="1"/>
            </p:cNvSpPr>
            <p:nvPr/>
          </p:nvSpPr>
          <p:spPr bwMode="auto">
            <a:xfrm>
              <a:off x="2091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76" name="Line 3252"/>
            <p:cNvSpPr>
              <a:spLocks noChangeShapeType="1"/>
            </p:cNvSpPr>
            <p:nvPr/>
          </p:nvSpPr>
          <p:spPr bwMode="auto">
            <a:xfrm flipH="1">
              <a:off x="207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77" name="Line 3253"/>
            <p:cNvSpPr>
              <a:spLocks noChangeShapeType="1"/>
            </p:cNvSpPr>
            <p:nvPr/>
          </p:nvSpPr>
          <p:spPr bwMode="auto">
            <a:xfrm flipH="1">
              <a:off x="2075" y="264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78" name="Line 3254"/>
            <p:cNvSpPr>
              <a:spLocks noChangeShapeType="1"/>
            </p:cNvSpPr>
            <p:nvPr/>
          </p:nvSpPr>
          <p:spPr bwMode="auto">
            <a:xfrm>
              <a:off x="2079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79" name="Line 3255"/>
            <p:cNvSpPr>
              <a:spLocks noChangeShapeType="1"/>
            </p:cNvSpPr>
            <p:nvPr/>
          </p:nvSpPr>
          <p:spPr bwMode="auto">
            <a:xfrm>
              <a:off x="208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80" name="Line 3256"/>
            <p:cNvSpPr>
              <a:spLocks noChangeShapeType="1"/>
            </p:cNvSpPr>
            <p:nvPr/>
          </p:nvSpPr>
          <p:spPr bwMode="auto">
            <a:xfrm>
              <a:off x="2075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81" name="Line 3257"/>
            <p:cNvSpPr>
              <a:spLocks noChangeShapeType="1"/>
            </p:cNvSpPr>
            <p:nvPr/>
          </p:nvSpPr>
          <p:spPr bwMode="auto">
            <a:xfrm>
              <a:off x="208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82" name="Line 3258"/>
            <p:cNvSpPr>
              <a:spLocks noChangeShapeType="1"/>
            </p:cNvSpPr>
            <p:nvPr/>
          </p:nvSpPr>
          <p:spPr bwMode="auto">
            <a:xfrm>
              <a:off x="2079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83" name="Line 3259"/>
            <p:cNvSpPr>
              <a:spLocks noChangeShapeType="1"/>
            </p:cNvSpPr>
            <p:nvPr/>
          </p:nvSpPr>
          <p:spPr bwMode="auto">
            <a:xfrm flipH="1">
              <a:off x="2075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84" name="Line 3260"/>
            <p:cNvSpPr>
              <a:spLocks noChangeShapeType="1"/>
            </p:cNvSpPr>
            <p:nvPr/>
          </p:nvSpPr>
          <p:spPr bwMode="auto">
            <a:xfrm flipH="1">
              <a:off x="2083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85" name="Line 3261"/>
            <p:cNvSpPr>
              <a:spLocks noChangeShapeType="1"/>
            </p:cNvSpPr>
            <p:nvPr/>
          </p:nvSpPr>
          <p:spPr bwMode="auto">
            <a:xfrm>
              <a:off x="2095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86" name="Line 3262"/>
            <p:cNvSpPr>
              <a:spLocks noChangeShapeType="1"/>
            </p:cNvSpPr>
            <p:nvPr/>
          </p:nvSpPr>
          <p:spPr bwMode="auto">
            <a:xfrm flipH="1">
              <a:off x="2092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87" name="Line 3263"/>
            <p:cNvSpPr>
              <a:spLocks noChangeShapeType="1"/>
            </p:cNvSpPr>
            <p:nvPr/>
          </p:nvSpPr>
          <p:spPr bwMode="auto">
            <a:xfrm>
              <a:off x="2106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88" name="Line 3264"/>
            <p:cNvSpPr>
              <a:spLocks noChangeShapeType="1"/>
            </p:cNvSpPr>
            <p:nvPr/>
          </p:nvSpPr>
          <p:spPr bwMode="auto">
            <a:xfrm flipH="1">
              <a:off x="2104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89" name="Line 3265"/>
            <p:cNvSpPr>
              <a:spLocks noChangeShapeType="1"/>
            </p:cNvSpPr>
            <p:nvPr/>
          </p:nvSpPr>
          <p:spPr bwMode="auto">
            <a:xfrm>
              <a:off x="211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90" name="Line 3266"/>
            <p:cNvSpPr>
              <a:spLocks noChangeShapeType="1"/>
            </p:cNvSpPr>
            <p:nvPr/>
          </p:nvSpPr>
          <p:spPr bwMode="auto">
            <a:xfrm flipH="1">
              <a:off x="2113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91" name="Line 3267"/>
            <p:cNvSpPr>
              <a:spLocks noChangeShapeType="1"/>
            </p:cNvSpPr>
            <p:nvPr/>
          </p:nvSpPr>
          <p:spPr bwMode="auto">
            <a:xfrm>
              <a:off x="212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92" name="Line 3268"/>
            <p:cNvSpPr>
              <a:spLocks noChangeShapeType="1"/>
            </p:cNvSpPr>
            <p:nvPr/>
          </p:nvSpPr>
          <p:spPr bwMode="auto">
            <a:xfrm flipH="1">
              <a:off x="2122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93" name="Line 3269"/>
            <p:cNvSpPr>
              <a:spLocks noChangeShapeType="1"/>
            </p:cNvSpPr>
            <p:nvPr/>
          </p:nvSpPr>
          <p:spPr bwMode="auto">
            <a:xfrm>
              <a:off x="213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94" name="Line 3270"/>
            <p:cNvSpPr>
              <a:spLocks noChangeShapeType="1"/>
            </p:cNvSpPr>
            <p:nvPr/>
          </p:nvSpPr>
          <p:spPr bwMode="auto">
            <a:xfrm flipH="1">
              <a:off x="2134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95" name="Line 3271"/>
            <p:cNvSpPr>
              <a:spLocks noChangeShapeType="1"/>
            </p:cNvSpPr>
            <p:nvPr/>
          </p:nvSpPr>
          <p:spPr bwMode="auto">
            <a:xfrm>
              <a:off x="2146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96" name="Line 3272"/>
            <p:cNvSpPr>
              <a:spLocks noChangeShapeType="1"/>
            </p:cNvSpPr>
            <p:nvPr/>
          </p:nvSpPr>
          <p:spPr bwMode="auto">
            <a:xfrm flipH="1">
              <a:off x="2142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97" name="Line 3273"/>
            <p:cNvSpPr>
              <a:spLocks noChangeShapeType="1"/>
            </p:cNvSpPr>
            <p:nvPr/>
          </p:nvSpPr>
          <p:spPr bwMode="auto">
            <a:xfrm>
              <a:off x="215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98" name="Line 3274"/>
            <p:cNvSpPr>
              <a:spLocks noChangeShapeType="1"/>
            </p:cNvSpPr>
            <p:nvPr/>
          </p:nvSpPr>
          <p:spPr bwMode="auto">
            <a:xfrm flipH="1">
              <a:off x="2151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99" name="Line 3275"/>
            <p:cNvSpPr>
              <a:spLocks noChangeShapeType="1"/>
            </p:cNvSpPr>
            <p:nvPr/>
          </p:nvSpPr>
          <p:spPr bwMode="auto">
            <a:xfrm>
              <a:off x="216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00" name="Line 3276"/>
            <p:cNvSpPr>
              <a:spLocks noChangeShapeType="1"/>
            </p:cNvSpPr>
            <p:nvPr/>
          </p:nvSpPr>
          <p:spPr bwMode="auto">
            <a:xfrm flipH="1">
              <a:off x="2160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01" name="Line 3277"/>
            <p:cNvSpPr>
              <a:spLocks noChangeShapeType="1"/>
            </p:cNvSpPr>
            <p:nvPr/>
          </p:nvSpPr>
          <p:spPr bwMode="auto">
            <a:xfrm>
              <a:off x="217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02" name="Line 3278"/>
            <p:cNvSpPr>
              <a:spLocks noChangeShapeType="1"/>
            </p:cNvSpPr>
            <p:nvPr/>
          </p:nvSpPr>
          <p:spPr bwMode="auto">
            <a:xfrm flipH="1">
              <a:off x="2173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03" name="Line 3279"/>
            <p:cNvSpPr>
              <a:spLocks noChangeShapeType="1"/>
            </p:cNvSpPr>
            <p:nvPr/>
          </p:nvSpPr>
          <p:spPr bwMode="auto">
            <a:xfrm>
              <a:off x="218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04" name="Line 3280"/>
            <p:cNvSpPr>
              <a:spLocks noChangeShapeType="1"/>
            </p:cNvSpPr>
            <p:nvPr/>
          </p:nvSpPr>
          <p:spPr bwMode="auto">
            <a:xfrm flipH="1">
              <a:off x="2181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05" name="Line 3281"/>
            <p:cNvSpPr>
              <a:spLocks noChangeShapeType="1"/>
            </p:cNvSpPr>
            <p:nvPr/>
          </p:nvSpPr>
          <p:spPr bwMode="auto">
            <a:xfrm>
              <a:off x="219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06" name="Line 3282"/>
            <p:cNvSpPr>
              <a:spLocks noChangeShapeType="1"/>
            </p:cNvSpPr>
            <p:nvPr/>
          </p:nvSpPr>
          <p:spPr bwMode="auto">
            <a:xfrm flipH="1">
              <a:off x="2189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07" name="Line 3283"/>
            <p:cNvSpPr>
              <a:spLocks noChangeShapeType="1"/>
            </p:cNvSpPr>
            <p:nvPr/>
          </p:nvSpPr>
          <p:spPr bwMode="auto">
            <a:xfrm>
              <a:off x="2201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08" name="Line 3284"/>
            <p:cNvSpPr>
              <a:spLocks noChangeShapeType="1"/>
            </p:cNvSpPr>
            <p:nvPr/>
          </p:nvSpPr>
          <p:spPr bwMode="auto">
            <a:xfrm flipH="1">
              <a:off x="2198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09" name="Line 3285"/>
            <p:cNvSpPr>
              <a:spLocks noChangeShapeType="1"/>
            </p:cNvSpPr>
            <p:nvPr/>
          </p:nvSpPr>
          <p:spPr bwMode="auto">
            <a:xfrm>
              <a:off x="221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10" name="Line 3286"/>
            <p:cNvSpPr>
              <a:spLocks noChangeShapeType="1"/>
            </p:cNvSpPr>
            <p:nvPr/>
          </p:nvSpPr>
          <p:spPr bwMode="auto">
            <a:xfrm flipH="1">
              <a:off x="2210" y="2658"/>
              <a:ext cx="9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11" name="Line 3287"/>
            <p:cNvSpPr>
              <a:spLocks noChangeShapeType="1"/>
            </p:cNvSpPr>
            <p:nvPr/>
          </p:nvSpPr>
          <p:spPr bwMode="auto">
            <a:xfrm>
              <a:off x="2223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12" name="Line 3288"/>
            <p:cNvSpPr>
              <a:spLocks noChangeShapeType="1"/>
            </p:cNvSpPr>
            <p:nvPr/>
          </p:nvSpPr>
          <p:spPr bwMode="auto">
            <a:xfrm flipH="1">
              <a:off x="2219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13" name="Line 3289"/>
            <p:cNvSpPr>
              <a:spLocks noChangeShapeType="1"/>
            </p:cNvSpPr>
            <p:nvPr/>
          </p:nvSpPr>
          <p:spPr bwMode="auto">
            <a:xfrm>
              <a:off x="2232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14" name="Line 3290"/>
            <p:cNvSpPr>
              <a:spLocks noChangeShapeType="1"/>
            </p:cNvSpPr>
            <p:nvPr/>
          </p:nvSpPr>
          <p:spPr bwMode="auto">
            <a:xfrm flipH="1">
              <a:off x="2228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15" name="Line 3291"/>
            <p:cNvSpPr>
              <a:spLocks noChangeShapeType="1"/>
            </p:cNvSpPr>
            <p:nvPr/>
          </p:nvSpPr>
          <p:spPr bwMode="auto">
            <a:xfrm>
              <a:off x="224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16" name="Line 3292"/>
            <p:cNvSpPr>
              <a:spLocks noChangeShapeType="1"/>
            </p:cNvSpPr>
            <p:nvPr/>
          </p:nvSpPr>
          <p:spPr bwMode="auto">
            <a:xfrm flipH="1">
              <a:off x="2237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17" name="Line 3293"/>
            <p:cNvSpPr>
              <a:spLocks noChangeShapeType="1"/>
            </p:cNvSpPr>
            <p:nvPr/>
          </p:nvSpPr>
          <p:spPr bwMode="auto">
            <a:xfrm>
              <a:off x="2251" y="257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18" name="Line 3294"/>
            <p:cNvSpPr>
              <a:spLocks noChangeShapeType="1"/>
            </p:cNvSpPr>
            <p:nvPr/>
          </p:nvSpPr>
          <p:spPr bwMode="auto">
            <a:xfrm flipH="1">
              <a:off x="2249" y="2658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19" name="Freeform 3295"/>
            <p:cNvSpPr>
              <a:spLocks/>
            </p:cNvSpPr>
            <p:nvPr/>
          </p:nvSpPr>
          <p:spPr bwMode="auto">
            <a:xfrm>
              <a:off x="2075" y="2568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6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4" y="0"/>
                </a:cxn>
                <a:cxn ang="0">
                  <a:pos x="115" y="0"/>
                </a:cxn>
                <a:cxn ang="0">
                  <a:pos x="132" y="0"/>
                </a:cxn>
                <a:cxn ang="0">
                  <a:pos x="149" y="6"/>
                </a:cxn>
                <a:cxn ang="0">
                  <a:pos x="170" y="6"/>
                </a:cxn>
                <a:cxn ang="0">
                  <a:pos x="179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9" y="101"/>
                </a:cxn>
                <a:cxn ang="0">
                  <a:pos x="166" y="106"/>
                </a:cxn>
                <a:cxn ang="0">
                  <a:pos x="149" y="106"/>
                </a:cxn>
                <a:cxn ang="0">
                  <a:pos x="127" y="112"/>
                </a:cxn>
                <a:cxn ang="0">
                  <a:pos x="107" y="112"/>
                </a:cxn>
                <a:cxn ang="0">
                  <a:pos x="85" y="112"/>
                </a:cxn>
                <a:cxn ang="0">
                  <a:pos x="56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  <a:cxn ang="0">
                  <a:pos x="0" y="1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32" y="0"/>
                  </a:lnTo>
                  <a:lnTo>
                    <a:pt x="149" y="6"/>
                  </a:lnTo>
                  <a:lnTo>
                    <a:pt x="170" y="6"/>
                  </a:lnTo>
                  <a:lnTo>
                    <a:pt x="179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9" y="101"/>
                  </a:lnTo>
                  <a:lnTo>
                    <a:pt x="166" y="106"/>
                  </a:lnTo>
                  <a:lnTo>
                    <a:pt x="149" y="106"/>
                  </a:lnTo>
                  <a:lnTo>
                    <a:pt x="127" y="112"/>
                  </a:lnTo>
                  <a:lnTo>
                    <a:pt x="107" y="112"/>
                  </a:lnTo>
                  <a:lnTo>
                    <a:pt x="85" y="112"/>
                  </a:lnTo>
                  <a:lnTo>
                    <a:pt x="56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20" name="Freeform 3296"/>
            <p:cNvSpPr>
              <a:spLocks/>
            </p:cNvSpPr>
            <p:nvPr/>
          </p:nvSpPr>
          <p:spPr bwMode="auto">
            <a:xfrm>
              <a:off x="2072" y="2565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6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4" y="0"/>
                </a:cxn>
                <a:cxn ang="0">
                  <a:pos x="115" y="0"/>
                </a:cxn>
                <a:cxn ang="0">
                  <a:pos x="132" y="0"/>
                </a:cxn>
                <a:cxn ang="0">
                  <a:pos x="149" y="6"/>
                </a:cxn>
                <a:cxn ang="0">
                  <a:pos x="170" y="6"/>
                </a:cxn>
                <a:cxn ang="0">
                  <a:pos x="179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9" y="101"/>
                </a:cxn>
                <a:cxn ang="0">
                  <a:pos x="166" y="106"/>
                </a:cxn>
                <a:cxn ang="0">
                  <a:pos x="149" y="106"/>
                </a:cxn>
                <a:cxn ang="0">
                  <a:pos x="127" y="112"/>
                </a:cxn>
                <a:cxn ang="0">
                  <a:pos x="107" y="112"/>
                </a:cxn>
                <a:cxn ang="0">
                  <a:pos x="85" y="112"/>
                </a:cxn>
                <a:cxn ang="0">
                  <a:pos x="56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15" y="0"/>
                  </a:lnTo>
                  <a:lnTo>
                    <a:pt x="132" y="0"/>
                  </a:lnTo>
                  <a:lnTo>
                    <a:pt x="149" y="6"/>
                  </a:lnTo>
                  <a:lnTo>
                    <a:pt x="170" y="6"/>
                  </a:lnTo>
                  <a:lnTo>
                    <a:pt x="179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9" y="101"/>
                  </a:lnTo>
                  <a:lnTo>
                    <a:pt x="166" y="106"/>
                  </a:lnTo>
                  <a:lnTo>
                    <a:pt x="149" y="106"/>
                  </a:lnTo>
                  <a:lnTo>
                    <a:pt x="127" y="112"/>
                  </a:lnTo>
                  <a:lnTo>
                    <a:pt x="107" y="112"/>
                  </a:lnTo>
                  <a:lnTo>
                    <a:pt x="85" y="112"/>
                  </a:lnTo>
                  <a:lnTo>
                    <a:pt x="56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21" name="Line 3297"/>
            <p:cNvSpPr>
              <a:spLocks noChangeShapeType="1"/>
            </p:cNvSpPr>
            <p:nvPr/>
          </p:nvSpPr>
          <p:spPr bwMode="auto">
            <a:xfrm flipH="1">
              <a:off x="2070" y="2576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22" name="Freeform 3298"/>
            <p:cNvSpPr>
              <a:spLocks/>
            </p:cNvSpPr>
            <p:nvPr/>
          </p:nvSpPr>
          <p:spPr bwMode="auto">
            <a:xfrm>
              <a:off x="2072" y="2661"/>
              <a:ext cx="182" cy="16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9" y="5"/>
                </a:cxn>
                <a:cxn ang="0">
                  <a:pos x="174" y="5"/>
                </a:cxn>
                <a:cxn ang="0">
                  <a:pos x="162" y="10"/>
                </a:cxn>
                <a:cxn ang="0">
                  <a:pos x="158" y="10"/>
                </a:cxn>
                <a:cxn ang="0">
                  <a:pos x="153" y="10"/>
                </a:cxn>
                <a:cxn ang="0">
                  <a:pos x="136" y="16"/>
                </a:cxn>
                <a:cxn ang="0">
                  <a:pos x="119" y="16"/>
                </a:cxn>
                <a:cxn ang="0">
                  <a:pos x="103" y="16"/>
                </a:cxn>
                <a:cxn ang="0">
                  <a:pos x="94" y="16"/>
                </a:cxn>
                <a:cxn ang="0">
                  <a:pos x="76" y="16"/>
                </a:cxn>
                <a:cxn ang="0">
                  <a:pos x="43" y="16"/>
                </a:cxn>
                <a:cxn ang="0">
                  <a:pos x="26" y="10"/>
                </a:cxn>
                <a:cxn ang="0">
                  <a:pos x="22" y="10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182" h="16">
                  <a:moveTo>
                    <a:pt x="182" y="0"/>
                  </a:moveTo>
                  <a:lnTo>
                    <a:pt x="179" y="5"/>
                  </a:lnTo>
                  <a:lnTo>
                    <a:pt x="174" y="5"/>
                  </a:lnTo>
                  <a:lnTo>
                    <a:pt x="162" y="10"/>
                  </a:lnTo>
                  <a:lnTo>
                    <a:pt x="158" y="10"/>
                  </a:lnTo>
                  <a:lnTo>
                    <a:pt x="153" y="10"/>
                  </a:lnTo>
                  <a:lnTo>
                    <a:pt x="136" y="16"/>
                  </a:lnTo>
                  <a:lnTo>
                    <a:pt x="119" y="16"/>
                  </a:lnTo>
                  <a:lnTo>
                    <a:pt x="103" y="16"/>
                  </a:lnTo>
                  <a:lnTo>
                    <a:pt x="94" y="16"/>
                  </a:lnTo>
                  <a:lnTo>
                    <a:pt x="76" y="16"/>
                  </a:lnTo>
                  <a:lnTo>
                    <a:pt x="43" y="16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23" name="Freeform 3299"/>
            <p:cNvSpPr>
              <a:spLocks/>
            </p:cNvSpPr>
            <p:nvPr/>
          </p:nvSpPr>
          <p:spPr bwMode="auto">
            <a:xfrm>
              <a:off x="2072" y="2565"/>
              <a:ext cx="182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38" y="6"/>
                </a:cxn>
                <a:cxn ang="0">
                  <a:pos x="76" y="0"/>
                </a:cxn>
                <a:cxn ang="0">
                  <a:pos x="94" y="0"/>
                </a:cxn>
                <a:cxn ang="0">
                  <a:pos x="103" y="0"/>
                </a:cxn>
                <a:cxn ang="0">
                  <a:pos x="119" y="0"/>
                </a:cxn>
                <a:cxn ang="0">
                  <a:pos x="136" y="0"/>
                </a:cxn>
                <a:cxn ang="0">
                  <a:pos x="153" y="6"/>
                </a:cxn>
                <a:cxn ang="0">
                  <a:pos x="158" y="6"/>
                </a:cxn>
                <a:cxn ang="0">
                  <a:pos x="166" y="6"/>
                </a:cxn>
                <a:cxn ang="0">
                  <a:pos x="170" y="6"/>
                </a:cxn>
                <a:cxn ang="0">
                  <a:pos x="179" y="6"/>
                </a:cxn>
                <a:cxn ang="0">
                  <a:pos x="182" y="11"/>
                </a:cxn>
              </a:cxnLst>
              <a:rect l="0" t="0" r="r" b="b"/>
              <a:pathLst>
                <a:path w="182" h="17">
                  <a:moveTo>
                    <a:pt x="0" y="17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3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8" y="6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03" y="0"/>
                  </a:lnTo>
                  <a:lnTo>
                    <a:pt x="119" y="0"/>
                  </a:lnTo>
                  <a:lnTo>
                    <a:pt x="136" y="0"/>
                  </a:lnTo>
                  <a:lnTo>
                    <a:pt x="153" y="6"/>
                  </a:lnTo>
                  <a:lnTo>
                    <a:pt x="158" y="6"/>
                  </a:lnTo>
                  <a:lnTo>
                    <a:pt x="166" y="6"/>
                  </a:lnTo>
                  <a:lnTo>
                    <a:pt x="170" y="6"/>
                  </a:lnTo>
                  <a:lnTo>
                    <a:pt x="179" y="6"/>
                  </a:lnTo>
                  <a:lnTo>
                    <a:pt x="182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24" name="Line 3300"/>
            <p:cNvSpPr>
              <a:spLocks noChangeShapeType="1"/>
            </p:cNvSpPr>
            <p:nvPr/>
          </p:nvSpPr>
          <p:spPr bwMode="auto">
            <a:xfrm>
              <a:off x="2254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25" name="Line 3301"/>
            <p:cNvSpPr>
              <a:spLocks noChangeShapeType="1"/>
            </p:cNvSpPr>
            <p:nvPr/>
          </p:nvSpPr>
          <p:spPr bwMode="auto">
            <a:xfrm>
              <a:off x="2072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26" name="Line 3302"/>
            <p:cNvSpPr>
              <a:spLocks noChangeShapeType="1"/>
            </p:cNvSpPr>
            <p:nvPr/>
          </p:nvSpPr>
          <p:spPr bwMode="auto">
            <a:xfrm flipH="1">
              <a:off x="2070" y="2666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27" name="Line 3303"/>
            <p:cNvSpPr>
              <a:spLocks noChangeShapeType="1"/>
            </p:cNvSpPr>
            <p:nvPr/>
          </p:nvSpPr>
          <p:spPr bwMode="auto">
            <a:xfrm flipH="1">
              <a:off x="2070" y="2593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28" name="Line 3304"/>
            <p:cNvSpPr>
              <a:spLocks noChangeShapeType="1"/>
            </p:cNvSpPr>
            <p:nvPr/>
          </p:nvSpPr>
          <p:spPr bwMode="auto">
            <a:xfrm flipH="1">
              <a:off x="2070" y="2621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29" name="Line 3305"/>
            <p:cNvSpPr>
              <a:spLocks noChangeShapeType="1"/>
            </p:cNvSpPr>
            <p:nvPr/>
          </p:nvSpPr>
          <p:spPr bwMode="auto">
            <a:xfrm flipH="1">
              <a:off x="2070" y="2649"/>
              <a:ext cx="187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30" name="Freeform 3306"/>
            <p:cNvSpPr>
              <a:spLocks/>
            </p:cNvSpPr>
            <p:nvPr/>
          </p:nvSpPr>
          <p:spPr bwMode="auto">
            <a:xfrm>
              <a:off x="2242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31" name="Freeform 3307"/>
            <p:cNvSpPr>
              <a:spLocks/>
            </p:cNvSpPr>
            <p:nvPr/>
          </p:nvSpPr>
          <p:spPr bwMode="auto">
            <a:xfrm>
              <a:off x="2238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32" name="Freeform 3308"/>
            <p:cNvSpPr>
              <a:spLocks/>
            </p:cNvSpPr>
            <p:nvPr/>
          </p:nvSpPr>
          <p:spPr bwMode="auto">
            <a:xfrm>
              <a:off x="2234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33" name="Freeform 3309"/>
            <p:cNvSpPr>
              <a:spLocks/>
            </p:cNvSpPr>
            <p:nvPr/>
          </p:nvSpPr>
          <p:spPr bwMode="auto">
            <a:xfrm>
              <a:off x="2225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34" name="Freeform 3310"/>
            <p:cNvSpPr>
              <a:spLocks/>
            </p:cNvSpPr>
            <p:nvPr/>
          </p:nvSpPr>
          <p:spPr bwMode="auto">
            <a:xfrm>
              <a:off x="2225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35" name="Freeform 3311"/>
            <p:cNvSpPr>
              <a:spLocks/>
            </p:cNvSpPr>
            <p:nvPr/>
          </p:nvSpPr>
          <p:spPr bwMode="auto">
            <a:xfrm>
              <a:off x="2216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36" name="Freeform 3312"/>
            <p:cNvSpPr>
              <a:spLocks/>
            </p:cNvSpPr>
            <p:nvPr/>
          </p:nvSpPr>
          <p:spPr bwMode="auto">
            <a:xfrm>
              <a:off x="2213" y="2593"/>
              <a:ext cx="8" cy="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3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37" name="Freeform 3313"/>
            <p:cNvSpPr>
              <a:spLocks/>
            </p:cNvSpPr>
            <p:nvPr/>
          </p:nvSpPr>
          <p:spPr bwMode="auto">
            <a:xfrm>
              <a:off x="2208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38" name="Freeform 3314"/>
            <p:cNvSpPr>
              <a:spLocks/>
            </p:cNvSpPr>
            <p:nvPr/>
          </p:nvSpPr>
          <p:spPr bwMode="auto">
            <a:xfrm>
              <a:off x="2204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39" name="Freeform 3315"/>
            <p:cNvSpPr>
              <a:spLocks/>
            </p:cNvSpPr>
            <p:nvPr/>
          </p:nvSpPr>
          <p:spPr bwMode="auto">
            <a:xfrm>
              <a:off x="2199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40" name="Freeform 3316"/>
            <p:cNvSpPr>
              <a:spLocks/>
            </p:cNvSpPr>
            <p:nvPr/>
          </p:nvSpPr>
          <p:spPr bwMode="auto">
            <a:xfrm>
              <a:off x="2195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41" name="Freeform 3317"/>
            <p:cNvSpPr>
              <a:spLocks/>
            </p:cNvSpPr>
            <p:nvPr/>
          </p:nvSpPr>
          <p:spPr bwMode="auto">
            <a:xfrm>
              <a:off x="2187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42" name="Freeform 3318"/>
            <p:cNvSpPr>
              <a:spLocks/>
            </p:cNvSpPr>
            <p:nvPr/>
          </p:nvSpPr>
          <p:spPr bwMode="auto">
            <a:xfrm>
              <a:off x="2187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43" name="Freeform 3319"/>
            <p:cNvSpPr>
              <a:spLocks/>
            </p:cNvSpPr>
            <p:nvPr/>
          </p:nvSpPr>
          <p:spPr bwMode="auto">
            <a:xfrm>
              <a:off x="2179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44" name="Freeform 3320"/>
            <p:cNvSpPr>
              <a:spLocks/>
            </p:cNvSpPr>
            <p:nvPr/>
          </p:nvSpPr>
          <p:spPr bwMode="auto">
            <a:xfrm>
              <a:off x="2175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45" name="Freeform 3321"/>
            <p:cNvSpPr>
              <a:spLocks/>
            </p:cNvSpPr>
            <p:nvPr/>
          </p:nvSpPr>
          <p:spPr bwMode="auto">
            <a:xfrm>
              <a:off x="2170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46" name="Freeform 3322"/>
            <p:cNvSpPr>
              <a:spLocks/>
            </p:cNvSpPr>
            <p:nvPr/>
          </p:nvSpPr>
          <p:spPr bwMode="auto">
            <a:xfrm>
              <a:off x="2166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47" name="Freeform 3323"/>
            <p:cNvSpPr>
              <a:spLocks/>
            </p:cNvSpPr>
            <p:nvPr/>
          </p:nvSpPr>
          <p:spPr bwMode="auto">
            <a:xfrm>
              <a:off x="2161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48" name="Freeform 3324"/>
            <p:cNvSpPr>
              <a:spLocks/>
            </p:cNvSpPr>
            <p:nvPr/>
          </p:nvSpPr>
          <p:spPr bwMode="auto">
            <a:xfrm>
              <a:off x="2157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49" name="Freeform 3325"/>
            <p:cNvSpPr>
              <a:spLocks/>
            </p:cNvSpPr>
            <p:nvPr/>
          </p:nvSpPr>
          <p:spPr bwMode="auto">
            <a:xfrm>
              <a:off x="2148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50" name="Freeform 3326"/>
            <p:cNvSpPr>
              <a:spLocks/>
            </p:cNvSpPr>
            <p:nvPr/>
          </p:nvSpPr>
          <p:spPr bwMode="auto">
            <a:xfrm>
              <a:off x="2148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51" name="Freeform 3327"/>
            <p:cNvSpPr>
              <a:spLocks/>
            </p:cNvSpPr>
            <p:nvPr/>
          </p:nvSpPr>
          <p:spPr bwMode="auto">
            <a:xfrm>
              <a:off x="2140" y="2621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52" name="Freeform 3328"/>
            <p:cNvSpPr>
              <a:spLocks/>
            </p:cNvSpPr>
            <p:nvPr/>
          </p:nvSpPr>
          <p:spPr bwMode="auto">
            <a:xfrm>
              <a:off x="2137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53" name="Freeform 3329"/>
            <p:cNvSpPr>
              <a:spLocks/>
            </p:cNvSpPr>
            <p:nvPr/>
          </p:nvSpPr>
          <p:spPr bwMode="auto">
            <a:xfrm>
              <a:off x="2132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54" name="Freeform 3330"/>
            <p:cNvSpPr>
              <a:spLocks/>
            </p:cNvSpPr>
            <p:nvPr/>
          </p:nvSpPr>
          <p:spPr bwMode="auto">
            <a:xfrm>
              <a:off x="2128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55" name="Freeform 3331"/>
            <p:cNvSpPr>
              <a:spLocks/>
            </p:cNvSpPr>
            <p:nvPr/>
          </p:nvSpPr>
          <p:spPr bwMode="auto">
            <a:xfrm>
              <a:off x="2119" y="2621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56" name="Freeform 3332"/>
            <p:cNvSpPr>
              <a:spLocks/>
            </p:cNvSpPr>
            <p:nvPr/>
          </p:nvSpPr>
          <p:spPr bwMode="auto">
            <a:xfrm>
              <a:off x="2119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57" name="Freeform 3333"/>
            <p:cNvSpPr>
              <a:spLocks/>
            </p:cNvSpPr>
            <p:nvPr/>
          </p:nvSpPr>
          <p:spPr bwMode="auto">
            <a:xfrm>
              <a:off x="2110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58" name="Freeform 3334"/>
            <p:cNvSpPr>
              <a:spLocks/>
            </p:cNvSpPr>
            <p:nvPr/>
          </p:nvSpPr>
          <p:spPr bwMode="auto">
            <a:xfrm>
              <a:off x="2106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59" name="Freeform 3335"/>
            <p:cNvSpPr>
              <a:spLocks/>
            </p:cNvSpPr>
            <p:nvPr/>
          </p:nvSpPr>
          <p:spPr bwMode="auto">
            <a:xfrm>
              <a:off x="2102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60" name="Freeform 3336"/>
            <p:cNvSpPr>
              <a:spLocks/>
            </p:cNvSpPr>
            <p:nvPr/>
          </p:nvSpPr>
          <p:spPr bwMode="auto">
            <a:xfrm>
              <a:off x="2098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61" name="Freeform 3337"/>
            <p:cNvSpPr>
              <a:spLocks/>
            </p:cNvSpPr>
            <p:nvPr/>
          </p:nvSpPr>
          <p:spPr bwMode="auto">
            <a:xfrm>
              <a:off x="2093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62" name="Freeform 3338"/>
            <p:cNvSpPr>
              <a:spLocks/>
            </p:cNvSpPr>
            <p:nvPr/>
          </p:nvSpPr>
          <p:spPr bwMode="auto">
            <a:xfrm>
              <a:off x="2089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63" name="Freeform 3339"/>
            <p:cNvSpPr>
              <a:spLocks/>
            </p:cNvSpPr>
            <p:nvPr/>
          </p:nvSpPr>
          <p:spPr bwMode="auto">
            <a:xfrm>
              <a:off x="2081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64" name="Freeform 3340"/>
            <p:cNvSpPr>
              <a:spLocks/>
            </p:cNvSpPr>
            <p:nvPr/>
          </p:nvSpPr>
          <p:spPr bwMode="auto">
            <a:xfrm>
              <a:off x="2081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65" name="Freeform 3341"/>
            <p:cNvSpPr>
              <a:spLocks/>
            </p:cNvSpPr>
            <p:nvPr/>
          </p:nvSpPr>
          <p:spPr bwMode="auto">
            <a:xfrm>
              <a:off x="2072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66" name="Freeform 3342"/>
            <p:cNvSpPr>
              <a:spLocks/>
            </p:cNvSpPr>
            <p:nvPr/>
          </p:nvSpPr>
          <p:spPr bwMode="auto">
            <a:xfrm>
              <a:off x="2072" y="2593"/>
              <a:ext cx="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1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9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67" name="Freeform 3343"/>
            <p:cNvSpPr>
              <a:spLocks/>
            </p:cNvSpPr>
            <p:nvPr/>
          </p:nvSpPr>
          <p:spPr bwMode="auto">
            <a:xfrm>
              <a:off x="2246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68" name="Line 3344"/>
            <p:cNvSpPr>
              <a:spLocks noChangeShapeType="1"/>
            </p:cNvSpPr>
            <p:nvPr/>
          </p:nvSpPr>
          <p:spPr bwMode="auto">
            <a:xfrm>
              <a:off x="2254" y="260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69" name="Line 3345"/>
            <p:cNvSpPr>
              <a:spLocks noChangeShapeType="1"/>
            </p:cNvSpPr>
            <p:nvPr/>
          </p:nvSpPr>
          <p:spPr bwMode="auto">
            <a:xfrm flipV="1">
              <a:off x="2246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70" name="Line 3346"/>
            <p:cNvSpPr>
              <a:spLocks noChangeShapeType="1"/>
            </p:cNvSpPr>
            <p:nvPr/>
          </p:nvSpPr>
          <p:spPr bwMode="auto">
            <a:xfrm flipV="1">
              <a:off x="2238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71" name="Line 3347"/>
            <p:cNvSpPr>
              <a:spLocks noChangeShapeType="1"/>
            </p:cNvSpPr>
            <p:nvPr/>
          </p:nvSpPr>
          <p:spPr bwMode="auto">
            <a:xfrm flipV="1">
              <a:off x="2228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72" name="Line 3348"/>
            <p:cNvSpPr>
              <a:spLocks noChangeShapeType="1"/>
            </p:cNvSpPr>
            <p:nvPr/>
          </p:nvSpPr>
          <p:spPr bwMode="auto">
            <a:xfrm flipV="1">
              <a:off x="2216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73" name="Line 3349"/>
            <p:cNvSpPr>
              <a:spLocks noChangeShapeType="1"/>
            </p:cNvSpPr>
            <p:nvPr/>
          </p:nvSpPr>
          <p:spPr bwMode="auto">
            <a:xfrm flipV="1">
              <a:off x="2208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74" name="Line 3350"/>
            <p:cNvSpPr>
              <a:spLocks noChangeShapeType="1"/>
            </p:cNvSpPr>
            <p:nvPr/>
          </p:nvSpPr>
          <p:spPr bwMode="auto">
            <a:xfrm flipV="1">
              <a:off x="2199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75" name="Line 3351"/>
            <p:cNvSpPr>
              <a:spLocks noChangeShapeType="1"/>
            </p:cNvSpPr>
            <p:nvPr/>
          </p:nvSpPr>
          <p:spPr bwMode="auto">
            <a:xfrm flipV="1">
              <a:off x="2189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76" name="Line 3352"/>
            <p:cNvSpPr>
              <a:spLocks noChangeShapeType="1"/>
            </p:cNvSpPr>
            <p:nvPr/>
          </p:nvSpPr>
          <p:spPr bwMode="auto">
            <a:xfrm flipV="1">
              <a:off x="2179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77" name="Line 3353"/>
            <p:cNvSpPr>
              <a:spLocks noChangeShapeType="1"/>
            </p:cNvSpPr>
            <p:nvPr/>
          </p:nvSpPr>
          <p:spPr bwMode="auto">
            <a:xfrm flipV="1">
              <a:off x="2172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78" name="Line 3354"/>
            <p:cNvSpPr>
              <a:spLocks noChangeShapeType="1"/>
            </p:cNvSpPr>
            <p:nvPr/>
          </p:nvSpPr>
          <p:spPr bwMode="auto">
            <a:xfrm flipV="1">
              <a:off x="216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79" name="Line 3355"/>
            <p:cNvSpPr>
              <a:spLocks noChangeShapeType="1"/>
            </p:cNvSpPr>
            <p:nvPr/>
          </p:nvSpPr>
          <p:spPr bwMode="auto">
            <a:xfrm flipV="1">
              <a:off x="215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80" name="Line 3356"/>
            <p:cNvSpPr>
              <a:spLocks noChangeShapeType="1"/>
            </p:cNvSpPr>
            <p:nvPr/>
          </p:nvSpPr>
          <p:spPr bwMode="auto">
            <a:xfrm flipV="1">
              <a:off x="2140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81" name="Line 3357"/>
            <p:cNvSpPr>
              <a:spLocks noChangeShapeType="1"/>
            </p:cNvSpPr>
            <p:nvPr/>
          </p:nvSpPr>
          <p:spPr bwMode="auto">
            <a:xfrm flipV="1">
              <a:off x="2134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82" name="Line 3358"/>
            <p:cNvSpPr>
              <a:spLocks noChangeShapeType="1"/>
            </p:cNvSpPr>
            <p:nvPr/>
          </p:nvSpPr>
          <p:spPr bwMode="auto">
            <a:xfrm flipV="1">
              <a:off x="2119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83" name="Line 3359"/>
            <p:cNvSpPr>
              <a:spLocks noChangeShapeType="1"/>
            </p:cNvSpPr>
            <p:nvPr/>
          </p:nvSpPr>
          <p:spPr bwMode="auto">
            <a:xfrm flipV="1">
              <a:off x="211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84" name="Line 3360"/>
            <p:cNvSpPr>
              <a:spLocks noChangeShapeType="1"/>
            </p:cNvSpPr>
            <p:nvPr/>
          </p:nvSpPr>
          <p:spPr bwMode="auto">
            <a:xfrm flipV="1">
              <a:off x="2102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85" name="Line 3361"/>
            <p:cNvSpPr>
              <a:spLocks noChangeShapeType="1"/>
            </p:cNvSpPr>
            <p:nvPr/>
          </p:nvSpPr>
          <p:spPr bwMode="auto">
            <a:xfrm flipV="1">
              <a:off x="209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86" name="Line 3362"/>
            <p:cNvSpPr>
              <a:spLocks noChangeShapeType="1"/>
            </p:cNvSpPr>
            <p:nvPr/>
          </p:nvSpPr>
          <p:spPr bwMode="auto">
            <a:xfrm flipV="1">
              <a:off x="2081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87" name="Line 3363"/>
            <p:cNvSpPr>
              <a:spLocks noChangeShapeType="1"/>
            </p:cNvSpPr>
            <p:nvPr/>
          </p:nvSpPr>
          <p:spPr bwMode="auto">
            <a:xfrm flipV="1">
              <a:off x="207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88" name="Line 3364"/>
            <p:cNvSpPr>
              <a:spLocks noChangeShapeType="1"/>
            </p:cNvSpPr>
            <p:nvPr/>
          </p:nvSpPr>
          <p:spPr bwMode="auto">
            <a:xfrm flipH="1">
              <a:off x="2075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89" name="Line 3365"/>
            <p:cNvSpPr>
              <a:spLocks noChangeShapeType="1"/>
            </p:cNvSpPr>
            <p:nvPr/>
          </p:nvSpPr>
          <p:spPr bwMode="auto">
            <a:xfrm flipH="1">
              <a:off x="2083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90" name="Line 3366"/>
            <p:cNvSpPr>
              <a:spLocks noChangeShapeType="1"/>
            </p:cNvSpPr>
            <p:nvPr/>
          </p:nvSpPr>
          <p:spPr bwMode="auto">
            <a:xfrm flipH="1">
              <a:off x="2092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91" name="Line 3367"/>
            <p:cNvSpPr>
              <a:spLocks noChangeShapeType="1"/>
            </p:cNvSpPr>
            <p:nvPr/>
          </p:nvSpPr>
          <p:spPr bwMode="auto">
            <a:xfrm>
              <a:off x="2106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92" name="Line 3368"/>
            <p:cNvSpPr>
              <a:spLocks noChangeShapeType="1"/>
            </p:cNvSpPr>
            <p:nvPr/>
          </p:nvSpPr>
          <p:spPr bwMode="auto">
            <a:xfrm flipH="1">
              <a:off x="2113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93" name="Line 3369"/>
            <p:cNvSpPr>
              <a:spLocks noChangeShapeType="1"/>
            </p:cNvSpPr>
            <p:nvPr/>
          </p:nvSpPr>
          <p:spPr bwMode="auto">
            <a:xfrm flipH="1">
              <a:off x="2122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94" name="Line 3370"/>
            <p:cNvSpPr>
              <a:spLocks noChangeShapeType="1"/>
            </p:cNvSpPr>
            <p:nvPr/>
          </p:nvSpPr>
          <p:spPr bwMode="auto">
            <a:xfrm>
              <a:off x="2137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95" name="Line 3371"/>
            <p:cNvSpPr>
              <a:spLocks noChangeShapeType="1"/>
            </p:cNvSpPr>
            <p:nvPr/>
          </p:nvSpPr>
          <p:spPr bwMode="auto">
            <a:xfrm flipH="1">
              <a:off x="2142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96" name="Line 3372"/>
            <p:cNvSpPr>
              <a:spLocks noChangeShapeType="1"/>
            </p:cNvSpPr>
            <p:nvPr/>
          </p:nvSpPr>
          <p:spPr bwMode="auto">
            <a:xfrm flipH="1">
              <a:off x="2151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97" name="Line 3373"/>
            <p:cNvSpPr>
              <a:spLocks noChangeShapeType="1"/>
            </p:cNvSpPr>
            <p:nvPr/>
          </p:nvSpPr>
          <p:spPr bwMode="auto">
            <a:xfrm flipH="1">
              <a:off x="2160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98" name="Line 3374"/>
            <p:cNvSpPr>
              <a:spLocks noChangeShapeType="1"/>
            </p:cNvSpPr>
            <p:nvPr/>
          </p:nvSpPr>
          <p:spPr bwMode="auto">
            <a:xfrm>
              <a:off x="2175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99" name="Line 3375"/>
            <p:cNvSpPr>
              <a:spLocks noChangeShapeType="1"/>
            </p:cNvSpPr>
            <p:nvPr/>
          </p:nvSpPr>
          <p:spPr bwMode="auto">
            <a:xfrm flipH="1">
              <a:off x="2181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00" name="Line 3376"/>
            <p:cNvSpPr>
              <a:spLocks noChangeShapeType="1"/>
            </p:cNvSpPr>
            <p:nvPr/>
          </p:nvSpPr>
          <p:spPr bwMode="auto">
            <a:xfrm flipH="1">
              <a:off x="2190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01" name="Line 3377"/>
            <p:cNvSpPr>
              <a:spLocks noChangeShapeType="1"/>
            </p:cNvSpPr>
            <p:nvPr/>
          </p:nvSpPr>
          <p:spPr bwMode="auto">
            <a:xfrm flipH="1">
              <a:off x="2198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02" name="Line 3378"/>
            <p:cNvSpPr>
              <a:spLocks noChangeShapeType="1"/>
            </p:cNvSpPr>
            <p:nvPr/>
          </p:nvSpPr>
          <p:spPr bwMode="auto">
            <a:xfrm>
              <a:off x="2213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03" name="Line 3379"/>
            <p:cNvSpPr>
              <a:spLocks noChangeShapeType="1"/>
            </p:cNvSpPr>
            <p:nvPr/>
          </p:nvSpPr>
          <p:spPr bwMode="auto">
            <a:xfrm flipH="1">
              <a:off x="2219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04" name="Line 3380"/>
            <p:cNvSpPr>
              <a:spLocks noChangeShapeType="1"/>
            </p:cNvSpPr>
            <p:nvPr/>
          </p:nvSpPr>
          <p:spPr bwMode="auto">
            <a:xfrm flipH="1">
              <a:off x="2228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05" name="Line 3381"/>
            <p:cNvSpPr>
              <a:spLocks noChangeShapeType="1"/>
            </p:cNvSpPr>
            <p:nvPr/>
          </p:nvSpPr>
          <p:spPr bwMode="auto">
            <a:xfrm flipH="1">
              <a:off x="2236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06" name="Line 3382"/>
            <p:cNvSpPr>
              <a:spLocks noChangeShapeType="1"/>
            </p:cNvSpPr>
            <p:nvPr/>
          </p:nvSpPr>
          <p:spPr bwMode="auto">
            <a:xfrm flipH="1">
              <a:off x="2249" y="2652"/>
              <a:ext cx="8" cy="10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07" name="Line 3383"/>
            <p:cNvSpPr>
              <a:spLocks noChangeShapeType="1"/>
            </p:cNvSpPr>
            <p:nvPr/>
          </p:nvSpPr>
          <p:spPr bwMode="auto">
            <a:xfrm flipH="1" flipV="1">
              <a:off x="2070" y="2607"/>
              <a:ext cx="9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08" name="Line 3384"/>
            <p:cNvSpPr>
              <a:spLocks noChangeShapeType="1"/>
            </p:cNvSpPr>
            <p:nvPr/>
          </p:nvSpPr>
          <p:spPr bwMode="auto">
            <a:xfrm flipH="1">
              <a:off x="2236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09" name="Line 3385"/>
            <p:cNvSpPr>
              <a:spLocks noChangeShapeType="1"/>
            </p:cNvSpPr>
            <p:nvPr/>
          </p:nvSpPr>
          <p:spPr bwMode="auto">
            <a:xfrm flipH="1">
              <a:off x="2236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10" name="Line 3386"/>
            <p:cNvSpPr>
              <a:spLocks noChangeShapeType="1"/>
            </p:cNvSpPr>
            <p:nvPr/>
          </p:nvSpPr>
          <p:spPr bwMode="auto">
            <a:xfrm>
              <a:off x="2240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11" name="Line 3387"/>
            <p:cNvSpPr>
              <a:spLocks noChangeShapeType="1"/>
            </p:cNvSpPr>
            <p:nvPr/>
          </p:nvSpPr>
          <p:spPr bwMode="auto">
            <a:xfrm>
              <a:off x="2244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12" name="Line 3388"/>
            <p:cNvSpPr>
              <a:spLocks noChangeShapeType="1"/>
            </p:cNvSpPr>
            <p:nvPr/>
          </p:nvSpPr>
          <p:spPr bwMode="auto">
            <a:xfrm flipH="1">
              <a:off x="2236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13" name="Line 3389"/>
            <p:cNvSpPr>
              <a:spLocks noChangeShapeType="1"/>
            </p:cNvSpPr>
            <p:nvPr/>
          </p:nvSpPr>
          <p:spPr bwMode="auto">
            <a:xfrm flipH="1">
              <a:off x="2236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14" name="Line 3390"/>
            <p:cNvSpPr>
              <a:spLocks noChangeShapeType="1"/>
            </p:cNvSpPr>
            <p:nvPr/>
          </p:nvSpPr>
          <p:spPr bwMode="auto">
            <a:xfrm>
              <a:off x="2240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15" name="Line 3391"/>
            <p:cNvSpPr>
              <a:spLocks noChangeShapeType="1"/>
            </p:cNvSpPr>
            <p:nvPr/>
          </p:nvSpPr>
          <p:spPr bwMode="auto">
            <a:xfrm>
              <a:off x="2244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16" name="Line 3392"/>
            <p:cNvSpPr>
              <a:spLocks noChangeShapeType="1"/>
            </p:cNvSpPr>
            <p:nvPr/>
          </p:nvSpPr>
          <p:spPr bwMode="auto">
            <a:xfrm flipH="1">
              <a:off x="2244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17" name="Line 3393"/>
            <p:cNvSpPr>
              <a:spLocks noChangeShapeType="1"/>
            </p:cNvSpPr>
            <p:nvPr/>
          </p:nvSpPr>
          <p:spPr bwMode="auto">
            <a:xfrm flipH="1">
              <a:off x="2249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18" name="Line 3394"/>
            <p:cNvSpPr>
              <a:spLocks noChangeShapeType="1"/>
            </p:cNvSpPr>
            <p:nvPr/>
          </p:nvSpPr>
          <p:spPr bwMode="auto">
            <a:xfrm>
              <a:off x="2251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19" name="Line 3395"/>
            <p:cNvSpPr>
              <a:spLocks noChangeShapeType="1"/>
            </p:cNvSpPr>
            <p:nvPr/>
          </p:nvSpPr>
          <p:spPr bwMode="auto">
            <a:xfrm>
              <a:off x="225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20" name="Line 3396"/>
            <p:cNvSpPr>
              <a:spLocks noChangeShapeType="1"/>
            </p:cNvSpPr>
            <p:nvPr/>
          </p:nvSpPr>
          <p:spPr bwMode="auto">
            <a:xfrm flipH="1">
              <a:off x="2223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21" name="Line 3397"/>
            <p:cNvSpPr>
              <a:spLocks noChangeShapeType="1"/>
            </p:cNvSpPr>
            <p:nvPr/>
          </p:nvSpPr>
          <p:spPr bwMode="auto">
            <a:xfrm flipH="1">
              <a:off x="2228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22" name="Line 3398"/>
            <p:cNvSpPr>
              <a:spLocks noChangeShapeType="1"/>
            </p:cNvSpPr>
            <p:nvPr/>
          </p:nvSpPr>
          <p:spPr bwMode="auto">
            <a:xfrm>
              <a:off x="2231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23" name="Line 3399"/>
            <p:cNvSpPr>
              <a:spLocks noChangeShapeType="1"/>
            </p:cNvSpPr>
            <p:nvPr/>
          </p:nvSpPr>
          <p:spPr bwMode="auto">
            <a:xfrm>
              <a:off x="2234" y="2632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24" name="Line 3400"/>
            <p:cNvSpPr>
              <a:spLocks noChangeShapeType="1"/>
            </p:cNvSpPr>
            <p:nvPr/>
          </p:nvSpPr>
          <p:spPr bwMode="auto">
            <a:xfrm flipH="1">
              <a:off x="2223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25" name="Line 3401"/>
            <p:cNvSpPr>
              <a:spLocks noChangeShapeType="1"/>
            </p:cNvSpPr>
            <p:nvPr/>
          </p:nvSpPr>
          <p:spPr bwMode="auto">
            <a:xfrm flipH="1">
              <a:off x="2228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26" name="Line 3402"/>
            <p:cNvSpPr>
              <a:spLocks noChangeShapeType="1"/>
            </p:cNvSpPr>
            <p:nvPr/>
          </p:nvSpPr>
          <p:spPr bwMode="auto">
            <a:xfrm>
              <a:off x="2231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27" name="Line 3403"/>
            <p:cNvSpPr>
              <a:spLocks noChangeShapeType="1"/>
            </p:cNvSpPr>
            <p:nvPr/>
          </p:nvSpPr>
          <p:spPr bwMode="auto">
            <a:xfrm>
              <a:off x="2234" y="2632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28" name="Line 3404"/>
            <p:cNvSpPr>
              <a:spLocks noChangeShapeType="1"/>
            </p:cNvSpPr>
            <p:nvPr/>
          </p:nvSpPr>
          <p:spPr bwMode="auto">
            <a:xfrm flipH="1">
              <a:off x="2214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29" name="Line 3405"/>
            <p:cNvSpPr>
              <a:spLocks noChangeShapeType="1"/>
            </p:cNvSpPr>
            <p:nvPr/>
          </p:nvSpPr>
          <p:spPr bwMode="auto">
            <a:xfrm flipH="1">
              <a:off x="2219" y="2637"/>
              <a:ext cx="9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30" name="Line 3406"/>
            <p:cNvSpPr>
              <a:spLocks noChangeShapeType="1"/>
            </p:cNvSpPr>
            <p:nvPr/>
          </p:nvSpPr>
          <p:spPr bwMode="auto">
            <a:xfrm>
              <a:off x="2223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31" name="Line 3407"/>
            <p:cNvSpPr>
              <a:spLocks noChangeShapeType="1"/>
            </p:cNvSpPr>
            <p:nvPr/>
          </p:nvSpPr>
          <p:spPr bwMode="auto">
            <a:xfrm>
              <a:off x="2228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32" name="Line 3408"/>
            <p:cNvSpPr>
              <a:spLocks noChangeShapeType="1"/>
            </p:cNvSpPr>
            <p:nvPr/>
          </p:nvSpPr>
          <p:spPr bwMode="auto">
            <a:xfrm flipH="1">
              <a:off x="2214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33" name="Line 3409"/>
            <p:cNvSpPr>
              <a:spLocks noChangeShapeType="1"/>
            </p:cNvSpPr>
            <p:nvPr/>
          </p:nvSpPr>
          <p:spPr bwMode="auto">
            <a:xfrm flipH="1">
              <a:off x="2219" y="2637"/>
              <a:ext cx="9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34" name="Line 3410"/>
            <p:cNvSpPr>
              <a:spLocks noChangeShapeType="1"/>
            </p:cNvSpPr>
            <p:nvPr/>
          </p:nvSpPr>
          <p:spPr bwMode="auto">
            <a:xfrm>
              <a:off x="2223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35" name="Line 3411"/>
            <p:cNvSpPr>
              <a:spLocks noChangeShapeType="1"/>
            </p:cNvSpPr>
            <p:nvPr/>
          </p:nvSpPr>
          <p:spPr bwMode="auto">
            <a:xfrm>
              <a:off x="2228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36" name="Line 3412"/>
            <p:cNvSpPr>
              <a:spLocks noChangeShapeType="1"/>
            </p:cNvSpPr>
            <p:nvPr/>
          </p:nvSpPr>
          <p:spPr bwMode="auto">
            <a:xfrm flipH="1">
              <a:off x="2206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37" name="Line 3413"/>
            <p:cNvSpPr>
              <a:spLocks noChangeShapeType="1"/>
            </p:cNvSpPr>
            <p:nvPr/>
          </p:nvSpPr>
          <p:spPr bwMode="auto">
            <a:xfrm flipH="1">
              <a:off x="2210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38" name="Line 3414"/>
            <p:cNvSpPr>
              <a:spLocks noChangeShapeType="1"/>
            </p:cNvSpPr>
            <p:nvPr/>
          </p:nvSpPr>
          <p:spPr bwMode="auto">
            <a:xfrm>
              <a:off x="2213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3415"/>
          <p:cNvGrpSpPr>
            <a:grpSpLocks/>
          </p:cNvGrpSpPr>
          <p:nvPr/>
        </p:nvGrpSpPr>
        <p:grpSpPr bwMode="auto">
          <a:xfrm>
            <a:off x="3286125" y="3108325"/>
            <a:ext cx="1881188" cy="1119188"/>
            <a:chOff x="2070" y="1958"/>
            <a:chExt cx="1185" cy="705"/>
          </a:xfrm>
        </p:grpSpPr>
        <p:sp>
          <p:nvSpPr>
            <p:cNvPr id="1745240" name="Line 3416"/>
            <p:cNvSpPr>
              <a:spLocks noChangeShapeType="1"/>
            </p:cNvSpPr>
            <p:nvPr/>
          </p:nvSpPr>
          <p:spPr bwMode="auto">
            <a:xfrm>
              <a:off x="221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41" name="Line 3417"/>
            <p:cNvSpPr>
              <a:spLocks noChangeShapeType="1"/>
            </p:cNvSpPr>
            <p:nvPr/>
          </p:nvSpPr>
          <p:spPr bwMode="auto">
            <a:xfrm flipH="1">
              <a:off x="2206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42" name="Line 3418"/>
            <p:cNvSpPr>
              <a:spLocks noChangeShapeType="1"/>
            </p:cNvSpPr>
            <p:nvPr/>
          </p:nvSpPr>
          <p:spPr bwMode="auto">
            <a:xfrm flipH="1">
              <a:off x="2210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43" name="Line 3419"/>
            <p:cNvSpPr>
              <a:spLocks noChangeShapeType="1"/>
            </p:cNvSpPr>
            <p:nvPr/>
          </p:nvSpPr>
          <p:spPr bwMode="auto">
            <a:xfrm>
              <a:off x="2213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44" name="Line 3420"/>
            <p:cNvSpPr>
              <a:spLocks noChangeShapeType="1"/>
            </p:cNvSpPr>
            <p:nvPr/>
          </p:nvSpPr>
          <p:spPr bwMode="auto">
            <a:xfrm>
              <a:off x="221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45" name="Line 3421"/>
            <p:cNvSpPr>
              <a:spLocks noChangeShapeType="1"/>
            </p:cNvSpPr>
            <p:nvPr/>
          </p:nvSpPr>
          <p:spPr bwMode="auto">
            <a:xfrm flipH="1">
              <a:off x="2197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46" name="Line 3422"/>
            <p:cNvSpPr>
              <a:spLocks noChangeShapeType="1"/>
            </p:cNvSpPr>
            <p:nvPr/>
          </p:nvSpPr>
          <p:spPr bwMode="auto">
            <a:xfrm flipH="1">
              <a:off x="2197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47" name="Line 3423"/>
            <p:cNvSpPr>
              <a:spLocks noChangeShapeType="1"/>
            </p:cNvSpPr>
            <p:nvPr/>
          </p:nvSpPr>
          <p:spPr bwMode="auto">
            <a:xfrm>
              <a:off x="2202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48" name="Line 3424"/>
            <p:cNvSpPr>
              <a:spLocks noChangeShapeType="1"/>
            </p:cNvSpPr>
            <p:nvPr/>
          </p:nvSpPr>
          <p:spPr bwMode="auto">
            <a:xfrm>
              <a:off x="2206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49" name="Line 3425"/>
            <p:cNvSpPr>
              <a:spLocks noChangeShapeType="1"/>
            </p:cNvSpPr>
            <p:nvPr/>
          </p:nvSpPr>
          <p:spPr bwMode="auto">
            <a:xfrm flipH="1">
              <a:off x="2197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50" name="Line 3426"/>
            <p:cNvSpPr>
              <a:spLocks noChangeShapeType="1"/>
            </p:cNvSpPr>
            <p:nvPr/>
          </p:nvSpPr>
          <p:spPr bwMode="auto">
            <a:xfrm flipH="1">
              <a:off x="2197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51" name="Line 3427"/>
            <p:cNvSpPr>
              <a:spLocks noChangeShapeType="1"/>
            </p:cNvSpPr>
            <p:nvPr/>
          </p:nvSpPr>
          <p:spPr bwMode="auto">
            <a:xfrm>
              <a:off x="2202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52" name="Line 3428"/>
            <p:cNvSpPr>
              <a:spLocks noChangeShapeType="1"/>
            </p:cNvSpPr>
            <p:nvPr/>
          </p:nvSpPr>
          <p:spPr bwMode="auto">
            <a:xfrm>
              <a:off x="2206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53" name="Line 3429"/>
            <p:cNvSpPr>
              <a:spLocks noChangeShapeType="1"/>
            </p:cNvSpPr>
            <p:nvPr/>
          </p:nvSpPr>
          <p:spPr bwMode="auto">
            <a:xfrm flipH="1">
              <a:off x="2185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54" name="Line 3430"/>
            <p:cNvSpPr>
              <a:spLocks noChangeShapeType="1"/>
            </p:cNvSpPr>
            <p:nvPr/>
          </p:nvSpPr>
          <p:spPr bwMode="auto">
            <a:xfrm flipH="1">
              <a:off x="2190" y="2637"/>
              <a:ext cx="1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55" name="Line 3431"/>
            <p:cNvSpPr>
              <a:spLocks noChangeShapeType="1"/>
            </p:cNvSpPr>
            <p:nvPr/>
          </p:nvSpPr>
          <p:spPr bwMode="auto">
            <a:xfrm>
              <a:off x="2193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56" name="Line 3432"/>
            <p:cNvSpPr>
              <a:spLocks noChangeShapeType="1"/>
            </p:cNvSpPr>
            <p:nvPr/>
          </p:nvSpPr>
          <p:spPr bwMode="auto">
            <a:xfrm>
              <a:off x="219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57" name="Line 3433"/>
            <p:cNvSpPr>
              <a:spLocks noChangeShapeType="1"/>
            </p:cNvSpPr>
            <p:nvPr/>
          </p:nvSpPr>
          <p:spPr bwMode="auto">
            <a:xfrm flipH="1">
              <a:off x="2185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58" name="Line 3434"/>
            <p:cNvSpPr>
              <a:spLocks noChangeShapeType="1"/>
            </p:cNvSpPr>
            <p:nvPr/>
          </p:nvSpPr>
          <p:spPr bwMode="auto">
            <a:xfrm flipH="1">
              <a:off x="2190" y="2637"/>
              <a:ext cx="1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59" name="Line 3435"/>
            <p:cNvSpPr>
              <a:spLocks noChangeShapeType="1"/>
            </p:cNvSpPr>
            <p:nvPr/>
          </p:nvSpPr>
          <p:spPr bwMode="auto">
            <a:xfrm>
              <a:off x="2193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60" name="Line 3436"/>
            <p:cNvSpPr>
              <a:spLocks noChangeShapeType="1"/>
            </p:cNvSpPr>
            <p:nvPr/>
          </p:nvSpPr>
          <p:spPr bwMode="auto">
            <a:xfrm>
              <a:off x="219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61" name="Line 3437"/>
            <p:cNvSpPr>
              <a:spLocks noChangeShapeType="1"/>
            </p:cNvSpPr>
            <p:nvPr/>
          </p:nvSpPr>
          <p:spPr bwMode="auto">
            <a:xfrm flipH="1">
              <a:off x="2177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62" name="Line 3438"/>
            <p:cNvSpPr>
              <a:spLocks noChangeShapeType="1"/>
            </p:cNvSpPr>
            <p:nvPr/>
          </p:nvSpPr>
          <p:spPr bwMode="auto">
            <a:xfrm flipH="1">
              <a:off x="2181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63" name="Line 3439"/>
            <p:cNvSpPr>
              <a:spLocks noChangeShapeType="1"/>
            </p:cNvSpPr>
            <p:nvPr/>
          </p:nvSpPr>
          <p:spPr bwMode="auto">
            <a:xfrm>
              <a:off x="2184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64" name="Line 3440"/>
            <p:cNvSpPr>
              <a:spLocks noChangeShapeType="1"/>
            </p:cNvSpPr>
            <p:nvPr/>
          </p:nvSpPr>
          <p:spPr bwMode="auto">
            <a:xfrm>
              <a:off x="2189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65" name="Line 3441"/>
            <p:cNvSpPr>
              <a:spLocks noChangeShapeType="1"/>
            </p:cNvSpPr>
            <p:nvPr/>
          </p:nvSpPr>
          <p:spPr bwMode="auto">
            <a:xfrm flipH="1">
              <a:off x="2177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66" name="Line 3442"/>
            <p:cNvSpPr>
              <a:spLocks noChangeShapeType="1"/>
            </p:cNvSpPr>
            <p:nvPr/>
          </p:nvSpPr>
          <p:spPr bwMode="auto">
            <a:xfrm flipH="1">
              <a:off x="2181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67" name="Line 3443"/>
            <p:cNvSpPr>
              <a:spLocks noChangeShapeType="1"/>
            </p:cNvSpPr>
            <p:nvPr/>
          </p:nvSpPr>
          <p:spPr bwMode="auto">
            <a:xfrm>
              <a:off x="2184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68" name="Line 3444"/>
            <p:cNvSpPr>
              <a:spLocks noChangeShapeType="1"/>
            </p:cNvSpPr>
            <p:nvPr/>
          </p:nvSpPr>
          <p:spPr bwMode="auto">
            <a:xfrm>
              <a:off x="2189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69" name="Line 3445"/>
            <p:cNvSpPr>
              <a:spLocks noChangeShapeType="1"/>
            </p:cNvSpPr>
            <p:nvPr/>
          </p:nvSpPr>
          <p:spPr bwMode="auto">
            <a:xfrm flipH="1">
              <a:off x="2168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70" name="Line 3446"/>
            <p:cNvSpPr>
              <a:spLocks noChangeShapeType="1"/>
            </p:cNvSpPr>
            <p:nvPr/>
          </p:nvSpPr>
          <p:spPr bwMode="auto">
            <a:xfrm flipH="1">
              <a:off x="2172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71" name="Line 3447"/>
            <p:cNvSpPr>
              <a:spLocks noChangeShapeType="1"/>
            </p:cNvSpPr>
            <p:nvPr/>
          </p:nvSpPr>
          <p:spPr bwMode="auto">
            <a:xfrm>
              <a:off x="217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72" name="Line 3448"/>
            <p:cNvSpPr>
              <a:spLocks noChangeShapeType="1"/>
            </p:cNvSpPr>
            <p:nvPr/>
          </p:nvSpPr>
          <p:spPr bwMode="auto">
            <a:xfrm>
              <a:off x="2176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73" name="Line 3449"/>
            <p:cNvSpPr>
              <a:spLocks noChangeShapeType="1"/>
            </p:cNvSpPr>
            <p:nvPr/>
          </p:nvSpPr>
          <p:spPr bwMode="auto">
            <a:xfrm flipH="1">
              <a:off x="2168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74" name="Line 3450"/>
            <p:cNvSpPr>
              <a:spLocks noChangeShapeType="1"/>
            </p:cNvSpPr>
            <p:nvPr/>
          </p:nvSpPr>
          <p:spPr bwMode="auto">
            <a:xfrm flipH="1">
              <a:off x="2172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75" name="Line 3451"/>
            <p:cNvSpPr>
              <a:spLocks noChangeShapeType="1"/>
            </p:cNvSpPr>
            <p:nvPr/>
          </p:nvSpPr>
          <p:spPr bwMode="auto">
            <a:xfrm>
              <a:off x="217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76" name="Line 3452"/>
            <p:cNvSpPr>
              <a:spLocks noChangeShapeType="1"/>
            </p:cNvSpPr>
            <p:nvPr/>
          </p:nvSpPr>
          <p:spPr bwMode="auto">
            <a:xfrm>
              <a:off x="2176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77" name="Line 3453"/>
            <p:cNvSpPr>
              <a:spLocks noChangeShapeType="1"/>
            </p:cNvSpPr>
            <p:nvPr/>
          </p:nvSpPr>
          <p:spPr bwMode="auto">
            <a:xfrm flipH="1">
              <a:off x="2159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78" name="Line 3454"/>
            <p:cNvSpPr>
              <a:spLocks noChangeShapeType="1"/>
            </p:cNvSpPr>
            <p:nvPr/>
          </p:nvSpPr>
          <p:spPr bwMode="auto">
            <a:xfrm flipH="1">
              <a:off x="2159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79" name="Line 3455"/>
            <p:cNvSpPr>
              <a:spLocks noChangeShapeType="1"/>
            </p:cNvSpPr>
            <p:nvPr/>
          </p:nvSpPr>
          <p:spPr bwMode="auto">
            <a:xfrm>
              <a:off x="2164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80" name="Line 3456"/>
            <p:cNvSpPr>
              <a:spLocks noChangeShapeType="1"/>
            </p:cNvSpPr>
            <p:nvPr/>
          </p:nvSpPr>
          <p:spPr bwMode="auto">
            <a:xfrm>
              <a:off x="216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81" name="Line 3457"/>
            <p:cNvSpPr>
              <a:spLocks noChangeShapeType="1"/>
            </p:cNvSpPr>
            <p:nvPr/>
          </p:nvSpPr>
          <p:spPr bwMode="auto">
            <a:xfrm flipH="1">
              <a:off x="2159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82" name="Line 3458"/>
            <p:cNvSpPr>
              <a:spLocks noChangeShapeType="1"/>
            </p:cNvSpPr>
            <p:nvPr/>
          </p:nvSpPr>
          <p:spPr bwMode="auto">
            <a:xfrm flipH="1">
              <a:off x="2159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83" name="Line 3459"/>
            <p:cNvSpPr>
              <a:spLocks noChangeShapeType="1"/>
            </p:cNvSpPr>
            <p:nvPr/>
          </p:nvSpPr>
          <p:spPr bwMode="auto">
            <a:xfrm>
              <a:off x="2164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84" name="Line 3460"/>
            <p:cNvSpPr>
              <a:spLocks noChangeShapeType="1"/>
            </p:cNvSpPr>
            <p:nvPr/>
          </p:nvSpPr>
          <p:spPr bwMode="auto">
            <a:xfrm>
              <a:off x="216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85" name="Line 3461"/>
            <p:cNvSpPr>
              <a:spLocks noChangeShapeType="1"/>
            </p:cNvSpPr>
            <p:nvPr/>
          </p:nvSpPr>
          <p:spPr bwMode="auto">
            <a:xfrm flipH="1">
              <a:off x="2146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86" name="Line 3462"/>
            <p:cNvSpPr>
              <a:spLocks noChangeShapeType="1"/>
            </p:cNvSpPr>
            <p:nvPr/>
          </p:nvSpPr>
          <p:spPr bwMode="auto">
            <a:xfrm flipH="1">
              <a:off x="2151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87" name="Line 3463"/>
            <p:cNvSpPr>
              <a:spLocks noChangeShapeType="1"/>
            </p:cNvSpPr>
            <p:nvPr/>
          </p:nvSpPr>
          <p:spPr bwMode="auto">
            <a:xfrm>
              <a:off x="215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88" name="Line 3464"/>
            <p:cNvSpPr>
              <a:spLocks noChangeShapeType="1"/>
            </p:cNvSpPr>
            <p:nvPr/>
          </p:nvSpPr>
          <p:spPr bwMode="auto">
            <a:xfrm>
              <a:off x="215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89" name="Line 3465"/>
            <p:cNvSpPr>
              <a:spLocks noChangeShapeType="1"/>
            </p:cNvSpPr>
            <p:nvPr/>
          </p:nvSpPr>
          <p:spPr bwMode="auto">
            <a:xfrm flipH="1">
              <a:off x="2146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90" name="Line 3466"/>
            <p:cNvSpPr>
              <a:spLocks noChangeShapeType="1"/>
            </p:cNvSpPr>
            <p:nvPr/>
          </p:nvSpPr>
          <p:spPr bwMode="auto">
            <a:xfrm flipH="1">
              <a:off x="2151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91" name="Line 3467"/>
            <p:cNvSpPr>
              <a:spLocks noChangeShapeType="1"/>
            </p:cNvSpPr>
            <p:nvPr/>
          </p:nvSpPr>
          <p:spPr bwMode="auto">
            <a:xfrm>
              <a:off x="215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92" name="Line 3468"/>
            <p:cNvSpPr>
              <a:spLocks noChangeShapeType="1"/>
            </p:cNvSpPr>
            <p:nvPr/>
          </p:nvSpPr>
          <p:spPr bwMode="auto">
            <a:xfrm>
              <a:off x="215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93" name="Line 3469"/>
            <p:cNvSpPr>
              <a:spLocks noChangeShapeType="1"/>
            </p:cNvSpPr>
            <p:nvPr/>
          </p:nvSpPr>
          <p:spPr bwMode="auto">
            <a:xfrm flipH="1">
              <a:off x="2138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94" name="Line 3470"/>
            <p:cNvSpPr>
              <a:spLocks noChangeShapeType="1"/>
            </p:cNvSpPr>
            <p:nvPr/>
          </p:nvSpPr>
          <p:spPr bwMode="auto">
            <a:xfrm flipH="1">
              <a:off x="2142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95" name="Line 3471"/>
            <p:cNvSpPr>
              <a:spLocks noChangeShapeType="1"/>
            </p:cNvSpPr>
            <p:nvPr/>
          </p:nvSpPr>
          <p:spPr bwMode="auto">
            <a:xfrm>
              <a:off x="214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96" name="Line 3472"/>
            <p:cNvSpPr>
              <a:spLocks noChangeShapeType="1"/>
            </p:cNvSpPr>
            <p:nvPr/>
          </p:nvSpPr>
          <p:spPr bwMode="auto">
            <a:xfrm>
              <a:off x="2151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97" name="Line 3473"/>
            <p:cNvSpPr>
              <a:spLocks noChangeShapeType="1"/>
            </p:cNvSpPr>
            <p:nvPr/>
          </p:nvSpPr>
          <p:spPr bwMode="auto">
            <a:xfrm flipH="1">
              <a:off x="2138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98" name="Line 3474"/>
            <p:cNvSpPr>
              <a:spLocks noChangeShapeType="1"/>
            </p:cNvSpPr>
            <p:nvPr/>
          </p:nvSpPr>
          <p:spPr bwMode="auto">
            <a:xfrm flipH="1">
              <a:off x="2142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99" name="Line 3475"/>
            <p:cNvSpPr>
              <a:spLocks noChangeShapeType="1"/>
            </p:cNvSpPr>
            <p:nvPr/>
          </p:nvSpPr>
          <p:spPr bwMode="auto">
            <a:xfrm>
              <a:off x="214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00" name="Line 3476"/>
            <p:cNvSpPr>
              <a:spLocks noChangeShapeType="1"/>
            </p:cNvSpPr>
            <p:nvPr/>
          </p:nvSpPr>
          <p:spPr bwMode="auto">
            <a:xfrm>
              <a:off x="2151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01" name="Line 3477"/>
            <p:cNvSpPr>
              <a:spLocks noChangeShapeType="1"/>
            </p:cNvSpPr>
            <p:nvPr/>
          </p:nvSpPr>
          <p:spPr bwMode="auto">
            <a:xfrm flipH="1">
              <a:off x="2130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02" name="Line 3478"/>
            <p:cNvSpPr>
              <a:spLocks noChangeShapeType="1"/>
            </p:cNvSpPr>
            <p:nvPr/>
          </p:nvSpPr>
          <p:spPr bwMode="auto">
            <a:xfrm flipH="1">
              <a:off x="2134" y="264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03" name="Line 3479"/>
            <p:cNvSpPr>
              <a:spLocks noChangeShapeType="1"/>
            </p:cNvSpPr>
            <p:nvPr/>
          </p:nvSpPr>
          <p:spPr bwMode="auto">
            <a:xfrm>
              <a:off x="213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04" name="Line 3480"/>
            <p:cNvSpPr>
              <a:spLocks noChangeShapeType="1"/>
            </p:cNvSpPr>
            <p:nvPr/>
          </p:nvSpPr>
          <p:spPr bwMode="auto">
            <a:xfrm>
              <a:off x="213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05" name="Line 3481"/>
            <p:cNvSpPr>
              <a:spLocks noChangeShapeType="1"/>
            </p:cNvSpPr>
            <p:nvPr/>
          </p:nvSpPr>
          <p:spPr bwMode="auto">
            <a:xfrm flipH="1">
              <a:off x="2130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06" name="Line 3482"/>
            <p:cNvSpPr>
              <a:spLocks noChangeShapeType="1"/>
            </p:cNvSpPr>
            <p:nvPr/>
          </p:nvSpPr>
          <p:spPr bwMode="auto">
            <a:xfrm flipH="1">
              <a:off x="2134" y="264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07" name="Line 3483"/>
            <p:cNvSpPr>
              <a:spLocks noChangeShapeType="1"/>
            </p:cNvSpPr>
            <p:nvPr/>
          </p:nvSpPr>
          <p:spPr bwMode="auto">
            <a:xfrm>
              <a:off x="213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08" name="Line 3484"/>
            <p:cNvSpPr>
              <a:spLocks noChangeShapeType="1"/>
            </p:cNvSpPr>
            <p:nvPr/>
          </p:nvSpPr>
          <p:spPr bwMode="auto">
            <a:xfrm>
              <a:off x="213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09" name="Line 3485"/>
            <p:cNvSpPr>
              <a:spLocks noChangeShapeType="1"/>
            </p:cNvSpPr>
            <p:nvPr/>
          </p:nvSpPr>
          <p:spPr bwMode="auto">
            <a:xfrm flipH="1">
              <a:off x="2117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10" name="Line 3486"/>
            <p:cNvSpPr>
              <a:spLocks noChangeShapeType="1"/>
            </p:cNvSpPr>
            <p:nvPr/>
          </p:nvSpPr>
          <p:spPr bwMode="auto">
            <a:xfrm flipH="1">
              <a:off x="2121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11" name="Line 3487"/>
            <p:cNvSpPr>
              <a:spLocks noChangeShapeType="1"/>
            </p:cNvSpPr>
            <p:nvPr/>
          </p:nvSpPr>
          <p:spPr bwMode="auto">
            <a:xfrm>
              <a:off x="2126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12" name="Line 3488"/>
            <p:cNvSpPr>
              <a:spLocks noChangeShapeType="1"/>
            </p:cNvSpPr>
            <p:nvPr/>
          </p:nvSpPr>
          <p:spPr bwMode="auto">
            <a:xfrm>
              <a:off x="213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13" name="Line 3489"/>
            <p:cNvSpPr>
              <a:spLocks noChangeShapeType="1"/>
            </p:cNvSpPr>
            <p:nvPr/>
          </p:nvSpPr>
          <p:spPr bwMode="auto">
            <a:xfrm flipH="1">
              <a:off x="2117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14" name="Line 3490"/>
            <p:cNvSpPr>
              <a:spLocks noChangeShapeType="1"/>
            </p:cNvSpPr>
            <p:nvPr/>
          </p:nvSpPr>
          <p:spPr bwMode="auto">
            <a:xfrm flipH="1">
              <a:off x="2121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15" name="Line 3491"/>
            <p:cNvSpPr>
              <a:spLocks noChangeShapeType="1"/>
            </p:cNvSpPr>
            <p:nvPr/>
          </p:nvSpPr>
          <p:spPr bwMode="auto">
            <a:xfrm>
              <a:off x="2126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16" name="Line 3492"/>
            <p:cNvSpPr>
              <a:spLocks noChangeShapeType="1"/>
            </p:cNvSpPr>
            <p:nvPr/>
          </p:nvSpPr>
          <p:spPr bwMode="auto">
            <a:xfrm>
              <a:off x="213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17" name="Line 3493"/>
            <p:cNvSpPr>
              <a:spLocks noChangeShapeType="1"/>
            </p:cNvSpPr>
            <p:nvPr/>
          </p:nvSpPr>
          <p:spPr bwMode="auto">
            <a:xfrm flipH="1">
              <a:off x="2108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18" name="Line 3494"/>
            <p:cNvSpPr>
              <a:spLocks noChangeShapeType="1"/>
            </p:cNvSpPr>
            <p:nvPr/>
          </p:nvSpPr>
          <p:spPr bwMode="auto">
            <a:xfrm flipH="1">
              <a:off x="2113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19" name="Line 3495"/>
            <p:cNvSpPr>
              <a:spLocks noChangeShapeType="1"/>
            </p:cNvSpPr>
            <p:nvPr/>
          </p:nvSpPr>
          <p:spPr bwMode="auto">
            <a:xfrm>
              <a:off x="2117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20" name="Line 3496"/>
            <p:cNvSpPr>
              <a:spLocks noChangeShapeType="1"/>
            </p:cNvSpPr>
            <p:nvPr/>
          </p:nvSpPr>
          <p:spPr bwMode="auto">
            <a:xfrm>
              <a:off x="2119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21" name="Line 3497"/>
            <p:cNvSpPr>
              <a:spLocks noChangeShapeType="1"/>
            </p:cNvSpPr>
            <p:nvPr/>
          </p:nvSpPr>
          <p:spPr bwMode="auto">
            <a:xfrm flipH="1">
              <a:off x="2108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22" name="Line 3498"/>
            <p:cNvSpPr>
              <a:spLocks noChangeShapeType="1"/>
            </p:cNvSpPr>
            <p:nvPr/>
          </p:nvSpPr>
          <p:spPr bwMode="auto">
            <a:xfrm flipH="1">
              <a:off x="2113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23" name="Line 3499"/>
            <p:cNvSpPr>
              <a:spLocks noChangeShapeType="1"/>
            </p:cNvSpPr>
            <p:nvPr/>
          </p:nvSpPr>
          <p:spPr bwMode="auto">
            <a:xfrm>
              <a:off x="2117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24" name="Line 3500"/>
            <p:cNvSpPr>
              <a:spLocks noChangeShapeType="1"/>
            </p:cNvSpPr>
            <p:nvPr/>
          </p:nvSpPr>
          <p:spPr bwMode="auto">
            <a:xfrm>
              <a:off x="2119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25" name="Line 3501"/>
            <p:cNvSpPr>
              <a:spLocks noChangeShapeType="1"/>
            </p:cNvSpPr>
            <p:nvPr/>
          </p:nvSpPr>
          <p:spPr bwMode="auto">
            <a:xfrm flipH="1">
              <a:off x="2100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26" name="Line 3502"/>
            <p:cNvSpPr>
              <a:spLocks noChangeShapeType="1"/>
            </p:cNvSpPr>
            <p:nvPr/>
          </p:nvSpPr>
          <p:spPr bwMode="auto">
            <a:xfrm flipH="1">
              <a:off x="2104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27" name="Line 3503"/>
            <p:cNvSpPr>
              <a:spLocks noChangeShapeType="1"/>
            </p:cNvSpPr>
            <p:nvPr/>
          </p:nvSpPr>
          <p:spPr bwMode="auto">
            <a:xfrm>
              <a:off x="210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28" name="Line 3504"/>
            <p:cNvSpPr>
              <a:spLocks noChangeShapeType="1"/>
            </p:cNvSpPr>
            <p:nvPr/>
          </p:nvSpPr>
          <p:spPr bwMode="auto">
            <a:xfrm>
              <a:off x="2108" y="2633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29" name="Line 3505"/>
            <p:cNvSpPr>
              <a:spLocks noChangeShapeType="1"/>
            </p:cNvSpPr>
            <p:nvPr/>
          </p:nvSpPr>
          <p:spPr bwMode="auto">
            <a:xfrm flipH="1">
              <a:off x="2100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30" name="Line 3506"/>
            <p:cNvSpPr>
              <a:spLocks noChangeShapeType="1"/>
            </p:cNvSpPr>
            <p:nvPr/>
          </p:nvSpPr>
          <p:spPr bwMode="auto">
            <a:xfrm flipH="1">
              <a:off x="2104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31" name="Line 3507"/>
            <p:cNvSpPr>
              <a:spLocks noChangeShapeType="1"/>
            </p:cNvSpPr>
            <p:nvPr/>
          </p:nvSpPr>
          <p:spPr bwMode="auto">
            <a:xfrm>
              <a:off x="210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32" name="Line 3508"/>
            <p:cNvSpPr>
              <a:spLocks noChangeShapeType="1"/>
            </p:cNvSpPr>
            <p:nvPr/>
          </p:nvSpPr>
          <p:spPr bwMode="auto">
            <a:xfrm>
              <a:off x="2108" y="2633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33" name="Line 3509"/>
            <p:cNvSpPr>
              <a:spLocks noChangeShapeType="1"/>
            </p:cNvSpPr>
            <p:nvPr/>
          </p:nvSpPr>
          <p:spPr bwMode="auto">
            <a:xfrm flipH="1">
              <a:off x="2092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34" name="Line 3510"/>
            <p:cNvSpPr>
              <a:spLocks noChangeShapeType="1"/>
            </p:cNvSpPr>
            <p:nvPr/>
          </p:nvSpPr>
          <p:spPr bwMode="auto">
            <a:xfrm flipH="1">
              <a:off x="2092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35" name="Line 3511"/>
            <p:cNvSpPr>
              <a:spLocks noChangeShapeType="1"/>
            </p:cNvSpPr>
            <p:nvPr/>
          </p:nvSpPr>
          <p:spPr bwMode="auto">
            <a:xfrm>
              <a:off x="2096" y="260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36" name="Line 3512"/>
            <p:cNvSpPr>
              <a:spLocks noChangeShapeType="1"/>
            </p:cNvSpPr>
            <p:nvPr/>
          </p:nvSpPr>
          <p:spPr bwMode="auto">
            <a:xfrm>
              <a:off x="210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37" name="Line 3513"/>
            <p:cNvSpPr>
              <a:spLocks noChangeShapeType="1"/>
            </p:cNvSpPr>
            <p:nvPr/>
          </p:nvSpPr>
          <p:spPr bwMode="auto">
            <a:xfrm flipH="1">
              <a:off x="2092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38" name="Line 3514"/>
            <p:cNvSpPr>
              <a:spLocks noChangeShapeType="1"/>
            </p:cNvSpPr>
            <p:nvPr/>
          </p:nvSpPr>
          <p:spPr bwMode="auto">
            <a:xfrm flipH="1">
              <a:off x="2092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39" name="Line 3515"/>
            <p:cNvSpPr>
              <a:spLocks noChangeShapeType="1"/>
            </p:cNvSpPr>
            <p:nvPr/>
          </p:nvSpPr>
          <p:spPr bwMode="auto">
            <a:xfrm>
              <a:off x="2096" y="260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40" name="Line 3516"/>
            <p:cNvSpPr>
              <a:spLocks noChangeShapeType="1"/>
            </p:cNvSpPr>
            <p:nvPr/>
          </p:nvSpPr>
          <p:spPr bwMode="auto">
            <a:xfrm>
              <a:off x="210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41" name="Line 3517"/>
            <p:cNvSpPr>
              <a:spLocks noChangeShapeType="1"/>
            </p:cNvSpPr>
            <p:nvPr/>
          </p:nvSpPr>
          <p:spPr bwMode="auto">
            <a:xfrm flipH="1">
              <a:off x="2079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42" name="Line 3518"/>
            <p:cNvSpPr>
              <a:spLocks noChangeShapeType="1"/>
            </p:cNvSpPr>
            <p:nvPr/>
          </p:nvSpPr>
          <p:spPr bwMode="auto">
            <a:xfrm flipH="1">
              <a:off x="208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43" name="Line 3519"/>
            <p:cNvSpPr>
              <a:spLocks noChangeShapeType="1"/>
            </p:cNvSpPr>
            <p:nvPr/>
          </p:nvSpPr>
          <p:spPr bwMode="auto">
            <a:xfrm>
              <a:off x="208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44" name="Line 3520"/>
            <p:cNvSpPr>
              <a:spLocks noChangeShapeType="1"/>
            </p:cNvSpPr>
            <p:nvPr/>
          </p:nvSpPr>
          <p:spPr bwMode="auto">
            <a:xfrm>
              <a:off x="2091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45" name="Line 3521"/>
            <p:cNvSpPr>
              <a:spLocks noChangeShapeType="1"/>
            </p:cNvSpPr>
            <p:nvPr/>
          </p:nvSpPr>
          <p:spPr bwMode="auto">
            <a:xfrm flipH="1">
              <a:off x="2079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46" name="Line 3522"/>
            <p:cNvSpPr>
              <a:spLocks noChangeShapeType="1"/>
            </p:cNvSpPr>
            <p:nvPr/>
          </p:nvSpPr>
          <p:spPr bwMode="auto">
            <a:xfrm flipH="1">
              <a:off x="208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47" name="Line 3523"/>
            <p:cNvSpPr>
              <a:spLocks noChangeShapeType="1"/>
            </p:cNvSpPr>
            <p:nvPr/>
          </p:nvSpPr>
          <p:spPr bwMode="auto">
            <a:xfrm>
              <a:off x="208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48" name="Line 3524"/>
            <p:cNvSpPr>
              <a:spLocks noChangeShapeType="1"/>
            </p:cNvSpPr>
            <p:nvPr/>
          </p:nvSpPr>
          <p:spPr bwMode="auto">
            <a:xfrm>
              <a:off x="2091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49" name="Line 3525"/>
            <p:cNvSpPr>
              <a:spLocks noChangeShapeType="1"/>
            </p:cNvSpPr>
            <p:nvPr/>
          </p:nvSpPr>
          <p:spPr bwMode="auto">
            <a:xfrm flipH="1">
              <a:off x="207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50" name="Line 3526"/>
            <p:cNvSpPr>
              <a:spLocks noChangeShapeType="1"/>
            </p:cNvSpPr>
            <p:nvPr/>
          </p:nvSpPr>
          <p:spPr bwMode="auto">
            <a:xfrm flipH="1">
              <a:off x="2075" y="264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51" name="Line 3527"/>
            <p:cNvSpPr>
              <a:spLocks noChangeShapeType="1"/>
            </p:cNvSpPr>
            <p:nvPr/>
          </p:nvSpPr>
          <p:spPr bwMode="auto">
            <a:xfrm>
              <a:off x="2079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52" name="Line 3528"/>
            <p:cNvSpPr>
              <a:spLocks noChangeShapeType="1"/>
            </p:cNvSpPr>
            <p:nvPr/>
          </p:nvSpPr>
          <p:spPr bwMode="auto">
            <a:xfrm>
              <a:off x="208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53" name="Line 3529"/>
            <p:cNvSpPr>
              <a:spLocks noChangeShapeType="1"/>
            </p:cNvSpPr>
            <p:nvPr/>
          </p:nvSpPr>
          <p:spPr bwMode="auto">
            <a:xfrm flipH="1">
              <a:off x="207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54" name="Line 3530"/>
            <p:cNvSpPr>
              <a:spLocks noChangeShapeType="1"/>
            </p:cNvSpPr>
            <p:nvPr/>
          </p:nvSpPr>
          <p:spPr bwMode="auto">
            <a:xfrm flipH="1">
              <a:off x="2075" y="264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55" name="Line 3531"/>
            <p:cNvSpPr>
              <a:spLocks noChangeShapeType="1"/>
            </p:cNvSpPr>
            <p:nvPr/>
          </p:nvSpPr>
          <p:spPr bwMode="auto">
            <a:xfrm>
              <a:off x="2079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56" name="Line 3532"/>
            <p:cNvSpPr>
              <a:spLocks noChangeShapeType="1"/>
            </p:cNvSpPr>
            <p:nvPr/>
          </p:nvSpPr>
          <p:spPr bwMode="auto">
            <a:xfrm>
              <a:off x="208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57" name="Line 3533"/>
            <p:cNvSpPr>
              <a:spLocks noChangeShapeType="1"/>
            </p:cNvSpPr>
            <p:nvPr/>
          </p:nvSpPr>
          <p:spPr bwMode="auto">
            <a:xfrm>
              <a:off x="2075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58" name="Line 3534"/>
            <p:cNvSpPr>
              <a:spLocks noChangeShapeType="1"/>
            </p:cNvSpPr>
            <p:nvPr/>
          </p:nvSpPr>
          <p:spPr bwMode="auto">
            <a:xfrm>
              <a:off x="208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59" name="Line 3535"/>
            <p:cNvSpPr>
              <a:spLocks noChangeShapeType="1"/>
            </p:cNvSpPr>
            <p:nvPr/>
          </p:nvSpPr>
          <p:spPr bwMode="auto">
            <a:xfrm>
              <a:off x="2079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60" name="Line 3536"/>
            <p:cNvSpPr>
              <a:spLocks noChangeShapeType="1"/>
            </p:cNvSpPr>
            <p:nvPr/>
          </p:nvSpPr>
          <p:spPr bwMode="auto">
            <a:xfrm flipH="1">
              <a:off x="2075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61" name="Line 3537"/>
            <p:cNvSpPr>
              <a:spLocks noChangeShapeType="1"/>
            </p:cNvSpPr>
            <p:nvPr/>
          </p:nvSpPr>
          <p:spPr bwMode="auto">
            <a:xfrm flipH="1">
              <a:off x="2083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62" name="Line 3538"/>
            <p:cNvSpPr>
              <a:spLocks noChangeShapeType="1"/>
            </p:cNvSpPr>
            <p:nvPr/>
          </p:nvSpPr>
          <p:spPr bwMode="auto">
            <a:xfrm>
              <a:off x="2095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63" name="Line 3539"/>
            <p:cNvSpPr>
              <a:spLocks noChangeShapeType="1"/>
            </p:cNvSpPr>
            <p:nvPr/>
          </p:nvSpPr>
          <p:spPr bwMode="auto">
            <a:xfrm flipH="1">
              <a:off x="2092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64" name="Line 3540"/>
            <p:cNvSpPr>
              <a:spLocks noChangeShapeType="1"/>
            </p:cNvSpPr>
            <p:nvPr/>
          </p:nvSpPr>
          <p:spPr bwMode="auto">
            <a:xfrm>
              <a:off x="2106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65" name="Line 3541"/>
            <p:cNvSpPr>
              <a:spLocks noChangeShapeType="1"/>
            </p:cNvSpPr>
            <p:nvPr/>
          </p:nvSpPr>
          <p:spPr bwMode="auto">
            <a:xfrm flipH="1">
              <a:off x="2104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66" name="Line 3542"/>
            <p:cNvSpPr>
              <a:spLocks noChangeShapeType="1"/>
            </p:cNvSpPr>
            <p:nvPr/>
          </p:nvSpPr>
          <p:spPr bwMode="auto">
            <a:xfrm>
              <a:off x="211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67" name="Line 3543"/>
            <p:cNvSpPr>
              <a:spLocks noChangeShapeType="1"/>
            </p:cNvSpPr>
            <p:nvPr/>
          </p:nvSpPr>
          <p:spPr bwMode="auto">
            <a:xfrm flipH="1">
              <a:off x="2113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68" name="Line 3544"/>
            <p:cNvSpPr>
              <a:spLocks noChangeShapeType="1"/>
            </p:cNvSpPr>
            <p:nvPr/>
          </p:nvSpPr>
          <p:spPr bwMode="auto">
            <a:xfrm>
              <a:off x="212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69" name="Line 3545"/>
            <p:cNvSpPr>
              <a:spLocks noChangeShapeType="1"/>
            </p:cNvSpPr>
            <p:nvPr/>
          </p:nvSpPr>
          <p:spPr bwMode="auto">
            <a:xfrm flipH="1">
              <a:off x="2122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70" name="Line 3546"/>
            <p:cNvSpPr>
              <a:spLocks noChangeShapeType="1"/>
            </p:cNvSpPr>
            <p:nvPr/>
          </p:nvSpPr>
          <p:spPr bwMode="auto">
            <a:xfrm>
              <a:off x="213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71" name="Line 3547"/>
            <p:cNvSpPr>
              <a:spLocks noChangeShapeType="1"/>
            </p:cNvSpPr>
            <p:nvPr/>
          </p:nvSpPr>
          <p:spPr bwMode="auto">
            <a:xfrm flipH="1">
              <a:off x="2134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72" name="Line 3548"/>
            <p:cNvSpPr>
              <a:spLocks noChangeShapeType="1"/>
            </p:cNvSpPr>
            <p:nvPr/>
          </p:nvSpPr>
          <p:spPr bwMode="auto">
            <a:xfrm>
              <a:off x="2146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73" name="Line 3549"/>
            <p:cNvSpPr>
              <a:spLocks noChangeShapeType="1"/>
            </p:cNvSpPr>
            <p:nvPr/>
          </p:nvSpPr>
          <p:spPr bwMode="auto">
            <a:xfrm flipH="1">
              <a:off x="2142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74" name="Line 3550"/>
            <p:cNvSpPr>
              <a:spLocks noChangeShapeType="1"/>
            </p:cNvSpPr>
            <p:nvPr/>
          </p:nvSpPr>
          <p:spPr bwMode="auto">
            <a:xfrm>
              <a:off x="215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75" name="Line 3551"/>
            <p:cNvSpPr>
              <a:spLocks noChangeShapeType="1"/>
            </p:cNvSpPr>
            <p:nvPr/>
          </p:nvSpPr>
          <p:spPr bwMode="auto">
            <a:xfrm flipH="1">
              <a:off x="2151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76" name="Line 3552"/>
            <p:cNvSpPr>
              <a:spLocks noChangeShapeType="1"/>
            </p:cNvSpPr>
            <p:nvPr/>
          </p:nvSpPr>
          <p:spPr bwMode="auto">
            <a:xfrm>
              <a:off x="216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77" name="Line 3553"/>
            <p:cNvSpPr>
              <a:spLocks noChangeShapeType="1"/>
            </p:cNvSpPr>
            <p:nvPr/>
          </p:nvSpPr>
          <p:spPr bwMode="auto">
            <a:xfrm flipH="1">
              <a:off x="2160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78" name="Line 3554"/>
            <p:cNvSpPr>
              <a:spLocks noChangeShapeType="1"/>
            </p:cNvSpPr>
            <p:nvPr/>
          </p:nvSpPr>
          <p:spPr bwMode="auto">
            <a:xfrm>
              <a:off x="217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79" name="Line 3555"/>
            <p:cNvSpPr>
              <a:spLocks noChangeShapeType="1"/>
            </p:cNvSpPr>
            <p:nvPr/>
          </p:nvSpPr>
          <p:spPr bwMode="auto">
            <a:xfrm flipH="1">
              <a:off x="2173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80" name="Line 3556"/>
            <p:cNvSpPr>
              <a:spLocks noChangeShapeType="1"/>
            </p:cNvSpPr>
            <p:nvPr/>
          </p:nvSpPr>
          <p:spPr bwMode="auto">
            <a:xfrm>
              <a:off x="218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81" name="Line 3557"/>
            <p:cNvSpPr>
              <a:spLocks noChangeShapeType="1"/>
            </p:cNvSpPr>
            <p:nvPr/>
          </p:nvSpPr>
          <p:spPr bwMode="auto">
            <a:xfrm flipH="1">
              <a:off x="2181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82" name="Line 3558"/>
            <p:cNvSpPr>
              <a:spLocks noChangeShapeType="1"/>
            </p:cNvSpPr>
            <p:nvPr/>
          </p:nvSpPr>
          <p:spPr bwMode="auto">
            <a:xfrm>
              <a:off x="219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83" name="Line 3559"/>
            <p:cNvSpPr>
              <a:spLocks noChangeShapeType="1"/>
            </p:cNvSpPr>
            <p:nvPr/>
          </p:nvSpPr>
          <p:spPr bwMode="auto">
            <a:xfrm flipH="1">
              <a:off x="2189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84" name="Line 3560"/>
            <p:cNvSpPr>
              <a:spLocks noChangeShapeType="1"/>
            </p:cNvSpPr>
            <p:nvPr/>
          </p:nvSpPr>
          <p:spPr bwMode="auto">
            <a:xfrm>
              <a:off x="2201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85" name="Line 3561"/>
            <p:cNvSpPr>
              <a:spLocks noChangeShapeType="1"/>
            </p:cNvSpPr>
            <p:nvPr/>
          </p:nvSpPr>
          <p:spPr bwMode="auto">
            <a:xfrm flipH="1">
              <a:off x="2198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86" name="Line 3562"/>
            <p:cNvSpPr>
              <a:spLocks noChangeShapeType="1"/>
            </p:cNvSpPr>
            <p:nvPr/>
          </p:nvSpPr>
          <p:spPr bwMode="auto">
            <a:xfrm>
              <a:off x="221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87" name="Line 3563"/>
            <p:cNvSpPr>
              <a:spLocks noChangeShapeType="1"/>
            </p:cNvSpPr>
            <p:nvPr/>
          </p:nvSpPr>
          <p:spPr bwMode="auto">
            <a:xfrm flipH="1">
              <a:off x="2210" y="2658"/>
              <a:ext cx="9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88" name="Line 3564"/>
            <p:cNvSpPr>
              <a:spLocks noChangeShapeType="1"/>
            </p:cNvSpPr>
            <p:nvPr/>
          </p:nvSpPr>
          <p:spPr bwMode="auto">
            <a:xfrm>
              <a:off x="2223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89" name="Line 3565"/>
            <p:cNvSpPr>
              <a:spLocks noChangeShapeType="1"/>
            </p:cNvSpPr>
            <p:nvPr/>
          </p:nvSpPr>
          <p:spPr bwMode="auto">
            <a:xfrm flipH="1">
              <a:off x="2219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90" name="Line 3566"/>
            <p:cNvSpPr>
              <a:spLocks noChangeShapeType="1"/>
            </p:cNvSpPr>
            <p:nvPr/>
          </p:nvSpPr>
          <p:spPr bwMode="auto">
            <a:xfrm>
              <a:off x="2232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91" name="Line 3567"/>
            <p:cNvSpPr>
              <a:spLocks noChangeShapeType="1"/>
            </p:cNvSpPr>
            <p:nvPr/>
          </p:nvSpPr>
          <p:spPr bwMode="auto">
            <a:xfrm flipH="1">
              <a:off x="2228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92" name="Line 3568"/>
            <p:cNvSpPr>
              <a:spLocks noChangeShapeType="1"/>
            </p:cNvSpPr>
            <p:nvPr/>
          </p:nvSpPr>
          <p:spPr bwMode="auto">
            <a:xfrm>
              <a:off x="224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93" name="Line 3569"/>
            <p:cNvSpPr>
              <a:spLocks noChangeShapeType="1"/>
            </p:cNvSpPr>
            <p:nvPr/>
          </p:nvSpPr>
          <p:spPr bwMode="auto">
            <a:xfrm flipH="1">
              <a:off x="2237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94" name="Line 3570"/>
            <p:cNvSpPr>
              <a:spLocks noChangeShapeType="1"/>
            </p:cNvSpPr>
            <p:nvPr/>
          </p:nvSpPr>
          <p:spPr bwMode="auto">
            <a:xfrm>
              <a:off x="2251" y="257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95" name="Line 3571"/>
            <p:cNvSpPr>
              <a:spLocks noChangeShapeType="1"/>
            </p:cNvSpPr>
            <p:nvPr/>
          </p:nvSpPr>
          <p:spPr bwMode="auto">
            <a:xfrm flipH="1">
              <a:off x="2249" y="2658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96" name="Freeform 3572"/>
            <p:cNvSpPr>
              <a:spLocks/>
            </p:cNvSpPr>
            <p:nvPr/>
          </p:nvSpPr>
          <p:spPr bwMode="auto">
            <a:xfrm>
              <a:off x="3074" y="1961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0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7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7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10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0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7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7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97" name="Freeform 3573"/>
            <p:cNvSpPr>
              <a:spLocks/>
            </p:cNvSpPr>
            <p:nvPr/>
          </p:nvSpPr>
          <p:spPr bwMode="auto">
            <a:xfrm>
              <a:off x="3071" y="1958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7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7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7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7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98" name="Line 3574"/>
            <p:cNvSpPr>
              <a:spLocks noChangeShapeType="1"/>
            </p:cNvSpPr>
            <p:nvPr/>
          </p:nvSpPr>
          <p:spPr bwMode="auto">
            <a:xfrm flipH="1">
              <a:off x="3068" y="1974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99" name="Freeform 3575"/>
            <p:cNvSpPr>
              <a:spLocks/>
            </p:cNvSpPr>
            <p:nvPr/>
          </p:nvSpPr>
          <p:spPr bwMode="auto">
            <a:xfrm>
              <a:off x="3071" y="2063"/>
              <a:ext cx="181" cy="16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77" y="6"/>
                </a:cxn>
                <a:cxn ang="0">
                  <a:pos x="173" y="6"/>
                </a:cxn>
                <a:cxn ang="0">
                  <a:pos x="160" y="11"/>
                </a:cxn>
                <a:cxn ang="0">
                  <a:pos x="156" y="11"/>
                </a:cxn>
                <a:cxn ang="0">
                  <a:pos x="138" y="16"/>
                </a:cxn>
                <a:cxn ang="0">
                  <a:pos x="109" y="16"/>
                </a:cxn>
                <a:cxn ang="0">
                  <a:pos x="93" y="16"/>
                </a:cxn>
                <a:cxn ang="0">
                  <a:pos x="76" y="16"/>
                </a:cxn>
                <a:cxn ang="0">
                  <a:pos x="42" y="16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81" h="16">
                  <a:moveTo>
                    <a:pt x="181" y="0"/>
                  </a:moveTo>
                  <a:lnTo>
                    <a:pt x="177" y="6"/>
                  </a:lnTo>
                  <a:lnTo>
                    <a:pt x="173" y="6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38" y="16"/>
                  </a:lnTo>
                  <a:lnTo>
                    <a:pt x="109" y="16"/>
                  </a:lnTo>
                  <a:lnTo>
                    <a:pt x="93" y="16"/>
                  </a:lnTo>
                  <a:lnTo>
                    <a:pt x="76" y="16"/>
                  </a:lnTo>
                  <a:lnTo>
                    <a:pt x="42" y="16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00" name="Freeform 3576"/>
            <p:cNvSpPr>
              <a:spLocks/>
            </p:cNvSpPr>
            <p:nvPr/>
          </p:nvSpPr>
          <p:spPr bwMode="auto">
            <a:xfrm>
              <a:off x="3071" y="1958"/>
              <a:ext cx="181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21" y="5"/>
                </a:cxn>
                <a:cxn ang="0">
                  <a:pos x="25" y="5"/>
                </a:cxn>
                <a:cxn ang="0">
                  <a:pos x="38" y="5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09" y="0"/>
                </a:cxn>
                <a:cxn ang="0">
                  <a:pos x="143" y="5"/>
                </a:cxn>
                <a:cxn ang="0">
                  <a:pos x="156" y="5"/>
                </a:cxn>
                <a:cxn ang="0">
                  <a:pos x="160" y="5"/>
                </a:cxn>
                <a:cxn ang="0">
                  <a:pos x="173" y="10"/>
                </a:cxn>
                <a:cxn ang="0">
                  <a:pos x="177" y="10"/>
                </a:cxn>
                <a:cxn ang="0">
                  <a:pos x="181" y="16"/>
                </a:cxn>
              </a:cxnLst>
              <a:rect l="0" t="0" r="r" b="b"/>
              <a:pathLst>
                <a:path w="181" h="16">
                  <a:moveTo>
                    <a:pt x="0" y="16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38" y="5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43" y="5"/>
                  </a:lnTo>
                  <a:lnTo>
                    <a:pt x="156" y="5"/>
                  </a:lnTo>
                  <a:lnTo>
                    <a:pt x="160" y="5"/>
                  </a:lnTo>
                  <a:lnTo>
                    <a:pt x="173" y="10"/>
                  </a:lnTo>
                  <a:lnTo>
                    <a:pt x="177" y="10"/>
                  </a:lnTo>
                  <a:lnTo>
                    <a:pt x="181" y="16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01" name="Line 3577"/>
            <p:cNvSpPr>
              <a:spLocks noChangeShapeType="1"/>
            </p:cNvSpPr>
            <p:nvPr/>
          </p:nvSpPr>
          <p:spPr bwMode="auto">
            <a:xfrm>
              <a:off x="3252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02" name="Line 3578"/>
            <p:cNvSpPr>
              <a:spLocks noChangeShapeType="1"/>
            </p:cNvSpPr>
            <p:nvPr/>
          </p:nvSpPr>
          <p:spPr bwMode="auto">
            <a:xfrm>
              <a:off x="3071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03" name="Line 3579"/>
            <p:cNvSpPr>
              <a:spLocks noChangeShapeType="1"/>
            </p:cNvSpPr>
            <p:nvPr/>
          </p:nvSpPr>
          <p:spPr bwMode="auto">
            <a:xfrm flipH="1">
              <a:off x="3068" y="2063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04" name="Line 3580"/>
            <p:cNvSpPr>
              <a:spLocks noChangeShapeType="1"/>
            </p:cNvSpPr>
            <p:nvPr/>
          </p:nvSpPr>
          <p:spPr bwMode="auto">
            <a:xfrm flipH="1">
              <a:off x="3068" y="1984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05" name="Line 3581"/>
            <p:cNvSpPr>
              <a:spLocks noChangeShapeType="1"/>
            </p:cNvSpPr>
            <p:nvPr/>
          </p:nvSpPr>
          <p:spPr bwMode="auto">
            <a:xfrm flipH="1">
              <a:off x="3068" y="2019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06" name="Line 3582"/>
            <p:cNvSpPr>
              <a:spLocks noChangeShapeType="1"/>
            </p:cNvSpPr>
            <p:nvPr/>
          </p:nvSpPr>
          <p:spPr bwMode="auto">
            <a:xfrm flipH="1">
              <a:off x="3068" y="2052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07" name="Freeform 3583"/>
            <p:cNvSpPr>
              <a:spLocks/>
            </p:cNvSpPr>
            <p:nvPr/>
          </p:nvSpPr>
          <p:spPr bwMode="auto">
            <a:xfrm>
              <a:off x="3240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08" name="Freeform 3584"/>
            <p:cNvSpPr>
              <a:spLocks/>
            </p:cNvSpPr>
            <p:nvPr/>
          </p:nvSpPr>
          <p:spPr bwMode="auto">
            <a:xfrm>
              <a:off x="3236" y="2019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09" name="Freeform 3585"/>
            <p:cNvSpPr>
              <a:spLocks/>
            </p:cNvSpPr>
            <p:nvPr/>
          </p:nvSpPr>
          <p:spPr bwMode="auto">
            <a:xfrm>
              <a:off x="3231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10" name="Freeform 3586"/>
            <p:cNvSpPr>
              <a:spLocks/>
            </p:cNvSpPr>
            <p:nvPr/>
          </p:nvSpPr>
          <p:spPr bwMode="auto">
            <a:xfrm>
              <a:off x="3223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11" name="Freeform 3587"/>
            <p:cNvSpPr>
              <a:spLocks/>
            </p:cNvSpPr>
            <p:nvPr/>
          </p:nvSpPr>
          <p:spPr bwMode="auto">
            <a:xfrm>
              <a:off x="3223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12" name="Freeform 3588"/>
            <p:cNvSpPr>
              <a:spLocks/>
            </p:cNvSpPr>
            <p:nvPr/>
          </p:nvSpPr>
          <p:spPr bwMode="auto">
            <a:xfrm>
              <a:off x="3214" y="2019"/>
              <a:ext cx="9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4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13" name="Freeform 3589"/>
            <p:cNvSpPr>
              <a:spLocks/>
            </p:cNvSpPr>
            <p:nvPr/>
          </p:nvSpPr>
          <p:spPr bwMode="auto">
            <a:xfrm>
              <a:off x="3210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14" name="Freeform 3590"/>
            <p:cNvSpPr>
              <a:spLocks/>
            </p:cNvSpPr>
            <p:nvPr/>
          </p:nvSpPr>
          <p:spPr bwMode="auto">
            <a:xfrm>
              <a:off x="3206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15" name="Freeform 3591"/>
            <p:cNvSpPr>
              <a:spLocks/>
            </p:cNvSpPr>
            <p:nvPr/>
          </p:nvSpPr>
          <p:spPr bwMode="auto">
            <a:xfrm>
              <a:off x="3202" y="1984"/>
              <a:ext cx="8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16" name="Freeform 3592"/>
            <p:cNvSpPr>
              <a:spLocks/>
            </p:cNvSpPr>
            <p:nvPr/>
          </p:nvSpPr>
          <p:spPr bwMode="auto">
            <a:xfrm>
              <a:off x="3193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17" name="Freeform 3593"/>
            <p:cNvSpPr>
              <a:spLocks/>
            </p:cNvSpPr>
            <p:nvPr/>
          </p:nvSpPr>
          <p:spPr bwMode="auto">
            <a:xfrm>
              <a:off x="3193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18" name="Freeform 3594"/>
            <p:cNvSpPr>
              <a:spLocks/>
            </p:cNvSpPr>
            <p:nvPr/>
          </p:nvSpPr>
          <p:spPr bwMode="auto">
            <a:xfrm>
              <a:off x="318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19" name="Freeform 3595"/>
            <p:cNvSpPr>
              <a:spLocks/>
            </p:cNvSpPr>
            <p:nvPr/>
          </p:nvSpPr>
          <p:spPr bwMode="auto">
            <a:xfrm>
              <a:off x="3180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20" name="Freeform 3596"/>
            <p:cNvSpPr>
              <a:spLocks/>
            </p:cNvSpPr>
            <p:nvPr/>
          </p:nvSpPr>
          <p:spPr bwMode="auto">
            <a:xfrm>
              <a:off x="3176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21" name="Freeform 3597"/>
            <p:cNvSpPr>
              <a:spLocks/>
            </p:cNvSpPr>
            <p:nvPr/>
          </p:nvSpPr>
          <p:spPr bwMode="auto">
            <a:xfrm>
              <a:off x="3172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22" name="Freeform 3598"/>
            <p:cNvSpPr>
              <a:spLocks/>
            </p:cNvSpPr>
            <p:nvPr/>
          </p:nvSpPr>
          <p:spPr bwMode="auto">
            <a:xfrm>
              <a:off x="3168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23" name="Freeform 3599"/>
            <p:cNvSpPr>
              <a:spLocks/>
            </p:cNvSpPr>
            <p:nvPr/>
          </p:nvSpPr>
          <p:spPr bwMode="auto">
            <a:xfrm>
              <a:off x="3164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24" name="Freeform 3600"/>
            <p:cNvSpPr>
              <a:spLocks/>
            </p:cNvSpPr>
            <p:nvPr/>
          </p:nvSpPr>
          <p:spPr bwMode="auto">
            <a:xfrm>
              <a:off x="315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25" name="Freeform 3601"/>
            <p:cNvSpPr>
              <a:spLocks/>
            </p:cNvSpPr>
            <p:nvPr/>
          </p:nvSpPr>
          <p:spPr bwMode="auto">
            <a:xfrm>
              <a:off x="3155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26" name="Freeform 3602"/>
            <p:cNvSpPr>
              <a:spLocks/>
            </p:cNvSpPr>
            <p:nvPr/>
          </p:nvSpPr>
          <p:spPr bwMode="auto">
            <a:xfrm>
              <a:off x="3147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27" name="Freeform 3603"/>
            <p:cNvSpPr>
              <a:spLocks/>
            </p:cNvSpPr>
            <p:nvPr/>
          </p:nvSpPr>
          <p:spPr bwMode="auto">
            <a:xfrm>
              <a:off x="3142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28" name="Freeform 3604"/>
            <p:cNvSpPr>
              <a:spLocks/>
            </p:cNvSpPr>
            <p:nvPr/>
          </p:nvSpPr>
          <p:spPr bwMode="auto">
            <a:xfrm>
              <a:off x="3138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29" name="Freeform 3605"/>
            <p:cNvSpPr>
              <a:spLocks/>
            </p:cNvSpPr>
            <p:nvPr/>
          </p:nvSpPr>
          <p:spPr bwMode="auto">
            <a:xfrm>
              <a:off x="3134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30" name="Freeform 3606"/>
            <p:cNvSpPr>
              <a:spLocks/>
            </p:cNvSpPr>
            <p:nvPr/>
          </p:nvSpPr>
          <p:spPr bwMode="auto">
            <a:xfrm>
              <a:off x="3130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31" name="Freeform 3607"/>
            <p:cNvSpPr>
              <a:spLocks/>
            </p:cNvSpPr>
            <p:nvPr/>
          </p:nvSpPr>
          <p:spPr bwMode="auto">
            <a:xfrm>
              <a:off x="3126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32" name="Freeform 3608"/>
            <p:cNvSpPr>
              <a:spLocks/>
            </p:cNvSpPr>
            <p:nvPr/>
          </p:nvSpPr>
          <p:spPr bwMode="auto">
            <a:xfrm>
              <a:off x="3117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33" name="Freeform 3609"/>
            <p:cNvSpPr>
              <a:spLocks/>
            </p:cNvSpPr>
            <p:nvPr/>
          </p:nvSpPr>
          <p:spPr bwMode="auto">
            <a:xfrm>
              <a:off x="3117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34" name="Freeform 3610"/>
            <p:cNvSpPr>
              <a:spLocks/>
            </p:cNvSpPr>
            <p:nvPr/>
          </p:nvSpPr>
          <p:spPr bwMode="auto">
            <a:xfrm>
              <a:off x="3109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35" name="Freeform 3611"/>
            <p:cNvSpPr>
              <a:spLocks/>
            </p:cNvSpPr>
            <p:nvPr/>
          </p:nvSpPr>
          <p:spPr bwMode="auto">
            <a:xfrm>
              <a:off x="3104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36" name="Freeform 3612"/>
            <p:cNvSpPr>
              <a:spLocks/>
            </p:cNvSpPr>
            <p:nvPr/>
          </p:nvSpPr>
          <p:spPr bwMode="auto">
            <a:xfrm>
              <a:off x="3100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37" name="Freeform 3613"/>
            <p:cNvSpPr>
              <a:spLocks/>
            </p:cNvSpPr>
            <p:nvPr/>
          </p:nvSpPr>
          <p:spPr bwMode="auto">
            <a:xfrm>
              <a:off x="3096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38" name="Freeform 3614"/>
            <p:cNvSpPr>
              <a:spLocks/>
            </p:cNvSpPr>
            <p:nvPr/>
          </p:nvSpPr>
          <p:spPr bwMode="auto">
            <a:xfrm>
              <a:off x="3092" y="2019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39" name="Freeform 3615"/>
            <p:cNvSpPr>
              <a:spLocks/>
            </p:cNvSpPr>
            <p:nvPr/>
          </p:nvSpPr>
          <p:spPr bwMode="auto">
            <a:xfrm>
              <a:off x="3088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3616"/>
          <p:cNvGrpSpPr>
            <a:grpSpLocks/>
          </p:cNvGrpSpPr>
          <p:nvPr/>
        </p:nvGrpSpPr>
        <p:grpSpPr bwMode="auto">
          <a:xfrm>
            <a:off x="4870450" y="3108325"/>
            <a:ext cx="300038" cy="196850"/>
            <a:chOff x="3068" y="1958"/>
            <a:chExt cx="189" cy="124"/>
          </a:xfrm>
        </p:grpSpPr>
        <p:sp>
          <p:nvSpPr>
            <p:cNvPr id="1745441" name="Freeform 3617"/>
            <p:cNvSpPr>
              <a:spLocks/>
            </p:cNvSpPr>
            <p:nvPr/>
          </p:nvSpPr>
          <p:spPr bwMode="auto">
            <a:xfrm>
              <a:off x="3079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42" name="Freeform 3618"/>
            <p:cNvSpPr>
              <a:spLocks/>
            </p:cNvSpPr>
            <p:nvPr/>
          </p:nvSpPr>
          <p:spPr bwMode="auto">
            <a:xfrm>
              <a:off x="3079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43" name="Freeform 3619"/>
            <p:cNvSpPr>
              <a:spLocks/>
            </p:cNvSpPr>
            <p:nvPr/>
          </p:nvSpPr>
          <p:spPr bwMode="auto">
            <a:xfrm>
              <a:off x="3071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44" name="Freeform 3620"/>
            <p:cNvSpPr>
              <a:spLocks/>
            </p:cNvSpPr>
            <p:nvPr/>
          </p:nvSpPr>
          <p:spPr bwMode="auto">
            <a:xfrm>
              <a:off x="3071" y="1984"/>
              <a:ext cx="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8" y="12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45" name="Freeform 3621"/>
            <p:cNvSpPr>
              <a:spLocks/>
            </p:cNvSpPr>
            <p:nvPr/>
          </p:nvSpPr>
          <p:spPr bwMode="auto">
            <a:xfrm>
              <a:off x="3245" y="2019"/>
              <a:ext cx="8" cy="3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46" name="Freeform 3622"/>
            <p:cNvSpPr>
              <a:spLocks/>
            </p:cNvSpPr>
            <p:nvPr/>
          </p:nvSpPr>
          <p:spPr bwMode="auto">
            <a:xfrm>
              <a:off x="3248" y="2002"/>
              <a:ext cx="9" cy="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0" y="12"/>
                  </a:lnTo>
                  <a:lnTo>
                    <a:pt x="9" y="12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47" name="Line 3623"/>
            <p:cNvSpPr>
              <a:spLocks noChangeShapeType="1"/>
            </p:cNvSpPr>
            <p:nvPr/>
          </p:nvSpPr>
          <p:spPr bwMode="auto">
            <a:xfrm flipV="1">
              <a:off x="3245" y="1972"/>
              <a:ext cx="3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48" name="Line 3624"/>
            <p:cNvSpPr>
              <a:spLocks noChangeShapeType="1"/>
            </p:cNvSpPr>
            <p:nvPr/>
          </p:nvSpPr>
          <p:spPr bwMode="auto">
            <a:xfrm flipV="1">
              <a:off x="3236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49" name="Line 3625"/>
            <p:cNvSpPr>
              <a:spLocks noChangeShapeType="1"/>
            </p:cNvSpPr>
            <p:nvPr/>
          </p:nvSpPr>
          <p:spPr bwMode="auto">
            <a:xfrm flipV="1">
              <a:off x="322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50" name="Line 3626"/>
            <p:cNvSpPr>
              <a:spLocks noChangeShapeType="1"/>
            </p:cNvSpPr>
            <p:nvPr/>
          </p:nvSpPr>
          <p:spPr bwMode="auto">
            <a:xfrm flipV="1">
              <a:off x="3216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51" name="Line 3627"/>
            <p:cNvSpPr>
              <a:spLocks noChangeShapeType="1"/>
            </p:cNvSpPr>
            <p:nvPr/>
          </p:nvSpPr>
          <p:spPr bwMode="auto">
            <a:xfrm flipV="1">
              <a:off x="3206" y="1972"/>
              <a:ext cx="4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52" name="Line 3628"/>
            <p:cNvSpPr>
              <a:spLocks noChangeShapeType="1"/>
            </p:cNvSpPr>
            <p:nvPr/>
          </p:nvSpPr>
          <p:spPr bwMode="auto">
            <a:xfrm flipV="1">
              <a:off x="319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53" name="Line 3629"/>
            <p:cNvSpPr>
              <a:spLocks noChangeShapeType="1"/>
            </p:cNvSpPr>
            <p:nvPr/>
          </p:nvSpPr>
          <p:spPr bwMode="auto">
            <a:xfrm flipV="1">
              <a:off x="318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54" name="Line 3630"/>
            <p:cNvSpPr>
              <a:spLocks noChangeShapeType="1"/>
            </p:cNvSpPr>
            <p:nvPr/>
          </p:nvSpPr>
          <p:spPr bwMode="auto">
            <a:xfrm flipV="1">
              <a:off x="3176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55" name="Line 3631"/>
            <p:cNvSpPr>
              <a:spLocks noChangeShapeType="1"/>
            </p:cNvSpPr>
            <p:nvPr/>
          </p:nvSpPr>
          <p:spPr bwMode="auto">
            <a:xfrm flipV="1">
              <a:off x="3168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56" name="Line 3632"/>
            <p:cNvSpPr>
              <a:spLocks noChangeShapeType="1"/>
            </p:cNvSpPr>
            <p:nvPr/>
          </p:nvSpPr>
          <p:spPr bwMode="auto">
            <a:xfrm flipV="1">
              <a:off x="315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57" name="Line 3633"/>
            <p:cNvSpPr>
              <a:spLocks noChangeShapeType="1"/>
            </p:cNvSpPr>
            <p:nvPr/>
          </p:nvSpPr>
          <p:spPr bwMode="auto">
            <a:xfrm flipV="1">
              <a:off x="3147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58" name="Line 3634"/>
            <p:cNvSpPr>
              <a:spLocks noChangeShapeType="1"/>
            </p:cNvSpPr>
            <p:nvPr/>
          </p:nvSpPr>
          <p:spPr bwMode="auto">
            <a:xfrm flipV="1">
              <a:off x="3138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59" name="Line 3635"/>
            <p:cNvSpPr>
              <a:spLocks noChangeShapeType="1"/>
            </p:cNvSpPr>
            <p:nvPr/>
          </p:nvSpPr>
          <p:spPr bwMode="auto">
            <a:xfrm flipV="1">
              <a:off x="3130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60" name="Line 3636"/>
            <p:cNvSpPr>
              <a:spLocks noChangeShapeType="1"/>
            </p:cNvSpPr>
            <p:nvPr/>
          </p:nvSpPr>
          <p:spPr bwMode="auto">
            <a:xfrm flipV="1">
              <a:off x="3117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61" name="Line 3637"/>
            <p:cNvSpPr>
              <a:spLocks noChangeShapeType="1"/>
            </p:cNvSpPr>
            <p:nvPr/>
          </p:nvSpPr>
          <p:spPr bwMode="auto">
            <a:xfrm flipV="1">
              <a:off x="3109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62" name="Line 3638"/>
            <p:cNvSpPr>
              <a:spLocks noChangeShapeType="1"/>
            </p:cNvSpPr>
            <p:nvPr/>
          </p:nvSpPr>
          <p:spPr bwMode="auto">
            <a:xfrm flipV="1">
              <a:off x="3100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63" name="Line 3639"/>
            <p:cNvSpPr>
              <a:spLocks noChangeShapeType="1"/>
            </p:cNvSpPr>
            <p:nvPr/>
          </p:nvSpPr>
          <p:spPr bwMode="auto">
            <a:xfrm flipV="1">
              <a:off x="3092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64" name="Line 3640"/>
            <p:cNvSpPr>
              <a:spLocks noChangeShapeType="1"/>
            </p:cNvSpPr>
            <p:nvPr/>
          </p:nvSpPr>
          <p:spPr bwMode="auto">
            <a:xfrm flipV="1">
              <a:off x="3079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65" name="Line 3641"/>
            <p:cNvSpPr>
              <a:spLocks noChangeShapeType="1"/>
            </p:cNvSpPr>
            <p:nvPr/>
          </p:nvSpPr>
          <p:spPr bwMode="auto">
            <a:xfrm flipV="1">
              <a:off x="3071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66" name="Line 3642"/>
            <p:cNvSpPr>
              <a:spLocks noChangeShapeType="1"/>
            </p:cNvSpPr>
            <p:nvPr/>
          </p:nvSpPr>
          <p:spPr bwMode="auto">
            <a:xfrm flipH="1">
              <a:off x="3073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67" name="Line 3643"/>
            <p:cNvSpPr>
              <a:spLocks noChangeShapeType="1"/>
            </p:cNvSpPr>
            <p:nvPr/>
          </p:nvSpPr>
          <p:spPr bwMode="auto">
            <a:xfrm flipH="1">
              <a:off x="3081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68" name="Line 3644"/>
            <p:cNvSpPr>
              <a:spLocks noChangeShapeType="1"/>
            </p:cNvSpPr>
            <p:nvPr/>
          </p:nvSpPr>
          <p:spPr bwMode="auto">
            <a:xfrm flipH="1">
              <a:off x="3090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69" name="Line 3645"/>
            <p:cNvSpPr>
              <a:spLocks noChangeShapeType="1"/>
            </p:cNvSpPr>
            <p:nvPr/>
          </p:nvSpPr>
          <p:spPr bwMode="auto">
            <a:xfrm>
              <a:off x="3104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70" name="Line 3646"/>
            <p:cNvSpPr>
              <a:spLocks noChangeShapeType="1"/>
            </p:cNvSpPr>
            <p:nvPr/>
          </p:nvSpPr>
          <p:spPr bwMode="auto">
            <a:xfrm flipH="1">
              <a:off x="3111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71" name="Line 3647"/>
            <p:cNvSpPr>
              <a:spLocks noChangeShapeType="1"/>
            </p:cNvSpPr>
            <p:nvPr/>
          </p:nvSpPr>
          <p:spPr bwMode="auto">
            <a:xfrm flipH="1">
              <a:off x="3119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72" name="Line 3648"/>
            <p:cNvSpPr>
              <a:spLocks noChangeShapeType="1"/>
            </p:cNvSpPr>
            <p:nvPr/>
          </p:nvSpPr>
          <p:spPr bwMode="auto">
            <a:xfrm flipH="1">
              <a:off x="3128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73" name="Line 3649"/>
            <p:cNvSpPr>
              <a:spLocks noChangeShapeType="1"/>
            </p:cNvSpPr>
            <p:nvPr/>
          </p:nvSpPr>
          <p:spPr bwMode="auto">
            <a:xfrm>
              <a:off x="3142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74" name="Line 3650"/>
            <p:cNvSpPr>
              <a:spLocks noChangeShapeType="1"/>
            </p:cNvSpPr>
            <p:nvPr/>
          </p:nvSpPr>
          <p:spPr bwMode="auto">
            <a:xfrm flipH="1">
              <a:off x="3149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75" name="Line 3651"/>
            <p:cNvSpPr>
              <a:spLocks noChangeShapeType="1"/>
            </p:cNvSpPr>
            <p:nvPr/>
          </p:nvSpPr>
          <p:spPr bwMode="auto">
            <a:xfrm flipH="1">
              <a:off x="3157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76" name="Line 3652"/>
            <p:cNvSpPr>
              <a:spLocks noChangeShapeType="1"/>
            </p:cNvSpPr>
            <p:nvPr/>
          </p:nvSpPr>
          <p:spPr bwMode="auto">
            <a:xfrm flipH="1">
              <a:off x="3166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77" name="Line 3653"/>
            <p:cNvSpPr>
              <a:spLocks noChangeShapeType="1"/>
            </p:cNvSpPr>
            <p:nvPr/>
          </p:nvSpPr>
          <p:spPr bwMode="auto">
            <a:xfrm>
              <a:off x="3180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78" name="Line 3654"/>
            <p:cNvSpPr>
              <a:spLocks noChangeShapeType="1"/>
            </p:cNvSpPr>
            <p:nvPr/>
          </p:nvSpPr>
          <p:spPr bwMode="auto">
            <a:xfrm flipH="1">
              <a:off x="3187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79" name="Line 3655"/>
            <p:cNvSpPr>
              <a:spLocks noChangeShapeType="1"/>
            </p:cNvSpPr>
            <p:nvPr/>
          </p:nvSpPr>
          <p:spPr bwMode="auto">
            <a:xfrm flipH="1">
              <a:off x="3195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80" name="Line 3656"/>
            <p:cNvSpPr>
              <a:spLocks noChangeShapeType="1"/>
            </p:cNvSpPr>
            <p:nvPr/>
          </p:nvSpPr>
          <p:spPr bwMode="auto">
            <a:xfrm>
              <a:off x="3210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81" name="Line 3657"/>
            <p:cNvSpPr>
              <a:spLocks noChangeShapeType="1"/>
            </p:cNvSpPr>
            <p:nvPr/>
          </p:nvSpPr>
          <p:spPr bwMode="auto">
            <a:xfrm flipH="1">
              <a:off x="3216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82" name="Line 3658"/>
            <p:cNvSpPr>
              <a:spLocks noChangeShapeType="1"/>
            </p:cNvSpPr>
            <p:nvPr/>
          </p:nvSpPr>
          <p:spPr bwMode="auto">
            <a:xfrm flipH="1">
              <a:off x="3225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83" name="Line 3659"/>
            <p:cNvSpPr>
              <a:spLocks noChangeShapeType="1"/>
            </p:cNvSpPr>
            <p:nvPr/>
          </p:nvSpPr>
          <p:spPr bwMode="auto">
            <a:xfrm flipH="1">
              <a:off x="3233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84" name="Line 3660"/>
            <p:cNvSpPr>
              <a:spLocks noChangeShapeType="1"/>
            </p:cNvSpPr>
            <p:nvPr/>
          </p:nvSpPr>
          <p:spPr bwMode="auto">
            <a:xfrm>
              <a:off x="3248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85" name="Line 3661"/>
            <p:cNvSpPr>
              <a:spLocks noChangeShapeType="1"/>
            </p:cNvSpPr>
            <p:nvPr/>
          </p:nvSpPr>
          <p:spPr bwMode="auto">
            <a:xfrm flipH="1" flipV="1">
              <a:off x="3068" y="2004"/>
              <a:ext cx="9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86" name="Line 3662"/>
            <p:cNvSpPr>
              <a:spLocks noChangeShapeType="1"/>
            </p:cNvSpPr>
            <p:nvPr/>
          </p:nvSpPr>
          <p:spPr bwMode="auto">
            <a:xfrm flipH="1">
              <a:off x="3233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87" name="Line 3663"/>
            <p:cNvSpPr>
              <a:spLocks noChangeShapeType="1"/>
            </p:cNvSpPr>
            <p:nvPr/>
          </p:nvSpPr>
          <p:spPr bwMode="auto">
            <a:xfrm flipH="1">
              <a:off x="3233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88" name="Line 3664"/>
            <p:cNvSpPr>
              <a:spLocks noChangeShapeType="1"/>
            </p:cNvSpPr>
            <p:nvPr/>
          </p:nvSpPr>
          <p:spPr bwMode="auto">
            <a:xfrm>
              <a:off x="3239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89" name="Line 3665"/>
            <p:cNvSpPr>
              <a:spLocks noChangeShapeType="1"/>
            </p:cNvSpPr>
            <p:nvPr/>
          </p:nvSpPr>
          <p:spPr bwMode="auto">
            <a:xfrm>
              <a:off x="3242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90" name="Line 3666"/>
            <p:cNvSpPr>
              <a:spLocks noChangeShapeType="1"/>
            </p:cNvSpPr>
            <p:nvPr/>
          </p:nvSpPr>
          <p:spPr bwMode="auto">
            <a:xfrm flipH="1">
              <a:off x="324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91" name="Line 3667"/>
            <p:cNvSpPr>
              <a:spLocks noChangeShapeType="1"/>
            </p:cNvSpPr>
            <p:nvPr/>
          </p:nvSpPr>
          <p:spPr bwMode="auto">
            <a:xfrm flipH="1">
              <a:off x="3246" y="2036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92" name="Line 3668"/>
            <p:cNvSpPr>
              <a:spLocks noChangeShapeType="1"/>
            </p:cNvSpPr>
            <p:nvPr/>
          </p:nvSpPr>
          <p:spPr bwMode="auto">
            <a:xfrm>
              <a:off x="3248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93" name="Line 3669"/>
            <p:cNvSpPr>
              <a:spLocks noChangeShapeType="1"/>
            </p:cNvSpPr>
            <p:nvPr/>
          </p:nvSpPr>
          <p:spPr bwMode="auto">
            <a:xfrm>
              <a:off x="325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94" name="Line 3670"/>
            <p:cNvSpPr>
              <a:spLocks noChangeShapeType="1"/>
            </p:cNvSpPr>
            <p:nvPr/>
          </p:nvSpPr>
          <p:spPr bwMode="auto">
            <a:xfrm flipH="1">
              <a:off x="3221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95" name="Line 3671"/>
            <p:cNvSpPr>
              <a:spLocks noChangeShapeType="1"/>
            </p:cNvSpPr>
            <p:nvPr/>
          </p:nvSpPr>
          <p:spPr bwMode="auto">
            <a:xfrm flipH="1">
              <a:off x="3225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96" name="Line 3672"/>
            <p:cNvSpPr>
              <a:spLocks noChangeShapeType="1"/>
            </p:cNvSpPr>
            <p:nvPr/>
          </p:nvSpPr>
          <p:spPr bwMode="auto">
            <a:xfrm>
              <a:off x="3230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97" name="Line 3673"/>
            <p:cNvSpPr>
              <a:spLocks noChangeShapeType="1"/>
            </p:cNvSpPr>
            <p:nvPr/>
          </p:nvSpPr>
          <p:spPr bwMode="auto">
            <a:xfrm>
              <a:off x="323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98" name="Line 3674"/>
            <p:cNvSpPr>
              <a:spLocks noChangeShapeType="1"/>
            </p:cNvSpPr>
            <p:nvPr/>
          </p:nvSpPr>
          <p:spPr bwMode="auto">
            <a:xfrm flipH="1">
              <a:off x="3212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99" name="Line 3675"/>
            <p:cNvSpPr>
              <a:spLocks noChangeShapeType="1"/>
            </p:cNvSpPr>
            <p:nvPr/>
          </p:nvSpPr>
          <p:spPr bwMode="auto">
            <a:xfrm flipH="1">
              <a:off x="3216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00" name="Line 3676"/>
            <p:cNvSpPr>
              <a:spLocks noChangeShapeType="1"/>
            </p:cNvSpPr>
            <p:nvPr/>
          </p:nvSpPr>
          <p:spPr bwMode="auto">
            <a:xfrm>
              <a:off x="3219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01" name="Line 3677"/>
            <p:cNvSpPr>
              <a:spLocks noChangeShapeType="1"/>
            </p:cNvSpPr>
            <p:nvPr/>
          </p:nvSpPr>
          <p:spPr bwMode="auto">
            <a:xfrm>
              <a:off x="322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02" name="Line 3678"/>
            <p:cNvSpPr>
              <a:spLocks noChangeShapeType="1"/>
            </p:cNvSpPr>
            <p:nvPr/>
          </p:nvSpPr>
          <p:spPr bwMode="auto">
            <a:xfrm flipH="1">
              <a:off x="3204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03" name="Line 3679"/>
            <p:cNvSpPr>
              <a:spLocks noChangeShapeType="1"/>
            </p:cNvSpPr>
            <p:nvPr/>
          </p:nvSpPr>
          <p:spPr bwMode="auto">
            <a:xfrm flipH="1">
              <a:off x="3209" y="2035"/>
              <a:ext cx="7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04" name="Line 3680"/>
            <p:cNvSpPr>
              <a:spLocks noChangeShapeType="1"/>
            </p:cNvSpPr>
            <p:nvPr/>
          </p:nvSpPr>
          <p:spPr bwMode="auto">
            <a:xfrm>
              <a:off x="3210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05" name="Line 3681"/>
            <p:cNvSpPr>
              <a:spLocks noChangeShapeType="1"/>
            </p:cNvSpPr>
            <p:nvPr/>
          </p:nvSpPr>
          <p:spPr bwMode="auto">
            <a:xfrm>
              <a:off x="3212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06" name="Line 3682"/>
            <p:cNvSpPr>
              <a:spLocks noChangeShapeType="1"/>
            </p:cNvSpPr>
            <p:nvPr/>
          </p:nvSpPr>
          <p:spPr bwMode="auto">
            <a:xfrm flipH="1">
              <a:off x="3191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07" name="Line 3683"/>
            <p:cNvSpPr>
              <a:spLocks noChangeShapeType="1"/>
            </p:cNvSpPr>
            <p:nvPr/>
          </p:nvSpPr>
          <p:spPr bwMode="auto">
            <a:xfrm flipH="1">
              <a:off x="3195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08" name="Line 3684"/>
            <p:cNvSpPr>
              <a:spLocks noChangeShapeType="1"/>
            </p:cNvSpPr>
            <p:nvPr/>
          </p:nvSpPr>
          <p:spPr bwMode="auto">
            <a:xfrm>
              <a:off x="3201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09" name="Line 3685"/>
            <p:cNvSpPr>
              <a:spLocks noChangeShapeType="1"/>
            </p:cNvSpPr>
            <p:nvPr/>
          </p:nvSpPr>
          <p:spPr bwMode="auto">
            <a:xfrm>
              <a:off x="3204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10" name="Line 3686"/>
            <p:cNvSpPr>
              <a:spLocks noChangeShapeType="1"/>
            </p:cNvSpPr>
            <p:nvPr/>
          </p:nvSpPr>
          <p:spPr bwMode="auto">
            <a:xfrm flipH="1">
              <a:off x="318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11" name="Line 3687"/>
            <p:cNvSpPr>
              <a:spLocks noChangeShapeType="1"/>
            </p:cNvSpPr>
            <p:nvPr/>
          </p:nvSpPr>
          <p:spPr bwMode="auto">
            <a:xfrm flipH="1">
              <a:off x="3187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12" name="Line 3688"/>
            <p:cNvSpPr>
              <a:spLocks noChangeShapeType="1"/>
            </p:cNvSpPr>
            <p:nvPr/>
          </p:nvSpPr>
          <p:spPr bwMode="auto">
            <a:xfrm>
              <a:off x="3189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13" name="Line 3689"/>
            <p:cNvSpPr>
              <a:spLocks noChangeShapeType="1"/>
            </p:cNvSpPr>
            <p:nvPr/>
          </p:nvSpPr>
          <p:spPr bwMode="auto">
            <a:xfrm>
              <a:off x="319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14" name="Line 3690"/>
            <p:cNvSpPr>
              <a:spLocks noChangeShapeType="1"/>
            </p:cNvSpPr>
            <p:nvPr/>
          </p:nvSpPr>
          <p:spPr bwMode="auto">
            <a:xfrm flipH="1">
              <a:off x="3174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15" name="Line 3691"/>
            <p:cNvSpPr>
              <a:spLocks noChangeShapeType="1"/>
            </p:cNvSpPr>
            <p:nvPr/>
          </p:nvSpPr>
          <p:spPr bwMode="auto">
            <a:xfrm flipH="1">
              <a:off x="3178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16" name="Line 3692"/>
            <p:cNvSpPr>
              <a:spLocks noChangeShapeType="1"/>
            </p:cNvSpPr>
            <p:nvPr/>
          </p:nvSpPr>
          <p:spPr bwMode="auto">
            <a:xfrm>
              <a:off x="3181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17" name="Line 3693"/>
            <p:cNvSpPr>
              <a:spLocks noChangeShapeType="1"/>
            </p:cNvSpPr>
            <p:nvPr/>
          </p:nvSpPr>
          <p:spPr bwMode="auto">
            <a:xfrm>
              <a:off x="3183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18" name="Line 3694"/>
            <p:cNvSpPr>
              <a:spLocks noChangeShapeType="1"/>
            </p:cNvSpPr>
            <p:nvPr/>
          </p:nvSpPr>
          <p:spPr bwMode="auto">
            <a:xfrm flipH="1">
              <a:off x="3166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19" name="Line 3695"/>
            <p:cNvSpPr>
              <a:spLocks noChangeShapeType="1"/>
            </p:cNvSpPr>
            <p:nvPr/>
          </p:nvSpPr>
          <p:spPr bwMode="auto">
            <a:xfrm flipH="1">
              <a:off x="3166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20" name="Line 3696"/>
            <p:cNvSpPr>
              <a:spLocks noChangeShapeType="1"/>
            </p:cNvSpPr>
            <p:nvPr/>
          </p:nvSpPr>
          <p:spPr bwMode="auto">
            <a:xfrm>
              <a:off x="3171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21" name="Line 3697"/>
            <p:cNvSpPr>
              <a:spLocks noChangeShapeType="1"/>
            </p:cNvSpPr>
            <p:nvPr/>
          </p:nvSpPr>
          <p:spPr bwMode="auto">
            <a:xfrm>
              <a:off x="3174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22" name="Line 3698"/>
            <p:cNvSpPr>
              <a:spLocks noChangeShapeType="1"/>
            </p:cNvSpPr>
            <p:nvPr/>
          </p:nvSpPr>
          <p:spPr bwMode="auto">
            <a:xfrm flipH="1">
              <a:off x="315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23" name="Line 3699"/>
            <p:cNvSpPr>
              <a:spLocks noChangeShapeType="1"/>
            </p:cNvSpPr>
            <p:nvPr/>
          </p:nvSpPr>
          <p:spPr bwMode="auto">
            <a:xfrm flipH="1">
              <a:off x="3157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24" name="Line 3700"/>
            <p:cNvSpPr>
              <a:spLocks noChangeShapeType="1"/>
            </p:cNvSpPr>
            <p:nvPr/>
          </p:nvSpPr>
          <p:spPr bwMode="auto">
            <a:xfrm>
              <a:off x="3162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25" name="Line 3701"/>
            <p:cNvSpPr>
              <a:spLocks noChangeShapeType="1"/>
            </p:cNvSpPr>
            <p:nvPr/>
          </p:nvSpPr>
          <p:spPr bwMode="auto">
            <a:xfrm>
              <a:off x="316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26" name="Line 3702"/>
            <p:cNvSpPr>
              <a:spLocks noChangeShapeType="1"/>
            </p:cNvSpPr>
            <p:nvPr/>
          </p:nvSpPr>
          <p:spPr bwMode="auto">
            <a:xfrm flipH="1">
              <a:off x="314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27" name="Line 3703"/>
            <p:cNvSpPr>
              <a:spLocks noChangeShapeType="1"/>
            </p:cNvSpPr>
            <p:nvPr/>
          </p:nvSpPr>
          <p:spPr bwMode="auto">
            <a:xfrm flipH="1">
              <a:off x="3149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28" name="Line 3704"/>
            <p:cNvSpPr>
              <a:spLocks noChangeShapeType="1"/>
            </p:cNvSpPr>
            <p:nvPr/>
          </p:nvSpPr>
          <p:spPr bwMode="auto">
            <a:xfrm>
              <a:off x="3151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29" name="Line 3705"/>
            <p:cNvSpPr>
              <a:spLocks noChangeShapeType="1"/>
            </p:cNvSpPr>
            <p:nvPr/>
          </p:nvSpPr>
          <p:spPr bwMode="auto">
            <a:xfrm>
              <a:off x="315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30" name="Line 3706"/>
            <p:cNvSpPr>
              <a:spLocks noChangeShapeType="1"/>
            </p:cNvSpPr>
            <p:nvPr/>
          </p:nvSpPr>
          <p:spPr bwMode="auto">
            <a:xfrm flipH="1">
              <a:off x="3136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31" name="Line 3707"/>
            <p:cNvSpPr>
              <a:spLocks noChangeShapeType="1"/>
            </p:cNvSpPr>
            <p:nvPr/>
          </p:nvSpPr>
          <p:spPr bwMode="auto">
            <a:xfrm flipH="1">
              <a:off x="3140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32" name="Line 3708"/>
            <p:cNvSpPr>
              <a:spLocks noChangeShapeType="1"/>
            </p:cNvSpPr>
            <p:nvPr/>
          </p:nvSpPr>
          <p:spPr bwMode="auto">
            <a:xfrm>
              <a:off x="3143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33" name="Line 3709"/>
            <p:cNvSpPr>
              <a:spLocks noChangeShapeType="1"/>
            </p:cNvSpPr>
            <p:nvPr/>
          </p:nvSpPr>
          <p:spPr bwMode="auto">
            <a:xfrm>
              <a:off x="3145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34" name="Line 3710"/>
            <p:cNvSpPr>
              <a:spLocks noChangeShapeType="1"/>
            </p:cNvSpPr>
            <p:nvPr/>
          </p:nvSpPr>
          <p:spPr bwMode="auto">
            <a:xfrm flipH="1">
              <a:off x="3127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35" name="Line 3711"/>
            <p:cNvSpPr>
              <a:spLocks noChangeShapeType="1"/>
            </p:cNvSpPr>
            <p:nvPr/>
          </p:nvSpPr>
          <p:spPr bwMode="auto">
            <a:xfrm flipH="1">
              <a:off x="3127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36" name="Line 3712"/>
            <p:cNvSpPr>
              <a:spLocks noChangeShapeType="1"/>
            </p:cNvSpPr>
            <p:nvPr/>
          </p:nvSpPr>
          <p:spPr bwMode="auto">
            <a:xfrm>
              <a:off x="3133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37" name="Line 3713"/>
            <p:cNvSpPr>
              <a:spLocks noChangeShapeType="1"/>
            </p:cNvSpPr>
            <p:nvPr/>
          </p:nvSpPr>
          <p:spPr bwMode="auto">
            <a:xfrm>
              <a:off x="3136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38" name="Line 3714"/>
            <p:cNvSpPr>
              <a:spLocks noChangeShapeType="1"/>
            </p:cNvSpPr>
            <p:nvPr/>
          </p:nvSpPr>
          <p:spPr bwMode="auto">
            <a:xfrm flipH="1">
              <a:off x="311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39" name="Line 3715"/>
            <p:cNvSpPr>
              <a:spLocks noChangeShapeType="1"/>
            </p:cNvSpPr>
            <p:nvPr/>
          </p:nvSpPr>
          <p:spPr bwMode="auto">
            <a:xfrm flipH="1">
              <a:off x="3119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40" name="Line 3716"/>
            <p:cNvSpPr>
              <a:spLocks noChangeShapeType="1"/>
            </p:cNvSpPr>
            <p:nvPr/>
          </p:nvSpPr>
          <p:spPr bwMode="auto">
            <a:xfrm>
              <a:off x="3124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41" name="Line 3717"/>
            <p:cNvSpPr>
              <a:spLocks noChangeShapeType="1"/>
            </p:cNvSpPr>
            <p:nvPr/>
          </p:nvSpPr>
          <p:spPr bwMode="auto">
            <a:xfrm>
              <a:off x="312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42" name="Line 3718"/>
            <p:cNvSpPr>
              <a:spLocks noChangeShapeType="1"/>
            </p:cNvSpPr>
            <p:nvPr/>
          </p:nvSpPr>
          <p:spPr bwMode="auto">
            <a:xfrm flipH="1">
              <a:off x="3106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43" name="Line 3719"/>
            <p:cNvSpPr>
              <a:spLocks noChangeShapeType="1"/>
            </p:cNvSpPr>
            <p:nvPr/>
          </p:nvSpPr>
          <p:spPr bwMode="auto">
            <a:xfrm flipH="1">
              <a:off x="3111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44" name="Line 3720"/>
            <p:cNvSpPr>
              <a:spLocks noChangeShapeType="1"/>
            </p:cNvSpPr>
            <p:nvPr/>
          </p:nvSpPr>
          <p:spPr bwMode="auto">
            <a:xfrm>
              <a:off x="3113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45" name="Line 3721"/>
            <p:cNvSpPr>
              <a:spLocks noChangeShapeType="1"/>
            </p:cNvSpPr>
            <p:nvPr/>
          </p:nvSpPr>
          <p:spPr bwMode="auto">
            <a:xfrm>
              <a:off x="311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46" name="Line 3722"/>
            <p:cNvSpPr>
              <a:spLocks noChangeShapeType="1"/>
            </p:cNvSpPr>
            <p:nvPr/>
          </p:nvSpPr>
          <p:spPr bwMode="auto">
            <a:xfrm flipH="1">
              <a:off x="3097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47" name="Line 3723"/>
            <p:cNvSpPr>
              <a:spLocks noChangeShapeType="1"/>
            </p:cNvSpPr>
            <p:nvPr/>
          </p:nvSpPr>
          <p:spPr bwMode="auto">
            <a:xfrm flipH="1">
              <a:off x="3102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48" name="Line 3724"/>
            <p:cNvSpPr>
              <a:spLocks noChangeShapeType="1"/>
            </p:cNvSpPr>
            <p:nvPr/>
          </p:nvSpPr>
          <p:spPr bwMode="auto">
            <a:xfrm>
              <a:off x="3105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49" name="Line 3725"/>
            <p:cNvSpPr>
              <a:spLocks noChangeShapeType="1"/>
            </p:cNvSpPr>
            <p:nvPr/>
          </p:nvSpPr>
          <p:spPr bwMode="auto">
            <a:xfrm>
              <a:off x="3106" y="2030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50" name="Line 3726"/>
            <p:cNvSpPr>
              <a:spLocks noChangeShapeType="1"/>
            </p:cNvSpPr>
            <p:nvPr/>
          </p:nvSpPr>
          <p:spPr bwMode="auto">
            <a:xfrm flipH="1">
              <a:off x="3089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51" name="Line 3727"/>
            <p:cNvSpPr>
              <a:spLocks noChangeShapeType="1"/>
            </p:cNvSpPr>
            <p:nvPr/>
          </p:nvSpPr>
          <p:spPr bwMode="auto">
            <a:xfrm flipH="1">
              <a:off x="3089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52" name="Line 3728"/>
            <p:cNvSpPr>
              <a:spLocks noChangeShapeType="1"/>
            </p:cNvSpPr>
            <p:nvPr/>
          </p:nvSpPr>
          <p:spPr bwMode="auto">
            <a:xfrm>
              <a:off x="3094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53" name="Line 3729"/>
            <p:cNvSpPr>
              <a:spLocks noChangeShapeType="1"/>
            </p:cNvSpPr>
            <p:nvPr/>
          </p:nvSpPr>
          <p:spPr bwMode="auto">
            <a:xfrm>
              <a:off x="3098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54" name="Line 3730"/>
            <p:cNvSpPr>
              <a:spLocks noChangeShapeType="1"/>
            </p:cNvSpPr>
            <p:nvPr/>
          </p:nvSpPr>
          <p:spPr bwMode="auto">
            <a:xfrm flipH="1">
              <a:off x="3077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55" name="Line 3731"/>
            <p:cNvSpPr>
              <a:spLocks noChangeShapeType="1"/>
            </p:cNvSpPr>
            <p:nvPr/>
          </p:nvSpPr>
          <p:spPr bwMode="auto">
            <a:xfrm flipH="1">
              <a:off x="3081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56" name="Line 3732"/>
            <p:cNvSpPr>
              <a:spLocks noChangeShapeType="1"/>
            </p:cNvSpPr>
            <p:nvPr/>
          </p:nvSpPr>
          <p:spPr bwMode="auto">
            <a:xfrm>
              <a:off x="3086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57" name="Line 3733"/>
            <p:cNvSpPr>
              <a:spLocks noChangeShapeType="1"/>
            </p:cNvSpPr>
            <p:nvPr/>
          </p:nvSpPr>
          <p:spPr bwMode="auto">
            <a:xfrm>
              <a:off x="308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58" name="Line 3734"/>
            <p:cNvSpPr>
              <a:spLocks noChangeShapeType="1"/>
            </p:cNvSpPr>
            <p:nvPr/>
          </p:nvSpPr>
          <p:spPr bwMode="auto">
            <a:xfrm flipH="1">
              <a:off x="3068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59" name="Line 3735"/>
            <p:cNvSpPr>
              <a:spLocks noChangeShapeType="1"/>
            </p:cNvSpPr>
            <p:nvPr/>
          </p:nvSpPr>
          <p:spPr bwMode="auto">
            <a:xfrm flipH="1">
              <a:off x="3073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60" name="Line 3736"/>
            <p:cNvSpPr>
              <a:spLocks noChangeShapeType="1"/>
            </p:cNvSpPr>
            <p:nvPr/>
          </p:nvSpPr>
          <p:spPr bwMode="auto">
            <a:xfrm>
              <a:off x="3075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61" name="Line 3737"/>
            <p:cNvSpPr>
              <a:spLocks noChangeShapeType="1"/>
            </p:cNvSpPr>
            <p:nvPr/>
          </p:nvSpPr>
          <p:spPr bwMode="auto">
            <a:xfrm>
              <a:off x="308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62" name="Line 3738"/>
            <p:cNvSpPr>
              <a:spLocks noChangeShapeType="1"/>
            </p:cNvSpPr>
            <p:nvPr/>
          </p:nvSpPr>
          <p:spPr bwMode="auto">
            <a:xfrm>
              <a:off x="307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63" name="Line 3739"/>
            <p:cNvSpPr>
              <a:spLocks noChangeShapeType="1"/>
            </p:cNvSpPr>
            <p:nvPr/>
          </p:nvSpPr>
          <p:spPr bwMode="auto">
            <a:xfrm>
              <a:off x="3083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64" name="Line 3740"/>
            <p:cNvSpPr>
              <a:spLocks noChangeShapeType="1"/>
            </p:cNvSpPr>
            <p:nvPr/>
          </p:nvSpPr>
          <p:spPr bwMode="auto">
            <a:xfrm>
              <a:off x="3075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65" name="Line 3741"/>
            <p:cNvSpPr>
              <a:spLocks noChangeShapeType="1"/>
            </p:cNvSpPr>
            <p:nvPr/>
          </p:nvSpPr>
          <p:spPr bwMode="auto">
            <a:xfrm flipH="1">
              <a:off x="3073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66" name="Line 3742"/>
            <p:cNvSpPr>
              <a:spLocks noChangeShapeType="1"/>
            </p:cNvSpPr>
            <p:nvPr/>
          </p:nvSpPr>
          <p:spPr bwMode="auto">
            <a:xfrm flipH="1">
              <a:off x="3081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67" name="Line 3743"/>
            <p:cNvSpPr>
              <a:spLocks noChangeShapeType="1"/>
            </p:cNvSpPr>
            <p:nvPr/>
          </p:nvSpPr>
          <p:spPr bwMode="auto">
            <a:xfrm>
              <a:off x="3094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68" name="Line 3744"/>
            <p:cNvSpPr>
              <a:spLocks noChangeShapeType="1"/>
            </p:cNvSpPr>
            <p:nvPr/>
          </p:nvSpPr>
          <p:spPr bwMode="auto">
            <a:xfrm flipH="1">
              <a:off x="3089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69" name="Line 3745"/>
            <p:cNvSpPr>
              <a:spLocks noChangeShapeType="1"/>
            </p:cNvSpPr>
            <p:nvPr/>
          </p:nvSpPr>
          <p:spPr bwMode="auto">
            <a:xfrm>
              <a:off x="3104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70" name="Line 3746"/>
            <p:cNvSpPr>
              <a:spLocks noChangeShapeType="1"/>
            </p:cNvSpPr>
            <p:nvPr/>
          </p:nvSpPr>
          <p:spPr bwMode="auto">
            <a:xfrm flipH="1">
              <a:off x="3102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71" name="Line 3747"/>
            <p:cNvSpPr>
              <a:spLocks noChangeShapeType="1"/>
            </p:cNvSpPr>
            <p:nvPr/>
          </p:nvSpPr>
          <p:spPr bwMode="auto">
            <a:xfrm>
              <a:off x="3113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72" name="Line 3748"/>
            <p:cNvSpPr>
              <a:spLocks noChangeShapeType="1"/>
            </p:cNvSpPr>
            <p:nvPr/>
          </p:nvSpPr>
          <p:spPr bwMode="auto">
            <a:xfrm flipH="1">
              <a:off x="3111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73" name="Line 3749"/>
            <p:cNvSpPr>
              <a:spLocks noChangeShapeType="1"/>
            </p:cNvSpPr>
            <p:nvPr/>
          </p:nvSpPr>
          <p:spPr bwMode="auto">
            <a:xfrm>
              <a:off x="3121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74" name="Line 3750"/>
            <p:cNvSpPr>
              <a:spLocks noChangeShapeType="1"/>
            </p:cNvSpPr>
            <p:nvPr/>
          </p:nvSpPr>
          <p:spPr bwMode="auto">
            <a:xfrm flipH="1">
              <a:off x="3119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75" name="Line 3751"/>
            <p:cNvSpPr>
              <a:spLocks noChangeShapeType="1"/>
            </p:cNvSpPr>
            <p:nvPr/>
          </p:nvSpPr>
          <p:spPr bwMode="auto">
            <a:xfrm>
              <a:off x="3132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76" name="Line 3752"/>
            <p:cNvSpPr>
              <a:spLocks noChangeShapeType="1"/>
            </p:cNvSpPr>
            <p:nvPr/>
          </p:nvSpPr>
          <p:spPr bwMode="auto">
            <a:xfrm flipH="1">
              <a:off x="3127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77" name="Line 3753"/>
            <p:cNvSpPr>
              <a:spLocks noChangeShapeType="1"/>
            </p:cNvSpPr>
            <p:nvPr/>
          </p:nvSpPr>
          <p:spPr bwMode="auto">
            <a:xfrm>
              <a:off x="3142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78" name="Line 3754"/>
            <p:cNvSpPr>
              <a:spLocks noChangeShapeType="1"/>
            </p:cNvSpPr>
            <p:nvPr/>
          </p:nvSpPr>
          <p:spPr bwMode="auto">
            <a:xfrm flipH="1">
              <a:off x="3140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79" name="Line 3755"/>
            <p:cNvSpPr>
              <a:spLocks noChangeShapeType="1"/>
            </p:cNvSpPr>
            <p:nvPr/>
          </p:nvSpPr>
          <p:spPr bwMode="auto">
            <a:xfrm>
              <a:off x="3151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80" name="Line 3756"/>
            <p:cNvSpPr>
              <a:spLocks noChangeShapeType="1"/>
            </p:cNvSpPr>
            <p:nvPr/>
          </p:nvSpPr>
          <p:spPr bwMode="auto">
            <a:xfrm flipH="1">
              <a:off x="3149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81" name="Line 3757"/>
            <p:cNvSpPr>
              <a:spLocks noChangeShapeType="1"/>
            </p:cNvSpPr>
            <p:nvPr/>
          </p:nvSpPr>
          <p:spPr bwMode="auto">
            <a:xfrm>
              <a:off x="3159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82" name="Line 3758"/>
            <p:cNvSpPr>
              <a:spLocks noChangeShapeType="1"/>
            </p:cNvSpPr>
            <p:nvPr/>
          </p:nvSpPr>
          <p:spPr bwMode="auto">
            <a:xfrm flipH="1">
              <a:off x="3157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83" name="Line 3759"/>
            <p:cNvSpPr>
              <a:spLocks noChangeShapeType="1"/>
            </p:cNvSpPr>
            <p:nvPr/>
          </p:nvSpPr>
          <p:spPr bwMode="auto">
            <a:xfrm>
              <a:off x="317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84" name="Line 3760"/>
            <p:cNvSpPr>
              <a:spLocks noChangeShapeType="1"/>
            </p:cNvSpPr>
            <p:nvPr/>
          </p:nvSpPr>
          <p:spPr bwMode="auto">
            <a:xfrm flipH="1">
              <a:off x="3166" y="2057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85" name="Line 3761"/>
            <p:cNvSpPr>
              <a:spLocks noChangeShapeType="1"/>
            </p:cNvSpPr>
            <p:nvPr/>
          </p:nvSpPr>
          <p:spPr bwMode="auto">
            <a:xfrm>
              <a:off x="318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86" name="Line 3762"/>
            <p:cNvSpPr>
              <a:spLocks noChangeShapeType="1"/>
            </p:cNvSpPr>
            <p:nvPr/>
          </p:nvSpPr>
          <p:spPr bwMode="auto">
            <a:xfrm flipH="1">
              <a:off x="3178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87" name="Line 3763"/>
            <p:cNvSpPr>
              <a:spLocks noChangeShapeType="1"/>
            </p:cNvSpPr>
            <p:nvPr/>
          </p:nvSpPr>
          <p:spPr bwMode="auto">
            <a:xfrm>
              <a:off x="3189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88" name="Line 3764"/>
            <p:cNvSpPr>
              <a:spLocks noChangeShapeType="1"/>
            </p:cNvSpPr>
            <p:nvPr/>
          </p:nvSpPr>
          <p:spPr bwMode="auto">
            <a:xfrm flipH="1">
              <a:off x="3187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89" name="Line 3765"/>
            <p:cNvSpPr>
              <a:spLocks noChangeShapeType="1"/>
            </p:cNvSpPr>
            <p:nvPr/>
          </p:nvSpPr>
          <p:spPr bwMode="auto">
            <a:xfrm>
              <a:off x="3198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90" name="Line 3766"/>
            <p:cNvSpPr>
              <a:spLocks noChangeShapeType="1"/>
            </p:cNvSpPr>
            <p:nvPr/>
          </p:nvSpPr>
          <p:spPr bwMode="auto">
            <a:xfrm flipH="1">
              <a:off x="3195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91" name="Line 3767"/>
            <p:cNvSpPr>
              <a:spLocks noChangeShapeType="1"/>
            </p:cNvSpPr>
            <p:nvPr/>
          </p:nvSpPr>
          <p:spPr bwMode="auto">
            <a:xfrm>
              <a:off x="321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92" name="Line 3768"/>
            <p:cNvSpPr>
              <a:spLocks noChangeShapeType="1"/>
            </p:cNvSpPr>
            <p:nvPr/>
          </p:nvSpPr>
          <p:spPr bwMode="auto">
            <a:xfrm flipH="1">
              <a:off x="3208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93" name="Line 3769"/>
            <p:cNvSpPr>
              <a:spLocks noChangeShapeType="1"/>
            </p:cNvSpPr>
            <p:nvPr/>
          </p:nvSpPr>
          <p:spPr bwMode="auto">
            <a:xfrm>
              <a:off x="3219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94" name="Line 3770"/>
            <p:cNvSpPr>
              <a:spLocks noChangeShapeType="1"/>
            </p:cNvSpPr>
            <p:nvPr/>
          </p:nvSpPr>
          <p:spPr bwMode="auto">
            <a:xfrm flipH="1">
              <a:off x="3216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95" name="Line 3771"/>
            <p:cNvSpPr>
              <a:spLocks noChangeShapeType="1"/>
            </p:cNvSpPr>
            <p:nvPr/>
          </p:nvSpPr>
          <p:spPr bwMode="auto">
            <a:xfrm>
              <a:off x="3227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96" name="Line 3772"/>
            <p:cNvSpPr>
              <a:spLocks noChangeShapeType="1"/>
            </p:cNvSpPr>
            <p:nvPr/>
          </p:nvSpPr>
          <p:spPr bwMode="auto">
            <a:xfrm flipH="1">
              <a:off x="3225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97" name="Line 3773"/>
            <p:cNvSpPr>
              <a:spLocks noChangeShapeType="1"/>
            </p:cNvSpPr>
            <p:nvPr/>
          </p:nvSpPr>
          <p:spPr bwMode="auto">
            <a:xfrm>
              <a:off x="3236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98" name="Line 3774"/>
            <p:cNvSpPr>
              <a:spLocks noChangeShapeType="1"/>
            </p:cNvSpPr>
            <p:nvPr/>
          </p:nvSpPr>
          <p:spPr bwMode="auto">
            <a:xfrm flipH="1">
              <a:off x="3233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99" name="Line 3775"/>
            <p:cNvSpPr>
              <a:spLocks noChangeShapeType="1"/>
            </p:cNvSpPr>
            <p:nvPr/>
          </p:nvSpPr>
          <p:spPr bwMode="auto">
            <a:xfrm>
              <a:off x="3248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00" name="Line 3776"/>
            <p:cNvSpPr>
              <a:spLocks noChangeShapeType="1"/>
            </p:cNvSpPr>
            <p:nvPr/>
          </p:nvSpPr>
          <p:spPr bwMode="auto">
            <a:xfrm flipH="1">
              <a:off x="3246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01" name="Freeform 3777"/>
            <p:cNvSpPr>
              <a:spLocks/>
            </p:cNvSpPr>
            <p:nvPr/>
          </p:nvSpPr>
          <p:spPr bwMode="auto">
            <a:xfrm>
              <a:off x="3074" y="1961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0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7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7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10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0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7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7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02" name="Freeform 3778"/>
            <p:cNvSpPr>
              <a:spLocks/>
            </p:cNvSpPr>
            <p:nvPr/>
          </p:nvSpPr>
          <p:spPr bwMode="auto">
            <a:xfrm>
              <a:off x="3071" y="1958"/>
              <a:ext cx="181" cy="1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5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7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1" y="0"/>
                </a:cxn>
                <a:cxn ang="0">
                  <a:pos x="147" y="5"/>
                </a:cxn>
                <a:cxn ang="0">
                  <a:pos x="169" y="5"/>
                </a:cxn>
                <a:cxn ang="0">
                  <a:pos x="177" y="10"/>
                </a:cxn>
                <a:cxn ang="0">
                  <a:pos x="181" y="16"/>
                </a:cxn>
                <a:cxn ang="0">
                  <a:pos x="181" y="105"/>
                </a:cxn>
                <a:cxn ang="0">
                  <a:pos x="177" y="111"/>
                </a:cxn>
                <a:cxn ang="0">
                  <a:pos x="165" y="116"/>
                </a:cxn>
                <a:cxn ang="0">
                  <a:pos x="147" y="116"/>
                </a:cxn>
                <a:cxn ang="0">
                  <a:pos x="127" y="121"/>
                </a:cxn>
                <a:cxn ang="0">
                  <a:pos x="105" y="121"/>
                </a:cxn>
                <a:cxn ang="0">
                  <a:pos x="84" y="121"/>
                </a:cxn>
                <a:cxn ang="0">
                  <a:pos x="55" y="121"/>
                </a:cxn>
                <a:cxn ang="0">
                  <a:pos x="29" y="116"/>
                </a:cxn>
                <a:cxn ang="0">
                  <a:pos x="17" y="116"/>
                </a:cxn>
                <a:cxn ang="0">
                  <a:pos x="8" y="111"/>
                </a:cxn>
                <a:cxn ang="0">
                  <a:pos x="0" y="111"/>
                </a:cxn>
              </a:cxnLst>
              <a:rect l="0" t="0" r="r" b="b"/>
              <a:pathLst>
                <a:path w="181" h="121">
                  <a:moveTo>
                    <a:pt x="0" y="10"/>
                  </a:moveTo>
                  <a:lnTo>
                    <a:pt x="8" y="5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7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1" y="0"/>
                  </a:lnTo>
                  <a:lnTo>
                    <a:pt x="147" y="5"/>
                  </a:lnTo>
                  <a:lnTo>
                    <a:pt x="169" y="5"/>
                  </a:lnTo>
                  <a:lnTo>
                    <a:pt x="177" y="10"/>
                  </a:lnTo>
                  <a:lnTo>
                    <a:pt x="181" y="16"/>
                  </a:lnTo>
                  <a:lnTo>
                    <a:pt x="181" y="105"/>
                  </a:lnTo>
                  <a:lnTo>
                    <a:pt x="177" y="111"/>
                  </a:lnTo>
                  <a:lnTo>
                    <a:pt x="165" y="116"/>
                  </a:lnTo>
                  <a:lnTo>
                    <a:pt x="147" y="116"/>
                  </a:lnTo>
                  <a:lnTo>
                    <a:pt x="127" y="121"/>
                  </a:lnTo>
                  <a:lnTo>
                    <a:pt x="105" y="121"/>
                  </a:lnTo>
                  <a:lnTo>
                    <a:pt x="84" y="121"/>
                  </a:lnTo>
                  <a:lnTo>
                    <a:pt x="55" y="121"/>
                  </a:lnTo>
                  <a:lnTo>
                    <a:pt x="29" y="116"/>
                  </a:lnTo>
                  <a:lnTo>
                    <a:pt x="17" y="116"/>
                  </a:lnTo>
                  <a:lnTo>
                    <a:pt x="8" y="111"/>
                  </a:lnTo>
                  <a:lnTo>
                    <a:pt x="0" y="1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03" name="Line 3779"/>
            <p:cNvSpPr>
              <a:spLocks noChangeShapeType="1"/>
            </p:cNvSpPr>
            <p:nvPr/>
          </p:nvSpPr>
          <p:spPr bwMode="auto">
            <a:xfrm flipH="1">
              <a:off x="3068" y="1974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04" name="Freeform 3780"/>
            <p:cNvSpPr>
              <a:spLocks/>
            </p:cNvSpPr>
            <p:nvPr/>
          </p:nvSpPr>
          <p:spPr bwMode="auto">
            <a:xfrm>
              <a:off x="3071" y="2063"/>
              <a:ext cx="181" cy="16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77" y="6"/>
                </a:cxn>
                <a:cxn ang="0">
                  <a:pos x="173" y="6"/>
                </a:cxn>
                <a:cxn ang="0">
                  <a:pos x="160" y="11"/>
                </a:cxn>
                <a:cxn ang="0">
                  <a:pos x="156" y="11"/>
                </a:cxn>
                <a:cxn ang="0">
                  <a:pos x="138" y="16"/>
                </a:cxn>
                <a:cxn ang="0">
                  <a:pos x="109" y="16"/>
                </a:cxn>
                <a:cxn ang="0">
                  <a:pos x="93" y="16"/>
                </a:cxn>
                <a:cxn ang="0">
                  <a:pos x="76" y="16"/>
                </a:cxn>
                <a:cxn ang="0">
                  <a:pos x="42" y="16"/>
                </a:cxn>
                <a:cxn ang="0">
                  <a:pos x="25" y="11"/>
                </a:cxn>
                <a:cxn ang="0">
                  <a:pos x="21" y="11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181" h="16">
                  <a:moveTo>
                    <a:pt x="181" y="0"/>
                  </a:moveTo>
                  <a:lnTo>
                    <a:pt x="177" y="6"/>
                  </a:lnTo>
                  <a:lnTo>
                    <a:pt x="173" y="6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38" y="16"/>
                  </a:lnTo>
                  <a:lnTo>
                    <a:pt x="109" y="16"/>
                  </a:lnTo>
                  <a:lnTo>
                    <a:pt x="93" y="16"/>
                  </a:lnTo>
                  <a:lnTo>
                    <a:pt x="76" y="16"/>
                  </a:lnTo>
                  <a:lnTo>
                    <a:pt x="42" y="16"/>
                  </a:lnTo>
                  <a:lnTo>
                    <a:pt x="25" y="11"/>
                  </a:lnTo>
                  <a:lnTo>
                    <a:pt x="21" y="11"/>
                  </a:lnTo>
                  <a:lnTo>
                    <a:pt x="8" y="6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05" name="Freeform 3781"/>
            <p:cNvSpPr>
              <a:spLocks/>
            </p:cNvSpPr>
            <p:nvPr/>
          </p:nvSpPr>
          <p:spPr bwMode="auto">
            <a:xfrm>
              <a:off x="3071" y="1958"/>
              <a:ext cx="181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21" y="5"/>
                </a:cxn>
                <a:cxn ang="0">
                  <a:pos x="25" y="5"/>
                </a:cxn>
                <a:cxn ang="0">
                  <a:pos x="38" y="5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09" y="0"/>
                </a:cxn>
                <a:cxn ang="0">
                  <a:pos x="143" y="5"/>
                </a:cxn>
                <a:cxn ang="0">
                  <a:pos x="156" y="5"/>
                </a:cxn>
                <a:cxn ang="0">
                  <a:pos x="160" y="5"/>
                </a:cxn>
                <a:cxn ang="0">
                  <a:pos x="173" y="10"/>
                </a:cxn>
                <a:cxn ang="0">
                  <a:pos x="177" y="10"/>
                </a:cxn>
                <a:cxn ang="0">
                  <a:pos x="181" y="16"/>
                </a:cxn>
              </a:cxnLst>
              <a:rect l="0" t="0" r="r" b="b"/>
              <a:pathLst>
                <a:path w="181" h="16">
                  <a:moveTo>
                    <a:pt x="0" y="16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38" y="5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43" y="5"/>
                  </a:lnTo>
                  <a:lnTo>
                    <a:pt x="156" y="5"/>
                  </a:lnTo>
                  <a:lnTo>
                    <a:pt x="160" y="5"/>
                  </a:lnTo>
                  <a:lnTo>
                    <a:pt x="173" y="10"/>
                  </a:lnTo>
                  <a:lnTo>
                    <a:pt x="177" y="10"/>
                  </a:lnTo>
                  <a:lnTo>
                    <a:pt x="181" y="16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06" name="Line 3782"/>
            <p:cNvSpPr>
              <a:spLocks noChangeShapeType="1"/>
            </p:cNvSpPr>
            <p:nvPr/>
          </p:nvSpPr>
          <p:spPr bwMode="auto">
            <a:xfrm>
              <a:off x="3252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07" name="Line 3783"/>
            <p:cNvSpPr>
              <a:spLocks noChangeShapeType="1"/>
            </p:cNvSpPr>
            <p:nvPr/>
          </p:nvSpPr>
          <p:spPr bwMode="auto">
            <a:xfrm>
              <a:off x="3071" y="1977"/>
              <a:ext cx="1" cy="8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08" name="Line 3784"/>
            <p:cNvSpPr>
              <a:spLocks noChangeShapeType="1"/>
            </p:cNvSpPr>
            <p:nvPr/>
          </p:nvSpPr>
          <p:spPr bwMode="auto">
            <a:xfrm flipH="1">
              <a:off x="3068" y="2063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09" name="Line 3785"/>
            <p:cNvSpPr>
              <a:spLocks noChangeShapeType="1"/>
            </p:cNvSpPr>
            <p:nvPr/>
          </p:nvSpPr>
          <p:spPr bwMode="auto">
            <a:xfrm flipH="1">
              <a:off x="3068" y="1984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10" name="Line 3786"/>
            <p:cNvSpPr>
              <a:spLocks noChangeShapeType="1"/>
            </p:cNvSpPr>
            <p:nvPr/>
          </p:nvSpPr>
          <p:spPr bwMode="auto">
            <a:xfrm flipH="1">
              <a:off x="3068" y="2019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11" name="Line 3787"/>
            <p:cNvSpPr>
              <a:spLocks noChangeShapeType="1"/>
            </p:cNvSpPr>
            <p:nvPr/>
          </p:nvSpPr>
          <p:spPr bwMode="auto">
            <a:xfrm flipH="1">
              <a:off x="3068" y="2052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12" name="Freeform 3788"/>
            <p:cNvSpPr>
              <a:spLocks/>
            </p:cNvSpPr>
            <p:nvPr/>
          </p:nvSpPr>
          <p:spPr bwMode="auto">
            <a:xfrm>
              <a:off x="3240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13" name="Freeform 3789"/>
            <p:cNvSpPr>
              <a:spLocks/>
            </p:cNvSpPr>
            <p:nvPr/>
          </p:nvSpPr>
          <p:spPr bwMode="auto">
            <a:xfrm>
              <a:off x="3236" y="2019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14" name="Freeform 3790"/>
            <p:cNvSpPr>
              <a:spLocks/>
            </p:cNvSpPr>
            <p:nvPr/>
          </p:nvSpPr>
          <p:spPr bwMode="auto">
            <a:xfrm>
              <a:off x="3231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15" name="Freeform 3791"/>
            <p:cNvSpPr>
              <a:spLocks/>
            </p:cNvSpPr>
            <p:nvPr/>
          </p:nvSpPr>
          <p:spPr bwMode="auto">
            <a:xfrm>
              <a:off x="3223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16" name="Freeform 3792"/>
            <p:cNvSpPr>
              <a:spLocks/>
            </p:cNvSpPr>
            <p:nvPr/>
          </p:nvSpPr>
          <p:spPr bwMode="auto">
            <a:xfrm>
              <a:off x="3223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17" name="Freeform 3793"/>
            <p:cNvSpPr>
              <a:spLocks/>
            </p:cNvSpPr>
            <p:nvPr/>
          </p:nvSpPr>
          <p:spPr bwMode="auto">
            <a:xfrm>
              <a:off x="3214" y="2019"/>
              <a:ext cx="9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4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18" name="Freeform 3794"/>
            <p:cNvSpPr>
              <a:spLocks/>
            </p:cNvSpPr>
            <p:nvPr/>
          </p:nvSpPr>
          <p:spPr bwMode="auto">
            <a:xfrm>
              <a:off x="3210" y="1984"/>
              <a:ext cx="8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19" name="Freeform 3795"/>
            <p:cNvSpPr>
              <a:spLocks/>
            </p:cNvSpPr>
            <p:nvPr/>
          </p:nvSpPr>
          <p:spPr bwMode="auto">
            <a:xfrm>
              <a:off x="3206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20" name="Freeform 3796"/>
            <p:cNvSpPr>
              <a:spLocks/>
            </p:cNvSpPr>
            <p:nvPr/>
          </p:nvSpPr>
          <p:spPr bwMode="auto">
            <a:xfrm>
              <a:off x="3202" y="1984"/>
              <a:ext cx="8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21" name="Freeform 3797"/>
            <p:cNvSpPr>
              <a:spLocks/>
            </p:cNvSpPr>
            <p:nvPr/>
          </p:nvSpPr>
          <p:spPr bwMode="auto">
            <a:xfrm>
              <a:off x="3193" y="2019"/>
              <a:ext cx="8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22" name="Freeform 3798"/>
            <p:cNvSpPr>
              <a:spLocks/>
            </p:cNvSpPr>
            <p:nvPr/>
          </p:nvSpPr>
          <p:spPr bwMode="auto">
            <a:xfrm>
              <a:off x="3193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23" name="Freeform 3799"/>
            <p:cNvSpPr>
              <a:spLocks/>
            </p:cNvSpPr>
            <p:nvPr/>
          </p:nvSpPr>
          <p:spPr bwMode="auto">
            <a:xfrm>
              <a:off x="318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24" name="Freeform 3800"/>
            <p:cNvSpPr>
              <a:spLocks/>
            </p:cNvSpPr>
            <p:nvPr/>
          </p:nvSpPr>
          <p:spPr bwMode="auto">
            <a:xfrm>
              <a:off x="3180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25" name="Freeform 3801"/>
            <p:cNvSpPr>
              <a:spLocks/>
            </p:cNvSpPr>
            <p:nvPr/>
          </p:nvSpPr>
          <p:spPr bwMode="auto">
            <a:xfrm>
              <a:off x="3176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26" name="Freeform 3802"/>
            <p:cNvSpPr>
              <a:spLocks/>
            </p:cNvSpPr>
            <p:nvPr/>
          </p:nvSpPr>
          <p:spPr bwMode="auto">
            <a:xfrm>
              <a:off x="3172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27" name="Freeform 3803"/>
            <p:cNvSpPr>
              <a:spLocks/>
            </p:cNvSpPr>
            <p:nvPr/>
          </p:nvSpPr>
          <p:spPr bwMode="auto">
            <a:xfrm>
              <a:off x="3168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28" name="Freeform 3804"/>
            <p:cNvSpPr>
              <a:spLocks/>
            </p:cNvSpPr>
            <p:nvPr/>
          </p:nvSpPr>
          <p:spPr bwMode="auto">
            <a:xfrm>
              <a:off x="3164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29" name="Freeform 3805"/>
            <p:cNvSpPr>
              <a:spLocks/>
            </p:cNvSpPr>
            <p:nvPr/>
          </p:nvSpPr>
          <p:spPr bwMode="auto">
            <a:xfrm>
              <a:off x="3155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30" name="Freeform 3806"/>
            <p:cNvSpPr>
              <a:spLocks/>
            </p:cNvSpPr>
            <p:nvPr/>
          </p:nvSpPr>
          <p:spPr bwMode="auto">
            <a:xfrm>
              <a:off x="3155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31" name="Freeform 3807"/>
            <p:cNvSpPr>
              <a:spLocks/>
            </p:cNvSpPr>
            <p:nvPr/>
          </p:nvSpPr>
          <p:spPr bwMode="auto">
            <a:xfrm>
              <a:off x="3147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32" name="Freeform 3808"/>
            <p:cNvSpPr>
              <a:spLocks/>
            </p:cNvSpPr>
            <p:nvPr/>
          </p:nvSpPr>
          <p:spPr bwMode="auto">
            <a:xfrm>
              <a:off x="3142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33" name="Freeform 3809"/>
            <p:cNvSpPr>
              <a:spLocks/>
            </p:cNvSpPr>
            <p:nvPr/>
          </p:nvSpPr>
          <p:spPr bwMode="auto">
            <a:xfrm>
              <a:off x="3138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34" name="Freeform 3810"/>
            <p:cNvSpPr>
              <a:spLocks/>
            </p:cNvSpPr>
            <p:nvPr/>
          </p:nvSpPr>
          <p:spPr bwMode="auto">
            <a:xfrm>
              <a:off x="3134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35" name="Freeform 3811"/>
            <p:cNvSpPr>
              <a:spLocks/>
            </p:cNvSpPr>
            <p:nvPr/>
          </p:nvSpPr>
          <p:spPr bwMode="auto">
            <a:xfrm>
              <a:off x="3130" y="2019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36" name="Freeform 3812"/>
            <p:cNvSpPr>
              <a:spLocks/>
            </p:cNvSpPr>
            <p:nvPr/>
          </p:nvSpPr>
          <p:spPr bwMode="auto">
            <a:xfrm>
              <a:off x="3126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37" name="Freeform 3813"/>
            <p:cNvSpPr>
              <a:spLocks/>
            </p:cNvSpPr>
            <p:nvPr/>
          </p:nvSpPr>
          <p:spPr bwMode="auto">
            <a:xfrm>
              <a:off x="3117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38" name="Freeform 3814"/>
            <p:cNvSpPr>
              <a:spLocks/>
            </p:cNvSpPr>
            <p:nvPr/>
          </p:nvSpPr>
          <p:spPr bwMode="auto">
            <a:xfrm>
              <a:off x="3117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39" name="Freeform 3815"/>
            <p:cNvSpPr>
              <a:spLocks/>
            </p:cNvSpPr>
            <p:nvPr/>
          </p:nvSpPr>
          <p:spPr bwMode="auto">
            <a:xfrm>
              <a:off x="3109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40" name="Freeform 3816"/>
            <p:cNvSpPr>
              <a:spLocks/>
            </p:cNvSpPr>
            <p:nvPr/>
          </p:nvSpPr>
          <p:spPr bwMode="auto">
            <a:xfrm>
              <a:off x="3104" y="1984"/>
              <a:ext cx="9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5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3817"/>
          <p:cNvGrpSpPr>
            <a:grpSpLocks/>
          </p:cNvGrpSpPr>
          <p:nvPr/>
        </p:nvGrpSpPr>
        <p:grpSpPr bwMode="auto">
          <a:xfrm>
            <a:off x="4870450" y="3128963"/>
            <a:ext cx="300038" cy="141287"/>
            <a:chOff x="3068" y="1971"/>
            <a:chExt cx="189" cy="89"/>
          </a:xfrm>
        </p:grpSpPr>
        <p:sp>
          <p:nvSpPr>
            <p:cNvPr id="1745642" name="Freeform 3818"/>
            <p:cNvSpPr>
              <a:spLocks/>
            </p:cNvSpPr>
            <p:nvPr/>
          </p:nvSpPr>
          <p:spPr bwMode="auto">
            <a:xfrm>
              <a:off x="3100" y="2019"/>
              <a:ext cx="9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3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43" name="Freeform 3819"/>
            <p:cNvSpPr>
              <a:spLocks/>
            </p:cNvSpPr>
            <p:nvPr/>
          </p:nvSpPr>
          <p:spPr bwMode="auto">
            <a:xfrm>
              <a:off x="3096" y="1984"/>
              <a:ext cx="9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2"/>
                </a:cxn>
                <a:cxn ang="0">
                  <a:pos x="0" y="23"/>
                </a:cxn>
                <a:cxn ang="0">
                  <a:pos x="9" y="34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9" y="12"/>
                  </a:lnTo>
                  <a:lnTo>
                    <a:pt x="0" y="23"/>
                  </a:lnTo>
                  <a:lnTo>
                    <a:pt x="9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44" name="Freeform 3820"/>
            <p:cNvSpPr>
              <a:spLocks/>
            </p:cNvSpPr>
            <p:nvPr/>
          </p:nvSpPr>
          <p:spPr bwMode="auto">
            <a:xfrm>
              <a:off x="3092" y="2019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45" name="Freeform 3821"/>
            <p:cNvSpPr>
              <a:spLocks/>
            </p:cNvSpPr>
            <p:nvPr/>
          </p:nvSpPr>
          <p:spPr bwMode="auto">
            <a:xfrm>
              <a:off x="3088" y="1984"/>
              <a:ext cx="8" cy="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46" name="Freeform 3822"/>
            <p:cNvSpPr>
              <a:spLocks/>
            </p:cNvSpPr>
            <p:nvPr/>
          </p:nvSpPr>
          <p:spPr bwMode="auto">
            <a:xfrm>
              <a:off x="3079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47" name="Freeform 3823"/>
            <p:cNvSpPr>
              <a:spLocks/>
            </p:cNvSpPr>
            <p:nvPr/>
          </p:nvSpPr>
          <p:spPr bwMode="auto">
            <a:xfrm>
              <a:off x="3079" y="1984"/>
              <a:ext cx="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23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lnTo>
                    <a:pt x="8" y="12"/>
                  </a:lnTo>
                  <a:lnTo>
                    <a:pt x="0" y="23"/>
                  </a:lnTo>
                  <a:lnTo>
                    <a:pt x="8" y="34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48" name="Freeform 3824"/>
            <p:cNvSpPr>
              <a:spLocks/>
            </p:cNvSpPr>
            <p:nvPr/>
          </p:nvSpPr>
          <p:spPr bwMode="auto">
            <a:xfrm>
              <a:off x="3071" y="2019"/>
              <a:ext cx="8" cy="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49" name="Freeform 3825"/>
            <p:cNvSpPr>
              <a:spLocks/>
            </p:cNvSpPr>
            <p:nvPr/>
          </p:nvSpPr>
          <p:spPr bwMode="auto">
            <a:xfrm>
              <a:off x="3071" y="1984"/>
              <a:ext cx="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8" y="12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50" name="Freeform 3826"/>
            <p:cNvSpPr>
              <a:spLocks/>
            </p:cNvSpPr>
            <p:nvPr/>
          </p:nvSpPr>
          <p:spPr bwMode="auto">
            <a:xfrm>
              <a:off x="3245" y="2019"/>
              <a:ext cx="8" cy="3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33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33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51" name="Freeform 3827"/>
            <p:cNvSpPr>
              <a:spLocks/>
            </p:cNvSpPr>
            <p:nvPr/>
          </p:nvSpPr>
          <p:spPr bwMode="auto">
            <a:xfrm>
              <a:off x="3248" y="2002"/>
              <a:ext cx="9" cy="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"/>
                </a:cxn>
                <a:cxn ang="0">
                  <a:pos x="9" y="12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0" y="12"/>
                  </a:lnTo>
                  <a:lnTo>
                    <a:pt x="9" y="12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52" name="Line 3828"/>
            <p:cNvSpPr>
              <a:spLocks noChangeShapeType="1"/>
            </p:cNvSpPr>
            <p:nvPr/>
          </p:nvSpPr>
          <p:spPr bwMode="auto">
            <a:xfrm flipV="1">
              <a:off x="3245" y="1972"/>
              <a:ext cx="3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53" name="Line 3829"/>
            <p:cNvSpPr>
              <a:spLocks noChangeShapeType="1"/>
            </p:cNvSpPr>
            <p:nvPr/>
          </p:nvSpPr>
          <p:spPr bwMode="auto">
            <a:xfrm flipV="1">
              <a:off x="3236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54" name="Line 3830"/>
            <p:cNvSpPr>
              <a:spLocks noChangeShapeType="1"/>
            </p:cNvSpPr>
            <p:nvPr/>
          </p:nvSpPr>
          <p:spPr bwMode="auto">
            <a:xfrm flipV="1">
              <a:off x="322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55" name="Line 3831"/>
            <p:cNvSpPr>
              <a:spLocks noChangeShapeType="1"/>
            </p:cNvSpPr>
            <p:nvPr/>
          </p:nvSpPr>
          <p:spPr bwMode="auto">
            <a:xfrm flipV="1">
              <a:off x="3216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56" name="Line 3832"/>
            <p:cNvSpPr>
              <a:spLocks noChangeShapeType="1"/>
            </p:cNvSpPr>
            <p:nvPr/>
          </p:nvSpPr>
          <p:spPr bwMode="auto">
            <a:xfrm flipV="1">
              <a:off x="3206" y="1972"/>
              <a:ext cx="4" cy="1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57" name="Line 3833"/>
            <p:cNvSpPr>
              <a:spLocks noChangeShapeType="1"/>
            </p:cNvSpPr>
            <p:nvPr/>
          </p:nvSpPr>
          <p:spPr bwMode="auto">
            <a:xfrm flipV="1">
              <a:off x="3193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58" name="Line 3834"/>
            <p:cNvSpPr>
              <a:spLocks noChangeShapeType="1"/>
            </p:cNvSpPr>
            <p:nvPr/>
          </p:nvSpPr>
          <p:spPr bwMode="auto">
            <a:xfrm flipV="1">
              <a:off x="318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59" name="Line 3835"/>
            <p:cNvSpPr>
              <a:spLocks noChangeShapeType="1"/>
            </p:cNvSpPr>
            <p:nvPr/>
          </p:nvSpPr>
          <p:spPr bwMode="auto">
            <a:xfrm flipV="1">
              <a:off x="3176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60" name="Line 3836"/>
            <p:cNvSpPr>
              <a:spLocks noChangeShapeType="1"/>
            </p:cNvSpPr>
            <p:nvPr/>
          </p:nvSpPr>
          <p:spPr bwMode="auto">
            <a:xfrm flipV="1">
              <a:off x="3168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61" name="Line 3837"/>
            <p:cNvSpPr>
              <a:spLocks noChangeShapeType="1"/>
            </p:cNvSpPr>
            <p:nvPr/>
          </p:nvSpPr>
          <p:spPr bwMode="auto">
            <a:xfrm flipV="1">
              <a:off x="3155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62" name="Line 3838"/>
            <p:cNvSpPr>
              <a:spLocks noChangeShapeType="1"/>
            </p:cNvSpPr>
            <p:nvPr/>
          </p:nvSpPr>
          <p:spPr bwMode="auto">
            <a:xfrm flipV="1">
              <a:off x="3147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63" name="Line 3839"/>
            <p:cNvSpPr>
              <a:spLocks noChangeShapeType="1"/>
            </p:cNvSpPr>
            <p:nvPr/>
          </p:nvSpPr>
          <p:spPr bwMode="auto">
            <a:xfrm flipV="1">
              <a:off x="3138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64" name="Line 3840"/>
            <p:cNvSpPr>
              <a:spLocks noChangeShapeType="1"/>
            </p:cNvSpPr>
            <p:nvPr/>
          </p:nvSpPr>
          <p:spPr bwMode="auto">
            <a:xfrm flipV="1">
              <a:off x="3130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65" name="Line 3841"/>
            <p:cNvSpPr>
              <a:spLocks noChangeShapeType="1"/>
            </p:cNvSpPr>
            <p:nvPr/>
          </p:nvSpPr>
          <p:spPr bwMode="auto">
            <a:xfrm flipV="1">
              <a:off x="3117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66" name="Line 3842"/>
            <p:cNvSpPr>
              <a:spLocks noChangeShapeType="1"/>
            </p:cNvSpPr>
            <p:nvPr/>
          </p:nvSpPr>
          <p:spPr bwMode="auto">
            <a:xfrm flipV="1">
              <a:off x="3109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67" name="Line 3843"/>
            <p:cNvSpPr>
              <a:spLocks noChangeShapeType="1"/>
            </p:cNvSpPr>
            <p:nvPr/>
          </p:nvSpPr>
          <p:spPr bwMode="auto">
            <a:xfrm flipV="1">
              <a:off x="3100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68" name="Line 3844"/>
            <p:cNvSpPr>
              <a:spLocks noChangeShapeType="1"/>
            </p:cNvSpPr>
            <p:nvPr/>
          </p:nvSpPr>
          <p:spPr bwMode="auto">
            <a:xfrm flipV="1">
              <a:off x="3092" y="1971"/>
              <a:ext cx="1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69" name="Line 3845"/>
            <p:cNvSpPr>
              <a:spLocks noChangeShapeType="1"/>
            </p:cNvSpPr>
            <p:nvPr/>
          </p:nvSpPr>
          <p:spPr bwMode="auto">
            <a:xfrm flipV="1">
              <a:off x="3079" y="1971"/>
              <a:ext cx="4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70" name="Line 3846"/>
            <p:cNvSpPr>
              <a:spLocks noChangeShapeType="1"/>
            </p:cNvSpPr>
            <p:nvPr/>
          </p:nvSpPr>
          <p:spPr bwMode="auto">
            <a:xfrm flipV="1">
              <a:off x="3071" y="1971"/>
              <a:ext cx="3" cy="1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71" name="Line 3847"/>
            <p:cNvSpPr>
              <a:spLocks noChangeShapeType="1"/>
            </p:cNvSpPr>
            <p:nvPr/>
          </p:nvSpPr>
          <p:spPr bwMode="auto">
            <a:xfrm flipH="1">
              <a:off x="3073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72" name="Line 3848"/>
            <p:cNvSpPr>
              <a:spLocks noChangeShapeType="1"/>
            </p:cNvSpPr>
            <p:nvPr/>
          </p:nvSpPr>
          <p:spPr bwMode="auto">
            <a:xfrm flipH="1">
              <a:off x="3081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73" name="Line 3849"/>
            <p:cNvSpPr>
              <a:spLocks noChangeShapeType="1"/>
            </p:cNvSpPr>
            <p:nvPr/>
          </p:nvSpPr>
          <p:spPr bwMode="auto">
            <a:xfrm flipH="1">
              <a:off x="3090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74" name="Line 3850"/>
            <p:cNvSpPr>
              <a:spLocks noChangeShapeType="1"/>
            </p:cNvSpPr>
            <p:nvPr/>
          </p:nvSpPr>
          <p:spPr bwMode="auto">
            <a:xfrm>
              <a:off x="3104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75" name="Line 3851"/>
            <p:cNvSpPr>
              <a:spLocks noChangeShapeType="1"/>
            </p:cNvSpPr>
            <p:nvPr/>
          </p:nvSpPr>
          <p:spPr bwMode="auto">
            <a:xfrm flipH="1">
              <a:off x="3111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76" name="Line 3852"/>
            <p:cNvSpPr>
              <a:spLocks noChangeShapeType="1"/>
            </p:cNvSpPr>
            <p:nvPr/>
          </p:nvSpPr>
          <p:spPr bwMode="auto">
            <a:xfrm flipH="1">
              <a:off x="3119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77" name="Line 3853"/>
            <p:cNvSpPr>
              <a:spLocks noChangeShapeType="1"/>
            </p:cNvSpPr>
            <p:nvPr/>
          </p:nvSpPr>
          <p:spPr bwMode="auto">
            <a:xfrm flipH="1">
              <a:off x="3128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78" name="Line 3854"/>
            <p:cNvSpPr>
              <a:spLocks noChangeShapeType="1"/>
            </p:cNvSpPr>
            <p:nvPr/>
          </p:nvSpPr>
          <p:spPr bwMode="auto">
            <a:xfrm>
              <a:off x="3142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79" name="Line 3855"/>
            <p:cNvSpPr>
              <a:spLocks noChangeShapeType="1"/>
            </p:cNvSpPr>
            <p:nvPr/>
          </p:nvSpPr>
          <p:spPr bwMode="auto">
            <a:xfrm flipH="1">
              <a:off x="3149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80" name="Line 3856"/>
            <p:cNvSpPr>
              <a:spLocks noChangeShapeType="1"/>
            </p:cNvSpPr>
            <p:nvPr/>
          </p:nvSpPr>
          <p:spPr bwMode="auto">
            <a:xfrm flipH="1">
              <a:off x="3157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81" name="Line 3857"/>
            <p:cNvSpPr>
              <a:spLocks noChangeShapeType="1"/>
            </p:cNvSpPr>
            <p:nvPr/>
          </p:nvSpPr>
          <p:spPr bwMode="auto">
            <a:xfrm flipH="1">
              <a:off x="3166" y="205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82" name="Line 3858"/>
            <p:cNvSpPr>
              <a:spLocks noChangeShapeType="1"/>
            </p:cNvSpPr>
            <p:nvPr/>
          </p:nvSpPr>
          <p:spPr bwMode="auto">
            <a:xfrm>
              <a:off x="3180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83" name="Line 3859"/>
            <p:cNvSpPr>
              <a:spLocks noChangeShapeType="1"/>
            </p:cNvSpPr>
            <p:nvPr/>
          </p:nvSpPr>
          <p:spPr bwMode="auto">
            <a:xfrm flipH="1">
              <a:off x="3187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84" name="Line 3860"/>
            <p:cNvSpPr>
              <a:spLocks noChangeShapeType="1"/>
            </p:cNvSpPr>
            <p:nvPr/>
          </p:nvSpPr>
          <p:spPr bwMode="auto">
            <a:xfrm flipH="1">
              <a:off x="3195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85" name="Line 3861"/>
            <p:cNvSpPr>
              <a:spLocks noChangeShapeType="1"/>
            </p:cNvSpPr>
            <p:nvPr/>
          </p:nvSpPr>
          <p:spPr bwMode="auto">
            <a:xfrm>
              <a:off x="3210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86" name="Line 3862"/>
            <p:cNvSpPr>
              <a:spLocks noChangeShapeType="1"/>
            </p:cNvSpPr>
            <p:nvPr/>
          </p:nvSpPr>
          <p:spPr bwMode="auto">
            <a:xfrm flipH="1">
              <a:off x="3216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87" name="Line 3863"/>
            <p:cNvSpPr>
              <a:spLocks noChangeShapeType="1"/>
            </p:cNvSpPr>
            <p:nvPr/>
          </p:nvSpPr>
          <p:spPr bwMode="auto">
            <a:xfrm flipH="1">
              <a:off x="3225" y="2055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88" name="Line 3864"/>
            <p:cNvSpPr>
              <a:spLocks noChangeShapeType="1"/>
            </p:cNvSpPr>
            <p:nvPr/>
          </p:nvSpPr>
          <p:spPr bwMode="auto">
            <a:xfrm flipH="1">
              <a:off x="3233" y="205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89" name="Line 3865"/>
            <p:cNvSpPr>
              <a:spLocks noChangeShapeType="1"/>
            </p:cNvSpPr>
            <p:nvPr/>
          </p:nvSpPr>
          <p:spPr bwMode="auto">
            <a:xfrm>
              <a:off x="3248" y="2055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90" name="Line 3866"/>
            <p:cNvSpPr>
              <a:spLocks noChangeShapeType="1"/>
            </p:cNvSpPr>
            <p:nvPr/>
          </p:nvSpPr>
          <p:spPr bwMode="auto">
            <a:xfrm flipH="1" flipV="1">
              <a:off x="3068" y="2004"/>
              <a:ext cx="9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91" name="Line 3867"/>
            <p:cNvSpPr>
              <a:spLocks noChangeShapeType="1"/>
            </p:cNvSpPr>
            <p:nvPr/>
          </p:nvSpPr>
          <p:spPr bwMode="auto">
            <a:xfrm flipH="1">
              <a:off x="3233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92" name="Line 3868"/>
            <p:cNvSpPr>
              <a:spLocks noChangeShapeType="1"/>
            </p:cNvSpPr>
            <p:nvPr/>
          </p:nvSpPr>
          <p:spPr bwMode="auto">
            <a:xfrm flipH="1">
              <a:off x="3233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93" name="Line 3869"/>
            <p:cNvSpPr>
              <a:spLocks noChangeShapeType="1"/>
            </p:cNvSpPr>
            <p:nvPr/>
          </p:nvSpPr>
          <p:spPr bwMode="auto">
            <a:xfrm>
              <a:off x="3239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94" name="Line 3870"/>
            <p:cNvSpPr>
              <a:spLocks noChangeShapeType="1"/>
            </p:cNvSpPr>
            <p:nvPr/>
          </p:nvSpPr>
          <p:spPr bwMode="auto">
            <a:xfrm>
              <a:off x="3242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95" name="Line 3871"/>
            <p:cNvSpPr>
              <a:spLocks noChangeShapeType="1"/>
            </p:cNvSpPr>
            <p:nvPr/>
          </p:nvSpPr>
          <p:spPr bwMode="auto">
            <a:xfrm flipH="1">
              <a:off x="3233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96" name="Line 3872"/>
            <p:cNvSpPr>
              <a:spLocks noChangeShapeType="1"/>
            </p:cNvSpPr>
            <p:nvPr/>
          </p:nvSpPr>
          <p:spPr bwMode="auto">
            <a:xfrm flipH="1">
              <a:off x="3233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97" name="Line 3873"/>
            <p:cNvSpPr>
              <a:spLocks noChangeShapeType="1"/>
            </p:cNvSpPr>
            <p:nvPr/>
          </p:nvSpPr>
          <p:spPr bwMode="auto">
            <a:xfrm>
              <a:off x="3239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98" name="Line 3874"/>
            <p:cNvSpPr>
              <a:spLocks noChangeShapeType="1"/>
            </p:cNvSpPr>
            <p:nvPr/>
          </p:nvSpPr>
          <p:spPr bwMode="auto">
            <a:xfrm>
              <a:off x="3242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99" name="Line 3875"/>
            <p:cNvSpPr>
              <a:spLocks noChangeShapeType="1"/>
            </p:cNvSpPr>
            <p:nvPr/>
          </p:nvSpPr>
          <p:spPr bwMode="auto">
            <a:xfrm flipH="1">
              <a:off x="3242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00" name="Line 3876"/>
            <p:cNvSpPr>
              <a:spLocks noChangeShapeType="1"/>
            </p:cNvSpPr>
            <p:nvPr/>
          </p:nvSpPr>
          <p:spPr bwMode="auto">
            <a:xfrm flipH="1">
              <a:off x="3246" y="2036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01" name="Line 3877"/>
            <p:cNvSpPr>
              <a:spLocks noChangeShapeType="1"/>
            </p:cNvSpPr>
            <p:nvPr/>
          </p:nvSpPr>
          <p:spPr bwMode="auto">
            <a:xfrm>
              <a:off x="3248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02" name="Line 3878"/>
            <p:cNvSpPr>
              <a:spLocks noChangeShapeType="1"/>
            </p:cNvSpPr>
            <p:nvPr/>
          </p:nvSpPr>
          <p:spPr bwMode="auto">
            <a:xfrm>
              <a:off x="325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03" name="Line 3879"/>
            <p:cNvSpPr>
              <a:spLocks noChangeShapeType="1"/>
            </p:cNvSpPr>
            <p:nvPr/>
          </p:nvSpPr>
          <p:spPr bwMode="auto">
            <a:xfrm flipH="1">
              <a:off x="3221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04" name="Line 3880"/>
            <p:cNvSpPr>
              <a:spLocks noChangeShapeType="1"/>
            </p:cNvSpPr>
            <p:nvPr/>
          </p:nvSpPr>
          <p:spPr bwMode="auto">
            <a:xfrm flipH="1">
              <a:off x="3225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05" name="Line 3881"/>
            <p:cNvSpPr>
              <a:spLocks noChangeShapeType="1"/>
            </p:cNvSpPr>
            <p:nvPr/>
          </p:nvSpPr>
          <p:spPr bwMode="auto">
            <a:xfrm>
              <a:off x="3230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06" name="Line 3882"/>
            <p:cNvSpPr>
              <a:spLocks noChangeShapeType="1"/>
            </p:cNvSpPr>
            <p:nvPr/>
          </p:nvSpPr>
          <p:spPr bwMode="auto">
            <a:xfrm>
              <a:off x="323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07" name="Line 3883"/>
            <p:cNvSpPr>
              <a:spLocks noChangeShapeType="1"/>
            </p:cNvSpPr>
            <p:nvPr/>
          </p:nvSpPr>
          <p:spPr bwMode="auto">
            <a:xfrm flipH="1">
              <a:off x="3221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08" name="Line 3884"/>
            <p:cNvSpPr>
              <a:spLocks noChangeShapeType="1"/>
            </p:cNvSpPr>
            <p:nvPr/>
          </p:nvSpPr>
          <p:spPr bwMode="auto">
            <a:xfrm flipH="1">
              <a:off x="3225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09" name="Line 3885"/>
            <p:cNvSpPr>
              <a:spLocks noChangeShapeType="1"/>
            </p:cNvSpPr>
            <p:nvPr/>
          </p:nvSpPr>
          <p:spPr bwMode="auto">
            <a:xfrm>
              <a:off x="3230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10" name="Line 3886"/>
            <p:cNvSpPr>
              <a:spLocks noChangeShapeType="1"/>
            </p:cNvSpPr>
            <p:nvPr/>
          </p:nvSpPr>
          <p:spPr bwMode="auto">
            <a:xfrm>
              <a:off x="323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11" name="Line 3887"/>
            <p:cNvSpPr>
              <a:spLocks noChangeShapeType="1"/>
            </p:cNvSpPr>
            <p:nvPr/>
          </p:nvSpPr>
          <p:spPr bwMode="auto">
            <a:xfrm flipH="1">
              <a:off x="3212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12" name="Line 3888"/>
            <p:cNvSpPr>
              <a:spLocks noChangeShapeType="1"/>
            </p:cNvSpPr>
            <p:nvPr/>
          </p:nvSpPr>
          <p:spPr bwMode="auto">
            <a:xfrm flipH="1">
              <a:off x="3216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13" name="Line 3889"/>
            <p:cNvSpPr>
              <a:spLocks noChangeShapeType="1"/>
            </p:cNvSpPr>
            <p:nvPr/>
          </p:nvSpPr>
          <p:spPr bwMode="auto">
            <a:xfrm>
              <a:off x="3219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14" name="Line 3890"/>
            <p:cNvSpPr>
              <a:spLocks noChangeShapeType="1"/>
            </p:cNvSpPr>
            <p:nvPr/>
          </p:nvSpPr>
          <p:spPr bwMode="auto">
            <a:xfrm>
              <a:off x="322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15" name="Line 3891"/>
            <p:cNvSpPr>
              <a:spLocks noChangeShapeType="1"/>
            </p:cNvSpPr>
            <p:nvPr/>
          </p:nvSpPr>
          <p:spPr bwMode="auto">
            <a:xfrm flipH="1">
              <a:off x="3212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16" name="Line 3892"/>
            <p:cNvSpPr>
              <a:spLocks noChangeShapeType="1"/>
            </p:cNvSpPr>
            <p:nvPr/>
          </p:nvSpPr>
          <p:spPr bwMode="auto">
            <a:xfrm flipH="1">
              <a:off x="3216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17" name="Line 3893"/>
            <p:cNvSpPr>
              <a:spLocks noChangeShapeType="1"/>
            </p:cNvSpPr>
            <p:nvPr/>
          </p:nvSpPr>
          <p:spPr bwMode="auto">
            <a:xfrm>
              <a:off x="3219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18" name="Line 3894"/>
            <p:cNvSpPr>
              <a:spLocks noChangeShapeType="1"/>
            </p:cNvSpPr>
            <p:nvPr/>
          </p:nvSpPr>
          <p:spPr bwMode="auto">
            <a:xfrm>
              <a:off x="322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19" name="Line 3895"/>
            <p:cNvSpPr>
              <a:spLocks noChangeShapeType="1"/>
            </p:cNvSpPr>
            <p:nvPr/>
          </p:nvSpPr>
          <p:spPr bwMode="auto">
            <a:xfrm flipH="1">
              <a:off x="3204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20" name="Line 3896"/>
            <p:cNvSpPr>
              <a:spLocks noChangeShapeType="1"/>
            </p:cNvSpPr>
            <p:nvPr/>
          </p:nvSpPr>
          <p:spPr bwMode="auto">
            <a:xfrm flipH="1">
              <a:off x="3209" y="2035"/>
              <a:ext cx="7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21" name="Line 3897"/>
            <p:cNvSpPr>
              <a:spLocks noChangeShapeType="1"/>
            </p:cNvSpPr>
            <p:nvPr/>
          </p:nvSpPr>
          <p:spPr bwMode="auto">
            <a:xfrm>
              <a:off x="3210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22" name="Line 3898"/>
            <p:cNvSpPr>
              <a:spLocks noChangeShapeType="1"/>
            </p:cNvSpPr>
            <p:nvPr/>
          </p:nvSpPr>
          <p:spPr bwMode="auto">
            <a:xfrm>
              <a:off x="3212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23" name="Line 3899"/>
            <p:cNvSpPr>
              <a:spLocks noChangeShapeType="1"/>
            </p:cNvSpPr>
            <p:nvPr/>
          </p:nvSpPr>
          <p:spPr bwMode="auto">
            <a:xfrm flipH="1">
              <a:off x="3204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24" name="Line 3900"/>
            <p:cNvSpPr>
              <a:spLocks noChangeShapeType="1"/>
            </p:cNvSpPr>
            <p:nvPr/>
          </p:nvSpPr>
          <p:spPr bwMode="auto">
            <a:xfrm flipH="1">
              <a:off x="3209" y="2035"/>
              <a:ext cx="7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25" name="Line 3901"/>
            <p:cNvSpPr>
              <a:spLocks noChangeShapeType="1"/>
            </p:cNvSpPr>
            <p:nvPr/>
          </p:nvSpPr>
          <p:spPr bwMode="auto">
            <a:xfrm>
              <a:off x="3210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26" name="Line 3902"/>
            <p:cNvSpPr>
              <a:spLocks noChangeShapeType="1"/>
            </p:cNvSpPr>
            <p:nvPr/>
          </p:nvSpPr>
          <p:spPr bwMode="auto">
            <a:xfrm>
              <a:off x="3212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27" name="Line 3903"/>
            <p:cNvSpPr>
              <a:spLocks noChangeShapeType="1"/>
            </p:cNvSpPr>
            <p:nvPr/>
          </p:nvSpPr>
          <p:spPr bwMode="auto">
            <a:xfrm flipH="1">
              <a:off x="3191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28" name="Line 3904"/>
            <p:cNvSpPr>
              <a:spLocks noChangeShapeType="1"/>
            </p:cNvSpPr>
            <p:nvPr/>
          </p:nvSpPr>
          <p:spPr bwMode="auto">
            <a:xfrm flipH="1">
              <a:off x="3195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29" name="Line 3905"/>
            <p:cNvSpPr>
              <a:spLocks noChangeShapeType="1"/>
            </p:cNvSpPr>
            <p:nvPr/>
          </p:nvSpPr>
          <p:spPr bwMode="auto">
            <a:xfrm>
              <a:off x="3201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30" name="Line 3906"/>
            <p:cNvSpPr>
              <a:spLocks noChangeShapeType="1"/>
            </p:cNvSpPr>
            <p:nvPr/>
          </p:nvSpPr>
          <p:spPr bwMode="auto">
            <a:xfrm>
              <a:off x="3204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31" name="Line 3907"/>
            <p:cNvSpPr>
              <a:spLocks noChangeShapeType="1"/>
            </p:cNvSpPr>
            <p:nvPr/>
          </p:nvSpPr>
          <p:spPr bwMode="auto">
            <a:xfrm flipH="1">
              <a:off x="3191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32" name="Line 3908"/>
            <p:cNvSpPr>
              <a:spLocks noChangeShapeType="1"/>
            </p:cNvSpPr>
            <p:nvPr/>
          </p:nvSpPr>
          <p:spPr bwMode="auto">
            <a:xfrm flipH="1">
              <a:off x="3195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33" name="Line 3909"/>
            <p:cNvSpPr>
              <a:spLocks noChangeShapeType="1"/>
            </p:cNvSpPr>
            <p:nvPr/>
          </p:nvSpPr>
          <p:spPr bwMode="auto">
            <a:xfrm>
              <a:off x="3201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34" name="Line 3910"/>
            <p:cNvSpPr>
              <a:spLocks noChangeShapeType="1"/>
            </p:cNvSpPr>
            <p:nvPr/>
          </p:nvSpPr>
          <p:spPr bwMode="auto">
            <a:xfrm>
              <a:off x="3204" y="2030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35" name="Line 3911"/>
            <p:cNvSpPr>
              <a:spLocks noChangeShapeType="1"/>
            </p:cNvSpPr>
            <p:nvPr/>
          </p:nvSpPr>
          <p:spPr bwMode="auto">
            <a:xfrm flipH="1">
              <a:off x="318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36" name="Line 3912"/>
            <p:cNvSpPr>
              <a:spLocks noChangeShapeType="1"/>
            </p:cNvSpPr>
            <p:nvPr/>
          </p:nvSpPr>
          <p:spPr bwMode="auto">
            <a:xfrm flipH="1">
              <a:off x="3187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37" name="Line 3913"/>
            <p:cNvSpPr>
              <a:spLocks noChangeShapeType="1"/>
            </p:cNvSpPr>
            <p:nvPr/>
          </p:nvSpPr>
          <p:spPr bwMode="auto">
            <a:xfrm>
              <a:off x="3189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38" name="Line 3914"/>
            <p:cNvSpPr>
              <a:spLocks noChangeShapeType="1"/>
            </p:cNvSpPr>
            <p:nvPr/>
          </p:nvSpPr>
          <p:spPr bwMode="auto">
            <a:xfrm>
              <a:off x="319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39" name="Line 3915"/>
            <p:cNvSpPr>
              <a:spLocks noChangeShapeType="1"/>
            </p:cNvSpPr>
            <p:nvPr/>
          </p:nvSpPr>
          <p:spPr bwMode="auto">
            <a:xfrm flipH="1">
              <a:off x="318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40" name="Line 3916"/>
            <p:cNvSpPr>
              <a:spLocks noChangeShapeType="1"/>
            </p:cNvSpPr>
            <p:nvPr/>
          </p:nvSpPr>
          <p:spPr bwMode="auto">
            <a:xfrm flipH="1">
              <a:off x="3187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41" name="Line 3917"/>
            <p:cNvSpPr>
              <a:spLocks noChangeShapeType="1"/>
            </p:cNvSpPr>
            <p:nvPr/>
          </p:nvSpPr>
          <p:spPr bwMode="auto">
            <a:xfrm>
              <a:off x="3189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42" name="Line 3918"/>
            <p:cNvSpPr>
              <a:spLocks noChangeShapeType="1"/>
            </p:cNvSpPr>
            <p:nvPr/>
          </p:nvSpPr>
          <p:spPr bwMode="auto">
            <a:xfrm>
              <a:off x="319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43" name="Line 3919"/>
            <p:cNvSpPr>
              <a:spLocks noChangeShapeType="1"/>
            </p:cNvSpPr>
            <p:nvPr/>
          </p:nvSpPr>
          <p:spPr bwMode="auto">
            <a:xfrm flipH="1">
              <a:off x="3174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44" name="Line 3920"/>
            <p:cNvSpPr>
              <a:spLocks noChangeShapeType="1"/>
            </p:cNvSpPr>
            <p:nvPr/>
          </p:nvSpPr>
          <p:spPr bwMode="auto">
            <a:xfrm flipH="1">
              <a:off x="3178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45" name="Line 3921"/>
            <p:cNvSpPr>
              <a:spLocks noChangeShapeType="1"/>
            </p:cNvSpPr>
            <p:nvPr/>
          </p:nvSpPr>
          <p:spPr bwMode="auto">
            <a:xfrm>
              <a:off x="3181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46" name="Line 3922"/>
            <p:cNvSpPr>
              <a:spLocks noChangeShapeType="1"/>
            </p:cNvSpPr>
            <p:nvPr/>
          </p:nvSpPr>
          <p:spPr bwMode="auto">
            <a:xfrm>
              <a:off x="3183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47" name="Line 3923"/>
            <p:cNvSpPr>
              <a:spLocks noChangeShapeType="1"/>
            </p:cNvSpPr>
            <p:nvPr/>
          </p:nvSpPr>
          <p:spPr bwMode="auto">
            <a:xfrm flipH="1">
              <a:off x="3174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48" name="Line 3924"/>
            <p:cNvSpPr>
              <a:spLocks noChangeShapeType="1"/>
            </p:cNvSpPr>
            <p:nvPr/>
          </p:nvSpPr>
          <p:spPr bwMode="auto">
            <a:xfrm flipH="1">
              <a:off x="3178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49" name="Line 3925"/>
            <p:cNvSpPr>
              <a:spLocks noChangeShapeType="1"/>
            </p:cNvSpPr>
            <p:nvPr/>
          </p:nvSpPr>
          <p:spPr bwMode="auto">
            <a:xfrm>
              <a:off x="3181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50" name="Line 3926"/>
            <p:cNvSpPr>
              <a:spLocks noChangeShapeType="1"/>
            </p:cNvSpPr>
            <p:nvPr/>
          </p:nvSpPr>
          <p:spPr bwMode="auto">
            <a:xfrm>
              <a:off x="3183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51" name="Line 3927"/>
            <p:cNvSpPr>
              <a:spLocks noChangeShapeType="1"/>
            </p:cNvSpPr>
            <p:nvPr/>
          </p:nvSpPr>
          <p:spPr bwMode="auto">
            <a:xfrm flipH="1">
              <a:off x="3166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52" name="Line 3928"/>
            <p:cNvSpPr>
              <a:spLocks noChangeShapeType="1"/>
            </p:cNvSpPr>
            <p:nvPr/>
          </p:nvSpPr>
          <p:spPr bwMode="auto">
            <a:xfrm flipH="1">
              <a:off x="3166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53" name="Line 3929"/>
            <p:cNvSpPr>
              <a:spLocks noChangeShapeType="1"/>
            </p:cNvSpPr>
            <p:nvPr/>
          </p:nvSpPr>
          <p:spPr bwMode="auto">
            <a:xfrm>
              <a:off x="3171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54" name="Line 3930"/>
            <p:cNvSpPr>
              <a:spLocks noChangeShapeType="1"/>
            </p:cNvSpPr>
            <p:nvPr/>
          </p:nvSpPr>
          <p:spPr bwMode="auto">
            <a:xfrm>
              <a:off x="3174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55" name="Line 3931"/>
            <p:cNvSpPr>
              <a:spLocks noChangeShapeType="1"/>
            </p:cNvSpPr>
            <p:nvPr/>
          </p:nvSpPr>
          <p:spPr bwMode="auto">
            <a:xfrm flipH="1">
              <a:off x="3166" y="2007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56" name="Line 3932"/>
            <p:cNvSpPr>
              <a:spLocks noChangeShapeType="1"/>
            </p:cNvSpPr>
            <p:nvPr/>
          </p:nvSpPr>
          <p:spPr bwMode="auto">
            <a:xfrm flipH="1">
              <a:off x="3166" y="2035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57" name="Line 3933"/>
            <p:cNvSpPr>
              <a:spLocks noChangeShapeType="1"/>
            </p:cNvSpPr>
            <p:nvPr/>
          </p:nvSpPr>
          <p:spPr bwMode="auto">
            <a:xfrm>
              <a:off x="3171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58" name="Line 3934"/>
            <p:cNvSpPr>
              <a:spLocks noChangeShapeType="1"/>
            </p:cNvSpPr>
            <p:nvPr/>
          </p:nvSpPr>
          <p:spPr bwMode="auto">
            <a:xfrm>
              <a:off x="3174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59" name="Line 3935"/>
            <p:cNvSpPr>
              <a:spLocks noChangeShapeType="1"/>
            </p:cNvSpPr>
            <p:nvPr/>
          </p:nvSpPr>
          <p:spPr bwMode="auto">
            <a:xfrm flipH="1">
              <a:off x="315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60" name="Line 3936"/>
            <p:cNvSpPr>
              <a:spLocks noChangeShapeType="1"/>
            </p:cNvSpPr>
            <p:nvPr/>
          </p:nvSpPr>
          <p:spPr bwMode="auto">
            <a:xfrm flipH="1">
              <a:off x="3157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61" name="Line 3937"/>
            <p:cNvSpPr>
              <a:spLocks noChangeShapeType="1"/>
            </p:cNvSpPr>
            <p:nvPr/>
          </p:nvSpPr>
          <p:spPr bwMode="auto">
            <a:xfrm>
              <a:off x="3162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62" name="Line 3938"/>
            <p:cNvSpPr>
              <a:spLocks noChangeShapeType="1"/>
            </p:cNvSpPr>
            <p:nvPr/>
          </p:nvSpPr>
          <p:spPr bwMode="auto">
            <a:xfrm>
              <a:off x="316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63" name="Line 3939"/>
            <p:cNvSpPr>
              <a:spLocks noChangeShapeType="1"/>
            </p:cNvSpPr>
            <p:nvPr/>
          </p:nvSpPr>
          <p:spPr bwMode="auto">
            <a:xfrm flipH="1">
              <a:off x="3153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64" name="Line 3940"/>
            <p:cNvSpPr>
              <a:spLocks noChangeShapeType="1"/>
            </p:cNvSpPr>
            <p:nvPr/>
          </p:nvSpPr>
          <p:spPr bwMode="auto">
            <a:xfrm flipH="1">
              <a:off x="3157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65" name="Line 3941"/>
            <p:cNvSpPr>
              <a:spLocks noChangeShapeType="1"/>
            </p:cNvSpPr>
            <p:nvPr/>
          </p:nvSpPr>
          <p:spPr bwMode="auto">
            <a:xfrm>
              <a:off x="3162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66" name="Line 3942"/>
            <p:cNvSpPr>
              <a:spLocks noChangeShapeType="1"/>
            </p:cNvSpPr>
            <p:nvPr/>
          </p:nvSpPr>
          <p:spPr bwMode="auto">
            <a:xfrm>
              <a:off x="3165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67" name="Line 3943"/>
            <p:cNvSpPr>
              <a:spLocks noChangeShapeType="1"/>
            </p:cNvSpPr>
            <p:nvPr/>
          </p:nvSpPr>
          <p:spPr bwMode="auto">
            <a:xfrm flipH="1">
              <a:off x="314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68" name="Line 3944"/>
            <p:cNvSpPr>
              <a:spLocks noChangeShapeType="1"/>
            </p:cNvSpPr>
            <p:nvPr/>
          </p:nvSpPr>
          <p:spPr bwMode="auto">
            <a:xfrm flipH="1">
              <a:off x="3149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69" name="Line 3945"/>
            <p:cNvSpPr>
              <a:spLocks noChangeShapeType="1"/>
            </p:cNvSpPr>
            <p:nvPr/>
          </p:nvSpPr>
          <p:spPr bwMode="auto">
            <a:xfrm>
              <a:off x="3151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70" name="Line 3946"/>
            <p:cNvSpPr>
              <a:spLocks noChangeShapeType="1"/>
            </p:cNvSpPr>
            <p:nvPr/>
          </p:nvSpPr>
          <p:spPr bwMode="auto">
            <a:xfrm>
              <a:off x="315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71" name="Line 3947"/>
            <p:cNvSpPr>
              <a:spLocks noChangeShapeType="1"/>
            </p:cNvSpPr>
            <p:nvPr/>
          </p:nvSpPr>
          <p:spPr bwMode="auto">
            <a:xfrm flipH="1">
              <a:off x="314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72" name="Line 3948"/>
            <p:cNvSpPr>
              <a:spLocks noChangeShapeType="1"/>
            </p:cNvSpPr>
            <p:nvPr/>
          </p:nvSpPr>
          <p:spPr bwMode="auto">
            <a:xfrm flipH="1">
              <a:off x="3149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73" name="Line 3949"/>
            <p:cNvSpPr>
              <a:spLocks noChangeShapeType="1"/>
            </p:cNvSpPr>
            <p:nvPr/>
          </p:nvSpPr>
          <p:spPr bwMode="auto">
            <a:xfrm>
              <a:off x="3151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74" name="Line 3950"/>
            <p:cNvSpPr>
              <a:spLocks noChangeShapeType="1"/>
            </p:cNvSpPr>
            <p:nvPr/>
          </p:nvSpPr>
          <p:spPr bwMode="auto">
            <a:xfrm>
              <a:off x="315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75" name="Line 3951"/>
            <p:cNvSpPr>
              <a:spLocks noChangeShapeType="1"/>
            </p:cNvSpPr>
            <p:nvPr/>
          </p:nvSpPr>
          <p:spPr bwMode="auto">
            <a:xfrm flipH="1">
              <a:off x="3136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76" name="Line 3952"/>
            <p:cNvSpPr>
              <a:spLocks noChangeShapeType="1"/>
            </p:cNvSpPr>
            <p:nvPr/>
          </p:nvSpPr>
          <p:spPr bwMode="auto">
            <a:xfrm flipH="1">
              <a:off x="3140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77" name="Line 3953"/>
            <p:cNvSpPr>
              <a:spLocks noChangeShapeType="1"/>
            </p:cNvSpPr>
            <p:nvPr/>
          </p:nvSpPr>
          <p:spPr bwMode="auto">
            <a:xfrm>
              <a:off x="3143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78" name="Line 3954"/>
            <p:cNvSpPr>
              <a:spLocks noChangeShapeType="1"/>
            </p:cNvSpPr>
            <p:nvPr/>
          </p:nvSpPr>
          <p:spPr bwMode="auto">
            <a:xfrm>
              <a:off x="3145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79" name="Line 3955"/>
            <p:cNvSpPr>
              <a:spLocks noChangeShapeType="1"/>
            </p:cNvSpPr>
            <p:nvPr/>
          </p:nvSpPr>
          <p:spPr bwMode="auto">
            <a:xfrm flipH="1">
              <a:off x="3136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80" name="Line 3956"/>
            <p:cNvSpPr>
              <a:spLocks noChangeShapeType="1"/>
            </p:cNvSpPr>
            <p:nvPr/>
          </p:nvSpPr>
          <p:spPr bwMode="auto">
            <a:xfrm flipH="1">
              <a:off x="3140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81" name="Line 3957"/>
            <p:cNvSpPr>
              <a:spLocks noChangeShapeType="1"/>
            </p:cNvSpPr>
            <p:nvPr/>
          </p:nvSpPr>
          <p:spPr bwMode="auto">
            <a:xfrm>
              <a:off x="3143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82" name="Line 3958"/>
            <p:cNvSpPr>
              <a:spLocks noChangeShapeType="1"/>
            </p:cNvSpPr>
            <p:nvPr/>
          </p:nvSpPr>
          <p:spPr bwMode="auto">
            <a:xfrm>
              <a:off x="3145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83" name="Line 3959"/>
            <p:cNvSpPr>
              <a:spLocks noChangeShapeType="1"/>
            </p:cNvSpPr>
            <p:nvPr/>
          </p:nvSpPr>
          <p:spPr bwMode="auto">
            <a:xfrm flipH="1">
              <a:off x="3127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84" name="Line 3960"/>
            <p:cNvSpPr>
              <a:spLocks noChangeShapeType="1"/>
            </p:cNvSpPr>
            <p:nvPr/>
          </p:nvSpPr>
          <p:spPr bwMode="auto">
            <a:xfrm flipH="1">
              <a:off x="3127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85" name="Line 3961"/>
            <p:cNvSpPr>
              <a:spLocks noChangeShapeType="1"/>
            </p:cNvSpPr>
            <p:nvPr/>
          </p:nvSpPr>
          <p:spPr bwMode="auto">
            <a:xfrm>
              <a:off x="3133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86" name="Line 3962"/>
            <p:cNvSpPr>
              <a:spLocks noChangeShapeType="1"/>
            </p:cNvSpPr>
            <p:nvPr/>
          </p:nvSpPr>
          <p:spPr bwMode="auto">
            <a:xfrm>
              <a:off x="3136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87" name="Line 3963"/>
            <p:cNvSpPr>
              <a:spLocks noChangeShapeType="1"/>
            </p:cNvSpPr>
            <p:nvPr/>
          </p:nvSpPr>
          <p:spPr bwMode="auto">
            <a:xfrm flipH="1">
              <a:off x="3127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88" name="Line 3964"/>
            <p:cNvSpPr>
              <a:spLocks noChangeShapeType="1"/>
            </p:cNvSpPr>
            <p:nvPr/>
          </p:nvSpPr>
          <p:spPr bwMode="auto">
            <a:xfrm flipH="1">
              <a:off x="3127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89" name="Line 3965"/>
            <p:cNvSpPr>
              <a:spLocks noChangeShapeType="1"/>
            </p:cNvSpPr>
            <p:nvPr/>
          </p:nvSpPr>
          <p:spPr bwMode="auto">
            <a:xfrm>
              <a:off x="3133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90" name="Line 3966"/>
            <p:cNvSpPr>
              <a:spLocks noChangeShapeType="1"/>
            </p:cNvSpPr>
            <p:nvPr/>
          </p:nvSpPr>
          <p:spPr bwMode="auto">
            <a:xfrm>
              <a:off x="3136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91" name="Line 3967"/>
            <p:cNvSpPr>
              <a:spLocks noChangeShapeType="1"/>
            </p:cNvSpPr>
            <p:nvPr/>
          </p:nvSpPr>
          <p:spPr bwMode="auto">
            <a:xfrm flipH="1">
              <a:off x="311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92" name="Line 3968"/>
            <p:cNvSpPr>
              <a:spLocks noChangeShapeType="1"/>
            </p:cNvSpPr>
            <p:nvPr/>
          </p:nvSpPr>
          <p:spPr bwMode="auto">
            <a:xfrm flipH="1">
              <a:off x="3119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93" name="Line 3969"/>
            <p:cNvSpPr>
              <a:spLocks noChangeShapeType="1"/>
            </p:cNvSpPr>
            <p:nvPr/>
          </p:nvSpPr>
          <p:spPr bwMode="auto">
            <a:xfrm>
              <a:off x="3124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94" name="Line 3970"/>
            <p:cNvSpPr>
              <a:spLocks noChangeShapeType="1"/>
            </p:cNvSpPr>
            <p:nvPr/>
          </p:nvSpPr>
          <p:spPr bwMode="auto">
            <a:xfrm>
              <a:off x="312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95" name="Line 3971"/>
            <p:cNvSpPr>
              <a:spLocks noChangeShapeType="1"/>
            </p:cNvSpPr>
            <p:nvPr/>
          </p:nvSpPr>
          <p:spPr bwMode="auto">
            <a:xfrm flipH="1">
              <a:off x="3115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96" name="Line 3972"/>
            <p:cNvSpPr>
              <a:spLocks noChangeShapeType="1"/>
            </p:cNvSpPr>
            <p:nvPr/>
          </p:nvSpPr>
          <p:spPr bwMode="auto">
            <a:xfrm flipH="1">
              <a:off x="3119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97" name="Line 3973"/>
            <p:cNvSpPr>
              <a:spLocks noChangeShapeType="1"/>
            </p:cNvSpPr>
            <p:nvPr/>
          </p:nvSpPr>
          <p:spPr bwMode="auto">
            <a:xfrm>
              <a:off x="3124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98" name="Line 3974"/>
            <p:cNvSpPr>
              <a:spLocks noChangeShapeType="1"/>
            </p:cNvSpPr>
            <p:nvPr/>
          </p:nvSpPr>
          <p:spPr bwMode="auto">
            <a:xfrm>
              <a:off x="3127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99" name="Line 3975"/>
            <p:cNvSpPr>
              <a:spLocks noChangeShapeType="1"/>
            </p:cNvSpPr>
            <p:nvPr/>
          </p:nvSpPr>
          <p:spPr bwMode="auto">
            <a:xfrm flipH="1">
              <a:off x="3106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00" name="Line 3976"/>
            <p:cNvSpPr>
              <a:spLocks noChangeShapeType="1"/>
            </p:cNvSpPr>
            <p:nvPr/>
          </p:nvSpPr>
          <p:spPr bwMode="auto">
            <a:xfrm flipH="1">
              <a:off x="3111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01" name="Line 3977"/>
            <p:cNvSpPr>
              <a:spLocks noChangeShapeType="1"/>
            </p:cNvSpPr>
            <p:nvPr/>
          </p:nvSpPr>
          <p:spPr bwMode="auto">
            <a:xfrm>
              <a:off x="3113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02" name="Line 3978"/>
            <p:cNvSpPr>
              <a:spLocks noChangeShapeType="1"/>
            </p:cNvSpPr>
            <p:nvPr/>
          </p:nvSpPr>
          <p:spPr bwMode="auto">
            <a:xfrm>
              <a:off x="311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03" name="Line 3979"/>
            <p:cNvSpPr>
              <a:spLocks noChangeShapeType="1"/>
            </p:cNvSpPr>
            <p:nvPr/>
          </p:nvSpPr>
          <p:spPr bwMode="auto">
            <a:xfrm flipH="1">
              <a:off x="3106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04" name="Line 3980"/>
            <p:cNvSpPr>
              <a:spLocks noChangeShapeType="1"/>
            </p:cNvSpPr>
            <p:nvPr/>
          </p:nvSpPr>
          <p:spPr bwMode="auto">
            <a:xfrm flipH="1">
              <a:off x="3111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05" name="Line 3981"/>
            <p:cNvSpPr>
              <a:spLocks noChangeShapeType="1"/>
            </p:cNvSpPr>
            <p:nvPr/>
          </p:nvSpPr>
          <p:spPr bwMode="auto">
            <a:xfrm>
              <a:off x="3113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06" name="Line 3982"/>
            <p:cNvSpPr>
              <a:spLocks noChangeShapeType="1"/>
            </p:cNvSpPr>
            <p:nvPr/>
          </p:nvSpPr>
          <p:spPr bwMode="auto">
            <a:xfrm>
              <a:off x="311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07" name="Line 3983"/>
            <p:cNvSpPr>
              <a:spLocks noChangeShapeType="1"/>
            </p:cNvSpPr>
            <p:nvPr/>
          </p:nvSpPr>
          <p:spPr bwMode="auto">
            <a:xfrm flipH="1">
              <a:off x="3097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08" name="Line 3984"/>
            <p:cNvSpPr>
              <a:spLocks noChangeShapeType="1"/>
            </p:cNvSpPr>
            <p:nvPr/>
          </p:nvSpPr>
          <p:spPr bwMode="auto">
            <a:xfrm flipH="1">
              <a:off x="3102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09" name="Line 3985"/>
            <p:cNvSpPr>
              <a:spLocks noChangeShapeType="1"/>
            </p:cNvSpPr>
            <p:nvPr/>
          </p:nvSpPr>
          <p:spPr bwMode="auto">
            <a:xfrm>
              <a:off x="3105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10" name="Line 3986"/>
            <p:cNvSpPr>
              <a:spLocks noChangeShapeType="1"/>
            </p:cNvSpPr>
            <p:nvPr/>
          </p:nvSpPr>
          <p:spPr bwMode="auto">
            <a:xfrm>
              <a:off x="3106" y="2030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11" name="Line 3987"/>
            <p:cNvSpPr>
              <a:spLocks noChangeShapeType="1"/>
            </p:cNvSpPr>
            <p:nvPr/>
          </p:nvSpPr>
          <p:spPr bwMode="auto">
            <a:xfrm flipH="1">
              <a:off x="3097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12" name="Line 3988"/>
            <p:cNvSpPr>
              <a:spLocks noChangeShapeType="1"/>
            </p:cNvSpPr>
            <p:nvPr/>
          </p:nvSpPr>
          <p:spPr bwMode="auto">
            <a:xfrm flipH="1">
              <a:off x="3102" y="2035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13" name="Line 3989"/>
            <p:cNvSpPr>
              <a:spLocks noChangeShapeType="1"/>
            </p:cNvSpPr>
            <p:nvPr/>
          </p:nvSpPr>
          <p:spPr bwMode="auto">
            <a:xfrm>
              <a:off x="3105" y="1996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14" name="Line 3990"/>
            <p:cNvSpPr>
              <a:spLocks noChangeShapeType="1"/>
            </p:cNvSpPr>
            <p:nvPr/>
          </p:nvSpPr>
          <p:spPr bwMode="auto">
            <a:xfrm>
              <a:off x="3106" y="2030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15" name="Line 3991"/>
            <p:cNvSpPr>
              <a:spLocks noChangeShapeType="1"/>
            </p:cNvSpPr>
            <p:nvPr/>
          </p:nvSpPr>
          <p:spPr bwMode="auto">
            <a:xfrm flipH="1">
              <a:off x="3089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16" name="Line 3992"/>
            <p:cNvSpPr>
              <a:spLocks noChangeShapeType="1"/>
            </p:cNvSpPr>
            <p:nvPr/>
          </p:nvSpPr>
          <p:spPr bwMode="auto">
            <a:xfrm flipH="1">
              <a:off x="3089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17" name="Line 3993"/>
            <p:cNvSpPr>
              <a:spLocks noChangeShapeType="1"/>
            </p:cNvSpPr>
            <p:nvPr/>
          </p:nvSpPr>
          <p:spPr bwMode="auto">
            <a:xfrm>
              <a:off x="3094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18" name="Line 3994"/>
            <p:cNvSpPr>
              <a:spLocks noChangeShapeType="1"/>
            </p:cNvSpPr>
            <p:nvPr/>
          </p:nvSpPr>
          <p:spPr bwMode="auto">
            <a:xfrm>
              <a:off x="3098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19" name="Line 3995"/>
            <p:cNvSpPr>
              <a:spLocks noChangeShapeType="1"/>
            </p:cNvSpPr>
            <p:nvPr/>
          </p:nvSpPr>
          <p:spPr bwMode="auto">
            <a:xfrm flipH="1">
              <a:off x="3089" y="2007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20" name="Line 3996"/>
            <p:cNvSpPr>
              <a:spLocks noChangeShapeType="1"/>
            </p:cNvSpPr>
            <p:nvPr/>
          </p:nvSpPr>
          <p:spPr bwMode="auto">
            <a:xfrm flipH="1">
              <a:off x="3089" y="2035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21" name="Line 3997"/>
            <p:cNvSpPr>
              <a:spLocks noChangeShapeType="1"/>
            </p:cNvSpPr>
            <p:nvPr/>
          </p:nvSpPr>
          <p:spPr bwMode="auto">
            <a:xfrm>
              <a:off x="3094" y="1996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22" name="Line 3998"/>
            <p:cNvSpPr>
              <a:spLocks noChangeShapeType="1"/>
            </p:cNvSpPr>
            <p:nvPr/>
          </p:nvSpPr>
          <p:spPr bwMode="auto">
            <a:xfrm>
              <a:off x="3098" y="2030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23" name="Line 3999"/>
            <p:cNvSpPr>
              <a:spLocks noChangeShapeType="1"/>
            </p:cNvSpPr>
            <p:nvPr/>
          </p:nvSpPr>
          <p:spPr bwMode="auto">
            <a:xfrm flipH="1">
              <a:off x="3077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24" name="Line 4000"/>
            <p:cNvSpPr>
              <a:spLocks noChangeShapeType="1"/>
            </p:cNvSpPr>
            <p:nvPr/>
          </p:nvSpPr>
          <p:spPr bwMode="auto">
            <a:xfrm flipH="1">
              <a:off x="3081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25" name="Line 4001"/>
            <p:cNvSpPr>
              <a:spLocks noChangeShapeType="1"/>
            </p:cNvSpPr>
            <p:nvPr/>
          </p:nvSpPr>
          <p:spPr bwMode="auto">
            <a:xfrm>
              <a:off x="3086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26" name="Line 4002"/>
            <p:cNvSpPr>
              <a:spLocks noChangeShapeType="1"/>
            </p:cNvSpPr>
            <p:nvPr/>
          </p:nvSpPr>
          <p:spPr bwMode="auto">
            <a:xfrm>
              <a:off x="308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27" name="Line 4003"/>
            <p:cNvSpPr>
              <a:spLocks noChangeShapeType="1"/>
            </p:cNvSpPr>
            <p:nvPr/>
          </p:nvSpPr>
          <p:spPr bwMode="auto">
            <a:xfrm flipH="1">
              <a:off x="3077" y="2007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28" name="Line 4004"/>
            <p:cNvSpPr>
              <a:spLocks noChangeShapeType="1"/>
            </p:cNvSpPr>
            <p:nvPr/>
          </p:nvSpPr>
          <p:spPr bwMode="auto">
            <a:xfrm flipH="1">
              <a:off x="3081" y="2038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29" name="Line 4005"/>
            <p:cNvSpPr>
              <a:spLocks noChangeShapeType="1"/>
            </p:cNvSpPr>
            <p:nvPr/>
          </p:nvSpPr>
          <p:spPr bwMode="auto">
            <a:xfrm>
              <a:off x="3086" y="1996"/>
              <a:ext cx="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30" name="Line 4006"/>
            <p:cNvSpPr>
              <a:spLocks noChangeShapeType="1"/>
            </p:cNvSpPr>
            <p:nvPr/>
          </p:nvSpPr>
          <p:spPr bwMode="auto">
            <a:xfrm>
              <a:off x="3089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31" name="Line 4007"/>
            <p:cNvSpPr>
              <a:spLocks noChangeShapeType="1"/>
            </p:cNvSpPr>
            <p:nvPr/>
          </p:nvSpPr>
          <p:spPr bwMode="auto">
            <a:xfrm flipH="1">
              <a:off x="3068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32" name="Line 4008"/>
            <p:cNvSpPr>
              <a:spLocks noChangeShapeType="1"/>
            </p:cNvSpPr>
            <p:nvPr/>
          </p:nvSpPr>
          <p:spPr bwMode="auto">
            <a:xfrm flipH="1">
              <a:off x="3073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33" name="Line 4009"/>
            <p:cNvSpPr>
              <a:spLocks noChangeShapeType="1"/>
            </p:cNvSpPr>
            <p:nvPr/>
          </p:nvSpPr>
          <p:spPr bwMode="auto">
            <a:xfrm>
              <a:off x="3075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34" name="Line 4010"/>
            <p:cNvSpPr>
              <a:spLocks noChangeShapeType="1"/>
            </p:cNvSpPr>
            <p:nvPr/>
          </p:nvSpPr>
          <p:spPr bwMode="auto">
            <a:xfrm>
              <a:off x="308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35" name="Line 4011"/>
            <p:cNvSpPr>
              <a:spLocks noChangeShapeType="1"/>
            </p:cNvSpPr>
            <p:nvPr/>
          </p:nvSpPr>
          <p:spPr bwMode="auto">
            <a:xfrm flipH="1">
              <a:off x="3068" y="2007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36" name="Line 4012"/>
            <p:cNvSpPr>
              <a:spLocks noChangeShapeType="1"/>
            </p:cNvSpPr>
            <p:nvPr/>
          </p:nvSpPr>
          <p:spPr bwMode="auto">
            <a:xfrm flipH="1">
              <a:off x="3073" y="2035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37" name="Line 4013"/>
            <p:cNvSpPr>
              <a:spLocks noChangeShapeType="1"/>
            </p:cNvSpPr>
            <p:nvPr/>
          </p:nvSpPr>
          <p:spPr bwMode="auto">
            <a:xfrm>
              <a:off x="3075" y="1996"/>
              <a:ext cx="4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38" name="Line 4014"/>
            <p:cNvSpPr>
              <a:spLocks noChangeShapeType="1"/>
            </p:cNvSpPr>
            <p:nvPr/>
          </p:nvSpPr>
          <p:spPr bwMode="auto">
            <a:xfrm>
              <a:off x="3081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39" name="Line 4015"/>
            <p:cNvSpPr>
              <a:spLocks noChangeShapeType="1"/>
            </p:cNvSpPr>
            <p:nvPr/>
          </p:nvSpPr>
          <p:spPr bwMode="auto">
            <a:xfrm>
              <a:off x="3073" y="2030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40" name="Line 4016"/>
            <p:cNvSpPr>
              <a:spLocks noChangeShapeType="1"/>
            </p:cNvSpPr>
            <p:nvPr/>
          </p:nvSpPr>
          <p:spPr bwMode="auto">
            <a:xfrm>
              <a:off x="3083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41" name="Line 4017"/>
            <p:cNvSpPr>
              <a:spLocks noChangeShapeType="1"/>
            </p:cNvSpPr>
            <p:nvPr/>
          </p:nvSpPr>
          <p:spPr bwMode="auto">
            <a:xfrm>
              <a:off x="3075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4018"/>
          <p:cNvGrpSpPr>
            <a:grpSpLocks/>
          </p:cNvGrpSpPr>
          <p:nvPr/>
        </p:nvGrpSpPr>
        <p:grpSpPr bwMode="auto">
          <a:xfrm>
            <a:off x="4864100" y="3133725"/>
            <a:ext cx="301625" cy="1120775"/>
            <a:chOff x="3064" y="1974"/>
            <a:chExt cx="190" cy="706"/>
          </a:xfrm>
        </p:grpSpPr>
        <p:sp>
          <p:nvSpPr>
            <p:cNvPr id="1745843" name="Line 4019"/>
            <p:cNvSpPr>
              <a:spLocks noChangeShapeType="1"/>
            </p:cNvSpPr>
            <p:nvPr/>
          </p:nvSpPr>
          <p:spPr bwMode="auto">
            <a:xfrm flipH="1">
              <a:off x="3073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44" name="Line 4020"/>
            <p:cNvSpPr>
              <a:spLocks noChangeShapeType="1"/>
            </p:cNvSpPr>
            <p:nvPr/>
          </p:nvSpPr>
          <p:spPr bwMode="auto">
            <a:xfrm flipH="1">
              <a:off x="3081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45" name="Line 4021"/>
            <p:cNvSpPr>
              <a:spLocks noChangeShapeType="1"/>
            </p:cNvSpPr>
            <p:nvPr/>
          </p:nvSpPr>
          <p:spPr bwMode="auto">
            <a:xfrm>
              <a:off x="3094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46" name="Line 4022"/>
            <p:cNvSpPr>
              <a:spLocks noChangeShapeType="1"/>
            </p:cNvSpPr>
            <p:nvPr/>
          </p:nvSpPr>
          <p:spPr bwMode="auto">
            <a:xfrm flipH="1">
              <a:off x="3089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47" name="Line 4023"/>
            <p:cNvSpPr>
              <a:spLocks noChangeShapeType="1"/>
            </p:cNvSpPr>
            <p:nvPr/>
          </p:nvSpPr>
          <p:spPr bwMode="auto">
            <a:xfrm>
              <a:off x="3104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48" name="Line 4024"/>
            <p:cNvSpPr>
              <a:spLocks noChangeShapeType="1"/>
            </p:cNvSpPr>
            <p:nvPr/>
          </p:nvSpPr>
          <p:spPr bwMode="auto">
            <a:xfrm flipH="1">
              <a:off x="3102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49" name="Line 4025"/>
            <p:cNvSpPr>
              <a:spLocks noChangeShapeType="1"/>
            </p:cNvSpPr>
            <p:nvPr/>
          </p:nvSpPr>
          <p:spPr bwMode="auto">
            <a:xfrm>
              <a:off x="3113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50" name="Line 4026"/>
            <p:cNvSpPr>
              <a:spLocks noChangeShapeType="1"/>
            </p:cNvSpPr>
            <p:nvPr/>
          </p:nvSpPr>
          <p:spPr bwMode="auto">
            <a:xfrm flipH="1">
              <a:off x="3111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51" name="Line 4027"/>
            <p:cNvSpPr>
              <a:spLocks noChangeShapeType="1"/>
            </p:cNvSpPr>
            <p:nvPr/>
          </p:nvSpPr>
          <p:spPr bwMode="auto">
            <a:xfrm>
              <a:off x="3121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52" name="Line 4028"/>
            <p:cNvSpPr>
              <a:spLocks noChangeShapeType="1"/>
            </p:cNvSpPr>
            <p:nvPr/>
          </p:nvSpPr>
          <p:spPr bwMode="auto">
            <a:xfrm flipH="1">
              <a:off x="3119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53" name="Line 4029"/>
            <p:cNvSpPr>
              <a:spLocks noChangeShapeType="1"/>
            </p:cNvSpPr>
            <p:nvPr/>
          </p:nvSpPr>
          <p:spPr bwMode="auto">
            <a:xfrm>
              <a:off x="3132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54" name="Line 4030"/>
            <p:cNvSpPr>
              <a:spLocks noChangeShapeType="1"/>
            </p:cNvSpPr>
            <p:nvPr/>
          </p:nvSpPr>
          <p:spPr bwMode="auto">
            <a:xfrm flipH="1">
              <a:off x="3127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55" name="Line 4031"/>
            <p:cNvSpPr>
              <a:spLocks noChangeShapeType="1"/>
            </p:cNvSpPr>
            <p:nvPr/>
          </p:nvSpPr>
          <p:spPr bwMode="auto">
            <a:xfrm>
              <a:off x="3142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56" name="Line 4032"/>
            <p:cNvSpPr>
              <a:spLocks noChangeShapeType="1"/>
            </p:cNvSpPr>
            <p:nvPr/>
          </p:nvSpPr>
          <p:spPr bwMode="auto">
            <a:xfrm flipH="1">
              <a:off x="3140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57" name="Line 4033"/>
            <p:cNvSpPr>
              <a:spLocks noChangeShapeType="1"/>
            </p:cNvSpPr>
            <p:nvPr/>
          </p:nvSpPr>
          <p:spPr bwMode="auto">
            <a:xfrm>
              <a:off x="3151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58" name="Line 4034"/>
            <p:cNvSpPr>
              <a:spLocks noChangeShapeType="1"/>
            </p:cNvSpPr>
            <p:nvPr/>
          </p:nvSpPr>
          <p:spPr bwMode="auto">
            <a:xfrm flipH="1">
              <a:off x="3149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59" name="Line 4035"/>
            <p:cNvSpPr>
              <a:spLocks noChangeShapeType="1"/>
            </p:cNvSpPr>
            <p:nvPr/>
          </p:nvSpPr>
          <p:spPr bwMode="auto">
            <a:xfrm>
              <a:off x="3159" y="1974"/>
              <a:ext cx="5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60" name="Line 4036"/>
            <p:cNvSpPr>
              <a:spLocks noChangeShapeType="1"/>
            </p:cNvSpPr>
            <p:nvPr/>
          </p:nvSpPr>
          <p:spPr bwMode="auto">
            <a:xfrm flipH="1">
              <a:off x="3157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61" name="Line 4037"/>
            <p:cNvSpPr>
              <a:spLocks noChangeShapeType="1"/>
            </p:cNvSpPr>
            <p:nvPr/>
          </p:nvSpPr>
          <p:spPr bwMode="auto">
            <a:xfrm>
              <a:off x="317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62" name="Line 4038"/>
            <p:cNvSpPr>
              <a:spLocks noChangeShapeType="1"/>
            </p:cNvSpPr>
            <p:nvPr/>
          </p:nvSpPr>
          <p:spPr bwMode="auto">
            <a:xfrm flipH="1">
              <a:off x="3166" y="2057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63" name="Line 4039"/>
            <p:cNvSpPr>
              <a:spLocks noChangeShapeType="1"/>
            </p:cNvSpPr>
            <p:nvPr/>
          </p:nvSpPr>
          <p:spPr bwMode="auto">
            <a:xfrm>
              <a:off x="318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64" name="Line 4040"/>
            <p:cNvSpPr>
              <a:spLocks noChangeShapeType="1"/>
            </p:cNvSpPr>
            <p:nvPr/>
          </p:nvSpPr>
          <p:spPr bwMode="auto">
            <a:xfrm flipH="1">
              <a:off x="3178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65" name="Line 4041"/>
            <p:cNvSpPr>
              <a:spLocks noChangeShapeType="1"/>
            </p:cNvSpPr>
            <p:nvPr/>
          </p:nvSpPr>
          <p:spPr bwMode="auto">
            <a:xfrm>
              <a:off x="3189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66" name="Line 4042"/>
            <p:cNvSpPr>
              <a:spLocks noChangeShapeType="1"/>
            </p:cNvSpPr>
            <p:nvPr/>
          </p:nvSpPr>
          <p:spPr bwMode="auto">
            <a:xfrm flipH="1">
              <a:off x="3187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67" name="Line 4043"/>
            <p:cNvSpPr>
              <a:spLocks noChangeShapeType="1"/>
            </p:cNvSpPr>
            <p:nvPr/>
          </p:nvSpPr>
          <p:spPr bwMode="auto">
            <a:xfrm>
              <a:off x="3198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68" name="Line 4044"/>
            <p:cNvSpPr>
              <a:spLocks noChangeShapeType="1"/>
            </p:cNvSpPr>
            <p:nvPr/>
          </p:nvSpPr>
          <p:spPr bwMode="auto">
            <a:xfrm flipH="1">
              <a:off x="3195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69" name="Line 4045"/>
            <p:cNvSpPr>
              <a:spLocks noChangeShapeType="1"/>
            </p:cNvSpPr>
            <p:nvPr/>
          </p:nvSpPr>
          <p:spPr bwMode="auto">
            <a:xfrm>
              <a:off x="3210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70" name="Line 4046"/>
            <p:cNvSpPr>
              <a:spLocks noChangeShapeType="1"/>
            </p:cNvSpPr>
            <p:nvPr/>
          </p:nvSpPr>
          <p:spPr bwMode="auto">
            <a:xfrm flipH="1">
              <a:off x="3208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71" name="Line 4047"/>
            <p:cNvSpPr>
              <a:spLocks noChangeShapeType="1"/>
            </p:cNvSpPr>
            <p:nvPr/>
          </p:nvSpPr>
          <p:spPr bwMode="auto">
            <a:xfrm>
              <a:off x="3219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72" name="Line 4048"/>
            <p:cNvSpPr>
              <a:spLocks noChangeShapeType="1"/>
            </p:cNvSpPr>
            <p:nvPr/>
          </p:nvSpPr>
          <p:spPr bwMode="auto">
            <a:xfrm flipH="1">
              <a:off x="3216" y="2057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73" name="Line 4049"/>
            <p:cNvSpPr>
              <a:spLocks noChangeShapeType="1"/>
            </p:cNvSpPr>
            <p:nvPr/>
          </p:nvSpPr>
          <p:spPr bwMode="auto">
            <a:xfrm>
              <a:off x="3227" y="1974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74" name="Line 4050"/>
            <p:cNvSpPr>
              <a:spLocks noChangeShapeType="1"/>
            </p:cNvSpPr>
            <p:nvPr/>
          </p:nvSpPr>
          <p:spPr bwMode="auto">
            <a:xfrm flipH="1">
              <a:off x="3225" y="2057"/>
              <a:ext cx="1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75" name="Line 4051"/>
            <p:cNvSpPr>
              <a:spLocks noChangeShapeType="1"/>
            </p:cNvSpPr>
            <p:nvPr/>
          </p:nvSpPr>
          <p:spPr bwMode="auto">
            <a:xfrm>
              <a:off x="3236" y="1974"/>
              <a:ext cx="4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76" name="Line 4052"/>
            <p:cNvSpPr>
              <a:spLocks noChangeShapeType="1"/>
            </p:cNvSpPr>
            <p:nvPr/>
          </p:nvSpPr>
          <p:spPr bwMode="auto">
            <a:xfrm flipH="1">
              <a:off x="3233" y="206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77" name="Line 4053"/>
            <p:cNvSpPr>
              <a:spLocks noChangeShapeType="1"/>
            </p:cNvSpPr>
            <p:nvPr/>
          </p:nvSpPr>
          <p:spPr bwMode="auto">
            <a:xfrm>
              <a:off x="3248" y="197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78" name="Line 4054"/>
            <p:cNvSpPr>
              <a:spLocks noChangeShapeType="1"/>
            </p:cNvSpPr>
            <p:nvPr/>
          </p:nvSpPr>
          <p:spPr bwMode="auto">
            <a:xfrm flipH="1">
              <a:off x="3246" y="20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79" name="Freeform 4055"/>
            <p:cNvSpPr>
              <a:spLocks/>
            </p:cNvSpPr>
            <p:nvPr/>
          </p:nvSpPr>
          <p:spPr bwMode="auto">
            <a:xfrm>
              <a:off x="3069" y="2568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5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2" y="0"/>
                </a:cxn>
                <a:cxn ang="0">
                  <a:pos x="148" y="6"/>
                </a:cxn>
                <a:cxn ang="0">
                  <a:pos x="170" y="6"/>
                </a:cxn>
                <a:cxn ang="0">
                  <a:pos x="178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8" y="101"/>
                </a:cxn>
                <a:cxn ang="0">
                  <a:pos x="165" y="106"/>
                </a:cxn>
                <a:cxn ang="0">
                  <a:pos x="148" y="106"/>
                </a:cxn>
                <a:cxn ang="0">
                  <a:pos x="127" y="112"/>
                </a:cxn>
                <a:cxn ang="0">
                  <a:pos x="106" y="112"/>
                </a:cxn>
                <a:cxn ang="0">
                  <a:pos x="85" y="112"/>
                </a:cxn>
                <a:cxn ang="0">
                  <a:pos x="55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  <a:cxn ang="0">
                  <a:pos x="0" y="1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5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48" y="6"/>
                  </a:lnTo>
                  <a:lnTo>
                    <a:pt x="170" y="6"/>
                  </a:lnTo>
                  <a:lnTo>
                    <a:pt x="178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8" y="101"/>
                  </a:lnTo>
                  <a:lnTo>
                    <a:pt x="165" y="106"/>
                  </a:lnTo>
                  <a:lnTo>
                    <a:pt x="148" y="106"/>
                  </a:lnTo>
                  <a:lnTo>
                    <a:pt x="127" y="112"/>
                  </a:lnTo>
                  <a:lnTo>
                    <a:pt x="106" y="112"/>
                  </a:lnTo>
                  <a:lnTo>
                    <a:pt x="85" y="112"/>
                  </a:lnTo>
                  <a:lnTo>
                    <a:pt x="55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80" name="Freeform 4056"/>
            <p:cNvSpPr>
              <a:spLocks/>
            </p:cNvSpPr>
            <p:nvPr/>
          </p:nvSpPr>
          <p:spPr bwMode="auto">
            <a:xfrm>
              <a:off x="3066" y="2565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6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2" y="0"/>
                </a:cxn>
                <a:cxn ang="0">
                  <a:pos x="148" y="6"/>
                </a:cxn>
                <a:cxn ang="0">
                  <a:pos x="170" y="6"/>
                </a:cxn>
                <a:cxn ang="0">
                  <a:pos x="178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8" y="101"/>
                </a:cxn>
                <a:cxn ang="0">
                  <a:pos x="165" y="106"/>
                </a:cxn>
                <a:cxn ang="0">
                  <a:pos x="148" y="106"/>
                </a:cxn>
                <a:cxn ang="0">
                  <a:pos x="127" y="112"/>
                </a:cxn>
                <a:cxn ang="0">
                  <a:pos x="106" y="112"/>
                </a:cxn>
                <a:cxn ang="0">
                  <a:pos x="85" y="112"/>
                </a:cxn>
                <a:cxn ang="0">
                  <a:pos x="55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48" y="6"/>
                  </a:lnTo>
                  <a:lnTo>
                    <a:pt x="170" y="6"/>
                  </a:lnTo>
                  <a:lnTo>
                    <a:pt x="178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8" y="101"/>
                  </a:lnTo>
                  <a:lnTo>
                    <a:pt x="165" y="106"/>
                  </a:lnTo>
                  <a:lnTo>
                    <a:pt x="148" y="106"/>
                  </a:lnTo>
                  <a:lnTo>
                    <a:pt x="127" y="112"/>
                  </a:lnTo>
                  <a:lnTo>
                    <a:pt x="106" y="112"/>
                  </a:lnTo>
                  <a:lnTo>
                    <a:pt x="85" y="112"/>
                  </a:lnTo>
                  <a:lnTo>
                    <a:pt x="55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81" name="Line 4057"/>
            <p:cNvSpPr>
              <a:spLocks noChangeShapeType="1"/>
            </p:cNvSpPr>
            <p:nvPr/>
          </p:nvSpPr>
          <p:spPr bwMode="auto">
            <a:xfrm flipH="1">
              <a:off x="3064" y="2576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82" name="Freeform 4058"/>
            <p:cNvSpPr>
              <a:spLocks/>
            </p:cNvSpPr>
            <p:nvPr/>
          </p:nvSpPr>
          <p:spPr bwMode="auto">
            <a:xfrm>
              <a:off x="3066" y="2661"/>
              <a:ext cx="182" cy="16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8" y="5"/>
                </a:cxn>
                <a:cxn ang="0">
                  <a:pos x="173" y="5"/>
                </a:cxn>
                <a:cxn ang="0">
                  <a:pos x="161" y="10"/>
                </a:cxn>
                <a:cxn ang="0">
                  <a:pos x="157" y="10"/>
                </a:cxn>
                <a:cxn ang="0">
                  <a:pos x="152" y="10"/>
                </a:cxn>
                <a:cxn ang="0">
                  <a:pos x="135" y="16"/>
                </a:cxn>
                <a:cxn ang="0">
                  <a:pos x="119" y="16"/>
                </a:cxn>
                <a:cxn ang="0">
                  <a:pos x="102" y="16"/>
                </a:cxn>
                <a:cxn ang="0">
                  <a:pos x="93" y="16"/>
                </a:cxn>
                <a:cxn ang="0">
                  <a:pos x="76" y="16"/>
                </a:cxn>
                <a:cxn ang="0">
                  <a:pos x="43" y="16"/>
                </a:cxn>
                <a:cxn ang="0">
                  <a:pos x="26" y="10"/>
                </a:cxn>
                <a:cxn ang="0">
                  <a:pos x="21" y="10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182" h="16">
                  <a:moveTo>
                    <a:pt x="182" y="0"/>
                  </a:moveTo>
                  <a:lnTo>
                    <a:pt x="178" y="5"/>
                  </a:lnTo>
                  <a:lnTo>
                    <a:pt x="173" y="5"/>
                  </a:lnTo>
                  <a:lnTo>
                    <a:pt x="161" y="10"/>
                  </a:lnTo>
                  <a:lnTo>
                    <a:pt x="157" y="10"/>
                  </a:lnTo>
                  <a:lnTo>
                    <a:pt x="152" y="10"/>
                  </a:lnTo>
                  <a:lnTo>
                    <a:pt x="135" y="16"/>
                  </a:lnTo>
                  <a:lnTo>
                    <a:pt x="119" y="16"/>
                  </a:lnTo>
                  <a:lnTo>
                    <a:pt x="102" y="16"/>
                  </a:lnTo>
                  <a:lnTo>
                    <a:pt x="93" y="16"/>
                  </a:lnTo>
                  <a:lnTo>
                    <a:pt x="76" y="16"/>
                  </a:lnTo>
                  <a:lnTo>
                    <a:pt x="43" y="16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83" name="Freeform 4059"/>
            <p:cNvSpPr>
              <a:spLocks/>
            </p:cNvSpPr>
            <p:nvPr/>
          </p:nvSpPr>
          <p:spPr bwMode="auto">
            <a:xfrm>
              <a:off x="3066" y="2565"/>
              <a:ext cx="182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3" y="6"/>
                </a:cxn>
                <a:cxn ang="0">
                  <a:pos x="21" y="6"/>
                </a:cxn>
                <a:cxn ang="0">
                  <a:pos x="26" y="6"/>
                </a:cxn>
                <a:cxn ang="0">
                  <a:pos x="38" y="6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02" y="0"/>
                </a:cxn>
                <a:cxn ang="0">
                  <a:pos x="119" y="0"/>
                </a:cxn>
                <a:cxn ang="0">
                  <a:pos x="135" y="0"/>
                </a:cxn>
                <a:cxn ang="0">
                  <a:pos x="152" y="6"/>
                </a:cxn>
                <a:cxn ang="0">
                  <a:pos x="157" y="6"/>
                </a:cxn>
                <a:cxn ang="0">
                  <a:pos x="165" y="6"/>
                </a:cxn>
                <a:cxn ang="0">
                  <a:pos x="170" y="6"/>
                </a:cxn>
                <a:cxn ang="0">
                  <a:pos x="178" y="6"/>
                </a:cxn>
                <a:cxn ang="0">
                  <a:pos x="182" y="11"/>
                </a:cxn>
              </a:cxnLst>
              <a:rect l="0" t="0" r="r" b="b"/>
              <a:pathLst>
                <a:path w="182" h="17">
                  <a:moveTo>
                    <a:pt x="0" y="17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3" y="6"/>
                  </a:lnTo>
                  <a:lnTo>
                    <a:pt x="21" y="6"/>
                  </a:lnTo>
                  <a:lnTo>
                    <a:pt x="26" y="6"/>
                  </a:lnTo>
                  <a:lnTo>
                    <a:pt x="38" y="6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35" y="0"/>
                  </a:lnTo>
                  <a:lnTo>
                    <a:pt x="152" y="6"/>
                  </a:lnTo>
                  <a:lnTo>
                    <a:pt x="157" y="6"/>
                  </a:lnTo>
                  <a:lnTo>
                    <a:pt x="165" y="6"/>
                  </a:lnTo>
                  <a:lnTo>
                    <a:pt x="170" y="6"/>
                  </a:lnTo>
                  <a:lnTo>
                    <a:pt x="178" y="6"/>
                  </a:lnTo>
                  <a:lnTo>
                    <a:pt x="182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84" name="Line 4060"/>
            <p:cNvSpPr>
              <a:spLocks noChangeShapeType="1"/>
            </p:cNvSpPr>
            <p:nvPr/>
          </p:nvSpPr>
          <p:spPr bwMode="auto">
            <a:xfrm>
              <a:off x="3248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85" name="Line 4061"/>
            <p:cNvSpPr>
              <a:spLocks noChangeShapeType="1"/>
            </p:cNvSpPr>
            <p:nvPr/>
          </p:nvSpPr>
          <p:spPr bwMode="auto">
            <a:xfrm>
              <a:off x="3066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86" name="Line 4062"/>
            <p:cNvSpPr>
              <a:spLocks noChangeShapeType="1"/>
            </p:cNvSpPr>
            <p:nvPr/>
          </p:nvSpPr>
          <p:spPr bwMode="auto">
            <a:xfrm flipH="1">
              <a:off x="3064" y="2666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87" name="Line 4063"/>
            <p:cNvSpPr>
              <a:spLocks noChangeShapeType="1"/>
            </p:cNvSpPr>
            <p:nvPr/>
          </p:nvSpPr>
          <p:spPr bwMode="auto">
            <a:xfrm flipH="1">
              <a:off x="3064" y="2593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88" name="Line 4064"/>
            <p:cNvSpPr>
              <a:spLocks noChangeShapeType="1"/>
            </p:cNvSpPr>
            <p:nvPr/>
          </p:nvSpPr>
          <p:spPr bwMode="auto">
            <a:xfrm flipH="1">
              <a:off x="3064" y="2621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89" name="Line 4065"/>
            <p:cNvSpPr>
              <a:spLocks noChangeShapeType="1"/>
            </p:cNvSpPr>
            <p:nvPr/>
          </p:nvSpPr>
          <p:spPr bwMode="auto">
            <a:xfrm flipH="1">
              <a:off x="3064" y="2649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90" name="Freeform 4066"/>
            <p:cNvSpPr>
              <a:spLocks/>
            </p:cNvSpPr>
            <p:nvPr/>
          </p:nvSpPr>
          <p:spPr bwMode="auto">
            <a:xfrm>
              <a:off x="3236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91" name="Freeform 4067"/>
            <p:cNvSpPr>
              <a:spLocks/>
            </p:cNvSpPr>
            <p:nvPr/>
          </p:nvSpPr>
          <p:spPr bwMode="auto">
            <a:xfrm>
              <a:off x="3231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92" name="Freeform 4068"/>
            <p:cNvSpPr>
              <a:spLocks/>
            </p:cNvSpPr>
            <p:nvPr/>
          </p:nvSpPr>
          <p:spPr bwMode="auto">
            <a:xfrm>
              <a:off x="3227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93" name="Freeform 4069"/>
            <p:cNvSpPr>
              <a:spLocks/>
            </p:cNvSpPr>
            <p:nvPr/>
          </p:nvSpPr>
          <p:spPr bwMode="auto">
            <a:xfrm>
              <a:off x="3218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94" name="Freeform 4070"/>
            <p:cNvSpPr>
              <a:spLocks/>
            </p:cNvSpPr>
            <p:nvPr/>
          </p:nvSpPr>
          <p:spPr bwMode="auto">
            <a:xfrm>
              <a:off x="3218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95" name="Freeform 4071"/>
            <p:cNvSpPr>
              <a:spLocks/>
            </p:cNvSpPr>
            <p:nvPr/>
          </p:nvSpPr>
          <p:spPr bwMode="auto">
            <a:xfrm>
              <a:off x="3209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96" name="Freeform 4072"/>
            <p:cNvSpPr>
              <a:spLocks/>
            </p:cNvSpPr>
            <p:nvPr/>
          </p:nvSpPr>
          <p:spPr bwMode="auto">
            <a:xfrm>
              <a:off x="3206" y="2593"/>
              <a:ext cx="9" cy="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3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97" name="Freeform 4073"/>
            <p:cNvSpPr>
              <a:spLocks/>
            </p:cNvSpPr>
            <p:nvPr/>
          </p:nvSpPr>
          <p:spPr bwMode="auto">
            <a:xfrm>
              <a:off x="3201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98" name="Freeform 4074"/>
            <p:cNvSpPr>
              <a:spLocks/>
            </p:cNvSpPr>
            <p:nvPr/>
          </p:nvSpPr>
          <p:spPr bwMode="auto">
            <a:xfrm>
              <a:off x="3198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99" name="Freeform 4075"/>
            <p:cNvSpPr>
              <a:spLocks/>
            </p:cNvSpPr>
            <p:nvPr/>
          </p:nvSpPr>
          <p:spPr bwMode="auto">
            <a:xfrm>
              <a:off x="3193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00" name="Freeform 4076"/>
            <p:cNvSpPr>
              <a:spLocks/>
            </p:cNvSpPr>
            <p:nvPr/>
          </p:nvSpPr>
          <p:spPr bwMode="auto">
            <a:xfrm>
              <a:off x="3189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01" name="Freeform 4077"/>
            <p:cNvSpPr>
              <a:spLocks/>
            </p:cNvSpPr>
            <p:nvPr/>
          </p:nvSpPr>
          <p:spPr bwMode="auto">
            <a:xfrm>
              <a:off x="3180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02" name="Freeform 4078"/>
            <p:cNvSpPr>
              <a:spLocks/>
            </p:cNvSpPr>
            <p:nvPr/>
          </p:nvSpPr>
          <p:spPr bwMode="auto">
            <a:xfrm>
              <a:off x="3180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03" name="Freeform 4079"/>
            <p:cNvSpPr>
              <a:spLocks/>
            </p:cNvSpPr>
            <p:nvPr/>
          </p:nvSpPr>
          <p:spPr bwMode="auto">
            <a:xfrm>
              <a:off x="3172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04" name="Freeform 4080"/>
            <p:cNvSpPr>
              <a:spLocks/>
            </p:cNvSpPr>
            <p:nvPr/>
          </p:nvSpPr>
          <p:spPr bwMode="auto">
            <a:xfrm>
              <a:off x="3168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05" name="Freeform 4081"/>
            <p:cNvSpPr>
              <a:spLocks/>
            </p:cNvSpPr>
            <p:nvPr/>
          </p:nvSpPr>
          <p:spPr bwMode="auto">
            <a:xfrm>
              <a:off x="3163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06" name="Freeform 4082"/>
            <p:cNvSpPr>
              <a:spLocks/>
            </p:cNvSpPr>
            <p:nvPr/>
          </p:nvSpPr>
          <p:spPr bwMode="auto">
            <a:xfrm>
              <a:off x="3159" y="2593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07" name="Freeform 4083"/>
            <p:cNvSpPr>
              <a:spLocks/>
            </p:cNvSpPr>
            <p:nvPr/>
          </p:nvSpPr>
          <p:spPr bwMode="auto">
            <a:xfrm>
              <a:off x="3155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08" name="Freeform 4084"/>
            <p:cNvSpPr>
              <a:spLocks/>
            </p:cNvSpPr>
            <p:nvPr/>
          </p:nvSpPr>
          <p:spPr bwMode="auto">
            <a:xfrm>
              <a:off x="3151" y="2593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09" name="Freeform 4085"/>
            <p:cNvSpPr>
              <a:spLocks/>
            </p:cNvSpPr>
            <p:nvPr/>
          </p:nvSpPr>
          <p:spPr bwMode="auto">
            <a:xfrm>
              <a:off x="3142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10" name="Freeform 4086"/>
            <p:cNvSpPr>
              <a:spLocks/>
            </p:cNvSpPr>
            <p:nvPr/>
          </p:nvSpPr>
          <p:spPr bwMode="auto">
            <a:xfrm>
              <a:off x="3142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11" name="Freeform 4087"/>
            <p:cNvSpPr>
              <a:spLocks/>
            </p:cNvSpPr>
            <p:nvPr/>
          </p:nvSpPr>
          <p:spPr bwMode="auto">
            <a:xfrm>
              <a:off x="3134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12" name="Freeform 4088"/>
            <p:cNvSpPr>
              <a:spLocks/>
            </p:cNvSpPr>
            <p:nvPr/>
          </p:nvSpPr>
          <p:spPr bwMode="auto">
            <a:xfrm>
              <a:off x="3130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13" name="Freeform 4089"/>
            <p:cNvSpPr>
              <a:spLocks/>
            </p:cNvSpPr>
            <p:nvPr/>
          </p:nvSpPr>
          <p:spPr bwMode="auto">
            <a:xfrm>
              <a:off x="3125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14" name="Freeform 4090"/>
            <p:cNvSpPr>
              <a:spLocks/>
            </p:cNvSpPr>
            <p:nvPr/>
          </p:nvSpPr>
          <p:spPr bwMode="auto">
            <a:xfrm>
              <a:off x="3121" y="2593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15" name="Freeform 4091"/>
            <p:cNvSpPr>
              <a:spLocks/>
            </p:cNvSpPr>
            <p:nvPr/>
          </p:nvSpPr>
          <p:spPr bwMode="auto">
            <a:xfrm>
              <a:off x="3113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16" name="Freeform 4092"/>
            <p:cNvSpPr>
              <a:spLocks/>
            </p:cNvSpPr>
            <p:nvPr/>
          </p:nvSpPr>
          <p:spPr bwMode="auto">
            <a:xfrm>
              <a:off x="3113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17" name="Freeform 4093"/>
            <p:cNvSpPr>
              <a:spLocks/>
            </p:cNvSpPr>
            <p:nvPr/>
          </p:nvSpPr>
          <p:spPr bwMode="auto">
            <a:xfrm>
              <a:off x="3104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18" name="Freeform 4094"/>
            <p:cNvSpPr>
              <a:spLocks/>
            </p:cNvSpPr>
            <p:nvPr/>
          </p:nvSpPr>
          <p:spPr bwMode="auto">
            <a:xfrm>
              <a:off x="3100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19" name="Freeform 4095"/>
            <p:cNvSpPr>
              <a:spLocks/>
            </p:cNvSpPr>
            <p:nvPr/>
          </p:nvSpPr>
          <p:spPr bwMode="auto">
            <a:xfrm>
              <a:off x="3096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20" name="Freeform 4096"/>
            <p:cNvSpPr>
              <a:spLocks/>
            </p:cNvSpPr>
            <p:nvPr/>
          </p:nvSpPr>
          <p:spPr bwMode="auto">
            <a:xfrm>
              <a:off x="3092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21" name="Freeform 4097"/>
            <p:cNvSpPr>
              <a:spLocks/>
            </p:cNvSpPr>
            <p:nvPr/>
          </p:nvSpPr>
          <p:spPr bwMode="auto">
            <a:xfrm>
              <a:off x="3087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22" name="Freeform 4098"/>
            <p:cNvSpPr>
              <a:spLocks/>
            </p:cNvSpPr>
            <p:nvPr/>
          </p:nvSpPr>
          <p:spPr bwMode="auto">
            <a:xfrm>
              <a:off x="3083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23" name="Freeform 4099"/>
            <p:cNvSpPr>
              <a:spLocks/>
            </p:cNvSpPr>
            <p:nvPr/>
          </p:nvSpPr>
          <p:spPr bwMode="auto">
            <a:xfrm>
              <a:off x="3075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24" name="Freeform 4100"/>
            <p:cNvSpPr>
              <a:spLocks/>
            </p:cNvSpPr>
            <p:nvPr/>
          </p:nvSpPr>
          <p:spPr bwMode="auto">
            <a:xfrm>
              <a:off x="3075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25" name="Freeform 4101"/>
            <p:cNvSpPr>
              <a:spLocks/>
            </p:cNvSpPr>
            <p:nvPr/>
          </p:nvSpPr>
          <p:spPr bwMode="auto">
            <a:xfrm>
              <a:off x="3066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26" name="Freeform 4102"/>
            <p:cNvSpPr>
              <a:spLocks/>
            </p:cNvSpPr>
            <p:nvPr/>
          </p:nvSpPr>
          <p:spPr bwMode="auto">
            <a:xfrm>
              <a:off x="3066" y="2593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1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8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27" name="Freeform 4103"/>
            <p:cNvSpPr>
              <a:spLocks/>
            </p:cNvSpPr>
            <p:nvPr/>
          </p:nvSpPr>
          <p:spPr bwMode="auto">
            <a:xfrm>
              <a:off x="3239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28" name="Line 4104"/>
            <p:cNvSpPr>
              <a:spLocks noChangeShapeType="1"/>
            </p:cNvSpPr>
            <p:nvPr/>
          </p:nvSpPr>
          <p:spPr bwMode="auto">
            <a:xfrm>
              <a:off x="3248" y="260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29" name="Line 4105"/>
            <p:cNvSpPr>
              <a:spLocks noChangeShapeType="1"/>
            </p:cNvSpPr>
            <p:nvPr/>
          </p:nvSpPr>
          <p:spPr bwMode="auto">
            <a:xfrm flipV="1">
              <a:off x="3239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30" name="Line 4106"/>
            <p:cNvSpPr>
              <a:spLocks noChangeShapeType="1"/>
            </p:cNvSpPr>
            <p:nvPr/>
          </p:nvSpPr>
          <p:spPr bwMode="auto">
            <a:xfrm flipV="1">
              <a:off x="323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31" name="Line 4107"/>
            <p:cNvSpPr>
              <a:spLocks noChangeShapeType="1"/>
            </p:cNvSpPr>
            <p:nvPr/>
          </p:nvSpPr>
          <p:spPr bwMode="auto">
            <a:xfrm flipV="1">
              <a:off x="322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32" name="Line 4108"/>
            <p:cNvSpPr>
              <a:spLocks noChangeShapeType="1"/>
            </p:cNvSpPr>
            <p:nvPr/>
          </p:nvSpPr>
          <p:spPr bwMode="auto">
            <a:xfrm flipV="1">
              <a:off x="3209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33" name="Line 4109"/>
            <p:cNvSpPr>
              <a:spLocks noChangeShapeType="1"/>
            </p:cNvSpPr>
            <p:nvPr/>
          </p:nvSpPr>
          <p:spPr bwMode="auto">
            <a:xfrm flipV="1">
              <a:off x="3201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34" name="Line 4110"/>
            <p:cNvSpPr>
              <a:spLocks noChangeShapeType="1"/>
            </p:cNvSpPr>
            <p:nvPr/>
          </p:nvSpPr>
          <p:spPr bwMode="auto">
            <a:xfrm flipV="1">
              <a:off x="319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35" name="Line 4111"/>
            <p:cNvSpPr>
              <a:spLocks noChangeShapeType="1"/>
            </p:cNvSpPr>
            <p:nvPr/>
          </p:nvSpPr>
          <p:spPr bwMode="auto">
            <a:xfrm flipV="1">
              <a:off x="318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36" name="Line 4112"/>
            <p:cNvSpPr>
              <a:spLocks noChangeShapeType="1"/>
            </p:cNvSpPr>
            <p:nvPr/>
          </p:nvSpPr>
          <p:spPr bwMode="auto">
            <a:xfrm flipV="1">
              <a:off x="3172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37" name="Line 4113"/>
            <p:cNvSpPr>
              <a:spLocks noChangeShapeType="1"/>
            </p:cNvSpPr>
            <p:nvPr/>
          </p:nvSpPr>
          <p:spPr bwMode="auto">
            <a:xfrm flipV="1">
              <a:off x="316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38" name="Line 4114"/>
            <p:cNvSpPr>
              <a:spLocks noChangeShapeType="1"/>
            </p:cNvSpPr>
            <p:nvPr/>
          </p:nvSpPr>
          <p:spPr bwMode="auto">
            <a:xfrm flipV="1">
              <a:off x="315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39" name="Line 4115"/>
            <p:cNvSpPr>
              <a:spLocks noChangeShapeType="1"/>
            </p:cNvSpPr>
            <p:nvPr/>
          </p:nvSpPr>
          <p:spPr bwMode="auto">
            <a:xfrm flipV="1">
              <a:off x="314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40" name="Line 4116"/>
            <p:cNvSpPr>
              <a:spLocks noChangeShapeType="1"/>
            </p:cNvSpPr>
            <p:nvPr/>
          </p:nvSpPr>
          <p:spPr bwMode="auto">
            <a:xfrm flipV="1">
              <a:off x="3134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41" name="Line 4117"/>
            <p:cNvSpPr>
              <a:spLocks noChangeShapeType="1"/>
            </p:cNvSpPr>
            <p:nvPr/>
          </p:nvSpPr>
          <p:spPr bwMode="auto">
            <a:xfrm flipV="1">
              <a:off x="3127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42" name="Line 4118"/>
            <p:cNvSpPr>
              <a:spLocks noChangeShapeType="1"/>
            </p:cNvSpPr>
            <p:nvPr/>
          </p:nvSpPr>
          <p:spPr bwMode="auto">
            <a:xfrm flipV="1">
              <a:off x="3113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43" name="Line 4119"/>
            <p:cNvSpPr>
              <a:spLocks noChangeShapeType="1"/>
            </p:cNvSpPr>
            <p:nvPr/>
          </p:nvSpPr>
          <p:spPr bwMode="auto">
            <a:xfrm flipV="1">
              <a:off x="3106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44" name="Line 4120"/>
            <p:cNvSpPr>
              <a:spLocks noChangeShapeType="1"/>
            </p:cNvSpPr>
            <p:nvPr/>
          </p:nvSpPr>
          <p:spPr bwMode="auto">
            <a:xfrm flipV="1">
              <a:off x="3096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45" name="Line 4121"/>
            <p:cNvSpPr>
              <a:spLocks noChangeShapeType="1"/>
            </p:cNvSpPr>
            <p:nvPr/>
          </p:nvSpPr>
          <p:spPr bwMode="auto">
            <a:xfrm flipV="1">
              <a:off x="3087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46" name="Line 4122"/>
            <p:cNvSpPr>
              <a:spLocks noChangeShapeType="1"/>
            </p:cNvSpPr>
            <p:nvPr/>
          </p:nvSpPr>
          <p:spPr bwMode="auto">
            <a:xfrm flipV="1">
              <a:off x="3075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47" name="Line 4123"/>
            <p:cNvSpPr>
              <a:spLocks noChangeShapeType="1"/>
            </p:cNvSpPr>
            <p:nvPr/>
          </p:nvSpPr>
          <p:spPr bwMode="auto">
            <a:xfrm flipV="1">
              <a:off x="3068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48" name="Line 4124"/>
            <p:cNvSpPr>
              <a:spLocks noChangeShapeType="1"/>
            </p:cNvSpPr>
            <p:nvPr/>
          </p:nvSpPr>
          <p:spPr bwMode="auto">
            <a:xfrm flipH="1">
              <a:off x="3069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49" name="Line 4125"/>
            <p:cNvSpPr>
              <a:spLocks noChangeShapeType="1"/>
            </p:cNvSpPr>
            <p:nvPr/>
          </p:nvSpPr>
          <p:spPr bwMode="auto">
            <a:xfrm flipH="1">
              <a:off x="3077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50" name="Line 4126"/>
            <p:cNvSpPr>
              <a:spLocks noChangeShapeType="1"/>
            </p:cNvSpPr>
            <p:nvPr/>
          </p:nvSpPr>
          <p:spPr bwMode="auto">
            <a:xfrm flipH="1">
              <a:off x="3085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51" name="Line 4127"/>
            <p:cNvSpPr>
              <a:spLocks noChangeShapeType="1"/>
            </p:cNvSpPr>
            <p:nvPr/>
          </p:nvSpPr>
          <p:spPr bwMode="auto">
            <a:xfrm>
              <a:off x="3100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52" name="Line 4128"/>
            <p:cNvSpPr>
              <a:spLocks noChangeShapeType="1"/>
            </p:cNvSpPr>
            <p:nvPr/>
          </p:nvSpPr>
          <p:spPr bwMode="auto">
            <a:xfrm flipH="1">
              <a:off x="3107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53" name="Line 4129"/>
            <p:cNvSpPr>
              <a:spLocks noChangeShapeType="1"/>
            </p:cNvSpPr>
            <p:nvPr/>
          </p:nvSpPr>
          <p:spPr bwMode="auto">
            <a:xfrm flipH="1">
              <a:off x="3115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54" name="Line 4130"/>
            <p:cNvSpPr>
              <a:spLocks noChangeShapeType="1"/>
            </p:cNvSpPr>
            <p:nvPr/>
          </p:nvSpPr>
          <p:spPr bwMode="auto">
            <a:xfrm>
              <a:off x="3130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55" name="Line 4131"/>
            <p:cNvSpPr>
              <a:spLocks noChangeShapeType="1"/>
            </p:cNvSpPr>
            <p:nvPr/>
          </p:nvSpPr>
          <p:spPr bwMode="auto">
            <a:xfrm flipH="1">
              <a:off x="3136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56" name="Line 4132"/>
            <p:cNvSpPr>
              <a:spLocks noChangeShapeType="1"/>
            </p:cNvSpPr>
            <p:nvPr/>
          </p:nvSpPr>
          <p:spPr bwMode="auto">
            <a:xfrm flipH="1">
              <a:off x="3145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57" name="Line 4133"/>
            <p:cNvSpPr>
              <a:spLocks noChangeShapeType="1"/>
            </p:cNvSpPr>
            <p:nvPr/>
          </p:nvSpPr>
          <p:spPr bwMode="auto">
            <a:xfrm flipH="1">
              <a:off x="3153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58" name="Line 4134"/>
            <p:cNvSpPr>
              <a:spLocks noChangeShapeType="1"/>
            </p:cNvSpPr>
            <p:nvPr/>
          </p:nvSpPr>
          <p:spPr bwMode="auto">
            <a:xfrm>
              <a:off x="3168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59" name="Line 4135"/>
            <p:cNvSpPr>
              <a:spLocks noChangeShapeType="1"/>
            </p:cNvSpPr>
            <p:nvPr/>
          </p:nvSpPr>
          <p:spPr bwMode="auto">
            <a:xfrm flipH="1">
              <a:off x="3174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60" name="Line 4136"/>
            <p:cNvSpPr>
              <a:spLocks noChangeShapeType="1"/>
            </p:cNvSpPr>
            <p:nvPr/>
          </p:nvSpPr>
          <p:spPr bwMode="auto">
            <a:xfrm flipH="1">
              <a:off x="3183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61" name="Line 4137"/>
            <p:cNvSpPr>
              <a:spLocks noChangeShapeType="1"/>
            </p:cNvSpPr>
            <p:nvPr/>
          </p:nvSpPr>
          <p:spPr bwMode="auto">
            <a:xfrm flipH="1">
              <a:off x="3191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62" name="Line 4138"/>
            <p:cNvSpPr>
              <a:spLocks noChangeShapeType="1"/>
            </p:cNvSpPr>
            <p:nvPr/>
          </p:nvSpPr>
          <p:spPr bwMode="auto">
            <a:xfrm>
              <a:off x="3206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63" name="Line 4139"/>
            <p:cNvSpPr>
              <a:spLocks noChangeShapeType="1"/>
            </p:cNvSpPr>
            <p:nvPr/>
          </p:nvSpPr>
          <p:spPr bwMode="auto">
            <a:xfrm flipH="1">
              <a:off x="3212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64" name="Line 4140"/>
            <p:cNvSpPr>
              <a:spLocks noChangeShapeType="1"/>
            </p:cNvSpPr>
            <p:nvPr/>
          </p:nvSpPr>
          <p:spPr bwMode="auto">
            <a:xfrm flipH="1">
              <a:off x="3221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65" name="Line 4141"/>
            <p:cNvSpPr>
              <a:spLocks noChangeShapeType="1"/>
            </p:cNvSpPr>
            <p:nvPr/>
          </p:nvSpPr>
          <p:spPr bwMode="auto">
            <a:xfrm flipH="1">
              <a:off x="3229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66" name="Line 4142"/>
            <p:cNvSpPr>
              <a:spLocks noChangeShapeType="1"/>
            </p:cNvSpPr>
            <p:nvPr/>
          </p:nvSpPr>
          <p:spPr bwMode="auto">
            <a:xfrm flipH="1">
              <a:off x="3242" y="2652"/>
              <a:ext cx="8" cy="10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67" name="Line 4143"/>
            <p:cNvSpPr>
              <a:spLocks noChangeShapeType="1"/>
            </p:cNvSpPr>
            <p:nvPr/>
          </p:nvSpPr>
          <p:spPr bwMode="auto">
            <a:xfrm flipH="1" flipV="1">
              <a:off x="3064" y="2607"/>
              <a:ext cx="9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68" name="Line 4144"/>
            <p:cNvSpPr>
              <a:spLocks noChangeShapeType="1"/>
            </p:cNvSpPr>
            <p:nvPr/>
          </p:nvSpPr>
          <p:spPr bwMode="auto">
            <a:xfrm flipH="1">
              <a:off x="3229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69" name="Line 4145"/>
            <p:cNvSpPr>
              <a:spLocks noChangeShapeType="1"/>
            </p:cNvSpPr>
            <p:nvPr/>
          </p:nvSpPr>
          <p:spPr bwMode="auto">
            <a:xfrm flipH="1">
              <a:off x="3229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70" name="Line 4146"/>
            <p:cNvSpPr>
              <a:spLocks noChangeShapeType="1"/>
            </p:cNvSpPr>
            <p:nvPr/>
          </p:nvSpPr>
          <p:spPr bwMode="auto">
            <a:xfrm>
              <a:off x="3233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71" name="Line 4147"/>
            <p:cNvSpPr>
              <a:spLocks noChangeShapeType="1"/>
            </p:cNvSpPr>
            <p:nvPr/>
          </p:nvSpPr>
          <p:spPr bwMode="auto">
            <a:xfrm>
              <a:off x="3237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72" name="Line 4148"/>
            <p:cNvSpPr>
              <a:spLocks noChangeShapeType="1"/>
            </p:cNvSpPr>
            <p:nvPr/>
          </p:nvSpPr>
          <p:spPr bwMode="auto">
            <a:xfrm flipH="1">
              <a:off x="3237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73" name="Line 4149"/>
            <p:cNvSpPr>
              <a:spLocks noChangeShapeType="1"/>
            </p:cNvSpPr>
            <p:nvPr/>
          </p:nvSpPr>
          <p:spPr bwMode="auto">
            <a:xfrm flipH="1">
              <a:off x="3242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74" name="Line 4150"/>
            <p:cNvSpPr>
              <a:spLocks noChangeShapeType="1"/>
            </p:cNvSpPr>
            <p:nvPr/>
          </p:nvSpPr>
          <p:spPr bwMode="auto">
            <a:xfrm>
              <a:off x="3244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75" name="Line 4151"/>
            <p:cNvSpPr>
              <a:spLocks noChangeShapeType="1"/>
            </p:cNvSpPr>
            <p:nvPr/>
          </p:nvSpPr>
          <p:spPr bwMode="auto">
            <a:xfrm>
              <a:off x="325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76" name="Line 4152"/>
            <p:cNvSpPr>
              <a:spLocks noChangeShapeType="1"/>
            </p:cNvSpPr>
            <p:nvPr/>
          </p:nvSpPr>
          <p:spPr bwMode="auto">
            <a:xfrm flipH="1">
              <a:off x="3216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77" name="Line 4153"/>
            <p:cNvSpPr>
              <a:spLocks noChangeShapeType="1"/>
            </p:cNvSpPr>
            <p:nvPr/>
          </p:nvSpPr>
          <p:spPr bwMode="auto">
            <a:xfrm flipH="1">
              <a:off x="3221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78" name="Line 4154"/>
            <p:cNvSpPr>
              <a:spLocks noChangeShapeType="1"/>
            </p:cNvSpPr>
            <p:nvPr/>
          </p:nvSpPr>
          <p:spPr bwMode="auto">
            <a:xfrm>
              <a:off x="322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79" name="Line 4155"/>
            <p:cNvSpPr>
              <a:spLocks noChangeShapeType="1"/>
            </p:cNvSpPr>
            <p:nvPr/>
          </p:nvSpPr>
          <p:spPr bwMode="auto">
            <a:xfrm>
              <a:off x="322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80" name="Line 4156"/>
            <p:cNvSpPr>
              <a:spLocks noChangeShapeType="1"/>
            </p:cNvSpPr>
            <p:nvPr/>
          </p:nvSpPr>
          <p:spPr bwMode="auto">
            <a:xfrm flipH="1">
              <a:off x="3207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81" name="Line 4157"/>
            <p:cNvSpPr>
              <a:spLocks noChangeShapeType="1"/>
            </p:cNvSpPr>
            <p:nvPr/>
          </p:nvSpPr>
          <p:spPr bwMode="auto">
            <a:xfrm flipH="1">
              <a:off x="3212" y="2637"/>
              <a:ext cx="9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82" name="Line 4158"/>
            <p:cNvSpPr>
              <a:spLocks noChangeShapeType="1"/>
            </p:cNvSpPr>
            <p:nvPr/>
          </p:nvSpPr>
          <p:spPr bwMode="auto">
            <a:xfrm>
              <a:off x="321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83" name="Line 4159"/>
            <p:cNvSpPr>
              <a:spLocks noChangeShapeType="1"/>
            </p:cNvSpPr>
            <p:nvPr/>
          </p:nvSpPr>
          <p:spPr bwMode="auto">
            <a:xfrm>
              <a:off x="3221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84" name="Line 4160"/>
            <p:cNvSpPr>
              <a:spLocks noChangeShapeType="1"/>
            </p:cNvSpPr>
            <p:nvPr/>
          </p:nvSpPr>
          <p:spPr bwMode="auto">
            <a:xfrm flipH="1">
              <a:off x="3199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85" name="Line 4161"/>
            <p:cNvSpPr>
              <a:spLocks noChangeShapeType="1"/>
            </p:cNvSpPr>
            <p:nvPr/>
          </p:nvSpPr>
          <p:spPr bwMode="auto">
            <a:xfrm flipH="1">
              <a:off x="3204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86" name="Line 4162"/>
            <p:cNvSpPr>
              <a:spLocks noChangeShapeType="1"/>
            </p:cNvSpPr>
            <p:nvPr/>
          </p:nvSpPr>
          <p:spPr bwMode="auto">
            <a:xfrm>
              <a:off x="3206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87" name="Line 4163"/>
            <p:cNvSpPr>
              <a:spLocks noChangeShapeType="1"/>
            </p:cNvSpPr>
            <p:nvPr/>
          </p:nvSpPr>
          <p:spPr bwMode="auto">
            <a:xfrm>
              <a:off x="320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88" name="Line 4164"/>
            <p:cNvSpPr>
              <a:spLocks noChangeShapeType="1"/>
            </p:cNvSpPr>
            <p:nvPr/>
          </p:nvSpPr>
          <p:spPr bwMode="auto">
            <a:xfrm flipH="1">
              <a:off x="3191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89" name="Line 4165"/>
            <p:cNvSpPr>
              <a:spLocks noChangeShapeType="1"/>
            </p:cNvSpPr>
            <p:nvPr/>
          </p:nvSpPr>
          <p:spPr bwMode="auto">
            <a:xfrm flipH="1">
              <a:off x="3191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90" name="Line 4166"/>
            <p:cNvSpPr>
              <a:spLocks noChangeShapeType="1"/>
            </p:cNvSpPr>
            <p:nvPr/>
          </p:nvSpPr>
          <p:spPr bwMode="auto">
            <a:xfrm>
              <a:off x="319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91" name="Line 4167"/>
            <p:cNvSpPr>
              <a:spLocks noChangeShapeType="1"/>
            </p:cNvSpPr>
            <p:nvPr/>
          </p:nvSpPr>
          <p:spPr bwMode="auto">
            <a:xfrm>
              <a:off x="3199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92" name="Line 4168"/>
            <p:cNvSpPr>
              <a:spLocks noChangeShapeType="1"/>
            </p:cNvSpPr>
            <p:nvPr/>
          </p:nvSpPr>
          <p:spPr bwMode="auto">
            <a:xfrm flipH="1">
              <a:off x="3178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93" name="Line 4169"/>
            <p:cNvSpPr>
              <a:spLocks noChangeShapeType="1"/>
            </p:cNvSpPr>
            <p:nvPr/>
          </p:nvSpPr>
          <p:spPr bwMode="auto">
            <a:xfrm flipH="1">
              <a:off x="318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94" name="Line 4170"/>
            <p:cNvSpPr>
              <a:spLocks noChangeShapeType="1"/>
            </p:cNvSpPr>
            <p:nvPr/>
          </p:nvSpPr>
          <p:spPr bwMode="auto">
            <a:xfrm>
              <a:off x="318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95" name="Line 4171"/>
            <p:cNvSpPr>
              <a:spLocks noChangeShapeType="1"/>
            </p:cNvSpPr>
            <p:nvPr/>
          </p:nvSpPr>
          <p:spPr bwMode="auto">
            <a:xfrm>
              <a:off x="3189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96" name="Line 4172"/>
            <p:cNvSpPr>
              <a:spLocks noChangeShapeType="1"/>
            </p:cNvSpPr>
            <p:nvPr/>
          </p:nvSpPr>
          <p:spPr bwMode="auto">
            <a:xfrm flipH="1">
              <a:off x="317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97" name="Line 4173"/>
            <p:cNvSpPr>
              <a:spLocks noChangeShapeType="1"/>
            </p:cNvSpPr>
            <p:nvPr/>
          </p:nvSpPr>
          <p:spPr bwMode="auto">
            <a:xfrm flipH="1">
              <a:off x="3174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98" name="Line 4174"/>
            <p:cNvSpPr>
              <a:spLocks noChangeShapeType="1"/>
            </p:cNvSpPr>
            <p:nvPr/>
          </p:nvSpPr>
          <p:spPr bwMode="auto">
            <a:xfrm>
              <a:off x="317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99" name="Line 4175"/>
            <p:cNvSpPr>
              <a:spLocks noChangeShapeType="1"/>
            </p:cNvSpPr>
            <p:nvPr/>
          </p:nvSpPr>
          <p:spPr bwMode="auto">
            <a:xfrm>
              <a:off x="3183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00" name="Line 4176"/>
            <p:cNvSpPr>
              <a:spLocks noChangeShapeType="1"/>
            </p:cNvSpPr>
            <p:nvPr/>
          </p:nvSpPr>
          <p:spPr bwMode="auto">
            <a:xfrm flipH="1">
              <a:off x="3161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01" name="Line 4177"/>
            <p:cNvSpPr>
              <a:spLocks noChangeShapeType="1"/>
            </p:cNvSpPr>
            <p:nvPr/>
          </p:nvSpPr>
          <p:spPr bwMode="auto">
            <a:xfrm flipH="1">
              <a:off x="3165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02" name="Line 4178"/>
            <p:cNvSpPr>
              <a:spLocks noChangeShapeType="1"/>
            </p:cNvSpPr>
            <p:nvPr/>
          </p:nvSpPr>
          <p:spPr bwMode="auto">
            <a:xfrm>
              <a:off x="3170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03" name="Line 4179"/>
            <p:cNvSpPr>
              <a:spLocks noChangeShapeType="1"/>
            </p:cNvSpPr>
            <p:nvPr/>
          </p:nvSpPr>
          <p:spPr bwMode="auto">
            <a:xfrm>
              <a:off x="317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04" name="Line 4180"/>
            <p:cNvSpPr>
              <a:spLocks noChangeShapeType="1"/>
            </p:cNvSpPr>
            <p:nvPr/>
          </p:nvSpPr>
          <p:spPr bwMode="auto">
            <a:xfrm flipH="1">
              <a:off x="3153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05" name="Line 4181"/>
            <p:cNvSpPr>
              <a:spLocks noChangeShapeType="1"/>
            </p:cNvSpPr>
            <p:nvPr/>
          </p:nvSpPr>
          <p:spPr bwMode="auto">
            <a:xfrm flipH="1">
              <a:off x="315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06" name="Line 4182"/>
            <p:cNvSpPr>
              <a:spLocks noChangeShapeType="1"/>
            </p:cNvSpPr>
            <p:nvPr/>
          </p:nvSpPr>
          <p:spPr bwMode="auto">
            <a:xfrm>
              <a:off x="315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07" name="Line 4183"/>
            <p:cNvSpPr>
              <a:spLocks noChangeShapeType="1"/>
            </p:cNvSpPr>
            <p:nvPr/>
          </p:nvSpPr>
          <p:spPr bwMode="auto">
            <a:xfrm>
              <a:off x="316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08" name="Line 4184"/>
            <p:cNvSpPr>
              <a:spLocks noChangeShapeType="1"/>
            </p:cNvSpPr>
            <p:nvPr/>
          </p:nvSpPr>
          <p:spPr bwMode="auto">
            <a:xfrm flipH="1">
              <a:off x="314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09" name="Line 4185"/>
            <p:cNvSpPr>
              <a:spLocks noChangeShapeType="1"/>
            </p:cNvSpPr>
            <p:nvPr/>
          </p:nvSpPr>
          <p:spPr bwMode="auto">
            <a:xfrm flipH="1">
              <a:off x="3145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10" name="Line 4186"/>
            <p:cNvSpPr>
              <a:spLocks noChangeShapeType="1"/>
            </p:cNvSpPr>
            <p:nvPr/>
          </p:nvSpPr>
          <p:spPr bwMode="auto">
            <a:xfrm>
              <a:off x="3149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11" name="Line 4187"/>
            <p:cNvSpPr>
              <a:spLocks noChangeShapeType="1"/>
            </p:cNvSpPr>
            <p:nvPr/>
          </p:nvSpPr>
          <p:spPr bwMode="auto">
            <a:xfrm>
              <a:off x="315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12" name="Line 4188"/>
            <p:cNvSpPr>
              <a:spLocks noChangeShapeType="1"/>
            </p:cNvSpPr>
            <p:nvPr/>
          </p:nvSpPr>
          <p:spPr bwMode="auto">
            <a:xfrm flipH="1">
              <a:off x="3132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13" name="Line 4189"/>
            <p:cNvSpPr>
              <a:spLocks noChangeShapeType="1"/>
            </p:cNvSpPr>
            <p:nvPr/>
          </p:nvSpPr>
          <p:spPr bwMode="auto">
            <a:xfrm flipH="1">
              <a:off x="3136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14" name="Line 4190"/>
            <p:cNvSpPr>
              <a:spLocks noChangeShapeType="1"/>
            </p:cNvSpPr>
            <p:nvPr/>
          </p:nvSpPr>
          <p:spPr bwMode="auto">
            <a:xfrm>
              <a:off x="3140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15" name="Line 4191"/>
            <p:cNvSpPr>
              <a:spLocks noChangeShapeType="1"/>
            </p:cNvSpPr>
            <p:nvPr/>
          </p:nvSpPr>
          <p:spPr bwMode="auto">
            <a:xfrm>
              <a:off x="3145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16" name="Line 4192"/>
            <p:cNvSpPr>
              <a:spLocks noChangeShapeType="1"/>
            </p:cNvSpPr>
            <p:nvPr/>
          </p:nvSpPr>
          <p:spPr bwMode="auto">
            <a:xfrm flipH="1">
              <a:off x="3123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17" name="Line 4193"/>
            <p:cNvSpPr>
              <a:spLocks noChangeShapeType="1"/>
            </p:cNvSpPr>
            <p:nvPr/>
          </p:nvSpPr>
          <p:spPr bwMode="auto">
            <a:xfrm flipH="1">
              <a:off x="3127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18" name="Line 4194"/>
            <p:cNvSpPr>
              <a:spLocks noChangeShapeType="1"/>
            </p:cNvSpPr>
            <p:nvPr/>
          </p:nvSpPr>
          <p:spPr bwMode="auto">
            <a:xfrm>
              <a:off x="3132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19" name="Line 4195"/>
            <p:cNvSpPr>
              <a:spLocks noChangeShapeType="1"/>
            </p:cNvSpPr>
            <p:nvPr/>
          </p:nvSpPr>
          <p:spPr bwMode="auto">
            <a:xfrm>
              <a:off x="3132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20" name="Line 4196"/>
            <p:cNvSpPr>
              <a:spLocks noChangeShapeType="1"/>
            </p:cNvSpPr>
            <p:nvPr/>
          </p:nvSpPr>
          <p:spPr bwMode="auto">
            <a:xfrm flipH="1">
              <a:off x="3111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21" name="Line 4197"/>
            <p:cNvSpPr>
              <a:spLocks noChangeShapeType="1"/>
            </p:cNvSpPr>
            <p:nvPr/>
          </p:nvSpPr>
          <p:spPr bwMode="auto">
            <a:xfrm flipH="1">
              <a:off x="3115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22" name="Line 4198"/>
            <p:cNvSpPr>
              <a:spLocks noChangeShapeType="1"/>
            </p:cNvSpPr>
            <p:nvPr/>
          </p:nvSpPr>
          <p:spPr bwMode="auto">
            <a:xfrm>
              <a:off x="3119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23" name="Line 4199"/>
            <p:cNvSpPr>
              <a:spLocks noChangeShapeType="1"/>
            </p:cNvSpPr>
            <p:nvPr/>
          </p:nvSpPr>
          <p:spPr bwMode="auto">
            <a:xfrm>
              <a:off x="3123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24" name="Line 4200"/>
            <p:cNvSpPr>
              <a:spLocks noChangeShapeType="1"/>
            </p:cNvSpPr>
            <p:nvPr/>
          </p:nvSpPr>
          <p:spPr bwMode="auto">
            <a:xfrm flipH="1">
              <a:off x="3102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25" name="Line 4201"/>
            <p:cNvSpPr>
              <a:spLocks noChangeShapeType="1"/>
            </p:cNvSpPr>
            <p:nvPr/>
          </p:nvSpPr>
          <p:spPr bwMode="auto">
            <a:xfrm flipH="1">
              <a:off x="3106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26" name="Line 4202"/>
            <p:cNvSpPr>
              <a:spLocks noChangeShapeType="1"/>
            </p:cNvSpPr>
            <p:nvPr/>
          </p:nvSpPr>
          <p:spPr bwMode="auto">
            <a:xfrm>
              <a:off x="3111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27" name="Line 4203"/>
            <p:cNvSpPr>
              <a:spLocks noChangeShapeType="1"/>
            </p:cNvSpPr>
            <p:nvPr/>
          </p:nvSpPr>
          <p:spPr bwMode="auto">
            <a:xfrm>
              <a:off x="3113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28" name="Line 4204"/>
            <p:cNvSpPr>
              <a:spLocks noChangeShapeType="1"/>
            </p:cNvSpPr>
            <p:nvPr/>
          </p:nvSpPr>
          <p:spPr bwMode="auto">
            <a:xfrm flipH="1">
              <a:off x="3094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29" name="Line 4205"/>
            <p:cNvSpPr>
              <a:spLocks noChangeShapeType="1"/>
            </p:cNvSpPr>
            <p:nvPr/>
          </p:nvSpPr>
          <p:spPr bwMode="auto">
            <a:xfrm flipH="1">
              <a:off x="3098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30" name="Line 4206"/>
            <p:cNvSpPr>
              <a:spLocks noChangeShapeType="1"/>
            </p:cNvSpPr>
            <p:nvPr/>
          </p:nvSpPr>
          <p:spPr bwMode="auto">
            <a:xfrm>
              <a:off x="3102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31" name="Line 4207"/>
            <p:cNvSpPr>
              <a:spLocks noChangeShapeType="1"/>
            </p:cNvSpPr>
            <p:nvPr/>
          </p:nvSpPr>
          <p:spPr bwMode="auto">
            <a:xfrm>
              <a:off x="3102" y="2633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32" name="Line 4208"/>
            <p:cNvSpPr>
              <a:spLocks noChangeShapeType="1"/>
            </p:cNvSpPr>
            <p:nvPr/>
          </p:nvSpPr>
          <p:spPr bwMode="auto">
            <a:xfrm flipH="1">
              <a:off x="3085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33" name="Line 4209"/>
            <p:cNvSpPr>
              <a:spLocks noChangeShapeType="1"/>
            </p:cNvSpPr>
            <p:nvPr/>
          </p:nvSpPr>
          <p:spPr bwMode="auto">
            <a:xfrm flipH="1">
              <a:off x="3085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34" name="Line 4210"/>
            <p:cNvSpPr>
              <a:spLocks noChangeShapeType="1"/>
            </p:cNvSpPr>
            <p:nvPr/>
          </p:nvSpPr>
          <p:spPr bwMode="auto">
            <a:xfrm>
              <a:off x="3089" y="260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35" name="Line 4211"/>
            <p:cNvSpPr>
              <a:spLocks noChangeShapeType="1"/>
            </p:cNvSpPr>
            <p:nvPr/>
          </p:nvSpPr>
          <p:spPr bwMode="auto">
            <a:xfrm>
              <a:off x="3094" y="2632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36" name="Line 4212"/>
            <p:cNvSpPr>
              <a:spLocks noChangeShapeType="1"/>
            </p:cNvSpPr>
            <p:nvPr/>
          </p:nvSpPr>
          <p:spPr bwMode="auto">
            <a:xfrm flipH="1">
              <a:off x="3073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37" name="Line 4213"/>
            <p:cNvSpPr>
              <a:spLocks noChangeShapeType="1"/>
            </p:cNvSpPr>
            <p:nvPr/>
          </p:nvSpPr>
          <p:spPr bwMode="auto">
            <a:xfrm flipH="1">
              <a:off x="3077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38" name="Line 4214"/>
            <p:cNvSpPr>
              <a:spLocks noChangeShapeType="1"/>
            </p:cNvSpPr>
            <p:nvPr/>
          </p:nvSpPr>
          <p:spPr bwMode="auto">
            <a:xfrm>
              <a:off x="3081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39" name="Line 4215"/>
            <p:cNvSpPr>
              <a:spLocks noChangeShapeType="1"/>
            </p:cNvSpPr>
            <p:nvPr/>
          </p:nvSpPr>
          <p:spPr bwMode="auto">
            <a:xfrm>
              <a:off x="3085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40" name="Line 4216"/>
            <p:cNvSpPr>
              <a:spLocks noChangeShapeType="1"/>
            </p:cNvSpPr>
            <p:nvPr/>
          </p:nvSpPr>
          <p:spPr bwMode="auto">
            <a:xfrm flipH="1">
              <a:off x="3064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41" name="Line 4217"/>
            <p:cNvSpPr>
              <a:spLocks noChangeShapeType="1"/>
            </p:cNvSpPr>
            <p:nvPr/>
          </p:nvSpPr>
          <p:spPr bwMode="auto">
            <a:xfrm flipH="1">
              <a:off x="3068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42" name="Line 4218"/>
            <p:cNvSpPr>
              <a:spLocks noChangeShapeType="1"/>
            </p:cNvSpPr>
            <p:nvPr/>
          </p:nvSpPr>
          <p:spPr bwMode="auto">
            <a:xfrm>
              <a:off x="3073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4219"/>
          <p:cNvGrpSpPr>
            <a:grpSpLocks/>
          </p:cNvGrpSpPr>
          <p:nvPr/>
        </p:nvGrpSpPr>
        <p:grpSpPr bwMode="auto">
          <a:xfrm>
            <a:off x="4864100" y="4071938"/>
            <a:ext cx="301625" cy="182562"/>
            <a:chOff x="3064" y="2565"/>
            <a:chExt cx="190" cy="115"/>
          </a:xfrm>
        </p:grpSpPr>
        <p:sp>
          <p:nvSpPr>
            <p:cNvPr id="1746044" name="Line 4220"/>
            <p:cNvSpPr>
              <a:spLocks noChangeShapeType="1"/>
            </p:cNvSpPr>
            <p:nvPr/>
          </p:nvSpPr>
          <p:spPr bwMode="auto">
            <a:xfrm>
              <a:off x="307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45" name="Line 4221"/>
            <p:cNvSpPr>
              <a:spLocks noChangeShapeType="1"/>
            </p:cNvSpPr>
            <p:nvPr/>
          </p:nvSpPr>
          <p:spPr bwMode="auto">
            <a:xfrm>
              <a:off x="3068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46" name="Line 4222"/>
            <p:cNvSpPr>
              <a:spLocks noChangeShapeType="1"/>
            </p:cNvSpPr>
            <p:nvPr/>
          </p:nvSpPr>
          <p:spPr bwMode="auto">
            <a:xfrm>
              <a:off x="3081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47" name="Line 4223"/>
            <p:cNvSpPr>
              <a:spLocks noChangeShapeType="1"/>
            </p:cNvSpPr>
            <p:nvPr/>
          </p:nvSpPr>
          <p:spPr bwMode="auto">
            <a:xfrm>
              <a:off x="307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48" name="Line 4224"/>
            <p:cNvSpPr>
              <a:spLocks noChangeShapeType="1"/>
            </p:cNvSpPr>
            <p:nvPr/>
          </p:nvSpPr>
          <p:spPr bwMode="auto">
            <a:xfrm flipH="1">
              <a:off x="3069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49" name="Line 4225"/>
            <p:cNvSpPr>
              <a:spLocks noChangeShapeType="1"/>
            </p:cNvSpPr>
            <p:nvPr/>
          </p:nvSpPr>
          <p:spPr bwMode="auto">
            <a:xfrm flipH="1">
              <a:off x="3077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50" name="Line 4226"/>
            <p:cNvSpPr>
              <a:spLocks noChangeShapeType="1"/>
            </p:cNvSpPr>
            <p:nvPr/>
          </p:nvSpPr>
          <p:spPr bwMode="auto">
            <a:xfrm>
              <a:off x="3089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51" name="Line 4227"/>
            <p:cNvSpPr>
              <a:spLocks noChangeShapeType="1"/>
            </p:cNvSpPr>
            <p:nvPr/>
          </p:nvSpPr>
          <p:spPr bwMode="auto">
            <a:xfrm flipH="1">
              <a:off x="3085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52" name="Line 4228"/>
            <p:cNvSpPr>
              <a:spLocks noChangeShapeType="1"/>
            </p:cNvSpPr>
            <p:nvPr/>
          </p:nvSpPr>
          <p:spPr bwMode="auto">
            <a:xfrm>
              <a:off x="310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53" name="Line 4229"/>
            <p:cNvSpPr>
              <a:spLocks noChangeShapeType="1"/>
            </p:cNvSpPr>
            <p:nvPr/>
          </p:nvSpPr>
          <p:spPr bwMode="auto">
            <a:xfrm flipH="1">
              <a:off x="3098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54" name="Line 4230"/>
            <p:cNvSpPr>
              <a:spLocks noChangeShapeType="1"/>
            </p:cNvSpPr>
            <p:nvPr/>
          </p:nvSpPr>
          <p:spPr bwMode="auto">
            <a:xfrm>
              <a:off x="3111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55" name="Line 4231"/>
            <p:cNvSpPr>
              <a:spLocks noChangeShapeType="1"/>
            </p:cNvSpPr>
            <p:nvPr/>
          </p:nvSpPr>
          <p:spPr bwMode="auto">
            <a:xfrm flipH="1">
              <a:off x="3107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56" name="Line 4232"/>
            <p:cNvSpPr>
              <a:spLocks noChangeShapeType="1"/>
            </p:cNvSpPr>
            <p:nvPr/>
          </p:nvSpPr>
          <p:spPr bwMode="auto">
            <a:xfrm>
              <a:off x="3119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57" name="Line 4233"/>
            <p:cNvSpPr>
              <a:spLocks noChangeShapeType="1"/>
            </p:cNvSpPr>
            <p:nvPr/>
          </p:nvSpPr>
          <p:spPr bwMode="auto">
            <a:xfrm flipH="1">
              <a:off x="3115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58" name="Line 4234"/>
            <p:cNvSpPr>
              <a:spLocks noChangeShapeType="1"/>
            </p:cNvSpPr>
            <p:nvPr/>
          </p:nvSpPr>
          <p:spPr bwMode="auto">
            <a:xfrm>
              <a:off x="313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59" name="Line 4235"/>
            <p:cNvSpPr>
              <a:spLocks noChangeShapeType="1"/>
            </p:cNvSpPr>
            <p:nvPr/>
          </p:nvSpPr>
          <p:spPr bwMode="auto">
            <a:xfrm flipH="1">
              <a:off x="3128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60" name="Line 4236"/>
            <p:cNvSpPr>
              <a:spLocks noChangeShapeType="1"/>
            </p:cNvSpPr>
            <p:nvPr/>
          </p:nvSpPr>
          <p:spPr bwMode="auto">
            <a:xfrm>
              <a:off x="314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61" name="Line 4237"/>
            <p:cNvSpPr>
              <a:spLocks noChangeShapeType="1"/>
            </p:cNvSpPr>
            <p:nvPr/>
          </p:nvSpPr>
          <p:spPr bwMode="auto">
            <a:xfrm flipH="1">
              <a:off x="3136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62" name="Line 4238"/>
            <p:cNvSpPr>
              <a:spLocks noChangeShapeType="1"/>
            </p:cNvSpPr>
            <p:nvPr/>
          </p:nvSpPr>
          <p:spPr bwMode="auto">
            <a:xfrm>
              <a:off x="3149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63" name="Line 4239"/>
            <p:cNvSpPr>
              <a:spLocks noChangeShapeType="1"/>
            </p:cNvSpPr>
            <p:nvPr/>
          </p:nvSpPr>
          <p:spPr bwMode="auto">
            <a:xfrm flipH="1">
              <a:off x="3145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64" name="Line 4240"/>
            <p:cNvSpPr>
              <a:spLocks noChangeShapeType="1"/>
            </p:cNvSpPr>
            <p:nvPr/>
          </p:nvSpPr>
          <p:spPr bwMode="auto">
            <a:xfrm>
              <a:off x="315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65" name="Line 4241"/>
            <p:cNvSpPr>
              <a:spLocks noChangeShapeType="1"/>
            </p:cNvSpPr>
            <p:nvPr/>
          </p:nvSpPr>
          <p:spPr bwMode="auto">
            <a:xfrm flipH="1">
              <a:off x="3153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66" name="Line 4242"/>
            <p:cNvSpPr>
              <a:spLocks noChangeShapeType="1"/>
            </p:cNvSpPr>
            <p:nvPr/>
          </p:nvSpPr>
          <p:spPr bwMode="auto">
            <a:xfrm>
              <a:off x="3168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67" name="Line 4243"/>
            <p:cNvSpPr>
              <a:spLocks noChangeShapeType="1"/>
            </p:cNvSpPr>
            <p:nvPr/>
          </p:nvSpPr>
          <p:spPr bwMode="auto">
            <a:xfrm flipH="1">
              <a:off x="3166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68" name="Line 4244"/>
            <p:cNvSpPr>
              <a:spLocks noChangeShapeType="1"/>
            </p:cNvSpPr>
            <p:nvPr/>
          </p:nvSpPr>
          <p:spPr bwMode="auto">
            <a:xfrm>
              <a:off x="3178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69" name="Line 4245"/>
            <p:cNvSpPr>
              <a:spLocks noChangeShapeType="1"/>
            </p:cNvSpPr>
            <p:nvPr/>
          </p:nvSpPr>
          <p:spPr bwMode="auto">
            <a:xfrm flipH="1">
              <a:off x="3174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70" name="Line 4246"/>
            <p:cNvSpPr>
              <a:spLocks noChangeShapeType="1"/>
            </p:cNvSpPr>
            <p:nvPr/>
          </p:nvSpPr>
          <p:spPr bwMode="auto">
            <a:xfrm>
              <a:off x="318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71" name="Line 4247"/>
            <p:cNvSpPr>
              <a:spLocks noChangeShapeType="1"/>
            </p:cNvSpPr>
            <p:nvPr/>
          </p:nvSpPr>
          <p:spPr bwMode="auto">
            <a:xfrm flipH="1">
              <a:off x="3183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72" name="Line 4248"/>
            <p:cNvSpPr>
              <a:spLocks noChangeShapeType="1"/>
            </p:cNvSpPr>
            <p:nvPr/>
          </p:nvSpPr>
          <p:spPr bwMode="auto">
            <a:xfrm>
              <a:off x="319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73" name="Line 4249"/>
            <p:cNvSpPr>
              <a:spLocks noChangeShapeType="1"/>
            </p:cNvSpPr>
            <p:nvPr/>
          </p:nvSpPr>
          <p:spPr bwMode="auto">
            <a:xfrm flipH="1">
              <a:off x="3192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74" name="Line 4250"/>
            <p:cNvSpPr>
              <a:spLocks noChangeShapeType="1"/>
            </p:cNvSpPr>
            <p:nvPr/>
          </p:nvSpPr>
          <p:spPr bwMode="auto">
            <a:xfrm>
              <a:off x="3206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75" name="Line 4251"/>
            <p:cNvSpPr>
              <a:spLocks noChangeShapeType="1"/>
            </p:cNvSpPr>
            <p:nvPr/>
          </p:nvSpPr>
          <p:spPr bwMode="auto">
            <a:xfrm flipH="1">
              <a:off x="3204" y="2658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76" name="Line 4252"/>
            <p:cNvSpPr>
              <a:spLocks noChangeShapeType="1"/>
            </p:cNvSpPr>
            <p:nvPr/>
          </p:nvSpPr>
          <p:spPr bwMode="auto">
            <a:xfrm>
              <a:off x="3216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77" name="Line 4253"/>
            <p:cNvSpPr>
              <a:spLocks noChangeShapeType="1"/>
            </p:cNvSpPr>
            <p:nvPr/>
          </p:nvSpPr>
          <p:spPr bwMode="auto">
            <a:xfrm flipH="1">
              <a:off x="3212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78" name="Line 4254"/>
            <p:cNvSpPr>
              <a:spLocks noChangeShapeType="1"/>
            </p:cNvSpPr>
            <p:nvPr/>
          </p:nvSpPr>
          <p:spPr bwMode="auto">
            <a:xfrm>
              <a:off x="322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79" name="Line 4255"/>
            <p:cNvSpPr>
              <a:spLocks noChangeShapeType="1"/>
            </p:cNvSpPr>
            <p:nvPr/>
          </p:nvSpPr>
          <p:spPr bwMode="auto">
            <a:xfrm flipH="1">
              <a:off x="3221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80" name="Line 4256"/>
            <p:cNvSpPr>
              <a:spLocks noChangeShapeType="1"/>
            </p:cNvSpPr>
            <p:nvPr/>
          </p:nvSpPr>
          <p:spPr bwMode="auto">
            <a:xfrm>
              <a:off x="323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81" name="Line 4257"/>
            <p:cNvSpPr>
              <a:spLocks noChangeShapeType="1"/>
            </p:cNvSpPr>
            <p:nvPr/>
          </p:nvSpPr>
          <p:spPr bwMode="auto">
            <a:xfrm flipH="1">
              <a:off x="3230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82" name="Line 4258"/>
            <p:cNvSpPr>
              <a:spLocks noChangeShapeType="1"/>
            </p:cNvSpPr>
            <p:nvPr/>
          </p:nvSpPr>
          <p:spPr bwMode="auto">
            <a:xfrm>
              <a:off x="3244" y="257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83" name="Line 4259"/>
            <p:cNvSpPr>
              <a:spLocks noChangeShapeType="1"/>
            </p:cNvSpPr>
            <p:nvPr/>
          </p:nvSpPr>
          <p:spPr bwMode="auto">
            <a:xfrm flipH="1">
              <a:off x="3242" y="2658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84" name="Freeform 4260"/>
            <p:cNvSpPr>
              <a:spLocks/>
            </p:cNvSpPr>
            <p:nvPr/>
          </p:nvSpPr>
          <p:spPr bwMode="auto">
            <a:xfrm>
              <a:off x="3069" y="2568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5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2" y="0"/>
                </a:cxn>
                <a:cxn ang="0">
                  <a:pos x="148" y="6"/>
                </a:cxn>
                <a:cxn ang="0">
                  <a:pos x="170" y="6"/>
                </a:cxn>
                <a:cxn ang="0">
                  <a:pos x="178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8" y="101"/>
                </a:cxn>
                <a:cxn ang="0">
                  <a:pos x="165" y="106"/>
                </a:cxn>
                <a:cxn ang="0">
                  <a:pos x="148" y="106"/>
                </a:cxn>
                <a:cxn ang="0">
                  <a:pos x="127" y="112"/>
                </a:cxn>
                <a:cxn ang="0">
                  <a:pos x="106" y="112"/>
                </a:cxn>
                <a:cxn ang="0">
                  <a:pos x="85" y="112"/>
                </a:cxn>
                <a:cxn ang="0">
                  <a:pos x="55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  <a:cxn ang="0">
                  <a:pos x="0" y="1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5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48" y="6"/>
                  </a:lnTo>
                  <a:lnTo>
                    <a:pt x="170" y="6"/>
                  </a:lnTo>
                  <a:lnTo>
                    <a:pt x="178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8" y="101"/>
                  </a:lnTo>
                  <a:lnTo>
                    <a:pt x="165" y="106"/>
                  </a:lnTo>
                  <a:lnTo>
                    <a:pt x="148" y="106"/>
                  </a:lnTo>
                  <a:lnTo>
                    <a:pt x="127" y="112"/>
                  </a:lnTo>
                  <a:lnTo>
                    <a:pt x="106" y="112"/>
                  </a:lnTo>
                  <a:lnTo>
                    <a:pt x="85" y="112"/>
                  </a:lnTo>
                  <a:lnTo>
                    <a:pt x="55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85" name="Freeform 4261"/>
            <p:cNvSpPr>
              <a:spLocks/>
            </p:cNvSpPr>
            <p:nvPr/>
          </p:nvSpPr>
          <p:spPr bwMode="auto">
            <a:xfrm>
              <a:off x="3066" y="2565"/>
              <a:ext cx="182" cy="1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6"/>
                </a:cxn>
                <a:cxn ang="0">
                  <a:pos x="26" y="6"/>
                </a:cxn>
                <a:cxn ang="0">
                  <a:pos x="43" y="0"/>
                </a:cxn>
                <a:cxn ang="0">
                  <a:pos x="68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2" y="0"/>
                </a:cxn>
                <a:cxn ang="0">
                  <a:pos x="148" y="6"/>
                </a:cxn>
                <a:cxn ang="0">
                  <a:pos x="170" y="6"/>
                </a:cxn>
                <a:cxn ang="0">
                  <a:pos x="178" y="11"/>
                </a:cxn>
                <a:cxn ang="0">
                  <a:pos x="182" y="11"/>
                </a:cxn>
                <a:cxn ang="0">
                  <a:pos x="182" y="101"/>
                </a:cxn>
                <a:cxn ang="0">
                  <a:pos x="178" y="101"/>
                </a:cxn>
                <a:cxn ang="0">
                  <a:pos x="165" y="106"/>
                </a:cxn>
                <a:cxn ang="0">
                  <a:pos x="148" y="106"/>
                </a:cxn>
                <a:cxn ang="0">
                  <a:pos x="127" y="112"/>
                </a:cxn>
                <a:cxn ang="0">
                  <a:pos x="106" y="112"/>
                </a:cxn>
                <a:cxn ang="0">
                  <a:pos x="85" y="112"/>
                </a:cxn>
                <a:cxn ang="0">
                  <a:pos x="55" y="112"/>
                </a:cxn>
                <a:cxn ang="0">
                  <a:pos x="30" y="106"/>
                </a:cxn>
                <a:cxn ang="0">
                  <a:pos x="17" y="106"/>
                </a:cxn>
                <a:cxn ang="0">
                  <a:pos x="9" y="101"/>
                </a:cxn>
                <a:cxn ang="0">
                  <a:pos x="0" y="101"/>
                </a:cxn>
              </a:cxnLst>
              <a:rect l="0" t="0" r="r" b="b"/>
              <a:pathLst>
                <a:path w="182" h="112">
                  <a:moveTo>
                    <a:pt x="0" y="11"/>
                  </a:moveTo>
                  <a:lnTo>
                    <a:pt x="9" y="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48" y="6"/>
                  </a:lnTo>
                  <a:lnTo>
                    <a:pt x="170" y="6"/>
                  </a:lnTo>
                  <a:lnTo>
                    <a:pt x="178" y="11"/>
                  </a:lnTo>
                  <a:lnTo>
                    <a:pt x="182" y="11"/>
                  </a:lnTo>
                  <a:lnTo>
                    <a:pt x="182" y="101"/>
                  </a:lnTo>
                  <a:lnTo>
                    <a:pt x="178" y="101"/>
                  </a:lnTo>
                  <a:lnTo>
                    <a:pt x="165" y="106"/>
                  </a:lnTo>
                  <a:lnTo>
                    <a:pt x="148" y="106"/>
                  </a:lnTo>
                  <a:lnTo>
                    <a:pt x="127" y="112"/>
                  </a:lnTo>
                  <a:lnTo>
                    <a:pt x="106" y="112"/>
                  </a:lnTo>
                  <a:lnTo>
                    <a:pt x="85" y="112"/>
                  </a:lnTo>
                  <a:lnTo>
                    <a:pt x="55" y="112"/>
                  </a:lnTo>
                  <a:lnTo>
                    <a:pt x="30" y="106"/>
                  </a:lnTo>
                  <a:lnTo>
                    <a:pt x="17" y="106"/>
                  </a:lnTo>
                  <a:lnTo>
                    <a:pt x="9" y="101"/>
                  </a:lnTo>
                  <a:lnTo>
                    <a:pt x="0" y="10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86" name="Line 4262"/>
            <p:cNvSpPr>
              <a:spLocks noChangeShapeType="1"/>
            </p:cNvSpPr>
            <p:nvPr/>
          </p:nvSpPr>
          <p:spPr bwMode="auto">
            <a:xfrm flipH="1">
              <a:off x="3064" y="2576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87" name="Freeform 4263"/>
            <p:cNvSpPr>
              <a:spLocks/>
            </p:cNvSpPr>
            <p:nvPr/>
          </p:nvSpPr>
          <p:spPr bwMode="auto">
            <a:xfrm>
              <a:off x="3066" y="2661"/>
              <a:ext cx="182" cy="16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8" y="5"/>
                </a:cxn>
                <a:cxn ang="0">
                  <a:pos x="173" y="5"/>
                </a:cxn>
                <a:cxn ang="0">
                  <a:pos x="161" y="10"/>
                </a:cxn>
                <a:cxn ang="0">
                  <a:pos x="157" y="10"/>
                </a:cxn>
                <a:cxn ang="0">
                  <a:pos x="152" y="10"/>
                </a:cxn>
                <a:cxn ang="0">
                  <a:pos x="135" y="16"/>
                </a:cxn>
                <a:cxn ang="0">
                  <a:pos x="119" y="16"/>
                </a:cxn>
                <a:cxn ang="0">
                  <a:pos x="102" y="16"/>
                </a:cxn>
                <a:cxn ang="0">
                  <a:pos x="93" y="16"/>
                </a:cxn>
                <a:cxn ang="0">
                  <a:pos x="76" y="16"/>
                </a:cxn>
                <a:cxn ang="0">
                  <a:pos x="43" y="16"/>
                </a:cxn>
                <a:cxn ang="0">
                  <a:pos x="26" y="10"/>
                </a:cxn>
                <a:cxn ang="0">
                  <a:pos x="21" y="10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182" h="16">
                  <a:moveTo>
                    <a:pt x="182" y="0"/>
                  </a:moveTo>
                  <a:lnTo>
                    <a:pt x="178" y="5"/>
                  </a:lnTo>
                  <a:lnTo>
                    <a:pt x="173" y="5"/>
                  </a:lnTo>
                  <a:lnTo>
                    <a:pt x="161" y="10"/>
                  </a:lnTo>
                  <a:lnTo>
                    <a:pt x="157" y="10"/>
                  </a:lnTo>
                  <a:lnTo>
                    <a:pt x="152" y="10"/>
                  </a:lnTo>
                  <a:lnTo>
                    <a:pt x="135" y="16"/>
                  </a:lnTo>
                  <a:lnTo>
                    <a:pt x="119" y="16"/>
                  </a:lnTo>
                  <a:lnTo>
                    <a:pt x="102" y="16"/>
                  </a:lnTo>
                  <a:lnTo>
                    <a:pt x="93" y="16"/>
                  </a:lnTo>
                  <a:lnTo>
                    <a:pt x="76" y="16"/>
                  </a:lnTo>
                  <a:lnTo>
                    <a:pt x="43" y="16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88" name="Freeform 4264"/>
            <p:cNvSpPr>
              <a:spLocks/>
            </p:cNvSpPr>
            <p:nvPr/>
          </p:nvSpPr>
          <p:spPr bwMode="auto">
            <a:xfrm>
              <a:off x="3066" y="2565"/>
              <a:ext cx="182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13" y="6"/>
                </a:cxn>
                <a:cxn ang="0">
                  <a:pos x="21" y="6"/>
                </a:cxn>
                <a:cxn ang="0">
                  <a:pos x="26" y="6"/>
                </a:cxn>
                <a:cxn ang="0">
                  <a:pos x="38" y="6"/>
                </a:cxn>
                <a:cxn ang="0">
                  <a:pos x="76" y="0"/>
                </a:cxn>
                <a:cxn ang="0">
                  <a:pos x="93" y="0"/>
                </a:cxn>
                <a:cxn ang="0">
                  <a:pos x="102" y="0"/>
                </a:cxn>
                <a:cxn ang="0">
                  <a:pos x="119" y="0"/>
                </a:cxn>
                <a:cxn ang="0">
                  <a:pos x="135" y="0"/>
                </a:cxn>
                <a:cxn ang="0">
                  <a:pos x="152" y="6"/>
                </a:cxn>
                <a:cxn ang="0">
                  <a:pos x="157" y="6"/>
                </a:cxn>
                <a:cxn ang="0">
                  <a:pos x="165" y="6"/>
                </a:cxn>
                <a:cxn ang="0">
                  <a:pos x="170" y="6"/>
                </a:cxn>
                <a:cxn ang="0">
                  <a:pos x="178" y="6"/>
                </a:cxn>
                <a:cxn ang="0">
                  <a:pos x="182" y="11"/>
                </a:cxn>
              </a:cxnLst>
              <a:rect l="0" t="0" r="r" b="b"/>
              <a:pathLst>
                <a:path w="182" h="17">
                  <a:moveTo>
                    <a:pt x="0" y="17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13" y="6"/>
                  </a:lnTo>
                  <a:lnTo>
                    <a:pt x="21" y="6"/>
                  </a:lnTo>
                  <a:lnTo>
                    <a:pt x="26" y="6"/>
                  </a:lnTo>
                  <a:lnTo>
                    <a:pt x="38" y="6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35" y="0"/>
                  </a:lnTo>
                  <a:lnTo>
                    <a:pt x="152" y="6"/>
                  </a:lnTo>
                  <a:lnTo>
                    <a:pt x="157" y="6"/>
                  </a:lnTo>
                  <a:lnTo>
                    <a:pt x="165" y="6"/>
                  </a:lnTo>
                  <a:lnTo>
                    <a:pt x="170" y="6"/>
                  </a:lnTo>
                  <a:lnTo>
                    <a:pt x="178" y="6"/>
                  </a:lnTo>
                  <a:lnTo>
                    <a:pt x="182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89" name="Line 4265"/>
            <p:cNvSpPr>
              <a:spLocks noChangeShapeType="1"/>
            </p:cNvSpPr>
            <p:nvPr/>
          </p:nvSpPr>
          <p:spPr bwMode="auto">
            <a:xfrm>
              <a:off x="3248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90" name="Line 4266"/>
            <p:cNvSpPr>
              <a:spLocks noChangeShapeType="1"/>
            </p:cNvSpPr>
            <p:nvPr/>
          </p:nvSpPr>
          <p:spPr bwMode="auto">
            <a:xfrm>
              <a:off x="3066" y="2585"/>
              <a:ext cx="1" cy="73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91" name="Line 4267"/>
            <p:cNvSpPr>
              <a:spLocks noChangeShapeType="1"/>
            </p:cNvSpPr>
            <p:nvPr/>
          </p:nvSpPr>
          <p:spPr bwMode="auto">
            <a:xfrm flipH="1">
              <a:off x="3064" y="2666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92" name="Line 4268"/>
            <p:cNvSpPr>
              <a:spLocks noChangeShapeType="1"/>
            </p:cNvSpPr>
            <p:nvPr/>
          </p:nvSpPr>
          <p:spPr bwMode="auto">
            <a:xfrm flipH="1">
              <a:off x="3064" y="2593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93" name="Line 4269"/>
            <p:cNvSpPr>
              <a:spLocks noChangeShapeType="1"/>
            </p:cNvSpPr>
            <p:nvPr/>
          </p:nvSpPr>
          <p:spPr bwMode="auto">
            <a:xfrm flipH="1">
              <a:off x="3064" y="2621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94" name="Line 4270"/>
            <p:cNvSpPr>
              <a:spLocks noChangeShapeType="1"/>
            </p:cNvSpPr>
            <p:nvPr/>
          </p:nvSpPr>
          <p:spPr bwMode="auto">
            <a:xfrm flipH="1">
              <a:off x="3064" y="2649"/>
              <a:ext cx="186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95" name="Freeform 4271"/>
            <p:cNvSpPr>
              <a:spLocks/>
            </p:cNvSpPr>
            <p:nvPr/>
          </p:nvSpPr>
          <p:spPr bwMode="auto">
            <a:xfrm>
              <a:off x="3236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96" name="Freeform 4272"/>
            <p:cNvSpPr>
              <a:spLocks/>
            </p:cNvSpPr>
            <p:nvPr/>
          </p:nvSpPr>
          <p:spPr bwMode="auto">
            <a:xfrm>
              <a:off x="3231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97" name="Freeform 4273"/>
            <p:cNvSpPr>
              <a:spLocks/>
            </p:cNvSpPr>
            <p:nvPr/>
          </p:nvSpPr>
          <p:spPr bwMode="auto">
            <a:xfrm>
              <a:off x="3227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98" name="Freeform 4274"/>
            <p:cNvSpPr>
              <a:spLocks/>
            </p:cNvSpPr>
            <p:nvPr/>
          </p:nvSpPr>
          <p:spPr bwMode="auto">
            <a:xfrm>
              <a:off x="3218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99" name="Freeform 4275"/>
            <p:cNvSpPr>
              <a:spLocks/>
            </p:cNvSpPr>
            <p:nvPr/>
          </p:nvSpPr>
          <p:spPr bwMode="auto">
            <a:xfrm>
              <a:off x="3218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00" name="Freeform 4276"/>
            <p:cNvSpPr>
              <a:spLocks/>
            </p:cNvSpPr>
            <p:nvPr/>
          </p:nvSpPr>
          <p:spPr bwMode="auto">
            <a:xfrm>
              <a:off x="3209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01" name="Freeform 4277"/>
            <p:cNvSpPr>
              <a:spLocks/>
            </p:cNvSpPr>
            <p:nvPr/>
          </p:nvSpPr>
          <p:spPr bwMode="auto">
            <a:xfrm>
              <a:off x="3206" y="2593"/>
              <a:ext cx="9" cy="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3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02" name="Freeform 4278"/>
            <p:cNvSpPr>
              <a:spLocks/>
            </p:cNvSpPr>
            <p:nvPr/>
          </p:nvSpPr>
          <p:spPr bwMode="auto">
            <a:xfrm>
              <a:off x="3201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03" name="Freeform 4279"/>
            <p:cNvSpPr>
              <a:spLocks/>
            </p:cNvSpPr>
            <p:nvPr/>
          </p:nvSpPr>
          <p:spPr bwMode="auto">
            <a:xfrm>
              <a:off x="3198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04" name="Freeform 4280"/>
            <p:cNvSpPr>
              <a:spLocks/>
            </p:cNvSpPr>
            <p:nvPr/>
          </p:nvSpPr>
          <p:spPr bwMode="auto">
            <a:xfrm>
              <a:off x="3193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05" name="Freeform 4281"/>
            <p:cNvSpPr>
              <a:spLocks/>
            </p:cNvSpPr>
            <p:nvPr/>
          </p:nvSpPr>
          <p:spPr bwMode="auto">
            <a:xfrm>
              <a:off x="3189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06" name="Freeform 4282"/>
            <p:cNvSpPr>
              <a:spLocks/>
            </p:cNvSpPr>
            <p:nvPr/>
          </p:nvSpPr>
          <p:spPr bwMode="auto">
            <a:xfrm>
              <a:off x="3180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07" name="Freeform 4283"/>
            <p:cNvSpPr>
              <a:spLocks/>
            </p:cNvSpPr>
            <p:nvPr/>
          </p:nvSpPr>
          <p:spPr bwMode="auto">
            <a:xfrm>
              <a:off x="3180" y="2593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08" name="Freeform 4284"/>
            <p:cNvSpPr>
              <a:spLocks/>
            </p:cNvSpPr>
            <p:nvPr/>
          </p:nvSpPr>
          <p:spPr bwMode="auto">
            <a:xfrm>
              <a:off x="3172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09" name="Freeform 4285"/>
            <p:cNvSpPr>
              <a:spLocks/>
            </p:cNvSpPr>
            <p:nvPr/>
          </p:nvSpPr>
          <p:spPr bwMode="auto">
            <a:xfrm>
              <a:off x="3168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10" name="Freeform 4286"/>
            <p:cNvSpPr>
              <a:spLocks/>
            </p:cNvSpPr>
            <p:nvPr/>
          </p:nvSpPr>
          <p:spPr bwMode="auto">
            <a:xfrm>
              <a:off x="3163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11" name="Freeform 4287"/>
            <p:cNvSpPr>
              <a:spLocks/>
            </p:cNvSpPr>
            <p:nvPr/>
          </p:nvSpPr>
          <p:spPr bwMode="auto">
            <a:xfrm>
              <a:off x="3159" y="2593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12" name="Freeform 4288"/>
            <p:cNvSpPr>
              <a:spLocks/>
            </p:cNvSpPr>
            <p:nvPr/>
          </p:nvSpPr>
          <p:spPr bwMode="auto">
            <a:xfrm>
              <a:off x="3155" y="2621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13" name="Freeform 4289"/>
            <p:cNvSpPr>
              <a:spLocks/>
            </p:cNvSpPr>
            <p:nvPr/>
          </p:nvSpPr>
          <p:spPr bwMode="auto">
            <a:xfrm>
              <a:off x="3151" y="2593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14" name="Freeform 4290"/>
            <p:cNvSpPr>
              <a:spLocks/>
            </p:cNvSpPr>
            <p:nvPr/>
          </p:nvSpPr>
          <p:spPr bwMode="auto">
            <a:xfrm>
              <a:off x="3142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15" name="Freeform 4291"/>
            <p:cNvSpPr>
              <a:spLocks/>
            </p:cNvSpPr>
            <p:nvPr/>
          </p:nvSpPr>
          <p:spPr bwMode="auto">
            <a:xfrm>
              <a:off x="3142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16" name="Freeform 4292"/>
            <p:cNvSpPr>
              <a:spLocks/>
            </p:cNvSpPr>
            <p:nvPr/>
          </p:nvSpPr>
          <p:spPr bwMode="auto">
            <a:xfrm>
              <a:off x="3134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17" name="Freeform 4293"/>
            <p:cNvSpPr>
              <a:spLocks/>
            </p:cNvSpPr>
            <p:nvPr/>
          </p:nvSpPr>
          <p:spPr bwMode="auto">
            <a:xfrm>
              <a:off x="3130" y="2593"/>
              <a:ext cx="9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4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18" name="Freeform 4294"/>
            <p:cNvSpPr>
              <a:spLocks/>
            </p:cNvSpPr>
            <p:nvPr/>
          </p:nvSpPr>
          <p:spPr bwMode="auto">
            <a:xfrm>
              <a:off x="3125" y="2621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19" name="Freeform 4295"/>
            <p:cNvSpPr>
              <a:spLocks/>
            </p:cNvSpPr>
            <p:nvPr/>
          </p:nvSpPr>
          <p:spPr bwMode="auto">
            <a:xfrm>
              <a:off x="3121" y="2593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20" name="Freeform 4296"/>
            <p:cNvSpPr>
              <a:spLocks/>
            </p:cNvSpPr>
            <p:nvPr/>
          </p:nvSpPr>
          <p:spPr bwMode="auto">
            <a:xfrm>
              <a:off x="3113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21" name="Freeform 4297"/>
            <p:cNvSpPr>
              <a:spLocks/>
            </p:cNvSpPr>
            <p:nvPr/>
          </p:nvSpPr>
          <p:spPr bwMode="auto">
            <a:xfrm>
              <a:off x="3113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22" name="Freeform 4298"/>
            <p:cNvSpPr>
              <a:spLocks/>
            </p:cNvSpPr>
            <p:nvPr/>
          </p:nvSpPr>
          <p:spPr bwMode="auto">
            <a:xfrm>
              <a:off x="3104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23" name="Freeform 4299"/>
            <p:cNvSpPr>
              <a:spLocks/>
            </p:cNvSpPr>
            <p:nvPr/>
          </p:nvSpPr>
          <p:spPr bwMode="auto">
            <a:xfrm>
              <a:off x="3100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24" name="Freeform 4300"/>
            <p:cNvSpPr>
              <a:spLocks/>
            </p:cNvSpPr>
            <p:nvPr/>
          </p:nvSpPr>
          <p:spPr bwMode="auto">
            <a:xfrm>
              <a:off x="3096" y="2621"/>
              <a:ext cx="8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25" name="Freeform 4301"/>
            <p:cNvSpPr>
              <a:spLocks/>
            </p:cNvSpPr>
            <p:nvPr/>
          </p:nvSpPr>
          <p:spPr bwMode="auto">
            <a:xfrm>
              <a:off x="3092" y="2593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26" name="Freeform 4302"/>
            <p:cNvSpPr>
              <a:spLocks/>
            </p:cNvSpPr>
            <p:nvPr/>
          </p:nvSpPr>
          <p:spPr bwMode="auto">
            <a:xfrm>
              <a:off x="3087" y="2621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27" name="Freeform 4303"/>
            <p:cNvSpPr>
              <a:spLocks/>
            </p:cNvSpPr>
            <p:nvPr/>
          </p:nvSpPr>
          <p:spPr bwMode="auto">
            <a:xfrm>
              <a:off x="3083" y="2593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6"/>
                </a:cxn>
                <a:cxn ang="0">
                  <a:pos x="0" y="17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9" y="6"/>
                  </a:lnTo>
                  <a:lnTo>
                    <a:pt x="0" y="17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28" name="Freeform 4304"/>
            <p:cNvSpPr>
              <a:spLocks/>
            </p:cNvSpPr>
            <p:nvPr/>
          </p:nvSpPr>
          <p:spPr bwMode="auto">
            <a:xfrm>
              <a:off x="3075" y="2621"/>
              <a:ext cx="8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29" name="Freeform 4305"/>
            <p:cNvSpPr>
              <a:spLocks/>
            </p:cNvSpPr>
            <p:nvPr/>
          </p:nvSpPr>
          <p:spPr bwMode="auto">
            <a:xfrm>
              <a:off x="3075" y="2593"/>
              <a:ext cx="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7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0" y="0"/>
                  </a:moveTo>
                  <a:lnTo>
                    <a:pt x="8" y="6"/>
                  </a:lnTo>
                  <a:lnTo>
                    <a:pt x="0" y="17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30" name="Freeform 4306"/>
            <p:cNvSpPr>
              <a:spLocks/>
            </p:cNvSpPr>
            <p:nvPr/>
          </p:nvSpPr>
          <p:spPr bwMode="auto">
            <a:xfrm>
              <a:off x="3066" y="2621"/>
              <a:ext cx="8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11"/>
                </a:cxn>
                <a:cxn ang="0">
                  <a:pos x="0" y="16"/>
                </a:cxn>
                <a:cxn ang="0">
                  <a:pos x="8" y="28"/>
                </a:cxn>
              </a:cxnLst>
              <a:rect l="0" t="0" r="r" b="b"/>
              <a:pathLst>
                <a:path w="8" h="28">
                  <a:moveTo>
                    <a:pt x="5" y="0"/>
                  </a:moveTo>
                  <a:lnTo>
                    <a:pt x="8" y="11"/>
                  </a:lnTo>
                  <a:lnTo>
                    <a:pt x="0" y="16"/>
                  </a:lnTo>
                  <a:lnTo>
                    <a:pt x="8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31" name="Freeform 4307"/>
            <p:cNvSpPr>
              <a:spLocks/>
            </p:cNvSpPr>
            <p:nvPr/>
          </p:nvSpPr>
          <p:spPr bwMode="auto">
            <a:xfrm>
              <a:off x="3066" y="2593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11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8" y="6"/>
                  </a:ln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32" name="Freeform 4308"/>
            <p:cNvSpPr>
              <a:spLocks/>
            </p:cNvSpPr>
            <p:nvPr/>
          </p:nvSpPr>
          <p:spPr bwMode="auto">
            <a:xfrm>
              <a:off x="3239" y="2621"/>
              <a:ext cx="9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11"/>
                </a:cxn>
                <a:cxn ang="0">
                  <a:pos x="0" y="16"/>
                </a:cxn>
                <a:cxn ang="0">
                  <a:pos x="9" y="28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lnTo>
                    <a:pt x="9" y="11"/>
                  </a:lnTo>
                  <a:lnTo>
                    <a:pt x="0" y="16"/>
                  </a:lnTo>
                  <a:lnTo>
                    <a:pt x="9" y="28"/>
                  </a:lnTo>
                </a:path>
              </a:pathLst>
            </a:custGeom>
            <a:noFill/>
            <a:ln w="9525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33" name="Line 4309"/>
            <p:cNvSpPr>
              <a:spLocks noChangeShapeType="1"/>
            </p:cNvSpPr>
            <p:nvPr/>
          </p:nvSpPr>
          <p:spPr bwMode="auto">
            <a:xfrm>
              <a:off x="3248" y="2607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34" name="Line 4310"/>
            <p:cNvSpPr>
              <a:spLocks noChangeShapeType="1"/>
            </p:cNvSpPr>
            <p:nvPr/>
          </p:nvSpPr>
          <p:spPr bwMode="auto">
            <a:xfrm flipV="1">
              <a:off x="3239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35" name="Line 4311"/>
            <p:cNvSpPr>
              <a:spLocks noChangeShapeType="1"/>
            </p:cNvSpPr>
            <p:nvPr/>
          </p:nvSpPr>
          <p:spPr bwMode="auto">
            <a:xfrm flipV="1">
              <a:off x="323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36" name="Line 4312"/>
            <p:cNvSpPr>
              <a:spLocks noChangeShapeType="1"/>
            </p:cNvSpPr>
            <p:nvPr/>
          </p:nvSpPr>
          <p:spPr bwMode="auto">
            <a:xfrm flipV="1">
              <a:off x="3221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37" name="Line 4313"/>
            <p:cNvSpPr>
              <a:spLocks noChangeShapeType="1"/>
            </p:cNvSpPr>
            <p:nvPr/>
          </p:nvSpPr>
          <p:spPr bwMode="auto">
            <a:xfrm flipV="1">
              <a:off x="3209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38" name="Line 4314"/>
            <p:cNvSpPr>
              <a:spLocks noChangeShapeType="1"/>
            </p:cNvSpPr>
            <p:nvPr/>
          </p:nvSpPr>
          <p:spPr bwMode="auto">
            <a:xfrm flipV="1">
              <a:off x="3201" y="2574"/>
              <a:ext cx="4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39" name="Line 4315"/>
            <p:cNvSpPr>
              <a:spLocks noChangeShapeType="1"/>
            </p:cNvSpPr>
            <p:nvPr/>
          </p:nvSpPr>
          <p:spPr bwMode="auto">
            <a:xfrm flipV="1">
              <a:off x="319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40" name="Line 4316"/>
            <p:cNvSpPr>
              <a:spLocks noChangeShapeType="1"/>
            </p:cNvSpPr>
            <p:nvPr/>
          </p:nvSpPr>
          <p:spPr bwMode="auto">
            <a:xfrm flipV="1">
              <a:off x="3183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41" name="Line 4317"/>
            <p:cNvSpPr>
              <a:spLocks noChangeShapeType="1"/>
            </p:cNvSpPr>
            <p:nvPr/>
          </p:nvSpPr>
          <p:spPr bwMode="auto">
            <a:xfrm flipV="1">
              <a:off x="3172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42" name="Line 4318"/>
            <p:cNvSpPr>
              <a:spLocks noChangeShapeType="1"/>
            </p:cNvSpPr>
            <p:nvPr/>
          </p:nvSpPr>
          <p:spPr bwMode="auto">
            <a:xfrm flipV="1">
              <a:off x="316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43" name="Line 4319"/>
            <p:cNvSpPr>
              <a:spLocks noChangeShapeType="1"/>
            </p:cNvSpPr>
            <p:nvPr/>
          </p:nvSpPr>
          <p:spPr bwMode="auto">
            <a:xfrm flipV="1">
              <a:off x="315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44" name="Line 4320"/>
            <p:cNvSpPr>
              <a:spLocks noChangeShapeType="1"/>
            </p:cNvSpPr>
            <p:nvPr/>
          </p:nvSpPr>
          <p:spPr bwMode="auto">
            <a:xfrm flipV="1">
              <a:off x="3145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45" name="Line 4321"/>
            <p:cNvSpPr>
              <a:spLocks noChangeShapeType="1"/>
            </p:cNvSpPr>
            <p:nvPr/>
          </p:nvSpPr>
          <p:spPr bwMode="auto">
            <a:xfrm flipV="1">
              <a:off x="3134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46" name="Line 4322"/>
            <p:cNvSpPr>
              <a:spLocks noChangeShapeType="1"/>
            </p:cNvSpPr>
            <p:nvPr/>
          </p:nvSpPr>
          <p:spPr bwMode="auto">
            <a:xfrm flipV="1">
              <a:off x="3127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47" name="Line 4323"/>
            <p:cNvSpPr>
              <a:spLocks noChangeShapeType="1"/>
            </p:cNvSpPr>
            <p:nvPr/>
          </p:nvSpPr>
          <p:spPr bwMode="auto">
            <a:xfrm flipV="1">
              <a:off x="3113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48" name="Line 4324"/>
            <p:cNvSpPr>
              <a:spLocks noChangeShapeType="1"/>
            </p:cNvSpPr>
            <p:nvPr/>
          </p:nvSpPr>
          <p:spPr bwMode="auto">
            <a:xfrm flipV="1">
              <a:off x="3106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49" name="Line 4325"/>
            <p:cNvSpPr>
              <a:spLocks noChangeShapeType="1"/>
            </p:cNvSpPr>
            <p:nvPr/>
          </p:nvSpPr>
          <p:spPr bwMode="auto">
            <a:xfrm flipV="1">
              <a:off x="3096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50" name="Line 4326"/>
            <p:cNvSpPr>
              <a:spLocks noChangeShapeType="1"/>
            </p:cNvSpPr>
            <p:nvPr/>
          </p:nvSpPr>
          <p:spPr bwMode="auto">
            <a:xfrm flipV="1">
              <a:off x="3087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51" name="Line 4327"/>
            <p:cNvSpPr>
              <a:spLocks noChangeShapeType="1"/>
            </p:cNvSpPr>
            <p:nvPr/>
          </p:nvSpPr>
          <p:spPr bwMode="auto">
            <a:xfrm flipV="1">
              <a:off x="3075" y="2575"/>
              <a:ext cx="4" cy="2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52" name="Line 4328"/>
            <p:cNvSpPr>
              <a:spLocks noChangeShapeType="1"/>
            </p:cNvSpPr>
            <p:nvPr/>
          </p:nvSpPr>
          <p:spPr bwMode="auto">
            <a:xfrm flipV="1">
              <a:off x="3068" y="2574"/>
              <a:ext cx="1" cy="22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53" name="Line 4329"/>
            <p:cNvSpPr>
              <a:spLocks noChangeShapeType="1"/>
            </p:cNvSpPr>
            <p:nvPr/>
          </p:nvSpPr>
          <p:spPr bwMode="auto">
            <a:xfrm flipH="1">
              <a:off x="3069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54" name="Line 4330"/>
            <p:cNvSpPr>
              <a:spLocks noChangeShapeType="1"/>
            </p:cNvSpPr>
            <p:nvPr/>
          </p:nvSpPr>
          <p:spPr bwMode="auto">
            <a:xfrm flipH="1">
              <a:off x="3077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55" name="Line 4331"/>
            <p:cNvSpPr>
              <a:spLocks noChangeShapeType="1"/>
            </p:cNvSpPr>
            <p:nvPr/>
          </p:nvSpPr>
          <p:spPr bwMode="auto">
            <a:xfrm flipH="1">
              <a:off x="3085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56" name="Line 4332"/>
            <p:cNvSpPr>
              <a:spLocks noChangeShapeType="1"/>
            </p:cNvSpPr>
            <p:nvPr/>
          </p:nvSpPr>
          <p:spPr bwMode="auto">
            <a:xfrm>
              <a:off x="3100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57" name="Line 4333"/>
            <p:cNvSpPr>
              <a:spLocks noChangeShapeType="1"/>
            </p:cNvSpPr>
            <p:nvPr/>
          </p:nvSpPr>
          <p:spPr bwMode="auto">
            <a:xfrm flipH="1">
              <a:off x="3107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58" name="Line 4334"/>
            <p:cNvSpPr>
              <a:spLocks noChangeShapeType="1"/>
            </p:cNvSpPr>
            <p:nvPr/>
          </p:nvSpPr>
          <p:spPr bwMode="auto">
            <a:xfrm flipH="1">
              <a:off x="3115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59" name="Line 4335"/>
            <p:cNvSpPr>
              <a:spLocks noChangeShapeType="1"/>
            </p:cNvSpPr>
            <p:nvPr/>
          </p:nvSpPr>
          <p:spPr bwMode="auto">
            <a:xfrm>
              <a:off x="3130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60" name="Line 4336"/>
            <p:cNvSpPr>
              <a:spLocks noChangeShapeType="1"/>
            </p:cNvSpPr>
            <p:nvPr/>
          </p:nvSpPr>
          <p:spPr bwMode="auto">
            <a:xfrm flipH="1">
              <a:off x="3136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61" name="Line 4337"/>
            <p:cNvSpPr>
              <a:spLocks noChangeShapeType="1"/>
            </p:cNvSpPr>
            <p:nvPr/>
          </p:nvSpPr>
          <p:spPr bwMode="auto">
            <a:xfrm flipH="1">
              <a:off x="3145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62" name="Line 4338"/>
            <p:cNvSpPr>
              <a:spLocks noChangeShapeType="1"/>
            </p:cNvSpPr>
            <p:nvPr/>
          </p:nvSpPr>
          <p:spPr bwMode="auto">
            <a:xfrm flipH="1">
              <a:off x="3153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63" name="Line 4339"/>
            <p:cNvSpPr>
              <a:spLocks noChangeShapeType="1"/>
            </p:cNvSpPr>
            <p:nvPr/>
          </p:nvSpPr>
          <p:spPr bwMode="auto">
            <a:xfrm>
              <a:off x="3168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64" name="Line 4340"/>
            <p:cNvSpPr>
              <a:spLocks noChangeShapeType="1"/>
            </p:cNvSpPr>
            <p:nvPr/>
          </p:nvSpPr>
          <p:spPr bwMode="auto">
            <a:xfrm flipH="1">
              <a:off x="3174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65" name="Line 4341"/>
            <p:cNvSpPr>
              <a:spLocks noChangeShapeType="1"/>
            </p:cNvSpPr>
            <p:nvPr/>
          </p:nvSpPr>
          <p:spPr bwMode="auto">
            <a:xfrm flipH="1">
              <a:off x="3183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66" name="Line 4342"/>
            <p:cNvSpPr>
              <a:spLocks noChangeShapeType="1"/>
            </p:cNvSpPr>
            <p:nvPr/>
          </p:nvSpPr>
          <p:spPr bwMode="auto">
            <a:xfrm flipH="1">
              <a:off x="3191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67" name="Line 4343"/>
            <p:cNvSpPr>
              <a:spLocks noChangeShapeType="1"/>
            </p:cNvSpPr>
            <p:nvPr/>
          </p:nvSpPr>
          <p:spPr bwMode="auto">
            <a:xfrm>
              <a:off x="3206" y="2652"/>
              <a:ext cx="1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68" name="Line 4344"/>
            <p:cNvSpPr>
              <a:spLocks noChangeShapeType="1"/>
            </p:cNvSpPr>
            <p:nvPr/>
          </p:nvSpPr>
          <p:spPr bwMode="auto">
            <a:xfrm flipH="1">
              <a:off x="3212" y="2652"/>
              <a:ext cx="9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69" name="Line 4345"/>
            <p:cNvSpPr>
              <a:spLocks noChangeShapeType="1"/>
            </p:cNvSpPr>
            <p:nvPr/>
          </p:nvSpPr>
          <p:spPr bwMode="auto">
            <a:xfrm flipH="1">
              <a:off x="3221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70" name="Line 4346"/>
            <p:cNvSpPr>
              <a:spLocks noChangeShapeType="1"/>
            </p:cNvSpPr>
            <p:nvPr/>
          </p:nvSpPr>
          <p:spPr bwMode="auto">
            <a:xfrm flipH="1">
              <a:off x="3229" y="2652"/>
              <a:ext cx="8" cy="1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71" name="Line 4347"/>
            <p:cNvSpPr>
              <a:spLocks noChangeShapeType="1"/>
            </p:cNvSpPr>
            <p:nvPr/>
          </p:nvSpPr>
          <p:spPr bwMode="auto">
            <a:xfrm flipH="1">
              <a:off x="3242" y="2652"/>
              <a:ext cx="8" cy="10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72" name="Line 4348"/>
            <p:cNvSpPr>
              <a:spLocks noChangeShapeType="1"/>
            </p:cNvSpPr>
            <p:nvPr/>
          </p:nvSpPr>
          <p:spPr bwMode="auto">
            <a:xfrm flipH="1" flipV="1">
              <a:off x="3064" y="2607"/>
              <a:ext cx="9" cy="17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73" name="Line 4349"/>
            <p:cNvSpPr>
              <a:spLocks noChangeShapeType="1"/>
            </p:cNvSpPr>
            <p:nvPr/>
          </p:nvSpPr>
          <p:spPr bwMode="auto">
            <a:xfrm flipH="1">
              <a:off x="3229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74" name="Line 4350"/>
            <p:cNvSpPr>
              <a:spLocks noChangeShapeType="1"/>
            </p:cNvSpPr>
            <p:nvPr/>
          </p:nvSpPr>
          <p:spPr bwMode="auto">
            <a:xfrm flipH="1">
              <a:off x="3229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75" name="Line 4351"/>
            <p:cNvSpPr>
              <a:spLocks noChangeShapeType="1"/>
            </p:cNvSpPr>
            <p:nvPr/>
          </p:nvSpPr>
          <p:spPr bwMode="auto">
            <a:xfrm>
              <a:off x="3233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76" name="Line 4352"/>
            <p:cNvSpPr>
              <a:spLocks noChangeShapeType="1"/>
            </p:cNvSpPr>
            <p:nvPr/>
          </p:nvSpPr>
          <p:spPr bwMode="auto">
            <a:xfrm>
              <a:off x="3237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77" name="Line 4353"/>
            <p:cNvSpPr>
              <a:spLocks noChangeShapeType="1"/>
            </p:cNvSpPr>
            <p:nvPr/>
          </p:nvSpPr>
          <p:spPr bwMode="auto">
            <a:xfrm flipH="1">
              <a:off x="3229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78" name="Line 4354"/>
            <p:cNvSpPr>
              <a:spLocks noChangeShapeType="1"/>
            </p:cNvSpPr>
            <p:nvPr/>
          </p:nvSpPr>
          <p:spPr bwMode="auto">
            <a:xfrm flipH="1">
              <a:off x="3229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79" name="Line 4355"/>
            <p:cNvSpPr>
              <a:spLocks noChangeShapeType="1"/>
            </p:cNvSpPr>
            <p:nvPr/>
          </p:nvSpPr>
          <p:spPr bwMode="auto">
            <a:xfrm>
              <a:off x="3233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80" name="Line 4356"/>
            <p:cNvSpPr>
              <a:spLocks noChangeShapeType="1"/>
            </p:cNvSpPr>
            <p:nvPr/>
          </p:nvSpPr>
          <p:spPr bwMode="auto">
            <a:xfrm>
              <a:off x="3237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81" name="Line 4357"/>
            <p:cNvSpPr>
              <a:spLocks noChangeShapeType="1"/>
            </p:cNvSpPr>
            <p:nvPr/>
          </p:nvSpPr>
          <p:spPr bwMode="auto">
            <a:xfrm flipH="1">
              <a:off x="3237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82" name="Line 4358"/>
            <p:cNvSpPr>
              <a:spLocks noChangeShapeType="1"/>
            </p:cNvSpPr>
            <p:nvPr/>
          </p:nvSpPr>
          <p:spPr bwMode="auto">
            <a:xfrm flipH="1">
              <a:off x="3242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83" name="Line 4359"/>
            <p:cNvSpPr>
              <a:spLocks noChangeShapeType="1"/>
            </p:cNvSpPr>
            <p:nvPr/>
          </p:nvSpPr>
          <p:spPr bwMode="auto">
            <a:xfrm>
              <a:off x="3244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84" name="Line 4360"/>
            <p:cNvSpPr>
              <a:spLocks noChangeShapeType="1"/>
            </p:cNvSpPr>
            <p:nvPr/>
          </p:nvSpPr>
          <p:spPr bwMode="auto">
            <a:xfrm>
              <a:off x="325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85" name="Line 4361"/>
            <p:cNvSpPr>
              <a:spLocks noChangeShapeType="1"/>
            </p:cNvSpPr>
            <p:nvPr/>
          </p:nvSpPr>
          <p:spPr bwMode="auto">
            <a:xfrm flipH="1">
              <a:off x="3216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86" name="Line 4362"/>
            <p:cNvSpPr>
              <a:spLocks noChangeShapeType="1"/>
            </p:cNvSpPr>
            <p:nvPr/>
          </p:nvSpPr>
          <p:spPr bwMode="auto">
            <a:xfrm flipH="1">
              <a:off x="3221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87" name="Line 4363"/>
            <p:cNvSpPr>
              <a:spLocks noChangeShapeType="1"/>
            </p:cNvSpPr>
            <p:nvPr/>
          </p:nvSpPr>
          <p:spPr bwMode="auto">
            <a:xfrm>
              <a:off x="322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88" name="Line 4364"/>
            <p:cNvSpPr>
              <a:spLocks noChangeShapeType="1"/>
            </p:cNvSpPr>
            <p:nvPr/>
          </p:nvSpPr>
          <p:spPr bwMode="auto">
            <a:xfrm>
              <a:off x="322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89" name="Line 4365"/>
            <p:cNvSpPr>
              <a:spLocks noChangeShapeType="1"/>
            </p:cNvSpPr>
            <p:nvPr/>
          </p:nvSpPr>
          <p:spPr bwMode="auto">
            <a:xfrm flipH="1">
              <a:off x="3216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90" name="Line 4366"/>
            <p:cNvSpPr>
              <a:spLocks noChangeShapeType="1"/>
            </p:cNvSpPr>
            <p:nvPr/>
          </p:nvSpPr>
          <p:spPr bwMode="auto">
            <a:xfrm flipH="1">
              <a:off x="3221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91" name="Line 4367"/>
            <p:cNvSpPr>
              <a:spLocks noChangeShapeType="1"/>
            </p:cNvSpPr>
            <p:nvPr/>
          </p:nvSpPr>
          <p:spPr bwMode="auto">
            <a:xfrm>
              <a:off x="322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92" name="Line 4368"/>
            <p:cNvSpPr>
              <a:spLocks noChangeShapeType="1"/>
            </p:cNvSpPr>
            <p:nvPr/>
          </p:nvSpPr>
          <p:spPr bwMode="auto">
            <a:xfrm>
              <a:off x="3227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93" name="Line 4369"/>
            <p:cNvSpPr>
              <a:spLocks noChangeShapeType="1"/>
            </p:cNvSpPr>
            <p:nvPr/>
          </p:nvSpPr>
          <p:spPr bwMode="auto">
            <a:xfrm flipH="1">
              <a:off x="3207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94" name="Line 4370"/>
            <p:cNvSpPr>
              <a:spLocks noChangeShapeType="1"/>
            </p:cNvSpPr>
            <p:nvPr/>
          </p:nvSpPr>
          <p:spPr bwMode="auto">
            <a:xfrm flipH="1">
              <a:off x="3212" y="2637"/>
              <a:ext cx="9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95" name="Line 4371"/>
            <p:cNvSpPr>
              <a:spLocks noChangeShapeType="1"/>
            </p:cNvSpPr>
            <p:nvPr/>
          </p:nvSpPr>
          <p:spPr bwMode="auto">
            <a:xfrm>
              <a:off x="321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96" name="Line 4372"/>
            <p:cNvSpPr>
              <a:spLocks noChangeShapeType="1"/>
            </p:cNvSpPr>
            <p:nvPr/>
          </p:nvSpPr>
          <p:spPr bwMode="auto">
            <a:xfrm>
              <a:off x="3221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97" name="Line 4373"/>
            <p:cNvSpPr>
              <a:spLocks noChangeShapeType="1"/>
            </p:cNvSpPr>
            <p:nvPr/>
          </p:nvSpPr>
          <p:spPr bwMode="auto">
            <a:xfrm flipH="1">
              <a:off x="3207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98" name="Line 4374"/>
            <p:cNvSpPr>
              <a:spLocks noChangeShapeType="1"/>
            </p:cNvSpPr>
            <p:nvPr/>
          </p:nvSpPr>
          <p:spPr bwMode="auto">
            <a:xfrm flipH="1">
              <a:off x="3212" y="2637"/>
              <a:ext cx="9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99" name="Line 4375"/>
            <p:cNvSpPr>
              <a:spLocks noChangeShapeType="1"/>
            </p:cNvSpPr>
            <p:nvPr/>
          </p:nvSpPr>
          <p:spPr bwMode="auto">
            <a:xfrm>
              <a:off x="3216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00" name="Line 4376"/>
            <p:cNvSpPr>
              <a:spLocks noChangeShapeType="1"/>
            </p:cNvSpPr>
            <p:nvPr/>
          </p:nvSpPr>
          <p:spPr bwMode="auto">
            <a:xfrm>
              <a:off x="3221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01" name="Line 4377"/>
            <p:cNvSpPr>
              <a:spLocks noChangeShapeType="1"/>
            </p:cNvSpPr>
            <p:nvPr/>
          </p:nvSpPr>
          <p:spPr bwMode="auto">
            <a:xfrm flipH="1">
              <a:off x="3199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02" name="Line 4378"/>
            <p:cNvSpPr>
              <a:spLocks noChangeShapeType="1"/>
            </p:cNvSpPr>
            <p:nvPr/>
          </p:nvSpPr>
          <p:spPr bwMode="auto">
            <a:xfrm flipH="1">
              <a:off x="3204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03" name="Line 4379"/>
            <p:cNvSpPr>
              <a:spLocks noChangeShapeType="1"/>
            </p:cNvSpPr>
            <p:nvPr/>
          </p:nvSpPr>
          <p:spPr bwMode="auto">
            <a:xfrm>
              <a:off x="3206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04" name="Line 4380"/>
            <p:cNvSpPr>
              <a:spLocks noChangeShapeType="1"/>
            </p:cNvSpPr>
            <p:nvPr/>
          </p:nvSpPr>
          <p:spPr bwMode="auto">
            <a:xfrm>
              <a:off x="320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05" name="Line 4381"/>
            <p:cNvSpPr>
              <a:spLocks noChangeShapeType="1"/>
            </p:cNvSpPr>
            <p:nvPr/>
          </p:nvSpPr>
          <p:spPr bwMode="auto">
            <a:xfrm flipH="1">
              <a:off x="3199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06" name="Line 4382"/>
            <p:cNvSpPr>
              <a:spLocks noChangeShapeType="1"/>
            </p:cNvSpPr>
            <p:nvPr/>
          </p:nvSpPr>
          <p:spPr bwMode="auto">
            <a:xfrm flipH="1">
              <a:off x="3204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07" name="Line 4383"/>
            <p:cNvSpPr>
              <a:spLocks noChangeShapeType="1"/>
            </p:cNvSpPr>
            <p:nvPr/>
          </p:nvSpPr>
          <p:spPr bwMode="auto">
            <a:xfrm>
              <a:off x="3206" y="2599"/>
              <a:ext cx="3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08" name="Line 4384"/>
            <p:cNvSpPr>
              <a:spLocks noChangeShapeType="1"/>
            </p:cNvSpPr>
            <p:nvPr/>
          </p:nvSpPr>
          <p:spPr bwMode="auto">
            <a:xfrm>
              <a:off x="3208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09" name="Line 4385"/>
            <p:cNvSpPr>
              <a:spLocks noChangeShapeType="1"/>
            </p:cNvSpPr>
            <p:nvPr/>
          </p:nvSpPr>
          <p:spPr bwMode="auto">
            <a:xfrm flipH="1">
              <a:off x="3191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10" name="Line 4386"/>
            <p:cNvSpPr>
              <a:spLocks noChangeShapeType="1"/>
            </p:cNvSpPr>
            <p:nvPr/>
          </p:nvSpPr>
          <p:spPr bwMode="auto">
            <a:xfrm flipH="1">
              <a:off x="3191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11" name="Line 4387"/>
            <p:cNvSpPr>
              <a:spLocks noChangeShapeType="1"/>
            </p:cNvSpPr>
            <p:nvPr/>
          </p:nvSpPr>
          <p:spPr bwMode="auto">
            <a:xfrm>
              <a:off x="319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12" name="Line 4388"/>
            <p:cNvSpPr>
              <a:spLocks noChangeShapeType="1"/>
            </p:cNvSpPr>
            <p:nvPr/>
          </p:nvSpPr>
          <p:spPr bwMode="auto">
            <a:xfrm>
              <a:off x="3199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13" name="Line 4389"/>
            <p:cNvSpPr>
              <a:spLocks noChangeShapeType="1"/>
            </p:cNvSpPr>
            <p:nvPr/>
          </p:nvSpPr>
          <p:spPr bwMode="auto">
            <a:xfrm flipH="1">
              <a:off x="3191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14" name="Line 4390"/>
            <p:cNvSpPr>
              <a:spLocks noChangeShapeType="1"/>
            </p:cNvSpPr>
            <p:nvPr/>
          </p:nvSpPr>
          <p:spPr bwMode="auto">
            <a:xfrm flipH="1">
              <a:off x="3191" y="264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15" name="Line 4391"/>
            <p:cNvSpPr>
              <a:spLocks noChangeShapeType="1"/>
            </p:cNvSpPr>
            <p:nvPr/>
          </p:nvSpPr>
          <p:spPr bwMode="auto">
            <a:xfrm>
              <a:off x="3195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16" name="Line 4392"/>
            <p:cNvSpPr>
              <a:spLocks noChangeShapeType="1"/>
            </p:cNvSpPr>
            <p:nvPr/>
          </p:nvSpPr>
          <p:spPr bwMode="auto">
            <a:xfrm>
              <a:off x="3199" y="263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17" name="Line 4393"/>
            <p:cNvSpPr>
              <a:spLocks noChangeShapeType="1"/>
            </p:cNvSpPr>
            <p:nvPr/>
          </p:nvSpPr>
          <p:spPr bwMode="auto">
            <a:xfrm flipH="1">
              <a:off x="3178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18" name="Line 4394"/>
            <p:cNvSpPr>
              <a:spLocks noChangeShapeType="1"/>
            </p:cNvSpPr>
            <p:nvPr/>
          </p:nvSpPr>
          <p:spPr bwMode="auto">
            <a:xfrm flipH="1">
              <a:off x="318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19" name="Line 4395"/>
            <p:cNvSpPr>
              <a:spLocks noChangeShapeType="1"/>
            </p:cNvSpPr>
            <p:nvPr/>
          </p:nvSpPr>
          <p:spPr bwMode="auto">
            <a:xfrm>
              <a:off x="318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20" name="Line 4396"/>
            <p:cNvSpPr>
              <a:spLocks noChangeShapeType="1"/>
            </p:cNvSpPr>
            <p:nvPr/>
          </p:nvSpPr>
          <p:spPr bwMode="auto">
            <a:xfrm>
              <a:off x="3189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21" name="Line 4397"/>
            <p:cNvSpPr>
              <a:spLocks noChangeShapeType="1"/>
            </p:cNvSpPr>
            <p:nvPr/>
          </p:nvSpPr>
          <p:spPr bwMode="auto">
            <a:xfrm flipH="1">
              <a:off x="3178" y="2610"/>
              <a:ext cx="1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22" name="Line 4398"/>
            <p:cNvSpPr>
              <a:spLocks noChangeShapeType="1"/>
            </p:cNvSpPr>
            <p:nvPr/>
          </p:nvSpPr>
          <p:spPr bwMode="auto">
            <a:xfrm flipH="1">
              <a:off x="318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23" name="Line 4399"/>
            <p:cNvSpPr>
              <a:spLocks noChangeShapeType="1"/>
            </p:cNvSpPr>
            <p:nvPr/>
          </p:nvSpPr>
          <p:spPr bwMode="auto">
            <a:xfrm>
              <a:off x="318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24" name="Line 4400"/>
            <p:cNvSpPr>
              <a:spLocks noChangeShapeType="1"/>
            </p:cNvSpPr>
            <p:nvPr/>
          </p:nvSpPr>
          <p:spPr bwMode="auto">
            <a:xfrm>
              <a:off x="3189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25" name="Line 4401"/>
            <p:cNvSpPr>
              <a:spLocks noChangeShapeType="1"/>
            </p:cNvSpPr>
            <p:nvPr/>
          </p:nvSpPr>
          <p:spPr bwMode="auto">
            <a:xfrm flipH="1">
              <a:off x="317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26" name="Line 4402"/>
            <p:cNvSpPr>
              <a:spLocks noChangeShapeType="1"/>
            </p:cNvSpPr>
            <p:nvPr/>
          </p:nvSpPr>
          <p:spPr bwMode="auto">
            <a:xfrm flipH="1">
              <a:off x="3174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27" name="Line 4403"/>
            <p:cNvSpPr>
              <a:spLocks noChangeShapeType="1"/>
            </p:cNvSpPr>
            <p:nvPr/>
          </p:nvSpPr>
          <p:spPr bwMode="auto">
            <a:xfrm>
              <a:off x="317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28" name="Line 4404"/>
            <p:cNvSpPr>
              <a:spLocks noChangeShapeType="1"/>
            </p:cNvSpPr>
            <p:nvPr/>
          </p:nvSpPr>
          <p:spPr bwMode="auto">
            <a:xfrm>
              <a:off x="3183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29" name="Line 4405"/>
            <p:cNvSpPr>
              <a:spLocks noChangeShapeType="1"/>
            </p:cNvSpPr>
            <p:nvPr/>
          </p:nvSpPr>
          <p:spPr bwMode="auto">
            <a:xfrm flipH="1">
              <a:off x="317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30" name="Line 4406"/>
            <p:cNvSpPr>
              <a:spLocks noChangeShapeType="1"/>
            </p:cNvSpPr>
            <p:nvPr/>
          </p:nvSpPr>
          <p:spPr bwMode="auto">
            <a:xfrm flipH="1">
              <a:off x="3174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31" name="Line 4407"/>
            <p:cNvSpPr>
              <a:spLocks noChangeShapeType="1"/>
            </p:cNvSpPr>
            <p:nvPr/>
          </p:nvSpPr>
          <p:spPr bwMode="auto">
            <a:xfrm>
              <a:off x="3178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32" name="Line 4408"/>
            <p:cNvSpPr>
              <a:spLocks noChangeShapeType="1"/>
            </p:cNvSpPr>
            <p:nvPr/>
          </p:nvSpPr>
          <p:spPr bwMode="auto">
            <a:xfrm>
              <a:off x="3183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33" name="Line 4409"/>
            <p:cNvSpPr>
              <a:spLocks noChangeShapeType="1"/>
            </p:cNvSpPr>
            <p:nvPr/>
          </p:nvSpPr>
          <p:spPr bwMode="auto">
            <a:xfrm flipH="1">
              <a:off x="3161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34" name="Line 4410"/>
            <p:cNvSpPr>
              <a:spLocks noChangeShapeType="1"/>
            </p:cNvSpPr>
            <p:nvPr/>
          </p:nvSpPr>
          <p:spPr bwMode="auto">
            <a:xfrm flipH="1">
              <a:off x="3165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35" name="Line 4411"/>
            <p:cNvSpPr>
              <a:spLocks noChangeShapeType="1"/>
            </p:cNvSpPr>
            <p:nvPr/>
          </p:nvSpPr>
          <p:spPr bwMode="auto">
            <a:xfrm>
              <a:off x="3170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36" name="Line 4412"/>
            <p:cNvSpPr>
              <a:spLocks noChangeShapeType="1"/>
            </p:cNvSpPr>
            <p:nvPr/>
          </p:nvSpPr>
          <p:spPr bwMode="auto">
            <a:xfrm>
              <a:off x="317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37" name="Line 4413"/>
            <p:cNvSpPr>
              <a:spLocks noChangeShapeType="1"/>
            </p:cNvSpPr>
            <p:nvPr/>
          </p:nvSpPr>
          <p:spPr bwMode="auto">
            <a:xfrm flipH="1">
              <a:off x="3161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38" name="Line 4414"/>
            <p:cNvSpPr>
              <a:spLocks noChangeShapeType="1"/>
            </p:cNvSpPr>
            <p:nvPr/>
          </p:nvSpPr>
          <p:spPr bwMode="auto">
            <a:xfrm flipH="1">
              <a:off x="3165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39" name="Line 4415"/>
            <p:cNvSpPr>
              <a:spLocks noChangeShapeType="1"/>
            </p:cNvSpPr>
            <p:nvPr/>
          </p:nvSpPr>
          <p:spPr bwMode="auto">
            <a:xfrm>
              <a:off x="3170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40" name="Line 4416"/>
            <p:cNvSpPr>
              <a:spLocks noChangeShapeType="1"/>
            </p:cNvSpPr>
            <p:nvPr/>
          </p:nvSpPr>
          <p:spPr bwMode="auto">
            <a:xfrm>
              <a:off x="3170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41" name="Line 4417"/>
            <p:cNvSpPr>
              <a:spLocks noChangeShapeType="1"/>
            </p:cNvSpPr>
            <p:nvPr/>
          </p:nvSpPr>
          <p:spPr bwMode="auto">
            <a:xfrm flipH="1">
              <a:off x="3153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42" name="Line 4418"/>
            <p:cNvSpPr>
              <a:spLocks noChangeShapeType="1"/>
            </p:cNvSpPr>
            <p:nvPr/>
          </p:nvSpPr>
          <p:spPr bwMode="auto">
            <a:xfrm flipH="1">
              <a:off x="315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43" name="Line 4419"/>
            <p:cNvSpPr>
              <a:spLocks noChangeShapeType="1"/>
            </p:cNvSpPr>
            <p:nvPr/>
          </p:nvSpPr>
          <p:spPr bwMode="auto">
            <a:xfrm>
              <a:off x="315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4420"/>
          <p:cNvGrpSpPr>
            <a:grpSpLocks/>
          </p:cNvGrpSpPr>
          <p:nvPr/>
        </p:nvGrpSpPr>
        <p:grpSpPr bwMode="auto">
          <a:xfrm>
            <a:off x="3011488" y="3186113"/>
            <a:ext cx="2147887" cy="1041400"/>
            <a:chOff x="1897" y="2007"/>
            <a:chExt cx="1353" cy="656"/>
          </a:xfrm>
        </p:grpSpPr>
        <p:sp>
          <p:nvSpPr>
            <p:cNvPr id="1746245" name="Line 4421"/>
            <p:cNvSpPr>
              <a:spLocks noChangeShapeType="1"/>
            </p:cNvSpPr>
            <p:nvPr/>
          </p:nvSpPr>
          <p:spPr bwMode="auto">
            <a:xfrm>
              <a:off x="316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46" name="Line 4422"/>
            <p:cNvSpPr>
              <a:spLocks noChangeShapeType="1"/>
            </p:cNvSpPr>
            <p:nvPr/>
          </p:nvSpPr>
          <p:spPr bwMode="auto">
            <a:xfrm flipH="1">
              <a:off x="3153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47" name="Line 4423"/>
            <p:cNvSpPr>
              <a:spLocks noChangeShapeType="1"/>
            </p:cNvSpPr>
            <p:nvPr/>
          </p:nvSpPr>
          <p:spPr bwMode="auto">
            <a:xfrm flipH="1">
              <a:off x="3153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48" name="Line 4424"/>
            <p:cNvSpPr>
              <a:spLocks noChangeShapeType="1"/>
            </p:cNvSpPr>
            <p:nvPr/>
          </p:nvSpPr>
          <p:spPr bwMode="auto">
            <a:xfrm>
              <a:off x="3157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49" name="Line 4425"/>
            <p:cNvSpPr>
              <a:spLocks noChangeShapeType="1"/>
            </p:cNvSpPr>
            <p:nvPr/>
          </p:nvSpPr>
          <p:spPr bwMode="auto">
            <a:xfrm>
              <a:off x="316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50" name="Line 4426"/>
            <p:cNvSpPr>
              <a:spLocks noChangeShapeType="1"/>
            </p:cNvSpPr>
            <p:nvPr/>
          </p:nvSpPr>
          <p:spPr bwMode="auto">
            <a:xfrm flipH="1">
              <a:off x="314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51" name="Line 4427"/>
            <p:cNvSpPr>
              <a:spLocks noChangeShapeType="1"/>
            </p:cNvSpPr>
            <p:nvPr/>
          </p:nvSpPr>
          <p:spPr bwMode="auto">
            <a:xfrm flipH="1">
              <a:off x="3145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52" name="Line 4428"/>
            <p:cNvSpPr>
              <a:spLocks noChangeShapeType="1"/>
            </p:cNvSpPr>
            <p:nvPr/>
          </p:nvSpPr>
          <p:spPr bwMode="auto">
            <a:xfrm>
              <a:off x="3149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53" name="Line 4429"/>
            <p:cNvSpPr>
              <a:spLocks noChangeShapeType="1"/>
            </p:cNvSpPr>
            <p:nvPr/>
          </p:nvSpPr>
          <p:spPr bwMode="auto">
            <a:xfrm>
              <a:off x="315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54" name="Line 4430"/>
            <p:cNvSpPr>
              <a:spLocks noChangeShapeType="1"/>
            </p:cNvSpPr>
            <p:nvPr/>
          </p:nvSpPr>
          <p:spPr bwMode="auto">
            <a:xfrm flipH="1">
              <a:off x="3140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55" name="Line 4431"/>
            <p:cNvSpPr>
              <a:spLocks noChangeShapeType="1"/>
            </p:cNvSpPr>
            <p:nvPr/>
          </p:nvSpPr>
          <p:spPr bwMode="auto">
            <a:xfrm flipH="1">
              <a:off x="3145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56" name="Line 4432"/>
            <p:cNvSpPr>
              <a:spLocks noChangeShapeType="1"/>
            </p:cNvSpPr>
            <p:nvPr/>
          </p:nvSpPr>
          <p:spPr bwMode="auto">
            <a:xfrm>
              <a:off x="3149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57" name="Line 4433"/>
            <p:cNvSpPr>
              <a:spLocks noChangeShapeType="1"/>
            </p:cNvSpPr>
            <p:nvPr/>
          </p:nvSpPr>
          <p:spPr bwMode="auto">
            <a:xfrm>
              <a:off x="3151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58" name="Line 4434"/>
            <p:cNvSpPr>
              <a:spLocks noChangeShapeType="1"/>
            </p:cNvSpPr>
            <p:nvPr/>
          </p:nvSpPr>
          <p:spPr bwMode="auto">
            <a:xfrm flipH="1">
              <a:off x="3132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59" name="Line 4435"/>
            <p:cNvSpPr>
              <a:spLocks noChangeShapeType="1"/>
            </p:cNvSpPr>
            <p:nvPr/>
          </p:nvSpPr>
          <p:spPr bwMode="auto">
            <a:xfrm flipH="1">
              <a:off x="3136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60" name="Line 4436"/>
            <p:cNvSpPr>
              <a:spLocks noChangeShapeType="1"/>
            </p:cNvSpPr>
            <p:nvPr/>
          </p:nvSpPr>
          <p:spPr bwMode="auto">
            <a:xfrm>
              <a:off x="3140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61" name="Line 4437"/>
            <p:cNvSpPr>
              <a:spLocks noChangeShapeType="1"/>
            </p:cNvSpPr>
            <p:nvPr/>
          </p:nvSpPr>
          <p:spPr bwMode="auto">
            <a:xfrm>
              <a:off x="3145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62" name="Line 4438"/>
            <p:cNvSpPr>
              <a:spLocks noChangeShapeType="1"/>
            </p:cNvSpPr>
            <p:nvPr/>
          </p:nvSpPr>
          <p:spPr bwMode="auto">
            <a:xfrm flipH="1">
              <a:off x="3132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63" name="Line 4439"/>
            <p:cNvSpPr>
              <a:spLocks noChangeShapeType="1"/>
            </p:cNvSpPr>
            <p:nvPr/>
          </p:nvSpPr>
          <p:spPr bwMode="auto">
            <a:xfrm flipH="1">
              <a:off x="3136" y="263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64" name="Line 4440"/>
            <p:cNvSpPr>
              <a:spLocks noChangeShapeType="1"/>
            </p:cNvSpPr>
            <p:nvPr/>
          </p:nvSpPr>
          <p:spPr bwMode="auto">
            <a:xfrm>
              <a:off x="3140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65" name="Line 4441"/>
            <p:cNvSpPr>
              <a:spLocks noChangeShapeType="1"/>
            </p:cNvSpPr>
            <p:nvPr/>
          </p:nvSpPr>
          <p:spPr bwMode="auto">
            <a:xfrm>
              <a:off x="3145" y="2633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66" name="Line 4442"/>
            <p:cNvSpPr>
              <a:spLocks noChangeShapeType="1"/>
            </p:cNvSpPr>
            <p:nvPr/>
          </p:nvSpPr>
          <p:spPr bwMode="auto">
            <a:xfrm flipH="1">
              <a:off x="3123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67" name="Line 4443"/>
            <p:cNvSpPr>
              <a:spLocks noChangeShapeType="1"/>
            </p:cNvSpPr>
            <p:nvPr/>
          </p:nvSpPr>
          <p:spPr bwMode="auto">
            <a:xfrm flipH="1">
              <a:off x="3127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68" name="Line 4444"/>
            <p:cNvSpPr>
              <a:spLocks noChangeShapeType="1"/>
            </p:cNvSpPr>
            <p:nvPr/>
          </p:nvSpPr>
          <p:spPr bwMode="auto">
            <a:xfrm>
              <a:off x="3132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69" name="Line 4445"/>
            <p:cNvSpPr>
              <a:spLocks noChangeShapeType="1"/>
            </p:cNvSpPr>
            <p:nvPr/>
          </p:nvSpPr>
          <p:spPr bwMode="auto">
            <a:xfrm>
              <a:off x="3132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70" name="Line 4446"/>
            <p:cNvSpPr>
              <a:spLocks noChangeShapeType="1"/>
            </p:cNvSpPr>
            <p:nvPr/>
          </p:nvSpPr>
          <p:spPr bwMode="auto">
            <a:xfrm flipH="1">
              <a:off x="3123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71" name="Line 4447"/>
            <p:cNvSpPr>
              <a:spLocks noChangeShapeType="1"/>
            </p:cNvSpPr>
            <p:nvPr/>
          </p:nvSpPr>
          <p:spPr bwMode="auto">
            <a:xfrm flipH="1">
              <a:off x="3127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72" name="Line 4448"/>
            <p:cNvSpPr>
              <a:spLocks noChangeShapeType="1"/>
            </p:cNvSpPr>
            <p:nvPr/>
          </p:nvSpPr>
          <p:spPr bwMode="auto">
            <a:xfrm>
              <a:off x="3132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73" name="Line 4449"/>
            <p:cNvSpPr>
              <a:spLocks noChangeShapeType="1"/>
            </p:cNvSpPr>
            <p:nvPr/>
          </p:nvSpPr>
          <p:spPr bwMode="auto">
            <a:xfrm>
              <a:off x="3132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74" name="Line 4450"/>
            <p:cNvSpPr>
              <a:spLocks noChangeShapeType="1"/>
            </p:cNvSpPr>
            <p:nvPr/>
          </p:nvSpPr>
          <p:spPr bwMode="auto">
            <a:xfrm flipH="1">
              <a:off x="3111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75" name="Line 4451"/>
            <p:cNvSpPr>
              <a:spLocks noChangeShapeType="1"/>
            </p:cNvSpPr>
            <p:nvPr/>
          </p:nvSpPr>
          <p:spPr bwMode="auto">
            <a:xfrm flipH="1">
              <a:off x="3115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76" name="Line 4452"/>
            <p:cNvSpPr>
              <a:spLocks noChangeShapeType="1"/>
            </p:cNvSpPr>
            <p:nvPr/>
          </p:nvSpPr>
          <p:spPr bwMode="auto">
            <a:xfrm>
              <a:off x="3119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77" name="Line 4453"/>
            <p:cNvSpPr>
              <a:spLocks noChangeShapeType="1"/>
            </p:cNvSpPr>
            <p:nvPr/>
          </p:nvSpPr>
          <p:spPr bwMode="auto">
            <a:xfrm>
              <a:off x="3123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78" name="Line 4454"/>
            <p:cNvSpPr>
              <a:spLocks noChangeShapeType="1"/>
            </p:cNvSpPr>
            <p:nvPr/>
          </p:nvSpPr>
          <p:spPr bwMode="auto">
            <a:xfrm flipH="1">
              <a:off x="3111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79" name="Line 4455"/>
            <p:cNvSpPr>
              <a:spLocks noChangeShapeType="1"/>
            </p:cNvSpPr>
            <p:nvPr/>
          </p:nvSpPr>
          <p:spPr bwMode="auto">
            <a:xfrm flipH="1">
              <a:off x="3115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80" name="Line 4456"/>
            <p:cNvSpPr>
              <a:spLocks noChangeShapeType="1"/>
            </p:cNvSpPr>
            <p:nvPr/>
          </p:nvSpPr>
          <p:spPr bwMode="auto">
            <a:xfrm>
              <a:off x="3119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81" name="Line 4457"/>
            <p:cNvSpPr>
              <a:spLocks noChangeShapeType="1"/>
            </p:cNvSpPr>
            <p:nvPr/>
          </p:nvSpPr>
          <p:spPr bwMode="auto">
            <a:xfrm>
              <a:off x="3123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82" name="Line 4458"/>
            <p:cNvSpPr>
              <a:spLocks noChangeShapeType="1"/>
            </p:cNvSpPr>
            <p:nvPr/>
          </p:nvSpPr>
          <p:spPr bwMode="auto">
            <a:xfrm flipH="1">
              <a:off x="3102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83" name="Line 4459"/>
            <p:cNvSpPr>
              <a:spLocks noChangeShapeType="1"/>
            </p:cNvSpPr>
            <p:nvPr/>
          </p:nvSpPr>
          <p:spPr bwMode="auto">
            <a:xfrm flipH="1">
              <a:off x="3106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84" name="Line 4460"/>
            <p:cNvSpPr>
              <a:spLocks noChangeShapeType="1"/>
            </p:cNvSpPr>
            <p:nvPr/>
          </p:nvSpPr>
          <p:spPr bwMode="auto">
            <a:xfrm>
              <a:off x="3111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85" name="Line 4461"/>
            <p:cNvSpPr>
              <a:spLocks noChangeShapeType="1"/>
            </p:cNvSpPr>
            <p:nvPr/>
          </p:nvSpPr>
          <p:spPr bwMode="auto">
            <a:xfrm>
              <a:off x="3113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86" name="Line 4462"/>
            <p:cNvSpPr>
              <a:spLocks noChangeShapeType="1"/>
            </p:cNvSpPr>
            <p:nvPr/>
          </p:nvSpPr>
          <p:spPr bwMode="auto">
            <a:xfrm flipH="1">
              <a:off x="3102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87" name="Line 4463"/>
            <p:cNvSpPr>
              <a:spLocks noChangeShapeType="1"/>
            </p:cNvSpPr>
            <p:nvPr/>
          </p:nvSpPr>
          <p:spPr bwMode="auto">
            <a:xfrm flipH="1">
              <a:off x="3106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88" name="Line 4464"/>
            <p:cNvSpPr>
              <a:spLocks noChangeShapeType="1"/>
            </p:cNvSpPr>
            <p:nvPr/>
          </p:nvSpPr>
          <p:spPr bwMode="auto">
            <a:xfrm>
              <a:off x="3111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89" name="Line 4465"/>
            <p:cNvSpPr>
              <a:spLocks noChangeShapeType="1"/>
            </p:cNvSpPr>
            <p:nvPr/>
          </p:nvSpPr>
          <p:spPr bwMode="auto">
            <a:xfrm>
              <a:off x="3113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90" name="Line 4466"/>
            <p:cNvSpPr>
              <a:spLocks noChangeShapeType="1"/>
            </p:cNvSpPr>
            <p:nvPr/>
          </p:nvSpPr>
          <p:spPr bwMode="auto">
            <a:xfrm flipH="1">
              <a:off x="3094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91" name="Line 4467"/>
            <p:cNvSpPr>
              <a:spLocks noChangeShapeType="1"/>
            </p:cNvSpPr>
            <p:nvPr/>
          </p:nvSpPr>
          <p:spPr bwMode="auto">
            <a:xfrm flipH="1">
              <a:off x="3098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92" name="Line 4468"/>
            <p:cNvSpPr>
              <a:spLocks noChangeShapeType="1"/>
            </p:cNvSpPr>
            <p:nvPr/>
          </p:nvSpPr>
          <p:spPr bwMode="auto">
            <a:xfrm>
              <a:off x="3102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93" name="Line 4469"/>
            <p:cNvSpPr>
              <a:spLocks noChangeShapeType="1"/>
            </p:cNvSpPr>
            <p:nvPr/>
          </p:nvSpPr>
          <p:spPr bwMode="auto">
            <a:xfrm>
              <a:off x="3102" y="2633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94" name="Line 4470"/>
            <p:cNvSpPr>
              <a:spLocks noChangeShapeType="1"/>
            </p:cNvSpPr>
            <p:nvPr/>
          </p:nvSpPr>
          <p:spPr bwMode="auto">
            <a:xfrm flipH="1">
              <a:off x="3094" y="2610"/>
              <a:ext cx="8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95" name="Line 4471"/>
            <p:cNvSpPr>
              <a:spLocks noChangeShapeType="1"/>
            </p:cNvSpPr>
            <p:nvPr/>
          </p:nvSpPr>
          <p:spPr bwMode="auto">
            <a:xfrm flipH="1">
              <a:off x="3098" y="263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96" name="Line 4472"/>
            <p:cNvSpPr>
              <a:spLocks noChangeShapeType="1"/>
            </p:cNvSpPr>
            <p:nvPr/>
          </p:nvSpPr>
          <p:spPr bwMode="auto">
            <a:xfrm>
              <a:off x="3102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97" name="Line 4473"/>
            <p:cNvSpPr>
              <a:spLocks noChangeShapeType="1"/>
            </p:cNvSpPr>
            <p:nvPr/>
          </p:nvSpPr>
          <p:spPr bwMode="auto">
            <a:xfrm>
              <a:off x="3102" y="2633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98" name="Line 4474"/>
            <p:cNvSpPr>
              <a:spLocks noChangeShapeType="1"/>
            </p:cNvSpPr>
            <p:nvPr/>
          </p:nvSpPr>
          <p:spPr bwMode="auto">
            <a:xfrm flipH="1">
              <a:off x="3085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99" name="Line 4475"/>
            <p:cNvSpPr>
              <a:spLocks noChangeShapeType="1"/>
            </p:cNvSpPr>
            <p:nvPr/>
          </p:nvSpPr>
          <p:spPr bwMode="auto">
            <a:xfrm flipH="1">
              <a:off x="3085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00" name="Line 4476"/>
            <p:cNvSpPr>
              <a:spLocks noChangeShapeType="1"/>
            </p:cNvSpPr>
            <p:nvPr/>
          </p:nvSpPr>
          <p:spPr bwMode="auto">
            <a:xfrm>
              <a:off x="3089" y="260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01" name="Line 4477"/>
            <p:cNvSpPr>
              <a:spLocks noChangeShapeType="1"/>
            </p:cNvSpPr>
            <p:nvPr/>
          </p:nvSpPr>
          <p:spPr bwMode="auto">
            <a:xfrm>
              <a:off x="3094" y="2632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02" name="Line 4478"/>
            <p:cNvSpPr>
              <a:spLocks noChangeShapeType="1"/>
            </p:cNvSpPr>
            <p:nvPr/>
          </p:nvSpPr>
          <p:spPr bwMode="auto">
            <a:xfrm flipH="1">
              <a:off x="3085" y="261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03" name="Line 4479"/>
            <p:cNvSpPr>
              <a:spLocks noChangeShapeType="1"/>
            </p:cNvSpPr>
            <p:nvPr/>
          </p:nvSpPr>
          <p:spPr bwMode="auto">
            <a:xfrm flipH="1">
              <a:off x="3085" y="2637"/>
              <a:ext cx="13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04" name="Line 4480"/>
            <p:cNvSpPr>
              <a:spLocks noChangeShapeType="1"/>
            </p:cNvSpPr>
            <p:nvPr/>
          </p:nvSpPr>
          <p:spPr bwMode="auto">
            <a:xfrm>
              <a:off x="3089" y="2602"/>
              <a:ext cx="5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05" name="Line 4481"/>
            <p:cNvSpPr>
              <a:spLocks noChangeShapeType="1"/>
            </p:cNvSpPr>
            <p:nvPr/>
          </p:nvSpPr>
          <p:spPr bwMode="auto">
            <a:xfrm>
              <a:off x="3094" y="2632"/>
              <a:ext cx="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06" name="Line 4482"/>
            <p:cNvSpPr>
              <a:spLocks noChangeShapeType="1"/>
            </p:cNvSpPr>
            <p:nvPr/>
          </p:nvSpPr>
          <p:spPr bwMode="auto">
            <a:xfrm flipH="1">
              <a:off x="3073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07" name="Line 4483"/>
            <p:cNvSpPr>
              <a:spLocks noChangeShapeType="1"/>
            </p:cNvSpPr>
            <p:nvPr/>
          </p:nvSpPr>
          <p:spPr bwMode="auto">
            <a:xfrm flipH="1">
              <a:off x="3077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08" name="Line 4484"/>
            <p:cNvSpPr>
              <a:spLocks noChangeShapeType="1"/>
            </p:cNvSpPr>
            <p:nvPr/>
          </p:nvSpPr>
          <p:spPr bwMode="auto">
            <a:xfrm>
              <a:off x="3081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09" name="Line 4485"/>
            <p:cNvSpPr>
              <a:spLocks noChangeShapeType="1"/>
            </p:cNvSpPr>
            <p:nvPr/>
          </p:nvSpPr>
          <p:spPr bwMode="auto">
            <a:xfrm>
              <a:off x="3085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10" name="Line 4486"/>
            <p:cNvSpPr>
              <a:spLocks noChangeShapeType="1"/>
            </p:cNvSpPr>
            <p:nvPr/>
          </p:nvSpPr>
          <p:spPr bwMode="auto">
            <a:xfrm flipH="1">
              <a:off x="3073" y="2610"/>
              <a:ext cx="12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11" name="Line 4487"/>
            <p:cNvSpPr>
              <a:spLocks noChangeShapeType="1"/>
            </p:cNvSpPr>
            <p:nvPr/>
          </p:nvSpPr>
          <p:spPr bwMode="auto">
            <a:xfrm flipH="1">
              <a:off x="3077" y="2637"/>
              <a:ext cx="12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12" name="Line 4488"/>
            <p:cNvSpPr>
              <a:spLocks noChangeShapeType="1"/>
            </p:cNvSpPr>
            <p:nvPr/>
          </p:nvSpPr>
          <p:spPr bwMode="auto">
            <a:xfrm>
              <a:off x="3081" y="259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13" name="Line 4489"/>
            <p:cNvSpPr>
              <a:spLocks noChangeShapeType="1"/>
            </p:cNvSpPr>
            <p:nvPr/>
          </p:nvSpPr>
          <p:spPr bwMode="auto">
            <a:xfrm>
              <a:off x="3085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14" name="Line 4490"/>
            <p:cNvSpPr>
              <a:spLocks noChangeShapeType="1"/>
            </p:cNvSpPr>
            <p:nvPr/>
          </p:nvSpPr>
          <p:spPr bwMode="auto">
            <a:xfrm flipH="1">
              <a:off x="3064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15" name="Line 4491"/>
            <p:cNvSpPr>
              <a:spLocks noChangeShapeType="1"/>
            </p:cNvSpPr>
            <p:nvPr/>
          </p:nvSpPr>
          <p:spPr bwMode="auto">
            <a:xfrm flipH="1">
              <a:off x="3068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16" name="Line 4492"/>
            <p:cNvSpPr>
              <a:spLocks noChangeShapeType="1"/>
            </p:cNvSpPr>
            <p:nvPr/>
          </p:nvSpPr>
          <p:spPr bwMode="auto">
            <a:xfrm>
              <a:off x="3073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17" name="Line 4493"/>
            <p:cNvSpPr>
              <a:spLocks noChangeShapeType="1"/>
            </p:cNvSpPr>
            <p:nvPr/>
          </p:nvSpPr>
          <p:spPr bwMode="auto">
            <a:xfrm>
              <a:off x="307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18" name="Line 4494"/>
            <p:cNvSpPr>
              <a:spLocks noChangeShapeType="1"/>
            </p:cNvSpPr>
            <p:nvPr/>
          </p:nvSpPr>
          <p:spPr bwMode="auto">
            <a:xfrm flipH="1">
              <a:off x="3064" y="2610"/>
              <a:ext cx="13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19" name="Line 4495"/>
            <p:cNvSpPr>
              <a:spLocks noChangeShapeType="1"/>
            </p:cNvSpPr>
            <p:nvPr/>
          </p:nvSpPr>
          <p:spPr bwMode="auto">
            <a:xfrm flipH="1">
              <a:off x="3068" y="2640"/>
              <a:ext cx="9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20" name="Line 4496"/>
            <p:cNvSpPr>
              <a:spLocks noChangeShapeType="1"/>
            </p:cNvSpPr>
            <p:nvPr/>
          </p:nvSpPr>
          <p:spPr bwMode="auto">
            <a:xfrm>
              <a:off x="3073" y="260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21" name="Line 4497"/>
            <p:cNvSpPr>
              <a:spLocks noChangeShapeType="1"/>
            </p:cNvSpPr>
            <p:nvPr/>
          </p:nvSpPr>
          <p:spPr bwMode="auto">
            <a:xfrm>
              <a:off x="3075" y="2632"/>
              <a:ext cx="4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22" name="Line 4498"/>
            <p:cNvSpPr>
              <a:spLocks noChangeShapeType="1"/>
            </p:cNvSpPr>
            <p:nvPr/>
          </p:nvSpPr>
          <p:spPr bwMode="auto">
            <a:xfrm>
              <a:off x="3068" y="2632"/>
              <a:ext cx="1" cy="1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23" name="Line 4499"/>
            <p:cNvSpPr>
              <a:spLocks noChangeShapeType="1"/>
            </p:cNvSpPr>
            <p:nvPr/>
          </p:nvSpPr>
          <p:spPr bwMode="auto">
            <a:xfrm>
              <a:off x="3081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24" name="Line 4500"/>
            <p:cNvSpPr>
              <a:spLocks noChangeShapeType="1"/>
            </p:cNvSpPr>
            <p:nvPr/>
          </p:nvSpPr>
          <p:spPr bwMode="auto">
            <a:xfrm>
              <a:off x="307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25" name="Line 4501"/>
            <p:cNvSpPr>
              <a:spLocks noChangeShapeType="1"/>
            </p:cNvSpPr>
            <p:nvPr/>
          </p:nvSpPr>
          <p:spPr bwMode="auto">
            <a:xfrm flipH="1">
              <a:off x="3069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26" name="Line 4502"/>
            <p:cNvSpPr>
              <a:spLocks noChangeShapeType="1"/>
            </p:cNvSpPr>
            <p:nvPr/>
          </p:nvSpPr>
          <p:spPr bwMode="auto">
            <a:xfrm flipH="1">
              <a:off x="3077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27" name="Line 4503"/>
            <p:cNvSpPr>
              <a:spLocks noChangeShapeType="1"/>
            </p:cNvSpPr>
            <p:nvPr/>
          </p:nvSpPr>
          <p:spPr bwMode="auto">
            <a:xfrm>
              <a:off x="3089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28" name="Line 4504"/>
            <p:cNvSpPr>
              <a:spLocks noChangeShapeType="1"/>
            </p:cNvSpPr>
            <p:nvPr/>
          </p:nvSpPr>
          <p:spPr bwMode="auto">
            <a:xfrm flipH="1">
              <a:off x="3085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29" name="Line 4505"/>
            <p:cNvSpPr>
              <a:spLocks noChangeShapeType="1"/>
            </p:cNvSpPr>
            <p:nvPr/>
          </p:nvSpPr>
          <p:spPr bwMode="auto">
            <a:xfrm>
              <a:off x="310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30" name="Line 4506"/>
            <p:cNvSpPr>
              <a:spLocks noChangeShapeType="1"/>
            </p:cNvSpPr>
            <p:nvPr/>
          </p:nvSpPr>
          <p:spPr bwMode="auto">
            <a:xfrm flipH="1">
              <a:off x="3098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31" name="Line 4507"/>
            <p:cNvSpPr>
              <a:spLocks noChangeShapeType="1"/>
            </p:cNvSpPr>
            <p:nvPr/>
          </p:nvSpPr>
          <p:spPr bwMode="auto">
            <a:xfrm>
              <a:off x="3111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32" name="Line 4508"/>
            <p:cNvSpPr>
              <a:spLocks noChangeShapeType="1"/>
            </p:cNvSpPr>
            <p:nvPr/>
          </p:nvSpPr>
          <p:spPr bwMode="auto">
            <a:xfrm flipH="1">
              <a:off x="3107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33" name="Line 4509"/>
            <p:cNvSpPr>
              <a:spLocks noChangeShapeType="1"/>
            </p:cNvSpPr>
            <p:nvPr/>
          </p:nvSpPr>
          <p:spPr bwMode="auto">
            <a:xfrm>
              <a:off x="3119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34" name="Line 4510"/>
            <p:cNvSpPr>
              <a:spLocks noChangeShapeType="1"/>
            </p:cNvSpPr>
            <p:nvPr/>
          </p:nvSpPr>
          <p:spPr bwMode="auto">
            <a:xfrm flipH="1">
              <a:off x="3115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35" name="Line 4511"/>
            <p:cNvSpPr>
              <a:spLocks noChangeShapeType="1"/>
            </p:cNvSpPr>
            <p:nvPr/>
          </p:nvSpPr>
          <p:spPr bwMode="auto">
            <a:xfrm>
              <a:off x="313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36" name="Line 4512"/>
            <p:cNvSpPr>
              <a:spLocks noChangeShapeType="1"/>
            </p:cNvSpPr>
            <p:nvPr/>
          </p:nvSpPr>
          <p:spPr bwMode="auto">
            <a:xfrm flipH="1">
              <a:off x="3128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37" name="Line 4513"/>
            <p:cNvSpPr>
              <a:spLocks noChangeShapeType="1"/>
            </p:cNvSpPr>
            <p:nvPr/>
          </p:nvSpPr>
          <p:spPr bwMode="auto">
            <a:xfrm>
              <a:off x="3140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38" name="Line 4514"/>
            <p:cNvSpPr>
              <a:spLocks noChangeShapeType="1"/>
            </p:cNvSpPr>
            <p:nvPr/>
          </p:nvSpPr>
          <p:spPr bwMode="auto">
            <a:xfrm flipH="1">
              <a:off x="3136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39" name="Line 4515"/>
            <p:cNvSpPr>
              <a:spLocks noChangeShapeType="1"/>
            </p:cNvSpPr>
            <p:nvPr/>
          </p:nvSpPr>
          <p:spPr bwMode="auto">
            <a:xfrm>
              <a:off x="3149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40" name="Line 4516"/>
            <p:cNvSpPr>
              <a:spLocks noChangeShapeType="1"/>
            </p:cNvSpPr>
            <p:nvPr/>
          </p:nvSpPr>
          <p:spPr bwMode="auto">
            <a:xfrm flipH="1">
              <a:off x="3145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41" name="Line 4517"/>
            <p:cNvSpPr>
              <a:spLocks noChangeShapeType="1"/>
            </p:cNvSpPr>
            <p:nvPr/>
          </p:nvSpPr>
          <p:spPr bwMode="auto">
            <a:xfrm>
              <a:off x="315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42" name="Line 4518"/>
            <p:cNvSpPr>
              <a:spLocks noChangeShapeType="1"/>
            </p:cNvSpPr>
            <p:nvPr/>
          </p:nvSpPr>
          <p:spPr bwMode="auto">
            <a:xfrm flipH="1">
              <a:off x="3153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43" name="Line 4519"/>
            <p:cNvSpPr>
              <a:spLocks noChangeShapeType="1"/>
            </p:cNvSpPr>
            <p:nvPr/>
          </p:nvSpPr>
          <p:spPr bwMode="auto">
            <a:xfrm>
              <a:off x="3168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44" name="Line 4520"/>
            <p:cNvSpPr>
              <a:spLocks noChangeShapeType="1"/>
            </p:cNvSpPr>
            <p:nvPr/>
          </p:nvSpPr>
          <p:spPr bwMode="auto">
            <a:xfrm flipH="1">
              <a:off x="3166" y="2658"/>
              <a:ext cx="8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45" name="Line 4521"/>
            <p:cNvSpPr>
              <a:spLocks noChangeShapeType="1"/>
            </p:cNvSpPr>
            <p:nvPr/>
          </p:nvSpPr>
          <p:spPr bwMode="auto">
            <a:xfrm>
              <a:off x="3178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46" name="Line 4522"/>
            <p:cNvSpPr>
              <a:spLocks noChangeShapeType="1"/>
            </p:cNvSpPr>
            <p:nvPr/>
          </p:nvSpPr>
          <p:spPr bwMode="auto">
            <a:xfrm flipH="1">
              <a:off x="3174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47" name="Line 4523"/>
            <p:cNvSpPr>
              <a:spLocks noChangeShapeType="1"/>
            </p:cNvSpPr>
            <p:nvPr/>
          </p:nvSpPr>
          <p:spPr bwMode="auto">
            <a:xfrm>
              <a:off x="3187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48" name="Line 4524"/>
            <p:cNvSpPr>
              <a:spLocks noChangeShapeType="1"/>
            </p:cNvSpPr>
            <p:nvPr/>
          </p:nvSpPr>
          <p:spPr bwMode="auto">
            <a:xfrm flipH="1">
              <a:off x="3183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49" name="Line 4525"/>
            <p:cNvSpPr>
              <a:spLocks noChangeShapeType="1"/>
            </p:cNvSpPr>
            <p:nvPr/>
          </p:nvSpPr>
          <p:spPr bwMode="auto">
            <a:xfrm>
              <a:off x="319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50" name="Line 4526"/>
            <p:cNvSpPr>
              <a:spLocks noChangeShapeType="1"/>
            </p:cNvSpPr>
            <p:nvPr/>
          </p:nvSpPr>
          <p:spPr bwMode="auto">
            <a:xfrm flipH="1">
              <a:off x="3192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51" name="Line 4527"/>
            <p:cNvSpPr>
              <a:spLocks noChangeShapeType="1"/>
            </p:cNvSpPr>
            <p:nvPr/>
          </p:nvSpPr>
          <p:spPr bwMode="auto">
            <a:xfrm>
              <a:off x="3206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52" name="Line 4528"/>
            <p:cNvSpPr>
              <a:spLocks noChangeShapeType="1"/>
            </p:cNvSpPr>
            <p:nvPr/>
          </p:nvSpPr>
          <p:spPr bwMode="auto">
            <a:xfrm flipH="1">
              <a:off x="3204" y="2658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53" name="Line 4529"/>
            <p:cNvSpPr>
              <a:spLocks noChangeShapeType="1"/>
            </p:cNvSpPr>
            <p:nvPr/>
          </p:nvSpPr>
          <p:spPr bwMode="auto">
            <a:xfrm>
              <a:off x="3216" y="2579"/>
              <a:ext cx="1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54" name="Line 4530"/>
            <p:cNvSpPr>
              <a:spLocks noChangeShapeType="1"/>
            </p:cNvSpPr>
            <p:nvPr/>
          </p:nvSpPr>
          <p:spPr bwMode="auto">
            <a:xfrm flipH="1">
              <a:off x="3212" y="2658"/>
              <a:ext cx="9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55" name="Line 4531"/>
            <p:cNvSpPr>
              <a:spLocks noChangeShapeType="1"/>
            </p:cNvSpPr>
            <p:nvPr/>
          </p:nvSpPr>
          <p:spPr bwMode="auto">
            <a:xfrm>
              <a:off x="3225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56" name="Line 4532"/>
            <p:cNvSpPr>
              <a:spLocks noChangeShapeType="1"/>
            </p:cNvSpPr>
            <p:nvPr/>
          </p:nvSpPr>
          <p:spPr bwMode="auto">
            <a:xfrm flipH="1">
              <a:off x="3221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57" name="Line 4533"/>
            <p:cNvSpPr>
              <a:spLocks noChangeShapeType="1"/>
            </p:cNvSpPr>
            <p:nvPr/>
          </p:nvSpPr>
          <p:spPr bwMode="auto">
            <a:xfrm>
              <a:off x="3233" y="2579"/>
              <a:ext cx="1" cy="6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58" name="Line 4534"/>
            <p:cNvSpPr>
              <a:spLocks noChangeShapeType="1"/>
            </p:cNvSpPr>
            <p:nvPr/>
          </p:nvSpPr>
          <p:spPr bwMode="auto">
            <a:xfrm flipH="1">
              <a:off x="3230" y="2658"/>
              <a:ext cx="12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59" name="Line 4535"/>
            <p:cNvSpPr>
              <a:spLocks noChangeShapeType="1"/>
            </p:cNvSpPr>
            <p:nvPr/>
          </p:nvSpPr>
          <p:spPr bwMode="auto">
            <a:xfrm>
              <a:off x="3244" y="2579"/>
              <a:ext cx="4" cy="5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60" name="Line 4536"/>
            <p:cNvSpPr>
              <a:spLocks noChangeShapeType="1"/>
            </p:cNvSpPr>
            <p:nvPr/>
          </p:nvSpPr>
          <p:spPr bwMode="auto">
            <a:xfrm flipH="1">
              <a:off x="3242" y="2658"/>
              <a:ext cx="8" cy="4"/>
            </a:xfrm>
            <a:prstGeom prst="line">
              <a:avLst/>
            </a:prstGeom>
            <a:noFill/>
            <a:ln w="9525">
              <a:solidFill>
                <a:srgbClr val="A6A6A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61" name="Rectangle 4537"/>
            <p:cNvSpPr>
              <a:spLocks noChangeArrowheads="1"/>
            </p:cNvSpPr>
            <p:nvPr/>
          </p:nvSpPr>
          <p:spPr bwMode="auto">
            <a:xfrm>
              <a:off x="1921" y="2032"/>
              <a:ext cx="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62" name="Rectangle 4538"/>
            <p:cNvSpPr>
              <a:spLocks noChangeArrowheads="1"/>
            </p:cNvSpPr>
            <p:nvPr/>
          </p:nvSpPr>
          <p:spPr bwMode="auto">
            <a:xfrm>
              <a:off x="1936" y="2021"/>
              <a:ext cx="8" cy="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63" name="Rectangle 4539"/>
            <p:cNvSpPr>
              <a:spLocks noChangeArrowheads="1"/>
            </p:cNvSpPr>
            <p:nvPr/>
          </p:nvSpPr>
          <p:spPr bwMode="auto">
            <a:xfrm>
              <a:off x="1980" y="2021"/>
              <a:ext cx="6" cy="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64" name="Rectangle 4540"/>
            <p:cNvSpPr>
              <a:spLocks noChangeArrowheads="1"/>
            </p:cNvSpPr>
            <p:nvPr/>
          </p:nvSpPr>
          <p:spPr bwMode="auto">
            <a:xfrm>
              <a:off x="1998" y="2031"/>
              <a:ext cx="12" cy="3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65" name="Rectangle 4541"/>
            <p:cNvSpPr>
              <a:spLocks noChangeArrowheads="1"/>
            </p:cNvSpPr>
            <p:nvPr/>
          </p:nvSpPr>
          <p:spPr bwMode="auto">
            <a:xfrm>
              <a:off x="1993" y="2031"/>
              <a:ext cx="12" cy="37"/>
            </a:xfrm>
            <a:prstGeom prst="rect">
              <a:avLst/>
            </a:prstGeom>
            <a:solidFill>
              <a:srgbClr val="D31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66" name="Rectangle 4542"/>
            <p:cNvSpPr>
              <a:spLocks noChangeArrowheads="1"/>
            </p:cNvSpPr>
            <p:nvPr/>
          </p:nvSpPr>
          <p:spPr bwMode="auto">
            <a:xfrm>
              <a:off x="1988" y="2031"/>
              <a:ext cx="12" cy="37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67" name="Rectangle 4543"/>
            <p:cNvSpPr>
              <a:spLocks noChangeArrowheads="1"/>
            </p:cNvSpPr>
            <p:nvPr/>
          </p:nvSpPr>
          <p:spPr bwMode="auto">
            <a:xfrm>
              <a:off x="1983" y="2031"/>
              <a:ext cx="12" cy="37"/>
            </a:xfrm>
            <a:prstGeom prst="rect">
              <a:avLst/>
            </a:prstGeom>
            <a:solidFill>
              <a:srgbClr val="DF2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68" name="Rectangle 4544"/>
            <p:cNvSpPr>
              <a:spLocks noChangeArrowheads="1"/>
            </p:cNvSpPr>
            <p:nvPr/>
          </p:nvSpPr>
          <p:spPr bwMode="auto">
            <a:xfrm>
              <a:off x="1977" y="2031"/>
              <a:ext cx="12" cy="37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69" name="Rectangle 4545"/>
            <p:cNvSpPr>
              <a:spLocks noChangeArrowheads="1"/>
            </p:cNvSpPr>
            <p:nvPr/>
          </p:nvSpPr>
          <p:spPr bwMode="auto">
            <a:xfrm>
              <a:off x="1971" y="2031"/>
              <a:ext cx="12" cy="37"/>
            </a:xfrm>
            <a:prstGeom prst="rect">
              <a:avLst/>
            </a:prstGeom>
            <a:solidFill>
              <a:srgbClr val="EC4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70" name="Rectangle 4546"/>
            <p:cNvSpPr>
              <a:spLocks noChangeArrowheads="1"/>
            </p:cNvSpPr>
            <p:nvPr/>
          </p:nvSpPr>
          <p:spPr bwMode="auto">
            <a:xfrm>
              <a:off x="1967" y="2031"/>
              <a:ext cx="12" cy="37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71" name="Rectangle 4547"/>
            <p:cNvSpPr>
              <a:spLocks noChangeArrowheads="1"/>
            </p:cNvSpPr>
            <p:nvPr/>
          </p:nvSpPr>
          <p:spPr bwMode="auto">
            <a:xfrm>
              <a:off x="1961" y="2031"/>
              <a:ext cx="12" cy="37"/>
            </a:xfrm>
            <a:prstGeom prst="rect">
              <a:avLst/>
            </a:prstGeom>
            <a:solidFill>
              <a:srgbClr val="F96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72" name="Rectangle 4548"/>
            <p:cNvSpPr>
              <a:spLocks noChangeArrowheads="1"/>
            </p:cNvSpPr>
            <p:nvPr/>
          </p:nvSpPr>
          <p:spPr bwMode="auto">
            <a:xfrm>
              <a:off x="1956" y="2031"/>
              <a:ext cx="12" cy="37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73" name="Rectangle 4549"/>
            <p:cNvSpPr>
              <a:spLocks noChangeArrowheads="1"/>
            </p:cNvSpPr>
            <p:nvPr/>
          </p:nvSpPr>
          <p:spPr bwMode="auto">
            <a:xfrm>
              <a:off x="1951" y="2031"/>
              <a:ext cx="12" cy="37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74" name="Rectangle 4550"/>
            <p:cNvSpPr>
              <a:spLocks noChangeArrowheads="1"/>
            </p:cNvSpPr>
            <p:nvPr/>
          </p:nvSpPr>
          <p:spPr bwMode="auto">
            <a:xfrm>
              <a:off x="1945" y="2031"/>
              <a:ext cx="12" cy="37"/>
            </a:xfrm>
            <a:prstGeom prst="rect">
              <a:avLst/>
            </a:prstGeom>
            <a:solidFill>
              <a:srgbClr val="FA7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75" name="Rectangle 4551"/>
            <p:cNvSpPr>
              <a:spLocks noChangeArrowheads="1"/>
            </p:cNvSpPr>
            <p:nvPr/>
          </p:nvSpPr>
          <p:spPr bwMode="auto">
            <a:xfrm>
              <a:off x="1940" y="2031"/>
              <a:ext cx="12" cy="37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76" name="Rectangle 4552"/>
            <p:cNvSpPr>
              <a:spLocks noChangeArrowheads="1"/>
            </p:cNvSpPr>
            <p:nvPr/>
          </p:nvSpPr>
          <p:spPr bwMode="auto">
            <a:xfrm>
              <a:off x="1934" y="2031"/>
              <a:ext cx="12" cy="37"/>
            </a:xfrm>
            <a:prstGeom prst="rect">
              <a:avLst/>
            </a:prstGeom>
            <a:solidFill>
              <a:srgbClr val="F05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77" name="Rectangle 4553"/>
            <p:cNvSpPr>
              <a:spLocks noChangeArrowheads="1"/>
            </p:cNvSpPr>
            <p:nvPr/>
          </p:nvSpPr>
          <p:spPr bwMode="auto">
            <a:xfrm>
              <a:off x="1929" y="2031"/>
              <a:ext cx="12" cy="37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78" name="Rectangle 4554"/>
            <p:cNvSpPr>
              <a:spLocks noChangeArrowheads="1"/>
            </p:cNvSpPr>
            <p:nvPr/>
          </p:nvSpPr>
          <p:spPr bwMode="auto">
            <a:xfrm>
              <a:off x="1924" y="2031"/>
              <a:ext cx="12" cy="37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79" name="Rectangle 4555"/>
            <p:cNvSpPr>
              <a:spLocks noChangeArrowheads="1"/>
            </p:cNvSpPr>
            <p:nvPr/>
          </p:nvSpPr>
          <p:spPr bwMode="auto">
            <a:xfrm>
              <a:off x="1918" y="2031"/>
              <a:ext cx="12" cy="37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80" name="Rectangle 4556"/>
            <p:cNvSpPr>
              <a:spLocks noChangeArrowheads="1"/>
            </p:cNvSpPr>
            <p:nvPr/>
          </p:nvSpPr>
          <p:spPr bwMode="auto">
            <a:xfrm>
              <a:off x="1913" y="2031"/>
              <a:ext cx="12" cy="37"/>
            </a:xfrm>
            <a:prstGeom prst="rect">
              <a:avLst/>
            </a:prstGeom>
            <a:solidFill>
              <a:srgbClr val="DC2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81" name="Rectangle 4557"/>
            <p:cNvSpPr>
              <a:spLocks noChangeArrowheads="1"/>
            </p:cNvSpPr>
            <p:nvPr/>
          </p:nvSpPr>
          <p:spPr bwMode="auto">
            <a:xfrm>
              <a:off x="1908" y="2031"/>
              <a:ext cx="12" cy="37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82" name="Rectangle 4558"/>
            <p:cNvSpPr>
              <a:spLocks noChangeArrowheads="1"/>
            </p:cNvSpPr>
            <p:nvPr/>
          </p:nvSpPr>
          <p:spPr bwMode="auto">
            <a:xfrm>
              <a:off x="1902" y="2031"/>
              <a:ext cx="12" cy="37"/>
            </a:xfrm>
            <a:prstGeom prst="rect">
              <a:avLst/>
            </a:prstGeom>
            <a:solidFill>
              <a:srgbClr val="D10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83" name="Rectangle 4559"/>
            <p:cNvSpPr>
              <a:spLocks noChangeArrowheads="1"/>
            </p:cNvSpPr>
            <p:nvPr/>
          </p:nvSpPr>
          <p:spPr bwMode="auto">
            <a:xfrm>
              <a:off x="1897" y="2031"/>
              <a:ext cx="12" cy="3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84" name="Rectangle 4560"/>
            <p:cNvSpPr>
              <a:spLocks noChangeArrowheads="1"/>
            </p:cNvSpPr>
            <p:nvPr/>
          </p:nvSpPr>
          <p:spPr bwMode="auto">
            <a:xfrm>
              <a:off x="1910" y="2021"/>
              <a:ext cx="97" cy="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85" name="Rectangle 4561"/>
            <p:cNvSpPr>
              <a:spLocks noChangeArrowheads="1"/>
            </p:cNvSpPr>
            <p:nvPr/>
          </p:nvSpPr>
          <p:spPr bwMode="auto">
            <a:xfrm>
              <a:off x="1924" y="2007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86" name="Rectangle 4562"/>
            <p:cNvSpPr>
              <a:spLocks noChangeArrowheads="1"/>
            </p:cNvSpPr>
            <p:nvPr/>
          </p:nvSpPr>
          <p:spPr bwMode="auto">
            <a:xfrm>
              <a:off x="1924" y="2013"/>
              <a:ext cx="5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87" name="Rectangle 4563"/>
            <p:cNvSpPr>
              <a:spLocks noChangeArrowheads="1"/>
            </p:cNvSpPr>
            <p:nvPr/>
          </p:nvSpPr>
          <p:spPr bwMode="auto">
            <a:xfrm>
              <a:off x="1924" y="2018"/>
              <a:ext cx="5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88" name="Rectangle 4564"/>
            <p:cNvSpPr>
              <a:spLocks noChangeArrowheads="1"/>
            </p:cNvSpPr>
            <p:nvPr/>
          </p:nvSpPr>
          <p:spPr bwMode="auto">
            <a:xfrm>
              <a:off x="1924" y="2024"/>
              <a:ext cx="5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89" name="Rectangle 4565"/>
            <p:cNvSpPr>
              <a:spLocks noChangeArrowheads="1"/>
            </p:cNvSpPr>
            <p:nvPr/>
          </p:nvSpPr>
          <p:spPr bwMode="auto">
            <a:xfrm>
              <a:off x="1924" y="2029"/>
              <a:ext cx="5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90" name="Rectangle 4566"/>
            <p:cNvSpPr>
              <a:spLocks noChangeArrowheads="1"/>
            </p:cNvSpPr>
            <p:nvPr/>
          </p:nvSpPr>
          <p:spPr bwMode="auto">
            <a:xfrm>
              <a:off x="1924" y="2035"/>
              <a:ext cx="5" cy="11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91" name="Rectangle 4567"/>
            <p:cNvSpPr>
              <a:spLocks noChangeArrowheads="1"/>
            </p:cNvSpPr>
            <p:nvPr/>
          </p:nvSpPr>
          <p:spPr bwMode="auto">
            <a:xfrm>
              <a:off x="1924" y="2040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92" name="Rectangle 4568"/>
            <p:cNvSpPr>
              <a:spLocks noChangeArrowheads="1"/>
            </p:cNvSpPr>
            <p:nvPr/>
          </p:nvSpPr>
          <p:spPr bwMode="auto">
            <a:xfrm>
              <a:off x="1924" y="2046"/>
              <a:ext cx="5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93" name="Rectangle 4569"/>
            <p:cNvSpPr>
              <a:spLocks noChangeArrowheads="1"/>
            </p:cNvSpPr>
            <p:nvPr/>
          </p:nvSpPr>
          <p:spPr bwMode="auto">
            <a:xfrm>
              <a:off x="1924" y="2052"/>
              <a:ext cx="5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94" name="Rectangle 4570"/>
            <p:cNvSpPr>
              <a:spLocks noChangeArrowheads="1"/>
            </p:cNvSpPr>
            <p:nvPr/>
          </p:nvSpPr>
          <p:spPr bwMode="auto">
            <a:xfrm>
              <a:off x="1924" y="2057"/>
              <a:ext cx="5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95" name="Rectangle 4571"/>
            <p:cNvSpPr>
              <a:spLocks noChangeArrowheads="1"/>
            </p:cNvSpPr>
            <p:nvPr/>
          </p:nvSpPr>
          <p:spPr bwMode="auto">
            <a:xfrm>
              <a:off x="1924" y="2062"/>
              <a:ext cx="5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96" name="Rectangle 4572"/>
            <p:cNvSpPr>
              <a:spLocks noChangeArrowheads="1"/>
            </p:cNvSpPr>
            <p:nvPr/>
          </p:nvSpPr>
          <p:spPr bwMode="auto">
            <a:xfrm>
              <a:off x="1924" y="2068"/>
              <a:ext cx="5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97" name="Rectangle 4573"/>
            <p:cNvSpPr>
              <a:spLocks noChangeArrowheads="1"/>
            </p:cNvSpPr>
            <p:nvPr/>
          </p:nvSpPr>
          <p:spPr bwMode="auto">
            <a:xfrm>
              <a:off x="1924" y="2074"/>
              <a:ext cx="5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98" name="Rectangle 4574"/>
            <p:cNvSpPr>
              <a:spLocks noChangeArrowheads="1"/>
            </p:cNvSpPr>
            <p:nvPr/>
          </p:nvSpPr>
          <p:spPr bwMode="auto">
            <a:xfrm>
              <a:off x="1924" y="2079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99" name="Rectangle 4575"/>
            <p:cNvSpPr>
              <a:spLocks noChangeArrowheads="1"/>
            </p:cNvSpPr>
            <p:nvPr/>
          </p:nvSpPr>
          <p:spPr bwMode="auto">
            <a:xfrm>
              <a:off x="1926" y="2011"/>
              <a:ext cx="7" cy="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00" name="Rectangle 4576"/>
            <p:cNvSpPr>
              <a:spLocks noChangeArrowheads="1"/>
            </p:cNvSpPr>
            <p:nvPr/>
          </p:nvSpPr>
          <p:spPr bwMode="auto">
            <a:xfrm>
              <a:off x="1967" y="2007"/>
              <a:ext cx="4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01" name="Rectangle 4577"/>
            <p:cNvSpPr>
              <a:spLocks noChangeArrowheads="1"/>
            </p:cNvSpPr>
            <p:nvPr/>
          </p:nvSpPr>
          <p:spPr bwMode="auto">
            <a:xfrm>
              <a:off x="1967" y="2013"/>
              <a:ext cx="4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02" name="Rectangle 4578"/>
            <p:cNvSpPr>
              <a:spLocks noChangeArrowheads="1"/>
            </p:cNvSpPr>
            <p:nvPr/>
          </p:nvSpPr>
          <p:spPr bwMode="auto">
            <a:xfrm>
              <a:off x="1967" y="2018"/>
              <a:ext cx="4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03" name="Rectangle 4579"/>
            <p:cNvSpPr>
              <a:spLocks noChangeArrowheads="1"/>
            </p:cNvSpPr>
            <p:nvPr/>
          </p:nvSpPr>
          <p:spPr bwMode="auto">
            <a:xfrm>
              <a:off x="1967" y="2024"/>
              <a:ext cx="4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04" name="Rectangle 4580"/>
            <p:cNvSpPr>
              <a:spLocks noChangeArrowheads="1"/>
            </p:cNvSpPr>
            <p:nvPr/>
          </p:nvSpPr>
          <p:spPr bwMode="auto">
            <a:xfrm>
              <a:off x="1967" y="2029"/>
              <a:ext cx="4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05" name="Rectangle 4581"/>
            <p:cNvSpPr>
              <a:spLocks noChangeArrowheads="1"/>
            </p:cNvSpPr>
            <p:nvPr/>
          </p:nvSpPr>
          <p:spPr bwMode="auto">
            <a:xfrm>
              <a:off x="1967" y="2035"/>
              <a:ext cx="4" cy="11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06" name="Rectangle 4582"/>
            <p:cNvSpPr>
              <a:spLocks noChangeArrowheads="1"/>
            </p:cNvSpPr>
            <p:nvPr/>
          </p:nvSpPr>
          <p:spPr bwMode="auto">
            <a:xfrm>
              <a:off x="1967" y="2040"/>
              <a:ext cx="4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07" name="Rectangle 4583"/>
            <p:cNvSpPr>
              <a:spLocks noChangeArrowheads="1"/>
            </p:cNvSpPr>
            <p:nvPr/>
          </p:nvSpPr>
          <p:spPr bwMode="auto">
            <a:xfrm>
              <a:off x="1967" y="2046"/>
              <a:ext cx="4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08" name="Rectangle 4584"/>
            <p:cNvSpPr>
              <a:spLocks noChangeArrowheads="1"/>
            </p:cNvSpPr>
            <p:nvPr/>
          </p:nvSpPr>
          <p:spPr bwMode="auto">
            <a:xfrm>
              <a:off x="1967" y="2052"/>
              <a:ext cx="4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09" name="Rectangle 4585"/>
            <p:cNvSpPr>
              <a:spLocks noChangeArrowheads="1"/>
            </p:cNvSpPr>
            <p:nvPr/>
          </p:nvSpPr>
          <p:spPr bwMode="auto">
            <a:xfrm>
              <a:off x="1967" y="2057"/>
              <a:ext cx="4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10" name="Rectangle 4586"/>
            <p:cNvSpPr>
              <a:spLocks noChangeArrowheads="1"/>
            </p:cNvSpPr>
            <p:nvPr/>
          </p:nvSpPr>
          <p:spPr bwMode="auto">
            <a:xfrm>
              <a:off x="1967" y="2062"/>
              <a:ext cx="4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11" name="Rectangle 4587"/>
            <p:cNvSpPr>
              <a:spLocks noChangeArrowheads="1"/>
            </p:cNvSpPr>
            <p:nvPr/>
          </p:nvSpPr>
          <p:spPr bwMode="auto">
            <a:xfrm>
              <a:off x="1967" y="2068"/>
              <a:ext cx="4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12" name="Rectangle 4588"/>
            <p:cNvSpPr>
              <a:spLocks noChangeArrowheads="1"/>
            </p:cNvSpPr>
            <p:nvPr/>
          </p:nvSpPr>
          <p:spPr bwMode="auto">
            <a:xfrm>
              <a:off x="1967" y="2074"/>
              <a:ext cx="4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13" name="Rectangle 4589"/>
            <p:cNvSpPr>
              <a:spLocks noChangeArrowheads="1"/>
            </p:cNvSpPr>
            <p:nvPr/>
          </p:nvSpPr>
          <p:spPr bwMode="auto">
            <a:xfrm>
              <a:off x="1967" y="2079"/>
              <a:ext cx="4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14" name="Rectangle 4590"/>
            <p:cNvSpPr>
              <a:spLocks noChangeArrowheads="1"/>
            </p:cNvSpPr>
            <p:nvPr/>
          </p:nvSpPr>
          <p:spPr bwMode="auto">
            <a:xfrm>
              <a:off x="1969" y="2011"/>
              <a:ext cx="6" cy="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15" name="Rectangle 4591"/>
            <p:cNvSpPr>
              <a:spLocks noChangeArrowheads="1"/>
            </p:cNvSpPr>
            <p:nvPr/>
          </p:nvSpPr>
          <p:spPr bwMode="auto">
            <a:xfrm>
              <a:off x="1921" y="2032"/>
              <a:ext cx="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16" name="Rectangle 4592"/>
            <p:cNvSpPr>
              <a:spLocks noChangeArrowheads="1"/>
            </p:cNvSpPr>
            <p:nvPr/>
          </p:nvSpPr>
          <p:spPr bwMode="auto">
            <a:xfrm>
              <a:off x="1936" y="2021"/>
              <a:ext cx="8" cy="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17" name="Rectangle 4593"/>
            <p:cNvSpPr>
              <a:spLocks noChangeArrowheads="1"/>
            </p:cNvSpPr>
            <p:nvPr/>
          </p:nvSpPr>
          <p:spPr bwMode="auto">
            <a:xfrm>
              <a:off x="1980" y="2021"/>
              <a:ext cx="6" cy="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18" name="Rectangle 4594"/>
            <p:cNvSpPr>
              <a:spLocks noChangeArrowheads="1"/>
            </p:cNvSpPr>
            <p:nvPr/>
          </p:nvSpPr>
          <p:spPr bwMode="auto">
            <a:xfrm>
              <a:off x="1921" y="2032"/>
              <a:ext cx="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19" name="Rectangle 4595"/>
            <p:cNvSpPr>
              <a:spLocks noChangeArrowheads="1"/>
            </p:cNvSpPr>
            <p:nvPr/>
          </p:nvSpPr>
          <p:spPr bwMode="auto">
            <a:xfrm>
              <a:off x="1936" y="2021"/>
              <a:ext cx="8" cy="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20" name="Rectangle 4596"/>
            <p:cNvSpPr>
              <a:spLocks noChangeArrowheads="1"/>
            </p:cNvSpPr>
            <p:nvPr/>
          </p:nvSpPr>
          <p:spPr bwMode="auto">
            <a:xfrm>
              <a:off x="1980" y="2021"/>
              <a:ext cx="6" cy="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21" name="Rectangle 4597"/>
            <p:cNvSpPr>
              <a:spLocks noChangeArrowheads="1"/>
            </p:cNvSpPr>
            <p:nvPr/>
          </p:nvSpPr>
          <p:spPr bwMode="auto">
            <a:xfrm>
              <a:off x="1998" y="2031"/>
              <a:ext cx="12" cy="3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22" name="Rectangle 4598"/>
            <p:cNvSpPr>
              <a:spLocks noChangeArrowheads="1"/>
            </p:cNvSpPr>
            <p:nvPr/>
          </p:nvSpPr>
          <p:spPr bwMode="auto">
            <a:xfrm>
              <a:off x="1993" y="2031"/>
              <a:ext cx="12" cy="37"/>
            </a:xfrm>
            <a:prstGeom prst="rect">
              <a:avLst/>
            </a:prstGeom>
            <a:solidFill>
              <a:srgbClr val="D31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23" name="Rectangle 4599"/>
            <p:cNvSpPr>
              <a:spLocks noChangeArrowheads="1"/>
            </p:cNvSpPr>
            <p:nvPr/>
          </p:nvSpPr>
          <p:spPr bwMode="auto">
            <a:xfrm>
              <a:off x="1988" y="2031"/>
              <a:ext cx="12" cy="37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24" name="Rectangle 4600"/>
            <p:cNvSpPr>
              <a:spLocks noChangeArrowheads="1"/>
            </p:cNvSpPr>
            <p:nvPr/>
          </p:nvSpPr>
          <p:spPr bwMode="auto">
            <a:xfrm>
              <a:off x="1983" y="2031"/>
              <a:ext cx="12" cy="37"/>
            </a:xfrm>
            <a:prstGeom prst="rect">
              <a:avLst/>
            </a:prstGeom>
            <a:solidFill>
              <a:srgbClr val="DF2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25" name="Rectangle 4601"/>
            <p:cNvSpPr>
              <a:spLocks noChangeArrowheads="1"/>
            </p:cNvSpPr>
            <p:nvPr/>
          </p:nvSpPr>
          <p:spPr bwMode="auto">
            <a:xfrm>
              <a:off x="1977" y="2031"/>
              <a:ext cx="12" cy="37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26" name="Rectangle 4602"/>
            <p:cNvSpPr>
              <a:spLocks noChangeArrowheads="1"/>
            </p:cNvSpPr>
            <p:nvPr/>
          </p:nvSpPr>
          <p:spPr bwMode="auto">
            <a:xfrm>
              <a:off x="1971" y="2031"/>
              <a:ext cx="12" cy="37"/>
            </a:xfrm>
            <a:prstGeom prst="rect">
              <a:avLst/>
            </a:prstGeom>
            <a:solidFill>
              <a:srgbClr val="EC4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27" name="Rectangle 4603"/>
            <p:cNvSpPr>
              <a:spLocks noChangeArrowheads="1"/>
            </p:cNvSpPr>
            <p:nvPr/>
          </p:nvSpPr>
          <p:spPr bwMode="auto">
            <a:xfrm>
              <a:off x="1967" y="2031"/>
              <a:ext cx="12" cy="37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28" name="Rectangle 4604"/>
            <p:cNvSpPr>
              <a:spLocks noChangeArrowheads="1"/>
            </p:cNvSpPr>
            <p:nvPr/>
          </p:nvSpPr>
          <p:spPr bwMode="auto">
            <a:xfrm>
              <a:off x="1961" y="2031"/>
              <a:ext cx="12" cy="37"/>
            </a:xfrm>
            <a:prstGeom prst="rect">
              <a:avLst/>
            </a:prstGeom>
            <a:solidFill>
              <a:srgbClr val="F96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29" name="Rectangle 4605"/>
            <p:cNvSpPr>
              <a:spLocks noChangeArrowheads="1"/>
            </p:cNvSpPr>
            <p:nvPr/>
          </p:nvSpPr>
          <p:spPr bwMode="auto">
            <a:xfrm>
              <a:off x="1956" y="2031"/>
              <a:ext cx="12" cy="37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30" name="Rectangle 4606"/>
            <p:cNvSpPr>
              <a:spLocks noChangeArrowheads="1"/>
            </p:cNvSpPr>
            <p:nvPr/>
          </p:nvSpPr>
          <p:spPr bwMode="auto">
            <a:xfrm>
              <a:off x="1951" y="2031"/>
              <a:ext cx="12" cy="37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31" name="Rectangle 4607"/>
            <p:cNvSpPr>
              <a:spLocks noChangeArrowheads="1"/>
            </p:cNvSpPr>
            <p:nvPr/>
          </p:nvSpPr>
          <p:spPr bwMode="auto">
            <a:xfrm>
              <a:off x="1945" y="2031"/>
              <a:ext cx="12" cy="37"/>
            </a:xfrm>
            <a:prstGeom prst="rect">
              <a:avLst/>
            </a:prstGeom>
            <a:solidFill>
              <a:srgbClr val="FA7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32" name="Rectangle 4608"/>
            <p:cNvSpPr>
              <a:spLocks noChangeArrowheads="1"/>
            </p:cNvSpPr>
            <p:nvPr/>
          </p:nvSpPr>
          <p:spPr bwMode="auto">
            <a:xfrm>
              <a:off x="1940" y="2031"/>
              <a:ext cx="12" cy="37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33" name="Rectangle 4609"/>
            <p:cNvSpPr>
              <a:spLocks noChangeArrowheads="1"/>
            </p:cNvSpPr>
            <p:nvPr/>
          </p:nvSpPr>
          <p:spPr bwMode="auto">
            <a:xfrm>
              <a:off x="1934" y="2031"/>
              <a:ext cx="12" cy="37"/>
            </a:xfrm>
            <a:prstGeom prst="rect">
              <a:avLst/>
            </a:prstGeom>
            <a:solidFill>
              <a:srgbClr val="F05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34" name="Rectangle 4610"/>
            <p:cNvSpPr>
              <a:spLocks noChangeArrowheads="1"/>
            </p:cNvSpPr>
            <p:nvPr/>
          </p:nvSpPr>
          <p:spPr bwMode="auto">
            <a:xfrm>
              <a:off x="1929" y="2031"/>
              <a:ext cx="12" cy="37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35" name="Rectangle 4611"/>
            <p:cNvSpPr>
              <a:spLocks noChangeArrowheads="1"/>
            </p:cNvSpPr>
            <p:nvPr/>
          </p:nvSpPr>
          <p:spPr bwMode="auto">
            <a:xfrm>
              <a:off x="1924" y="2031"/>
              <a:ext cx="12" cy="37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36" name="Rectangle 4612"/>
            <p:cNvSpPr>
              <a:spLocks noChangeArrowheads="1"/>
            </p:cNvSpPr>
            <p:nvPr/>
          </p:nvSpPr>
          <p:spPr bwMode="auto">
            <a:xfrm>
              <a:off x="1918" y="2031"/>
              <a:ext cx="12" cy="37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37" name="Rectangle 4613"/>
            <p:cNvSpPr>
              <a:spLocks noChangeArrowheads="1"/>
            </p:cNvSpPr>
            <p:nvPr/>
          </p:nvSpPr>
          <p:spPr bwMode="auto">
            <a:xfrm>
              <a:off x="1913" y="2031"/>
              <a:ext cx="12" cy="37"/>
            </a:xfrm>
            <a:prstGeom prst="rect">
              <a:avLst/>
            </a:prstGeom>
            <a:solidFill>
              <a:srgbClr val="DC2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38" name="Rectangle 4614"/>
            <p:cNvSpPr>
              <a:spLocks noChangeArrowheads="1"/>
            </p:cNvSpPr>
            <p:nvPr/>
          </p:nvSpPr>
          <p:spPr bwMode="auto">
            <a:xfrm>
              <a:off x="1908" y="2031"/>
              <a:ext cx="12" cy="37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39" name="Rectangle 4615"/>
            <p:cNvSpPr>
              <a:spLocks noChangeArrowheads="1"/>
            </p:cNvSpPr>
            <p:nvPr/>
          </p:nvSpPr>
          <p:spPr bwMode="auto">
            <a:xfrm>
              <a:off x="1902" y="2031"/>
              <a:ext cx="12" cy="37"/>
            </a:xfrm>
            <a:prstGeom prst="rect">
              <a:avLst/>
            </a:prstGeom>
            <a:solidFill>
              <a:srgbClr val="D10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40" name="Rectangle 4616"/>
            <p:cNvSpPr>
              <a:spLocks noChangeArrowheads="1"/>
            </p:cNvSpPr>
            <p:nvPr/>
          </p:nvSpPr>
          <p:spPr bwMode="auto">
            <a:xfrm>
              <a:off x="1897" y="2031"/>
              <a:ext cx="12" cy="37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41" name="Rectangle 4617"/>
            <p:cNvSpPr>
              <a:spLocks noChangeArrowheads="1"/>
            </p:cNvSpPr>
            <p:nvPr/>
          </p:nvSpPr>
          <p:spPr bwMode="auto">
            <a:xfrm>
              <a:off x="1910" y="2021"/>
              <a:ext cx="97" cy="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42" name="Rectangle 4618"/>
            <p:cNvSpPr>
              <a:spLocks noChangeArrowheads="1"/>
            </p:cNvSpPr>
            <p:nvPr/>
          </p:nvSpPr>
          <p:spPr bwMode="auto">
            <a:xfrm>
              <a:off x="1924" y="2007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43" name="Rectangle 4619"/>
            <p:cNvSpPr>
              <a:spLocks noChangeArrowheads="1"/>
            </p:cNvSpPr>
            <p:nvPr/>
          </p:nvSpPr>
          <p:spPr bwMode="auto">
            <a:xfrm>
              <a:off x="1924" y="2013"/>
              <a:ext cx="5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44" name="Rectangle 4620"/>
            <p:cNvSpPr>
              <a:spLocks noChangeArrowheads="1"/>
            </p:cNvSpPr>
            <p:nvPr/>
          </p:nvSpPr>
          <p:spPr bwMode="auto">
            <a:xfrm>
              <a:off x="1924" y="2018"/>
              <a:ext cx="5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4621"/>
          <p:cNvGrpSpPr>
            <a:grpSpLocks/>
          </p:cNvGrpSpPr>
          <p:nvPr/>
        </p:nvGrpSpPr>
        <p:grpSpPr bwMode="auto">
          <a:xfrm>
            <a:off x="2997200" y="3101975"/>
            <a:ext cx="1766888" cy="1149350"/>
            <a:chOff x="1888" y="1954"/>
            <a:chExt cx="1113" cy="724"/>
          </a:xfrm>
        </p:grpSpPr>
        <p:sp>
          <p:nvSpPr>
            <p:cNvPr id="1746446" name="Rectangle 4622"/>
            <p:cNvSpPr>
              <a:spLocks noChangeArrowheads="1"/>
            </p:cNvSpPr>
            <p:nvPr/>
          </p:nvSpPr>
          <p:spPr bwMode="auto">
            <a:xfrm>
              <a:off x="1924" y="2024"/>
              <a:ext cx="5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47" name="Rectangle 4623"/>
            <p:cNvSpPr>
              <a:spLocks noChangeArrowheads="1"/>
            </p:cNvSpPr>
            <p:nvPr/>
          </p:nvSpPr>
          <p:spPr bwMode="auto">
            <a:xfrm>
              <a:off x="1924" y="2029"/>
              <a:ext cx="5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48" name="Rectangle 4624"/>
            <p:cNvSpPr>
              <a:spLocks noChangeArrowheads="1"/>
            </p:cNvSpPr>
            <p:nvPr/>
          </p:nvSpPr>
          <p:spPr bwMode="auto">
            <a:xfrm>
              <a:off x="1924" y="2035"/>
              <a:ext cx="5" cy="11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49" name="Rectangle 4625"/>
            <p:cNvSpPr>
              <a:spLocks noChangeArrowheads="1"/>
            </p:cNvSpPr>
            <p:nvPr/>
          </p:nvSpPr>
          <p:spPr bwMode="auto">
            <a:xfrm>
              <a:off x="1924" y="2040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50" name="Rectangle 4626"/>
            <p:cNvSpPr>
              <a:spLocks noChangeArrowheads="1"/>
            </p:cNvSpPr>
            <p:nvPr/>
          </p:nvSpPr>
          <p:spPr bwMode="auto">
            <a:xfrm>
              <a:off x="1924" y="2046"/>
              <a:ext cx="5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51" name="Rectangle 4627"/>
            <p:cNvSpPr>
              <a:spLocks noChangeArrowheads="1"/>
            </p:cNvSpPr>
            <p:nvPr/>
          </p:nvSpPr>
          <p:spPr bwMode="auto">
            <a:xfrm>
              <a:off x="1924" y="2052"/>
              <a:ext cx="5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52" name="Rectangle 4628"/>
            <p:cNvSpPr>
              <a:spLocks noChangeArrowheads="1"/>
            </p:cNvSpPr>
            <p:nvPr/>
          </p:nvSpPr>
          <p:spPr bwMode="auto">
            <a:xfrm>
              <a:off x="1924" y="2057"/>
              <a:ext cx="5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53" name="Rectangle 4629"/>
            <p:cNvSpPr>
              <a:spLocks noChangeArrowheads="1"/>
            </p:cNvSpPr>
            <p:nvPr/>
          </p:nvSpPr>
          <p:spPr bwMode="auto">
            <a:xfrm>
              <a:off x="1924" y="2062"/>
              <a:ext cx="5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54" name="Rectangle 4630"/>
            <p:cNvSpPr>
              <a:spLocks noChangeArrowheads="1"/>
            </p:cNvSpPr>
            <p:nvPr/>
          </p:nvSpPr>
          <p:spPr bwMode="auto">
            <a:xfrm>
              <a:off x="1924" y="2068"/>
              <a:ext cx="5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55" name="Rectangle 4631"/>
            <p:cNvSpPr>
              <a:spLocks noChangeArrowheads="1"/>
            </p:cNvSpPr>
            <p:nvPr/>
          </p:nvSpPr>
          <p:spPr bwMode="auto">
            <a:xfrm>
              <a:off x="1924" y="2074"/>
              <a:ext cx="5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56" name="Rectangle 4632"/>
            <p:cNvSpPr>
              <a:spLocks noChangeArrowheads="1"/>
            </p:cNvSpPr>
            <p:nvPr/>
          </p:nvSpPr>
          <p:spPr bwMode="auto">
            <a:xfrm>
              <a:off x="1924" y="2079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57" name="Rectangle 4633"/>
            <p:cNvSpPr>
              <a:spLocks noChangeArrowheads="1"/>
            </p:cNvSpPr>
            <p:nvPr/>
          </p:nvSpPr>
          <p:spPr bwMode="auto">
            <a:xfrm>
              <a:off x="1926" y="2011"/>
              <a:ext cx="7" cy="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58" name="Rectangle 4634"/>
            <p:cNvSpPr>
              <a:spLocks noChangeArrowheads="1"/>
            </p:cNvSpPr>
            <p:nvPr/>
          </p:nvSpPr>
          <p:spPr bwMode="auto">
            <a:xfrm>
              <a:off x="1967" y="2007"/>
              <a:ext cx="4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59" name="Rectangle 4635"/>
            <p:cNvSpPr>
              <a:spLocks noChangeArrowheads="1"/>
            </p:cNvSpPr>
            <p:nvPr/>
          </p:nvSpPr>
          <p:spPr bwMode="auto">
            <a:xfrm>
              <a:off x="1967" y="2013"/>
              <a:ext cx="4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60" name="Rectangle 4636"/>
            <p:cNvSpPr>
              <a:spLocks noChangeArrowheads="1"/>
            </p:cNvSpPr>
            <p:nvPr/>
          </p:nvSpPr>
          <p:spPr bwMode="auto">
            <a:xfrm>
              <a:off x="1967" y="2018"/>
              <a:ext cx="4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61" name="Rectangle 4637"/>
            <p:cNvSpPr>
              <a:spLocks noChangeArrowheads="1"/>
            </p:cNvSpPr>
            <p:nvPr/>
          </p:nvSpPr>
          <p:spPr bwMode="auto">
            <a:xfrm>
              <a:off x="1967" y="2024"/>
              <a:ext cx="4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62" name="Rectangle 4638"/>
            <p:cNvSpPr>
              <a:spLocks noChangeArrowheads="1"/>
            </p:cNvSpPr>
            <p:nvPr/>
          </p:nvSpPr>
          <p:spPr bwMode="auto">
            <a:xfrm>
              <a:off x="1967" y="2029"/>
              <a:ext cx="4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63" name="Rectangle 4639"/>
            <p:cNvSpPr>
              <a:spLocks noChangeArrowheads="1"/>
            </p:cNvSpPr>
            <p:nvPr/>
          </p:nvSpPr>
          <p:spPr bwMode="auto">
            <a:xfrm>
              <a:off x="1967" y="2035"/>
              <a:ext cx="4" cy="11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64" name="Rectangle 4640"/>
            <p:cNvSpPr>
              <a:spLocks noChangeArrowheads="1"/>
            </p:cNvSpPr>
            <p:nvPr/>
          </p:nvSpPr>
          <p:spPr bwMode="auto">
            <a:xfrm>
              <a:off x="1967" y="2040"/>
              <a:ext cx="4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65" name="Rectangle 4641"/>
            <p:cNvSpPr>
              <a:spLocks noChangeArrowheads="1"/>
            </p:cNvSpPr>
            <p:nvPr/>
          </p:nvSpPr>
          <p:spPr bwMode="auto">
            <a:xfrm>
              <a:off x="1967" y="2046"/>
              <a:ext cx="4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66" name="Rectangle 4642"/>
            <p:cNvSpPr>
              <a:spLocks noChangeArrowheads="1"/>
            </p:cNvSpPr>
            <p:nvPr/>
          </p:nvSpPr>
          <p:spPr bwMode="auto">
            <a:xfrm>
              <a:off x="1967" y="2052"/>
              <a:ext cx="4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67" name="Rectangle 4643"/>
            <p:cNvSpPr>
              <a:spLocks noChangeArrowheads="1"/>
            </p:cNvSpPr>
            <p:nvPr/>
          </p:nvSpPr>
          <p:spPr bwMode="auto">
            <a:xfrm>
              <a:off x="1967" y="2057"/>
              <a:ext cx="4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68" name="Rectangle 4644"/>
            <p:cNvSpPr>
              <a:spLocks noChangeArrowheads="1"/>
            </p:cNvSpPr>
            <p:nvPr/>
          </p:nvSpPr>
          <p:spPr bwMode="auto">
            <a:xfrm>
              <a:off x="1967" y="2062"/>
              <a:ext cx="4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69" name="Rectangle 4645"/>
            <p:cNvSpPr>
              <a:spLocks noChangeArrowheads="1"/>
            </p:cNvSpPr>
            <p:nvPr/>
          </p:nvSpPr>
          <p:spPr bwMode="auto">
            <a:xfrm>
              <a:off x="1967" y="2068"/>
              <a:ext cx="4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70" name="Rectangle 4646"/>
            <p:cNvSpPr>
              <a:spLocks noChangeArrowheads="1"/>
            </p:cNvSpPr>
            <p:nvPr/>
          </p:nvSpPr>
          <p:spPr bwMode="auto">
            <a:xfrm>
              <a:off x="1967" y="2074"/>
              <a:ext cx="4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71" name="Rectangle 4647"/>
            <p:cNvSpPr>
              <a:spLocks noChangeArrowheads="1"/>
            </p:cNvSpPr>
            <p:nvPr/>
          </p:nvSpPr>
          <p:spPr bwMode="auto">
            <a:xfrm>
              <a:off x="1967" y="2079"/>
              <a:ext cx="4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72" name="Rectangle 4648"/>
            <p:cNvSpPr>
              <a:spLocks noChangeArrowheads="1"/>
            </p:cNvSpPr>
            <p:nvPr/>
          </p:nvSpPr>
          <p:spPr bwMode="auto">
            <a:xfrm>
              <a:off x="1969" y="2011"/>
              <a:ext cx="6" cy="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73" name="Freeform 4649"/>
            <p:cNvSpPr>
              <a:spLocks/>
            </p:cNvSpPr>
            <p:nvPr/>
          </p:nvSpPr>
          <p:spPr bwMode="auto">
            <a:xfrm>
              <a:off x="2929" y="1966"/>
              <a:ext cx="65" cy="47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65" y="47"/>
                </a:cxn>
                <a:cxn ang="0">
                  <a:pos x="65" y="1"/>
                </a:cxn>
              </a:cxnLst>
              <a:rect l="0" t="0" r="r" b="b"/>
              <a:pathLst>
                <a:path w="65" h="47">
                  <a:moveTo>
                    <a:pt x="65" y="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65" y="4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74" name="Rectangle 4650"/>
            <p:cNvSpPr>
              <a:spLocks noChangeArrowheads="1"/>
            </p:cNvSpPr>
            <p:nvPr/>
          </p:nvSpPr>
          <p:spPr bwMode="auto">
            <a:xfrm>
              <a:off x="2973" y="1955"/>
              <a:ext cx="4" cy="12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75" name="Rectangle 4651"/>
            <p:cNvSpPr>
              <a:spLocks noChangeArrowheads="1"/>
            </p:cNvSpPr>
            <p:nvPr/>
          </p:nvSpPr>
          <p:spPr bwMode="auto">
            <a:xfrm>
              <a:off x="2973" y="1958"/>
              <a:ext cx="4" cy="12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76" name="Rectangle 4652"/>
            <p:cNvSpPr>
              <a:spLocks noChangeArrowheads="1"/>
            </p:cNvSpPr>
            <p:nvPr/>
          </p:nvSpPr>
          <p:spPr bwMode="auto">
            <a:xfrm>
              <a:off x="2973" y="1962"/>
              <a:ext cx="4" cy="12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77" name="Rectangle 4653"/>
            <p:cNvSpPr>
              <a:spLocks noChangeArrowheads="1"/>
            </p:cNvSpPr>
            <p:nvPr/>
          </p:nvSpPr>
          <p:spPr bwMode="auto">
            <a:xfrm>
              <a:off x="2973" y="1965"/>
              <a:ext cx="4" cy="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78" name="Freeform 4654"/>
            <p:cNvSpPr>
              <a:spLocks/>
            </p:cNvSpPr>
            <p:nvPr/>
          </p:nvSpPr>
          <p:spPr bwMode="auto">
            <a:xfrm>
              <a:off x="2929" y="1954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79" name="Freeform 4655"/>
            <p:cNvSpPr>
              <a:spLocks/>
            </p:cNvSpPr>
            <p:nvPr/>
          </p:nvSpPr>
          <p:spPr bwMode="auto">
            <a:xfrm>
              <a:off x="2929" y="1958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80" name="Freeform 4656"/>
            <p:cNvSpPr>
              <a:spLocks/>
            </p:cNvSpPr>
            <p:nvPr/>
          </p:nvSpPr>
          <p:spPr bwMode="auto">
            <a:xfrm>
              <a:off x="2929" y="1961"/>
              <a:ext cx="58" cy="14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4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81" name="Freeform 4657"/>
            <p:cNvSpPr>
              <a:spLocks/>
            </p:cNvSpPr>
            <p:nvPr/>
          </p:nvSpPr>
          <p:spPr bwMode="auto">
            <a:xfrm>
              <a:off x="2929" y="1964"/>
              <a:ext cx="58" cy="14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4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82" name="Freeform 4658"/>
            <p:cNvSpPr>
              <a:spLocks/>
            </p:cNvSpPr>
            <p:nvPr/>
          </p:nvSpPr>
          <p:spPr bwMode="auto">
            <a:xfrm>
              <a:off x="2929" y="1967"/>
              <a:ext cx="58" cy="14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4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83" name="Freeform 4659"/>
            <p:cNvSpPr>
              <a:spLocks/>
            </p:cNvSpPr>
            <p:nvPr/>
          </p:nvSpPr>
          <p:spPr bwMode="auto">
            <a:xfrm>
              <a:off x="2929" y="1971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84" name="Freeform 4660"/>
            <p:cNvSpPr>
              <a:spLocks/>
            </p:cNvSpPr>
            <p:nvPr/>
          </p:nvSpPr>
          <p:spPr bwMode="auto">
            <a:xfrm>
              <a:off x="2929" y="1975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85" name="Freeform 4661"/>
            <p:cNvSpPr>
              <a:spLocks/>
            </p:cNvSpPr>
            <p:nvPr/>
          </p:nvSpPr>
          <p:spPr bwMode="auto">
            <a:xfrm>
              <a:off x="2929" y="1978"/>
              <a:ext cx="57" cy="13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7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3"/>
                </a:cxn>
              </a:cxnLst>
              <a:rect l="0" t="0" r="r" b="b"/>
              <a:pathLst>
                <a:path w="57" h="13">
                  <a:moveTo>
                    <a:pt x="57" y="13"/>
                  </a:moveTo>
                  <a:lnTo>
                    <a:pt x="57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3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86" name="Freeform 4662"/>
            <p:cNvSpPr>
              <a:spLocks/>
            </p:cNvSpPr>
            <p:nvPr/>
          </p:nvSpPr>
          <p:spPr bwMode="auto">
            <a:xfrm>
              <a:off x="2929" y="1981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87" name="Freeform 4663"/>
            <p:cNvSpPr>
              <a:spLocks/>
            </p:cNvSpPr>
            <p:nvPr/>
          </p:nvSpPr>
          <p:spPr bwMode="auto">
            <a:xfrm>
              <a:off x="2929" y="1984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88" name="Freeform 4664"/>
            <p:cNvSpPr>
              <a:spLocks/>
            </p:cNvSpPr>
            <p:nvPr/>
          </p:nvSpPr>
          <p:spPr bwMode="auto">
            <a:xfrm>
              <a:off x="2929" y="1987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89" name="Freeform 4665"/>
            <p:cNvSpPr>
              <a:spLocks/>
            </p:cNvSpPr>
            <p:nvPr/>
          </p:nvSpPr>
          <p:spPr bwMode="auto">
            <a:xfrm>
              <a:off x="2929" y="1991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90" name="Freeform 4666"/>
            <p:cNvSpPr>
              <a:spLocks/>
            </p:cNvSpPr>
            <p:nvPr/>
          </p:nvSpPr>
          <p:spPr bwMode="auto">
            <a:xfrm>
              <a:off x="2929" y="1995"/>
              <a:ext cx="57" cy="13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7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3"/>
                </a:cxn>
              </a:cxnLst>
              <a:rect l="0" t="0" r="r" b="b"/>
              <a:pathLst>
                <a:path w="57" h="13">
                  <a:moveTo>
                    <a:pt x="57" y="13"/>
                  </a:moveTo>
                  <a:lnTo>
                    <a:pt x="57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91" name="Freeform 4667"/>
            <p:cNvSpPr>
              <a:spLocks/>
            </p:cNvSpPr>
            <p:nvPr/>
          </p:nvSpPr>
          <p:spPr bwMode="auto">
            <a:xfrm>
              <a:off x="2926" y="1963"/>
              <a:ext cx="65" cy="47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65" y="47"/>
                </a:cxn>
                <a:cxn ang="0">
                  <a:pos x="65" y="1"/>
                </a:cxn>
                <a:cxn ang="0">
                  <a:pos x="65" y="1"/>
                </a:cxn>
              </a:cxnLst>
              <a:rect l="0" t="0" r="r" b="b"/>
              <a:pathLst>
                <a:path w="65" h="47">
                  <a:moveTo>
                    <a:pt x="65" y="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65" y="47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92" name="Freeform 4668"/>
            <p:cNvSpPr>
              <a:spLocks/>
            </p:cNvSpPr>
            <p:nvPr/>
          </p:nvSpPr>
          <p:spPr bwMode="auto">
            <a:xfrm>
              <a:off x="2924" y="1955"/>
              <a:ext cx="62" cy="52"/>
            </a:xfrm>
            <a:custGeom>
              <a:avLst/>
              <a:gdLst/>
              <a:ahLst/>
              <a:cxnLst>
                <a:cxn ang="0">
                  <a:pos x="62" y="1"/>
                </a:cxn>
                <a:cxn ang="0">
                  <a:pos x="2" y="0"/>
                </a:cxn>
                <a:cxn ang="0">
                  <a:pos x="0" y="50"/>
                </a:cxn>
                <a:cxn ang="0">
                  <a:pos x="61" y="52"/>
                </a:cxn>
                <a:cxn ang="0">
                  <a:pos x="62" y="1"/>
                </a:cxn>
                <a:cxn ang="0">
                  <a:pos x="62" y="1"/>
                </a:cxn>
              </a:cxnLst>
              <a:rect l="0" t="0" r="r" b="b"/>
              <a:pathLst>
                <a:path w="62" h="52">
                  <a:moveTo>
                    <a:pt x="62" y="1"/>
                  </a:moveTo>
                  <a:lnTo>
                    <a:pt x="2" y="0"/>
                  </a:lnTo>
                  <a:lnTo>
                    <a:pt x="0" y="50"/>
                  </a:lnTo>
                  <a:lnTo>
                    <a:pt x="61" y="52"/>
                  </a:lnTo>
                  <a:lnTo>
                    <a:pt x="62" y="1"/>
                  </a:lnTo>
                  <a:lnTo>
                    <a:pt x="62" y="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93" name="Freeform 4669"/>
            <p:cNvSpPr>
              <a:spLocks/>
            </p:cNvSpPr>
            <p:nvPr/>
          </p:nvSpPr>
          <p:spPr bwMode="auto">
            <a:xfrm>
              <a:off x="2929" y="1966"/>
              <a:ext cx="65" cy="47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65" y="47"/>
                </a:cxn>
                <a:cxn ang="0">
                  <a:pos x="65" y="1"/>
                </a:cxn>
              </a:cxnLst>
              <a:rect l="0" t="0" r="r" b="b"/>
              <a:pathLst>
                <a:path w="65" h="47">
                  <a:moveTo>
                    <a:pt x="65" y="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65" y="4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94" name="Rectangle 4670"/>
            <p:cNvSpPr>
              <a:spLocks noChangeArrowheads="1"/>
            </p:cNvSpPr>
            <p:nvPr/>
          </p:nvSpPr>
          <p:spPr bwMode="auto">
            <a:xfrm>
              <a:off x="2973" y="1955"/>
              <a:ext cx="4" cy="12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95" name="Rectangle 4671"/>
            <p:cNvSpPr>
              <a:spLocks noChangeArrowheads="1"/>
            </p:cNvSpPr>
            <p:nvPr/>
          </p:nvSpPr>
          <p:spPr bwMode="auto">
            <a:xfrm>
              <a:off x="2973" y="1958"/>
              <a:ext cx="4" cy="12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96" name="Rectangle 4672"/>
            <p:cNvSpPr>
              <a:spLocks noChangeArrowheads="1"/>
            </p:cNvSpPr>
            <p:nvPr/>
          </p:nvSpPr>
          <p:spPr bwMode="auto">
            <a:xfrm>
              <a:off x="2973" y="1962"/>
              <a:ext cx="4" cy="12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97" name="Rectangle 4673"/>
            <p:cNvSpPr>
              <a:spLocks noChangeArrowheads="1"/>
            </p:cNvSpPr>
            <p:nvPr/>
          </p:nvSpPr>
          <p:spPr bwMode="auto">
            <a:xfrm>
              <a:off x="2973" y="1965"/>
              <a:ext cx="4" cy="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98" name="Freeform 4674"/>
            <p:cNvSpPr>
              <a:spLocks/>
            </p:cNvSpPr>
            <p:nvPr/>
          </p:nvSpPr>
          <p:spPr bwMode="auto">
            <a:xfrm>
              <a:off x="2929" y="1954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99" name="Freeform 4675"/>
            <p:cNvSpPr>
              <a:spLocks/>
            </p:cNvSpPr>
            <p:nvPr/>
          </p:nvSpPr>
          <p:spPr bwMode="auto">
            <a:xfrm>
              <a:off x="2929" y="1958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00" name="Freeform 4676"/>
            <p:cNvSpPr>
              <a:spLocks/>
            </p:cNvSpPr>
            <p:nvPr/>
          </p:nvSpPr>
          <p:spPr bwMode="auto">
            <a:xfrm>
              <a:off x="2929" y="1961"/>
              <a:ext cx="58" cy="14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4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01" name="Freeform 4677"/>
            <p:cNvSpPr>
              <a:spLocks/>
            </p:cNvSpPr>
            <p:nvPr/>
          </p:nvSpPr>
          <p:spPr bwMode="auto">
            <a:xfrm>
              <a:off x="2929" y="1964"/>
              <a:ext cx="58" cy="14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4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02" name="Freeform 4678"/>
            <p:cNvSpPr>
              <a:spLocks/>
            </p:cNvSpPr>
            <p:nvPr/>
          </p:nvSpPr>
          <p:spPr bwMode="auto">
            <a:xfrm>
              <a:off x="2929" y="1967"/>
              <a:ext cx="58" cy="14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4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03" name="Freeform 4679"/>
            <p:cNvSpPr>
              <a:spLocks/>
            </p:cNvSpPr>
            <p:nvPr/>
          </p:nvSpPr>
          <p:spPr bwMode="auto">
            <a:xfrm>
              <a:off x="2929" y="1971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04" name="Freeform 4680"/>
            <p:cNvSpPr>
              <a:spLocks/>
            </p:cNvSpPr>
            <p:nvPr/>
          </p:nvSpPr>
          <p:spPr bwMode="auto">
            <a:xfrm>
              <a:off x="2929" y="1975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05" name="Freeform 4681"/>
            <p:cNvSpPr>
              <a:spLocks/>
            </p:cNvSpPr>
            <p:nvPr/>
          </p:nvSpPr>
          <p:spPr bwMode="auto">
            <a:xfrm>
              <a:off x="2929" y="1978"/>
              <a:ext cx="57" cy="13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7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3"/>
                </a:cxn>
              </a:cxnLst>
              <a:rect l="0" t="0" r="r" b="b"/>
              <a:pathLst>
                <a:path w="57" h="13">
                  <a:moveTo>
                    <a:pt x="57" y="13"/>
                  </a:moveTo>
                  <a:lnTo>
                    <a:pt x="57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3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06" name="Freeform 4682"/>
            <p:cNvSpPr>
              <a:spLocks/>
            </p:cNvSpPr>
            <p:nvPr/>
          </p:nvSpPr>
          <p:spPr bwMode="auto">
            <a:xfrm>
              <a:off x="2929" y="1981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07" name="Freeform 4683"/>
            <p:cNvSpPr>
              <a:spLocks/>
            </p:cNvSpPr>
            <p:nvPr/>
          </p:nvSpPr>
          <p:spPr bwMode="auto">
            <a:xfrm>
              <a:off x="2929" y="1984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08" name="Freeform 4684"/>
            <p:cNvSpPr>
              <a:spLocks/>
            </p:cNvSpPr>
            <p:nvPr/>
          </p:nvSpPr>
          <p:spPr bwMode="auto">
            <a:xfrm>
              <a:off x="2929" y="1987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09" name="Freeform 4685"/>
            <p:cNvSpPr>
              <a:spLocks/>
            </p:cNvSpPr>
            <p:nvPr/>
          </p:nvSpPr>
          <p:spPr bwMode="auto">
            <a:xfrm>
              <a:off x="2929" y="1991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10" name="Freeform 4686"/>
            <p:cNvSpPr>
              <a:spLocks/>
            </p:cNvSpPr>
            <p:nvPr/>
          </p:nvSpPr>
          <p:spPr bwMode="auto">
            <a:xfrm>
              <a:off x="2929" y="1995"/>
              <a:ext cx="57" cy="13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7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3"/>
                </a:cxn>
              </a:cxnLst>
              <a:rect l="0" t="0" r="r" b="b"/>
              <a:pathLst>
                <a:path w="57" h="13">
                  <a:moveTo>
                    <a:pt x="57" y="13"/>
                  </a:moveTo>
                  <a:lnTo>
                    <a:pt x="57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11" name="Rectangle 4687"/>
            <p:cNvSpPr>
              <a:spLocks noChangeArrowheads="1"/>
            </p:cNvSpPr>
            <p:nvPr/>
          </p:nvSpPr>
          <p:spPr bwMode="auto">
            <a:xfrm>
              <a:off x="2973" y="1955"/>
              <a:ext cx="4" cy="12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12" name="Rectangle 4688"/>
            <p:cNvSpPr>
              <a:spLocks noChangeArrowheads="1"/>
            </p:cNvSpPr>
            <p:nvPr/>
          </p:nvSpPr>
          <p:spPr bwMode="auto">
            <a:xfrm>
              <a:off x="2973" y="1958"/>
              <a:ext cx="4" cy="12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13" name="Rectangle 4689"/>
            <p:cNvSpPr>
              <a:spLocks noChangeArrowheads="1"/>
            </p:cNvSpPr>
            <p:nvPr/>
          </p:nvSpPr>
          <p:spPr bwMode="auto">
            <a:xfrm>
              <a:off x="2973" y="1962"/>
              <a:ext cx="4" cy="12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14" name="Rectangle 4690"/>
            <p:cNvSpPr>
              <a:spLocks noChangeArrowheads="1"/>
            </p:cNvSpPr>
            <p:nvPr/>
          </p:nvSpPr>
          <p:spPr bwMode="auto">
            <a:xfrm>
              <a:off x="2973" y="1965"/>
              <a:ext cx="4" cy="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15" name="Freeform 4691"/>
            <p:cNvSpPr>
              <a:spLocks/>
            </p:cNvSpPr>
            <p:nvPr/>
          </p:nvSpPr>
          <p:spPr bwMode="auto">
            <a:xfrm>
              <a:off x="2929" y="1954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16" name="Freeform 4692"/>
            <p:cNvSpPr>
              <a:spLocks/>
            </p:cNvSpPr>
            <p:nvPr/>
          </p:nvSpPr>
          <p:spPr bwMode="auto">
            <a:xfrm>
              <a:off x="2929" y="1958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17" name="Freeform 4693"/>
            <p:cNvSpPr>
              <a:spLocks/>
            </p:cNvSpPr>
            <p:nvPr/>
          </p:nvSpPr>
          <p:spPr bwMode="auto">
            <a:xfrm>
              <a:off x="2929" y="1961"/>
              <a:ext cx="58" cy="14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4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18" name="Freeform 4694"/>
            <p:cNvSpPr>
              <a:spLocks/>
            </p:cNvSpPr>
            <p:nvPr/>
          </p:nvSpPr>
          <p:spPr bwMode="auto">
            <a:xfrm>
              <a:off x="2929" y="1964"/>
              <a:ext cx="58" cy="14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4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19" name="Freeform 4695"/>
            <p:cNvSpPr>
              <a:spLocks/>
            </p:cNvSpPr>
            <p:nvPr/>
          </p:nvSpPr>
          <p:spPr bwMode="auto">
            <a:xfrm>
              <a:off x="2929" y="1967"/>
              <a:ext cx="58" cy="14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4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20" name="Freeform 4696"/>
            <p:cNvSpPr>
              <a:spLocks/>
            </p:cNvSpPr>
            <p:nvPr/>
          </p:nvSpPr>
          <p:spPr bwMode="auto">
            <a:xfrm>
              <a:off x="2929" y="1971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21" name="Freeform 4697"/>
            <p:cNvSpPr>
              <a:spLocks/>
            </p:cNvSpPr>
            <p:nvPr/>
          </p:nvSpPr>
          <p:spPr bwMode="auto">
            <a:xfrm>
              <a:off x="2929" y="1975"/>
              <a:ext cx="58" cy="13"/>
            </a:xfrm>
            <a:custGeom>
              <a:avLst/>
              <a:gdLst/>
              <a:ahLst/>
              <a:cxnLst>
                <a:cxn ang="0">
                  <a:pos x="58" y="13"/>
                </a:cxn>
                <a:cxn ang="0">
                  <a:pos x="58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8" y="13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lnTo>
                    <a:pt x="58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22" name="Freeform 4698"/>
            <p:cNvSpPr>
              <a:spLocks/>
            </p:cNvSpPr>
            <p:nvPr/>
          </p:nvSpPr>
          <p:spPr bwMode="auto">
            <a:xfrm>
              <a:off x="2929" y="1978"/>
              <a:ext cx="57" cy="13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7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3"/>
                </a:cxn>
              </a:cxnLst>
              <a:rect l="0" t="0" r="r" b="b"/>
              <a:pathLst>
                <a:path w="57" h="13">
                  <a:moveTo>
                    <a:pt x="57" y="13"/>
                  </a:moveTo>
                  <a:lnTo>
                    <a:pt x="57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3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23" name="Freeform 4699"/>
            <p:cNvSpPr>
              <a:spLocks/>
            </p:cNvSpPr>
            <p:nvPr/>
          </p:nvSpPr>
          <p:spPr bwMode="auto">
            <a:xfrm>
              <a:off x="2929" y="1981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24" name="Freeform 4700"/>
            <p:cNvSpPr>
              <a:spLocks/>
            </p:cNvSpPr>
            <p:nvPr/>
          </p:nvSpPr>
          <p:spPr bwMode="auto">
            <a:xfrm>
              <a:off x="2929" y="1984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25" name="Freeform 4701"/>
            <p:cNvSpPr>
              <a:spLocks/>
            </p:cNvSpPr>
            <p:nvPr/>
          </p:nvSpPr>
          <p:spPr bwMode="auto">
            <a:xfrm>
              <a:off x="2929" y="1987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26" name="Freeform 4702"/>
            <p:cNvSpPr>
              <a:spLocks/>
            </p:cNvSpPr>
            <p:nvPr/>
          </p:nvSpPr>
          <p:spPr bwMode="auto">
            <a:xfrm>
              <a:off x="2929" y="1991"/>
              <a:ext cx="57" cy="14"/>
            </a:xfrm>
            <a:custGeom>
              <a:avLst/>
              <a:gdLst/>
              <a:ahLst/>
              <a:cxnLst>
                <a:cxn ang="0">
                  <a:pos x="57" y="14"/>
                </a:cxn>
                <a:cxn ang="0">
                  <a:pos x="57" y="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4"/>
                </a:cxn>
              </a:cxnLst>
              <a:rect l="0" t="0" r="r" b="b"/>
              <a:pathLst>
                <a:path w="57" h="14">
                  <a:moveTo>
                    <a:pt x="57" y="14"/>
                  </a:moveTo>
                  <a:lnTo>
                    <a:pt x="57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27" name="Freeform 4703"/>
            <p:cNvSpPr>
              <a:spLocks/>
            </p:cNvSpPr>
            <p:nvPr/>
          </p:nvSpPr>
          <p:spPr bwMode="auto">
            <a:xfrm>
              <a:off x="2929" y="1995"/>
              <a:ext cx="57" cy="13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7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57" y="13"/>
                </a:cxn>
              </a:cxnLst>
              <a:rect l="0" t="0" r="r" b="b"/>
              <a:pathLst>
                <a:path w="57" h="13">
                  <a:moveTo>
                    <a:pt x="57" y="13"/>
                  </a:moveTo>
                  <a:lnTo>
                    <a:pt x="57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7" y="1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28" name="Freeform 4704"/>
            <p:cNvSpPr>
              <a:spLocks/>
            </p:cNvSpPr>
            <p:nvPr/>
          </p:nvSpPr>
          <p:spPr bwMode="auto">
            <a:xfrm>
              <a:off x="2926" y="1963"/>
              <a:ext cx="65" cy="47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65" y="47"/>
                </a:cxn>
                <a:cxn ang="0">
                  <a:pos x="65" y="1"/>
                </a:cxn>
                <a:cxn ang="0">
                  <a:pos x="65" y="1"/>
                </a:cxn>
              </a:cxnLst>
              <a:rect l="0" t="0" r="r" b="b"/>
              <a:pathLst>
                <a:path w="65" h="47">
                  <a:moveTo>
                    <a:pt x="65" y="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65" y="47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29" name="Freeform 4705"/>
            <p:cNvSpPr>
              <a:spLocks/>
            </p:cNvSpPr>
            <p:nvPr/>
          </p:nvSpPr>
          <p:spPr bwMode="auto">
            <a:xfrm>
              <a:off x="2924" y="1955"/>
              <a:ext cx="62" cy="52"/>
            </a:xfrm>
            <a:custGeom>
              <a:avLst/>
              <a:gdLst/>
              <a:ahLst/>
              <a:cxnLst>
                <a:cxn ang="0">
                  <a:pos x="62" y="1"/>
                </a:cxn>
                <a:cxn ang="0">
                  <a:pos x="2" y="0"/>
                </a:cxn>
                <a:cxn ang="0">
                  <a:pos x="0" y="50"/>
                </a:cxn>
                <a:cxn ang="0">
                  <a:pos x="61" y="52"/>
                </a:cxn>
                <a:cxn ang="0">
                  <a:pos x="62" y="1"/>
                </a:cxn>
                <a:cxn ang="0">
                  <a:pos x="62" y="1"/>
                </a:cxn>
              </a:cxnLst>
              <a:rect l="0" t="0" r="r" b="b"/>
              <a:pathLst>
                <a:path w="62" h="52">
                  <a:moveTo>
                    <a:pt x="62" y="1"/>
                  </a:moveTo>
                  <a:lnTo>
                    <a:pt x="2" y="0"/>
                  </a:lnTo>
                  <a:lnTo>
                    <a:pt x="0" y="50"/>
                  </a:lnTo>
                  <a:lnTo>
                    <a:pt x="61" y="52"/>
                  </a:lnTo>
                  <a:lnTo>
                    <a:pt x="62" y="1"/>
                  </a:lnTo>
                  <a:lnTo>
                    <a:pt x="62" y="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30" name="Rectangle 4706"/>
            <p:cNvSpPr>
              <a:spLocks noChangeArrowheads="1"/>
            </p:cNvSpPr>
            <p:nvPr/>
          </p:nvSpPr>
          <p:spPr bwMode="auto">
            <a:xfrm>
              <a:off x="1912" y="2551"/>
              <a:ext cx="98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31" name="Rectangle 4707"/>
            <p:cNvSpPr>
              <a:spLocks noChangeArrowheads="1"/>
            </p:cNvSpPr>
            <p:nvPr/>
          </p:nvSpPr>
          <p:spPr bwMode="auto">
            <a:xfrm>
              <a:off x="1927" y="2540"/>
              <a:ext cx="8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32" name="Rectangle 4708"/>
            <p:cNvSpPr>
              <a:spLocks noChangeArrowheads="1"/>
            </p:cNvSpPr>
            <p:nvPr/>
          </p:nvSpPr>
          <p:spPr bwMode="auto">
            <a:xfrm>
              <a:off x="1971" y="2540"/>
              <a:ext cx="6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33" name="Rectangle 4709"/>
            <p:cNvSpPr>
              <a:spLocks noChangeArrowheads="1"/>
            </p:cNvSpPr>
            <p:nvPr/>
          </p:nvSpPr>
          <p:spPr bwMode="auto">
            <a:xfrm>
              <a:off x="1989" y="2550"/>
              <a:ext cx="12" cy="3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34" name="Rectangle 4710"/>
            <p:cNvSpPr>
              <a:spLocks noChangeArrowheads="1"/>
            </p:cNvSpPr>
            <p:nvPr/>
          </p:nvSpPr>
          <p:spPr bwMode="auto">
            <a:xfrm>
              <a:off x="1984" y="2550"/>
              <a:ext cx="12" cy="38"/>
            </a:xfrm>
            <a:prstGeom prst="rect">
              <a:avLst/>
            </a:prstGeom>
            <a:solidFill>
              <a:srgbClr val="D31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35" name="Rectangle 4711"/>
            <p:cNvSpPr>
              <a:spLocks noChangeArrowheads="1"/>
            </p:cNvSpPr>
            <p:nvPr/>
          </p:nvSpPr>
          <p:spPr bwMode="auto">
            <a:xfrm>
              <a:off x="1979" y="2550"/>
              <a:ext cx="12" cy="38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36" name="Rectangle 4712"/>
            <p:cNvSpPr>
              <a:spLocks noChangeArrowheads="1"/>
            </p:cNvSpPr>
            <p:nvPr/>
          </p:nvSpPr>
          <p:spPr bwMode="auto">
            <a:xfrm>
              <a:off x="1974" y="2550"/>
              <a:ext cx="12" cy="38"/>
            </a:xfrm>
            <a:prstGeom prst="rect">
              <a:avLst/>
            </a:prstGeom>
            <a:solidFill>
              <a:srgbClr val="DF2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37" name="Rectangle 4713"/>
            <p:cNvSpPr>
              <a:spLocks noChangeArrowheads="1"/>
            </p:cNvSpPr>
            <p:nvPr/>
          </p:nvSpPr>
          <p:spPr bwMode="auto">
            <a:xfrm>
              <a:off x="1968" y="2550"/>
              <a:ext cx="12" cy="38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38" name="Rectangle 4714"/>
            <p:cNvSpPr>
              <a:spLocks noChangeArrowheads="1"/>
            </p:cNvSpPr>
            <p:nvPr/>
          </p:nvSpPr>
          <p:spPr bwMode="auto">
            <a:xfrm>
              <a:off x="1963" y="2550"/>
              <a:ext cx="11" cy="38"/>
            </a:xfrm>
            <a:prstGeom prst="rect">
              <a:avLst/>
            </a:prstGeom>
            <a:solidFill>
              <a:srgbClr val="EC4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39" name="Rectangle 4715"/>
            <p:cNvSpPr>
              <a:spLocks noChangeArrowheads="1"/>
            </p:cNvSpPr>
            <p:nvPr/>
          </p:nvSpPr>
          <p:spPr bwMode="auto">
            <a:xfrm>
              <a:off x="1958" y="2550"/>
              <a:ext cx="12" cy="38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40" name="Rectangle 4716"/>
            <p:cNvSpPr>
              <a:spLocks noChangeArrowheads="1"/>
            </p:cNvSpPr>
            <p:nvPr/>
          </p:nvSpPr>
          <p:spPr bwMode="auto">
            <a:xfrm>
              <a:off x="1952" y="2550"/>
              <a:ext cx="12" cy="38"/>
            </a:xfrm>
            <a:prstGeom prst="rect">
              <a:avLst/>
            </a:prstGeom>
            <a:solidFill>
              <a:srgbClr val="F96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41" name="Rectangle 4717"/>
            <p:cNvSpPr>
              <a:spLocks noChangeArrowheads="1"/>
            </p:cNvSpPr>
            <p:nvPr/>
          </p:nvSpPr>
          <p:spPr bwMode="auto">
            <a:xfrm>
              <a:off x="1947" y="2550"/>
              <a:ext cx="12" cy="38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42" name="Rectangle 4718"/>
            <p:cNvSpPr>
              <a:spLocks noChangeArrowheads="1"/>
            </p:cNvSpPr>
            <p:nvPr/>
          </p:nvSpPr>
          <p:spPr bwMode="auto">
            <a:xfrm>
              <a:off x="1942" y="2550"/>
              <a:ext cx="12" cy="38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43" name="Rectangle 4719"/>
            <p:cNvSpPr>
              <a:spLocks noChangeArrowheads="1"/>
            </p:cNvSpPr>
            <p:nvPr/>
          </p:nvSpPr>
          <p:spPr bwMode="auto">
            <a:xfrm>
              <a:off x="1936" y="2550"/>
              <a:ext cx="12" cy="38"/>
            </a:xfrm>
            <a:prstGeom prst="rect">
              <a:avLst/>
            </a:prstGeom>
            <a:solidFill>
              <a:srgbClr val="FA7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44" name="Rectangle 4720"/>
            <p:cNvSpPr>
              <a:spLocks noChangeArrowheads="1"/>
            </p:cNvSpPr>
            <p:nvPr/>
          </p:nvSpPr>
          <p:spPr bwMode="auto">
            <a:xfrm>
              <a:off x="1931" y="2550"/>
              <a:ext cx="12" cy="38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45" name="Rectangle 4721"/>
            <p:cNvSpPr>
              <a:spLocks noChangeArrowheads="1"/>
            </p:cNvSpPr>
            <p:nvPr/>
          </p:nvSpPr>
          <p:spPr bwMode="auto">
            <a:xfrm>
              <a:off x="1925" y="2550"/>
              <a:ext cx="12" cy="38"/>
            </a:xfrm>
            <a:prstGeom prst="rect">
              <a:avLst/>
            </a:prstGeom>
            <a:solidFill>
              <a:srgbClr val="F05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46" name="Rectangle 4722"/>
            <p:cNvSpPr>
              <a:spLocks noChangeArrowheads="1"/>
            </p:cNvSpPr>
            <p:nvPr/>
          </p:nvSpPr>
          <p:spPr bwMode="auto">
            <a:xfrm>
              <a:off x="1920" y="2550"/>
              <a:ext cx="12" cy="38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47" name="Rectangle 4723"/>
            <p:cNvSpPr>
              <a:spLocks noChangeArrowheads="1"/>
            </p:cNvSpPr>
            <p:nvPr/>
          </p:nvSpPr>
          <p:spPr bwMode="auto">
            <a:xfrm>
              <a:off x="1915" y="2550"/>
              <a:ext cx="12" cy="38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48" name="Rectangle 4724"/>
            <p:cNvSpPr>
              <a:spLocks noChangeArrowheads="1"/>
            </p:cNvSpPr>
            <p:nvPr/>
          </p:nvSpPr>
          <p:spPr bwMode="auto">
            <a:xfrm>
              <a:off x="1910" y="2550"/>
              <a:ext cx="11" cy="38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49" name="Rectangle 4725"/>
            <p:cNvSpPr>
              <a:spLocks noChangeArrowheads="1"/>
            </p:cNvSpPr>
            <p:nvPr/>
          </p:nvSpPr>
          <p:spPr bwMode="auto">
            <a:xfrm>
              <a:off x="1904" y="2550"/>
              <a:ext cx="12" cy="38"/>
            </a:xfrm>
            <a:prstGeom prst="rect">
              <a:avLst/>
            </a:prstGeom>
            <a:solidFill>
              <a:srgbClr val="DC2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50" name="Rectangle 4726"/>
            <p:cNvSpPr>
              <a:spLocks noChangeArrowheads="1"/>
            </p:cNvSpPr>
            <p:nvPr/>
          </p:nvSpPr>
          <p:spPr bwMode="auto">
            <a:xfrm>
              <a:off x="1899" y="2550"/>
              <a:ext cx="12" cy="38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51" name="Rectangle 4727"/>
            <p:cNvSpPr>
              <a:spLocks noChangeArrowheads="1"/>
            </p:cNvSpPr>
            <p:nvPr/>
          </p:nvSpPr>
          <p:spPr bwMode="auto">
            <a:xfrm>
              <a:off x="1893" y="2550"/>
              <a:ext cx="12" cy="38"/>
            </a:xfrm>
            <a:prstGeom prst="rect">
              <a:avLst/>
            </a:prstGeom>
            <a:solidFill>
              <a:srgbClr val="D10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52" name="Rectangle 4728"/>
            <p:cNvSpPr>
              <a:spLocks noChangeArrowheads="1"/>
            </p:cNvSpPr>
            <p:nvPr/>
          </p:nvSpPr>
          <p:spPr bwMode="auto">
            <a:xfrm>
              <a:off x="1888" y="2550"/>
              <a:ext cx="12" cy="3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53" name="Rectangle 4729"/>
            <p:cNvSpPr>
              <a:spLocks noChangeArrowheads="1"/>
            </p:cNvSpPr>
            <p:nvPr/>
          </p:nvSpPr>
          <p:spPr bwMode="auto">
            <a:xfrm>
              <a:off x="1901" y="2540"/>
              <a:ext cx="97" cy="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54" name="Rectangle 4730"/>
            <p:cNvSpPr>
              <a:spLocks noChangeArrowheads="1"/>
            </p:cNvSpPr>
            <p:nvPr/>
          </p:nvSpPr>
          <p:spPr bwMode="auto">
            <a:xfrm>
              <a:off x="1915" y="2526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55" name="Rectangle 4731"/>
            <p:cNvSpPr>
              <a:spLocks noChangeArrowheads="1"/>
            </p:cNvSpPr>
            <p:nvPr/>
          </p:nvSpPr>
          <p:spPr bwMode="auto">
            <a:xfrm>
              <a:off x="1915" y="2532"/>
              <a:ext cx="5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56" name="Rectangle 4732"/>
            <p:cNvSpPr>
              <a:spLocks noChangeArrowheads="1"/>
            </p:cNvSpPr>
            <p:nvPr/>
          </p:nvSpPr>
          <p:spPr bwMode="auto">
            <a:xfrm>
              <a:off x="1915" y="2537"/>
              <a:ext cx="5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57" name="Rectangle 4733"/>
            <p:cNvSpPr>
              <a:spLocks noChangeArrowheads="1"/>
            </p:cNvSpPr>
            <p:nvPr/>
          </p:nvSpPr>
          <p:spPr bwMode="auto">
            <a:xfrm>
              <a:off x="1915" y="2543"/>
              <a:ext cx="5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58" name="Rectangle 4734"/>
            <p:cNvSpPr>
              <a:spLocks noChangeArrowheads="1"/>
            </p:cNvSpPr>
            <p:nvPr/>
          </p:nvSpPr>
          <p:spPr bwMode="auto">
            <a:xfrm>
              <a:off x="1915" y="2549"/>
              <a:ext cx="5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59" name="Rectangle 4735"/>
            <p:cNvSpPr>
              <a:spLocks noChangeArrowheads="1"/>
            </p:cNvSpPr>
            <p:nvPr/>
          </p:nvSpPr>
          <p:spPr bwMode="auto">
            <a:xfrm>
              <a:off x="1915" y="2554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60" name="Rectangle 4736"/>
            <p:cNvSpPr>
              <a:spLocks noChangeArrowheads="1"/>
            </p:cNvSpPr>
            <p:nvPr/>
          </p:nvSpPr>
          <p:spPr bwMode="auto">
            <a:xfrm>
              <a:off x="1915" y="2560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61" name="Rectangle 4737"/>
            <p:cNvSpPr>
              <a:spLocks noChangeArrowheads="1"/>
            </p:cNvSpPr>
            <p:nvPr/>
          </p:nvSpPr>
          <p:spPr bwMode="auto">
            <a:xfrm>
              <a:off x="1915" y="2566"/>
              <a:ext cx="5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62" name="Rectangle 4738"/>
            <p:cNvSpPr>
              <a:spLocks noChangeArrowheads="1"/>
            </p:cNvSpPr>
            <p:nvPr/>
          </p:nvSpPr>
          <p:spPr bwMode="auto">
            <a:xfrm>
              <a:off x="1915" y="2572"/>
              <a:ext cx="5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63" name="Rectangle 4739"/>
            <p:cNvSpPr>
              <a:spLocks noChangeArrowheads="1"/>
            </p:cNvSpPr>
            <p:nvPr/>
          </p:nvSpPr>
          <p:spPr bwMode="auto">
            <a:xfrm>
              <a:off x="1915" y="2576"/>
              <a:ext cx="5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64" name="Rectangle 4740"/>
            <p:cNvSpPr>
              <a:spLocks noChangeArrowheads="1"/>
            </p:cNvSpPr>
            <p:nvPr/>
          </p:nvSpPr>
          <p:spPr bwMode="auto">
            <a:xfrm>
              <a:off x="1915" y="2582"/>
              <a:ext cx="5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65" name="Rectangle 4741"/>
            <p:cNvSpPr>
              <a:spLocks noChangeArrowheads="1"/>
            </p:cNvSpPr>
            <p:nvPr/>
          </p:nvSpPr>
          <p:spPr bwMode="auto">
            <a:xfrm>
              <a:off x="1915" y="2588"/>
              <a:ext cx="5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66" name="Rectangle 4742"/>
            <p:cNvSpPr>
              <a:spLocks noChangeArrowheads="1"/>
            </p:cNvSpPr>
            <p:nvPr/>
          </p:nvSpPr>
          <p:spPr bwMode="auto">
            <a:xfrm>
              <a:off x="1915" y="2593"/>
              <a:ext cx="5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67" name="Rectangle 4743"/>
            <p:cNvSpPr>
              <a:spLocks noChangeArrowheads="1"/>
            </p:cNvSpPr>
            <p:nvPr/>
          </p:nvSpPr>
          <p:spPr bwMode="auto">
            <a:xfrm>
              <a:off x="1915" y="2599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68" name="Rectangle 4744"/>
            <p:cNvSpPr>
              <a:spLocks noChangeArrowheads="1"/>
            </p:cNvSpPr>
            <p:nvPr/>
          </p:nvSpPr>
          <p:spPr bwMode="auto">
            <a:xfrm>
              <a:off x="1917" y="2530"/>
              <a:ext cx="7" cy="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69" name="Rectangle 4745"/>
            <p:cNvSpPr>
              <a:spLocks noChangeArrowheads="1"/>
            </p:cNvSpPr>
            <p:nvPr/>
          </p:nvSpPr>
          <p:spPr bwMode="auto">
            <a:xfrm>
              <a:off x="1958" y="2526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70" name="Rectangle 4746"/>
            <p:cNvSpPr>
              <a:spLocks noChangeArrowheads="1"/>
            </p:cNvSpPr>
            <p:nvPr/>
          </p:nvSpPr>
          <p:spPr bwMode="auto">
            <a:xfrm>
              <a:off x="1958" y="2532"/>
              <a:ext cx="5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71" name="Rectangle 4747"/>
            <p:cNvSpPr>
              <a:spLocks noChangeArrowheads="1"/>
            </p:cNvSpPr>
            <p:nvPr/>
          </p:nvSpPr>
          <p:spPr bwMode="auto">
            <a:xfrm>
              <a:off x="1958" y="2537"/>
              <a:ext cx="5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72" name="Rectangle 4748"/>
            <p:cNvSpPr>
              <a:spLocks noChangeArrowheads="1"/>
            </p:cNvSpPr>
            <p:nvPr/>
          </p:nvSpPr>
          <p:spPr bwMode="auto">
            <a:xfrm>
              <a:off x="1958" y="2543"/>
              <a:ext cx="5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73" name="Rectangle 4749"/>
            <p:cNvSpPr>
              <a:spLocks noChangeArrowheads="1"/>
            </p:cNvSpPr>
            <p:nvPr/>
          </p:nvSpPr>
          <p:spPr bwMode="auto">
            <a:xfrm>
              <a:off x="1958" y="2549"/>
              <a:ext cx="5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74" name="Rectangle 4750"/>
            <p:cNvSpPr>
              <a:spLocks noChangeArrowheads="1"/>
            </p:cNvSpPr>
            <p:nvPr/>
          </p:nvSpPr>
          <p:spPr bwMode="auto">
            <a:xfrm>
              <a:off x="1958" y="2554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75" name="Rectangle 4751"/>
            <p:cNvSpPr>
              <a:spLocks noChangeArrowheads="1"/>
            </p:cNvSpPr>
            <p:nvPr/>
          </p:nvSpPr>
          <p:spPr bwMode="auto">
            <a:xfrm>
              <a:off x="1958" y="2560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76" name="Rectangle 4752"/>
            <p:cNvSpPr>
              <a:spLocks noChangeArrowheads="1"/>
            </p:cNvSpPr>
            <p:nvPr/>
          </p:nvSpPr>
          <p:spPr bwMode="auto">
            <a:xfrm>
              <a:off x="1958" y="2566"/>
              <a:ext cx="5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77" name="Rectangle 4753"/>
            <p:cNvSpPr>
              <a:spLocks noChangeArrowheads="1"/>
            </p:cNvSpPr>
            <p:nvPr/>
          </p:nvSpPr>
          <p:spPr bwMode="auto">
            <a:xfrm>
              <a:off x="1958" y="2572"/>
              <a:ext cx="5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78" name="Rectangle 4754"/>
            <p:cNvSpPr>
              <a:spLocks noChangeArrowheads="1"/>
            </p:cNvSpPr>
            <p:nvPr/>
          </p:nvSpPr>
          <p:spPr bwMode="auto">
            <a:xfrm>
              <a:off x="1958" y="2576"/>
              <a:ext cx="5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79" name="Rectangle 4755"/>
            <p:cNvSpPr>
              <a:spLocks noChangeArrowheads="1"/>
            </p:cNvSpPr>
            <p:nvPr/>
          </p:nvSpPr>
          <p:spPr bwMode="auto">
            <a:xfrm>
              <a:off x="1958" y="2582"/>
              <a:ext cx="5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80" name="Rectangle 4756"/>
            <p:cNvSpPr>
              <a:spLocks noChangeArrowheads="1"/>
            </p:cNvSpPr>
            <p:nvPr/>
          </p:nvSpPr>
          <p:spPr bwMode="auto">
            <a:xfrm>
              <a:off x="1958" y="2588"/>
              <a:ext cx="5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81" name="Rectangle 4757"/>
            <p:cNvSpPr>
              <a:spLocks noChangeArrowheads="1"/>
            </p:cNvSpPr>
            <p:nvPr/>
          </p:nvSpPr>
          <p:spPr bwMode="auto">
            <a:xfrm>
              <a:off x="1958" y="2593"/>
              <a:ext cx="5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82" name="Rectangle 4758"/>
            <p:cNvSpPr>
              <a:spLocks noChangeArrowheads="1"/>
            </p:cNvSpPr>
            <p:nvPr/>
          </p:nvSpPr>
          <p:spPr bwMode="auto">
            <a:xfrm>
              <a:off x="1958" y="2599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83" name="Rectangle 4759"/>
            <p:cNvSpPr>
              <a:spLocks noChangeArrowheads="1"/>
            </p:cNvSpPr>
            <p:nvPr/>
          </p:nvSpPr>
          <p:spPr bwMode="auto">
            <a:xfrm>
              <a:off x="1960" y="2530"/>
              <a:ext cx="6" cy="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84" name="Rectangle 4760"/>
            <p:cNvSpPr>
              <a:spLocks noChangeArrowheads="1"/>
            </p:cNvSpPr>
            <p:nvPr/>
          </p:nvSpPr>
          <p:spPr bwMode="auto">
            <a:xfrm>
              <a:off x="1912" y="2551"/>
              <a:ext cx="98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85" name="Rectangle 4761"/>
            <p:cNvSpPr>
              <a:spLocks noChangeArrowheads="1"/>
            </p:cNvSpPr>
            <p:nvPr/>
          </p:nvSpPr>
          <p:spPr bwMode="auto">
            <a:xfrm>
              <a:off x="1927" y="2540"/>
              <a:ext cx="8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86" name="Rectangle 4762"/>
            <p:cNvSpPr>
              <a:spLocks noChangeArrowheads="1"/>
            </p:cNvSpPr>
            <p:nvPr/>
          </p:nvSpPr>
          <p:spPr bwMode="auto">
            <a:xfrm>
              <a:off x="1971" y="2540"/>
              <a:ext cx="6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87" name="Rectangle 4763"/>
            <p:cNvSpPr>
              <a:spLocks noChangeArrowheads="1"/>
            </p:cNvSpPr>
            <p:nvPr/>
          </p:nvSpPr>
          <p:spPr bwMode="auto">
            <a:xfrm>
              <a:off x="1912" y="2551"/>
              <a:ext cx="98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88" name="Rectangle 4764"/>
            <p:cNvSpPr>
              <a:spLocks noChangeArrowheads="1"/>
            </p:cNvSpPr>
            <p:nvPr/>
          </p:nvSpPr>
          <p:spPr bwMode="auto">
            <a:xfrm>
              <a:off x="1927" y="2540"/>
              <a:ext cx="8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89" name="Rectangle 4765"/>
            <p:cNvSpPr>
              <a:spLocks noChangeArrowheads="1"/>
            </p:cNvSpPr>
            <p:nvPr/>
          </p:nvSpPr>
          <p:spPr bwMode="auto">
            <a:xfrm>
              <a:off x="1971" y="2540"/>
              <a:ext cx="6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90" name="Rectangle 4766"/>
            <p:cNvSpPr>
              <a:spLocks noChangeArrowheads="1"/>
            </p:cNvSpPr>
            <p:nvPr/>
          </p:nvSpPr>
          <p:spPr bwMode="auto">
            <a:xfrm>
              <a:off x="1989" y="2550"/>
              <a:ext cx="12" cy="3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91" name="Rectangle 4767"/>
            <p:cNvSpPr>
              <a:spLocks noChangeArrowheads="1"/>
            </p:cNvSpPr>
            <p:nvPr/>
          </p:nvSpPr>
          <p:spPr bwMode="auto">
            <a:xfrm>
              <a:off x="1984" y="2550"/>
              <a:ext cx="12" cy="38"/>
            </a:xfrm>
            <a:prstGeom prst="rect">
              <a:avLst/>
            </a:prstGeom>
            <a:solidFill>
              <a:srgbClr val="D31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92" name="Rectangle 4768"/>
            <p:cNvSpPr>
              <a:spLocks noChangeArrowheads="1"/>
            </p:cNvSpPr>
            <p:nvPr/>
          </p:nvSpPr>
          <p:spPr bwMode="auto">
            <a:xfrm>
              <a:off x="1979" y="2550"/>
              <a:ext cx="12" cy="38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93" name="Rectangle 4769"/>
            <p:cNvSpPr>
              <a:spLocks noChangeArrowheads="1"/>
            </p:cNvSpPr>
            <p:nvPr/>
          </p:nvSpPr>
          <p:spPr bwMode="auto">
            <a:xfrm>
              <a:off x="1974" y="2550"/>
              <a:ext cx="12" cy="38"/>
            </a:xfrm>
            <a:prstGeom prst="rect">
              <a:avLst/>
            </a:prstGeom>
            <a:solidFill>
              <a:srgbClr val="DF2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94" name="Rectangle 4770"/>
            <p:cNvSpPr>
              <a:spLocks noChangeArrowheads="1"/>
            </p:cNvSpPr>
            <p:nvPr/>
          </p:nvSpPr>
          <p:spPr bwMode="auto">
            <a:xfrm>
              <a:off x="1968" y="2550"/>
              <a:ext cx="12" cy="38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95" name="Rectangle 4771"/>
            <p:cNvSpPr>
              <a:spLocks noChangeArrowheads="1"/>
            </p:cNvSpPr>
            <p:nvPr/>
          </p:nvSpPr>
          <p:spPr bwMode="auto">
            <a:xfrm>
              <a:off x="1963" y="2550"/>
              <a:ext cx="11" cy="38"/>
            </a:xfrm>
            <a:prstGeom prst="rect">
              <a:avLst/>
            </a:prstGeom>
            <a:solidFill>
              <a:srgbClr val="EC4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96" name="Rectangle 4772"/>
            <p:cNvSpPr>
              <a:spLocks noChangeArrowheads="1"/>
            </p:cNvSpPr>
            <p:nvPr/>
          </p:nvSpPr>
          <p:spPr bwMode="auto">
            <a:xfrm>
              <a:off x="1958" y="2550"/>
              <a:ext cx="12" cy="38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97" name="Rectangle 4773"/>
            <p:cNvSpPr>
              <a:spLocks noChangeArrowheads="1"/>
            </p:cNvSpPr>
            <p:nvPr/>
          </p:nvSpPr>
          <p:spPr bwMode="auto">
            <a:xfrm>
              <a:off x="1952" y="2550"/>
              <a:ext cx="12" cy="38"/>
            </a:xfrm>
            <a:prstGeom prst="rect">
              <a:avLst/>
            </a:prstGeom>
            <a:solidFill>
              <a:srgbClr val="F96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98" name="Rectangle 4774"/>
            <p:cNvSpPr>
              <a:spLocks noChangeArrowheads="1"/>
            </p:cNvSpPr>
            <p:nvPr/>
          </p:nvSpPr>
          <p:spPr bwMode="auto">
            <a:xfrm>
              <a:off x="1947" y="2550"/>
              <a:ext cx="12" cy="38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99" name="Rectangle 4775"/>
            <p:cNvSpPr>
              <a:spLocks noChangeArrowheads="1"/>
            </p:cNvSpPr>
            <p:nvPr/>
          </p:nvSpPr>
          <p:spPr bwMode="auto">
            <a:xfrm>
              <a:off x="1942" y="2550"/>
              <a:ext cx="12" cy="38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00" name="Rectangle 4776"/>
            <p:cNvSpPr>
              <a:spLocks noChangeArrowheads="1"/>
            </p:cNvSpPr>
            <p:nvPr/>
          </p:nvSpPr>
          <p:spPr bwMode="auto">
            <a:xfrm>
              <a:off x="1936" y="2550"/>
              <a:ext cx="12" cy="38"/>
            </a:xfrm>
            <a:prstGeom prst="rect">
              <a:avLst/>
            </a:prstGeom>
            <a:solidFill>
              <a:srgbClr val="FA7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01" name="Rectangle 4777"/>
            <p:cNvSpPr>
              <a:spLocks noChangeArrowheads="1"/>
            </p:cNvSpPr>
            <p:nvPr/>
          </p:nvSpPr>
          <p:spPr bwMode="auto">
            <a:xfrm>
              <a:off x="1931" y="2550"/>
              <a:ext cx="12" cy="38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02" name="Rectangle 4778"/>
            <p:cNvSpPr>
              <a:spLocks noChangeArrowheads="1"/>
            </p:cNvSpPr>
            <p:nvPr/>
          </p:nvSpPr>
          <p:spPr bwMode="auto">
            <a:xfrm>
              <a:off x="1925" y="2550"/>
              <a:ext cx="12" cy="38"/>
            </a:xfrm>
            <a:prstGeom prst="rect">
              <a:avLst/>
            </a:prstGeom>
            <a:solidFill>
              <a:srgbClr val="F05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03" name="Rectangle 4779"/>
            <p:cNvSpPr>
              <a:spLocks noChangeArrowheads="1"/>
            </p:cNvSpPr>
            <p:nvPr/>
          </p:nvSpPr>
          <p:spPr bwMode="auto">
            <a:xfrm>
              <a:off x="1920" y="2550"/>
              <a:ext cx="12" cy="38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04" name="Rectangle 4780"/>
            <p:cNvSpPr>
              <a:spLocks noChangeArrowheads="1"/>
            </p:cNvSpPr>
            <p:nvPr/>
          </p:nvSpPr>
          <p:spPr bwMode="auto">
            <a:xfrm>
              <a:off x="1915" y="2550"/>
              <a:ext cx="12" cy="38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05" name="Rectangle 4781"/>
            <p:cNvSpPr>
              <a:spLocks noChangeArrowheads="1"/>
            </p:cNvSpPr>
            <p:nvPr/>
          </p:nvSpPr>
          <p:spPr bwMode="auto">
            <a:xfrm>
              <a:off x="1910" y="2550"/>
              <a:ext cx="11" cy="38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06" name="Rectangle 4782"/>
            <p:cNvSpPr>
              <a:spLocks noChangeArrowheads="1"/>
            </p:cNvSpPr>
            <p:nvPr/>
          </p:nvSpPr>
          <p:spPr bwMode="auto">
            <a:xfrm>
              <a:off x="1904" y="2550"/>
              <a:ext cx="12" cy="38"/>
            </a:xfrm>
            <a:prstGeom prst="rect">
              <a:avLst/>
            </a:prstGeom>
            <a:solidFill>
              <a:srgbClr val="DC2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07" name="Rectangle 4783"/>
            <p:cNvSpPr>
              <a:spLocks noChangeArrowheads="1"/>
            </p:cNvSpPr>
            <p:nvPr/>
          </p:nvSpPr>
          <p:spPr bwMode="auto">
            <a:xfrm>
              <a:off x="1899" y="2550"/>
              <a:ext cx="12" cy="38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08" name="Rectangle 4784"/>
            <p:cNvSpPr>
              <a:spLocks noChangeArrowheads="1"/>
            </p:cNvSpPr>
            <p:nvPr/>
          </p:nvSpPr>
          <p:spPr bwMode="auto">
            <a:xfrm>
              <a:off x="1893" y="2550"/>
              <a:ext cx="12" cy="38"/>
            </a:xfrm>
            <a:prstGeom prst="rect">
              <a:avLst/>
            </a:prstGeom>
            <a:solidFill>
              <a:srgbClr val="D10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09" name="Rectangle 4785"/>
            <p:cNvSpPr>
              <a:spLocks noChangeArrowheads="1"/>
            </p:cNvSpPr>
            <p:nvPr/>
          </p:nvSpPr>
          <p:spPr bwMode="auto">
            <a:xfrm>
              <a:off x="1888" y="2550"/>
              <a:ext cx="12" cy="3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10" name="Rectangle 4786"/>
            <p:cNvSpPr>
              <a:spLocks noChangeArrowheads="1"/>
            </p:cNvSpPr>
            <p:nvPr/>
          </p:nvSpPr>
          <p:spPr bwMode="auto">
            <a:xfrm>
              <a:off x="1901" y="2540"/>
              <a:ext cx="97" cy="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11" name="Rectangle 4787"/>
            <p:cNvSpPr>
              <a:spLocks noChangeArrowheads="1"/>
            </p:cNvSpPr>
            <p:nvPr/>
          </p:nvSpPr>
          <p:spPr bwMode="auto">
            <a:xfrm>
              <a:off x="1915" y="2526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12" name="Rectangle 4788"/>
            <p:cNvSpPr>
              <a:spLocks noChangeArrowheads="1"/>
            </p:cNvSpPr>
            <p:nvPr/>
          </p:nvSpPr>
          <p:spPr bwMode="auto">
            <a:xfrm>
              <a:off x="1915" y="2532"/>
              <a:ext cx="5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13" name="Rectangle 4789"/>
            <p:cNvSpPr>
              <a:spLocks noChangeArrowheads="1"/>
            </p:cNvSpPr>
            <p:nvPr/>
          </p:nvSpPr>
          <p:spPr bwMode="auto">
            <a:xfrm>
              <a:off x="1915" y="2537"/>
              <a:ext cx="5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14" name="Rectangle 4790"/>
            <p:cNvSpPr>
              <a:spLocks noChangeArrowheads="1"/>
            </p:cNvSpPr>
            <p:nvPr/>
          </p:nvSpPr>
          <p:spPr bwMode="auto">
            <a:xfrm>
              <a:off x="1915" y="2543"/>
              <a:ext cx="5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15" name="Rectangle 4791"/>
            <p:cNvSpPr>
              <a:spLocks noChangeArrowheads="1"/>
            </p:cNvSpPr>
            <p:nvPr/>
          </p:nvSpPr>
          <p:spPr bwMode="auto">
            <a:xfrm>
              <a:off x="1915" y="2549"/>
              <a:ext cx="5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16" name="Rectangle 4792"/>
            <p:cNvSpPr>
              <a:spLocks noChangeArrowheads="1"/>
            </p:cNvSpPr>
            <p:nvPr/>
          </p:nvSpPr>
          <p:spPr bwMode="auto">
            <a:xfrm>
              <a:off x="1915" y="2554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17" name="Rectangle 4793"/>
            <p:cNvSpPr>
              <a:spLocks noChangeArrowheads="1"/>
            </p:cNvSpPr>
            <p:nvPr/>
          </p:nvSpPr>
          <p:spPr bwMode="auto">
            <a:xfrm>
              <a:off x="1915" y="2560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18" name="Rectangle 4794"/>
            <p:cNvSpPr>
              <a:spLocks noChangeArrowheads="1"/>
            </p:cNvSpPr>
            <p:nvPr/>
          </p:nvSpPr>
          <p:spPr bwMode="auto">
            <a:xfrm>
              <a:off x="1915" y="2566"/>
              <a:ext cx="5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19" name="Rectangle 4795"/>
            <p:cNvSpPr>
              <a:spLocks noChangeArrowheads="1"/>
            </p:cNvSpPr>
            <p:nvPr/>
          </p:nvSpPr>
          <p:spPr bwMode="auto">
            <a:xfrm>
              <a:off x="1915" y="2572"/>
              <a:ext cx="5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20" name="Rectangle 4796"/>
            <p:cNvSpPr>
              <a:spLocks noChangeArrowheads="1"/>
            </p:cNvSpPr>
            <p:nvPr/>
          </p:nvSpPr>
          <p:spPr bwMode="auto">
            <a:xfrm>
              <a:off x="1915" y="2576"/>
              <a:ext cx="5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21" name="Rectangle 4797"/>
            <p:cNvSpPr>
              <a:spLocks noChangeArrowheads="1"/>
            </p:cNvSpPr>
            <p:nvPr/>
          </p:nvSpPr>
          <p:spPr bwMode="auto">
            <a:xfrm>
              <a:off x="1915" y="2582"/>
              <a:ext cx="5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22" name="Rectangle 4798"/>
            <p:cNvSpPr>
              <a:spLocks noChangeArrowheads="1"/>
            </p:cNvSpPr>
            <p:nvPr/>
          </p:nvSpPr>
          <p:spPr bwMode="auto">
            <a:xfrm>
              <a:off x="1915" y="2588"/>
              <a:ext cx="5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23" name="Rectangle 4799"/>
            <p:cNvSpPr>
              <a:spLocks noChangeArrowheads="1"/>
            </p:cNvSpPr>
            <p:nvPr/>
          </p:nvSpPr>
          <p:spPr bwMode="auto">
            <a:xfrm>
              <a:off x="1915" y="2593"/>
              <a:ext cx="5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24" name="Rectangle 4800"/>
            <p:cNvSpPr>
              <a:spLocks noChangeArrowheads="1"/>
            </p:cNvSpPr>
            <p:nvPr/>
          </p:nvSpPr>
          <p:spPr bwMode="auto">
            <a:xfrm>
              <a:off x="1915" y="2599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25" name="Rectangle 4801"/>
            <p:cNvSpPr>
              <a:spLocks noChangeArrowheads="1"/>
            </p:cNvSpPr>
            <p:nvPr/>
          </p:nvSpPr>
          <p:spPr bwMode="auto">
            <a:xfrm>
              <a:off x="1917" y="2530"/>
              <a:ext cx="7" cy="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26" name="Rectangle 4802"/>
            <p:cNvSpPr>
              <a:spLocks noChangeArrowheads="1"/>
            </p:cNvSpPr>
            <p:nvPr/>
          </p:nvSpPr>
          <p:spPr bwMode="auto">
            <a:xfrm>
              <a:off x="1958" y="2526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27" name="Rectangle 4803"/>
            <p:cNvSpPr>
              <a:spLocks noChangeArrowheads="1"/>
            </p:cNvSpPr>
            <p:nvPr/>
          </p:nvSpPr>
          <p:spPr bwMode="auto">
            <a:xfrm>
              <a:off x="1958" y="2532"/>
              <a:ext cx="5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28" name="Rectangle 4804"/>
            <p:cNvSpPr>
              <a:spLocks noChangeArrowheads="1"/>
            </p:cNvSpPr>
            <p:nvPr/>
          </p:nvSpPr>
          <p:spPr bwMode="auto">
            <a:xfrm>
              <a:off x="1958" y="2537"/>
              <a:ext cx="5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29" name="Rectangle 4805"/>
            <p:cNvSpPr>
              <a:spLocks noChangeArrowheads="1"/>
            </p:cNvSpPr>
            <p:nvPr/>
          </p:nvSpPr>
          <p:spPr bwMode="auto">
            <a:xfrm>
              <a:off x="1958" y="2543"/>
              <a:ext cx="5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30" name="Rectangle 4806"/>
            <p:cNvSpPr>
              <a:spLocks noChangeArrowheads="1"/>
            </p:cNvSpPr>
            <p:nvPr/>
          </p:nvSpPr>
          <p:spPr bwMode="auto">
            <a:xfrm>
              <a:off x="1958" y="2549"/>
              <a:ext cx="5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31" name="Rectangle 4807"/>
            <p:cNvSpPr>
              <a:spLocks noChangeArrowheads="1"/>
            </p:cNvSpPr>
            <p:nvPr/>
          </p:nvSpPr>
          <p:spPr bwMode="auto">
            <a:xfrm>
              <a:off x="1958" y="2554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32" name="Rectangle 4808"/>
            <p:cNvSpPr>
              <a:spLocks noChangeArrowheads="1"/>
            </p:cNvSpPr>
            <p:nvPr/>
          </p:nvSpPr>
          <p:spPr bwMode="auto">
            <a:xfrm>
              <a:off x="1958" y="2560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33" name="Rectangle 4809"/>
            <p:cNvSpPr>
              <a:spLocks noChangeArrowheads="1"/>
            </p:cNvSpPr>
            <p:nvPr/>
          </p:nvSpPr>
          <p:spPr bwMode="auto">
            <a:xfrm>
              <a:off x="1958" y="2566"/>
              <a:ext cx="5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34" name="Rectangle 4810"/>
            <p:cNvSpPr>
              <a:spLocks noChangeArrowheads="1"/>
            </p:cNvSpPr>
            <p:nvPr/>
          </p:nvSpPr>
          <p:spPr bwMode="auto">
            <a:xfrm>
              <a:off x="1958" y="2572"/>
              <a:ext cx="5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35" name="Rectangle 4811"/>
            <p:cNvSpPr>
              <a:spLocks noChangeArrowheads="1"/>
            </p:cNvSpPr>
            <p:nvPr/>
          </p:nvSpPr>
          <p:spPr bwMode="auto">
            <a:xfrm>
              <a:off x="1958" y="2576"/>
              <a:ext cx="5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36" name="Rectangle 4812"/>
            <p:cNvSpPr>
              <a:spLocks noChangeArrowheads="1"/>
            </p:cNvSpPr>
            <p:nvPr/>
          </p:nvSpPr>
          <p:spPr bwMode="auto">
            <a:xfrm>
              <a:off x="1958" y="2582"/>
              <a:ext cx="5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37" name="Rectangle 4813"/>
            <p:cNvSpPr>
              <a:spLocks noChangeArrowheads="1"/>
            </p:cNvSpPr>
            <p:nvPr/>
          </p:nvSpPr>
          <p:spPr bwMode="auto">
            <a:xfrm>
              <a:off x="1958" y="2588"/>
              <a:ext cx="5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38" name="Rectangle 4814"/>
            <p:cNvSpPr>
              <a:spLocks noChangeArrowheads="1"/>
            </p:cNvSpPr>
            <p:nvPr/>
          </p:nvSpPr>
          <p:spPr bwMode="auto">
            <a:xfrm>
              <a:off x="1958" y="2593"/>
              <a:ext cx="5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39" name="Rectangle 4815"/>
            <p:cNvSpPr>
              <a:spLocks noChangeArrowheads="1"/>
            </p:cNvSpPr>
            <p:nvPr/>
          </p:nvSpPr>
          <p:spPr bwMode="auto">
            <a:xfrm>
              <a:off x="1958" y="2599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40" name="Rectangle 4816"/>
            <p:cNvSpPr>
              <a:spLocks noChangeArrowheads="1"/>
            </p:cNvSpPr>
            <p:nvPr/>
          </p:nvSpPr>
          <p:spPr bwMode="auto">
            <a:xfrm>
              <a:off x="1960" y="2530"/>
              <a:ext cx="6" cy="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41" name="Freeform 4817"/>
            <p:cNvSpPr>
              <a:spLocks/>
            </p:cNvSpPr>
            <p:nvPr/>
          </p:nvSpPr>
          <p:spPr bwMode="auto">
            <a:xfrm>
              <a:off x="2935" y="2620"/>
              <a:ext cx="66" cy="47"/>
            </a:xfrm>
            <a:custGeom>
              <a:avLst/>
              <a:gdLst/>
              <a:ahLst/>
              <a:cxnLst>
                <a:cxn ang="0">
                  <a:pos x="66" y="46"/>
                </a:cxn>
                <a:cxn ang="0">
                  <a:pos x="0" y="47"/>
                </a:cxn>
                <a:cxn ang="0">
                  <a:pos x="0" y="2"/>
                </a:cxn>
                <a:cxn ang="0">
                  <a:pos x="66" y="0"/>
                </a:cxn>
                <a:cxn ang="0">
                  <a:pos x="66" y="46"/>
                </a:cxn>
              </a:cxnLst>
              <a:rect l="0" t="0" r="r" b="b"/>
              <a:pathLst>
                <a:path w="66" h="47">
                  <a:moveTo>
                    <a:pt x="66" y="46"/>
                  </a:moveTo>
                  <a:lnTo>
                    <a:pt x="0" y="47"/>
                  </a:lnTo>
                  <a:lnTo>
                    <a:pt x="0" y="2"/>
                  </a:lnTo>
                  <a:lnTo>
                    <a:pt x="66" y="0"/>
                  </a:lnTo>
                  <a:lnTo>
                    <a:pt x="6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42" name="Rectangle 4818"/>
            <p:cNvSpPr>
              <a:spLocks noChangeArrowheads="1"/>
            </p:cNvSpPr>
            <p:nvPr/>
          </p:nvSpPr>
          <p:spPr bwMode="auto">
            <a:xfrm>
              <a:off x="2979" y="2667"/>
              <a:ext cx="3" cy="11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43" name="Rectangle 4819"/>
            <p:cNvSpPr>
              <a:spLocks noChangeArrowheads="1"/>
            </p:cNvSpPr>
            <p:nvPr/>
          </p:nvSpPr>
          <p:spPr bwMode="auto">
            <a:xfrm>
              <a:off x="2979" y="2663"/>
              <a:ext cx="3" cy="12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44" name="Rectangle 4820"/>
            <p:cNvSpPr>
              <a:spLocks noChangeArrowheads="1"/>
            </p:cNvSpPr>
            <p:nvPr/>
          </p:nvSpPr>
          <p:spPr bwMode="auto">
            <a:xfrm>
              <a:off x="2979" y="2659"/>
              <a:ext cx="3" cy="12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45" name="Rectangle 4821"/>
            <p:cNvSpPr>
              <a:spLocks noChangeArrowheads="1"/>
            </p:cNvSpPr>
            <p:nvPr/>
          </p:nvSpPr>
          <p:spPr bwMode="auto">
            <a:xfrm>
              <a:off x="2979" y="2656"/>
              <a:ext cx="3" cy="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4822"/>
          <p:cNvGrpSpPr>
            <a:grpSpLocks/>
          </p:cNvGrpSpPr>
          <p:nvPr/>
        </p:nvGrpSpPr>
        <p:grpSpPr bwMode="auto">
          <a:xfrm>
            <a:off x="4651375" y="2703513"/>
            <a:ext cx="2895600" cy="1995487"/>
            <a:chOff x="2930" y="1703"/>
            <a:chExt cx="1824" cy="1257"/>
          </a:xfrm>
        </p:grpSpPr>
        <p:sp>
          <p:nvSpPr>
            <p:cNvPr id="1746647" name="Freeform 4823"/>
            <p:cNvSpPr>
              <a:spLocks/>
            </p:cNvSpPr>
            <p:nvPr/>
          </p:nvSpPr>
          <p:spPr bwMode="auto">
            <a:xfrm>
              <a:off x="2935" y="2666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48" name="Freeform 4824"/>
            <p:cNvSpPr>
              <a:spLocks/>
            </p:cNvSpPr>
            <p:nvPr/>
          </p:nvSpPr>
          <p:spPr bwMode="auto">
            <a:xfrm>
              <a:off x="2935" y="2662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49" name="Freeform 4825"/>
            <p:cNvSpPr>
              <a:spLocks/>
            </p:cNvSpPr>
            <p:nvPr/>
          </p:nvSpPr>
          <p:spPr bwMode="auto">
            <a:xfrm>
              <a:off x="2935" y="2658"/>
              <a:ext cx="58" cy="1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8" y="12"/>
                </a:cxn>
              </a:cxnLst>
              <a:rect l="0" t="0" r="r" b="b"/>
              <a:pathLst>
                <a:path w="58" h="14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50" name="Freeform 4826"/>
            <p:cNvSpPr>
              <a:spLocks/>
            </p:cNvSpPr>
            <p:nvPr/>
          </p:nvSpPr>
          <p:spPr bwMode="auto">
            <a:xfrm>
              <a:off x="2935" y="2655"/>
              <a:ext cx="58" cy="1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8" y="12"/>
                </a:cxn>
              </a:cxnLst>
              <a:rect l="0" t="0" r="r" b="b"/>
              <a:pathLst>
                <a:path w="58" h="14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51" name="Freeform 4827"/>
            <p:cNvSpPr>
              <a:spLocks/>
            </p:cNvSpPr>
            <p:nvPr/>
          </p:nvSpPr>
          <p:spPr bwMode="auto">
            <a:xfrm>
              <a:off x="2935" y="2652"/>
              <a:ext cx="58" cy="1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8" y="12"/>
                </a:cxn>
              </a:cxnLst>
              <a:rect l="0" t="0" r="r" b="b"/>
              <a:pathLst>
                <a:path w="58" h="14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52" name="Freeform 4828"/>
            <p:cNvSpPr>
              <a:spLocks/>
            </p:cNvSpPr>
            <p:nvPr/>
          </p:nvSpPr>
          <p:spPr bwMode="auto">
            <a:xfrm>
              <a:off x="2935" y="2649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53" name="Freeform 4829"/>
            <p:cNvSpPr>
              <a:spLocks/>
            </p:cNvSpPr>
            <p:nvPr/>
          </p:nvSpPr>
          <p:spPr bwMode="auto">
            <a:xfrm>
              <a:off x="2935" y="2646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54" name="Freeform 4830"/>
            <p:cNvSpPr>
              <a:spLocks/>
            </p:cNvSpPr>
            <p:nvPr/>
          </p:nvSpPr>
          <p:spPr bwMode="auto">
            <a:xfrm>
              <a:off x="2935" y="2642"/>
              <a:ext cx="57" cy="1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7" y="12"/>
                </a:cxn>
              </a:cxnLst>
              <a:rect l="0" t="0" r="r" b="b"/>
              <a:pathLst>
                <a:path w="57" h="13">
                  <a:moveTo>
                    <a:pt x="57" y="12"/>
                  </a:moveTo>
                  <a:lnTo>
                    <a:pt x="57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55" name="Freeform 4831"/>
            <p:cNvSpPr>
              <a:spLocks/>
            </p:cNvSpPr>
            <p:nvPr/>
          </p:nvSpPr>
          <p:spPr bwMode="auto">
            <a:xfrm>
              <a:off x="2935" y="2638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56" name="Freeform 4832"/>
            <p:cNvSpPr>
              <a:spLocks/>
            </p:cNvSpPr>
            <p:nvPr/>
          </p:nvSpPr>
          <p:spPr bwMode="auto">
            <a:xfrm>
              <a:off x="2935" y="2635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57" name="Freeform 4833"/>
            <p:cNvSpPr>
              <a:spLocks/>
            </p:cNvSpPr>
            <p:nvPr/>
          </p:nvSpPr>
          <p:spPr bwMode="auto">
            <a:xfrm>
              <a:off x="2935" y="2632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58" name="Freeform 4834"/>
            <p:cNvSpPr>
              <a:spLocks/>
            </p:cNvSpPr>
            <p:nvPr/>
          </p:nvSpPr>
          <p:spPr bwMode="auto">
            <a:xfrm>
              <a:off x="2935" y="2628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59" name="Freeform 4835"/>
            <p:cNvSpPr>
              <a:spLocks/>
            </p:cNvSpPr>
            <p:nvPr/>
          </p:nvSpPr>
          <p:spPr bwMode="auto">
            <a:xfrm>
              <a:off x="2935" y="2625"/>
              <a:ext cx="57" cy="1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7" y="12"/>
                </a:cxn>
              </a:cxnLst>
              <a:rect l="0" t="0" r="r" b="b"/>
              <a:pathLst>
                <a:path w="57" h="13">
                  <a:moveTo>
                    <a:pt x="57" y="12"/>
                  </a:moveTo>
                  <a:lnTo>
                    <a:pt x="57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60" name="Freeform 4836"/>
            <p:cNvSpPr>
              <a:spLocks/>
            </p:cNvSpPr>
            <p:nvPr/>
          </p:nvSpPr>
          <p:spPr bwMode="auto">
            <a:xfrm>
              <a:off x="2932" y="2617"/>
              <a:ext cx="66" cy="47"/>
            </a:xfrm>
            <a:custGeom>
              <a:avLst/>
              <a:gdLst/>
              <a:ahLst/>
              <a:cxnLst>
                <a:cxn ang="0">
                  <a:pos x="66" y="46"/>
                </a:cxn>
                <a:cxn ang="0">
                  <a:pos x="0" y="47"/>
                </a:cxn>
                <a:cxn ang="0">
                  <a:pos x="0" y="2"/>
                </a:cxn>
                <a:cxn ang="0">
                  <a:pos x="66" y="0"/>
                </a:cxn>
                <a:cxn ang="0">
                  <a:pos x="66" y="46"/>
                </a:cxn>
                <a:cxn ang="0">
                  <a:pos x="66" y="46"/>
                </a:cxn>
              </a:cxnLst>
              <a:rect l="0" t="0" r="r" b="b"/>
              <a:pathLst>
                <a:path w="66" h="47">
                  <a:moveTo>
                    <a:pt x="66" y="46"/>
                  </a:moveTo>
                  <a:lnTo>
                    <a:pt x="0" y="47"/>
                  </a:lnTo>
                  <a:lnTo>
                    <a:pt x="0" y="2"/>
                  </a:lnTo>
                  <a:lnTo>
                    <a:pt x="66" y="0"/>
                  </a:lnTo>
                  <a:lnTo>
                    <a:pt x="66" y="46"/>
                  </a:lnTo>
                  <a:lnTo>
                    <a:pt x="66" y="4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61" name="Freeform 4837"/>
            <p:cNvSpPr>
              <a:spLocks/>
            </p:cNvSpPr>
            <p:nvPr/>
          </p:nvSpPr>
          <p:spPr bwMode="auto">
            <a:xfrm>
              <a:off x="2930" y="2621"/>
              <a:ext cx="62" cy="52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2" y="52"/>
                </a:cxn>
                <a:cxn ang="0">
                  <a:pos x="0" y="1"/>
                </a:cxn>
                <a:cxn ang="0">
                  <a:pos x="61" y="0"/>
                </a:cxn>
                <a:cxn ang="0">
                  <a:pos x="62" y="51"/>
                </a:cxn>
                <a:cxn ang="0">
                  <a:pos x="62" y="51"/>
                </a:cxn>
              </a:cxnLst>
              <a:rect l="0" t="0" r="r" b="b"/>
              <a:pathLst>
                <a:path w="62" h="52">
                  <a:moveTo>
                    <a:pt x="62" y="51"/>
                  </a:moveTo>
                  <a:lnTo>
                    <a:pt x="2" y="52"/>
                  </a:lnTo>
                  <a:lnTo>
                    <a:pt x="0" y="1"/>
                  </a:lnTo>
                  <a:lnTo>
                    <a:pt x="61" y="0"/>
                  </a:lnTo>
                  <a:lnTo>
                    <a:pt x="62" y="51"/>
                  </a:lnTo>
                  <a:lnTo>
                    <a:pt x="62" y="5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62" name="Freeform 4838"/>
            <p:cNvSpPr>
              <a:spLocks/>
            </p:cNvSpPr>
            <p:nvPr/>
          </p:nvSpPr>
          <p:spPr bwMode="auto">
            <a:xfrm>
              <a:off x="2935" y="2620"/>
              <a:ext cx="66" cy="47"/>
            </a:xfrm>
            <a:custGeom>
              <a:avLst/>
              <a:gdLst/>
              <a:ahLst/>
              <a:cxnLst>
                <a:cxn ang="0">
                  <a:pos x="66" y="46"/>
                </a:cxn>
                <a:cxn ang="0">
                  <a:pos x="0" y="47"/>
                </a:cxn>
                <a:cxn ang="0">
                  <a:pos x="0" y="2"/>
                </a:cxn>
                <a:cxn ang="0">
                  <a:pos x="66" y="0"/>
                </a:cxn>
                <a:cxn ang="0">
                  <a:pos x="66" y="46"/>
                </a:cxn>
              </a:cxnLst>
              <a:rect l="0" t="0" r="r" b="b"/>
              <a:pathLst>
                <a:path w="66" h="47">
                  <a:moveTo>
                    <a:pt x="66" y="46"/>
                  </a:moveTo>
                  <a:lnTo>
                    <a:pt x="0" y="47"/>
                  </a:lnTo>
                  <a:lnTo>
                    <a:pt x="0" y="2"/>
                  </a:lnTo>
                  <a:lnTo>
                    <a:pt x="66" y="0"/>
                  </a:lnTo>
                  <a:lnTo>
                    <a:pt x="6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63" name="Rectangle 4839"/>
            <p:cNvSpPr>
              <a:spLocks noChangeArrowheads="1"/>
            </p:cNvSpPr>
            <p:nvPr/>
          </p:nvSpPr>
          <p:spPr bwMode="auto">
            <a:xfrm>
              <a:off x="2979" y="2667"/>
              <a:ext cx="3" cy="11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64" name="Rectangle 4840"/>
            <p:cNvSpPr>
              <a:spLocks noChangeArrowheads="1"/>
            </p:cNvSpPr>
            <p:nvPr/>
          </p:nvSpPr>
          <p:spPr bwMode="auto">
            <a:xfrm>
              <a:off x="2979" y="2663"/>
              <a:ext cx="3" cy="12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65" name="Rectangle 4841"/>
            <p:cNvSpPr>
              <a:spLocks noChangeArrowheads="1"/>
            </p:cNvSpPr>
            <p:nvPr/>
          </p:nvSpPr>
          <p:spPr bwMode="auto">
            <a:xfrm>
              <a:off x="2979" y="2659"/>
              <a:ext cx="3" cy="12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66" name="Rectangle 4842"/>
            <p:cNvSpPr>
              <a:spLocks noChangeArrowheads="1"/>
            </p:cNvSpPr>
            <p:nvPr/>
          </p:nvSpPr>
          <p:spPr bwMode="auto">
            <a:xfrm>
              <a:off x="2979" y="2656"/>
              <a:ext cx="3" cy="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67" name="Freeform 4843"/>
            <p:cNvSpPr>
              <a:spLocks/>
            </p:cNvSpPr>
            <p:nvPr/>
          </p:nvSpPr>
          <p:spPr bwMode="auto">
            <a:xfrm>
              <a:off x="2935" y="2666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68" name="Freeform 4844"/>
            <p:cNvSpPr>
              <a:spLocks/>
            </p:cNvSpPr>
            <p:nvPr/>
          </p:nvSpPr>
          <p:spPr bwMode="auto">
            <a:xfrm>
              <a:off x="2935" y="2662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69" name="Freeform 4845"/>
            <p:cNvSpPr>
              <a:spLocks/>
            </p:cNvSpPr>
            <p:nvPr/>
          </p:nvSpPr>
          <p:spPr bwMode="auto">
            <a:xfrm>
              <a:off x="2935" y="2658"/>
              <a:ext cx="58" cy="1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8" y="12"/>
                </a:cxn>
              </a:cxnLst>
              <a:rect l="0" t="0" r="r" b="b"/>
              <a:pathLst>
                <a:path w="58" h="14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70" name="Freeform 4846"/>
            <p:cNvSpPr>
              <a:spLocks/>
            </p:cNvSpPr>
            <p:nvPr/>
          </p:nvSpPr>
          <p:spPr bwMode="auto">
            <a:xfrm>
              <a:off x="2935" y="2655"/>
              <a:ext cx="58" cy="1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8" y="12"/>
                </a:cxn>
              </a:cxnLst>
              <a:rect l="0" t="0" r="r" b="b"/>
              <a:pathLst>
                <a:path w="58" h="14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71" name="Freeform 4847"/>
            <p:cNvSpPr>
              <a:spLocks/>
            </p:cNvSpPr>
            <p:nvPr/>
          </p:nvSpPr>
          <p:spPr bwMode="auto">
            <a:xfrm>
              <a:off x="2935" y="2652"/>
              <a:ext cx="58" cy="1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8" y="12"/>
                </a:cxn>
              </a:cxnLst>
              <a:rect l="0" t="0" r="r" b="b"/>
              <a:pathLst>
                <a:path w="58" h="14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72" name="Freeform 4848"/>
            <p:cNvSpPr>
              <a:spLocks/>
            </p:cNvSpPr>
            <p:nvPr/>
          </p:nvSpPr>
          <p:spPr bwMode="auto">
            <a:xfrm>
              <a:off x="2935" y="2649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73" name="Freeform 4849"/>
            <p:cNvSpPr>
              <a:spLocks/>
            </p:cNvSpPr>
            <p:nvPr/>
          </p:nvSpPr>
          <p:spPr bwMode="auto">
            <a:xfrm>
              <a:off x="2935" y="2646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74" name="Freeform 4850"/>
            <p:cNvSpPr>
              <a:spLocks/>
            </p:cNvSpPr>
            <p:nvPr/>
          </p:nvSpPr>
          <p:spPr bwMode="auto">
            <a:xfrm>
              <a:off x="2935" y="2642"/>
              <a:ext cx="57" cy="1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7" y="12"/>
                </a:cxn>
              </a:cxnLst>
              <a:rect l="0" t="0" r="r" b="b"/>
              <a:pathLst>
                <a:path w="57" h="13">
                  <a:moveTo>
                    <a:pt x="57" y="12"/>
                  </a:moveTo>
                  <a:lnTo>
                    <a:pt x="57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75" name="Freeform 4851"/>
            <p:cNvSpPr>
              <a:spLocks/>
            </p:cNvSpPr>
            <p:nvPr/>
          </p:nvSpPr>
          <p:spPr bwMode="auto">
            <a:xfrm>
              <a:off x="2935" y="2638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76" name="Freeform 4852"/>
            <p:cNvSpPr>
              <a:spLocks/>
            </p:cNvSpPr>
            <p:nvPr/>
          </p:nvSpPr>
          <p:spPr bwMode="auto">
            <a:xfrm>
              <a:off x="2935" y="2635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77" name="Freeform 4853"/>
            <p:cNvSpPr>
              <a:spLocks/>
            </p:cNvSpPr>
            <p:nvPr/>
          </p:nvSpPr>
          <p:spPr bwMode="auto">
            <a:xfrm>
              <a:off x="2935" y="2632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78" name="Freeform 4854"/>
            <p:cNvSpPr>
              <a:spLocks/>
            </p:cNvSpPr>
            <p:nvPr/>
          </p:nvSpPr>
          <p:spPr bwMode="auto">
            <a:xfrm>
              <a:off x="2935" y="2628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79" name="Freeform 4855"/>
            <p:cNvSpPr>
              <a:spLocks/>
            </p:cNvSpPr>
            <p:nvPr/>
          </p:nvSpPr>
          <p:spPr bwMode="auto">
            <a:xfrm>
              <a:off x="2935" y="2625"/>
              <a:ext cx="57" cy="1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7" y="12"/>
                </a:cxn>
              </a:cxnLst>
              <a:rect l="0" t="0" r="r" b="b"/>
              <a:pathLst>
                <a:path w="57" h="13">
                  <a:moveTo>
                    <a:pt x="57" y="12"/>
                  </a:moveTo>
                  <a:lnTo>
                    <a:pt x="57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80" name="Rectangle 4856"/>
            <p:cNvSpPr>
              <a:spLocks noChangeArrowheads="1"/>
            </p:cNvSpPr>
            <p:nvPr/>
          </p:nvSpPr>
          <p:spPr bwMode="auto">
            <a:xfrm>
              <a:off x="2979" y="2667"/>
              <a:ext cx="3" cy="11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81" name="Rectangle 4857"/>
            <p:cNvSpPr>
              <a:spLocks noChangeArrowheads="1"/>
            </p:cNvSpPr>
            <p:nvPr/>
          </p:nvSpPr>
          <p:spPr bwMode="auto">
            <a:xfrm>
              <a:off x="2979" y="2663"/>
              <a:ext cx="3" cy="12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82" name="Rectangle 4858"/>
            <p:cNvSpPr>
              <a:spLocks noChangeArrowheads="1"/>
            </p:cNvSpPr>
            <p:nvPr/>
          </p:nvSpPr>
          <p:spPr bwMode="auto">
            <a:xfrm>
              <a:off x="2979" y="2659"/>
              <a:ext cx="3" cy="12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83" name="Rectangle 4859"/>
            <p:cNvSpPr>
              <a:spLocks noChangeArrowheads="1"/>
            </p:cNvSpPr>
            <p:nvPr/>
          </p:nvSpPr>
          <p:spPr bwMode="auto">
            <a:xfrm>
              <a:off x="2979" y="2656"/>
              <a:ext cx="3" cy="1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84" name="Freeform 4860"/>
            <p:cNvSpPr>
              <a:spLocks/>
            </p:cNvSpPr>
            <p:nvPr/>
          </p:nvSpPr>
          <p:spPr bwMode="auto">
            <a:xfrm>
              <a:off x="2935" y="2666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85" name="Freeform 4861"/>
            <p:cNvSpPr>
              <a:spLocks/>
            </p:cNvSpPr>
            <p:nvPr/>
          </p:nvSpPr>
          <p:spPr bwMode="auto">
            <a:xfrm>
              <a:off x="2935" y="2662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86" name="Freeform 4862"/>
            <p:cNvSpPr>
              <a:spLocks/>
            </p:cNvSpPr>
            <p:nvPr/>
          </p:nvSpPr>
          <p:spPr bwMode="auto">
            <a:xfrm>
              <a:off x="2935" y="2658"/>
              <a:ext cx="58" cy="1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8" y="12"/>
                </a:cxn>
              </a:cxnLst>
              <a:rect l="0" t="0" r="r" b="b"/>
              <a:pathLst>
                <a:path w="58" h="14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87" name="Freeform 4863"/>
            <p:cNvSpPr>
              <a:spLocks/>
            </p:cNvSpPr>
            <p:nvPr/>
          </p:nvSpPr>
          <p:spPr bwMode="auto">
            <a:xfrm>
              <a:off x="2935" y="2655"/>
              <a:ext cx="58" cy="1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8" y="12"/>
                </a:cxn>
              </a:cxnLst>
              <a:rect l="0" t="0" r="r" b="b"/>
              <a:pathLst>
                <a:path w="58" h="14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88" name="Freeform 4864"/>
            <p:cNvSpPr>
              <a:spLocks/>
            </p:cNvSpPr>
            <p:nvPr/>
          </p:nvSpPr>
          <p:spPr bwMode="auto">
            <a:xfrm>
              <a:off x="2935" y="2652"/>
              <a:ext cx="58" cy="14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8" y="12"/>
                </a:cxn>
              </a:cxnLst>
              <a:rect l="0" t="0" r="r" b="b"/>
              <a:pathLst>
                <a:path w="58" h="14">
                  <a:moveTo>
                    <a:pt x="58" y="12"/>
                  </a:moveTo>
                  <a:lnTo>
                    <a:pt x="58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89" name="Freeform 4865"/>
            <p:cNvSpPr>
              <a:spLocks/>
            </p:cNvSpPr>
            <p:nvPr/>
          </p:nvSpPr>
          <p:spPr bwMode="auto">
            <a:xfrm>
              <a:off x="2935" y="2649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90" name="Freeform 4866"/>
            <p:cNvSpPr>
              <a:spLocks/>
            </p:cNvSpPr>
            <p:nvPr/>
          </p:nvSpPr>
          <p:spPr bwMode="auto">
            <a:xfrm>
              <a:off x="2935" y="2646"/>
              <a:ext cx="58" cy="13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58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8" y="12"/>
                </a:cxn>
              </a:cxnLst>
              <a:rect l="0" t="0" r="r" b="b"/>
              <a:pathLst>
                <a:path w="58" h="13">
                  <a:moveTo>
                    <a:pt x="58" y="12"/>
                  </a:moveTo>
                  <a:lnTo>
                    <a:pt x="58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91" name="Freeform 4867"/>
            <p:cNvSpPr>
              <a:spLocks/>
            </p:cNvSpPr>
            <p:nvPr/>
          </p:nvSpPr>
          <p:spPr bwMode="auto">
            <a:xfrm>
              <a:off x="2935" y="2642"/>
              <a:ext cx="57" cy="1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7" y="12"/>
                </a:cxn>
              </a:cxnLst>
              <a:rect l="0" t="0" r="r" b="b"/>
              <a:pathLst>
                <a:path w="57" h="13">
                  <a:moveTo>
                    <a:pt x="57" y="12"/>
                  </a:moveTo>
                  <a:lnTo>
                    <a:pt x="57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92" name="Freeform 4868"/>
            <p:cNvSpPr>
              <a:spLocks/>
            </p:cNvSpPr>
            <p:nvPr/>
          </p:nvSpPr>
          <p:spPr bwMode="auto">
            <a:xfrm>
              <a:off x="2935" y="2638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93" name="Freeform 4869"/>
            <p:cNvSpPr>
              <a:spLocks/>
            </p:cNvSpPr>
            <p:nvPr/>
          </p:nvSpPr>
          <p:spPr bwMode="auto">
            <a:xfrm>
              <a:off x="2935" y="2635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94" name="Freeform 4870"/>
            <p:cNvSpPr>
              <a:spLocks/>
            </p:cNvSpPr>
            <p:nvPr/>
          </p:nvSpPr>
          <p:spPr bwMode="auto">
            <a:xfrm>
              <a:off x="2935" y="2632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95" name="Freeform 4871"/>
            <p:cNvSpPr>
              <a:spLocks/>
            </p:cNvSpPr>
            <p:nvPr/>
          </p:nvSpPr>
          <p:spPr bwMode="auto">
            <a:xfrm>
              <a:off x="2935" y="2628"/>
              <a:ext cx="57" cy="1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2"/>
                </a:cxn>
                <a:cxn ang="0">
                  <a:pos x="0" y="14"/>
                </a:cxn>
                <a:cxn ang="0">
                  <a:pos x="57" y="12"/>
                </a:cxn>
              </a:cxnLst>
              <a:rect l="0" t="0" r="r" b="b"/>
              <a:pathLst>
                <a:path w="57" h="14">
                  <a:moveTo>
                    <a:pt x="57" y="12"/>
                  </a:moveTo>
                  <a:lnTo>
                    <a:pt x="57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96" name="Freeform 4872"/>
            <p:cNvSpPr>
              <a:spLocks/>
            </p:cNvSpPr>
            <p:nvPr/>
          </p:nvSpPr>
          <p:spPr bwMode="auto">
            <a:xfrm>
              <a:off x="2935" y="2625"/>
              <a:ext cx="57" cy="1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0"/>
                </a:cxn>
                <a:cxn ang="0">
                  <a:pos x="0" y="1"/>
                </a:cxn>
                <a:cxn ang="0">
                  <a:pos x="0" y="13"/>
                </a:cxn>
                <a:cxn ang="0">
                  <a:pos x="57" y="12"/>
                </a:cxn>
              </a:cxnLst>
              <a:rect l="0" t="0" r="r" b="b"/>
              <a:pathLst>
                <a:path w="57" h="13">
                  <a:moveTo>
                    <a:pt x="57" y="12"/>
                  </a:moveTo>
                  <a:lnTo>
                    <a:pt x="57" y="0"/>
                  </a:lnTo>
                  <a:lnTo>
                    <a:pt x="0" y="1"/>
                  </a:lnTo>
                  <a:lnTo>
                    <a:pt x="0" y="13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97" name="Freeform 4873"/>
            <p:cNvSpPr>
              <a:spLocks/>
            </p:cNvSpPr>
            <p:nvPr/>
          </p:nvSpPr>
          <p:spPr bwMode="auto">
            <a:xfrm>
              <a:off x="2932" y="2617"/>
              <a:ext cx="66" cy="47"/>
            </a:xfrm>
            <a:custGeom>
              <a:avLst/>
              <a:gdLst/>
              <a:ahLst/>
              <a:cxnLst>
                <a:cxn ang="0">
                  <a:pos x="66" y="46"/>
                </a:cxn>
                <a:cxn ang="0">
                  <a:pos x="0" y="47"/>
                </a:cxn>
                <a:cxn ang="0">
                  <a:pos x="0" y="2"/>
                </a:cxn>
                <a:cxn ang="0">
                  <a:pos x="66" y="0"/>
                </a:cxn>
                <a:cxn ang="0">
                  <a:pos x="66" y="46"/>
                </a:cxn>
                <a:cxn ang="0">
                  <a:pos x="66" y="46"/>
                </a:cxn>
              </a:cxnLst>
              <a:rect l="0" t="0" r="r" b="b"/>
              <a:pathLst>
                <a:path w="66" h="47">
                  <a:moveTo>
                    <a:pt x="66" y="46"/>
                  </a:moveTo>
                  <a:lnTo>
                    <a:pt x="0" y="47"/>
                  </a:lnTo>
                  <a:lnTo>
                    <a:pt x="0" y="2"/>
                  </a:lnTo>
                  <a:lnTo>
                    <a:pt x="66" y="0"/>
                  </a:lnTo>
                  <a:lnTo>
                    <a:pt x="66" y="46"/>
                  </a:lnTo>
                  <a:lnTo>
                    <a:pt x="66" y="4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98" name="Freeform 4874"/>
            <p:cNvSpPr>
              <a:spLocks/>
            </p:cNvSpPr>
            <p:nvPr/>
          </p:nvSpPr>
          <p:spPr bwMode="auto">
            <a:xfrm>
              <a:off x="2930" y="2621"/>
              <a:ext cx="62" cy="52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2" y="52"/>
                </a:cxn>
                <a:cxn ang="0">
                  <a:pos x="0" y="1"/>
                </a:cxn>
                <a:cxn ang="0">
                  <a:pos x="61" y="0"/>
                </a:cxn>
                <a:cxn ang="0">
                  <a:pos x="62" y="51"/>
                </a:cxn>
                <a:cxn ang="0">
                  <a:pos x="62" y="51"/>
                </a:cxn>
              </a:cxnLst>
              <a:rect l="0" t="0" r="r" b="b"/>
              <a:pathLst>
                <a:path w="62" h="52">
                  <a:moveTo>
                    <a:pt x="62" y="51"/>
                  </a:moveTo>
                  <a:lnTo>
                    <a:pt x="2" y="52"/>
                  </a:lnTo>
                  <a:lnTo>
                    <a:pt x="0" y="1"/>
                  </a:lnTo>
                  <a:lnTo>
                    <a:pt x="61" y="0"/>
                  </a:lnTo>
                  <a:lnTo>
                    <a:pt x="62" y="51"/>
                  </a:lnTo>
                  <a:lnTo>
                    <a:pt x="62" y="5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99" name="Freeform 4875"/>
            <p:cNvSpPr>
              <a:spLocks/>
            </p:cNvSpPr>
            <p:nvPr/>
          </p:nvSpPr>
          <p:spPr bwMode="auto">
            <a:xfrm>
              <a:off x="3548" y="1807"/>
              <a:ext cx="1206" cy="1022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1206" y="0"/>
                </a:cxn>
                <a:cxn ang="0">
                  <a:pos x="1206" y="1022"/>
                </a:cxn>
                <a:cxn ang="0">
                  <a:pos x="0" y="580"/>
                </a:cxn>
                <a:cxn ang="0">
                  <a:pos x="0" y="443"/>
                </a:cxn>
              </a:cxnLst>
              <a:rect l="0" t="0" r="r" b="b"/>
              <a:pathLst>
                <a:path w="1206" h="1022">
                  <a:moveTo>
                    <a:pt x="0" y="443"/>
                  </a:moveTo>
                  <a:lnTo>
                    <a:pt x="1206" y="0"/>
                  </a:lnTo>
                  <a:lnTo>
                    <a:pt x="1206" y="1022"/>
                  </a:lnTo>
                  <a:lnTo>
                    <a:pt x="0" y="58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D9E4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00" name="Freeform 4876"/>
            <p:cNvSpPr>
              <a:spLocks/>
            </p:cNvSpPr>
            <p:nvPr/>
          </p:nvSpPr>
          <p:spPr bwMode="auto">
            <a:xfrm>
              <a:off x="4125" y="2500"/>
              <a:ext cx="136" cy="179"/>
            </a:xfrm>
            <a:custGeom>
              <a:avLst/>
              <a:gdLst/>
              <a:ahLst/>
              <a:cxnLst>
                <a:cxn ang="0">
                  <a:pos x="125" y="179"/>
                </a:cxn>
                <a:cxn ang="0">
                  <a:pos x="136" y="171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125" y="179"/>
                </a:cxn>
              </a:cxnLst>
              <a:rect l="0" t="0" r="r" b="b"/>
              <a:pathLst>
                <a:path w="136" h="179">
                  <a:moveTo>
                    <a:pt x="125" y="179"/>
                  </a:moveTo>
                  <a:lnTo>
                    <a:pt x="136" y="171"/>
                  </a:lnTo>
                  <a:lnTo>
                    <a:pt x="10" y="0"/>
                  </a:lnTo>
                  <a:lnTo>
                    <a:pt x="0" y="8"/>
                  </a:lnTo>
                  <a:lnTo>
                    <a:pt x="125" y="179"/>
                  </a:lnTo>
                  <a:close/>
                </a:path>
              </a:pathLst>
            </a:custGeom>
            <a:solidFill>
              <a:srgbClr val="EF0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01" name="Freeform 4877"/>
            <p:cNvSpPr>
              <a:spLocks/>
            </p:cNvSpPr>
            <p:nvPr/>
          </p:nvSpPr>
          <p:spPr bwMode="auto">
            <a:xfrm>
              <a:off x="4092" y="2450"/>
              <a:ext cx="69" cy="77"/>
            </a:xfrm>
            <a:custGeom>
              <a:avLst/>
              <a:gdLst/>
              <a:ahLst/>
              <a:cxnLst>
                <a:cxn ang="0">
                  <a:pos x="69" y="36"/>
                </a:cxn>
                <a:cxn ang="0">
                  <a:pos x="0" y="0"/>
                </a:cxn>
                <a:cxn ang="0">
                  <a:pos x="13" y="77"/>
                </a:cxn>
                <a:cxn ang="0">
                  <a:pos x="69" y="36"/>
                </a:cxn>
              </a:cxnLst>
              <a:rect l="0" t="0" r="r" b="b"/>
              <a:pathLst>
                <a:path w="69" h="77">
                  <a:moveTo>
                    <a:pt x="69" y="36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69" y="36"/>
                  </a:lnTo>
                  <a:close/>
                </a:path>
              </a:pathLst>
            </a:custGeom>
            <a:solidFill>
              <a:srgbClr val="EF0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02" name="Freeform 4878"/>
            <p:cNvSpPr>
              <a:spLocks/>
            </p:cNvSpPr>
            <p:nvPr/>
          </p:nvSpPr>
          <p:spPr bwMode="auto">
            <a:xfrm>
              <a:off x="3584" y="2132"/>
              <a:ext cx="246" cy="197"/>
            </a:xfrm>
            <a:custGeom>
              <a:avLst/>
              <a:gdLst/>
              <a:ahLst/>
              <a:cxnLst>
                <a:cxn ang="0">
                  <a:pos x="235" y="197"/>
                </a:cxn>
                <a:cxn ang="0">
                  <a:pos x="246" y="183"/>
                </a:cxn>
                <a:cxn ang="0">
                  <a:pos x="12" y="0"/>
                </a:cxn>
                <a:cxn ang="0">
                  <a:pos x="0" y="15"/>
                </a:cxn>
                <a:cxn ang="0">
                  <a:pos x="235" y="197"/>
                </a:cxn>
              </a:cxnLst>
              <a:rect l="0" t="0" r="r" b="b"/>
              <a:pathLst>
                <a:path w="246" h="197">
                  <a:moveTo>
                    <a:pt x="235" y="197"/>
                  </a:moveTo>
                  <a:lnTo>
                    <a:pt x="246" y="183"/>
                  </a:lnTo>
                  <a:lnTo>
                    <a:pt x="12" y="0"/>
                  </a:lnTo>
                  <a:lnTo>
                    <a:pt x="0" y="15"/>
                  </a:lnTo>
                  <a:lnTo>
                    <a:pt x="235" y="197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03" name="Freeform 4879"/>
            <p:cNvSpPr>
              <a:spLocks/>
            </p:cNvSpPr>
            <p:nvPr/>
          </p:nvSpPr>
          <p:spPr bwMode="auto">
            <a:xfrm>
              <a:off x="4040" y="2177"/>
              <a:ext cx="205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34" y="5"/>
                </a:cxn>
                <a:cxn ang="0">
                  <a:pos x="48" y="9"/>
                </a:cxn>
                <a:cxn ang="0">
                  <a:pos x="68" y="23"/>
                </a:cxn>
                <a:cxn ang="0">
                  <a:pos x="89" y="40"/>
                </a:cxn>
                <a:cxn ang="0">
                  <a:pos x="103" y="53"/>
                </a:cxn>
                <a:cxn ang="0">
                  <a:pos x="123" y="80"/>
                </a:cxn>
                <a:cxn ang="0">
                  <a:pos x="136" y="102"/>
                </a:cxn>
                <a:cxn ang="0">
                  <a:pos x="144" y="115"/>
                </a:cxn>
                <a:cxn ang="0">
                  <a:pos x="151" y="128"/>
                </a:cxn>
                <a:cxn ang="0">
                  <a:pos x="164" y="155"/>
                </a:cxn>
                <a:cxn ang="0">
                  <a:pos x="177" y="191"/>
                </a:cxn>
                <a:cxn ang="0">
                  <a:pos x="185" y="217"/>
                </a:cxn>
                <a:cxn ang="0">
                  <a:pos x="192" y="252"/>
                </a:cxn>
                <a:cxn ang="0">
                  <a:pos x="198" y="288"/>
                </a:cxn>
                <a:cxn ang="0">
                  <a:pos x="205" y="327"/>
                </a:cxn>
                <a:cxn ang="0">
                  <a:pos x="205" y="363"/>
                </a:cxn>
                <a:cxn ang="0">
                  <a:pos x="205" y="384"/>
                </a:cxn>
                <a:cxn ang="0">
                  <a:pos x="205" y="402"/>
                </a:cxn>
                <a:cxn ang="0">
                  <a:pos x="205" y="442"/>
                </a:cxn>
                <a:cxn ang="0">
                  <a:pos x="198" y="482"/>
                </a:cxn>
                <a:cxn ang="0">
                  <a:pos x="192" y="517"/>
                </a:cxn>
                <a:cxn ang="0">
                  <a:pos x="185" y="552"/>
                </a:cxn>
                <a:cxn ang="0">
                  <a:pos x="177" y="579"/>
                </a:cxn>
                <a:cxn ang="0">
                  <a:pos x="164" y="614"/>
                </a:cxn>
                <a:cxn ang="0">
                  <a:pos x="151" y="646"/>
                </a:cxn>
                <a:cxn ang="0">
                  <a:pos x="144" y="658"/>
                </a:cxn>
                <a:cxn ang="0">
                  <a:pos x="136" y="672"/>
                </a:cxn>
                <a:cxn ang="0">
                  <a:pos x="123" y="693"/>
                </a:cxn>
                <a:cxn ang="0">
                  <a:pos x="110" y="712"/>
                </a:cxn>
                <a:cxn ang="0">
                  <a:pos x="89" y="734"/>
                </a:cxn>
                <a:cxn ang="0">
                  <a:pos x="75" y="743"/>
                </a:cxn>
                <a:cxn ang="0">
                  <a:pos x="61" y="756"/>
                </a:cxn>
                <a:cxn ang="0">
                  <a:pos x="34" y="765"/>
                </a:cxn>
                <a:cxn ang="0">
                  <a:pos x="13" y="769"/>
                </a:cxn>
                <a:cxn ang="0">
                  <a:pos x="6" y="769"/>
                </a:cxn>
                <a:cxn ang="0">
                  <a:pos x="0" y="0"/>
                </a:cxn>
              </a:cxnLst>
              <a:rect l="0" t="0" r="r" b="b"/>
              <a:pathLst>
                <a:path w="205" h="769">
                  <a:moveTo>
                    <a:pt x="0" y="0"/>
                  </a:moveTo>
                  <a:lnTo>
                    <a:pt x="6" y="0"/>
                  </a:lnTo>
                  <a:lnTo>
                    <a:pt x="34" y="5"/>
                  </a:lnTo>
                  <a:lnTo>
                    <a:pt x="48" y="9"/>
                  </a:lnTo>
                  <a:lnTo>
                    <a:pt x="68" y="23"/>
                  </a:lnTo>
                  <a:lnTo>
                    <a:pt x="89" y="40"/>
                  </a:lnTo>
                  <a:lnTo>
                    <a:pt x="103" y="53"/>
                  </a:lnTo>
                  <a:lnTo>
                    <a:pt x="123" y="80"/>
                  </a:lnTo>
                  <a:lnTo>
                    <a:pt x="136" y="102"/>
                  </a:lnTo>
                  <a:lnTo>
                    <a:pt x="144" y="115"/>
                  </a:lnTo>
                  <a:lnTo>
                    <a:pt x="151" y="128"/>
                  </a:lnTo>
                  <a:lnTo>
                    <a:pt x="164" y="155"/>
                  </a:lnTo>
                  <a:lnTo>
                    <a:pt x="177" y="191"/>
                  </a:lnTo>
                  <a:lnTo>
                    <a:pt x="185" y="217"/>
                  </a:lnTo>
                  <a:lnTo>
                    <a:pt x="192" y="252"/>
                  </a:lnTo>
                  <a:lnTo>
                    <a:pt x="198" y="288"/>
                  </a:lnTo>
                  <a:lnTo>
                    <a:pt x="205" y="327"/>
                  </a:lnTo>
                  <a:lnTo>
                    <a:pt x="205" y="363"/>
                  </a:lnTo>
                  <a:lnTo>
                    <a:pt x="205" y="384"/>
                  </a:lnTo>
                  <a:lnTo>
                    <a:pt x="205" y="402"/>
                  </a:lnTo>
                  <a:lnTo>
                    <a:pt x="205" y="442"/>
                  </a:lnTo>
                  <a:lnTo>
                    <a:pt x="198" y="482"/>
                  </a:lnTo>
                  <a:lnTo>
                    <a:pt x="192" y="517"/>
                  </a:lnTo>
                  <a:lnTo>
                    <a:pt x="185" y="552"/>
                  </a:lnTo>
                  <a:lnTo>
                    <a:pt x="177" y="579"/>
                  </a:lnTo>
                  <a:lnTo>
                    <a:pt x="164" y="614"/>
                  </a:lnTo>
                  <a:lnTo>
                    <a:pt x="151" y="646"/>
                  </a:lnTo>
                  <a:lnTo>
                    <a:pt x="144" y="658"/>
                  </a:lnTo>
                  <a:lnTo>
                    <a:pt x="136" y="672"/>
                  </a:lnTo>
                  <a:lnTo>
                    <a:pt x="123" y="693"/>
                  </a:lnTo>
                  <a:lnTo>
                    <a:pt x="110" y="712"/>
                  </a:lnTo>
                  <a:lnTo>
                    <a:pt x="89" y="734"/>
                  </a:lnTo>
                  <a:lnTo>
                    <a:pt x="75" y="743"/>
                  </a:lnTo>
                  <a:lnTo>
                    <a:pt x="61" y="756"/>
                  </a:lnTo>
                  <a:lnTo>
                    <a:pt x="34" y="765"/>
                  </a:lnTo>
                  <a:lnTo>
                    <a:pt x="13" y="769"/>
                  </a:lnTo>
                  <a:lnTo>
                    <a:pt x="6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04" name="Freeform 4880"/>
            <p:cNvSpPr>
              <a:spLocks/>
            </p:cNvSpPr>
            <p:nvPr/>
          </p:nvSpPr>
          <p:spPr bwMode="auto">
            <a:xfrm>
              <a:off x="4040" y="2166"/>
              <a:ext cx="217" cy="792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3" y="27"/>
                </a:cxn>
                <a:cxn ang="0">
                  <a:pos x="44" y="31"/>
                </a:cxn>
                <a:cxn ang="0">
                  <a:pos x="62" y="43"/>
                </a:cxn>
                <a:cxn ang="0">
                  <a:pos x="81" y="60"/>
                </a:cxn>
                <a:cxn ang="0">
                  <a:pos x="95" y="72"/>
                </a:cxn>
                <a:cxn ang="0">
                  <a:pos x="114" y="98"/>
                </a:cxn>
                <a:cxn ang="0">
                  <a:pos x="127" y="119"/>
                </a:cxn>
                <a:cxn ang="0">
                  <a:pos x="134" y="132"/>
                </a:cxn>
                <a:cxn ang="0">
                  <a:pos x="141" y="144"/>
                </a:cxn>
                <a:cxn ang="0">
                  <a:pos x="154" y="170"/>
                </a:cxn>
                <a:cxn ang="0">
                  <a:pos x="167" y="205"/>
                </a:cxn>
                <a:cxn ang="0">
                  <a:pos x="174" y="230"/>
                </a:cxn>
                <a:cxn ang="0">
                  <a:pos x="198" y="299"/>
                </a:cxn>
                <a:cxn ang="0">
                  <a:pos x="205" y="338"/>
                </a:cxn>
                <a:cxn ang="0">
                  <a:pos x="194" y="395"/>
                </a:cxn>
                <a:cxn ang="0">
                  <a:pos x="205" y="453"/>
                </a:cxn>
                <a:cxn ang="0">
                  <a:pos x="198" y="493"/>
                </a:cxn>
                <a:cxn ang="0">
                  <a:pos x="174" y="561"/>
                </a:cxn>
                <a:cxn ang="0">
                  <a:pos x="167" y="587"/>
                </a:cxn>
                <a:cxn ang="0">
                  <a:pos x="154" y="622"/>
                </a:cxn>
                <a:cxn ang="0">
                  <a:pos x="140" y="652"/>
                </a:cxn>
                <a:cxn ang="0">
                  <a:pos x="134" y="664"/>
                </a:cxn>
                <a:cxn ang="0">
                  <a:pos x="127" y="678"/>
                </a:cxn>
                <a:cxn ang="0">
                  <a:pos x="113" y="698"/>
                </a:cxn>
                <a:cxn ang="0">
                  <a:pos x="101" y="716"/>
                </a:cxn>
                <a:cxn ang="0">
                  <a:pos x="80" y="737"/>
                </a:cxn>
                <a:cxn ang="0">
                  <a:pos x="69" y="745"/>
                </a:cxn>
                <a:cxn ang="0">
                  <a:pos x="61" y="767"/>
                </a:cxn>
                <a:cxn ang="0">
                  <a:pos x="34" y="776"/>
                </a:cxn>
                <a:cxn ang="0">
                  <a:pos x="13" y="780"/>
                </a:cxn>
                <a:cxn ang="0">
                  <a:pos x="6" y="792"/>
                </a:cxn>
                <a:cxn ang="0">
                  <a:pos x="36" y="787"/>
                </a:cxn>
                <a:cxn ang="0">
                  <a:pos x="65" y="778"/>
                </a:cxn>
                <a:cxn ang="0">
                  <a:pos x="75" y="754"/>
                </a:cxn>
                <a:cxn ang="0">
                  <a:pos x="97" y="753"/>
                </a:cxn>
                <a:cxn ang="0">
                  <a:pos x="119" y="730"/>
                </a:cxn>
                <a:cxn ang="0">
                  <a:pos x="146" y="689"/>
                </a:cxn>
                <a:cxn ang="0">
                  <a:pos x="154" y="675"/>
                </a:cxn>
                <a:cxn ang="0">
                  <a:pos x="174" y="630"/>
                </a:cxn>
                <a:cxn ang="0">
                  <a:pos x="189" y="593"/>
                </a:cxn>
                <a:cxn ang="0">
                  <a:pos x="196" y="565"/>
                </a:cxn>
                <a:cxn ang="0">
                  <a:pos x="210" y="495"/>
                </a:cxn>
                <a:cxn ang="0">
                  <a:pos x="217" y="413"/>
                </a:cxn>
                <a:cxn ang="0">
                  <a:pos x="217" y="338"/>
                </a:cxn>
                <a:cxn ang="0">
                  <a:pos x="210" y="297"/>
                </a:cxn>
                <a:cxn ang="0">
                  <a:pos x="196" y="225"/>
                </a:cxn>
                <a:cxn ang="0">
                  <a:pos x="175" y="162"/>
                </a:cxn>
                <a:cxn ang="0">
                  <a:pos x="154" y="121"/>
                </a:cxn>
                <a:cxn ang="0">
                  <a:pos x="146" y="107"/>
                </a:cxn>
                <a:cxn ang="0">
                  <a:pos x="112" y="58"/>
                </a:cxn>
                <a:cxn ang="0">
                  <a:pos x="96" y="43"/>
                </a:cxn>
                <a:cxn ang="0">
                  <a:pos x="54" y="10"/>
                </a:cxn>
                <a:cxn ang="0">
                  <a:pos x="36" y="4"/>
                </a:cxn>
                <a:cxn ang="0">
                  <a:pos x="0" y="0"/>
                </a:cxn>
              </a:cxnLst>
              <a:rect l="0" t="0" r="r" b="b"/>
              <a:pathLst>
                <a:path w="217" h="792">
                  <a:moveTo>
                    <a:pt x="0" y="0"/>
                  </a:moveTo>
                  <a:lnTo>
                    <a:pt x="0" y="23"/>
                  </a:lnTo>
                  <a:lnTo>
                    <a:pt x="6" y="23"/>
                  </a:lnTo>
                  <a:lnTo>
                    <a:pt x="6" y="11"/>
                  </a:lnTo>
                  <a:lnTo>
                    <a:pt x="5" y="22"/>
                  </a:lnTo>
                  <a:lnTo>
                    <a:pt x="33" y="27"/>
                  </a:lnTo>
                  <a:lnTo>
                    <a:pt x="34" y="16"/>
                  </a:lnTo>
                  <a:lnTo>
                    <a:pt x="30" y="27"/>
                  </a:lnTo>
                  <a:lnTo>
                    <a:pt x="44" y="31"/>
                  </a:lnTo>
                  <a:lnTo>
                    <a:pt x="48" y="20"/>
                  </a:lnTo>
                  <a:lnTo>
                    <a:pt x="42" y="30"/>
                  </a:lnTo>
                  <a:lnTo>
                    <a:pt x="62" y="43"/>
                  </a:lnTo>
                  <a:lnTo>
                    <a:pt x="68" y="34"/>
                  </a:lnTo>
                  <a:lnTo>
                    <a:pt x="61" y="43"/>
                  </a:lnTo>
                  <a:lnTo>
                    <a:pt x="81" y="60"/>
                  </a:lnTo>
                  <a:lnTo>
                    <a:pt x="89" y="51"/>
                  </a:lnTo>
                  <a:lnTo>
                    <a:pt x="81" y="59"/>
                  </a:lnTo>
                  <a:lnTo>
                    <a:pt x="95" y="72"/>
                  </a:lnTo>
                  <a:lnTo>
                    <a:pt x="103" y="64"/>
                  </a:lnTo>
                  <a:lnTo>
                    <a:pt x="94" y="71"/>
                  </a:lnTo>
                  <a:lnTo>
                    <a:pt x="114" y="98"/>
                  </a:lnTo>
                  <a:lnTo>
                    <a:pt x="123" y="91"/>
                  </a:lnTo>
                  <a:lnTo>
                    <a:pt x="113" y="97"/>
                  </a:lnTo>
                  <a:lnTo>
                    <a:pt x="127" y="119"/>
                  </a:lnTo>
                  <a:lnTo>
                    <a:pt x="136" y="113"/>
                  </a:lnTo>
                  <a:lnTo>
                    <a:pt x="127" y="119"/>
                  </a:lnTo>
                  <a:lnTo>
                    <a:pt x="134" y="132"/>
                  </a:lnTo>
                  <a:lnTo>
                    <a:pt x="144" y="126"/>
                  </a:lnTo>
                  <a:lnTo>
                    <a:pt x="134" y="131"/>
                  </a:lnTo>
                  <a:lnTo>
                    <a:pt x="141" y="144"/>
                  </a:lnTo>
                  <a:lnTo>
                    <a:pt x="154" y="171"/>
                  </a:lnTo>
                  <a:lnTo>
                    <a:pt x="164" y="166"/>
                  </a:lnTo>
                  <a:lnTo>
                    <a:pt x="154" y="170"/>
                  </a:lnTo>
                  <a:lnTo>
                    <a:pt x="167" y="206"/>
                  </a:lnTo>
                  <a:lnTo>
                    <a:pt x="177" y="202"/>
                  </a:lnTo>
                  <a:lnTo>
                    <a:pt x="167" y="205"/>
                  </a:lnTo>
                  <a:lnTo>
                    <a:pt x="174" y="232"/>
                  </a:lnTo>
                  <a:lnTo>
                    <a:pt x="185" y="228"/>
                  </a:lnTo>
                  <a:lnTo>
                    <a:pt x="174" y="230"/>
                  </a:lnTo>
                  <a:lnTo>
                    <a:pt x="180" y="265"/>
                  </a:lnTo>
                  <a:lnTo>
                    <a:pt x="187" y="301"/>
                  </a:lnTo>
                  <a:lnTo>
                    <a:pt x="198" y="299"/>
                  </a:lnTo>
                  <a:lnTo>
                    <a:pt x="187" y="301"/>
                  </a:lnTo>
                  <a:lnTo>
                    <a:pt x="194" y="341"/>
                  </a:lnTo>
                  <a:lnTo>
                    <a:pt x="205" y="338"/>
                  </a:lnTo>
                  <a:lnTo>
                    <a:pt x="194" y="338"/>
                  </a:lnTo>
                  <a:lnTo>
                    <a:pt x="194" y="374"/>
                  </a:lnTo>
                  <a:lnTo>
                    <a:pt x="194" y="395"/>
                  </a:lnTo>
                  <a:lnTo>
                    <a:pt x="194" y="413"/>
                  </a:lnTo>
                  <a:lnTo>
                    <a:pt x="194" y="453"/>
                  </a:lnTo>
                  <a:lnTo>
                    <a:pt x="205" y="453"/>
                  </a:lnTo>
                  <a:lnTo>
                    <a:pt x="194" y="451"/>
                  </a:lnTo>
                  <a:lnTo>
                    <a:pt x="187" y="492"/>
                  </a:lnTo>
                  <a:lnTo>
                    <a:pt x="198" y="493"/>
                  </a:lnTo>
                  <a:lnTo>
                    <a:pt x="187" y="491"/>
                  </a:lnTo>
                  <a:lnTo>
                    <a:pt x="180" y="526"/>
                  </a:lnTo>
                  <a:lnTo>
                    <a:pt x="174" y="561"/>
                  </a:lnTo>
                  <a:lnTo>
                    <a:pt x="185" y="563"/>
                  </a:lnTo>
                  <a:lnTo>
                    <a:pt x="174" y="560"/>
                  </a:lnTo>
                  <a:lnTo>
                    <a:pt x="167" y="587"/>
                  </a:lnTo>
                  <a:lnTo>
                    <a:pt x="177" y="590"/>
                  </a:lnTo>
                  <a:lnTo>
                    <a:pt x="167" y="586"/>
                  </a:lnTo>
                  <a:lnTo>
                    <a:pt x="154" y="622"/>
                  </a:lnTo>
                  <a:lnTo>
                    <a:pt x="164" y="625"/>
                  </a:lnTo>
                  <a:lnTo>
                    <a:pt x="154" y="621"/>
                  </a:lnTo>
                  <a:lnTo>
                    <a:pt x="140" y="652"/>
                  </a:lnTo>
                  <a:lnTo>
                    <a:pt x="151" y="657"/>
                  </a:lnTo>
                  <a:lnTo>
                    <a:pt x="141" y="651"/>
                  </a:lnTo>
                  <a:lnTo>
                    <a:pt x="134" y="664"/>
                  </a:lnTo>
                  <a:lnTo>
                    <a:pt x="144" y="669"/>
                  </a:lnTo>
                  <a:lnTo>
                    <a:pt x="134" y="664"/>
                  </a:lnTo>
                  <a:lnTo>
                    <a:pt x="127" y="678"/>
                  </a:lnTo>
                  <a:lnTo>
                    <a:pt x="136" y="683"/>
                  </a:lnTo>
                  <a:lnTo>
                    <a:pt x="127" y="677"/>
                  </a:lnTo>
                  <a:lnTo>
                    <a:pt x="113" y="698"/>
                  </a:lnTo>
                  <a:lnTo>
                    <a:pt x="123" y="704"/>
                  </a:lnTo>
                  <a:lnTo>
                    <a:pt x="114" y="698"/>
                  </a:lnTo>
                  <a:lnTo>
                    <a:pt x="101" y="716"/>
                  </a:lnTo>
                  <a:lnTo>
                    <a:pt x="110" y="723"/>
                  </a:lnTo>
                  <a:lnTo>
                    <a:pt x="101" y="716"/>
                  </a:lnTo>
                  <a:lnTo>
                    <a:pt x="80" y="737"/>
                  </a:lnTo>
                  <a:lnTo>
                    <a:pt x="89" y="745"/>
                  </a:lnTo>
                  <a:lnTo>
                    <a:pt x="83" y="736"/>
                  </a:lnTo>
                  <a:lnTo>
                    <a:pt x="69" y="745"/>
                  </a:lnTo>
                  <a:lnTo>
                    <a:pt x="68" y="746"/>
                  </a:lnTo>
                  <a:lnTo>
                    <a:pt x="54" y="759"/>
                  </a:lnTo>
                  <a:lnTo>
                    <a:pt x="61" y="767"/>
                  </a:lnTo>
                  <a:lnTo>
                    <a:pt x="57" y="757"/>
                  </a:lnTo>
                  <a:lnTo>
                    <a:pt x="30" y="766"/>
                  </a:lnTo>
                  <a:lnTo>
                    <a:pt x="34" y="776"/>
                  </a:lnTo>
                  <a:lnTo>
                    <a:pt x="33" y="765"/>
                  </a:lnTo>
                  <a:lnTo>
                    <a:pt x="12" y="769"/>
                  </a:lnTo>
                  <a:lnTo>
                    <a:pt x="13" y="780"/>
                  </a:lnTo>
                  <a:lnTo>
                    <a:pt x="13" y="769"/>
                  </a:lnTo>
                  <a:lnTo>
                    <a:pt x="6" y="769"/>
                  </a:lnTo>
                  <a:lnTo>
                    <a:pt x="6" y="792"/>
                  </a:lnTo>
                  <a:lnTo>
                    <a:pt x="13" y="792"/>
                  </a:lnTo>
                  <a:lnTo>
                    <a:pt x="15" y="791"/>
                  </a:lnTo>
                  <a:lnTo>
                    <a:pt x="36" y="787"/>
                  </a:lnTo>
                  <a:lnTo>
                    <a:pt x="38" y="787"/>
                  </a:lnTo>
                  <a:lnTo>
                    <a:pt x="65" y="778"/>
                  </a:lnTo>
                  <a:lnTo>
                    <a:pt x="65" y="778"/>
                  </a:lnTo>
                  <a:lnTo>
                    <a:pt x="69" y="775"/>
                  </a:lnTo>
                  <a:lnTo>
                    <a:pt x="83" y="762"/>
                  </a:lnTo>
                  <a:lnTo>
                    <a:pt x="75" y="754"/>
                  </a:lnTo>
                  <a:lnTo>
                    <a:pt x="82" y="763"/>
                  </a:lnTo>
                  <a:lnTo>
                    <a:pt x="95" y="754"/>
                  </a:lnTo>
                  <a:lnTo>
                    <a:pt x="97" y="753"/>
                  </a:lnTo>
                  <a:lnTo>
                    <a:pt x="97" y="753"/>
                  </a:lnTo>
                  <a:lnTo>
                    <a:pt x="118" y="731"/>
                  </a:lnTo>
                  <a:lnTo>
                    <a:pt x="119" y="730"/>
                  </a:lnTo>
                  <a:lnTo>
                    <a:pt x="133" y="711"/>
                  </a:lnTo>
                  <a:lnTo>
                    <a:pt x="133" y="710"/>
                  </a:lnTo>
                  <a:lnTo>
                    <a:pt x="146" y="689"/>
                  </a:lnTo>
                  <a:lnTo>
                    <a:pt x="147" y="689"/>
                  </a:lnTo>
                  <a:lnTo>
                    <a:pt x="154" y="675"/>
                  </a:lnTo>
                  <a:lnTo>
                    <a:pt x="154" y="675"/>
                  </a:lnTo>
                  <a:lnTo>
                    <a:pt x="161" y="662"/>
                  </a:lnTo>
                  <a:lnTo>
                    <a:pt x="161" y="661"/>
                  </a:lnTo>
                  <a:lnTo>
                    <a:pt x="174" y="630"/>
                  </a:lnTo>
                  <a:lnTo>
                    <a:pt x="175" y="630"/>
                  </a:lnTo>
                  <a:lnTo>
                    <a:pt x="189" y="595"/>
                  </a:lnTo>
                  <a:lnTo>
                    <a:pt x="189" y="593"/>
                  </a:lnTo>
                  <a:lnTo>
                    <a:pt x="196" y="566"/>
                  </a:lnTo>
                  <a:lnTo>
                    <a:pt x="196" y="563"/>
                  </a:lnTo>
                  <a:lnTo>
                    <a:pt x="196" y="565"/>
                  </a:lnTo>
                  <a:lnTo>
                    <a:pt x="203" y="530"/>
                  </a:lnTo>
                  <a:lnTo>
                    <a:pt x="210" y="495"/>
                  </a:lnTo>
                  <a:lnTo>
                    <a:pt x="210" y="495"/>
                  </a:lnTo>
                  <a:lnTo>
                    <a:pt x="216" y="455"/>
                  </a:lnTo>
                  <a:lnTo>
                    <a:pt x="217" y="453"/>
                  </a:lnTo>
                  <a:lnTo>
                    <a:pt x="217" y="413"/>
                  </a:lnTo>
                  <a:lnTo>
                    <a:pt x="217" y="395"/>
                  </a:lnTo>
                  <a:lnTo>
                    <a:pt x="217" y="374"/>
                  </a:lnTo>
                  <a:lnTo>
                    <a:pt x="217" y="338"/>
                  </a:lnTo>
                  <a:lnTo>
                    <a:pt x="216" y="337"/>
                  </a:lnTo>
                  <a:lnTo>
                    <a:pt x="210" y="297"/>
                  </a:lnTo>
                  <a:lnTo>
                    <a:pt x="210" y="297"/>
                  </a:lnTo>
                  <a:lnTo>
                    <a:pt x="203" y="261"/>
                  </a:lnTo>
                  <a:lnTo>
                    <a:pt x="196" y="226"/>
                  </a:lnTo>
                  <a:lnTo>
                    <a:pt x="196" y="225"/>
                  </a:lnTo>
                  <a:lnTo>
                    <a:pt x="189" y="199"/>
                  </a:lnTo>
                  <a:lnTo>
                    <a:pt x="189" y="198"/>
                  </a:lnTo>
                  <a:lnTo>
                    <a:pt x="175" y="162"/>
                  </a:lnTo>
                  <a:lnTo>
                    <a:pt x="174" y="161"/>
                  </a:lnTo>
                  <a:lnTo>
                    <a:pt x="161" y="134"/>
                  </a:lnTo>
                  <a:lnTo>
                    <a:pt x="154" y="121"/>
                  </a:lnTo>
                  <a:lnTo>
                    <a:pt x="154" y="121"/>
                  </a:lnTo>
                  <a:lnTo>
                    <a:pt x="147" y="108"/>
                  </a:lnTo>
                  <a:lnTo>
                    <a:pt x="146" y="107"/>
                  </a:lnTo>
                  <a:lnTo>
                    <a:pt x="133" y="85"/>
                  </a:lnTo>
                  <a:lnTo>
                    <a:pt x="132" y="84"/>
                  </a:lnTo>
                  <a:lnTo>
                    <a:pt x="112" y="58"/>
                  </a:lnTo>
                  <a:lnTo>
                    <a:pt x="111" y="56"/>
                  </a:lnTo>
                  <a:lnTo>
                    <a:pt x="97" y="43"/>
                  </a:lnTo>
                  <a:lnTo>
                    <a:pt x="96" y="43"/>
                  </a:lnTo>
                  <a:lnTo>
                    <a:pt x="76" y="25"/>
                  </a:lnTo>
                  <a:lnTo>
                    <a:pt x="74" y="24"/>
                  </a:lnTo>
                  <a:lnTo>
                    <a:pt x="54" y="10"/>
                  </a:lnTo>
                  <a:lnTo>
                    <a:pt x="51" y="10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05" name="Freeform 4881"/>
            <p:cNvSpPr>
              <a:spLocks/>
            </p:cNvSpPr>
            <p:nvPr/>
          </p:nvSpPr>
          <p:spPr bwMode="auto">
            <a:xfrm>
              <a:off x="3511" y="2177"/>
              <a:ext cx="734" cy="769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35" y="769"/>
                </a:cxn>
                <a:cxn ang="0">
                  <a:pos x="583" y="760"/>
                </a:cxn>
                <a:cxn ang="0">
                  <a:pos x="624" y="725"/>
                </a:cxn>
                <a:cxn ang="0">
                  <a:pos x="659" y="681"/>
                </a:cxn>
                <a:cxn ang="0">
                  <a:pos x="686" y="637"/>
                </a:cxn>
                <a:cxn ang="0">
                  <a:pos x="706" y="584"/>
                </a:cxn>
                <a:cxn ang="0">
                  <a:pos x="721" y="531"/>
                </a:cxn>
                <a:cxn ang="0">
                  <a:pos x="727" y="473"/>
                </a:cxn>
                <a:cxn ang="0">
                  <a:pos x="734" y="407"/>
                </a:cxn>
                <a:cxn ang="0">
                  <a:pos x="734" y="341"/>
                </a:cxn>
                <a:cxn ang="0">
                  <a:pos x="727" y="283"/>
                </a:cxn>
                <a:cxn ang="0">
                  <a:pos x="721" y="234"/>
                </a:cxn>
                <a:cxn ang="0">
                  <a:pos x="700" y="173"/>
                </a:cxn>
                <a:cxn ang="0">
                  <a:pos x="680" y="119"/>
                </a:cxn>
                <a:cxn ang="0">
                  <a:pos x="638" y="58"/>
                </a:cxn>
                <a:cxn ang="0">
                  <a:pos x="590" y="23"/>
                </a:cxn>
                <a:cxn ang="0">
                  <a:pos x="535" y="0"/>
                </a:cxn>
                <a:cxn ang="0">
                  <a:pos x="7" y="367"/>
                </a:cxn>
                <a:cxn ang="0">
                  <a:pos x="0" y="384"/>
                </a:cxn>
              </a:cxnLst>
              <a:rect l="0" t="0" r="r" b="b"/>
              <a:pathLst>
                <a:path w="734" h="769">
                  <a:moveTo>
                    <a:pt x="0" y="384"/>
                  </a:moveTo>
                  <a:lnTo>
                    <a:pt x="535" y="769"/>
                  </a:lnTo>
                  <a:lnTo>
                    <a:pt x="583" y="760"/>
                  </a:lnTo>
                  <a:lnTo>
                    <a:pt x="624" y="725"/>
                  </a:lnTo>
                  <a:lnTo>
                    <a:pt x="659" y="681"/>
                  </a:lnTo>
                  <a:lnTo>
                    <a:pt x="686" y="637"/>
                  </a:lnTo>
                  <a:lnTo>
                    <a:pt x="706" y="584"/>
                  </a:lnTo>
                  <a:lnTo>
                    <a:pt x="721" y="531"/>
                  </a:lnTo>
                  <a:lnTo>
                    <a:pt x="727" y="473"/>
                  </a:lnTo>
                  <a:lnTo>
                    <a:pt x="734" y="407"/>
                  </a:lnTo>
                  <a:lnTo>
                    <a:pt x="734" y="341"/>
                  </a:lnTo>
                  <a:lnTo>
                    <a:pt x="727" y="283"/>
                  </a:lnTo>
                  <a:lnTo>
                    <a:pt x="721" y="234"/>
                  </a:lnTo>
                  <a:lnTo>
                    <a:pt x="700" y="173"/>
                  </a:lnTo>
                  <a:lnTo>
                    <a:pt x="680" y="119"/>
                  </a:lnTo>
                  <a:lnTo>
                    <a:pt x="638" y="58"/>
                  </a:lnTo>
                  <a:lnTo>
                    <a:pt x="590" y="23"/>
                  </a:lnTo>
                  <a:lnTo>
                    <a:pt x="535" y="0"/>
                  </a:lnTo>
                  <a:lnTo>
                    <a:pt x="7" y="367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06" name="Freeform 4882"/>
            <p:cNvSpPr>
              <a:spLocks/>
            </p:cNvSpPr>
            <p:nvPr/>
          </p:nvSpPr>
          <p:spPr bwMode="auto">
            <a:xfrm>
              <a:off x="3546" y="1804"/>
              <a:ext cx="1205" cy="1022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1205" y="0"/>
                </a:cxn>
                <a:cxn ang="0">
                  <a:pos x="1205" y="1022"/>
                </a:cxn>
                <a:cxn ang="0">
                  <a:pos x="0" y="581"/>
                </a:cxn>
                <a:cxn ang="0">
                  <a:pos x="0" y="443"/>
                </a:cxn>
                <a:cxn ang="0">
                  <a:pos x="0" y="443"/>
                </a:cxn>
              </a:cxnLst>
              <a:rect l="0" t="0" r="r" b="b"/>
              <a:pathLst>
                <a:path w="1205" h="1022">
                  <a:moveTo>
                    <a:pt x="0" y="443"/>
                  </a:moveTo>
                  <a:lnTo>
                    <a:pt x="1205" y="0"/>
                  </a:lnTo>
                  <a:lnTo>
                    <a:pt x="1205" y="1022"/>
                  </a:lnTo>
                  <a:lnTo>
                    <a:pt x="0" y="581"/>
                  </a:lnTo>
                  <a:lnTo>
                    <a:pt x="0" y="443"/>
                  </a:lnTo>
                  <a:lnTo>
                    <a:pt x="0" y="443"/>
                  </a:lnTo>
                  <a:close/>
                </a:path>
              </a:pathLst>
            </a:custGeom>
            <a:noFill/>
            <a:ln w="6350">
              <a:solidFill>
                <a:srgbClr val="00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07" name="Freeform 4883"/>
            <p:cNvSpPr>
              <a:spLocks/>
            </p:cNvSpPr>
            <p:nvPr/>
          </p:nvSpPr>
          <p:spPr bwMode="auto">
            <a:xfrm>
              <a:off x="3505" y="2171"/>
              <a:ext cx="734" cy="769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36" y="769"/>
                </a:cxn>
                <a:cxn ang="0">
                  <a:pos x="583" y="760"/>
                </a:cxn>
                <a:cxn ang="0">
                  <a:pos x="624" y="725"/>
                </a:cxn>
                <a:cxn ang="0">
                  <a:pos x="659" y="681"/>
                </a:cxn>
                <a:cxn ang="0">
                  <a:pos x="686" y="637"/>
                </a:cxn>
                <a:cxn ang="0">
                  <a:pos x="707" y="584"/>
                </a:cxn>
                <a:cxn ang="0">
                  <a:pos x="721" y="531"/>
                </a:cxn>
                <a:cxn ang="0">
                  <a:pos x="727" y="473"/>
                </a:cxn>
                <a:cxn ang="0">
                  <a:pos x="734" y="407"/>
                </a:cxn>
                <a:cxn ang="0">
                  <a:pos x="734" y="341"/>
                </a:cxn>
                <a:cxn ang="0">
                  <a:pos x="727" y="283"/>
                </a:cxn>
                <a:cxn ang="0">
                  <a:pos x="721" y="234"/>
                </a:cxn>
                <a:cxn ang="0">
                  <a:pos x="700" y="173"/>
                </a:cxn>
                <a:cxn ang="0">
                  <a:pos x="680" y="119"/>
                </a:cxn>
                <a:cxn ang="0">
                  <a:pos x="638" y="58"/>
                </a:cxn>
                <a:cxn ang="0">
                  <a:pos x="590" y="23"/>
                </a:cxn>
                <a:cxn ang="0">
                  <a:pos x="536" y="0"/>
                </a:cxn>
                <a:cxn ang="0">
                  <a:pos x="7" y="367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734" h="769">
                  <a:moveTo>
                    <a:pt x="0" y="384"/>
                  </a:moveTo>
                  <a:lnTo>
                    <a:pt x="536" y="769"/>
                  </a:lnTo>
                  <a:lnTo>
                    <a:pt x="583" y="760"/>
                  </a:lnTo>
                  <a:lnTo>
                    <a:pt x="624" y="725"/>
                  </a:lnTo>
                  <a:lnTo>
                    <a:pt x="659" y="681"/>
                  </a:lnTo>
                  <a:lnTo>
                    <a:pt x="686" y="637"/>
                  </a:lnTo>
                  <a:lnTo>
                    <a:pt x="707" y="584"/>
                  </a:lnTo>
                  <a:lnTo>
                    <a:pt x="721" y="531"/>
                  </a:lnTo>
                  <a:lnTo>
                    <a:pt x="727" y="473"/>
                  </a:lnTo>
                  <a:lnTo>
                    <a:pt x="734" y="407"/>
                  </a:lnTo>
                  <a:lnTo>
                    <a:pt x="734" y="341"/>
                  </a:lnTo>
                  <a:lnTo>
                    <a:pt x="727" y="283"/>
                  </a:lnTo>
                  <a:lnTo>
                    <a:pt x="721" y="234"/>
                  </a:lnTo>
                  <a:lnTo>
                    <a:pt x="700" y="173"/>
                  </a:lnTo>
                  <a:lnTo>
                    <a:pt x="680" y="119"/>
                  </a:lnTo>
                  <a:lnTo>
                    <a:pt x="638" y="58"/>
                  </a:lnTo>
                  <a:lnTo>
                    <a:pt x="590" y="23"/>
                  </a:lnTo>
                  <a:lnTo>
                    <a:pt x="536" y="0"/>
                  </a:lnTo>
                  <a:lnTo>
                    <a:pt x="7" y="367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08" name="Freeform 4884"/>
            <p:cNvSpPr>
              <a:spLocks/>
            </p:cNvSpPr>
            <p:nvPr/>
          </p:nvSpPr>
          <p:spPr bwMode="auto">
            <a:xfrm>
              <a:off x="3498" y="2544"/>
              <a:ext cx="568" cy="416"/>
            </a:xfrm>
            <a:custGeom>
              <a:avLst/>
              <a:gdLst/>
              <a:ahLst/>
              <a:cxnLst>
                <a:cxn ang="0">
                  <a:pos x="554" y="416"/>
                </a:cxn>
                <a:cxn ang="0">
                  <a:pos x="568" y="397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554" y="416"/>
                </a:cxn>
              </a:cxnLst>
              <a:rect l="0" t="0" r="r" b="b"/>
              <a:pathLst>
                <a:path w="568" h="416">
                  <a:moveTo>
                    <a:pt x="554" y="416"/>
                  </a:moveTo>
                  <a:lnTo>
                    <a:pt x="568" y="397"/>
                  </a:lnTo>
                  <a:lnTo>
                    <a:pt x="13" y="0"/>
                  </a:lnTo>
                  <a:lnTo>
                    <a:pt x="0" y="19"/>
                  </a:lnTo>
                  <a:lnTo>
                    <a:pt x="554" y="416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09" name="Freeform 4885"/>
            <p:cNvSpPr>
              <a:spLocks/>
            </p:cNvSpPr>
            <p:nvPr/>
          </p:nvSpPr>
          <p:spPr bwMode="auto">
            <a:xfrm>
              <a:off x="3498" y="2164"/>
              <a:ext cx="554" cy="390"/>
            </a:xfrm>
            <a:custGeom>
              <a:avLst/>
              <a:gdLst/>
              <a:ahLst/>
              <a:cxnLst>
                <a:cxn ang="0">
                  <a:pos x="554" y="19"/>
                </a:cxn>
                <a:cxn ang="0">
                  <a:pos x="541" y="0"/>
                </a:cxn>
                <a:cxn ang="0">
                  <a:pos x="0" y="371"/>
                </a:cxn>
                <a:cxn ang="0">
                  <a:pos x="13" y="390"/>
                </a:cxn>
                <a:cxn ang="0">
                  <a:pos x="554" y="19"/>
                </a:cxn>
              </a:cxnLst>
              <a:rect l="0" t="0" r="r" b="b"/>
              <a:pathLst>
                <a:path w="554" h="390">
                  <a:moveTo>
                    <a:pt x="554" y="19"/>
                  </a:moveTo>
                  <a:lnTo>
                    <a:pt x="541" y="0"/>
                  </a:lnTo>
                  <a:lnTo>
                    <a:pt x="0" y="371"/>
                  </a:lnTo>
                  <a:lnTo>
                    <a:pt x="13" y="390"/>
                  </a:lnTo>
                  <a:lnTo>
                    <a:pt x="554" y="1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10" name="Freeform 4886"/>
            <p:cNvSpPr>
              <a:spLocks/>
            </p:cNvSpPr>
            <p:nvPr/>
          </p:nvSpPr>
          <p:spPr bwMode="auto">
            <a:xfrm>
              <a:off x="4040" y="2177"/>
              <a:ext cx="205" cy="7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34" y="5"/>
                </a:cxn>
                <a:cxn ang="0">
                  <a:pos x="48" y="9"/>
                </a:cxn>
                <a:cxn ang="0">
                  <a:pos x="68" y="23"/>
                </a:cxn>
                <a:cxn ang="0">
                  <a:pos x="89" y="40"/>
                </a:cxn>
                <a:cxn ang="0">
                  <a:pos x="103" y="53"/>
                </a:cxn>
                <a:cxn ang="0">
                  <a:pos x="123" y="80"/>
                </a:cxn>
                <a:cxn ang="0">
                  <a:pos x="136" y="102"/>
                </a:cxn>
                <a:cxn ang="0">
                  <a:pos x="144" y="115"/>
                </a:cxn>
                <a:cxn ang="0">
                  <a:pos x="151" y="128"/>
                </a:cxn>
                <a:cxn ang="0">
                  <a:pos x="164" y="155"/>
                </a:cxn>
                <a:cxn ang="0">
                  <a:pos x="177" y="191"/>
                </a:cxn>
                <a:cxn ang="0">
                  <a:pos x="185" y="217"/>
                </a:cxn>
                <a:cxn ang="0">
                  <a:pos x="192" y="252"/>
                </a:cxn>
                <a:cxn ang="0">
                  <a:pos x="198" y="288"/>
                </a:cxn>
                <a:cxn ang="0">
                  <a:pos x="205" y="327"/>
                </a:cxn>
                <a:cxn ang="0">
                  <a:pos x="205" y="363"/>
                </a:cxn>
                <a:cxn ang="0">
                  <a:pos x="205" y="384"/>
                </a:cxn>
                <a:cxn ang="0">
                  <a:pos x="205" y="402"/>
                </a:cxn>
                <a:cxn ang="0">
                  <a:pos x="205" y="442"/>
                </a:cxn>
                <a:cxn ang="0">
                  <a:pos x="198" y="482"/>
                </a:cxn>
                <a:cxn ang="0">
                  <a:pos x="192" y="517"/>
                </a:cxn>
                <a:cxn ang="0">
                  <a:pos x="185" y="552"/>
                </a:cxn>
                <a:cxn ang="0">
                  <a:pos x="177" y="579"/>
                </a:cxn>
                <a:cxn ang="0">
                  <a:pos x="164" y="614"/>
                </a:cxn>
                <a:cxn ang="0">
                  <a:pos x="151" y="646"/>
                </a:cxn>
                <a:cxn ang="0">
                  <a:pos x="144" y="658"/>
                </a:cxn>
                <a:cxn ang="0">
                  <a:pos x="136" y="672"/>
                </a:cxn>
                <a:cxn ang="0">
                  <a:pos x="123" y="693"/>
                </a:cxn>
                <a:cxn ang="0">
                  <a:pos x="110" y="712"/>
                </a:cxn>
                <a:cxn ang="0">
                  <a:pos x="89" y="734"/>
                </a:cxn>
                <a:cxn ang="0">
                  <a:pos x="75" y="743"/>
                </a:cxn>
                <a:cxn ang="0">
                  <a:pos x="61" y="756"/>
                </a:cxn>
                <a:cxn ang="0">
                  <a:pos x="34" y="765"/>
                </a:cxn>
                <a:cxn ang="0">
                  <a:pos x="13" y="769"/>
                </a:cxn>
                <a:cxn ang="0">
                  <a:pos x="6" y="769"/>
                </a:cxn>
                <a:cxn ang="0">
                  <a:pos x="0" y="0"/>
                </a:cxn>
              </a:cxnLst>
              <a:rect l="0" t="0" r="r" b="b"/>
              <a:pathLst>
                <a:path w="205" h="769">
                  <a:moveTo>
                    <a:pt x="0" y="0"/>
                  </a:moveTo>
                  <a:lnTo>
                    <a:pt x="6" y="0"/>
                  </a:lnTo>
                  <a:lnTo>
                    <a:pt x="34" y="5"/>
                  </a:lnTo>
                  <a:lnTo>
                    <a:pt x="48" y="9"/>
                  </a:lnTo>
                  <a:lnTo>
                    <a:pt x="68" y="23"/>
                  </a:lnTo>
                  <a:lnTo>
                    <a:pt x="89" y="40"/>
                  </a:lnTo>
                  <a:lnTo>
                    <a:pt x="103" y="53"/>
                  </a:lnTo>
                  <a:lnTo>
                    <a:pt x="123" y="80"/>
                  </a:lnTo>
                  <a:lnTo>
                    <a:pt x="136" y="102"/>
                  </a:lnTo>
                  <a:lnTo>
                    <a:pt x="144" y="115"/>
                  </a:lnTo>
                  <a:lnTo>
                    <a:pt x="151" y="128"/>
                  </a:lnTo>
                  <a:lnTo>
                    <a:pt x="164" y="155"/>
                  </a:lnTo>
                  <a:lnTo>
                    <a:pt x="177" y="191"/>
                  </a:lnTo>
                  <a:lnTo>
                    <a:pt x="185" y="217"/>
                  </a:lnTo>
                  <a:lnTo>
                    <a:pt x="192" y="252"/>
                  </a:lnTo>
                  <a:lnTo>
                    <a:pt x="198" y="288"/>
                  </a:lnTo>
                  <a:lnTo>
                    <a:pt x="205" y="327"/>
                  </a:lnTo>
                  <a:lnTo>
                    <a:pt x="205" y="363"/>
                  </a:lnTo>
                  <a:lnTo>
                    <a:pt x="205" y="384"/>
                  </a:lnTo>
                  <a:lnTo>
                    <a:pt x="205" y="402"/>
                  </a:lnTo>
                  <a:lnTo>
                    <a:pt x="205" y="442"/>
                  </a:lnTo>
                  <a:lnTo>
                    <a:pt x="198" y="482"/>
                  </a:lnTo>
                  <a:lnTo>
                    <a:pt x="192" y="517"/>
                  </a:lnTo>
                  <a:lnTo>
                    <a:pt x="185" y="552"/>
                  </a:lnTo>
                  <a:lnTo>
                    <a:pt x="177" y="579"/>
                  </a:lnTo>
                  <a:lnTo>
                    <a:pt x="164" y="614"/>
                  </a:lnTo>
                  <a:lnTo>
                    <a:pt x="151" y="646"/>
                  </a:lnTo>
                  <a:lnTo>
                    <a:pt x="144" y="658"/>
                  </a:lnTo>
                  <a:lnTo>
                    <a:pt x="136" y="672"/>
                  </a:lnTo>
                  <a:lnTo>
                    <a:pt x="123" y="693"/>
                  </a:lnTo>
                  <a:lnTo>
                    <a:pt x="110" y="712"/>
                  </a:lnTo>
                  <a:lnTo>
                    <a:pt x="89" y="734"/>
                  </a:lnTo>
                  <a:lnTo>
                    <a:pt x="75" y="743"/>
                  </a:lnTo>
                  <a:lnTo>
                    <a:pt x="61" y="756"/>
                  </a:lnTo>
                  <a:lnTo>
                    <a:pt x="34" y="765"/>
                  </a:lnTo>
                  <a:lnTo>
                    <a:pt x="13" y="769"/>
                  </a:lnTo>
                  <a:lnTo>
                    <a:pt x="6" y="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11" name="Freeform 4887"/>
            <p:cNvSpPr>
              <a:spLocks/>
            </p:cNvSpPr>
            <p:nvPr/>
          </p:nvSpPr>
          <p:spPr bwMode="auto">
            <a:xfrm>
              <a:off x="4040" y="2166"/>
              <a:ext cx="217" cy="792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3" y="27"/>
                </a:cxn>
                <a:cxn ang="0">
                  <a:pos x="44" y="31"/>
                </a:cxn>
                <a:cxn ang="0">
                  <a:pos x="62" y="43"/>
                </a:cxn>
                <a:cxn ang="0">
                  <a:pos x="81" y="60"/>
                </a:cxn>
                <a:cxn ang="0">
                  <a:pos x="95" y="72"/>
                </a:cxn>
                <a:cxn ang="0">
                  <a:pos x="114" y="98"/>
                </a:cxn>
                <a:cxn ang="0">
                  <a:pos x="127" y="119"/>
                </a:cxn>
                <a:cxn ang="0">
                  <a:pos x="134" y="132"/>
                </a:cxn>
                <a:cxn ang="0">
                  <a:pos x="141" y="144"/>
                </a:cxn>
                <a:cxn ang="0">
                  <a:pos x="154" y="170"/>
                </a:cxn>
                <a:cxn ang="0">
                  <a:pos x="167" y="205"/>
                </a:cxn>
                <a:cxn ang="0">
                  <a:pos x="174" y="230"/>
                </a:cxn>
                <a:cxn ang="0">
                  <a:pos x="198" y="299"/>
                </a:cxn>
                <a:cxn ang="0">
                  <a:pos x="205" y="338"/>
                </a:cxn>
                <a:cxn ang="0">
                  <a:pos x="194" y="395"/>
                </a:cxn>
                <a:cxn ang="0">
                  <a:pos x="205" y="453"/>
                </a:cxn>
                <a:cxn ang="0">
                  <a:pos x="198" y="493"/>
                </a:cxn>
                <a:cxn ang="0">
                  <a:pos x="174" y="561"/>
                </a:cxn>
                <a:cxn ang="0">
                  <a:pos x="167" y="587"/>
                </a:cxn>
                <a:cxn ang="0">
                  <a:pos x="154" y="622"/>
                </a:cxn>
                <a:cxn ang="0">
                  <a:pos x="140" y="652"/>
                </a:cxn>
                <a:cxn ang="0">
                  <a:pos x="134" y="664"/>
                </a:cxn>
                <a:cxn ang="0">
                  <a:pos x="127" y="678"/>
                </a:cxn>
                <a:cxn ang="0">
                  <a:pos x="113" y="698"/>
                </a:cxn>
                <a:cxn ang="0">
                  <a:pos x="101" y="716"/>
                </a:cxn>
                <a:cxn ang="0">
                  <a:pos x="80" y="737"/>
                </a:cxn>
                <a:cxn ang="0">
                  <a:pos x="69" y="745"/>
                </a:cxn>
                <a:cxn ang="0">
                  <a:pos x="61" y="767"/>
                </a:cxn>
                <a:cxn ang="0">
                  <a:pos x="34" y="776"/>
                </a:cxn>
                <a:cxn ang="0">
                  <a:pos x="13" y="780"/>
                </a:cxn>
                <a:cxn ang="0">
                  <a:pos x="6" y="792"/>
                </a:cxn>
                <a:cxn ang="0">
                  <a:pos x="36" y="787"/>
                </a:cxn>
                <a:cxn ang="0">
                  <a:pos x="65" y="778"/>
                </a:cxn>
                <a:cxn ang="0">
                  <a:pos x="75" y="754"/>
                </a:cxn>
                <a:cxn ang="0">
                  <a:pos x="97" y="753"/>
                </a:cxn>
                <a:cxn ang="0">
                  <a:pos x="119" y="730"/>
                </a:cxn>
                <a:cxn ang="0">
                  <a:pos x="146" y="689"/>
                </a:cxn>
                <a:cxn ang="0">
                  <a:pos x="154" y="675"/>
                </a:cxn>
                <a:cxn ang="0">
                  <a:pos x="174" y="630"/>
                </a:cxn>
                <a:cxn ang="0">
                  <a:pos x="189" y="593"/>
                </a:cxn>
                <a:cxn ang="0">
                  <a:pos x="196" y="565"/>
                </a:cxn>
                <a:cxn ang="0">
                  <a:pos x="210" y="495"/>
                </a:cxn>
                <a:cxn ang="0">
                  <a:pos x="217" y="413"/>
                </a:cxn>
                <a:cxn ang="0">
                  <a:pos x="217" y="338"/>
                </a:cxn>
                <a:cxn ang="0">
                  <a:pos x="210" y="297"/>
                </a:cxn>
                <a:cxn ang="0">
                  <a:pos x="196" y="225"/>
                </a:cxn>
                <a:cxn ang="0">
                  <a:pos x="175" y="162"/>
                </a:cxn>
                <a:cxn ang="0">
                  <a:pos x="154" y="121"/>
                </a:cxn>
                <a:cxn ang="0">
                  <a:pos x="146" y="107"/>
                </a:cxn>
                <a:cxn ang="0">
                  <a:pos x="112" y="58"/>
                </a:cxn>
                <a:cxn ang="0">
                  <a:pos x="96" y="43"/>
                </a:cxn>
                <a:cxn ang="0">
                  <a:pos x="54" y="10"/>
                </a:cxn>
                <a:cxn ang="0">
                  <a:pos x="36" y="4"/>
                </a:cxn>
                <a:cxn ang="0">
                  <a:pos x="0" y="0"/>
                </a:cxn>
              </a:cxnLst>
              <a:rect l="0" t="0" r="r" b="b"/>
              <a:pathLst>
                <a:path w="217" h="792">
                  <a:moveTo>
                    <a:pt x="0" y="0"/>
                  </a:moveTo>
                  <a:lnTo>
                    <a:pt x="0" y="23"/>
                  </a:lnTo>
                  <a:lnTo>
                    <a:pt x="6" y="23"/>
                  </a:lnTo>
                  <a:lnTo>
                    <a:pt x="6" y="11"/>
                  </a:lnTo>
                  <a:lnTo>
                    <a:pt x="5" y="22"/>
                  </a:lnTo>
                  <a:lnTo>
                    <a:pt x="33" y="27"/>
                  </a:lnTo>
                  <a:lnTo>
                    <a:pt x="34" y="16"/>
                  </a:lnTo>
                  <a:lnTo>
                    <a:pt x="30" y="27"/>
                  </a:lnTo>
                  <a:lnTo>
                    <a:pt x="44" y="31"/>
                  </a:lnTo>
                  <a:lnTo>
                    <a:pt x="48" y="20"/>
                  </a:lnTo>
                  <a:lnTo>
                    <a:pt x="42" y="30"/>
                  </a:lnTo>
                  <a:lnTo>
                    <a:pt x="62" y="43"/>
                  </a:lnTo>
                  <a:lnTo>
                    <a:pt x="68" y="34"/>
                  </a:lnTo>
                  <a:lnTo>
                    <a:pt x="61" y="43"/>
                  </a:lnTo>
                  <a:lnTo>
                    <a:pt x="81" y="60"/>
                  </a:lnTo>
                  <a:lnTo>
                    <a:pt x="89" y="51"/>
                  </a:lnTo>
                  <a:lnTo>
                    <a:pt x="81" y="59"/>
                  </a:lnTo>
                  <a:lnTo>
                    <a:pt x="95" y="72"/>
                  </a:lnTo>
                  <a:lnTo>
                    <a:pt x="103" y="64"/>
                  </a:lnTo>
                  <a:lnTo>
                    <a:pt x="94" y="71"/>
                  </a:lnTo>
                  <a:lnTo>
                    <a:pt x="114" y="98"/>
                  </a:lnTo>
                  <a:lnTo>
                    <a:pt x="123" y="91"/>
                  </a:lnTo>
                  <a:lnTo>
                    <a:pt x="113" y="97"/>
                  </a:lnTo>
                  <a:lnTo>
                    <a:pt x="127" y="119"/>
                  </a:lnTo>
                  <a:lnTo>
                    <a:pt x="136" y="113"/>
                  </a:lnTo>
                  <a:lnTo>
                    <a:pt x="127" y="119"/>
                  </a:lnTo>
                  <a:lnTo>
                    <a:pt x="134" y="132"/>
                  </a:lnTo>
                  <a:lnTo>
                    <a:pt x="144" y="126"/>
                  </a:lnTo>
                  <a:lnTo>
                    <a:pt x="134" y="131"/>
                  </a:lnTo>
                  <a:lnTo>
                    <a:pt x="141" y="144"/>
                  </a:lnTo>
                  <a:lnTo>
                    <a:pt x="154" y="171"/>
                  </a:lnTo>
                  <a:lnTo>
                    <a:pt x="164" y="166"/>
                  </a:lnTo>
                  <a:lnTo>
                    <a:pt x="154" y="170"/>
                  </a:lnTo>
                  <a:lnTo>
                    <a:pt x="167" y="206"/>
                  </a:lnTo>
                  <a:lnTo>
                    <a:pt x="177" y="202"/>
                  </a:lnTo>
                  <a:lnTo>
                    <a:pt x="167" y="205"/>
                  </a:lnTo>
                  <a:lnTo>
                    <a:pt x="174" y="232"/>
                  </a:lnTo>
                  <a:lnTo>
                    <a:pt x="185" y="228"/>
                  </a:lnTo>
                  <a:lnTo>
                    <a:pt x="174" y="230"/>
                  </a:lnTo>
                  <a:lnTo>
                    <a:pt x="180" y="265"/>
                  </a:lnTo>
                  <a:lnTo>
                    <a:pt x="187" y="301"/>
                  </a:lnTo>
                  <a:lnTo>
                    <a:pt x="198" y="299"/>
                  </a:lnTo>
                  <a:lnTo>
                    <a:pt x="187" y="301"/>
                  </a:lnTo>
                  <a:lnTo>
                    <a:pt x="194" y="341"/>
                  </a:lnTo>
                  <a:lnTo>
                    <a:pt x="205" y="338"/>
                  </a:lnTo>
                  <a:lnTo>
                    <a:pt x="194" y="338"/>
                  </a:lnTo>
                  <a:lnTo>
                    <a:pt x="194" y="374"/>
                  </a:lnTo>
                  <a:lnTo>
                    <a:pt x="194" y="395"/>
                  </a:lnTo>
                  <a:lnTo>
                    <a:pt x="194" y="413"/>
                  </a:lnTo>
                  <a:lnTo>
                    <a:pt x="194" y="453"/>
                  </a:lnTo>
                  <a:lnTo>
                    <a:pt x="205" y="453"/>
                  </a:lnTo>
                  <a:lnTo>
                    <a:pt x="194" y="451"/>
                  </a:lnTo>
                  <a:lnTo>
                    <a:pt x="187" y="492"/>
                  </a:lnTo>
                  <a:lnTo>
                    <a:pt x="198" y="493"/>
                  </a:lnTo>
                  <a:lnTo>
                    <a:pt x="187" y="491"/>
                  </a:lnTo>
                  <a:lnTo>
                    <a:pt x="180" y="526"/>
                  </a:lnTo>
                  <a:lnTo>
                    <a:pt x="174" y="561"/>
                  </a:lnTo>
                  <a:lnTo>
                    <a:pt x="185" y="563"/>
                  </a:lnTo>
                  <a:lnTo>
                    <a:pt x="174" y="560"/>
                  </a:lnTo>
                  <a:lnTo>
                    <a:pt x="167" y="587"/>
                  </a:lnTo>
                  <a:lnTo>
                    <a:pt x="177" y="590"/>
                  </a:lnTo>
                  <a:lnTo>
                    <a:pt x="167" y="586"/>
                  </a:lnTo>
                  <a:lnTo>
                    <a:pt x="154" y="622"/>
                  </a:lnTo>
                  <a:lnTo>
                    <a:pt x="164" y="625"/>
                  </a:lnTo>
                  <a:lnTo>
                    <a:pt x="154" y="621"/>
                  </a:lnTo>
                  <a:lnTo>
                    <a:pt x="140" y="652"/>
                  </a:lnTo>
                  <a:lnTo>
                    <a:pt x="151" y="657"/>
                  </a:lnTo>
                  <a:lnTo>
                    <a:pt x="141" y="651"/>
                  </a:lnTo>
                  <a:lnTo>
                    <a:pt x="134" y="664"/>
                  </a:lnTo>
                  <a:lnTo>
                    <a:pt x="144" y="669"/>
                  </a:lnTo>
                  <a:lnTo>
                    <a:pt x="134" y="664"/>
                  </a:lnTo>
                  <a:lnTo>
                    <a:pt x="127" y="678"/>
                  </a:lnTo>
                  <a:lnTo>
                    <a:pt x="136" y="683"/>
                  </a:lnTo>
                  <a:lnTo>
                    <a:pt x="127" y="677"/>
                  </a:lnTo>
                  <a:lnTo>
                    <a:pt x="113" y="698"/>
                  </a:lnTo>
                  <a:lnTo>
                    <a:pt x="123" y="704"/>
                  </a:lnTo>
                  <a:lnTo>
                    <a:pt x="114" y="698"/>
                  </a:lnTo>
                  <a:lnTo>
                    <a:pt x="101" y="716"/>
                  </a:lnTo>
                  <a:lnTo>
                    <a:pt x="110" y="723"/>
                  </a:lnTo>
                  <a:lnTo>
                    <a:pt x="101" y="716"/>
                  </a:lnTo>
                  <a:lnTo>
                    <a:pt x="80" y="737"/>
                  </a:lnTo>
                  <a:lnTo>
                    <a:pt x="89" y="745"/>
                  </a:lnTo>
                  <a:lnTo>
                    <a:pt x="83" y="736"/>
                  </a:lnTo>
                  <a:lnTo>
                    <a:pt x="69" y="745"/>
                  </a:lnTo>
                  <a:lnTo>
                    <a:pt x="68" y="746"/>
                  </a:lnTo>
                  <a:lnTo>
                    <a:pt x="54" y="759"/>
                  </a:lnTo>
                  <a:lnTo>
                    <a:pt x="61" y="767"/>
                  </a:lnTo>
                  <a:lnTo>
                    <a:pt x="57" y="757"/>
                  </a:lnTo>
                  <a:lnTo>
                    <a:pt x="30" y="766"/>
                  </a:lnTo>
                  <a:lnTo>
                    <a:pt x="34" y="776"/>
                  </a:lnTo>
                  <a:lnTo>
                    <a:pt x="33" y="765"/>
                  </a:lnTo>
                  <a:lnTo>
                    <a:pt x="12" y="769"/>
                  </a:lnTo>
                  <a:lnTo>
                    <a:pt x="13" y="780"/>
                  </a:lnTo>
                  <a:lnTo>
                    <a:pt x="13" y="769"/>
                  </a:lnTo>
                  <a:lnTo>
                    <a:pt x="6" y="769"/>
                  </a:lnTo>
                  <a:lnTo>
                    <a:pt x="6" y="792"/>
                  </a:lnTo>
                  <a:lnTo>
                    <a:pt x="13" y="792"/>
                  </a:lnTo>
                  <a:lnTo>
                    <a:pt x="15" y="791"/>
                  </a:lnTo>
                  <a:lnTo>
                    <a:pt x="36" y="787"/>
                  </a:lnTo>
                  <a:lnTo>
                    <a:pt x="38" y="787"/>
                  </a:lnTo>
                  <a:lnTo>
                    <a:pt x="65" y="778"/>
                  </a:lnTo>
                  <a:lnTo>
                    <a:pt x="65" y="778"/>
                  </a:lnTo>
                  <a:lnTo>
                    <a:pt x="69" y="775"/>
                  </a:lnTo>
                  <a:lnTo>
                    <a:pt x="83" y="762"/>
                  </a:lnTo>
                  <a:lnTo>
                    <a:pt x="75" y="754"/>
                  </a:lnTo>
                  <a:lnTo>
                    <a:pt x="82" y="763"/>
                  </a:lnTo>
                  <a:lnTo>
                    <a:pt x="95" y="754"/>
                  </a:lnTo>
                  <a:lnTo>
                    <a:pt x="97" y="753"/>
                  </a:lnTo>
                  <a:lnTo>
                    <a:pt x="97" y="753"/>
                  </a:lnTo>
                  <a:lnTo>
                    <a:pt x="118" y="731"/>
                  </a:lnTo>
                  <a:lnTo>
                    <a:pt x="119" y="730"/>
                  </a:lnTo>
                  <a:lnTo>
                    <a:pt x="133" y="711"/>
                  </a:lnTo>
                  <a:lnTo>
                    <a:pt x="133" y="710"/>
                  </a:lnTo>
                  <a:lnTo>
                    <a:pt x="146" y="689"/>
                  </a:lnTo>
                  <a:lnTo>
                    <a:pt x="147" y="689"/>
                  </a:lnTo>
                  <a:lnTo>
                    <a:pt x="154" y="675"/>
                  </a:lnTo>
                  <a:lnTo>
                    <a:pt x="154" y="675"/>
                  </a:lnTo>
                  <a:lnTo>
                    <a:pt x="161" y="662"/>
                  </a:lnTo>
                  <a:lnTo>
                    <a:pt x="161" y="661"/>
                  </a:lnTo>
                  <a:lnTo>
                    <a:pt x="174" y="630"/>
                  </a:lnTo>
                  <a:lnTo>
                    <a:pt x="175" y="630"/>
                  </a:lnTo>
                  <a:lnTo>
                    <a:pt x="189" y="595"/>
                  </a:lnTo>
                  <a:lnTo>
                    <a:pt x="189" y="593"/>
                  </a:lnTo>
                  <a:lnTo>
                    <a:pt x="196" y="566"/>
                  </a:lnTo>
                  <a:lnTo>
                    <a:pt x="196" y="563"/>
                  </a:lnTo>
                  <a:lnTo>
                    <a:pt x="196" y="565"/>
                  </a:lnTo>
                  <a:lnTo>
                    <a:pt x="203" y="530"/>
                  </a:lnTo>
                  <a:lnTo>
                    <a:pt x="210" y="495"/>
                  </a:lnTo>
                  <a:lnTo>
                    <a:pt x="210" y="495"/>
                  </a:lnTo>
                  <a:lnTo>
                    <a:pt x="216" y="455"/>
                  </a:lnTo>
                  <a:lnTo>
                    <a:pt x="217" y="453"/>
                  </a:lnTo>
                  <a:lnTo>
                    <a:pt x="217" y="413"/>
                  </a:lnTo>
                  <a:lnTo>
                    <a:pt x="217" y="395"/>
                  </a:lnTo>
                  <a:lnTo>
                    <a:pt x="217" y="374"/>
                  </a:lnTo>
                  <a:lnTo>
                    <a:pt x="217" y="338"/>
                  </a:lnTo>
                  <a:lnTo>
                    <a:pt x="216" y="337"/>
                  </a:lnTo>
                  <a:lnTo>
                    <a:pt x="210" y="297"/>
                  </a:lnTo>
                  <a:lnTo>
                    <a:pt x="210" y="297"/>
                  </a:lnTo>
                  <a:lnTo>
                    <a:pt x="203" y="261"/>
                  </a:lnTo>
                  <a:lnTo>
                    <a:pt x="196" y="226"/>
                  </a:lnTo>
                  <a:lnTo>
                    <a:pt x="196" y="225"/>
                  </a:lnTo>
                  <a:lnTo>
                    <a:pt x="189" y="199"/>
                  </a:lnTo>
                  <a:lnTo>
                    <a:pt x="189" y="198"/>
                  </a:lnTo>
                  <a:lnTo>
                    <a:pt x="175" y="162"/>
                  </a:lnTo>
                  <a:lnTo>
                    <a:pt x="174" y="161"/>
                  </a:lnTo>
                  <a:lnTo>
                    <a:pt x="161" y="134"/>
                  </a:lnTo>
                  <a:lnTo>
                    <a:pt x="154" y="121"/>
                  </a:lnTo>
                  <a:lnTo>
                    <a:pt x="154" y="121"/>
                  </a:lnTo>
                  <a:lnTo>
                    <a:pt x="147" y="108"/>
                  </a:lnTo>
                  <a:lnTo>
                    <a:pt x="146" y="107"/>
                  </a:lnTo>
                  <a:lnTo>
                    <a:pt x="133" y="85"/>
                  </a:lnTo>
                  <a:lnTo>
                    <a:pt x="132" y="84"/>
                  </a:lnTo>
                  <a:lnTo>
                    <a:pt x="112" y="58"/>
                  </a:lnTo>
                  <a:lnTo>
                    <a:pt x="111" y="56"/>
                  </a:lnTo>
                  <a:lnTo>
                    <a:pt x="97" y="43"/>
                  </a:lnTo>
                  <a:lnTo>
                    <a:pt x="96" y="43"/>
                  </a:lnTo>
                  <a:lnTo>
                    <a:pt x="76" y="25"/>
                  </a:lnTo>
                  <a:lnTo>
                    <a:pt x="74" y="24"/>
                  </a:lnTo>
                  <a:lnTo>
                    <a:pt x="54" y="10"/>
                  </a:lnTo>
                  <a:lnTo>
                    <a:pt x="51" y="10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12" name="Freeform 4888"/>
            <p:cNvSpPr>
              <a:spLocks/>
            </p:cNvSpPr>
            <p:nvPr/>
          </p:nvSpPr>
          <p:spPr bwMode="auto">
            <a:xfrm>
              <a:off x="3511" y="2177"/>
              <a:ext cx="734" cy="769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35" y="769"/>
                </a:cxn>
                <a:cxn ang="0">
                  <a:pos x="583" y="760"/>
                </a:cxn>
                <a:cxn ang="0">
                  <a:pos x="624" y="725"/>
                </a:cxn>
                <a:cxn ang="0">
                  <a:pos x="659" y="681"/>
                </a:cxn>
                <a:cxn ang="0">
                  <a:pos x="686" y="637"/>
                </a:cxn>
                <a:cxn ang="0">
                  <a:pos x="706" y="584"/>
                </a:cxn>
                <a:cxn ang="0">
                  <a:pos x="721" y="531"/>
                </a:cxn>
                <a:cxn ang="0">
                  <a:pos x="727" y="473"/>
                </a:cxn>
                <a:cxn ang="0">
                  <a:pos x="734" y="407"/>
                </a:cxn>
                <a:cxn ang="0">
                  <a:pos x="734" y="341"/>
                </a:cxn>
                <a:cxn ang="0">
                  <a:pos x="727" y="283"/>
                </a:cxn>
                <a:cxn ang="0">
                  <a:pos x="721" y="234"/>
                </a:cxn>
                <a:cxn ang="0">
                  <a:pos x="700" y="173"/>
                </a:cxn>
                <a:cxn ang="0">
                  <a:pos x="680" y="119"/>
                </a:cxn>
                <a:cxn ang="0">
                  <a:pos x="638" y="58"/>
                </a:cxn>
                <a:cxn ang="0">
                  <a:pos x="590" y="23"/>
                </a:cxn>
                <a:cxn ang="0">
                  <a:pos x="535" y="0"/>
                </a:cxn>
                <a:cxn ang="0">
                  <a:pos x="7" y="367"/>
                </a:cxn>
                <a:cxn ang="0">
                  <a:pos x="0" y="384"/>
                </a:cxn>
              </a:cxnLst>
              <a:rect l="0" t="0" r="r" b="b"/>
              <a:pathLst>
                <a:path w="734" h="769">
                  <a:moveTo>
                    <a:pt x="0" y="384"/>
                  </a:moveTo>
                  <a:lnTo>
                    <a:pt x="535" y="769"/>
                  </a:lnTo>
                  <a:lnTo>
                    <a:pt x="583" y="760"/>
                  </a:lnTo>
                  <a:lnTo>
                    <a:pt x="624" y="725"/>
                  </a:lnTo>
                  <a:lnTo>
                    <a:pt x="659" y="681"/>
                  </a:lnTo>
                  <a:lnTo>
                    <a:pt x="686" y="637"/>
                  </a:lnTo>
                  <a:lnTo>
                    <a:pt x="706" y="584"/>
                  </a:lnTo>
                  <a:lnTo>
                    <a:pt x="721" y="531"/>
                  </a:lnTo>
                  <a:lnTo>
                    <a:pt x="727" y="473"/>
                  </a:lnTo>
                  <a:lnTo>
                    <a:pt x="734" y="407"/>
                  </a:lnTo>
                  <a:lnTo>
                    <a:pt x="734" y="341"/>
                  </a:lnTo>
                  <a:lnTo>
                    <a:pt x="727" y="283"/>
                  </a:lnTo>
                  <a:lnTo>
                    <a:pt x="721" y="234"/>
                  </a:lnTo>
                  <a:lnTo>
                    <a:pt x="700" y="173"/>
                  </a:lnTo>
                  <a:lnTo>
                    <a:pt x="680" y="119"/>
                  </a:lnTo>
                  <a:lnTo>
                    <a:pt x="638" y="58"/>
                  </a:lnTo>
                  <a:lnTo>
                    <a:pt x="590" y="23"/>
                  </a:lnTo>
                  <a:lnTo>
                    <a:pt x="535" y="0"/>
                  </a:lnTo>
                  <a:lnTo>
                    <a:pt x="7" y="367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13" name="Freeform 4889"/>
            <p:cNvSpPr>
              <a:spLocks/>
            </p:cNvSpPr>
            <p:nvPr/>
          </p:nvSpPr>
          <p:spPr bwMode="auto">
            <a:xfrm>
              <a:off x="3498" y="2544"/>
              <a:ext cx="568" cy="416"/>
            </a:xfrm>
            <a:custGeom>
              <a:avLst/>
              <a:gdLst/>
              <a:ahLst/>
              <a:cxnLst>
                <a:cxn ang="0">
                  <a:pos x="554" y="416"/>
                </a:cxn>
                <a:cxn ang="0">
                  <a:pos x="568" y="397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554" y="416"/>
                </a:cxn>
              </a:cxnLst>
              <a:rect l="0" t="0" r="r" b="b"/>
              <a:pathLst>
                <a:path w="568" h="416">
                  <a:moveTo>
                    <a:pt x="554" y="416"/>
                  </a:moveTo>
                  <a:lnTo>
                    <a:pt x="568" y="397"/>
                  </a:lnTo>
                  <a:lnTo>
                    <a:pt x="13" y="0"/>
                  </a:lnTo>
                  <a:lnTo>
                    <a:pt x="0" y="19"/>
                  </a:lnTo>
                  <a:lnTo>
                    <a:pt x="554" y="416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14" name="Freeform 4890"/>
            <p:cNvSpPr>
              <a:spLocks/>
            </p:cNvSpPr>
            <p:nvPr/>
          </p:nvSpPr>
          <p:spPr bwMode="auto">
            <a:xfrm>
              <a:off x="3498" y="2164"/>
              <a:ext cx="554" cy="390"/>
            </a:xfrm>
            <a:custGeom>
              <a:avLst/>
              <a:gdLst/>
              <a:ahLst/>
              <a:cxnLst>
                <a:cxn ang="0">
                  <a:pos x="554" y="19"/>
                </a:cxn>
                <a:cxn ang="0">
                  <a:pos x="541" y="0"/>
                </a:cxn>
                <a:cxn ang="0">
                  <a:pos x="0" y="371"/>
                </a:cxn>
                <a:cxn ang="0">
                  <a:pos x="13" y="390"/>
                </a:cxn>
                <a:cxn ang="0">
                  <a:pos x="554" y="19"/>
                </a:cxn>
              </a:cxnLst>
              <a:rect l="0" t="0" r="r" b="b"/>
              <a:pathLst>
                <a:path w="554" h="390">
                  <a:moveTo>
                    <a:pt x="554" y="19"/>
                  </a:moveTo>
                  <a:lnTo>
                    <a:pt x="541" y="0"/>
                  </a:lnTo>
                  <a:lnTo>
                    <a:pt x="0" y="371"/>
                  </a:lnTo>
                  <a:lnTo>
                    <a:pt x="13" y="390"/>
                  </a:lnTo>
                  <a:lnTo>
                    <a:pt x="554" y="1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15" name="Freeform 4891"/>
            <p:cNvSpPr>
              <a:spLocks/>
            </p:cNvSpPr>
            <p:nvPr/>
          </p:nvSpPr>
          <p:spPr bwMode="auto">
            <a:xfrm>
              <a:off x="4025" y="1716"/>
              <a:ext cx="206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34" y="4"/>
                </a:cxn>
                <a:cxn ang="0">
                  <a:pos x="48" y="8"/>
                </a:cxn>
                <a:cxn ang="0">
                  <a:pos x="69" y="22"/>
                </a:cxn>
                <a:cxn ang="0">
                  <a:pos x="89" y="39"/>
                </a:cxn>
                <a:cxn ang="0">
                  <a:pos x="103" y="53"/>
                </a:cxn>
                <a:cxn ang="0">
                  <a:pos x="124" y="79"/>
                </a:cxn>
                <a:cxn ang="0">
                  <a:pos x="137" y="101"/>
                </a:cxn>
                <a:cxn ang="0">
                  <a:pos x="144" y="115"/>
                </a:cxn>
                <a:cxn ang="0">
                  <a:pos x="151" y="127"/>
                </a:cxn>
                <a:cxn ang="0">
                  <a:pos x="165" y="154"/>
                </a:cxn>
                <a:cxn ang="0">
                  <a:pos x="178" y="190"/>
                </a:cxn>
                <a:cxn ang="0">
                  <a:pos x="186" y="216"/>
                </a:cxn>
                <a:cxn ang="0">
                  <a:pos x="192" y="251"/>
                </a:cxn>
                <a:cxn ang="0">
                  <a:pos x="199" y="287"/>
                </a:cxn>
                <a:cxn ang="0">
                  <a:pos x="206" y="327"/>
                </a:cxn>
                <a:cxn ang="0">
                  <a:pos x="206" y="363"/>
                </a:cxn>
                <a:cxn ang="0">
                  <a:pos x="206" y="384"/>
                </a:cxn>
                <a:cxn ang="0">
                  <a:pos x="206" y="401"/>
                </a:cxn>
                <a:cxn ang="0">
                  <a:pos x="206" y="441"/>
                </a:cxn>
                <a:cxn ang="0">
                  <a:pos x="199" y="481"/>
                </a:cxn>
                <a:cxn ang="0">
                  <a:pos x="192" y="516"/>
                </a:cxn>
                <a:cxn ang="0">
                  <a:pos x="186" y="552"/>
                </a:cxn>
                <a:cxn ang="0">
                  <a:pos x="178" y="578"/>
                </a:cxn>
                <a:cxn ang="0">
                  <a:pos x="165" y="614"/>
                </a:cxn>
                <a:cxn ang="0">
                  <a:pos x="151" y="645"/>
                </a:cxn>
                <a:cxn ang="0">
                  <a:pos x="144" y="658"/>
                </a:cxn>
                <a:cxn ang="0">
                  <a:pos x="137" y="671"/>
                </a:cxn>
                <a:cxn ang="0">
                  <a:pos x="124" y="693"/>
                </a:cxn>
                <a:cxn ang="0">
                  <a:pos x="110" y="711"/>
                </a:cxn>
                <a:cxn ang="0">
                  <a:pos x="89" y="733"/>
                </a:cxn>
                <a:cxn ang="0">
                  <a:pos x="75" y="742"/>
                </a:cxn>
                <a:cxn ang="0">
                  <a:pos x="62" y="756"/>
                </a:cxn>
                <a:cxn ang="0">
                  <a:pos x="34" y="764"/>
                </a:cxn>
                <a:cxn ang="0">
                  <a:pos x="13" y="768"/>
                </a:cxn>
                <a:cxn ang="0">
                  <a:pos x="7" y="768"/>
                </a:cxn>
                <a:cxn ang="0">
                  <a:pos x="0" y="0"/>
                </a:cxn>
              </a:cxnLst>
              <a:rect l="0" t="0" r="r" b="b"/>
              <a:pathLst>
                <a:path w="206" h="768">
                  <a:moveTo>
                    <a:pt x="0" y="0"/>
                  </a:moveTo>
                  <a:lnTo>
                    <a:pt x="7" y="0"/>
                  </a:lnTo>
                  <a:lnTo>
                    <a:pt x="34" y="4"/>
                  </a:lnTo>
                  <a:lnTo>
                    <a:pt x="48" y="8"/>
                  </a:lnTo>
                  <a:lnTo>
                    <a:pt x="69" y="22"/>
                  </a:lnTo>
                  <a:lnTo>
                    <a:pt x="89" y="39"/>
                  </a:lnTo>
                  <a:lnTo>
                    <a:pt x="103" y="53"/>
                  </a:lnTo>
                  <a:lnTo>
                    <a:pt x="124" y="79"/>
                  </a:lnTo>
                  <a:lnTo>
                    <a:pt x="137" y="101"/>
                  </a:lnTo>
                  <a:lnTo>
                    <a:pt x="144" y="115"/>
                  </a:lnTo>
                  <a:lnTo>
                    <a:pt x="151" y="127"/>
                  </a:lnTo>
                  <a:lnTo>
                    <a:pt x="165" y="154"/>
                  </a:lnTo>
                  <a:lnTo>
                    <a:pt x="178" y="190"/>
                  </a:lnTo>
                  <a:lnTo>
                    <a:pt x="186" y="216"/>
                  </a:lnTo>
                  <a:lnTo>
                    <a:pt x="192" y="251"/>
                  </a:lnTo>
                  <a:lnTo>
                    <a:pt x="199" y="287"/>
                  </a:lnTo>
                  <a:lnTo>
                    <a:pt x="206" y="327"/>
                  </a:lnTo>
                  <a:lnTo>
                    <a:pt x="206" y="363"/>
                  </a:lnTo>
                  <a:lnTo>
                    <a:pt x="206" y="384"/>
                  </a:lnTo>
                  <a:lnTo>
                    <a:pt x="206" y="401"/>
                  </a:lnTo>
                  <a:lnTo>
                    <a:pt x="206" y="441"/>
                  </a:lnTo>
                  <a:lnTo>
                    <a:pt x="199" y="481"/>
                  </a:lnTo>
                  <a:lnTo>
                    <a:pt x="192" y="516"/>
                  </a:lnTo>
                  <a:lnTo>
                    <a:pt x="186" y="552"/>
                  </a:lnTo>
                  <a:lnTo>
                    <a:pt x="178" y="578"/>
                  </a:lnTo>
                  <a:lnTo>
                    <a:pt x="165" y="614"/>
                  </a:lnTo>
                  <a:lnTo>
                    <a:pt x="151" y="645"/>
                  </a:lnTo>
                  <a:lnTo>
                    <a:pt x="144" y="658"/>
                  </a:lnTo>
                  <a:lnTo>
                    <a:pt x="137" y="671"/>
                  </a:lnTo>
                  <a:lnTo>
                    <a:pt x="124" y="693"/>
                  </a:lnTo>
                  <a:lnTo>
                    <a:pt x="110" y="711"/>
                  </a:lnTo>
                  <a:lnTo>
                    <a:pt x="89" y="733"/>
                  </a:lnTo>
                  <a:lnTo>
                    <a:pt x="75" y="742"/>
                  </a:lnTo>
                  <a:lnTo>
                    <a:pt x="62" y="756"/>
                  </a:lnTo>
                  <a:lnTo>
                    <a:pt x="34" y="764"/>
                  </a:lnTo>
                  <a:lnTo>
                    <a:pt x="13" y="768"/>
                  </a:lnTo>
                  <a:lnTo>
                    <a:pt x="7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16" name="Freeform 4892"/>
            <p:cNvSpPr>
              <a:spLocks/>
            </p:cNvSpPr>
            <p:nvPr/>
          </p:nvSpPr>
          <p:spPr bwMode="auto">
            <a:xfrm>
              <a:off x="4025" y="1704"/>
              <a:ext cx="218" cy="792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33" y="27"/>
                </a:cxn>
                <a:cxn ang="0">
                  <a:pos x="44" y="32"/>
                </a:cxn>
                <a:cxn ang="0">
                  <a:pos x="63" y="44"/>
                </a:cxn>
                <a:cxn ang="0">
                  <a:pos x="83" y="60"/>
                </a:cxn>
                <a:cxn ang="0">
                  <a:pos x="95" y="73"/>
                </a:cxn>
                <a:cxn ang="0">
                  <a:pos x="115" y="99"/>
                </a:cxn>
                <a:cxn ang="0">
                  <a:pos x="128" y="119"/>
                </a:cxn>
                <a:cxn ang="0">
                  <a:pos x="134" y="132"/>
                </a:cxn>
                <a:cxn ang="0">
                  <a:pos x="165" y="166"/>
                </a:cxn>
                <a:cxn ang="0">
                  <a:pos x="178" y="202"/>
                </a:cxn>
                <a:cxn ang="0">
                  <a:pos x="186" y="228"/>
                </a:cxn>
                <a:cxn ang="0">
                  <a:pos x="188" y="301"/>
                </a:cxn>
                <a:cxn ang="0">
                  <a:pos x="195" y="341"/>
                </a:cxn>
                <a:cxn ang="0">
                  <a:pos x="195" y="375"/>
                </a:cxn>
                <a:cxn ang="0">
                  <a:pos x="195" y="453"/>
                </a:cxn>
                <a:cxn ang="0">
                  <a:pos x="188" y="492"/>
                </a:cxn>
                <a:cxn ang="0">
                  <a:pos x="181" y="526"/>
                </a:cxn>
                <a:cxn ang="0">
                  <a:pos x="175" y="561"/>
                </a:cxn>
                <a:cxn ang="0">
                  <a:pos x="168" y="587"/>
                </a:cxn>
                <a:cxn ang="0">
                  <a:pos x="154" y="621"/>
                </a:cxn>
                <a:cxn ang="0">
                  <a:pos x="141" y="652"/>
                </a:cxn>
                <a:cxn ang="0">
                  <a:pos x="137" y="683"/>
                </a:cxn>
                <a:cxn ang="0">
                  <a:pos x="124" y="705"/>
                </a:cxn>
                <a:cxn ang="0">
                  <a:pos x="110" y="723"/>
                </a:cxn>
                <a:cxn ang="0">
                  <a:pos x="89" y="745"/>
                </a:cxn>
                <a:cxn ang="0">
                  <a:pos x="67" y="746"/>
                </a:cxn>
                <a:cxn ang="0">
                  <a:pos x="59" y="757"/>
                </a:cxn>
                <a:cxn ang="0">
                  <a:pos x="33" y="765"/>
                </a:cxn>
                <a:cxn ang="0">
                  <a:pos x="13" y="769"/>
                </a:cxn>
                <a:cxn ang="0">
                  <a:pos x="13" y="792"/>
                </a:cxn>
                <a:cxn ang="0">
                  <a:pos x="38" y="788"/>
                </a:cxn>
                <a:cxn ang="0">
                  <a:pos x="70" y="776"/>
                </a:cxn>
                <a:cxn ang="0">
                  <a:pos x="81" y="764"/>
                </a:cxn>
                <a:cxn ang="0">
                  <a:pos x="98" y="753"/>
                </a:cxn>
                <a:cxn ang="0">
                  <a:pos x="133" y="711"/>
                </a:cxn>
                <a:cxn ang="0">
                  <a:pos x="148" y="688"/>
                </a:cxn>
                <a:cxn ang="0">
                  <a:pos x="161" y="662"/>
                </a:cxn>
                <a:cxn ang="0">
                  <a:pos x="189" y="595"/>
                </a:cxn>
                <a:cxn ang="0">
                  <a:pos x="197" y="564"/>
                </a:cxn>
                <a:cxn ang="0">
                  <a:pos x="210" y="496"/>
                </a:cxn>
                <a:cxn ang="0">
                  <a:pos x="218" y="453"/>
                </a:cxn>
                <a:cxn ang="0">
                  <a:pos x="218" y="375"/>
                </a:cxn>
                <a:cxn ang="0">
                  <a:pos x="210" y="298"/>
                </a:cxn>
                <a:cxn ang="0">
                  <a:pos x="197" y="226"/>
                </a:cxn>
                <a:cxn ang="0">
                  <a:pos x="189" y="198"/>
                </a:cxn>
                <a:cxn ang="0">
                  <a:pos x="161" y="134"/>
                </a:cxn>
                <a:cxn ang="0">
                  <a:pos x="147" y="107"/>
                </a:cxn>
                <a:cxn ang="0">
                  <a:pos x="112" y="58"/>
                </a:cxn>
                <a:cxn ang="0">
                  <a:pos x="97" y="42"/>
                </a:cxn>
                <a:cxn ang="0">
                  <a:pos x="54" y="11"/>
                </a:cxn>
                <a:cxn ang="0">
                  <a:pos x="36" y="5"/>
                </a:cxn>
                <a:cxn ang="0">
                  <a:pos x="0" y="0"/>
                </a:cxn>
              </a:cxnLst>
              <a:rect l="0" t="0" r="r" b="b"/>
              <a:pathLst>
                <a:path w="218" h="792">
                  <a:moveTo>
                    <a:pt x="0" y="0"/>
                  </a:moveTo>
                  <a:lnTo>
                    <a:pt x="0" y="23"/>
                  </a:lnTo>
                  <a:lnTo>
                    <a:pt x="7" y="23"/>
                  </a:lnTo>
                  <a:lnTo>
                    <a:pt x="7" y="12"/>
                  </a:lnTo>
                  <a:lnTo>
                    <a:pt x="5" y="23"/>
                  </a:lnTo>
                  <a:lnTo>
                    <a:pt x="33" y="27"/>
                  </a:lnTo>
                  <a:lnTo>
                    <a:pt x="34" y="16"/>
                  </a:lnTo>
                  <a:lnTo>
                    <a:pt x="30" y="27"/>
                  </a:lnTo>
                  <a:lnTo>
                    <a:pt x="44" y="32"/>
                  </a:lnTo>
                  <a:lnTo>
                    <a:pt x="48" y="20"/>
                  </a:lnTo>
                  <a:lnTo>
                    <a:pt x="42" y="30"/>
                  </a:lnTo>
                  <a:lnTo>
                    <a:pt x="63" y="44"/>
                  </a:lnTo>
                  <a:lnTo>
                    <a:pt x="69" y="34"/>
                  </a:lnTo>
                  <a:lnTo>
                    <a:pt x="62" y="43"/>
                  </a:lnTo>
                  <a:lnTo>
                    <a:pt x="83" y="60"/>
                  </a:lnTo>
                  <a:lnTo>
                    <a:pt x="89" y="51"/>
                  </a:lnTo>
                  <a:lnTo>
                    <a:pt x="81" y="59"/>
                  </a:lnTo>
                  <a:lnTo>
                    <a:pt x="95" y="73"/>
                  </a:lnTo>
                  <a:lnTo>
                    <a:pt x="103" y="65"/>
                  </a:lnTo>
                  <a:lnTo>
                    <a:pt x="94" y="72"/>
                  </a:lnTo>
                  <a:lnTo>
                    <a:pt x="115" y="99"/>
                  </a:lnTo>
                  <a:lnTo>
                    <a:pt x="124" y="91"/>
                  </a:lnTo>
                  <a:lnTo>
                    <a:pt x="114" y="97"/>
                  </a:lnTo>
                  <a:lnTo>
                    <a:pt x="128" y="119"/>
                  </a:lnTo>
                  <a:lnTo>
                    <a:pt x="137" y="113"/>
                  </a:lnTo>
                  <a:lnTo>
                    <a:pt x="128" y="118"/>
                  </a:lnTo>
                  <a:lnTo>
                    <a:pt x="134" y="132"/>
                  </a:lnTo>
                  <a:lnTo>
                    <a:pt x="141" y="145"/>
                  </a:lnTo>
                  <a:lnTo>
                    <a:pt x="155" y="171"/>
                  </a:lnTo>
                  <a:lnTo>
                    <a:pt x="165" y="166"/>
                  </a:lnTo>
                  <a:lnTo>
                    <a:pt x="154" y="171"/>
                  </a:lnTo>
                  <a:lnTo>
                    <a:pt x="168" y="207"/>
                  </a:lnTo>
                  <a:lnTo>
                    <a:pt x="178" y="202"/>
                  </a:lnTo>
                  <a:lnTo>
                    <a:pt x="168" y="206"/>
                  </a:lnTo>
                  <a:lnTo>
                    <a:pt x="175" y="232"/>
                  </a:lnTo>
                  <a:lnTo>
                    <a:pt x="186" y="228"/>
                  </a:lnTo>
                  <a:lnTo>
                    <a:pt x="175" y="230"/>
                  </a:lnTo>
                  <a:lnTo>
                    <a:pt x="181" y="266"/>
                  </a:lnTo>
                  <a:lnTo>
                    <a:pt x="188" y="301"/>
                  </a:lnTo>
                  <a:lnTo>
                    <a:pt x="199" y="299"/>
                  </a:lnTo>
                  <a:lnTo>
                    <a:pt x="188" y="301"/>
                  </a:lnTo>
                  <a:lnTo>
                    <a:pt x="195" y="341"/>
                  </a:lnTo>
                  <a:lnTo>
                    <a:pt x="206" y="339"/>
                  </a:lnTo>
                  <a:lnTo>
                    <a:pt x="195" y="339"/>
                  </a:lnTo>
                  <a:lnTo>
                    <a:pt x="195" y="375"/>
                  </a:lnTo>
                  <a:lnTo>
                    <a:pt x="195" y="396"/>
                  </a:lnTo>
                  <a:lnTo>
                    <a:pt x="195" y="413"/>
                  </a:lnTo>
                  <a:lnTo>
                    <a:pt x="195" y="453"/>
                  </a:lnTo>
                  <a:lnTo>
                    <a:pt x="206" y="453"/>
                  </a:lnTo>
                  <a:lnTo>
                    <a:pt x="195" y="452"/>
                  </a:lnTo>
                  <a:lnTo>
                    <a:pt x="188" y="492"/>
                  </a:lnTo>
                  <a:lnTo>
                    <a:pt x="199" y="493"/>
                  </a:lnTo>
                  <a:lnTo>
                    <a:pt x="188" y="491"/>
                  </a:lnTo>
                  <a:lnTo>
                    <a:pt x="181" y="526"/>
                  </a:lnTo>
                  <a:lnTo>
                    <a:pt x="175" y="561"/>
                  </a:lnTo>
                  <a:lnTo>
                    <a:pt x="186" y="564"/>
                  </a:lnTo>
                  <a:lnTo>
                    <a:pt x="175" y="561"/>
                  </a:lnTo>
                  <a:lnTo>
                    <a:pt x="168" y="587"/>
                  </a:lnTo>
                  <a:lnTo>
                    <a:pt x="178" y="590"/>
                  </a:lnTo>
                  <a:lnTo>
                    <a:pt x="168" y="587"/>
                  </a:lnTo>
                  <a:lnTo>
                    <a:pt x="154" y="622"/>
                  </a:lnTo>
                  <a:lnTo>
                    <a:pt x="165" y="626"/>
                  </a:lnTo>
                  <a:lnTo>
                    <a:pt x="154" y="621"/>
                  </a:lnTo>
                  <a:lnTo>
                    <a:pt x="140" y="652"/>
                  </a:lnTo>
                  <a:lnTo>
                    <a:pt x="151" y="657"/>
                  </a:lnTo>
                  <a:lnTo>
                    <a:pt x="141" y="652"/>
                  </a:lnTo>
                  <a:lnTo>
                    <a:pt x="134" y="664"/>
                  </a:lnTo>
                  <a:lnTo>
                    <a:pt x="128" y="678"/>
                  </a:lnTo>
                  <a:lnTo>
                    <a:pt x="137" y="683"/>
                  </a:lnTo>
                  <a:lnTo>
                    <a:pt x="128" y="677"/>
                  </a:lnTo>
                  <a:lnTo>
                    <a:pt x="114" y="699"/>
                  </a:lnTo>
                  <a:lnTo>
                    <a:pt x="124" y="705"/>
                  </a:lnTo>
                  <a:lnTo>
                    <a:pt x="115" y="698"/>
                  </a:lnTo>
                  <a:lnTo>
                    <a:pt x="101" y="717"/>
                  </a:lnTo>
                  <a:lnTo>
                    <a:pt x="110" y="723"/>
                  </a:lnTo>
                  <a:lnTo>
                    <a:pt x="101" y="716"/>
                  </a:lnTo>
                  <a:lnTo>
                    <a:pt x="81" y="738"/>
                  </a:lnTo>
                  <a:lnTo>
                    <a:pt x="89" y="745"/>
                  </a:lnTo>
                  <a:lnTo>
                    <a:pt x="83" y="735"/>
                  </a:lnTo>
                  <a:lnTo>
                    <a:pt x="69" y="744"/>
                  </a:lnTo>
                  <a:lnTo>
                    <a:pt x="67" y="746"/>
                  </a:lnTo>
                  <a:lnTo>
                    <a:pt x="54" y="759"/>
                  </a:lnTo>
                  <a:lnTo>
                    <a:pt x="62" y="768"/>
                  </a:lnTo>
                  <a:lnTo>
                    <a:pt x="59" y="757"/>
                  </a:lnTo>
                  <a:lnTo>
                    <a:pt x="31" y="766"/>
                  </a:lnTo>
                  <a:lnTo>
                    <a:pt x="34" y="776"/>
                  </a:lnTo>
                  <a:lnTo>
                    <a:pt x="33" y="765"/>
                  </a:lnTo>
                  <a:lnTo>
                    <a:pt x="12" y="769"/>
                  </a:lnTo>
                  <a:lnTo>
                    <a:pt x="13" y="780"/>
                  </a:lnTo>
                  <a:lnTo>
                    <a:pt x="13" y="769"/>
                  </a:lnTo>
                  <a:lnTo>
                    <a:pt x="7" y="769"/>
                  </a:lnTo>
                  <a:lnTo>
                    <a:pt x="7" y="792"/>
                  </a:lnTo>
                  <a:lnTo>
                    <a:pt x="13" y="792"/>
                  </a:lnTo>
                  <a:lnTo>
                    <a:pt x="16" y="791"/>
                  </a:lnTo>
                  <a:lnTo>
                    <a:pt x="36" y="788"/>
                  </a:lnTo>
                  <a:lnTo>
                    <a:pt x="38" y="788"/>
                  </a:lnTo>
                  <a:lnTo>
                    <a:pt x="66" y="779"/>
                  </a:lnTo>
                  <a:lnTo>
                    <a:pt x="66" y="778"/>
                  </a:lnTo>
                  <a:lnTo>
                    <a:pt x="70" y="776"/>
                  </a:lnTo>
                  <a:lnTo>
                    <a:pt x="83" y="762"/>
                  </a:lnTo>
                  <a:lnTo>
                    <a:pt x="75" y="754"/>
                  </a:lnTo>
                  <a:lnTo>
                    <a:pt x="81" y="764"/>
                  </a:lnTo>
                  <a:lnTo>
                    <a:pt x="95" y="755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118" y="732"/>
                  </a:lnTo>
                  <a:lnTo>
                    <a:pt x="119" y="730"/>
                  </a:lnTo>
                  <a:lnTo>
                    <a:pt x="133" y="711"/>
                  </a:lnTo>
                  <a:lnTo>
                    <a:pt x="133" y="711"/>
                  </a:lnTo>
                  <a:lnTo>
                    <a:pt x="147" y="689"/>
                  </a:lnTo>
                  <a:lnTo>
                    <a:pt x="148" y="688"/>
                  </a:lnTo>
                  <a:lnTo>
                    <a:pt x="154" y="675"/>
                  </a:lnTo>
                  <a:lnTo>
                    <a:pt x="161" y="662"/>
                  </a:lnTo>
                  <a:lnTo>
                    <a:pt x="161" y="662"/>
                  </a:lnTo>
                  <a:lnTo>
                    <a:pt x="175" y="631"/>
                  </a:lnTo>
                  <a:lnTo>
                    <a:pt x="176" y="630"/>
                  </a:lnTo>
                  <a:lnTo>
                    <a:pt x="189" y="595"/>
                  </a:lnTo>
                  <a:lnTo>
                    <a:pt x="189" y="593"/>
                  </a:lnTo>
                  <a:lnTo>
                    <a:pt x="197" y="567"/>
                  </a:lnTo>
                  <a:lnTo>
                    <a:pt x="197" y="564"/>
                  </a:lnTo>
                  <a:lnTo>
                    <a:pt x="197" y="566"/>
                  </a:lnTo>
                  <a:lnTo>
                    <a:pt x="204" y="531"/>
                  </a:lnTo>
                  <a:lnTo>
                    <a:pt x="210" y="496"/>
                  </a:lnTo>
                  <a:lnTo>
                    <a:pt x="210" y="496"/>
                  </a:lnTo>
                  <a:lnTo>
                    <a:pt x="217" y="455"/>
                  </a:lnTo>
                  <a:lnTo>
                    <a:pt x="218" y="453"/>
                  </a:lnTo>
                  <a:lnTo>
                    <a:pt x="218" y="413"/>
                  </a:lnTo>
                  <a:lnTo>
                    <a:pt x="218" y="396"/>
                  </a:lnTo>
                  <a:lnTo>
                    <a:pt x="218" y="375"/>
                  </a:lnTo>
                  <a:lnTo>
                    <a:pt x="218" y="339"/>
                  </a:lnTo>
                  <a:lnTo>
                    <a:pt x="217" y="337"/>
                  </a:lnTo>
                  <a:lnTo>
                    <a:pt x="210" y="298"/>
                  </a:lnTo>
                  <a:lnTo>
                    <a:pt x="210" y="297"/>
                  </a:lnTo>
                  <a:lnTo>
                    <a:pt x="204" y="261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89" y="199"/>
                  </a:lnTo>
                  <a:lnTo>
                    <a:pt x="189" y="198"/>
                  </a:lnTo>
                  <a:lnTo>
                    <a:pt x="176" y="162"/>
                  </a:lnTo>
                  <a:lnTo>
                    <a:pt x="175" y="161"/>
                  </a:lnTo>
                  <a:lnTo>
                    <a:pt x="161" y="134"/>
                  </a:lnTo>
                  <a:lnTo>
                    <a:pt x="154" y="121"/>
                  </a:lnTo>
                  <a:lnTo>
                    <a:pt x="148" y="108"/>
                  </a:lnTo>
                  <a:lnTo>
                    <a:pt x="147" y="107"/>
                  </a:lnTo>
                  <a:lnTo>
                    <a:pt x="133" y="85"/>
                  </a:lnTo>
                  <a:lnTo>
                    <a:pt x="133" y="85"/>
                  </a:lnTo>
                  <a:lnTo>
                    <a:pt x="112" y="58"/>
                  </a:lnTo>
                  <a:lnTo>
                    <a:pt x="111" y="56"/>
                  </a:lnTo>
                  <a:lnTo>
                    <a:pt x="98" y="43"/>
                  </a:lnTo>
                  <a:lnTo>
                    <a:pt x="97" y="42"/>
                  </a:lnTo>
                  <a:lnTo>
                    <a:pt x="76" y="25"/>
                  </a:lnTo>
                  <a:lnTo>
                    <a:pt x="75" y="24"/>
                  </a:lnTo>
                  <a:lnTo>
                    <a:pt x="54" y="11"/>
                  </a:lnTo>
                  <a:lnTo>
                    <a:pt x="51" y="10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17" name="Freeform 4893"/>
            <p:cNvSpPr>
              <a:spLocks/>
            </p:cNvSpPr>
            <p:nvPr/>
          </p:nvSpPr>
          <p:spPr bwMode="auto">
            <a:xfrm>
              <a:off x="3496" y="1716"/>
              <a:ext cx="735" cy="76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36" y="768"/>
                </a:cxn>
                <a:cxn ang="0">
                  <a:pos x="584" y="759"/>
                </a:cxn>
                <a:cxn ang="0">
                  <a:pos x="625" y="724"/>
                </a:cxn>
                <a:cxn ang="0">
                  <a:pos x="660" y="680"/>
                </a:cxn>
                <a:cxn ang="0">
                  <a:pos x="687" y="636"/>
                </a:cxn>
                <a:cxn ang="0">
                  <a:pos x="707" y="583"/>
                </a:cxn>
                <a:cxn ang="0">
                  <a:pos x="721" y="530"/>
                </a:cxn>
                <a:cxn ang="0">
                  <a:pos x="728" y="472"/>
                </a:cxn>
                <a:cxn ang="0">
                  <a:pos x="735" y="406"/>
                </a:cxn>
                <a:cxn ang="0">
                  <a:pos x="735" y="340"/>
                </a:cxn>
                <a:cxn ang="0">
                  <a:pos x="728" y="283"/>
                </a:cxn>
                <a:cxn ang="0">
                  <a:pos x="721" y="233"/>
                </a:cxn>
                <a:cxn ang="0">
                  <a:pos x="701" y="172"/>
                </a:cxn>
                <a:cxn ang="0">
                  <a:pos x="680" y="118"/>
                </a:cxn>
                <a:cxn ang="0">
                  <a:pos x="639" y="57"/>
                </a:cxn>
                <a:cxn ang="0">
                  <a:pos x="591" y="22"/>
                </a:cxn>
                <a:cxn ang="0">
                  <a:pos x="536" y="0"/>
                </a:cxn>
                <a:cxn ang="0">
                  <a:pos x="7" y="366"/>
                </a:cxn>
                <a:cxn ang="0">
                  <a:pos x="0" y="384"/>
                </a:cxn>
              </a:cxnLst>
              <a:rect l="0" t="0" r="r" b="b"/>
              <a:pathLst>
                <a:path w="735" h="768">
                  <a:moveTo>
                    <a:pt x="0" y="384"/>
                  </a:moveTo>
                  <a:lnTo>
                    <a:pt x="536" y="768"/>
                  </a:lnTo>
                  <a:lnTo>
                    <a:pt x="584" y="759"/>
                  </a:lnTo>
                  <a:lnTo>
                    <a:pt x="625" y="724"/>
                  </a:lnTo>
                  <a:lnTo>
                    <a:pt x="660" y="680"/>
                  </a:lnTo>
                  <a:lnTo>
                    <a:pt x="687" y="636"/>
                  </a:lnTo>
                  <a:lnTo>
                    <a:pt x="707" y="583"/>
                  </a:lnTo>
                  <a:lnTo>
                    <a:pt x="721" y="530"/>
                  </a:lnTo>
                  <a:lnTo>
                    <a:pt x="728" y="472"/>
                  </a:lnTo>
                  <a:lnTo>
                    <a:pt x="735" y="406"/>
                  </a:lnTo>
                  <a:lnTo>
                    <a:pt x="735" y="340"/>
                  </a:lnTo>
                  <a:lnTo>
                    <a:pt x="728" y="283"/>
                  </a:lnTo>
                  <a:lnTo>
                    <a:pt x="721" y="233"/>
                  </a:lnTo>
                  <a:lnTo>
                    <a:pt x="701" y="172"/>
                  </a:lnTo>
                  <a:lnTo>
                    <a:pt x="680" y="118"/>
                  </a:lnTo>
                  <a:lnTo>
                    <a:pt x="639" y="57"/>
                  </a:lnTo>
                  <a:lnTo>
                    <a:pt x="591" y="22"/>
                  </a:lnTo>
                  <a:lnTo>
                    <a:pt x="536" y="0"/>
                  </a:lnTo>
                  <a:lnTo>
                    <a:pt x="7" y="366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18" name="Freeform 4894"/>
            <p:cNvSpPr>
              <a:spLocks/>
            </p:cNvSpPr>
            <p:nvPr/>
          </p:nvSpPr>
          <p:spPr bwMode="auto">
            <a:xfrm>
              <a:off x="3505" y="2171"/>
              <a:ext cx="734" cy="769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36" y="769"/>
                </a:cxn>
                <a:cxn ang="0">
                  <a:pos x="583" y="760"/>
                </a:cxn>
                <a:cxn ang="0">
                  <a:pos x="624" y="725"/>
                </a:cxn>
                <a:cxn ang="0">
                  <a:pos x="659" y="681"/>
                </a:cxn>
                <a:cxn ang="0">
                  <a:pos x="686" y="637"/>
                </a:cxn>
                <a:cxn ang="0">
                  <a:pos x="707" y="584"/>
                </a:cxn>
                <a:cxn ang="0">
                  <a:pos x="721" y="531"/>
                </a:cxn>
                <a:cxn ang="0">
                  <a:pos x="727" y="473"/>
                </a:cxn>
                <a:cxn ang="0">
                  <a:pos x="734" y="407"/>
                </a:cxn>
                <a:cxn ang="0">
                  <a:pos x="734" y="341"/>
                </a:cxn>
                <a:cxn ang="0">
                  <a:pos x="727" y="283"/>
                </a:cxn>
                <a:cxn ang="0">
                  <a:pos x="721" y="234"/>
                </a:cxn>
                <a:cxn ang="0">
                  <a:pos x="700" y="173"/>
                </a:cxn>
                <a:cxn ang="0">
                  <a:pos x="680" y="119"/>
                </a:cxn>
                <a:cxn ang="0">
                  <a:pos x="638" y="58"/>
                </a:cxn>
                <a:cxn ang="0">
                  <a:pos x="590" y="23"/>
                </a:cxn>
                <a:cxn ang="0">
                  <a:pos x="536" y="0"/>
                </a:cxn>
                <a:cxn ang="0">
                  <a:pos x="7" y="367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734" h="769">
                  <a:moveTo>
                    <a:pt x="0" y="384"/>
                  </a:moveTo>
                  <a:lnTo>
                    <a:pt x="536" y="769"/>
                  </a:lnTo>
                  <a:lnTo>
                    <a:pt x="583" y="760"/>
                  </a:lnTo>
                  <a:lnTo>
                    <a:pt x="624" y="725"/>
                  </a:lnTo>
                  <a:lnTo>
                    <a:pt x="659" y="681"/>
                  </a:lnTo>
                  <a:lnTo>
                    <a:pt x="686" y="637"/>
                  </a:lnTo>
                  <a:lnTo>
                    <a:pt x="707" y="584"/>
                  </a:lnTo>
                  <a:lnTo>
                    <a:pt x="721" y="531"/>
                  </a:lnTo>
                  <a:lnTo>
                    <a:pt x="727" y="473"/>
                  </a:lnTo>
                  <a:lnTo>
                    <a:pt x="734" y="407"/>
                  </a:lnTo>
                  <a:lnTo>
                    <a:pt x="734" y="341"/>
                  </a:lnTo>
                  <a:lnTo>
                    <a:pt x="727" y="283"/>
                  </a:lnTo>
                  <a:lnTo>
                    <a:pt x="721" y="234"/>
                  </a:lnTo>
                  <a:lnTo>
                    <a:pt x="700" y="173"/>
                  </a:lnTo>
                  <a:lnTo>
                    <a:pt x="680" y="119"/>
                  </a:lnTo>
                  <a:lnTo>
                    <a:pt x="638" y="58"/>
                  </a:lnTo>
                  <a:lnTo>
                    <a:pt x="590" y="23"/>
                  </a:lnTo>
                  <a:lnTo>
                    <a:pt x="536" y="0"/>
                  </a:lnTo>
                  <a:lnTo>
                    <a:pt x="7" y="367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19" name="Freeform 4895"/>
            <p:cNvSpPr>
              <a:spLocks/>
            </p:cNvSpPr>
            <p:nvPr/>
          </p:nvSpPr>
          <p:spPr bwMode="auto">
            <a:xfrm>
              <a:off x="3490" y="1710"/>
              <a:ext cx="735" cy="76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36" y="768"/>
                </a:cxn>
                <a:cxn ang="0">
                  <a:pos x="584" y="759"/>
                </a:cxn>
                <a:cxn ang="0">
                  <a:pos x="625" y="724"/>
                </a:cxn>
                <a:cxn ang="0">
                  <a:pos x="660" y="680"/>
                </a:cxn>
                <a:cxn ang="0">
                  <a:pos x="687" y="636"/>
                </a:cxn>
                <a:cxn ang="0">
                  <a:pos x="707" y="583"/>
                </a:cxn>
                <a:cxn ang="0">
                  <a:pos x="722" y="530"/>
                </a:cxn>
                <a:cxn ang="0">
                  <a:pos x="728" y="472"/>
                </a:cxn>
                <a:cxn ang="0">
                  <a:pos x="735" y="406"/>
                </a:cxn>
                <a:cxn ang="0">
                  <a:pos x="735" y="340"/>
                </a:cxn>
                <a:cxn ang="0">
                  <a:pos x="728" y="283"/>
                </a:cxn>
                <a:cxn ang="0">
                  <a:pos x="722" y="233"/>
                </a:cxn>
                <a:cxn ang="0">
                  <a:pos x="701" y="172"/>
                </a:cxn>
                <a:cxn ang="0">
                  <a:pos x="680" y="118"/>
                </a:cxn>
                <a:cxn ang="0">
                  <a:pos x="639" y="57"/>
                </a:cxn>
                <a:cxn ang="0">
                  <a:pos x="591" y="22"/>
                </a:cxn>
                <a:cxn ang="0">
                  <a:pos x="536" y="0"/>
                </a:cxn>
                <a:cxn ang="0">
                  <a:pos x="7" y="366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735" h="768">
                  <a:moveTo>
                    <a:pt x="0" y="384"/>
                  </a:moveTo>
                  <a:lnTo>
                    <a:pt x="536" y="768"/>
                  </a:lnTo>
                  <a:lnTo>
                    <a:pt x="584" y="759"/>
                  </a:lnTo>
                  <a:lnTo>
                    <a:pt x="625" y="724"/>
                  </a:lnTo>
                  <a:lnTo>
                    <a:pt x="660" y="680"/>
                  </a:lnTo>
                  <a:lnTo>
                    <a:pt x="687" y="636"/>
                  </a:lnTo>
                  <a:lnTo>
                    <a:pt x="707" y="583"/>
                  </a:lnTo>
                  <a:lnTo>
                    <a:pt x="722" y="530"/>
                  </a:lnTo>
                  <a:lnTo>
                    <a:pt x="728" y="472"/>
                  </a:lnTo>
                  <a:lnTo>
                    <a:pt x="735" y="406"/>
                  </a:lnTo>
                  <a:lnTo>
                    <a:pt x="735" y="340"/>
                  </a:lnTo>
                  <a:lnTo>
                    <a:pt x="728" y="283"/>
                  </a:lnTo>
                  <a:lnTo>
                    <a:pt x="722" y="233"/>
                  </a:lnTo>
                  <a:lnTo>
                    <a:pt x="701" y="172"/>
                  </a:lnTo>
                  <a:lnTo>
                    <a:pt x="680" y="118"/>
                  </a:lnTo>
                  <a:lnTo>
                    <a:pt x="639" y="57"/>
                  </a:lnTo>
                  <a:lnTo>
                    <a:pt x="591" y="22"/>
                  </a:lnTo>
                  <a:lnTo>
                    <a:pt x="536" y="0"/>
                  </a:lnTo>
                  <a:lnTo>
                    <a:pt x="7" y="366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20" name="Freeform 4896"/>
            <p:cNvSpPr>
              <a:spLocks/>
            </p:cNvSpPr>
            <p:nvPr/>
          </p:nvSpPr>
          <p:spPr bwMode="auto">
            <a:xfrm>
              <a:off x="3483" y="2082"/>
              <a:ext cx="569" cy="416"/>
            </a:xfrm>
            <a:custGeom>
              <a:avLst/>
              <a:gdLst/>
              <a:ahLst/>
              <a:cxnLst>
                <a:cxn ang="0">
                  <a:pos x="555" y="416"/>
                </a:cxn>
                <a:cxn ang="0">
                  <a:pos x="569" y="398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555" y="416"/>
                </a:cxn>
              </a:cxnLst>
              <a:rect l="0" t="0" r="r" b="b"/>
              <a:pathLst>
                <a:path w="569" h="416">
                  <a:moveTo>
                    <a:pt x="555" y="416"/>
                  </a:moveTo>
                  <a:lnTo>
                    <a:pt x="569" y="398"/>
                  </a:lnTo>
                  <a:lnTo>
                    <a:pt x="13" y="0"/>
                  </a:lnTo>
                  <a:lnTo>
                    <a:pt x="0" y="19"/>
                  </a:lnTo>
                  <a:lnTo>
                    <a:pt x="555" y="416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21" name="Freeform 4897"/>
            <p:cNvSpPr>
              <a:spLocks/>
            </p:cNvSpPr>
            <p:nvPr/>
          </p:nvSpPr>
          <p:spPr bwMode="auto">
            <a:xfrm>
              <a:off x="3484" y="1703"/>
              <a:ext cx="554" cy="389"/>
            </a:xfrm>
            <a:custGeom>
              <a:avLst/>
              <a:gdLst/>
              <a:ahLst/>
              <a:cxnLst>
                <a:cxn ang="0">
                  <a:pos x="554" y="19"/>
                </a:cxn>
                <a:cxn ang="0">
                  <a:pos x="541" y="0"/>
                </a:cxn>
                <a:cxn ang="0">
                  <a:pos x="0" y="370"/>
                </a:cxn>
                <a:cxn ang="0">
                  <a:pos x="12" y="389"/>
                </a:cxn>
                <a:cxn ang="0">
                  <a:pos x="554" y="19"/>
                </a:cxn>
              </a:cxnLst>
              <a:rect l="0" t="0" r="r" b="b"/>
              <a:pathLst>
                <a:path w="554" h="389">
                  <a:moveTo>
                    <a:pt x="554" y="19"/>
                  </a:moveTo>
                  <a:lnTo>
                    <a:pt x="541" y="0"/>
                  </a:lnTo>
                  <a:lnTo>
                    <a:pt x="0" y="370"/>
                  </a:lnTo>
                  <a:lnTo>
                    <a:pt x="12" y="389"/>
                  </a:lnTo>
                  <a:lnTo>
                    <a:pt x="554" y="1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22" name="Freeform 4898"/>
            <p:cNvSpPr>
              <a:spLocks/>
            </p:cNvSpPr>
            <p:nvPr/>
          </p:nvSpPr>
          <p:spPr bwMode="auto">
            <a:xfrm>
              <a:off x="4025" y="1716"/>
              <a:ext cx="206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34" y="4"/>
                </a:cxn>
                <a:cxn ang="0">
                  <a:pos x="48" y="8"/>
                </a:cxn>
                <a:cxn ang="0">
                  <a:pos x="69" y="22"/>
                </a:cxn>
                <a:cxn ang="0">
                  <a:pos x="89" y="39"/>
                </a:cxn>
                <a:cxn ang="0">
                  <a:pos x="103" y="53"/>
                </a:cxn>
                <a:cxn ang="0">
                  <a:pos x="124" y="79"/>
                </a:cxn>
                <a:cxn ang="0">
                  <a:pos x="137" y="101"/>
                </a:cxn>
                <a:cxn ang="0">
                  <a:pos x="144" y="115"/>
                </a:cxn>
                <a:cxn ang="0">
                  <a:pos x="151" y="127"/>
                </a:cxn>
                <a:cxn ang="0">
                  <a:pos x="165" y="154"/>
                </a:cxn>
                <a:cxn ang="0">
                  <a:pos x="178" y="190"/>
                </a:cxn>
                <a:cxn ang="0">
                  <a:pos x="186" y="216"/>
                </a:cxn>
                <a:cxn ang="0">
                  <a:pos x="192" y="251"/>
                </a:cxn>
                <a:cxn ang="0">
                  <a:pos x="199" y="287"/>
                </a:cxn>
                <a:cxn ang="0">
                  <a:pos x="206" y="327"/>
                </a:cxn>
                <a:cxn ang="0">
                  <a:pos x="206" y="363"/>
                </a:cxn>
                <a:cxn ang="0">
                  <a:pos x="206" y="384"/>
                </a:cxn>
                <a:cxn ang="0">
                  <a:pos x="206" y="401"/>
                </a:cxn>
                <a:cxn ang="0">
                  <a:pos x="206" y="441"/>
                </a:cxn>
                <a:cxn ang="0">
                  <a:pos x="199" y="481"/>
                </a:cxn>
                <a:cxn ang="0">
                  <a:pos x="192" y="516"/>
                </a:cxn>
                <a:cxn ang="0">
                  <a:pos x="186" y="552"/>
                </a:cxn>
                <a:cxn ang="0">
                  <a:pos x="178" y="578"/>
                </a:cxn>
                <a:cxn ang="0">
                  <a:pos x="165" y="614"/>
                </a:cxn>
                <a:cxn ang="0">
                  <a:pos x="151" y="645"/>
                </a:cxn>
                <a:cxn ang="0">
                  <a:pos x="144" y="658"/>
                </a:cxn>
                <a:cxn ang="0">
                  <a:pos x="137" y="671"/>
                </a:cxn>
                <a:cxn ang="0">
                  <a:pos x="124" y="693"/>
                </a:cxn>
                <a:cxn ang="0">
                  <a:pos x="110" y="711"/>
                </a:cxn>
                <a:cxn ang="0">
                  <a:pos x="89" y="733"/>
                </a:cxn>
                <a:cxn ang="0">
                  <a:pos x="75" y="742"/>
                </a:cxn>
                <a:cxn ang="0">
                  <a:pos x="62" y="756"/>
                </a:cxn>
                <a:cxn ang="0">
                  <a:pos x="34" y="764"/>
                </a:cxn>
                <a:cxn ang="0">
                  <a:pos x="13" y="768"/>
                </a:cxn>
                <a:cxn ang="0">
                  <a:pos x="7" y="768"/>
                </a:cxn>
                <a:cxn ang="0">
                  <a:pos x="0" y="0"/>
                </a:cxn>
              </a:cxnLst>
              <a:rect l="0" t="0" r="r" b="b"/>
              <a:pathLst>
                <a:path w="206" h="768">
                  <a:moveTo>
                    <a:pt x="0" y="0"/>
                  </a:moveTo>
                  <a:lnTo>
                    <a:pt x="7" y="0"/>
                  </a:lnTo>
                  <a:lnTo>
                    <a:pt x="34" y="4"/>
                  </a:lnTo>
                  <a:lnTo>
                    <a:pt x="48" y="8"/>
                  </a:lnTo>
                  <a:lnTo>
                    <a:pt x="69" y="22"/>
                  </a:lnTo>
                  <a:lnTo>
                    <a:pt x="89" y="39"/>
                  </a:lnTo>
                  <a:lnTo>
                    <a:pt x="103" y="53"/>
                  </a:lnTo>
                  <a:lnTo>
                    <a:pt x="124" y="79"/>
                  </a:lnTo>
                  <a:lnTo>
                    <a:pt x="137" y="101"/>
                  </a:lnTo>
                  <a:lnTo>
                    <a:pt x="144" y="115"/>
                  </a:lnTo>
                  <a:lnTo>
                    <a:pt x="151" y="127"/>
                  </a:lnTo>
                  <a:lnTo>
                    <a:pt x="165" y="154"/>
                  </a:lnTo>
                  <a:lnTo>
                    <a:pt x="178" y="190"/>
                  </a:lnTo>
                  <a:lnTo>
                    <a:pt x="186" y="216"/>
                  </a:lnTo>
                  <a:lnTo>
                    <a:pt x="192" y="251"/>
                  </a:lnTo>
                  <a:lnTo>
                    <a:pt x="199" y="287"/>
                  </a:lnTo>
                  <a:lnTo>
                    <a:pt x="206" y="327"/>
                  </a:lnTo>
                  <a:lnTo>
                    <a:pt x="206" y="363"/>
                  </a:lnTo>
                  <a:lnTo>
                    <a:pt x="206" y="384"/>
                  </a:lnTo>
                  <a:lnTo>
                    <a:pt x="206" y="401"/>
                  </a:lnTo>
                  <a:lnTo>
                    <a:pt x="206" y="441"/>
                  </a:lnTo>
                  <a:lnTo>
                    <a:pt x="199" y="481"/>
                  </a:lnTo>
                  <a:lnTo>
                    <a:pt x="192" y="516"/>
                  </a:lnTo>
                  <a:lnTo>
                    <a:pt x="186" y="552"/>
                  </a:lnTo>
                  <a:lnTo>
                    <a:pt x="178" y="578"/>
                  </a:lnTo>
                  <a:lnTo>
                    <a:pt x="165" y="614"/>
                  </a:lnTo>
                  <a:lnTo>
                    <a:pt x="151" y="645"/>
                  </a:lnTo>
                  <a:lnTo>
                    <a:pt x="144" y="658"/>
                  </a:lnTo>
                  <a:lnTo>
                    <a:pt x="137" y="671"/>
                  </a:lnTo>
                  <a:lnTo>
                    <a:pt x="124" y="693"/>
                  </a:lnTo>
                  <a:lnTo>
                    <a:pt x="110" y="711"/>
                  </a:lnTo>
                  <a:lnTo>
                    <a:pt x="89" y="733"/>
                  </a:lnTo>
                  <a:lnTo>
                    <a:pt x="75" y="742"/>
                  </a:lnTo>
                  <a:lnTo>
                    <a:pt x="62" y="756"/>
                  </a:lnTo>
                  <a:lnTo>
                    <a:pt x="34" y="764"/>
                  </a:lnTo>
                  <a:lnTo>
                    <a:pt x="13" y="768"/>
                  </a:lnTo>
                  <a:lnTo>
                    <a:pt x="7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23" name="Freeform 4899"/>
            <p:cNvSpPr>
              <a:spLocks/>
            </p:cNvSpPr>
            <p:nvPr/>
          </p:nvSpPr>
          <p:spPr bwMode="auto">
            <a:xfrm>
              <a:off x="4025" y="1704"/>
              <a:ext cx="218" cy="792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33" y="27"/>
                </a:cxn>
                <a:cxn ang="0">
                  <a:pos x="44" y="32"/>
                </a:cxn>
                <a:cxn ang="0">
                  <a:pos x="63" y="44"/>
                </a:cxn>
                <a:cxn ang="0">
                  <a:pos x="83" y="60"/>
                </a:cxn>
                <a:cxn ang="0">
                  <a:pos x="95" y="73"/>
                </a:cxn>
                <a:cxn ang="0">
                  <a:pos x="115" y="99"/>
                </a:cxn>
                <a:cxn ang="0">
                  <a:pos x="128" y="119"/>
                </a:cxn>
                <a:cxn ang="0">
                  <a:pos x="134" y="132"/>
                </a:cxn>
                <a:cxn ang="0">
                  <a:pos x="165" y="166"/>
                </a:cxn>
                <a:cxn ang="0">
                  <a:pos x="178" y="202"/>
                </a:cxn>
                <a:cxn ang="0">
                  <a:pos x="186" y="228"/>
                </a:cxn>
                <a:cxn ang="0">
                  <a:pos x="188" y="301"/>
                </a:cxn>
                <a:cxn ang="0">
                  <a:pos x="195" y="341"/>
                </a:cxn>
                <a:cxn ang="0">
                  <a:pos x="195" y="375"/>
                </a:cxn>
                <a:cxn ang="0">
                  <a:pos x="195" y="453"/>
                </a:cxn>
                <a:cxn ang="0">
                  <a:pos x="188" y="492"/>
                </a:cxn>
                <a:cxn ang="0">
                  <a:pos x="181" y="526"/>
                </a:cxn>
                <a:cxn ang="0">
                  <a:pos x="175" y="561"/>
                </a:cxn>
                <a:cxn ang="0">
                  <a:pos x="168" y="587"/>
                </a:cxn>
                <a:cxn ang="0">
                  <a:pos x="154" y="621"/>
                </a:cxn>
                <a:cxn ang="0">
                  <a:pos x="141" y="652"/>
                </a:cxn>
                <a:cxn ang="0">
                  <a:pos x="137" y="683"/>
                </a:cxn>
                <a:cxn ang="0">
                  <a:pos x="124" y="705"/>
                </a:cxn>
                <a:cxn ang="0">
                  <a:pos x="110" y="723"/>
                </a:cxn>
                <a:cxn ang="0">
                  <a:pos x="89" y="745"/>
                </a:cxn>
                <a:cxn ang="0">
                  <a:pos x="67" y="746"/>
                </a:cxn>
                <a:cxn ang="0">
                  <a:pos x="59" y="757"/>
                </a:cxn>
                <a:cxn ang="0">
                  <a:pos x="33" y="765"/>
                </a:cxn>
                <a:cxn ang="0">
                  <a:pos x="13" y="769"/>
                </a:cxn>
                <a:cxn ang="0">
                  <a:pos x="13" y="792"/>
                </a:cxn>
                <a:cxn ang="0">
                  <a:pos x="38" y="788"/>
                </a:cxn>
                <a:cxn ang="0">
                  <a:pos x="70" y="776"/>
                </a:cxn>
                <a:cxn ang="0">
                  <a:pos x="81" y="764"/>
                </a:cxn>
                <a:cxn ang="0">
                  <a:pos x="98" y="753"/>
                </a:cxn>
                <a:cxn ang="0">
                  <a:pos x="133" y="711"/>
                </a:cxn>
                <a:cxn ang="0">
                  <a:pos x="148" y="688"/>
                </a:cxn>
                <a:cxn ang="0">
                  <a:pos x="161" y="662"/>
                </a:cxn>
                <a:cxn ang="0">
                  <a:pos x="189" y="595"/>
                </a:cxn>
                <a:cxn ang="0">
                  <a:pos x="197" y="564"/>
                </a:cxn>
                <a:cxn ang="0">
                  <a:pos x="210" y="496"/>
                </a:cxn>
                <a:cxn ang="0">
                  <a:pos x="218" y="453"/>
                </a:cxn>
                <a:cxn ang="0">
                  <a:pos x="218" y="375"/>
                </a:cxn>
                <a:cxn ang="0">
                  <a:pos x="210" y="298"/>
                </a:cxn>
                <a:cxn ang="0">
                  <a:pos x="197" y="226"/>
                </a:cxn>
                <a:cxn ang="0">
                  <a:pos x="189" y="198"/>
                </a:cxn>
                <a:cxn ang="0">
                  <a:pos x="161" y="134"/>
                </a:cxn>
                <a:cxn ang="0">
                  <a:pos x="147" y="107"/>
                </a:cxn>
                <a:cxn ang="0">
                  <a:pos x="112" y="58"/>
                </a:cxn>
                <a:cxn ang="0">
                  <a:pos x="97" y="42"/>
                </a:cxn>
                <a:cxn ang="0">
                  <a:pos x="54" y="11"/>
                </a:cxn>
                <a:cxn ang="0">
                  <a:pos x="36" y="5"/>
                </a:cxn>
                <a:cxn ang="0">
                  <a:pos x="0" y="0"/>
                </a:cxn>
              </a:cxnLst>
              <a:rect l="0" t="0" r="r" b="b"/>
              <a:pathLst>
                <a:path w="218" h="792">
                  <a:moveTo>
                    <a:pt x="0" y="0"/>
                  </a:moveTo>
                  <a:lnTo>
                    <a:pt x="0" y="23"/>
                  </a:lnTo>
                  <a:lnTo>
                    <a:pt x="7" y="23"/>
                  </a:lnTo>
                  <a:lnTo>
                    <a:pt x="7" y="12"/>
                  </a:lnTo>
                  <a:lnTo>
                    <a:pt x="5" y="23"/>
                  </a:lnTo>
                  <a:lnTo>
                    <a:pt x="33" y="27"/>
                  </a:lnTo>
                  <a:lnTo>
                    <a:pt x="34" y="16"/>
                  </a:lnTo>
                  <a:lnTo>
                    <a:pt x="30" y="27"/>
                  </a:lnTo>
                  <a:lnTo>
                    <a:pt x="44" y="32"/>
                  </a:lnTo>
                  <a:lnTo>
                    <a:pt x="48" y="20"/>
                  </a:lnTo>
                  <a:lnTo>
                    <a:pt x="42" y="30"/>
                  </a:lnTo>
                  <a:lnTo>
                    <a:pt x="63" y="44"/>
                  </a:lnTo>
                  <a:lnTo>
                    <a:pt x="69" y="34"/>
                  </a:lnTo>
                  <a:lnTo>
                    <a:pt x="62" y="43"/>
                  </a:lnTo>
                  <a:lnTo>
                    <a:pt x="83" y="60"/>
                  </a:lnTo>
                  <a:lnTo>
                    <a:pt x="89" y="51"/>
                  </a:lnTo>
                  <a:lnTo>
                    <a:pt x="81" y="59"/>
                  </a:lnTo>
                  <a:lnTo>
                    <a:pt x="95" y="73"/>
                  </a:lnTo>
                  <a:lnTo>
                    <a:pt x="103" y="65"/>
                  </a:lnTo>
                  <a:lnTo>
                    <a:pt x="94" y="72"/>
                  </a:lnTo>
                  <a:lnTo>
                    <a:pt x="115" y="99"/>
                  </a:lnTo>
                  <a:lnTo>
                    <a:pt x="124" y="91"/>
                  </a:lnTo>
                  <a:lnTo>
                    <a:pt x="114" y="97"/>
                  </a:lnTo>
                  <a:lnTo>
                    <a:pt x="128" y="119"/>
                  </a:lnTo>
                  <a:lnTo>
                    <a:pt x="137" y="113"/>
                  </a:lnTo>
                  <a:lnTo>
                    <a:pt x="128" y="118"/>
                  </a:lnTo>
                  <a:lnTo>
                    <a:pt x="134" y="132"/>
                  </a:lnTo>
                  <a:lnTo>
                    <a:pt x="141" y="145"/>
                  </a:lnTo>
                  <a:lnTo>
                    <a:pt x="155" y="171"/>
                  </a:lnTo>
                  <a:lnTo>
                    <a:pt x="165" y="166"/>
                  </a:lnTo>
                  <a:lnTo>
                    <a:pt x="154" y="171"/>
                  </a:lnTo>
                  <a:lnTo>
                    <a:pt x="168" y="207"/>
                  </a:lnTo>
                  <a:lnTo>
                    <a:pt x="178" y="202"/>
                  </a:lnTo>
                  <a:lnTo>
                    <a:pt x="168" y="206"/>
                  </a:lnTo>
                  <a:lnTo>
                    <a:pt x="175" y="232"/>
                  </a:lnTo>
                  <a:lnTo>
                    <a:pt x="186" y="228"/>
                  </a:lnTo>
                  <a:lnTo>
                    <a:pt x="175" y="230"/>
                  </a:lnTo>
                  <a:lnTo>
                    <a:pt x="181" y="266"/>
                  </a:lnTo>
                  <a:lnTo>
                    <a:pt x="188" y="301"/>
                  </a:lnTo>
                  <a:lnTo>
                    <a:pt x="199" y="299"/>
                  </a:lnTo>
                  <a:lnTo>
                    <a:pt x="188" y="301"/>
                  </a:lnTo>
                  <a:lnTo>
                    <a:pt x="195" y="341"/>
                  </a:lnTo>
                  <a:lnTo>
                    <a:pt x="206" y="339"/>
                  </a:lnTo>
                  <a:lnTo>
                    <a:pt x="195" y="339"/>
                  </a:lnTo>
                  <a:lnTo>
                    <a:pt x="195" y="375"/>
                  </a:lnTo>
                  <a:lnTo>
                    <a:pt x="195" y="396"/>
                  </a:lnTo>
                  <a:lnTo>
                    <a:pt x="195" y="413"/>
                  </a:lnTo>
                  <a:lnTo>
                    <a:pt x="195" y="453"/>
                  </a:lnTo>
                  <a:lnTo>
                    <a:pt x="206" y="453"/>
                  </a:lnTo>
                  <a:lnTo>
                    <a:pt x="195" y="452"/>
                  </a:lnTo>
                  <a:lnTo>
                    <a:pt x="188" y="492"/>
                  </a:lnTo>
                  <a:lnTo>
                    <a:pt x="199" y="493"/>
                  </a:lnTo>
                  <a:lnTo>
                    <a:pt x="188" y="491"/>
                  </a:lnTo>
                  <a:lnTo>
                    <a:pt x="181" y="526"/>
                  </a:lnTo>
                  <a:lnTo>
                    <a:pt x="175" y="561"/>
                  </a:lnTo>
                  <a:lnTo>
                    <a:pt x="186" y="564"/>
                  </a:lnTo>
                  <a:lnTo>
                    <a:pt x="175" y="561"/>
                  </a:lnTo>
                  <a:lnTo>
                    <a:pt x="168" y="587"/>
                  </a:lnTo>
                  <a:lnTo>
                    <a:pt x="178" y="590"/>
                  </a:lnTo>
                  <a:lnTo>
                    <a:pt x="168" y="587"/>
                  </a:lnTo>
                  <a:lnTo>
                    <a:pt x="154" y="622"/>
                  </a:lnTo>
                  <a:lnTo>
                    <a:pt x="165" y="626"/>
                  </a:lnTo>
                  <a:lnTo>
                    <a:pt x="154" y="621"/>
                  </a:lnTo>
                  <a:lnTo>
                    <a:pt x="140" y="652"/>
                  </a:lnTo>
                  <a:lnTo>
                    <a:pt x="151" y="657"/>
                  </a:lnTo>
                  <a:lnTo>
                    <a:pt x="141" y="652"/>
                  </a:lnTo>
                  <a:lnTo>
                    <a:pt x="134" y="664"/>
                  </a:lnTo>
                  <a:lnTo>
                    <a:pt x="128" y="678"/>
                  </a:lnTo>
                  <a:lnTo>
                    <a:pt x="137" y="683"/>
                  </a:lnTo>
                  <a:lnTo>
                    <a:pt x="128" y="677"/>
                  </a:lnTo>
                  <a:lnTo>
                    <a:pt x="114" y="699"/>
                  </a:lnTo>
                  <a:lnTo>
                    <a:pt x="124" y="705"/>
                  </a:lnTo>
                  <a:lnTo>
                    <a:pt x="115" y="698"/>
                  </a:lnTo>
                  <a:lnTo>
                    <a:pt x="101" y="717"/>
                  </a:lnTo>
                  <a:lnTo>
                    <a:pt x="110" y="723"/>
                  </a:lnTo>
                  <a:lnTo>
                    <a:pt x="101" y="716"/>
                  </a:lnTo>
                  <a:lnTo>
                    <a:pt x="81" y="738"/>
                  </a:lnTo>
                  <a:lnTo>
                    <a:pt x="89" y="745"/>
                  </a:lnTo>
                  <a:lnTo>
                    <a:pt x="83" y="735"/>
                  </a:lnTo>
                  <a:lnTo>
                    <a:pt x="69" y="744"/>
                  </a:lnTo>
                  <a:lnTo>
                    <a:pt x="67" y="746"/>
                  </a:lnTo>
                  <a:lnTo>
                    <a:pt x="54" y="759"/>
                  </a:lnTo>
                  <a:lnTo>
                    <a:pt x="62" y="768"/>
                  </a:lnTo>
                  <a:lnTo>
                    <a:pt x="59" y="757"/>
                  </a:lnTo>
                  <a:lnTo>
                    <a:pt x="31" y="766"/>
                  </a:lnTo>
                  <a:lnTo>
                    <a:pt x="34" y="776"/>
                  </a:lnTo>
                  <a:lnTo>
                    <a:pt x="33" y="765"/>
                  </a:lnTo>
                  <a:lnTo>
                    <a:pt x="12" y="769"/>
                  </a:lnTo>
                  <a:lnTo>
                    <a:pt x="13" y="780"/>
                  </a:lnTo>
                  <a:lnTo>
                    <a:pt x="13" y="769"/>
                  </a:lnTo>
                  <a:lnTo>
                    <a:pt x="7" y="769"/>
                  </a:lnTo>
                  <a:lnTo>
                    <a:pt x="7" y="792"/>
                  </a:lnTo>
                  <a:lnTo>
                    <a:pt x="13" y="792"/>
                  </a:lnTo>
                  <a:lnTo>
                    <a:pt x="16" y="791"/>
                  </a:lnTo>
                  <a:lnTo>
                    <a:pt x="36" y="788"/>
                  </a:lnTo>
                  <a:lnTo>
                    <a:pt x="38" y="788"/>
                  </a:lnTo>
                  <a:lnTo>
                    <a:pt x="66" y="779"/>
                  </a:lnTo>
                  <a:lnTo>
                    <a:pt x="66" y="778"/>
                  </a:lnTo>
                  <a:lnTo>
                    <a:pt x="70" y="776"/>
                  </a:lnTo>
                  <a:lnTo>
                    <a:pt x="83" y="762"/>
                  </a:lnTo>
                  <a:lnTo>
                    <a:pt x="75" y="754"/>
                  </a:lnTo>
                  <a:lnTo>
                    <a:pt x="81" y="764"/>
                  </a:lnTo>
                  <a:lnTo>
                    <a:pt x="95" y="755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118" y="732"/>
                  </a:lnTo>
                  <a:lnTo>
                    <a:pt x="119" y="730"/>
                  </a:lnTo>
                  <a:lnTo>
                    <a:pt x="133" y="711"/>
                  </a:lnTo>
                  <a:lnTo>
                    <a:pt x="133" y="711"/>
                  </a:lnTo>
                  <a:lnTo>
                    <a:pt x="147" y="689"/>
                  </a:lnTo>
                  <a:lnTo>
                    <a:pt x="148" y="688"/>
                  </a:lnTo>
                  <a:lnTo>
                    <a:pt x="154" y="675"/>
                  </a:lnTo>
                  <a:lnTo>
                    <a:pt x="161" y="662"/>
                  </a:lnTo>
                  <a:lnTo>
                    <a:pt x="161" y="662"/>
                  </a:lnTo>
                  <a:lnTo>
                    <a:pt x="175" y="631"/>
                  </a:lnTo>
                  <a:lnTo>
                    <a:pt x="176" y="630"/>
                  </a:lnTo>
                  <a:lnTo>
                    <a:pt x="189" y="595"/>
                  </a:lnTo>
                  <a:lnTo>
                    <a:pt x="189" y="593"/>
                  </a:lnTo>
                  <a:lnTo>
                    <a:pt x="197" y="567"/>
                  </a:lnTo>
                  <a:lnTo>
                    <a:pt x="197" y="564"/>
                  </a:lnTo>
                  <a:lnTo>
                    <a:pt x="197" y="566"/>
                  </a:lnTo>
                  <a:lnTo>
                    <a:pt x="204" y="531"/>
                  </a:lnTo>
                  <a:lnTo>
                    <a:pt x="210" y="496"/>
                  </a:lnTo>
                  <a:lnTo>
                    <a:pt x="210" y="496"/>
                  </a:lnTo>
                  <a:lnTo>
                    <a:pt x="217" y="455"/>
                  </a:lnTo>
                  <a:lnTo>
                    <a:pt x="218" y="453"/>
                  </a:lnTo>
                  <a:lnTo>
                    <a:pt x="218" y="413"/>
                  </a:lnTo>
                  <a:lnTo>
                    <a:pt x="218" y="396"/>
                  </a:lnTo>
                  <a:lnTo>
                    <a:pt x="218" y="375"/>
                  </a:lnTo>
                  <a:lnTo>
                    <a:pt x="218" y="339"/>
                  </a:lnTo>
                  <a:lnTo>
                    <a:pt x="217" y="337"/>
                  </a:lnTo>
                  <a:lnTo>
                    <a:pt x="210" y="298"/>
                  </a:lnTo>
                  <a:lnTo>
                    <a:pt x="210" y="297"/>
                  </a:lnTo>
                  <a:lnTo>
                    <a:pt x="204" y="261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89" y="199"/>
                  </a:lnTo>
                  <a:lnTo>
                    <a:pt x="189" y="198"/>
                  </a:lnTo>
                  <a:lnTo>
                    <a:pt x="176" y="162"/>
                  </a:lnTo>
                  <a:lnTo>
                    <a:pt x="175" y="161"/>
                  </a:lnTo>
                  <a:lnTo>
                    <a:pt x="161" y="134"/>
                  </a:lnTo>
                  <a:lnTo>
                    <a:pt x="154" y="121"/>
                  </a:lnTo>
                  <a:lnTo>
                    <a:pt x="148" y="108"/>
                  </a:lnTo>
                  <a:lnTo>
                    <a:pt x="147" y="107"/>
                  </a:lnTo>
                  <a:lnTo>
                    <a:pt x="133" y="85"/>
                  </a:lnTo>
                  <a:lnTo>
                    <a:pt x="133" y="85"/>
                  </a:lnTo>
                  <a:lnTo>
                    <a:pt x="112" y="58"/>
                  </a:lnTo>
                  <a:lnTo>
                    <a:pt x="111" y="56"/>
                  </a:lnTo>
                  <a:lnTo>
                    <a:pt x="98" y="43"/>
                  </a:lnTo>
                  <a:lnTo>
                    <a:pt x="97" y="42"/>
                  </a:lnTo>
                  <a:lnTo>
                    <a:pt x="76" y="25"/>
                  </a:lnTo>
                  <a:lnTo>
                    <a:pt x="75" y="24"/>
                  </a:lnTo>
                  <a:lnTo>
                    <a:pt x="54" y="11"/>
                  </a:lnTo>
                  <a:lnTo>
                    <a:pt x="51" y="10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24" name="Freeform 4900"/>
            <p:cNvSpPr>
              <a:spLocks/>
            </p:cNvSpPr>
            <p:nvPr/>
          </p:nvSpPr>
          <p:spPr bwMode="auto">
            <a:xfrm>
              <a:off x="3496" y="1716"/>
              <a:ext cx="735" cy="76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36" y="768"/>
                </a:cxn>
                <a:cxn ang="0">
                  <a:pos x="584" y="759"/>
                </a:cxn>
                <a:cxn ang="0">
                  <a:pos x="625" y="724"/>
                </a:cxn>
                <a:cxn ang="0">
                  <a:pos x="660" y="680"/>
                </a:cxn>
                <a:cxn ang="0">
                  <a:pos x="687" y="636"/>
                </a:cxn>
                <a:cxn ang="0">
                  <a:pos x="707" y="583"/>
                </a:cxn>
                <a:cxn ang="0">
                  <a:pos x="721" y="530"/>
                </a:cxn>
                <a:cxn ang="0">
                  <a:pos x="728" y="472"/>
                </a:cxn>
                <a:cxn ang="0">
                  <a:pos x="735" y="406"/>
                </a:cxn>
                <a:cxn ang="0">
                  <a:pos x="735" y="340"/>
                </a:cxn>
                <a:cxn ang="0">
                  <a:pos x="728" y="283"/>
                </a:cxn>
                <a:cxn ang="0">
                  <a:pos x="721" y="233"/>
                </a:cxn>
                <a:cxn ang="0">
                  <a:pos x="701" y="172"/>
                </a:cxn>
                <a:cxn ang="0">
                  <a:pos x="680" y="118"/>
                </a:cxn>
                <a:cxn ang="0">
                  <a:pos x="639" y="57"/>
                </a:cxn>
                <a:cxn ang="0">
                  <a:pos x="591" y="22"/>
                </a:cxn>
                <a:cxn ang="0">
                  <a:pos x="536" y="0"/>
                </a:cxn>
                <a:cxn ang="0">
                  <a:pos x="7" y="366"/>
                </a:cxn>
                <a:cxn ang="0">
                  <a:pos x="0" y="384"/>
                </a:cxn>
              </a:cxnLst>
              <a:rect l="0" t="0" r="r" b="b"/>
              <a:pathLst>
                <a:path w="735" h="768">
                  <a:moveTo>
                    <a:pt x="0" y="384"/>
                  </a:moveTo>
                  <a:lnTo>
                    <a:pt x="536" y="768"/>
                  </a:lnTo>
                  <a:lnTo>
                    <a:pt x="584" y="759"/>
                  </a:lnTo>
                  <a:lnTo>
                    <a:pt x="625" y="724"/>
                  </a:lnTo>
                  <a:lnTo>
                    <a:pt x="660" y="680"/>
                  </a:lnTo>
                  <a:lnTo>
                    <a:pt x="687" y="636"/>
                  </a:lnTo>
                  <a:lnTo>
                    <a:pt x="707" y="583"/>
                  </a:lnTo>
                  <a:lnTo>
                    <a:pt x="721" y="530"/>
                  </a:lnTo>
                  <a:lnTo>
                    <a:pt x="728" y="472"/>
                  </a:lnTo>
                  <a:lnTo>
                    <a:pt x="735" y="406"/>
                  </a:lnTo>
                  <a:lnTo>
                    <a:pt x="735" y="340"/>
                  </a:lnTo>
                  <a:lnTo>
                    <a:pt x="728" y="283"/>
                  </a:lnTo>
                  <a:lnTo>
                    <a:pt x="721" y="233"/>
                  </a:lnTo>
                  <a:lnTo>
                    <a:pt x="701" y="172"/>
                  </a:lnTo>
                  <a:lnTo>
                    <a:pt x="680" y="118"/>
                  </a:lnTo>
                  <a:lnTo>
                    <a:pt x="639" y="57"/>
                  </a:lnTo>
                  <a:lnTo>
                    <a:pt x="591" y="22"/>
                  </a:lnTo>
                  <a:lnTo>
                    <a:pt x="536" y="0"/>
                  </a:lnTo>
                  <a:lnTo>
                    <a:pt x="7" y="366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25" name="Freeform 4901"/>
            <p:cNvSpPr>
              <a:spLocks/>
            </p:cNvSpPr>
            <p:nvPr/>
          </p:nvSpPr>
          <p:spPr bwMode="auto">
            <a:xfrm>
              <a:off x="3483" y="2082"/>
              <a:ext cx="569" cy="416"/>
            </a:xfrm>
            <a:custGeom>
              <a:avLst/>
              <a:gdLst/>
              <a:ahLst/>
              <a:cxnLst>
                <a:cxn ang="0">
                  <a:pos x="555" y="416"/>
                </a:cxn>
                <a:cxn ang="0">
                  <a:pos x="569" y="398"/>
                </a:cxn>
                <a:cxn ang="0">
                  <a:pos x="13" y="0"/>
                </a:cxn>
                <a:cxn ang="0">
                  <a:pos x="0" y="19"/>
                </a:cxn>
                <a:cxn ang="0">
                  <a:pos x="555" y="416"/>
                </a:cxn>
              </a:cxnLst>
              <a:rect l="0" t="0" r="r" b="b"/>
              <a:pathLst>
                <a:path w="569" h="416">
                  <a:moveTo>
                    <a:pt x="555" y="416"/>
                  </a:moveTo>
                  <a:lnTo>
                    <a:pt x="569" y="398"/>
                  </a:lnTo>
                  <a:lnTo>
                    <a:pt x="13" y="0"/>
                  </a:lnTo>
                  <a:lnTo>
                    <a:pt x="0" y="19"/>
                  </a:lnTo>
                  <a:lnTo>
                    <a:pt x="555" y="416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26" name="Freeform 4902"/>
            <p:cNvSpPr>
              <a:spLocks/>
            </p:cNvSpPr>
            <p:nvPr/>
          </p:nvSpPr>
          <p:spPr bwMode="auto">
            <a:xfrm>
              <a:off x="3484" y="1703"/>
              <a:ext cx="554" cy="389"/>
            </a:xfrm>
            <a:custGeom>
              <a:avLst/>
              <a:gdLst/>
              <a:ahLst/>
              <a:cxnLst>
                <a:cxn ang="0">
                  <a:pos x="554" y="19"/>
                </a:cxn>
                <a:cxn ang="0">
                  <a:pos x="541" y="0"/>
                </a:cxn>
                <a:cxn ang="0">
                  <a:pos x="0" y="370"/>
                </a:cxn>
                <a:cxn ang="0">
                  <a:pos x="12" y="389"/>
                </a:cxn>
                <a:cxn ang="0">
                  <a:pos x="554" y="19"/>
                </a:cxn>
              </a:cxnLst>
              <a:rect l="0" t="0" r="r" b="b"/>
              <a:pathLst>
                <a:path w="554" h="389">
                  <a:moveTo>
                    <a:pt x="554" y="19"/>
                  </a:moveTo>
                  <a:lnTo>
                    <a:pt x="541" y="0"/>
                  </a:lnTo>
                  <a:lnTo>
                    <a:pt x="0" y="370"/>
                  </a:lnTo>
                  <a:lnTo>
                    <a:pt x="12" y="389"/>
                  </a:lnTo>
                  <a:lnTo>
                    <a:pt x="554" y="19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27" name="Freeform 4903"/>
            <p:cNvSpPr>
              <a:spLocks/>
            </p:cNvSpPr>
            <p:nvPr/>
          </p:nvSpPr>
          <p:spPr bwMode="auto">
            <a:xfrm>
              <a:off x="3486" y="2306"/>
              <a:ext cx="370" cy="256"/>
            </a:xfrm>
            <a:custGeom>
              <a:avLst/>
              <a:gdLst/>
              <a:ahLst/>
              <a:cxnLst>
                <a:cxn ang="0">
                  <a:pos x="370" y="22"/>
                </a:cxn>
                <a:cxn ang="0">
                  <a:pos x="355" y="0"/>
                </a:cxn>
                <a:cxn ang="0">
                  <a:pos x="0" y="234"/>
                </a:cxn>
                <a:cxn ang="0">
                  <a:pos x="15" y="256"/>
                </a:cxn>
                <a:cxn ang="0">
                  <a:pos x="370" y="22"/>
                </a:cxn>
              </a:cxnLst>
              <a:rect l="0" t="0" r="r" b="b"/>
              <a:pathLst>
                <a:path w="370" h="256">
                  <a:moveTo>
                    <a:pt x="370" y="22"/>
                  </a:moveTo>
                  <a:lnTo>
                    <a:pt x="355" y="0"/>
                  </a:lnTo>
                  <a:lnTo>
                    <a:pt x="0" y="234"/>
                  </a:lnTo>
                  <a:lnTo>
                    <a:pt x="15" y="256"/>
                  </a:lnTo>
                  <a:lnTo>
                    <a:pt x="370" y="22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28" name="Freeform 4904"/>
            <p:cNvSpPr>
              <a:spLocks/>
            </p:cNvSpPr>
            <p:nvPr/>
          </p:nvSpPr>
          <p:spPr bwMode="auto">
            <a:xfrm>
              <a:off x="3490" y="1710"/>
              <a:ext cx="735" cy="768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536" y="768"/>
                </a:cxn>
                <a:cxn ang="0">
                  <a:pos x="584" y="759"/>
                </a:cxn>
                <a:cxn ang="0">
                  <a:pos x="625" y="724"/>
                </a:cxn>
                <a:cxn ang="0">
                  <a:pos x="660" y="680"/>
                </a:cxn>
                <a:cxn ang="0">
                  <a:pos x="687" y="636"/>
                </a:cxn>
                <a:cxn ang="0">
                  <a:pos x="707" y="583"/>
                </a:cxn>
                <a:cxn ang="0">
                  <a:pos x="722" y="530"/>
                </a:cxn>
                <a:cxn ang="0">
                  <a:pos x="728" y="472"/>
                </a:cxn>
                <a:cxn ang="0">
                  <a:pos x="735" y="406"/>
                </a:cxn>
                <a:cxn ang="0">
                  <a:pos x="735" y="340"/>
                </a:cxn>
                <a:cxn ang="0">
                  <a:pos x="728" y="283"/>
                </a:cxn>
                <a:cxn ang="0">
                  <a:pos x="722" y="233"/>
                </a:cxn>
                <a:cxn ang="0">
                  <a:pos x="701" y="172"/>
                </a:cxn>
                <a:cxn ang="0">
                  <a:pos x="680" y="118"/>
                </a:cxn>
                <a:cxn ang="0">
                  <a:pos x="639" y="57"/>
                </a:cxn>
                <a:cxn ang="0">
                  <a:pos x="591" y="22"/>
                </a:cxn>
                <a:cxn ang="0">
                  <a:pos x="536" y="0"/>
                </a:cxn>
                <a:cxn ang="0">
                  <a:pos x="7" y="366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735" h="768">
                  <a:moveTo>
                    <a:pt x="0" y="384"/>
                  </a:moveTo>
                  <a:lnTo>
                    <a:pt x="536" y="768"/>
                  </a:lnTo>
                  <a:lnTo>
                    <a:pt x="584" y="759"/>
                  </a:lnTo>
                  <a:lnTo>
                    <a:pt x="625" y="724"/>
                  </a:lnTo>
                  <a:lnTo>
                    <a:pt x="660" y="680"/>
                  </a:lnTo>
                  <a:lnTo>
                    <a:pt x="687" y="636"/>
                  </a:lnTo>
                  <a:lnTo>
                    <a:pt x="707" y="583"/>
                  </a:lnTo>
                  <a:lnTo>
                    <a:pt x="722" y="530"/>
                  </a:lnTo>
                  <a:lnTo>
                    <a:pt x="728" y="472"/>
                  </a:lnTo>
                  <a:lnTo>
                    <a:pt x="735" y="406"/>
                  </a:lnTo>
                  <a:lnTo>
                    <a:pt x="735" y="340"/>
                  </a:lnTo>
                  <a:lnTo>
                    <a:pt x="728" y="283"/>
                  </a:lnTo>
                  <a:lnTo>
                    <a:pt x="722" y="233"/>
                  </a:lnTo>
                  <a:lnTo>
                    <a:pt x="701" y="172"/>
                  </a:lnTo>
                  <a:lnTo>
                    <a:pt x="680" y="118"/>
                  </a:lnTo>
                  <a:lnTo>
                    <a:pt x="639" y="57"/>
                  </a:lnTo>
                  <a:lnTo>
                    <a:pt x="591" y="22"/>
                  </a:lnTo>
                  <a:lnTo>
                    <a:pt x="536" y="0"/>
                  </a:lnTo>
                  <a:lnTo>
                    <a:pt x="7" y="366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29" name="Rectangle 4905"/>
            <p:cNvSpPr>
              <a:spLocks noChangeArrowheads="1"/>
            </p:cNvSpPr>
            <p:nvPr/>
          </p:nvSpPr>
          <p:spPr bwMode="auto">
            <a:xfrm>
              <a:off x="3418" y="2292"/>
              <a:ext cx="98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30" name="Rectangle 4906"/>
            <p:cNvSpPr>
              <a:spLocks noChangeArrowheads="1"/>
            </p:cNvSpPr>
            <p:nvPr/>
          </p:nvSpPr>
          <p:spPr bwMode="auto">
            <a:xfrm>
              <a:off x="3492" y="2281"/>
              <a:ext cx="8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31" name="Rectangle 4907"/>
            <p:cNvSpPr>
              <a:spLocks noChangeArrowheads="1"/>
            </p:cNvSpPr>
            <p:nvPr/>
          </p:nvSpPr>
          <p:spPr bwMode="auto">
            <a:xfrm>
              <a:off x="3450" y="2281"/>
              <a:ext cx="7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32" name="Rectangle 4908"/>
            <p:cNvSpPr>
              <a:spLocks noChangeArrowheads="1"/>
            </p:cNvSpPr>
            <p:nvPr/>
          </p:nvSpPr>
          <p:spPr bwMode="auto">
            <a:xfrm>
              <a:off x="3425" y="2291"/>
              <a:ext cx="12" cy="3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33" name="Rectangle 4909"/>
            <p:cNvSpPr>
              <a:spLocks noChangeArrowheads="1"/>
            </p:cNvSpPr>
            <p:nvPr/>
          </p:nvSpPr>
          <p:spPr bwMode="auto">
            <a:xfrm>
              <a:off x="3430" y="2291"/>
              <a:ext cx="12" cy="38"/>
            </a:xfrm>
            <a:prstGeom prst="rect">
              <a:avLst/>
            </a:prstGeom>
            <a:solidFill>
              <a:srgbClr val="D31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34" name="Rectangle 4910"/>
            <p:cNvSpPr>
              <a:spLocks noChangeArrowheads="1"/>
            </p:cNvSpPr>
            <p:nvPr/>
          </p:nvSpPr>
          <p:spPr bwMode="auto">
            <a:xfrm>
              <a:off x="3436" y="2291"/>
              <a:ext cx="12" cy="38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35" name="Rectangle 4911"/>
            <p:cNvSpPr>
              <a:spLocks noChangeArrowheads="1"/>
            </p:cNvSpPr>
            <p:nvPr/>
          </p:nvSpPr>
          <p:spPr bwMode="auto">
            <a:xfrm>
              <a:off x="3441" y="2291"/>
              <a:ext cx="12" cy="38"/>
            </a:xfrm>
            <a:prstGeom prst="rect">
              <a:avLst/>
            </a:prstGeom>
            <a:solidFill>
              <a:srgbClr val="DF2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36" name="Rectangle 4912"/>
            <p:cNvSpPr>
              <a:spLocks noChangeArrowheads="1"/>
            </p:cNvSpPr>
            <p:nvPr/>
          </p:nvSpPr>
          <p:spPr bwMode="auto">
            <a:xfrm>
              <a:off x="3447" y="2291"/>
              <a:ext cx="12" cy="38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37" name="Rectangle 4913"/>
            <p:cNvSpPr>
              <a:spLocks noChangeArrowheads="1"/>
            </p:cNvSpPr>
            <p:nvPr/>
          </p:nvSpPr>
          <p:spPr bwMode="auto">
            <a:xfrm>
              <a:off x="3452" y="2291"/>
              <a:ext cx="12" cy="38"/>
            </a:xfrm>
            <a:prstGeom prst="rect">
              <a:avLst/>
            </a:prstGeom>
            <a:solidFill>
              <a:srgbClr val="EC4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38" name="Rectangle 4914"/>
            <p:cNvSpPr>
              <a:spLocks noChangeArrowheads="1"/>
            </p:cNvSpPr>
            <p:nvPr/>
          </p:nvSpPr>
          <p:spPr bwMode="auto">
            <a:xfrm>
              <a:off x="3457" y="2291"/>
              <a:ext cx="12" cy="38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39" name="Rectangle 4915"/>
            <p:cNvSpPr>
              <a:spLocks noChangeArrowheads="1"/>
            </p:cNvSpPr>
            <p:nvPr/>
          </p:nvSpPr>
          <p:spPr bwMode="auto">
            <a:xfrm>
              <a:off x="3463" y="2291"/>
              <a:ext cx="12" cy="38"/>
            </a:xfrm>
            <a:prstGeom prst="rect">
              <a:avLst/>
            </a:prstGeom>
            <a:solidFill>
              <a:srgbClr val="F96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40" name="Rectangle 4916"/>
            <p:cNvSpPr>
              <a:spLocks noChangeArrowheads="1"/>
            </p:cNvSpPr>
            <p:nvPr/>
          </p:nvSpPr>
          <p:spPr bwMode="auto">
            <a:xfrm>
              <a:off x="3468" y="2291"/>
              <a:ext cx="12" cy="38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41" name="Rectangle 4917"/>
            <p:cNvSpPr>
              <a:spLocks noChangeArrowheads="1"/>
            </p:cNvSpPr>
            <p:nvPr/>
          </p:nvSpPr>
          <p:spPr bwMode="auto">
            <a:xfrm>
              <a:off x="3474" y="2291"/>
              <a:ext cx="12" cy="38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42" name="Rectangle 4918"/>
            <p:cNvSpPr>
              <a:spLocks noChangeArrowheads="1"/>
            </p:cNvSpPr>
            <p:nvPr/>
          </p:nvSpPr>
          <p:spPr bwMode="auto">
            <a:xfrm>
              <a:off x="3479" y="2291"/>
              <a:ext cx="12" cy="38"/>
            </a:xfrm>
            <a:prstGeom prst="rect">
              <a:avLst/>
            </a:prstGeom>
            <a:solidFill>
              <a:srgbClr val="FA7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43" name="Rectangle 4919"/>
            <p:cNvSpPr>
              <a:spLocks noChangeArrowheads="1"/>
            </p:cNvSpPr>
            <p:nvPr/>
          </p:nvSpPr>
          <p:spPr bwMode="auto">
            <a:xfrm>
              <a:off x="3484" y="2291"/>
              <a:ext cx="11" cy="38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44" name="Rectangle 4920"/>
            <p:cNvSpPr>
              <a:spLocks noChangeArrowheads="1"/>
            </p:cNvSpPr>
            <p:nvPr/>
          </p:nvSpPr>
          <p:spPr bwMode="auto">
            <a:xfrm>
              <a:off x="3489" y="2291"/>
              <a:ext cx="12" cy="38"/>
            </a:xfrm>
            <a:prstGeom prst="rect">
              <a:avLst/>
            </a:prstGeom>
            <a:solidFill>
              <a:srgbClr val="F05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45" name="Rectangle 4921"/>
            <p:cNvSpPr>
              <a:spLocks noChangeArrowheads="1"/>
            </p:cNvSpPr>
            <p:nvPr/>
          </p:nvSpPr>
          <p:spPr bwMode="auto">
            <a:xfrm>
              <a:off x="3495" y="2291"/>
              <a:ext cx="12" cy="38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46" name="Rectangle 4922"/>
            <p:cNvSpPr>
              <a:spLocks noChangeArrowheads="1"/>
            </p:cNvSpPr>
            <p:nvPr/>
          </p:nvSpPr>
          <p:spPr bwMode="auto">
            <a:xfrm>
              <a:off x="3500" y="2291"/>
              <a:ext cx="12" cy="38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47" name="Rectangle 4923"/>
            <p:cNvSpPr>
              <a:spLocks noChangeArrowheads="1"/>
            </p:cNvSpPr>
            <p:nvPr/>
          </p:nvSpPr>
          <p:spPr bwMode="auto">
            <a:xfrm>
              <a:off x="3505" y="2291"/>
              <a:ext cx="12" cy="38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48" name="Rectangle 4924"/>
            <p:cNvSpPr>
              <a:spLocks noChangeArrowheads="1"/>
            </p:cNvSpPr>
            <p:nvPr/>
          </p:nvSpPr>
          <p:spPr bwMode="auto">
            <a:xfrm>
              <a:off x="3510" y="2291"/>
              <a:ext cx="12" cy="38"/>
            </a:xfrm>
            <a:prstGeom prst="rect">
              <a:avLst/>
            </a:prstGeom>
            <a:solidFill>
              <a:srgbClr val="DC2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49" name="Rectangle 4925"/>
            <p:cNvSpPr>
              <a:spLocks noChangeArrowheads="1"/>
            </p:cNvSpPr>
            <p:nvPr/>
          </p:nvSpPr>
          <p:spPr bwMode="auto">
            <a:xfrm>
              <a:off x="3516" y="2291"/>
              <a:ext cx="12" cy="38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50" name="Rectangle 4926"/>
            <p:cNvSpPr>
              <a:spLocks noChangeArrowheads="1"/>
            </p:cNvSpPr>
            <p:nvPr/>
          </p:nvSpPr>
          <p:spPr bwMode="auto">
            <a:xfrm>
              <a:off x="3522" y="2291"/>
              <a:ext cx="12" cy="38"/>
            </a:xfrm>
            <a:prstGeom prst="rect">
              <a:avLst/>
            </a:prstGeom>
            <a:solidFill>
              <a:srgbClr val="D10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51" name="Rectangle 4927"/>
            <p:cNvSpPr>
              <a:spLocks noChangeArrowheads="1"/>
            </p:cNvSpPr>
            <p:nvPr/>
          </p:nvSpPr>
          <p:spPr bwMode="auto">
            <a:xfrm>
              <a:off x="3527" y="2291"/>
              <a:ext cx="12" cy="3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52" name="Rectangle 4928"/>
            <p:cNvSpPr>
              <a:spLocks noChangeArrowheads="1"/>
            </p:cNvSpPr>
            <p:nvPr/>
          </p:nvSpPr>
          <p:spPr bwMode="auto">
            <a:xfrm>
              <a:off x="3429" y="2281"/>
              <a:ext cx="98" cy="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53" name="Rectangle 4929"/>
            <p:cNvSpPr>
              <a:spLocks noChangeArrowheads="1"/>
            </p:cNvSpPr>
            <p:nvPr/>
          </p:nvSpPr>
          <p:spPr bwMode="auto">
            <a:xfrm>
              <a:off x="3507" y="2267"/>
              <a:ext cx="4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54" name="Rectangle 4930"/>
            <p:cNvSpPr>
              <a:spLocks noChangeArrowheads="1"/>
            </p:cNvSpPr>
            <p:nvPr/>
          </p:nvSpPr>
          <p:spPr bwMode="auto">
            <a:xfrm>
              <a:off x="3507" y="2273"/>
              <a:ext cx="4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55" name="Rectangle 4931"/>
            <p:cNvSpPr>
              <a:spLocks noChangeArrowheads="1"/>
            </p:cNvSpPr>
            <p:nvPr/>
          </p:nvSpPr>
          <p:spPr bwMode="auto">
            <a:xfrm>
              <a:off x="3507" y="2278"/>
              <a:ext cx="4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56" name="Rectangle 4932"/>
            <p:cNvSpPr>
              <a:spLocks noChangeArrowheads="1"/>
            </p:cNvSpPr>
            <p:nvPr/>
          </p:nvSpPr>
          <p:spPr bwMode="auto">
            <a:xfrm>
              <a:off x="3507" y="2284"/>
              <a:ext cx="4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57" name="Rectangle 4933"/>
            <p:cNvSpPr>
              <a:spLocks noChangeArrowheads="1"/>
            </p:cNvSpPr>
            <p:nvPr/>
          </p:nvSpPr>
          <p:spPr bwMode="auto">
            <a:xfrm>
              <a:off x="3507" y="2290"/>
              <a:ext cx="4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58" name="Rectangle 4934"/>
            <p:cNvSpPr>
              <a:spLocks noChangeArrowheads="1"/>
            </p:cNvSpPr>
            <p:nvPr/>
          </p:nvSpPr>
          <p:spPr bwMode="auto">
            <a:xfrm>
              <a:off x="3507" y="2294"/>
              <a:ext cx="4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59" name="Rectangle 4935"/>
            <p:cNvSpPr>
              <a:spLocks noChangeArrowheads="1"/>
            </p:cNvSpPr>
            <p:nvPr/>
          </p:nvSpPr>
          <p:spPr bwMode="auto">
            <a:xfrm>
              <a:off x="3507" y="2300"/>
              <a:ext cx="4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60" name="Rectangle 4936"/>
            <p:cNvSpPr>
              <a:spLocks noChangeArrowheads="1"/>
            </p:cNvSpPr>
            <p:nvPr/>
          </p:nvSpPr>
          <p:spPr bwMode="auto">
            <a:xfrm>
              <a:off x="3507" y="2306"/>
              <a:ext cx="4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61" name="Rectangle 4937"/>
            <p:cNvSpPr>
              <a:spLocks noChangeArrowheads="1"/>
            </p:cNvSpPr>
            <p:nvPr/>
          </p:nvSpPr>
          <p:spPr bwMode="auto">
            <a:xfrm>
              <a:off x="3507" y="2312"/>
              <a:ext cx="4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62" name="Rectangle 4938"/>
            <p:cNvSpPr>
              <a:spLocks noChangeArrowheads="1"/>
            </p:cNvSpPr>
            <p:nvPr/>
          </p:nvSpPr>
          <p:spPr bwMode="auto">
            <a:xfrm>
              <a:off x="3507" y="2317"/>
              <a:ext cx="4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63" name="Rectangle 4939"/>
            <p:cNvSpPr>
              <a:spLocks noChangeArrowheads="1"/>
            </p:cNvSpPr>
            <p:nvPr/>
          </p:nvSpPr>
          <p:spPr bwMode="auto">
            <a:xfrm>
              <a:off x="3507" y="2323"/>
              <a:ext cx="4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64" name="Rectangle 4940"/>
            <p:cNvSpPr>
              <a:spLocks noChangeArrowheads="1"/>
            </p:cNvSpPr>
            <p:nvPr/>
          </p:nvSpPr>
          <p:spPr bwMode="auto">
            <a:xfrm>
              <a:off x="3507" y="2329"/>
              <a:ext cx="4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65" name="Rectangle 4941"/>
            <p:cNvSpPr>
              <a:spLocks noChangeArrowheads="1"/>
            </p:cNvSpPr>
            <p:nvPr/>
          </p:nvSpPr>
          <p:spPr bwMode="auto">
            <a:xfrm>
              <a:off x="3507" y="2334"/>
              <a:ext cx="4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66" name="Rectangle 4942"/>
            <p:cNvSpPr>
              <a:spLocks noChangeArrowheads="1"/>
            </p:cNvSpPr>
            <p:nvPr/>
          </p:nvSpPr>
          <p:spPr bwMode="auto">
            <a:xfrm>
              <a:off x="3507" y="2340"/>
              <a:ext cx="4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67" name="Rectangle 4943"/>
            <p:cNvSpPr>
              <a:spLocks noChangeArrowheads="1"/>
            </p:cNvSpPr>
            <p:nvPr/>
          </p:nvSpPr>
          <p:spPr bwMode="auto">
            <a:xfrm>
              <a:off x="3504" y="2271"/>
              <a:ext cx="6" cy="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68" name="Rectangle 4944"/>
            <p:cNvSpPr>
              <a:spLocks noChangeArrowheads="1"/>
            </p:cNvSpPr>
            <p:nvPr/>
          </p:nvSpPr>
          <p:spPr bwMode="auto">
            <a:xfrm>
              <a:off x="3464" y="2267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69" name="Rectangle 4945"/>
            <p:cNvSpPr>
              <a:spLocks noChangeArrowheads="1"/>
            </p:cNvSpPr>
            <p:nvPr/>
          </p:nvSpPr>
          <p:spPr bwMode="auto">
            <a:xfrm>
              <a:off x="3464" y="2273"/>
              <a:ext cx="5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70" name="Rectangle 4946"/>
            <p:cNvSpPr>
              <a:spLocks noChangeArrowheads="1"/>
            </p:cNvSpPr>
            <p:nvPr/>
          </p:nvSpPr>
          <p:spPr bwMode="auto">
            <a:xfrm>
              <a:off x="3464" y="2278"/>
              <a:ext cx="5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71" name="Rectangle 4947"/>
            <p:cNvSpPr>
              <a:spLocks noChangeArrowheads="1"/>
            </p:cNvSpPr>
            <p:nvPr/>
          </p:nvSpPr>
          <p:spPr bwMode="auto">
            <a:xfrm>
              <a:off x="3464" y="2284"/>
              <a:ext cx="5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72" name="Rectangle 4948"/>
            <p:cNvSpPr>
              <a:spLocks noChangeArrowheads="1"/>
            </p:cNvSpPr>
            <p:nvPr/>
          </p:nvSpPr>
          <p:spPr bwMode="auto">
            <a:xfrm>
              <a:off x="3464" y="2290"/>
              <a:ext cx="5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73" name="Rectangle 4949"/>
            <p:cNvSpPr>
              <a:spLocks noChangeArrowheads="1"/>
            </p:cNvSpPr>
            <p:nvPr/>
          </p:nvSpPr>
          <p:spPr bwMode="auto">
            <a:xfrm>
              <a:off x="3464" y="2294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74" name="Rectangle 4950"/>
            <p:cNvSpPr>
              <a:spLocks noChangeArrowheads="1"/>
            </p:cNvSpPr>
            <p:nvPr/>
          </p:nvSpPr>
          <p:spPr bwMode="auto">
            <a:xfrm>
              <a:off x="3464" y="2300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75" name="Rectangle 4951"/>
            <p:cNvSpPr>
              <a:spLocks noChangeArrowheads="1"/>
            </p:cNvSpPr>
            <p:nvPr/>
          </p:nvSpPr>
          <p:spPr bwMode="auto">
            <a:xfrm>
              <a:off x="3464" y="2306"/>
              <a:ext cx="5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76" name="Rectangle 4952"/>
            <p:cNvSpPr>
              <a:spLocks noChangeArrowheads="1"/>
            </p:cNvSpPr>
            <p:nvPr/>
          </p:nvSpPr>
          <p:spPr bwMode="auto">
            <a:xfrm>
              <a:off x="3464" y="2312"/>
              <a:ext cx="5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77" name="Rectangle 4953"/>
            <p:cNvSpPr>
              <a:spLocks noChangeArrowheads="1"/>
            </p:cNvSpPr>
            <p:nvPr/>
          </p:nvSpPr>
          <p:spPr bwMode="auto">
            <a:xfrm>
              <a:off x="3464" y="2317"/>
              <a:ext cx="5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78" name="Rectangle 4954"/>
            <p:cNvSpPr>
              <a:spLocks noChangeArrowheads="1"/>
            </p:cNvSpPr>
            <p:nvPr/>
          </p:nvSpPr>
          <p:spPr bwMode="auto">
            <a:xfrm>
              <a:off x="3464" y="2323"/>
              <a:ext cx="5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79" name="Rectangle 4955"/>
            <p:cNvSpPr>
              <a:spLocks noChangeArrowheads="1"/>
            </p:cNvSpPr>
            <p:nvPr/>
          </p:nvSpPr>
          <p:spPr bwMode="auto">
            <a:xfrm>
              <a:off x="3464" y="2329"/>
              <a:ext cx="5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80" name="Rectangle 4956"/>
            <p:cNvSpPr>
              <a:spLocks noChangeArrowheads="1"/>
            </p:cNvSpPr>
            <p:nvPr/>
          </p:nvSpPr>
          <p:spPr bwMode="auto">
            <a:xfrm>
              <a:off x="3464" y="2334"/>
              <a:ext cx="5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81" name="Rectangle 4957"/>
            <p:cNvSpPr>
              <a:spLocks noChangeArrowheads="1"/>
            </p:cNvSpPr>
            <p:nvPr/>
          </p:nvSpPr>
          <p:spPr bwMode="auto">
            <a:xfrm>
              <a:off x="3464" y="2340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82" name="Rectangle 4958"/>
            <p:cNvSpPr>
              <a:spLocks noChangeArrowheads="1"/>
            </p:cNvSpPr>
            <p:nvPr/>
          </p:nvSpPr>
          <p:spPr bwMode="auto">
            <a:xfrm>
              <a:off x="3461" y="2271"/>
              <a:ext cx="7" cy="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83" name="Rectangle 4959"/>
            <p:cNvSpPr>
              <a:spLocks noChangeArrowheads="1"/>
            </p:cNvSpPr>
            <p:nvPr/>
          </p:nvSpPr>
          <p:spPr bwMode="auto">
            <a:xfrm>
              <a:off x="3418" y="2292"/>
              <a:ext cx="98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84" name="Rectangle 4960"/>
            <p:cNvSpPr>
              <a:spLocks noChangeArrowheads="1"/>
            </p:cNvSpPr>
            <p:nvPr/>
          </p:nvSpPr>
          <p:spPr bwMode="auto">
            <a:xfrm>
              <a:off x="3492" y="2281"/>
              <a:ext cx="8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85" name="Rectangle 4961"/>
            <p:cNvSpPr>
              <a:spLocks noChangeArrowheads="1"/>
            </p:cNvSpPr>
            <p:nvPr/>
          </p:nvSpPr>
          <p:spPr bwMode="auto">
            <a:xfrm>
              <a:off x="3450" y="2281"/>
              <a:ext cx="7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86" name="Rectangle 4962"/>
            <p:cNvSpPr>
              <a:spLocks noChangeArrowheads="1"/>
            </p:cNvSpPr>
            <p:nvPr/>
          </p:nvSpPr>
          <p:spPr bwMode="auto">
            <a:xfrm>
              <a:off x="3418" y="2292"/>
              <a:ext cx="98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87" name="Rectangle 4963"/>
            <p:cNvSpPr>
              <a:spLocks noChangeArrowheads="1"/>
            </p:cNvSpPr>
            <p:nvPr/>
          </p:nvSpPr>
          <p:spPr bwMode="auto">
            <a:xfrm>
              <a:off x="3492" y="2281"/>
              <a:ext cx="8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88" name="Rectangle 4964"/>
            <p:cNvSpPr>
              <a:spLocks noChangeArrowheads="1"/>
            </p:cNvSpPr>
            <p:nvPr/>
          </p:nvSpPr>
          <p:spPr bwMode="auto">
            <a:xfrm>
              <a:off x="3450" y="2281"/>
              <a:ext cx="7" cy="7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89" name="Rectangle 4965"/>
            <p:cNvSpPr>
              <a:spLocks noChangeArrowheads="1"/>
            </p:cNvSpPr>
            <p:nvPr/>
          </p:nvSpPr>
          <p:spPr bwMode="auto">
            <a:xfrm>
              <a:off x="3425" y="2291"/>
              <a:ext cx="12" cy="3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90" name="Rectangle 4966"/>
            <p:cNvSpPr>
              <a:spLocks noChangeArrowheads="1"/>
            </p:cNvSpPr>
            <p:nvPr/>
          </p:nvSpPr>
          <p:spPr bwMode="auto">
            <a:xfrm>
              <a:off x="3430" y="2291"/>
              <a:ext cx="12" cy="38"/>
            </a:xfrm>
            <a:prstGeom prst="rect">
              <a:avLst/>
            </a:prstGeom>
            <a:solidFill>
              <a:srgbClr val="D31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91" name="Rectangle 4967"/>
            <p:cNvSpPr>
              <a:spLocks noChangeArrowheads="1"/>
            </p:cNvSpPr>
            <p:nvPr/>
          </p:nvSpPr>
          <p:spPr bwMode="auto">
            <a:xfrm>
              <a:off x="3436" y="2291"/>
              <a:ext cx="12" cy="38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92" name="Rectangle 4968"/>
            <p:cNvSpPr>
              <a:spLocks noChangeArrowheads="1"/>
            </p:cNvSpPr>
            <p:nvPr/>
          </p:nvSpPr>
          <p:spPr bwMode="auto">
            <a:xfrm>
              <a:off x="3441" y="2291"/>
              <a:ext cx="12" cy="38"/>
            </a:xfrm>
            <a:prstGeom prst="rect">
              <a:avLst/>
            </a:prstGeom>
            <a:solidFill>
              <a:srgbClr val="DF2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93" name="Rectangle 4969"/>
            <p:cNvSpPr>
              <a:spLocks noChangeArrowheads="1"/>
            </p:cNvSpPr>
            <p:nvPr/>
          </p:nvSpPr>
          <p:spPr bwMode="auto">
            <a:xfrm>
              <a:off x="3447" y="2291"/>
              <a:ext cx="12" cy="38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94" name="Rectangle 4970"/>
            <p:cNvSpPr>
              <a:spLocks noChangeArrowheads="1"/>
            </p:cNvSpPr>
            <p:nvPr/>
          </p:nvSpPr>
          <p:spPr bwMode="auto">
            <a:xfrm>
              <a:off x="3452" y="2291"/>
              <a:ext cx="12" cy="38"/>
            </a:xfrm>
            <a:prstGeom prst="rect">
              <a:avLst/>
            </a:prstGeom>
            <a:solidFill>
              <a:srgbClr val="EC4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95" name="Rectangle 4971"/>
            <p:cNvSpPr>
              <a:spLocks noChangeArrowheads="1"/>
            </p:cNvSpPr>
            <p:nvPr/>
          </p:nvSpPr>
          <p:spPr bwMode="auto">
            <a:xfrm>
              <a:off x="3457" y="2291"/>
              <a:ext cx="12" cy="38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96" name="Rectangle 4972"/>
            <p:cNvSpPr>
              <a:spLocks noChangeArrowheads="1"/>
            </p:cNvSpPr>
            <p:nvPr/>
          </p:nvSpPr>
          <p:spPr bwMode="auto">
            <a:xfrm>
              <a:off x="3463" y="2291"/>
              <a:ext cx="12" cy="38"/>
            </a:xfrm>
            <a:prstGeom prst="rect">
              <a:avLst/>
            </a:prstGeom>
            <a:solidFill>
              <a:srgbClr val="F96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97" name="Rectangle 4973"/>
            <p:cNvSpPr>
              <a:spLocks noChangeArrowheads="1"/>
            </p:cNvSpPr>
            <p:nvPr/>
          </p:nvSpPr>
          <p:spPr bwMode="auto">
            <a:xfrm>
              <a:off x="3468" y="2291"/>
              <a:ext cx="12" cy="38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98" name="Rectangle 4974"/>
            <p:cNvSpPr>
              <a:spLocks noChangeArrowheads="1"/>
            </p:cNvSpPr>
            <p:nvPr/>
          </p:nvSpPr>
          <p:spPr bwMode="auto">
            <a:xfrm>
              <a:off x="3474" y="2291"/>
              <a:ext cx="12" cy="38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99" name="Rectangle 4975"/>
            <p:cNvSpPr>
              <a:spLocks noChangeArrowheads="1"/>
            </p:cNvSpPr>
            <p:nvPr/>
          </p:nvSpPr>
          <p:spPr bwMode="auto">
            <a:xfrm>
              <a:off x="3479" y="2291"/>
              <a:ext cx="12" cy="38"/>
            </a:xfrm>
            <a:prstGeom prst="rect">
              <a:avLst/>
            </a:prstGeom>
            <a:solidFill>
              <a:srgbClr val="FA7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00" name="Rectangle 4976"/>
            <p:cNvSpPr>
              <a:spLocks noChangeArrowheads="1"/>
            </p:cNvSpPr>
            <p:nvPr/>
          </p:nvSpPr>
          <p:spPr bwMode="auto">
            <a:xfrm>
              <a:off x="3484" y="2291"/>
              <a:ext cx="11" cy="38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01" name="Rectangle 4977"/>
            <p:cNvSpPr>
              <a:spLocks noChangeArrowheads="1"/>
            </p:cNvSpPr>
            <p:nvPr/>
          </p:nvSpPr>
          <p:spPr bwMode="auto">
            <a:xfrm>
              <a:off x="3489" y="2291"/>
              <a:ext cx="12" cy="38"/>
            </a:xfrm>
            <a:prstGeom prst="rect">
              <a:avLst/>
            </a:prstGeom>
            <a:solidFill>
              <a:srgbClr val="F05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02" name="Rectangle 4978"/>
            <p:cNvSpPr>
              <a:spLocks noChangeArrowheads="1"/>
            </p:cNvSpPr>
            <p:nvPr/>
          </p:nvSpPr>
          <p:spPr bwMode="auto">
            <a:xfrm>
              <a:off x="3495" y="2291"/>
              <a:ext cx="12" cy="38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03" name="Rectangle 4979"/>
            <p:cNvSpPr>
              <a:spLocks noChangeArrowheads="1"/>
            </p:cNvSpPr>
            <p:nvPr/>
          </p:nvSpPr>
          <p:spPr bwMode="auto">
            <a:xfrm>
              <a:off x="3500" y="2291"/>
              <a:ext cx="12" cy="38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04" name="Rectangle 4980"/>
            <p:cNvSpPr>
              <a:spLocks noChangeArrowheads="1"/>
            </p:cNvSpPr>
            <p:nvPr/>
          </p:nvSpPr>
          <p:spPr bwMode="auto">
            <a:xfrm>
              <a:off x="3505" y="2291"/>
              <a:ext cx="12" cy="38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05" name="Rectangle 4981"/>
            <p:cNvSpPr>
              <a:spLocks noChangeArrowheads="1"/>
            </p:cNvSpPr>
            <p:nvPr/>
          </p:nvSpPr>
          <p:spPr bwMode="auto">
            <a:xfrm>
              <a:off x="3510" y="2291"/>
              <a:ext cx="12" cy="38"/>
            </a:xfrm>
            <a:prstGeom prst="rect">
              <a:avLst/>
            </a:prstGeom>
            <a:solidFill>
              <a:srgbClr val="DC2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06" name="Rectangle 4982"/>
            <p:cNvSpPr>
              <a:spLocks noChangeArrowheads="1"/>
            </p:cNvSpPr>
            <p:nvPr/>
          </p:nvSpPr>
          <p:spPr bwMode="auto">
            <a:xfrm>
              <a:off x="3516" y="2291"/>
              <a:ext cx="12" cy="38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07" name="Rectangle 4983"/>
            <p:cNvSpPr>
              <a:spLocks noChangeArrowheads="1"/>
            </p:cNvSpPr>
            <p:nvPr/>
          </p:nvSpPr>
          <p:spPr bwMode="auto">
            <a:xfrm>
              <a:off x="3522" y="2291"/>
              <a:ext cx="12" cy="38"/>
            </a:xfrm>
            <a:prstGeom prst="rect">
              <a:avLst/>
            </a:prstGeom>
            <a:solidFill>
              <a:srgbClr val="D10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08" name="Rectangle 4984"/>
            <p:cNvSpPr>
              <a:spLocks noChangeArrowheads="1"/>
            </p:cNvSpPr>
            <p:nvPr/>
          </p:nvSpPr>
          <p:spPr bwMode="auto">
            <a:xfrm>
              <a:off x="3527" y="2291"/>
              <a:ext cx="12" cy="38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09" name="Rectangle 4985"/>
            <p:cNvSpPr>
              <a:spLocks noChangeArrowheads="1"/>
            </p:cNvSpPr>
            <p:nvPr/>
          </p:nvSpPr>
          <p:spPr bwMode="auto">
            <a:xfrm>
              <a:off x="3429" y="2281"/>
              <a:ext cx="98" cy="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10" name="Rectangle 4986"/>
            <p:cNvSpPr>
              <a:spLocks noChangeArrowheads="1"/>
            </p:cNvSpPr>
            <p:nvPr/>
          </p:nvSpPr>
          <p:spPr bwMode="auto">
            <a:xfrm>
              <a:off x="3507" y="2267"/>
              <a:ext cx="4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11" name="Rectangle 4987"/>
            <p:cNvSpPr>
              <a:spLocks noChangeArrowheads="1"/>
            </p:cNvSpPr>
            <p:nvPr/>
          </p:nvSpPr>
          <p:spPr bwMode="auto">
            <a:xfrm>
              <a:off x="3507" y="2273"/>
              <a:ext cx="4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12" name="Rectangle 4988"/>
            <p:cNvSpPr>
              <a:spLocks noChangeArrowheads="1"/>
            </p:cNvSpPr>
            <p:nvPr/>
          </p:nvSpPr>
          <p:spPr bwMode="auto">
            <a:xfrm>
              <a:off x="3507" y="2278"/>
              <a:ext cx="4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13" name="Rectangle 4989"/>
            <p:cNvSpPr>
              <a:spLocks noChangeArrowheads="1"/>
            </p:cNvSpPr>
            <p:nvPr/>
          </p:nvSpPr>
          <p:spPr bwMode="auto">
            <a:xfrm>
              <a:off x="3507" y="2284"/>
              <a:ext cx="4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14" name="Rectangle 4990"/>
            <p:cNvSpPr>
              <a:spLocks noChangeArrowheads="1"/>
            </p:cNvSpPr>
            <p:nvPr/>
          </p:nvSpPr>
          <p:spPr bwMode="auto">
            <a:xfrm>
              <a:off x="3507" y="2290"/>
              <a:ext cx="4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15" name="Rectangle 4991"/>
            <p:cNvSpPr>
              <a:spLocks noChangeArrowheads="1"/>
            </p:cNvSpPr>
            <p:nvPr/>
          </p:nvSpPr>
          <p:spPr bwMode="auto">
            <a:xfrm>
              <a:off x="3507" y="2294"/>
              <a:ext cx="4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16" name="Rectangle 4992"/>
            <p:cNvSpPr>
              <a:spLocks noChangeArrowheads="1"/>
            </p:cNvSpPr>
            <p:nvPr/>
          </p:nvSpPr>
          <p:spPr bwMode="auto">
            <a:xfrm>
              <a:off x="3507" y="2300"/>
              <a:ext cx="4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17" name="Rectangle 4993"/>
            <p:cNvSpPr>
              <a:spLocks noChangeArrowheads="1"/>
            </p:cNvSpPr>
            <p:nvPr/>
          </p:nvSpPr>
          <p:spPr bwMode="auto">
            <a:xfrm>
              <a:off x="3507" y="2306"/>
              <a:ext cx="4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18" name="Rectangle 4994"/>
            <p:cNvSpPr>
              <a:spLocks noChangeArrowheads="1"/>
            </p:cNvSpPr>
            <p:nvPr/>
          </p:nvSpPr>
          <p:spPr bwMode="auto">
            <a:xfrm>
              <a:off x="3507" y="2312"/>
              <a:ext cx="4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19" name="Rectangle 4995"/>
            <p:cNvSpPr>
              <a:spLocks noChangeArrowheads="1"/>
            </p:cNvSpPr>
            <p:nvPr/>
          </p:nvSpPr>
          <p:spPr bwMode="auto">
            <a:xfrm>
              <a:off x="3507" y="2317"/>
              <a:ext cx="4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20" name="Rectangle 4996"/>
            <p:cNvSpPr>
              <a:spLocks noChangeArrowheads="1"/>
            </p:cNvSpPr>
            <p:nvPr/>
          </p:nvSpPr>
          <p:spPr bwMode="auto">
            <a:xfrm>
              <a:off x="3507" y="2323"/>
              <a:ext cx="4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21" name="Rectangle 4997"/>
            <p:cNvSpPr>
              <a:spLocks noChangeArrowheads="1"/>
            </p:cNvSpPr>
            <p:nvPr/>
          </p:nvSpPr>
          <p:spPr bwMode="auto">
            <a:xfrm>
              <a:off x="3507" y="2329"/>
              <a:ext cx="4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22" name="Rectangle 4998"/>
            <p:cNvSpPr>
              <a:spLocks noChangeArrowheads="1"/>
            </p:cNvSpPr>
            <p:nvPr/>
          </p:nvSpPr>
          <p:spPr bwMode="auto">
            <a:xfrm>
              <a:off x="3507" y="2334"/>
              <a:ext cx="4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23" name="Rectangle 4999"/>
            <p:cNvSpPr>
              <a:spLocks noChangeArrowheads="1"/>
            </p:cNvSpPr>
            <p:nvPr/>
          </p:nvSpPr>
          <p:spPr bwMode="auto">
            <a:xfrm>
              <a:off x="3507" y="2340"/>
              <a:ext cx="4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24" name="Rectangle 5000"/>
            <p:cNvSpPr>
              <a:spLocks noChangeArrowheads="1"/>
            </p:cNvSpPr>
            <p:nvPr/>
          </p:nvSpPr>
          <p:spPr bwMode="auto">
            <a:xfrm>
              <a:off x="3504" y="2271"/>
              <a:ext cx="6" cy="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25" name="Rectangle 5001"/>
            <p:cNvSpPr>
              <a:spLocks noChangeArrowheads="1"/>
            </p:cNvSpPr>
            <p:nvPr/>
          </p:nvSpPr>
          <p:spPr bwMode="auto">
            <a:xfrm>
              <a:off x="3464" y="2267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26" name="Rectangle 5002"/>
            <p:cNvSpPr>
              <a:spLocks noChangeArrowheads="1"/>
            </p:cNvSpPr>
            <p:nvPr/>
          </p:nvSpPr>
          <p:spPr bwMode="auto">
            <a:xfrm>
              <a:off x="3464" y="2273"/>
              <a:ext cx="5" cy="12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27" name="Rectangle 5003"/>
            <p:cNvSpPr>
              <a:spLocks noChangeArrowheads="1"/>
            </p:cNvSpPr>
            <p:nvPr/>
          </p:nvSpPr>
          <p:spPr bwMode="auto">
            <a:xfrm>
              <a:off x="3464" y="2278"/>
              <a:ext cx="5" cy="12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28" name="Rectangle 5004"/>
            <p:cNvSpPr>
              <a:spLocks noChangeArrowheads="1"/>
            </p:cNvSpPr>
            <p:nvPr/>
          </p:nvSpPr>
          <p:spPr bwMode="auto">
            <a:xfrm>
              <a:off x="3464" y="2284"/>
              <a:ext cx="5" cy="12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29" name="Rectangle 5005"/>
            <p:cNvSpPr>
              <a:spLocks noChangeArrowheads="1"/>
            </p:cNvSpPr>
            <p:nvPr/>
          </p:nvSpPr>
          <p:spPr bwMode="auto">
            <a:xfrm>
              <a:off x="3464" y="2290"/>
              <a:ext cx="5" cy="12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30" name="Rectangle 5006"/>
            <p:cNvSpPr>
              <a:spLocks noChangeArrowheads="1"/>
            </p:cNvSpPr>
            <p:nvPr/>
          </p:nvSpPr>
          <p:spPr bwMode="auto">
            <a:xfrm>
              <a:off x="3464" y="2294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31" name="Rectangle 5007"/>
            <p:cNvSpPr>
              <a:spLocks noChangeArrowheads="1"/>
            </p:cNvSpPr>
            <p:nvPr/>
          </p:nvSpPr>
          <p:spPr bwMode="auto">
            <a:xfrm>
              <a:off x="3464" y="2300"/>
              <a:ext cx="5" cy="12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32" name="Rectangle 5008"/>
            <p:cNvSpPr>
              <a:spLocks noChangeArrowheads="1"/>
            </p:cNvSpPr>
            <p:nvPr/>
          </p:nvSpPr>
          <p:spPr bwMode="auto">
            <a:xfrm>
              <a:off x="3464" y="2306"/>
              <a:ext cx="5" cy="1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33" name="Rectangle 5009"/>
            <p:cNvSpPr>
              <a:spLocks noChangeArrowheads="1"/>
            </p:cNvSpPr>
            <p:nvPr/>
          </p:nvSpPr>
          <p:spPr bwMode="auto">
            <a:xfrm>
              <a:off x="3464" y="2312"/>
              <a:ext cx="5" cy="12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34" name="Rectangle 5010"/>
            <p:cNvSpPr>
              <a:spLocks noChangeArrowheads="1"/>
            </p:cNvSpPr>
            <p:nvPr/>
          </p:nvSpPr>
          <p:spPr bwMode="auto">
            <a:xfrm>
              <a:off x="3464" y="2317"/>
              <a:ext cx="5" cy="12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35" name="Rectangle 5011"/>
            <p:cNvSpPr>
              <a:spLocks noChangeArrowheads="1"/>
            </p:cNvSpPr>
            <p:nvPr/>
          </p:nvSpPr>
          <p:spPr bwMode="auto">
            <a:xfrm>
              <a:off x="3464" y="2323"/>
              <a:ext cx="5" cy="1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36" name="Rectangle 5012"/>
            <p:cNvSpPr>
              <a:spLocks noChangeArrowheads="1"/>
            </p:cNvSpPr>
            <p:nvPr/>
          </p:nvSpPr>
          <p:spPr bwMode="auto">
            <a:xfrm>
              <a:off x="3464" y="2329"/>
              <a:ext cx="5" cy="1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37" name="Rectangle 5013"/>
            <p:cNvSpPr>
              <a:spLocks noChangeArrowheads="1"/>
            </p:cNvSpPr>
            <p:nvPr/>
          </p:nvSpPr>
          <p:spPr bwMode="auto">
            <a:xfrm>
              <a:off x="3464" y="2334"/>
              <a:ext cx="5" cy="12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38" name="Rectangle 5014"/>
            <p:cNvSpPr>
              <a:spLocks noChangeArrowheads="1"/>
            </p:cNvSpPr>
            <p:nvPr/>
          </p:nvSpPr>
          <p:spPr bwMode="auto">
            <a:xfrm>
              <a:off x="3464" y="2340"/>
              <a:ext cx="5" cy="1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39" name="Rectangle 5015"/>
            <p:cNvSpPr>
              <a:spLocks noChangeArrowheads="1"/>
            </p:cNvSpPr>
            <p:nvPr/>
          </p:nvSpPr>
          <p:spPr bwMode="auto">
            <a:xfrm>
              <a:off x="3461" y="2271"/>
              <a:ext cx="7" cy="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40" name="Freeform 5016"/>
            <p:cNvSpPr>
              <a:spLocks/>
            </p:cNvSpPr>
            <p:nvPr/>
          </p:nvSpPr>
          <p:spPr bwMode="auto">
            <a:xfrm>
              <a:off x="3439" y="2058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41" name="Rectangle 5017"/>
            <p:cNvSpPr>
              <a:spLocks noChangeArrowheads="1"/>
            </p:cNvSpPr>
            <p:nvPr/>
          </p:nvSpPr>
          <p:spPr bwMode="auto">
            <a:xfrm>
              <a:off x="3484" y="2103"/>
              <a:ext cx="11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42" name="Rectangle 5018"/>
            <p:cNvSpPr>
              <a:spLocks noChangeArrowheads="1"/>
            </p:cNvSpPr>
            <p:nvPr/>
          </p:nvSpPr>
          <p:spPr bwMode="auto">
            <a:xfrm>
              <a:off x="3480" y="2103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43" name="Rectangle 5019"/>
            <p:cNvSpPr>
              <a:spLocks noChangeArrowheads="1"/>
            </p:cNvSpPr>
            <p:nvPr/>
          </p:nvSpPr>
          <p:spPr bwMode="auto">
            <a:xfrm>
              <a:off x="3477" y="2103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44" name="Rectangle 5020"/>
            <p:cNvSpPr>
              <a:spLocks noChangeArrowheads="1"/>
            </p:cNvSpPr>
            <p:nvPr/>
          </p:nvSpPr>
          <p:spPr bwMode="auto">
            <a:xfrm>
              <a:off x="3473" y="2103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45" name="Freeform 5021"/>
            <p:cNvSpPr>
              <a:spLocks/>
            </p:cNvSpPr>
            <p:nvPr/>
          </p:nvSpPr>
          <p:spPr bwMode="auto">
            <a:xfrm>
              <a:off x="3483" y="2058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46" name="Freeform 5022"/>
            <p:cNvSpPr>
              <a:spLocks/>
            </p:cNvSpPr>
            <p:nvPr/>
          </p:nvSpPr>
          <p:spPr bwMode="auto">
            <a:xfrm>
              <a:off x="3479" y="2058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5023"/>
          <p:cNvGrpSpPr>
            <a:grpSpLocks/>
          </p:cNvGrpSpPr>
          <p:nvPr/>
        </p:nvGrpSpPr>
        <p:grpSpPr bwMode="auto">
          <a:xfrm>
            <a:off x="2216150" y="2844800"/>
            <a:ext cx="5340350" cy="1649413"/>
            <a:chOff x="1396" y="1792"/>
            <a:chExt cx="3364" cy="1039"/>
          </a:xfrm>
        </p:grpSpPr>
        <p:sp>
          <p:nvSpPr>
            <p:cNvPr id="1746848" name="Freeform 5024"/>
            <p:cNvSpPr>
              <a:spLocks/>
            </p:cNvSpPr>
            <p:nvPr/>
          </p:nvSpPr>
          <p:spPr bwMode="auto">
            <a:xfrm>
              <a:off x="3476" y="2058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49" name="Freeform 5025"/>
            <p:cNvSpPr>
              <a:spLocks/>
            </p:cNvSpPr>
            <p:nvPr/>
          </p:nvSpPr>
          <p:spPr bwMode="auto">
            <a:xfrm>
              <a:off x="3472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50" name="Freeform 5026"/>
            <p:cNvSpPr>
              <a:spLocks/>
            </p:cNvSpPr>
            <p:nvPr/>
          </p:nvSpPr>
          <p:spPr bwMode="auto">
            <a:xfrm>
              <a:off x="3470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51" name="Freeform 5027"/>
            <p:cNvSpPr>
              <a:spLocks/>
            </p:cNvSpPr>
            <p:nvPr/>
          </p:nvSpPr>
          <p:spPr bwMode="auto">
            <a:xfrm>
              <a:off x="3466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52" name="Freeform 5028"/>
            <p:cNvSpPr>
              <a:spLocks/>
            </p:cNvSpPr>
            <p:nvPr/>
          </p:nvSpPr>
          <p:spPr bwMode="auto">
            <a:xfrm>
              <a:off x="3463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53" name="Freeform 5029"/>
            <p:cNvSpPr>
              <a:spLocks/>
            </p:cNvSpPr>
            <p:nvPr/>
          </p:nvSpPr>
          <p:spPr bwMode="auto">
            <a:xfrm>
              <a:off x="3460" y="2058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54" name="Freeform 5030"/>
            <p:cNvSpPr>
              <a:spLocks/>
            </p:cNvSpPr>
            <p:nvPr/>
          </p:nvSpPr>
          <p:spPr bwMode="auto">
            <a:xfrm>
              <a:off x="3457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55" name="Freeform 5031"/>
            <p:cNvSpPr>
              <a:spLocks/>
            </p:cNvSpPr>
            <p:nvPr/>
          </p:nvSpPr>
          <p:spPr bwMode="auto">
            <a:xfrm>
              <a:off x="3454" y="2058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56" name="Freeform 5032"/>
            <p:cNvSpPr>
              <a:spLocks/>
            </p:cNvSpPr>
            <p:nvPr/>
          </p:nvSpPr>
          <p:spPr bwMode="auto">
            <a:xfrm>
              <a:off x="3451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57" name="Freeform 5033"/>
            <p:cNvSpPr>
              <a:spLocks/>
            </p:cNvSpPr>
            <p:nvPr/>
          </p:nvSpPr>
          <p:spPr bwMode="auto">
            <a:xfrm>
              <a:off x="3448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58" name="Freeform 5034"/>
            <p:cNvSpPr>
              <a:spLocks/>
            </p:cNvSpPr>
            <p:nvPr/>
          </p:nvSpPr>
          <p:spPr bwMode="auto">
            <a:xfrm>
              <a:off x="3444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59" name="Freeform 5035"/>
            <p:cNvSpPr>
              <a:spLocks/>
            </p:cNvSpPr>
            <p:nvPr/>
          </p:nvSpPr>
          <p:spPr bwMode="auto">
            <a:xfrm>
              <a:off x="3436" y="2055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60" name="Freeform 5036"/>
            <p:cNvSpPr>
              <a:spLocks/>
            </p:cNvSpPr>
            <p:nvPr/>
          </p:nvSpPr>
          <p:spPr bwMode="auto">
            <a:xfrm>
              <a:off x="3439" y="2053"/>
              <a:ext cx="50" cy="64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50" y="2"/>
                </a:cxn>
                <a:cxn ang="0">
                  <a:pos x="2" y="0"/>
                </a:cxn>
                <a:cxn ang="0">
                  <a:pos x="0" y="63"/>
                </a:cxn>
                <a:cxn ang="0">
                  <a:pos x="49" y="64"/>
                </a:cxn>
                <a:cxn ang="0">
                  <a:pos x="49" y="64"/>
                </a:cxn>
              </a:cxnLst>
              <a:rect l="0" t="0" r="r" b="b"/>
              <a:pathLst>
                <a:path w="50" h="64">
                  <a:moveTo>
                    <a:pt x="49" y="64"/>
                  </a:moveTo>
                  <a:lnTo>
                    <a:pt x="50" y="2"/>
                  </a:lnTo>
                  <a:lnTo>
                    <a:pt x="2" y="0"/>
                  </a:lnTo>
                  <a:lnTo>
                    <a:pt x="0" y="63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61" name="Freeform 5037"/>
            <p:cNvSpPr>
              <a:spLocks/>
            </p:cNvSpPr>
            <p:nvPr/>
          </p:nvSpPr>
          <p:spPr bwMode="auto">
            <a:xfrm>
              <a:off x="3439" y="2058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62" name="Rectangle 5038"/>
            <p:cNvSpPr>
              <a:spLocks noChangeArrowheads="1"/>
            </p:cNvSpPr>
            <p:nvPr/>
          </p:nvSpPr>
          <p:spPr bwMode="auto">
            <a:xfrm>
              <a:off x="3484" y="2103"/>
              <a:ext cx="11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63" name="Rectangle 5039"/>
            <p:cNvSpPr>
              <a:spLocks noChangeArrowheads="1"/>
            </p:cNvSpPr>
            <p:nvPr/>
          </p:nvSpPr>
          <p:spPr bwMode="auto">
            <a:xfrm>
              <a:off x="3480" y="2103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64" name="Rectangle 5040"/>
            <p:cNvSpPr>
              <a:spLocks noChangeArrowheads="1"/>
            </p:cNvSpPr>
            <p:nvPr/>
          </p:nvSpPr>
          <p:spPr bwMode="auto">
            <a:xfrm>
              <a:off x="3477" y="2103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65" name="Rectangle 5041"/>
            <p:cNvSpPr>
              <a:spLocks noChangeArrowheads="1"/>
            </p:cNvSpPr>
            <p:nvPr/>
          </p:nvSpPr>
          <p:spPr bwMode="auto">
            <a:xfrm>
              <a:off x="3473" y="2103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66" name="Freeform 5042"/>
            <p:cNvSpPr>
              <a:spLocks/>
            </p:cNvSpPr>
            <p:nvPr/>
          </p:nvSpPr>
          <p:spPr bwMode="auto">
            <a:xfrm>
              <a:off x="3483" y="2058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67" name="Freeform 5043"/>
            <p:cNvSpPr>
              <a:spLocks/>
            </p:cNvSpPr>
            <p:nvPr/>
          </p:nvSpPr>
          <p:spPr bwMode="auto">
            <a:xfrm>
              <a:off x="3479" y="2058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68" name="Freeform 5044"/>
            <p:cNvSpPr>
              <a:spLocks/>
            </p:cNvSpPr>
            <p:nvPr/>
          </p:nvSpPr>
          <p:spPr bwMode="auto">
            <a:xfrm>
              <a:off x="3476" y="2058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69" name="Freeform 5045"/>
            <p:cNvSpPr>
              <a:spLocks/>
            </p:cNvSpPr>
            <p:nvPr/>
          </p:nvSpPr>
          <p:spPr bwMode="auto">
            <a:xfrm>
              <a:off x="3472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70" name="Freeform 5046"/>
            <p:cNvSpPr>
              <a:spLocks/>
            </p:cNvSpPr>
            <p:nvPr/>
          </p:nvSpPr>
          <p:spPr bwMode="auto">
            <a:xfrm>
              <a:off x="3470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71" name="Freeform 5047"/>
            <p:cNvSpPr>
              <a:spLocks/>
            </p:cNvSpPr>
            <p:nvPr/>
          </p:nvSpPr>
          <p:spPr bwMode="auto">
            <a:xfrm>
              <a:off x="3466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72" name="Freeform 5048"/>
            <p:cNvSpPr>
              <a:spLocks/>
            </p:cNvSpPr>
            <p:nvPr/>
          </p:nvSpPr>
          <p:spPr bwMode="auto">
            <a:xfrm>
              <a:off x="3463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73" name="Freeform 5049"/>
            <p:cNvSpPr>
              <a:spLocks/>
            </p:cNvSpPr>
            <p:nvPr/>
          </p:nvSpPr>
          <p:spPr bwMode="auto">
            <a:xfrm>
              <a:off x="3460" y="2058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74" name="Freeform 5050"/>
            <p:cNvSpPr>
              <a:spLocks/>
            </p:cNvSpPr>
            <p:nvPr/>
          </p:nvSpPr>
          <p:spPr bwMode="auto">
            <a:xfrm>
              <a:off x="3457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75" name="Freeform 5051"/>
            <p:cNvSpPr>
              <a:spLocks/>
            </p:cNvSpPr>
            <p:nvPr/>
          </p:nvSpPr>
          <p:spPr bwMode="auto">
            <a:xfrm>
              <a:off x="3454" y="2058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76" name="Freeform 5052"/>
            <p:cNvSpPr>
              <a:spLocks/>
            </p:cNvSpPr>
            <p:nvPr/>
          </p:nvSpPr>
          <p:spPr bwMode="auto">
            <a:xfrm>
              <a:off x="3451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77" name="Freeform 5053"/>
            <p:cNvSpPr>
              <a:spLocks/>
            </p:cNvSpPr>
            <p:nvPr/>
          </p:nvSpPr>
          <p:spPr bwMode="auto">
            <a:xfrm>
              <a:off x="3448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78" name="Freeform 5054"/>
            <p:cNvSpPr>
              <a:spLocks/>
            </p:cNvSpPr>
            <p:nvPr/>
          </p:nvSpPr>
          <p:spPr bwMode="auto">
            <a:xfrm>
              <a:off x="3444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79" name="Rectangle 5055"/>
            <p:cNvSpPr>
              <a:spLocks noChangeArrowheads="1"/>
            </p:cNvSpPr>
            <p:nvPr/>
          </p:nvSpPr>
          <p:spPr bwMode="auto">
            <a:xfrm>
              <a:off x="3484" y="2103"/>
              <a:ext cx="11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80" name="Rectangle 5056"/>
            <p:cNvSpPr>
              <a:spLocks noChangeArrowheads="1"/>
            </p:cNvSpPr>
            <p:nvPr/>
          </p:nvSpPr>
          <p:spPr bwMode="auto">
            <a:xfrm>
              <a:off x="3480" y="2103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81" name="Rectangle 5057"/>
            <p:cNvSpPr>
              <a:spLocks noChangeArrowheads="1"/>
            </p:cNvSpPr>
            <p:nvPr/>
          </p:nvSpPr>
          <p:spPr bwMode="auto">
            <a:xfrm>
              <a:off x="3477" y="2103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82" name="Rectangle 5058"/>
            <p:cNvSpPr>
              <a:spLocks noChangeArrowheads="1"/>
            </p:cNvSpPr>
            <p:nvPr/>
          </p:nvSpPr>
          <p:spPr bwMode="auto">
            <a:xfrm>
              <a:off x="3473" y="2103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83" name="Freeform 5059"/>
            <p:cNvSpPr>
              <a:spLocks/>
            </p:cNvSpPr>
            <p:nvPr/>
          </p:nvSpPr>
          <p:spPr bwMode="auto">
            <a:xfrm>
              <a:off x="3483" y="2058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84" name="Freeform 5060"/>
            <p:cNvSpPr>
              <a:spLocks/>
            </p:cNvSpPr>
            <p:nvPr/>
          </p:nvSpPr>
          <p:spPr bwMode="auto">
            <a:xfrm>
              <a:off x="3479" y="2058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85" name="Freeform 5061"/>
            <p:cNvSpPr>
              <a:spLocks/>
            </p:cNvSpPr>
            <p:nvPr/>
          </p:nvSpPr>
          <p:spPr bwMode="auto">
            <a:xfrm>
              <a:off x="3476" y="2058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86" name="Freeform 5062"/>
            <p:cNvSpPr>
              <a:spLocks/>
            </p:cNvSpPr>
            <p:nvPr/>
          </p:nvSpPr>
          <p:spPr bwMode="auto">
            <a:xfrm>
              <a:off x="3472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87" name="Freeform 5063"/>
            <p:cNvSpPr>
              <a:spLocks/>
            </p:cNvSpPr>
            <p:nvPr/>
          </p:nvSpPr>
          <p:spPr bwMode="auto">
            <a:xfrm>
              <a:off x="3470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88" name="Freeform 5064"/>
            <p:cNvSpPr>
              <a:spLocks/>
            </p:cNvSpPr>
            <p:nvPr/>
          </p:nvSpPr>
          <p:spPr bwMode="auto">
            <a:xfrm>
              <a:off x="3466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89" name="Freeform 5065"/>
            <p:cNvSpPr>
              <a:spLocks/>
            </p:cNvSpPr>
            <p:nvPr/>
          </p:nvSpPr>
          <p:spPr bwMode="auto">
            <a:xfrm>
              <a:off x="3463" y="2058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90" name="Freeform 5066"/>
            <p:cNvSpPr>
              <a:spLocks/>
            </p:cNvSpPr>
            <p:nvPr/>
          </p:nvSpPr>
          <p:spPr bwMode="auto">
            <a:xfrm>
              <a:off x="3460" y="2058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91" name="Freeform 5067"/>
            <p:cNvSpPr>
              <a:spLocks/>
            </p:cNvSpPr>
            <p:nvPr/>
          </p:nvSpPr>
          <p:spPr bwMode="auto">
            <a:xfrm>
              <a:off x="3457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92" name="Freeform 5068"/>
            <p:cNvSpPr>
              <a:spLocks/>
            </p:cNvSpPr>
            <p:nvPr/>
          </p:nvSpPr>
          <p:spPr bwMode="auto">
            <a:xfrm>
              <a:off x="3454" y="2058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93" name="Freeform 5069"/>
            <p:cNvSpPr>
              <a:spLocks/>
            </p:cNvSpPr>
            <p:nvPr/>
          </p:nvSpPr>
          <p:spPr bwMode="auto">
            <a:xfrm>
              <a:off x="3451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94" name="Freeform 5070"/>
            <p:cNvSpPr>
              <a:spLocks/>
            </p:cNvSpPr>
            <p:nvPr/>
          </p:nvSpPr>
          <p:spPr bwMode="auto">
            <a:xfrm>
              <a:off x="3448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95" name="Freeform 5071"/>
            <p:cNvSpPr>
              <a:spLocks/>
            </p:cNvSpPr>
            <p:nvPr/>
          </p:nvSpPr>
          <p:spPr bwMode="auto">
            <a:xfrm>
              <a:off x="3444" y="2058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96" name="Freeform 5072"/>
            <p:cNvSpPr>
              <a:spLocks/>
            </p:cNvSpPr>
            <p:nvPr/>
          </p:nvSpPr>
          <p:spPr bwMode="auto">
            <a:xfrm>
              <a:off x="3436" y="2055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97" name="Freeform 5073"/>
            <p:cNvSpPr>
              <a:spLocks/>
            </p:cNvSpPr>
            <p:nvPr/>
          </p:nvSpPr>
          <p:spPr bwMode="auto">
            <a:xfrm>
              <a:off x="3439" y="2053"/>
              <a:ext cx="50" cy="64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50" y="2"/>
                </a:cxn>
                <a:cxn ang="0">
                  <a:pos x="2" y="0"/>
                </a:cxn>
                <a:cxn ang="0">
                  <a:pos x="0" y="63"/>
                </a:cxn>
                <a:cxn ang="0">
                  <a:pos x="49" y="64"/>
                </a:cxn>
                <a:cxn ang="0">
                  <a:pos x="49" y="64"/>
                </a:cxn>
              </a:cxnLst>
              <a:rect l="0" t="0" r="r" b="b"/>
              <a:pathLst>
                <a:path w="50" h="64">
                  <a:moveTo>
                    <a:pt x="49" y="64"/>
                  </a:moveTo>
                  <a:lnTo>
                    <a:pt x="50" y="2"/>
                  </a:lnTo>
                  <a:lnTo>
                    <a:pt x="2" y="0"/>
                  </a:lnTo>
                  <a:lnTo>
                    <a:pt x="0" y="63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98" name="Freeform 5074"/>
            <p:cNvSpPr>
              <a:spLocks/>
            </p:cNvSpPr>
            <p:nvPr/>
          </p:nvSpPr>
          <p:spPr bwMode="auto">
            <a:xfrm>
              <a:off x="3439" y="2512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99" name="Rectangle 5075"/>
            <p:cNvSpPr>
              <a:spLocks noChangeArrowheads="1"/>
            </p:cNvSpPr>
            <p:nvPr/>
          </p:nvSpPr>
          <p:spPr bwMode="auto">
            <a:xfrm>
              <a:off x="3484" y="2557"/>
              <a:ext cx="11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00" name="Rectangle 5076"/>
            <p:cNvSpPr>
              <a:spLocks noChangeArrowheads="1"/>
            </p:cNvSpPr>
            <p:nvPr/>
          </p:nvSpPr>
          <p:spPr bwMode="auto">
            <a:xfrm>
              <a:off x="3480" y="2557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01" name="Rectangle 5077"/>
            <p:cNvSpPr>
              <a:spLocks noChangeArrowheads="1"/>
            </p:cNvSpPr>
            <p:nvPr/>
          </p:nvSpPr>
          <p:spPr bwMode="auto">
            <a:xfrm>
              <a:off x="3477" y="2557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02" name="Rectangle 5078"/>
            <p:cNvSpPr>
              <a:spLocks noChangeArrowheads="1"/>
            </p:cNvSpPr>
            <p:nvPr/>
          </p:nvSpPr>
          <p:spPr bwMode="auto">
            <a:xfrm>
              <a:off x="3473" y="2557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03" name="Freeform 5079"/>
            <p:cNvSpPr>
              <a:spLocks/>
            </p:cNvSpPr>
            <p:nvPr/>
          </p:nvSpPr>
          <p:spPr bwMode="auto">
            <a:xfrm>
              <a:off x="3483" y="251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04" name="Freeform 5080"/>
            <p:cNvSpPr>
              <a:spLocks/>
            </p:cNvSpPr>
            <p:nvPr/>
          </p:nvSpPr>
          <p:spPr bwMode="auto">
            <a:xfrm>
              <a:off x="3479" y="251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05" name="Freeform 5081"/>
            <p:cNvSpPr>
              <a:spLocks/>
            </p:cNvSpPr>
            <p:nvPr/>
          </p:nvSpPr>
          <p:spPr bwMode="auto">
            <a:xfrm>
              <a:off x="3476" y="251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06" name="Freeform 5082"/>
            <p:cNvSpPr>
              <a:spLocks/>
            </p:cNvSpPr>
            <p:nvPr/>
          </p:nvSpPr>
          <p:spPr bwMode="auto">
            <a:xfrm>
              <a:off x="3472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07" name="Freeform 5083"/>
            <p:cNvSpPr>
              <a:spLocks/>
            </p:cNvSpPr>
            <p:nvPr/>
          </p:nvSpPr>
          <p:spPr bwMode="auto">
            <a:xfrm>
              <a:off x="3470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08" name="Freeform 5084"/>
            <p:cNvSpPr>
              <a:spLocks/>
            </p:cNvSpPr>
            <p:nvPr/>
          </p:nvSpPr>
          <p:spPr bwMode="auto">
            <a:xfrm>
              <a:off x="3466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09" name="Freeform 5085"/>
            <p:cNvSpPr>
              <a:spLocks/>
            </p:cNvSpPr>
            <p:nvPr/>
          </p:nvSpPr>
          <p:spPr bwMode="auto">
            <a:xfrm>
              <a:off x="3463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10" name="Freeform 5086"/>
            <p:cNvSpPr>
              <a:spLocks/>
            </p:cNvSpPr>
            <p:nvPr/>
          </p:nvSpPr>
          <p:spPr bwMode="auto">
            <a:xfrm>
              <a:off x="3460" y="251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11" name="Freeform 5087"/>
            <p:cNvSpPr>
              <a:spLocks/>
            </p:cNvSpPr>
            <p:nvPr/>
          </p:nvSpPr>
          <p:spPr bwMode="auto">
            <a:xfrm>
              <a:off x="3457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12" name="Freeform 5088"/>
            <p:cNvSpPr>
              <a:spLocks/>
            </p:cNvSpPr>
            <p:nvPr/>
          </p:nvSpPr>
          <p:spPr bwMode="auto">
            <a:xfrm>
              <a:off x="3454" y="251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13" name="Freeform 5089"/>
            <p:cNvSpPr>
              <a:spLocks/>
            </p:cNvSpPr>
            <p:nvPr/>
          </p:nvSpPr>
          <p:spPr bwMode="auto">
            <a:xfrm>
              <a:off x="3451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14" name="Freeform 5090"/>
            <p:cNvSpPr>
              <a:spLocks/>
            </p:cNvSpPr>
            <p:nvPr/>
          </p:nvSpPr>
          <p:spPr bwMode="auto">
            <a:xfrm>
              <a:off x="3448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15" name="Freeform 5091"/>
            <p:cNvSpPr>
              <a:spLocks/>
            </p:cNvSpPr>
            <p:nvPr/>
          </p:nvSpPr>
          <p:spPr bwMode="auto">
            <a:xfrm>
              <a:off x="3444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16" name="Freeform 5092"/>
            <p:cNvSpPr>
              <a:spLocks/>
            </p:cNvSpPr>
            <p:nvPr/>
          </p:nvSpPr>
          <p:spPr bwMode="auto">
            <a:xfrm>
              <a:off x="3436" y="2509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17" name="Freeform 5093"/>
            <p:cNvSpPr>
              <a:spLocks/>
            </p:cNvSpPr>
            <p:nvPr/>
          </p:nvSpPr>
          <p:spPr bwMode="auto">
            <a:xfrm>
              <a:off x="3439" y="2507"/>
              <a:ext cx="50" cy="64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50" y="2"/>
                </a:cxn>
                <a:cxn ang="0">
                  <a:pos x="2" y="0"/>
                </a:cxn>
                <a:cxn ang="0">
                  <a:pos x="0" y="62"/>
                </a:cxn>
                <a:cxn ang="0">
                  <a:pos x="49" y="64"/>
                </a:cxn>
                <a:cxn ang="0">
                  <a:pos x="49" y="64"/>
                </a:cxn>
              </a:cxnLst>
              <a:rect l="0" t="0" r="r" b="b"/>
              <a:pathLst>
                <a:path w="50" h="64">
                  <a:moveTo>
                    <a:pt x="49" y="64"/>
                  </a:moveTo>
                  <a:lnTo>
                    <a:pt x="50" y="2"/>
                  </a:lnTo>
                  <a:lnTo>
                    <a:pt x="2" y="0"/>
                  </a:lnTo>
                  <a:lnTo>
                    <a:pt x="0" y="62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18" name="Freeform 5094"/>
            <p:cNvSpPr>
              <a:spLocks/>
            </p:cNvSpPr>
            <p:nvPr/>
          </p:nvSpPr>
          <p:spPr bwMode="auto">
            <a:xfrm>
              <a:off x="3439" y="2512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19" name="Rectangle 5095"/>
            <p:cNvSpPr>
              <a:spLocks noChangeArrowheads="1"/>
            </p:cNvSpPr>
            <p:nvPr/>
          </p:nvSpPr>
          <p:spPr bwMode="auto">
            <a:xfrm>
              <a:off x="3484" y="2557"/>
              <a:ext cx="11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20" name="Rectangle 5096"/>
            <p:cNvSpPr>
              <a:spLocks noChangeArrowheads="1"/>
            </p:cNvSpPr>
            <p:nvPr/>
          </p:nvSpPr>
          <p:spPr bwMode="auto">
            <a:xfrm>
              <a:off x="3480" y="2557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21" name="Rectangle 5097"/>
            <p:cNvSpPr>
              <a:spLocks noChangeArrowheads="1"/>
            </p:cNvSpPr>
            <p:nvPr/>
          </p:nvSpPr>
          <p:spPr bwMode="auto">
            <a:xfrm>
              <a:off x="3477" y="2557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22" name="Rectangle 5098"/>
            <p:cNvSpPr>
              <a:spLocks noChangeArrowheads="1"/>
            </p:cNvSpPr>
            <p:nvPr/>
          </p:nvSpPr>
          <p:spPr bwMode="auto">
            <a:xfrm>
              <a:off x="3473" y="2557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23" name="Freeform 5099"/>
            <p:cNvSpPr>
              <a:spLocks/>
            </p:cNvSpPr>
            <p:nvPr/>
          </p:nvSpPr>
          <p:spPr bwMode="auto">
            <a:xfrm>
              <a:off x="3483" y="251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24" name="Freeform 5100"/>
            <p:cNvSpPr>
              <a:spLocks/>
            </p:cNvSpPr>
            <p:nvPr/>
          </p:nvSpPr>
          <p:spPr bwMode="auto">
            <a:xfrm>
              <a:off x="3479" y="251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25" name="Freeform 5101"/>
            <p:cNvSpPr>
              <a:spLocks/>
            </p:cNvSpPr>
            <p:nvPr/>
          </p:nvSpPr>
          <p:spPr bwMode="auto">
            <a:xfrm>
              <a:off x="3476" y="251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26" name="Freeform 5102"/>
            <p:cNvSpPr>
              <a:spLocks/>
            </p:cNvSpPr>
            <p:nvPr/>
          </p:nvSpPr>
          <p:spPr bwMode="auto">
            <a:xfrm>
              <a:off x="3472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27" name="Freeform 5103"/>
            <p:cNvSpPr>
              <a:spLocks/>
            </p:cNvSpPr>
            <p:nvPr/>
          </p:nvSpPr>
          <p:spPr bwMode="auto">
            <a:xfrm>
              <a:off x="3470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28" name="Freeform 5104"/>
            <p:cNvSpPr>
              <a:spLocks/>
            </p:cNvSpPr>
            <p:nvPr/>
          </p:nvSpPr>
          <p:spPr bwMode="auto">
            <a:xfrm>
              <a:off x="3466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29" name="Freeform 5105"/>
            <p:cNvSpPr>
              <a:spLocks/>
            </p:cNvSpPr>
            <p:nvPr/>
          </p:nvSpPr>
          <p:spPr bwMode="auto">
            <a:xfrm>
              <a:off x="3463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30" name="Freeform 5106"/>
            <p:cNvSpPr>
              <a:spLocks/>
            </p:cNvSpPr>
            <p:nvPr/>
          </p:nvSpPr>
          <p:spPr bwMode="auto">
            <a:xfrm>
              <a:off x="3460" y="251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31" name="Freeform 5107"/>
            <p:cNvSpPr>
              <a:spLocks/>
            </p:cNvSpPr>
            <p:nvPr/>
          </p:nvSpPr>
          <p:spPr bwMode="auto">
            <a:xfrm>
              <a:off x="3457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32" name="Freeform 5108"/>
            <p:cNvSpPr>
              <a:spLocks/>
            </p:cNvSpPr>
            <p:nvPr/>
          </p:nvSpPr>
          <p:spPr bwMode="auto">
            <a:xfrm>
              <a:off x="3454" y="251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33" name="Freeform 5109"/>
            <p:cNvSpPr>
              <a:spLocks/>
            </p:cNvSpPr>
            <p:nvPr/>
          </p:nvSpPr>
          <p:spPr bwMode="auto">
            <a:xfrm>
              <a:off x="3451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34" name="Freeform 5110"/>
            <p:cNvSpPr>
              <a:spLocks/>
            </p:cNvSpPr>
            <p:nvPr/>
          </p:nvSpPr>
          <p:spPr bwMode="auto">
            <a:xfrm>
              <a:off x="3448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35" name="Freeform 5111"/>
            <p:cNvSpPr>
              <a:spLocks/>
            </p:cNvSpPr>
            <p:nvPr/>
          </p:nvSpPr>
          <p:spPr bwMode="auto">
            <a:xfrm>
              <a:off x="3444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36" name="Rectangle 5112"/>
            <p:cNvSpPr>
              <a:spLocks noChangeArrowheads="1"/>
            </p:cNvSpPr>
            <p:nvPr/>
          </p:nvSpPr>
          <p:spPr bwMode="auto">
            <a:xfrm>
              <a:off x="3484" y="2557"/>
              <a:ext cx="11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37" name="Rectangle 5113"/>
            <p:cNvSpPr>
              <a:spLocks noChangeArrowheads="1"/>
            </p:cNvSpPr>
            <p:nvPr/>
          </p:nvSpPr>
          <p:spPr bwMode="auto">
            <a:xfrm>
              <a:off x="3480" y="2557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38" name="Rectangle 5114"/>
            <p:cNvSpPr>
              <a:spLocks noChangeArrowheads="1"/>
            </p:cNvSpPr>
            <p:nvPr/>
          </p:nvSpPr>
          <p:spPr bwMode="auto">
            <a:xfrm>
              <a:off x="3477" y="2557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39" name="Rectangle 5115"/>
            <p:cNvSpPr>
              <a:spLocks noChangeArrowheads="1"/>
            </p:cNvSpPr>
            <p:nvPr/>
          </p:nvSpPr>
          <p:spPr bwMode="auto">
            <a:xfrm>
              <a:off x="3473" y="2557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40" name="Freeform 5116"/>
            <p:cNvSpPr>
              <a:spLocks/>
            </p:cNvSpPr>
            <p:nvPr/>
          </p:nvSpPr>
          <p:spPr bwMode="auto">
            <a:xfrm>
              <a:off x="3483" y="251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41" name="Freeform 5117"/>
            <p:cNvSpPr>
              <a:spLocks/>
            </p:cNvSpPr>
            <p:nvPr/>
          </p:nvSpPr>
          <p:spPr bwMode="auto">
            <a:xfrm>
              <a:off x="3479" y="251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42" name="Freeform 5118"/>
            <p:cNvSpPr>
              <a:spLocks/>
            </p:cNvSpPr>
            <p:nvPr/>
          </p:nvSpPr>
          <p:spPr bwMode="auto">
            <a:xfrm>
              <a:off x="3476" y="251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43" name="Freeform 5119"/>
            <p:cNvSpPr>
              <a:spLocks/>
            </p:cNvSpPr>
            <p:nvPr/>
          </p:nvSpPr>
          <p:spPr bwMode="auto">
            <a:xfrm>
              <a:off x="3472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44" name="Freeform 5120"/>
            <p:cNvSpPr>
              <a:spLocks/>
            </p:cNvSpPr>
            <p:nvPr/>
          </p:nvSpPr>
          <p:spPr bwMode="auto">
            <a:xfrm>
              <a:off x="3470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45" name="Freeform 5121"/>
            <p:cNvSpPr>
              <a:spLocks/>
            </p:cNvSpPr>
            <p:nvPr/>
          </p:nvSpPr>
          <p:spPr bwMode="auto">
            <a:xfrm>
              <a:off x="3466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46" name="Freeform 5122"/>
            <p:cNvSpPr>
              <a:spLocks/>
            </p:cNvSpPr>
            <p:nvPr/>
          </p:nvSpPr>
          <p:spPr bwMode="auto">
            <a:xfrm>
              <a:off x="3463" y="251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47" name="Freeform 5123"/>
            <p:cNvSpPr>
              <a:spLocks/>
            </p:cNvSpPr>
            <p:nvPr/>
          </p:nvSpPr>
          <p:spPr bwMode="auto">
            <a:xfrm>
              <a:off x="3460" y="251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48" name="Freeform 5124"/>
            <p:cNvSpPr>
              <a:spLocks/>
            </p:cNvSpPr>
            <p:nvPr/>
          </p:nvSpPr>
          <p:spPr bwMode="auto">
            <a:xfrm>
              <a:off x="3457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49" name="Freeform 5125"/>
            <p:cNvSpPr>
              <a:spLocks/>
            </p:cNvSpPr>
            <p:nvPr/>
          </p:nvSpPr>
          <p:spPr bwMode="auto">
            <a:xfrm>
              <a:off x="3454" y="251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50" name="Freeform 5126"/>
            <p:cNvSpPr>
              <a:spLocks/>
            </p:cNvSpPr>
            <p:nvPr/>
          </p:nvSpPr>
          <p:spPr bwMode="auto">
            <a:xfrm>
              <a:off x="3451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51" name="Freeform 5127"/>
            <p:cNvSpPr>
              <a:spLocks/>
            </p:cNvSpPr>
            <p:nvPr/>
          </p:nvSpPr>
          <p:spPr bwMode="auto">
            <a:xfrm>
              <a:off x="3448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52" name="Freeform 5128"/>
            <p:cNvSpPr>
              <a:spLocks/>
            </p:cNvSpPr>
            <p:nvPr/>
          </p:nvSpPr>
          <p:spPr bwMode="auto">
            <a:xfrm>
              <a:off x="3444" y="251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53" name="Freeform 5129"/>
            <p:cNvSpPr>
              <a:spLocks/>
            </p:cNvSpPr>
            <p:nvPr/>
          </p:nvSpPr>
          <p:spPr bwMode="auto">
            <a:xfrm>
              <a:off x="3436" y="2509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54" name="Freeform 5130"/>
            <p:cNvSpPr>
              <a:spLocks/>
            </p:cNvSpPr>
            <p:nvPr/>
          </p:nvSpPr>
          <p:spPr bwMode="auto">
            <a:xfrm>
              <a:off x="3439" y="2507"/>
              <a:ext cx="50" cy="64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50" y="2"/>
                </a:cxn>
                <a:cxn ang="0">
                  <a:pos x="2" y="0"/>
                </a:cxn>
                <a:cxn ang="0">
                  <a:pos x="0" y="62"/>
                </a:cxn>
                <a:cxn ang="0">
                  <a:pos x="49" y="64"/>
                </a:cxn>
                <a:cxn ang="0">
                  <a:pos x="49" y="64"/>
                </a:cxn>
              </a:cxnLst>
              <a:rect l="0" t="0" r="r" b="b"/>
              <a:pathLst>
                <a:path w="50" h="64">
                  <a:moveTo>
                    <a:pt x="49" y="64"/>
                  </a:moveTo>
                  <a:lnTo>
                    <a:pt x="50" y="2"/>
                  </a:lnTo>
                  <a:lnTo>
                    <a:pt x="2" y="0"/>
                  </a:lnTo>
                  <a:lnTo>
                    <a:pt x="0" y="62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55" name="Freeform 5131"/>
            <p:cNvSpPr>
              <a:spLocks/>
            </p:cNvSpPr>
            <p:nvPr/>
          </p:nvSpPr>
          <p:spPr bwMode="auto">
            <a:xfrm>
              <a:off x="1407" y="1845"/>
              <a:ext cx="128" cy="603"/>
            </a:xfrm>
            <a:custGeom>
              <a:avLst/>
              <a:gdLst/>
              <a:ahLst/>
              <a:cxnLst>
                <a:cxn ang="0">
                  <a:pos x="128" y="603"/>
                </a:cxn>
                <a:cxn ang="0">
                  <a:pos x="124" y="603"/>
                </a:cxn>
                <a:cxn ang="0">
                  <a:pos x="108" y="599"/>
                </a:cxn>
                <a:cxn ang="0">
                  <a:pos x="99" y="596"/>
                </a:cxn>
                <a:cxn ang="0">
                  <a:pos x="86" y="585"/>
                </a:cxn>
                <a:cxn ang="0">
                  <a:pos x="72" y="571"/>
                </a:cxn>
                <a:cxn ang="0">
                  <a:pos x="64" y="562"/>
                </a:cxn>
                <a:cxn ang="0">
                  <a:pos x="52" y="540"/>
                </a:cxn>
                <a:cxn ang="0">
                  <a:pos x="43" y="523"/>
                </a:cxn>
                <a:cxn ang="0">
                  <a:pos x="38" y="512"/>
                </a:cxn>
                <a:cxn ang="0">
                  <a:pos x="34" y="503"/>
                </a:cxn>
                <a:cxn ang="0">
                  <a:pos x="25" y="481"/>
                </a:cxn>
                <a:cxn ang="0">
                  <a:pos x="17" y="453"/>
                </a:cxn>
                <a:cxn ang="0">
                  <a:pos x="13" y="433"/>
                </a:cxn>
                <a:cxn ang="0">
                  <a:pos x="8" y="405"/>
                </a:cxn>
                <a:cxn ang="0">
                  <a:pos x="4" y="377"/>
                </a:cxn>
                <a:cxn ang="0">
                  <a:pos x="0" y="346"/>
                </a:cxn>
                <a:cxn ang="0">
                  <a:pos x="0" y="318"/>
                </a:cxn>
                <a:cxn ang="0">
                  <a:pos x="0" y="301"/>
                </a:cxn>
                <a:cxn ang="0">
                  <a:pos x="0" y="287"/>
                </a:cxn>
                <a:cxn ang="0">
                  <a:pos x="0" y="256"/>
                </a:cxn>
                <a:cxn ang="0">
                  <a:pos x="4" y="225"/>
                </a:cxn>
                <a:cxn ang="0">
                  <a:pos x="8" y="197"/>
                </a:cxn>
                <a:cxn ang="0">
                  <a:pos x="13" y="169"/>
                </a:cxn>
                <a:cxn ang="0">
                  <a:pos x="17" y="148"/>
                </a:cxn>
                <a:cxn ang="0">
                  <a:pos x="25" y="121"/>
                </a:cxn>
                <a:cxn ang="0">
                  <a:pos x="34" y="96"/>
                </a:cxn>
                <a:cxn ang="0">
                  <a:pos x="38" y="86"/>
                </a:cxn>
                <a:cxn ang="0">
                  <a:pos x="43" y="76"/>
                </a:cxn>
                <a:cxn ang="0">
                  <a:pos x="52" y="59"/>
                </a:cxn>
                <a:cxn ang="0">
                  <a:pos x="60" y="45"/>
                </a:cxn>
                <a:cxn ang="0">
                  <a:pos x="72" y="27"/>
                </a:cxn>
                <a:cxn ang="0">
                  <a:pos x="81" y="21"/>
                </a:cxn>
                <a:cxn ang="0">
                  <a:pos x="90" y="9"/>
                </a:cxn>
                <a:cxn ang="0">
                  <a:pos x="108" y="3"/>
                </a:cxn>
                <a:cxn ang="0">
                  <a:pos x="120" y="0"/>
                </a:cxn>
                <a:cxn ang="0">
                  <a:pos x="124" y="0"/>
                </a:cxn>
                <a:cxn ang="0">
                  <a:pos x="128" y="603"/>
                </a:cxn>
              </a:cxnLst>
              <a:rect l="0" t="0" r="r" b="b"/>
              <a:pathLst>
                <a:path w="128" h="603">
                  <a:moveTo>
                    <a:pt x="128" y="603"/>
                  </a:moveTo>
                  <a:lnTo>
                    <a:pt x="124" y="603"/>
                  </a:lnTo>
                  <a:lnTo>
                    <a:pt x="108" y="599"/>
                  </a:lnTo>
                  <a:lnTo>
                    <a:pt x="99" y="596"/>
                  </a:lnTo>
                  <a:lnTo>
                    <a:pt x="86" y="585"/>
                  </a:lnTo>
                  <a:lnTo>
                    <a:pt x="72" y="571"/>
                  </a:lnTo>
                  <a:lnTo>
                    <a:pt x="64" y="562"/>
                  </a:lnTo>
                  <a:lnTo>
                    <a:pt x="52" y="540"/>
                  </a:lnTo>
                  <a:lnTo>
                    <a:pt x="43" y="523"/>
                  </a:lnTo>
                  <a:lnTo>
                    <a:pt x="38" y="512"/>
                  </a:lnTo>
                  <a:lnTo>
                    <a:pt x="34" y="503"/>
                  </a:lnTo>
                  <a:lnTo>
                    <a:pt x="25" y="481"/>
                  </a:lnTo>
                  <a:lnTo>
                    <a:pt x="17" y="453"/>
                  </a:lnTo>
                  <a:lnTo>
                    <a:pt x="13" y="433"/>
                  </a:lnTo>
                  <a:lnTo>
                    <a:pt x="8" y="405"/>
                  </a:lnTo>
                  <a:lnTo>
                    <a:pt x="4" y="377"/>
                  </a:lnTo>
                  <a:lnTo>
                    <a:pt x="0" y="346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87"/>
                  </a:lnTo>
                  <a:lnTo>
                    <a:pt x="0" y="256"/>
                  </a:lnTo>
                  <a:lnTo>
                    <a:pt x="4" y="225"/>
                  </a:lnTo>
                  <a:lnTo>
                    <a:pt x="8" y="197"/>
                  </a:lnTo>
                  <a:lnTo>
                    <a:pt x="13" y="169"/>
                  </a:lnTo>
                  <a:lnTo>
                    <a:pt x="17" y="148"/>
                  </a:lnTo>
                  <a:lnTo>
                    <a:pt x="25" y="121"/>
                  </a:lnTo>
                  <a:lnTo>
                    <a:pt x="34" y="96"/>
                  </a:lnTo>
                  <a:lnTo>
                    <a:pt x="38" y="86"/>
                  </a:lnTo>
                  <a:lnTo>
                    <a:pt x="43" y="76"/>
                  </a:lnTo>
                  <a:lnTo>
                    <a:pt x="52" y="59"/>
                  </a:lnTo>
                  <a:lnTo>
                    <a:pt x="60" y="45"/>
                  </a:lnTo>
                  <a:lnTo>
                    <a:pt x="72" y="27"/>
                  </a:lnTo>
                  <a:lnTo>
                    <a:pt x="81" y="21"/>
                  </a:lnTo>
                  <a:lnTo>
                    <a:pt x="90" y="9"/>
                  </a:lnTo>
                  <a:lnTo>
                    <a:pt x="108" y="3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603"/>
                  </a:lnTo>
                  <a:close/>
                </a:path>
              </a:pathLst>
            </a:custGeom>
            <a:solidFill>
              <a:srgbClr val="A2C1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56" name="Freeform 5132"/>
            <p:cNvSpPr>
              <a:spLocks/>
            </p:cNvSpPr>
            <p:nvPr/>
          </p:nvSpPr>
          <p:spPr bwMode="auto">
            <a:xfrm>
              <a:off x="1396" y="1834"/>
              <a:ext cx="139" cy="626"/>
            </a:xfrm>
            <a:custGeom>
              <a:avLst/>
              <a:gdLst/>
              <a:ahLst/>
              <a:cxnLst>
                <a:cxn ang="0">
                  <a:pos x="135" y="602"/>
                </a:cxn>
                <a:cxn ang="0">
                  <a:pos x="122" y="599"/>
                </a:cxn>
                <a:cxn ang="0">
                  <a:pos x="113" y="596"/>
                </a:cxn>
                <a:cxn ang="0">
                  <a:pos x="104" y="587"/>
                </a:cxn>
                <a:cxn ang="0">
                  <a:pos x="92" y="575"/>
                </a:cxn>
                <a:cxn ang="0">
                  <a:pos x="84" y="565"/>
                </a:cxn>
                <a:cxn ang="0">
                  <a:pos x="72" y="546"/>
                </a:cxn>
                <a:cxn ang="0">
                  <a:pos x="64" y="528"/>
                </a:cxn>
                <a:cxn ang="0">
                  <a:pos x="60" y="519"/>
                </a:cxn>
                <a:cxn ang="0">
                  <a:pos x="57" y="510"/>
                </a:cxn>
                <a:cxn ang="0">
                  <a:pos x="36" y="492"/>
                </a:cxn>
                <a:cxn ang="0">
                  <a:pos x="28" y="464"/>
                </a:cxn>
                <a:cxn ang="0">
                  <a:pos x="24" y="444"/>
                </a:cxn>
                <a:cxn ang="0">
                  <a:pos x="19" y="416"/>
                </a:cxn>
                <a:cxn ang="0">
                  <a:pos x="22" y="356"/>
                </a:cxn>
                <a:cxn ang="0">
                  <a:pos x="23" y="329"/>
                </a:cxn>
                <a:cxn ang="0">
                  <a:pos x="23" y="267"/>
                </a:cxn>
                <a:cxn ang="0">
                  <a:pos x="27" y="237"/>
                </a:cxn>
                <a:cxn ang="0">
                  <a:pos x="30" y="210"/>
                </a:cxn>
                <a:cxn ang="0">
                  <a:pos x="35" y="183"/>
                </a:cxn>
                <a:cxn ang="0">
                  <a:pos x="39" y="163"/>
                </a:cxn>
                <a:cxn ang="0">
                  <a:pos x="48" y="136"/>
                </a:cxn>
                <a:cxn ang="0">
                  <a:pos x="49" y="97"/>
                </a:cxn>
                <a:cxn ang="0">
                  <a:pos x="54" y="87"/>
                </a:cxn>
                <a:cxn ang="0">
                  <a:pos x="63" y="70"/>
                </a:cxn>
                <a:cxn ang="0">
                  <a:pos x="71" y="56"/>
                </a:cxn>
                <a:cxn ang="0">
                  <a:pos x="83" y="38"/>
                </a:cxn>
                <a:cxn ang="0">
                  <a:pos x="101" y="39"/>
                </a:cxn>
                <a:cxn ang="0">
                  <a:pos x="106" y="32"/>
                </a:cxn>
                <a:cxn ang="0">
                  <a:pos x="122" y="25"/>
                </a:cxn>
                <a:cxn ang="0">
                  <a:pos x="131" y="23"/>
                </a:cxn>
                <a:cxn ang="0">
                  <a:pos x="131" y="0"/>
                </a:cxn>
                <a:cxn ang="0">
                  <a:pos x="116" y="3"/>
                </a:cxn>
                <a:cxn ang="0">
                  <a:pos x="97" y="10"/>
                </a:cxn>
                <a:cxn ang="0">
                  <a:pos x="83" y="25"/>
                </a:cxn>
                <a:cxn ang="0">
                  <a:pos x="77" y="29"/>
                </a:cxn>
                <a:cxn ang="0">
                  <a:pos x="61" y="50"/>
                </a:cxn>
                <a:cxn ang="0">
                  <a:pos x="44" y="82"/>
                </a:cxn>
                <a:cxn ang="0">
                  <a:pos x="39" y="94"/>
                </a:cxn>
                <a:cxn ang="0">
                  <a:pos x="26" y="129"/>
                </a:cxn>
                <a:cxn ang="0">
                  <a:pos x="13" y="178"/>
                </a:cxn>
                <a:cxn ang="0">
                  <a:pos x="8" y="206"/>
                </a:cxn>
                <a:cxn ang="0">
                  <a:pos x="0" y="266"/>
                </a:cxn>
                <a:cxn ang="0">
                  <a:pos x="0" y="312"/>
                </a:cxn>
                <a:cxn ang="0">
                  <a:pos x="0" y="359"/>
                </a:cxn>
                <a:cxn ang="0">
                  <a:pos x="8" y="419"/>
                </a:cxn>
                <a:cxn ang="0">
                  <a:pos x="17" y="467"/>
                </a:cxn>
                <a:cxn ang="0">
                  <a:pos x="26" y="496"/>
                </a:cxn>
                <a:cxn ang="0">
                  <a:pos x="35" y="518"/>
                </a:cxn>
                <a:cxn ang="0">
                  <a:pos x="43" y="538"/>
                </a:cxn>
                <a:cxn ang="0">
                  <a:pos x="53" y="557"/>
                </a:cxn>
                <a:cxn ang="0">
                  <a:pos x="75" y="590"/>
                </a:cxn>
                <a:cxn ang="0">
                  <a:pos x="90" y="605"/>
                </a:cxn>
                <a:cxn ang="0">
                  <a:pos x="106" y="618"/>
                </a:cxn>
                <a:cxn ang="0">
                  <a:pos x="133" y="625"/>
                </a:cxn>
              </a:cxnLst>
              <a:rect l="0" t="0" r="r" b="b"/>
              <a:pathLst>
                <a:path w="139" h="626">
                  <a:moveTo>
                    <a:pt x="139" y="626"/>
                  </a:moveTo>
                  <a:lnTo>
                    <a:pt x="139" y="602"/>
                  </a:lnTo>
                  <a:lnTo>
                    <a:pt x="135" y="602"/>
                  </a:lnTo>
                  <a:lnTo>
                    <a:pt x="135" y="614"/>
                  </a:lnTo>
                  <a:lnTo>
                    <a:pt x="138" y="602"/>
                  </a:lnTo>
                  <a:lnTo>
                    <a:pt x="122" y="599"/>
                  </a:lnTo>
                  <a:lnTo>
                    <a:pt x="119" y="610"/>
                  </a:lnTo>
                  <a:lnTo>
                    <a:pt x="122" y="599"/>
                  </a:lnTo>
                  <a:lnTo>
                    <a:pt x="113" y="596"/>
                  </a:lnTo>
                  <a:lnTo>
                    <a:pt x="110" y="607"/>
                  </a:lnTo>
                  <a:lnTo>
                    <a:pt x="117" y="598"/>
                  </a:lnTo>
                  <a:lnTo>
                    <a:pt x="104" y="587"/>
                  </a:lnTo>
                  <a:lnTo>
                    <a:pt x="97" y="596"/>
                  </a:lnTo>
                  <a:lnTo>
                    <a:pt x="105" y="589"/>
                  </a:lnTo>
                  <a:lnTo>
                    <a:pt x="92" y="575"/>
                  </a:lnTo>
                  <a:lnTo>
                    <a:pt x="83" y="582"/>
                  </a:lnTo>
                  <a:lnTo>
                    <a:pt x="92" y="575"/>
                  </a:lnTo>
                  <a:lnTo>
                    <a:pt x="84" y="565"/>
                  </a:lnTo>
                  <a:lnTo>
                    <a:pt x="75" y="573"/>
                  </a:lnTo>
                  <a:lnTo>
                    <a:pt x="85" y="567"/>
                  </a:lnTo>
                  <a:lnTo>
                    <a:pt x="72" y="546"/>
                  </a:lnTo>
                  <a:lnTo>
                    <a:pt x="63" y="551"/>
                  </a:lnTo>
                  <a:lnTo>
                    <a:pt x="73" y="546"/>
                  </a:lnTo>
                  <a:lnTo>
                    <a:pt x="64" y="528"/>
                  </a:lnTo>
                  <a:lnTo>
                    <a:pt x="54" y="534"/>
                  </a:lnTo>
                  <a:lnTo>
                    <a:pt x="64" y="529"/>
                  </a:lnTo>
                  <a:lnTo>
                    <a:pt x="60" y="519"/>
                  </a:lnTo>
                  <a:lnTo>
                    <a:pt x="49" y="523"/>
                  </a:lnTo>
                  <a:lnTo>
                    <a:pt x="60" y="519"/>
                  </a:lnTo>
                  <a:lnTo>
                    <a:pt x="57" y="510"/>
                  </a:lnTo>
                  <a:lnTo>
                    <a:pt x="57" y="509"/>
                  </a:lnTo>
                  <a:lnTo>
                    <a:pt x="48" y="487"/>
                  </a:lnTo>
                  <a:lnTo>
                    <a:pt x="36" y="492"/>
                  </a:lnTo>
                  <a:lnTo>
                    <a:pt x="48" y="489"/>
                  </a:lnTo>
                  <a:lnTo>
                    <a:pt x="39" y="461"/>
                  </a:lnTo>
                  <a:lnTo>
                    <a:pt x="28" y="464"/>
                  </a:lnTo>
                  <a:lnTo>
                    <a:pt x="39" y="462"/>
                  </a:lnTo>
                  <a:lnTo>
                    <a:pt x="35" y="442"/>
                  </a:lnTo>
                  <a:lnTo>
                    <a:pt x="24" y="444"/>
                  </a:lnTo>
                  <a:lnTo>
                    <a:pt x="35" y="443"/>
                  </a:lnTo>
                  <a:lnTo>
                    <a:pt x="30" y="415"/>
                  </a:lnTo>
                  <a:lnTo>
                    <a:pt x="19" y="416"/>
                  </a:lnTo>
                  <a:lnTo>
                    <a:pt x="30" y="415"/>
                  </a:lnTo>
                  <a:lnTo>
                    <a:pt x="27" y="387"/>
                  </a:lnTo>
                  <a:lnTo>
                    <a:pt x="22" y="356"/>
                  </a:lnTo>
                  <a:lnTo>
                    <a:pt x="11" y="357"/>
                  </a:lnTo>
                  <a:lnTo>
                    <a:pt x="23" y="357"/>
                  </a:lnTo>
                  <a:lnTo>
                    <a:pt x="23" y="329"/>
                  </a:lnTo>
                  <a:lnTo>
                    <a:pt x="23" y="312"/>
                  </a:lnTo>
                  <a:lnTo>
                    <a:pt x="23" y="298"/>
                  </a:lnTo>
                  <a:lnTo>
                    <a:pt x="23" y="267"/>
                  </a:lnTo>
                  <a:lnTo>
                    <a:pt x="11" y="267"/>
                  </a:lnTo>
                  <a:lnTo>
                    <a:pt x="22" y="268"/>
                  </a:lnTo>
                  <a:lnTo>
                    <a:pt x="27" y="237"/>
                  </a:lnTo>
                  <a:lnTo>
                    <a:pt x="30" y="209"/>
                  </a:lnTo>
                  <a:lnTo>
                    <a:pt x="19" y="208"/>
                  </a:lnTo>
                  <a:lnTo>
                    <a:pt x="30" y="210"/>
                  </a:lnTo>
                  <a:lnTo>
                    <a:pt x="35" y="183"/>
                  </a:lnTo>
                  <a:lnTo>
                    <a:pt x="24" y="180"/>
                  </a:lnTo>
                  <a:lnTo>
                    <a:pt x="35" y="183"/>
                  </a:lnTo>
                  <a:lnTo>
                    <a:pt x="39" y="162"/>
                  </a:lnTo>
                  <a:lnTo>
                    <a:pt x="28" y="159"/>
                  </a:lnTo>
                  <a:lnTo>
                    <a:pt x="39" y="163"/>
                  </a:lnTo>
                  <a:lnTo>
                    <a:pt x="48" y="136"/>
                  </a:lnTo>
                  <a:lnTo>
                    <a:pt x="36" y="132"/>
                  </a:lnTo>
                  <a:lnTo>
                    <a:pt x="48" y="136"/>
                  </a:lnTo>
                  <a:lnTo>
                    <a:pt x="57" y="112"/>
                  </a:lnTo>
                  <a:lnTo>
                    <a:pt x="60" y="102"/>
                  </a:lnTo>
                  <a:lnTo>
                    <a:pt x="49" y="97"/>
                  </a:lnTo>
                  <a:lnTo>
                    <a:pt x="60" y="102"/>
                  </a:lnTo>
                  <a:lnTo>
                    <a:pt x="64" y="91"/>
                  </a:lnTo>
                  <a:lnTo>
                    <a:pt x="54" y="87"/>
                  </a:lnTo>
                  <a:lnTo>
                    <a:pt x="64" y="92"/>
                  </a:lnTo>
                  <a:lnTo>
                    <a:pt x="73" y="75"/>
                  </a:lnTo>
                  <a:lnTo>
                    <a:pt x="63" y="70"/>
                  </a:lnTo>
                  <a:lnTo>
                    <a:pt x="72" y="76"/>
                  </a:lnTo>
                  <a:lnTo>
                    <a:pt x="80" y="62"/>
                  </a:lnTo>
                  <a:lnTo>
                    <a:pt x="71" y="56"/>
                  </a:lnTo>
                  <a:lnTo>
                    <a:pt x="80" y="62"/>
                  </a:lnTo>
                  <a:lnTo>
                    <a:pt x="93" y="45"/>
                  </a:lnTo>
                  <a:lnTo>
                    <a:pt x="83" y="38"/>
                  </a:lnTo>
                  <a:lnTo>
                    <a:pt x="90" y="47"/>
                  </a:lnTo>
                  <a:lnTo>
                    <a:pt x="99" y="41"/>
                  </a:lnTo>
                  <a:lnTo>
                    <a:pt x="101" y="39"/>
                  </a:lnTo>
                  <a:lnTo>
                    <a:pt x="110" y="28"/>
                  </a:lnTo>
                  <a:lnTo>
                    <a:pt x="101" y="20"/>
                  </a:lnTo>
                  <a:lnTo>
                    <a:pt x="106" y="32"/>
                  </a:lnTo>
                  <a:lnTo>
                    <a:pt x="123" y="25"/>
                  </a:lnTo>
                  <a:lnTo>
                    <a:pt x="119" y="14"/>
                  </a:lnTo>
                  <a:lnTo>
                    <a:pt x="122" y="25"/>
                  </a:lnTo>
                  <a:lnTo>
                    <a:pt x="134" y="22"/>
                  </a:lnTo>
                  <a:lnTo>
                    <a:pt x="131" y="11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98" y="10"/>
                  </a:lnTo>
                  <a:lnTo>
                    <a:pt x="97" y="10"/>
                  </a:lnTo>
                  <a:lnTo>
                    <a:pt x="93" y="12"/>
                  </a:lnTo>
                  <a:lnTo>
                    <a:pt x="92" y="14"/>
                  </a:lnTo>
                  <a:lnTo>
                    <a:pt x="83" y="25"/>
                  </a:lnTo>
                  <a:lnTo>
                    <a:pt x="92" y="32"/>
                  </a:lnTo>
                  <a:lnTo>
                    <a:pt x="86" y="23"/>
                  </a:lnTo>
                  <a:lnTo>
                    <a:pt x="77" y="29"/>
                  </a:lnTo>
                  <a:lnTo>
                    <a:pt x="74" y="32"/>
                  </a:lnTo>
                  <a:lnTo>
                    <a:pt x="62" y="49"/>
                  </a:lnTo>
                  <a:lnTo>
                    <a:pt x="61" y="50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44" y="82"/>
                  </a:lnTo>
                  <a:lnTo>
                    <a:pt x="43" y="82"/>
                  </a:lnTo>
                  <a:lnTo>
                    <a:pt x="39" y="93"/>
                  </a:lnTo>
                  <a:lnTo>
                    <a:pt x="39" y="94"/>
                  </a:lnTo>
                  <a:lnTo>
                    <a:pt x="35" y="103"/>
                  </a:lnTo>
                  <a:lnTo>
                    <a:pt x="26" y="128"/>
                  </a:lnTo>
                  <a:lnTo>
                    <a:pt x="26" y="129"/>
                  </a:lnTo>
                  <a:lnTo>
                    <a:pt x="18" y="156"/>
                  </a:lnTo>
                  <a:lnTo>
                    <a:pt x="17" y="157"/>
                  </a:lnTo>
                  <a:lnTo>
                    <a:pt x="13" y="178"/>
                  </a:lnTo>
                  <a:lnTo>
                    <a:pt x="13" y="180"/>
                  </a:lnTo>
                  <a:lnTo>
                    <a:pt x="13" y="179"/>
                  </a:lnTo>
                  <a:lnTo>
                    <a:pt x="8" y="206"/>
                  </a:lnTo>
                  <a:lnTo>
                    <a:pt x="8" y="206"/>
                  </a:lnTo>
                  <a:lnTo>
                    <a:pt x="4" y="234"/>
                  </a:lnTo>
                  <a:lnTo>
                    <a:pt x="0" y="266"/>
                  </a:lnTo>
                  <a:lnTo>
                    <a:pt x="0" y="267"/>
                  </a:lnTo>
                  <a:lnTo>
                    <a:pt x="0" y="298"/>
                  </a:lnTo>
                  <a:lnTo>
                    <a:pt x="0" y="312"/>
                  </a:lnTo>
                  <a:lnTo>
                    <a:pt x="0" y="329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90"/>
                  </a:lnTo>
                  <a:lnTo>
                    <a:pt x="8" y="418"/>
                  </a:lnTo>
                  <a:lnTo>
                    <a:pt x="8" y="419"/>
                  </a:lnTo>
                  <a:lnTo>
                    <a:pt x="13" y="446"/>
                  </a:lnTo>
                  <a:lnTo>
                    <a:pt x="13" y="447"/>
                  </a:lnTo>
                  <a:lnTo>
                    <a:pt x="17" y="467"/>
                  </a:lnTo>
                  <a:lnTo>
                    <a:pt x="18" y="468"/>
                  </a:lnTo>
                  <a:lnTo>
                    <a:pt x="26" y="496"/>
                  </a:lnTo>
                  <a:lnTo>
                    <a:pt x="26" y="496"/>
                  </a:lnTo>
                  <a:lnTo>
                    <a:pt x="35" y="518"/>
                  </a:lnTo>
                  <a:lnTo>
                    <a:pt x="45" y="514"/>
                  </a:lnTo>
                  <a:lnTo>
                    <a:pt x="35" y="518"/>
                  </a:lnTo>
                  <a:lnTo>
                    <a:pt x="39" y="528"/>
                  </a:lnTo>
                  <a:lnTo>
                    <a:pt x="39" y="528"/>
                  </a:lnTo>
                  <a:lnTo>
                    <a:pt x="43" y="538"/>
                  </a:lnTo>
                  <a:lnTo>
                    <a:pt x="44" y="539"/>
                  </a:lnTo>
                  <a:lnTo>
                    <a:pt x="53" y="556"/>
                  </a:lnTo>
                  <a:lnTo>
                    <a:pt x="53" y="557"/>
                  </a:lnTo>
                  <a:lnTo>
                    <a:pt x="66" y="579"/>
                  </a:lnTo>
                  <a:lnTo>
                    <a:pt x="67" y="580"/>
                  </a:lnTo>
                  <a:lnTo>
                    <a:pt x="75" y="590"/>
                  </a:lnTo>
                  <a:lnTo>
                    <a:pt x="75" y="590"/>
                  </a:lnTo>
                  <a:lnTo>
                    <a:pt x="89" y="605"/>
                  </a:lnTo>
                  <a:lnTo>
                    <a:pt x="90" y="605"/>
                  </a:lnTo>
                  <a:lnTo>
                    <a:pt x="103" y="616"/>
                  </a:lnTo>
                  <a:lnTo>
                    <a:pt x="105" y="617"/>
                  </a:lnTo>
                  <a:lnTo>
                    <a:pt x="106" y="618"/>
                  </a:lnTo>
                  <a:lnTo>
                    <a:pt x="115" y="621"/>
                  </a:lnTo>
                  <a:lnTo>
                    <a:pt x="116" y="621"/>
                  </a:lnTo>
                  <a:lnTo>
                    <a:pt x="133" y="625"/>
                  </a:lnTo>
                  <a:lnTo>
                    <a:pt x="135" y="626"/>
                  </a:lnTo>
                  <a:lnTo>
                    <a:pt x="139" y="62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57" name="Freeform 5133"/>
            <p:cNvSpPr>
              <a:spLocks/>
            </p:cNvSpPr>
            <p:nvPr/>
          </p:nvSpPr>
          <p:spPr bwMode="auto">
            <a:xfrm>
              <a:off x="1407" y="1845"/>
              <a:ext cx="458" cy="603"/>
            </a:xfrm>
            <a:custGeom>
              <a:avLst/>
              <a:gdLst/>
              <a:ahLst/>
              <a:cxnLst>
                <a:cxn ang="0">
                  <a:pos x="458" y="301"/>
                </a:cxn>
                <a:cxn ang="0">
                  <a:pos x="124" y="0"/>
                </a:cxn>
                <a:cxn ang="0">
                  <a:pos x="94" y="6"/>
                </a:cxn>
                <a:cxn ang="0">
                  <a:pos x="69" y="34"/>
                </a:cxn>
                <a:cxn ang="0">
                  <a:pos x="47" y="68"/>
                </a:cxn>
                <a:cxn ang="0">
                  <a:pos x="30" y="104"/>
                </a:cxn>
                <a:cxn ang="0">
                  <a:pos x="17" y="145"/>
                </a:cxn>
                <a:cxn ang="0">
                  <a:pos x="8" y="187"/>
                </a:cxn>
                <a:cxn ang="0">
                  <a:pos x="4" y="231"/>
                </a:cxn>
                <a:cxn ang="0">
                  <a:pos x="0" y="284"/>
                </a:cxn>
                <a:cxn ang="0">
                  <a:pos x="0" y="336"/>
                </a:cxn>
                <a:cxn ang="0">
                  <a:pos x="4" y="381"/>
                </a:cxn>
                <a:cxn ang="0">
                  <a:pos x="8" y="419"/>
                </a:cxn>
                <a:cxn ang="0">
                  <a:pos x="21" y="467"/>
                </a:cxn>
                <a:cxn ang="0">
                  <a:pos x="34" y="509"/>
                </a:cxn>
                <a:cxn ang="0">
                  <a:pos x="60" y="558"/>
                </a:cxn>
                <a:cxn ang="0">
                  <a:pos x="90" y="585"/>
                </a:cxn>
                <a:cxn ang="0">
                  <a:pos x="124" y="603"/>
                </a:cxn>
                <a:cxn ang="0">
                  <a:pos x="454" y="315"/>
                </a:cxn>
                <a:cxn ang="0">
                  <a:pos x="458" y="301"/>
                </a:cxn>
              </a:cxnLst>
              <a:rect l="0" t="0" r="r" b="b"/>
              <a:pathLst>
                <a:path w="458" h="603">
                  <a:moveTo>
                    <a:pt x="458" y="301"/>
                  </a:moveTo>
                  <a:lnTo>
                    <a:pt x="124" y="0"/>
                  </a:lnTo>
                  <a:lnTo>
                    <a:pt x="94" y="6"/>
                  </a:lnTo>
                  <a:lnTo>
                    <a:pt x="69" y="34"/>
                  </a:lnTo>
                  <a:lnTo>
                    <a:pt x="47" y="68"/>
                  </a:lnTo>
                  <a:lnTo>
                    <a:pt x="30" y="104"/>
                  </a:lnTo>
                  <a:lnTo>
                    <a:pt x="17" y="145"/>
                  </a:lnTo>
                  <a:lnTo>
                    <a:pt x="8" y="187"/>
                  </a:lnTo>
                  <a:lnTo>
                    <a:pt x="4" y="231"/>
                  </a:lnTo>
                  <a:lnTo>
                    <a:pt x="0" y="284"/>
                  </a:lnTo>
                  <a:lnTo>
                    <a:pt x="0" y="336"/>
                  </a:lnTo>
                  <a:lnTo>
                    <a:pt x="4" y="381"/>
                  </a:lnTo>
                  <a:lnTo>
                    <a:pt x="8" y="419"/>
                  </a:lnTo>
                  <a:lnTo>
                    <a:pt x="21" y="467"/>
                  </a:lnTo>
                  <a:lnTo>
                    <a:pt x="34" y="509"/>
                  </a:lnTo>
                  <a:lnTo>
                    <a:pt x="60" y="558"/>
                  </a:lnTo>
                  <a:lnTo>
                    <a:pt x="90" y="585"/>
                  </a:lnTo>
                  <a:lnTo>
                    <a:pt x="124" y="603"/>
                  </a:lnTo>
                  <a:lnTo>
                    <a:pt x="454" y="315"/>
                  </a:lnTo>
                  <a:lnTo>
                    <a:pt x="458" y="301"/>
                  </a:lnTo>
                  <a:close/>
                </a:path>
              </a:pathLst>
            </a:custGeom>
            <a:solidFill>
              <a:srgbClr val="A2C1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58" name="Freeform 5134"/>
            <p:cNvSpPr>
              <a:spLocks/>
            </p:cNvSpPr>
            <p:nvPr/>
          </p:nvSpPr>
          <p:spPr bwMode="auto">
            <a:xfrm>
              <a:off x="1516" y="1833"/>
              <a:ext cx="361" cy="3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7"/>
                </a:cxn>
                <a:cxn ang="0">
                  <a:pos x="346" y="329"/>
                </a:cxn>
                <a:cxn ang="0">
                  <a:pos x="361" y="312"/>
                </a:cxn>
                <a:cxn ang="0">
                  <a:pos x="15" y="0"/>
                </a:cxn>
              </a:cxnLst>
              <a:rect l="0" t="0" r="r" b="b"/>
              <a:pathLst>
                <a:path w="361" h="329">
                  <a:moveTo>
                    <a:pt x="15" y="0"/>
                  </a:moveTo>
                  <a:lnTo>
                    <a:pt x="0" y="17"/>
                  </a:lnTo>
                  <a:lnTo>
                    <a:pt x="346" y="329"/>
                  </a:lnTo>
                  <a:lnTo>
                    <a:pt x="361" y="3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59" name="Freeform 5135"/>
            <p:cNvSpPr>
              <a:spLocks/>
            </p:cNvSpPr>
            <p:nvPr/>
          </p:nvSpPr>
          <p:spPr bwMode="auto">
            <a:xfrm>
              <a:off x="1524" y="2152"/>
              <a:ext cx="353" cy="308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15" y="308"/>
                </a:cxn>
                <a:cxn ang="0">
                  <a:pos x="353" y="17"/>
                </a:cxn>
                <a:cxn ang="0">
                  <a:pos x="338" y="0"/>
                </a:cxn>
                <a:cxn ang="0">
                  <a:pos x="0" y="290"/>
                </a:cxn>
              </a:cxnLst>
              <a:rect l="0" t="0" r="r" b="b"/>
              <a:pathLst>
                <a:path w="353" h="308">
                  <a:moveTo>
                    <a:pt x="0" y="290"/>
                  </a:moveTo>
                  <a:lnTo>
                    <a:pt x="15" y="308"/>
                  </a:lnTo>
                  <a:lnTo>
                    <a:pt x="353" y="17"/>
                  </a:lnTo>
                  <a:lnTo>
                    <a:pt x="338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60" name="Freeform 5136"/>
            <p:cNvSpPr>
              <a:spLocks/>
            </p:cNvSpPr>
            <p:nvPr/>
          </p:nvSpPr>
          <p:spPr bwMode="auto">
            <a:xfrm>
              <a:off x="1407" y="1845"/>
              <a:ext cx="128" cy="603"/>
            </a:xfrm>
            <a:custGeom>
              <a:avLst/>
              <a:gdLst/>
              <a:ahLst/>
              <a:cxnLst>
                <a:cxn ang="0">
                  <a:pos x="128" y="603"/>
                </a:cxn>
                <a:cxn ang="0">
                  <a:pos x="124" y="603"/>
                </a:cxn>
                <a:cxn ang="0">
                  <a:pos x="108" y="599"/>
                </a:cxn>
                <a:cxn ang="0">
                  <a:pos x="99" y="596"/>
                </a:cxn>
                <a:cxn ang="0">
                  <a:pos x="86" y="585"/>
                </a:cxn>
                <a:cxn ang="0">
                  <a:pos x="72" y="571"/>
                </a:cxn>
                <a:cxn ang="0">
                  <a:pos x="64" y="562"/>
                </a:cxn>
                <a:cxn ang="0">
                  <a:pos x="52" y="540"/>
                </a:cxn>
                <a:cxn ang="0">
                  <a:pos x="43" y="523"/>
                </a:cxn>
                <a:cxn ang="0">
                  <a:pos x="38" y="512"/>
                </a:cxn>
                <a:cxn ang="0">
                  <a:pos x="34" y="503"/>
                </a:cxn>
                <a:cxn ang="0">
                  <a:pos x="25" y="481"/>
                </a:cxn>
                <a:cxn ang="0">
                  <a:pos x="17" y="453"/>
                </a:cxn>
                <a:cxn ang="0">
                  <a:pos x="13" y="433"/>
                </a:cxn>
                <a:cxn ang="0">
                  <a:pos x="8" y="405"/>
                </a:cxn>
                <a:cxn ang="0">
                  <a:pos x="4" y="377"/>
                </a:cxn>
                <a:cxn ang="0">
                  <a:pos x="0" y="346"/>
                </a:cxn>
                <a:cxn ang="0">
                  <a:pos x="0" y="318"/>
                </a:cxn>
                <a:cxn ang="0">
                  <a:pos x="0" y="301"/>
                </a:cxn>
                <a:cxn ang="0">
                  <a:pos x="0" y="287"/>
                </a:cxn>
                <a:cxn ang="0">
                  <a:pos x="0" y="256"/>
                </a:cxn>
                <a:cxn ang="0">
                  <a:pos x="4" y="225"/>
                </a:cxn>
                <a:cxn ang="0">
                  <a:pos x="8" y="197"/>
                </a:cxn>
                <a:cxn ang="0">
                  <a:pos x="13" y="169"/>
                </a:cxn>
                <a:cxn ang="0">
                  <a:pos x="17" y="148"/>
                </a:cxn>
                <a:cxn ang="0">
                  <a:pos x="25" y="121"/>
                </a:cxn>
                <a:cxn ang="0">
                  <a:pos x="34" y="96"/>
                </a:cxn>
                <a:cxn ang="0">
                  <a:pos x="38" y="86"/>
                </a:cxn>
                <a:cxn ang="0">
                  <a:pos x="43" y="76"/>
                </a:cxn>
                <a:cxn ang="0">
                  <a:pos x="52" y="59"/>
                </a:cxn>
                <a:cxn ang="0">
                  <a:pos x="60" y="45"/>
                </a:cxn>
                <a:cxn ang="0">
                  <a:pos x="72" y="27"/>
                </a:cxn>
                <a:cxn ang="0">
                  <a:pos x="81" y="21"/>
                </a:cxn>
                <a:cxn ang="0">
                  <a:pos x="90" y="9"/>
                </a:cxn>
                <a:cxn ang="0">
                  <a:pos x="108" y="3"/>
                </a:cxn>
                <a:cxn ang="0">
                  <a:pos x="120" y="0"/>
                </a:cxn>
                <a:cxn ang="0">
                  <a:pos x="124" y="0"/>
                </a:cxn>
                <a:cxn ang="0">
                  <a:pos x="128" y="603"/>
                </a:cxn>
              </a:cxnLst>
              <a:rect l="0" t="0" r="r" b="b"/>
              <a:pathLst>
                <a:path w="128" h="603">
                  <a:moveTo>
                    <a:pt x="128" y="603"/>
                  </a:moveTo>
                  <a:lnTo>
                    <a:pt x="124" y="603"/>
                  </a:lnTo>
                  <a:lnTo>
                    <a:pt x="108" y="599"/>
                  </a:lnTo>
                  <a:lnTo>
                    <a:pt x="99" y="596"/>
                  </a:lnTo>
                  <a:lnTo>
                    <a:pt x="86" y="585"/>
                  </a:lnTo>
                  <a:lnTo>
                    <a:pt x="72" y="571"/>
                  </a:lnTo>
                  <a:lnTo>
                    <a:pt x="64" y="562"/>
                  </a:lnTo>
                  <a:lnTo>
                    <a:pt x="52" y="540"/>
                  </a:lnTo>
                  <a:lnTo>
                    <a:pt x="43" y="523"/>
                  </a:lnTo>
                  <a:lnTo>
                    <a:pt x="38" y="512"/>
                  </a:lnTo>
                  <a:lnTo>
                    <a:pt x="34" y="503"/>
                  </a:lnTo>
                  <a:lnTo>
                    <a:pt x="25" y="481"/>
                  </a:lnTo>
                  <a:lnTo>
                    <a:pt x="17" y="453"/>
                  </a:lnTo>
                  <a:lnTo>
                    <a:pt x="13" y="433"/>
                  </a:lnTo>
                  <a:lnTo>
                    <a:pt x="8" y="405"/>
                  </a:lnTo>
                  <a:lnTo>
                    <a:pt x="4" y="377"/>
                  </a:lnTo>
                  <a:lnTo>
                    <a:pt x="0" y="346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87"/>
                  </a:lnTo>
                  <a:lnTo>
                    <a:pt x="0" y="256"/>
                  </a:lnTo>
                  <a:lnTo>
                    <a:pt x="4" y="225"/>
                  </a:lnTo>
                  <a:lnTo>
                    <a:pt x="8" y="197"/>
                  </a:lnTo>
                  <a:lnTo>
                    <a:pt x="13" y="169"/>
                  </a:lnTo>
                  <a:lnTo>
                    <a:pt x="17" y="148"/>
                  </a:lnTo>
                  <a:lnTo>
                    <a:pt x="25" y="121"/>
                  </a:lnTo>
                  <a:lnTo>
                    <a:pt x="34" y="96"/>
                  </a:lnTo>
                  <a:lnTo>
                    <a:pt x="38" y="86"/>
                  </a:lnTo>
                  <a:lnTo>
                    <a:pt x="43" y="76"/>
                  </a:lnTo>
                  <a:lnTo>
                    <a:pt x="52" y="59"/>
                  </a:lnTo>
                  <a:lnTo>
                    <a:pt x="60" y="45"/>
                  </a:lnTo>
                  <a:lnTo>
                    <a:pt x="72" y="27"/>
                  </a:lnTo>
                  <a:lnTo>
                    <a:pt x="81" y="21"/>
                  </a:lnTo>
                  <a:lnTo>
                    <a:pt x="90" y="9"/>
                  </a:lnTo>
                  <a:lnTo>
                    <a:pt x="108" y="3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603"/>
                  </a:lnTo>
                  <a:close/>
                </a:path>
              </a:pathLst>
            </a:custGeom>
            <a:solidFill>
              <a:srgbClr val="A2C1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61" name="Freeform 5137"/>
            <p:cNvSpPr>
              <a:spLocks/>
            </p:cNvSpPr>
            <p:nvPr/>
          </p:nvSpPr>
          <p:spPr bwMode="auto">
            <a:xfrm>
              <a:off x="1396" y="1834"/>
              <a:ext cx="139" cy="626"/>
            </a:xfrm>
            <a:custGeom>
              <a:avLst/>
              <a:gdLst/>
              <a:ahLst/>
              <a:cxnLst>
                <a:cxn ang="0">
                  <a:pos x="135" y="602"/>
                </a:cxn>
                <a:cxn ang="0">
                  <a:pos x="122" y="599"/>
                </a:cxn>
                <a:cxn ang="0">
                  <a:pos x="113" y="596"/>
                </a:cxn>
                <a:cxn ang="0">
                  <a:pos x="104" y="587"/>
                </a:cxn>
                <a:cxn ang="0">
                  <a:pos x="92" y="575"/>
                </a:cxn>
                <a:cxn ang="0">
                  <a:pos x="84" y="565"/>
                </a:cxn>
                <a:cxn ang="0">
                  <a:pos x="72" y="546"/>
                </a:cxn>
                <a:cxn ang="0">
                  <a:pos x="64" y="528"/>
                </a:cxn>
                <a:cxn ang="0">
                  <a:pos x="60" y="519"/>
                </a:cxn>
                <a:cxn ang="0">
                  <a:pos x="57" y="510"/>
                </a:cxn>
                <a:cxn ang="0">
                  <a:pos x="36" y="492"/>
                </a:cxn>
                <a:cxn ang="0">
                  <a:pos x="28" y="464"/>
                </a:cxn>
                <a:cxn ang="0">
                  <a:pos x="24" y="444"/>
                </a:cxn>
                <a:cxn ang="0">
                  <a:pos x="19" y="416"/>
                </a:cxn>
                <a:cxn ang="0">
                  <a:pos x="22" y="356"/>
                </a:cxn>
                <a:cxn ang="0">
                  <a:pos x="23" y="329"/>
                </a:cxn>
                <a:cxn ang="0">
                  <a:pos x="23" y="267"/>
                </a:cxn>
                <a:cxn ang="0">
                  <a:pos x="27" y="237"/>
                </a:cxn>
                <a:cxn ang="0">
                  <a:pos x="30" y="210"/>
                </a:cxn>
                <a:cxn ang="0">
                  <a:pos x="35" y="183"/>
                </a:cxn>
                <a:cxn ang="0">
                  <a:pos x="39" y="163"/>
                </a:cxn>
                <a:cxn ang="0">
                  <a:pos x="48" y="136"/>
                </a:cxn>
                <a:cxn ang="0">
                  <a:pos x="49" y="97"/>
                </a:cxn>
                <a:cxn ang="0">
                  <a:pos x="54" y="87"/>
                </a:cxn>
                <a:cxn ang="0">
                  <a:pos x="63" y="70"/>
                </a:cxn>
                <a:cxn ang="0">
                  <a:pos x="71" y="56"/>
                </a:cxn>
                <a:cxn ang="0">
                  <a:pos x="83" y="38"/>
                </a:cxn>
                <a:cxn ang="0">
                  <a:pos x="101" y="39"/>
                </a:cxn>
                <a:cxn ang="0">
                  <a:pos x="106" y="32"/>
                </a:cxn>
                <a:cxn ang="0">
                  <a:pos x="122" y="25"/>
                </a:cxn>
                <a:cxn ang="0">
                  <a:pos x="131" y="23"/>
                </a:cxn>
                <a:cxn ang="0">
                  <a:pos x="131" y="0"/>
                </a:cxn>
                <a:cxn ang="0">
                  <a:pos x="116" y="3"/>
                </a:cxn>
                <a:cxn ang="0">
                  <a:pos x="97" y="10"/>
                </a:cxn>
                <a:cxn ang="0">
                  <a:pos x="83" y="25"/>
                </a:cxn>
                <a:cxn ang="0">
                  <a:pos x="77" y="29"/>
                </a:cxn>
                <a:cxn ang="0">
                  <a:pos x="61" y="50"/>
                </a:cxn>
                <a:cxn ang="0">
                  <a:pos x="44" y="82"/>
                </a:cxn>
                <a:cxn ang="0">
                  <a:pos x="39" y="94"/>
                </a:cxn>
                <a:cxn ang="0">
                  <a:pos x="26" y="129"/>
                </a:cxn>
                <a:cxn ang="0">
                  <a:pos x="13" y="178"/>
                </a:cxn>
                <a:cxn ang="0">
                  <a:pos x="8" y="206"/>
                </a:cxn>
                <a:cxn ang="0">
                  <a:pos x="0" y="266"/>
                </a:cxn>
                <a:cxn ang="0">
                  <a:pos x="0" y="312"/>
                </a:cxn>
                <a:cxn ang="0">
                  <a:pos x="0" y="359"/>
                </a:cxn>
                <a:cxn ang="0">
                  <a:pos x="8" y="419"/>
                </a:cxn>
                <a:cxn ang="0">
                  <a:pos x="17" y="467"/>
                </a:cxn>
                <a:cxn ang="0">
                  <a:pos x="26" y="496"/>
                </a:cxn>
                <a:cxn ang="0">
                  <a:pos x="35" y="518"/>
                </a:cxn>
                <a:cxn ang="0">
                  <a:pos x="43" y="538"/>
                </a:cxn>
                <a:cxn ang="0">
                  <a:pos x="53" y="557"/>
                </a:cxn>
                <a:cxn ang="0">
                  <a:pos x="75" y="590"/>
                </a:cxn>
                <a:cxn ang="0">
                  <a:pos x="90" y="605"/>
                </a:cxn>
                <a:cxn ang="0">
                  <a:pos x="106" y="618"/>
                </a:cxn>
                <a:cxn ang="0">
                  <a:pos x="133" y="625"/>
                </a:cxn>
              </a:cxnLst>
              <a:rect l="0" t="0" r="r" b="b"/>
              <a:pathLst>
                <a:path w="139" h="626">
                  <a:moveTo>
                    <a:pt x="139" y="626"/>
                  </a:moveTo>
                  <a:lnTo>
                    <a:pt x="139" y="602"/>
                  </a:lnTo>
                  <a:lnTo>
                    <a:pt x="135" y="602"/>
                  </a:lnTo>
                  <a:lnTo>
                    <a:pt x="135" y="614"/>
                  </a:lnTo>
                  <a:lnTo>
                    <a:pt x="138" y="602"/>
                  </a:lnTo>
                  <a:lnTo>
                    <a:pt x="122" y="599"/>
                  </a:lnTo>
                  <a:lnTo>
                    <a:pt x="119" y="610"/>
                  </a:lnTo>
                  <a:lnTo>
                    <a:pt x="122" y="599"/>
                  </a:lnTo>
                  <a:lnTo>
                    <a:pt x="113" y="596"/>
                  </a:lnTo>
                  <a:lnTo>
                    <a:pt x="110" y="607"/>
                  </a:lnTo>
                  <a:lnTo>
                    <a:pt x="117" y="598"/>
                  </a:lnTo>
                  <a:lnTo>
                    <a:pt x="104" y="587"/>
                  </a:lnTo>
                  <a:lnTo>
                    <a:pt x="97" y="596"/>
                  </a:lnTo>
                  <a:lnTo>
                    <a:pt x="105" y="589"/>
                  </a:lnTo>
                  <a:lnTo>
                    <a:pt x="92" y="575"/>
                  </a:lnTo>
                  <a:lnTo>
                    <a:pt x="83" y="582"/>
                  </a:lnTo>
                  <a:lnTo>
                    <a:pt x="92" y="575"/>
                  </a:lnTo>
                  <a:lnTo>
                    <a:pt x="84" y="565"/>
                  </a:lnTo>
                  <a:lnTo>
                    <a:pt x="75" y="573"/>
                  </a:lnTo>
                  <a:lnTo>
                    <a:pt x="85" y="567"/>
                  </a:lnTo>
                  <a:lnTo>
                    <a:pt x="72" y="546"/>
                  </a:lnTo>
                  <a:lnTo>
                    <a:pt x="63" y="551"/>
                  </a:lnTo>
                  <a:lnTo>
                    <a:pt x="73" y="546"/>
                  </a:lnTo>
                  <a:lnTo>
                    <a:pt x="64" y="528"/>
                  </a:lnTo>
                  <a:lnTo>
                    <a:pt x="54" y="534"/>
                  </a:lnTo>
                  <a:lnTo>
                    <a:pt x="64" y="529"/>
                  </a:lnTo>
                  <a:lnTo>
                    <a:pt x="60" y="519"/>
                  </a:lnTo>
                  <a:lnTo>
                    <a:pt x="49" y="523"/>
                  </a:lnTo>
                  <a:lnTo>
                    <a:pt x="60" y="519"/>
                  </a:lnTo>
                  <a:lnTo>
                    <a:pt x="57" y="510"/>
                  </a:lnTo>
                  <a:lnTo>
                    <a:pt x="57" y="509"/>
                  </a:lnTo>
                  <a:lnTo>
                    <a:pt x="48" y="487"/>
                  </a:lnTo>
                  <a:lnTo>
                    <a:pt x="36" y="492"/>
                  </a:lnTo>
                  <a:lnTo>
                    <a:pt x="48" y="489"/>
                  </a:lnTo>
                  <a:lnTo>
                    <a:pt x="39" y="461"/>
                  </a:lnTo>
                  <a:lnTo>
                    <a:pt x="28" y="464"/>
                  </a:lnTo>
                  <a:lnTo>
                    <a:pt x="39" y="462"/>
                  </a:lnTo>
                  <a:lnTo>
                    <a:pt x="35" y="442"/>
                  </a:lnTo>
                  <a:lnTo>
                    <a:pt x="24" y="444"/>
                  </a:lnTo>
                  <a:lnTo>
                    <a:pt x="35" y="443"/>
                  </a:lnTo>
                  <a:lnTo>
                    <a:pt x="30" y="415"/>
                  </a:lnTo>
                  <a:lnTo>
                    <a:pt x="19" y="416"/>
                  </a:lnTo>
                  <a:lnTo>
                    <a:pt x="30" y="415"/>
                  </a:lnTo>
                  <a:lnTo>
                    <a:pt x="27" y="387"/>
                  </a:lnTo>
                  <a:lnTo>
                    <a:pt x="22" y="356"/>
                  </a:lnTo>
                  <a:lnTo>
                    <a:pt x="11" y="357"/>
                  </a:lnTo>
                  <a:lnTo>
                    <a:pt x="23" y="357"/>
                  </a:lnTo>
                  <a:lnTo>
                    <a:pt x="23" y="329"/>
                  </a:lnTo>
                  <a:lnTo>
                    <a:pt x="23" y="312"/>
                  </a:lnTo>
                  <a:lnTo>
                    <a:pt x="23" y="298"/>
                  </a:lnTo>
                  <a:lnTo>
                    <a:pt x="23" y="267"/>
                  </a:lnTo>
                  <a:lnTo>
                    <a:pt x="11" y="267"/>
                  </a:lnTo>
                  <a:lnTo>
                    <a:pt x="22" y="268"/>
                  </a:lnTo>
                  <a:lnTo>
                    <a:pt x="27" y="237"/>
                  </a:lnTo>
                  <a:lnTo>
                    <a:pt x="30" y="209"/>
                  </a:lnTo>
                  <a:lnTo>
                    <a:pt x="19" y="208"/>
                  </a:lnTo>
                  <a:lnTo>
                    <a:pt x="30" y="210"/>
                  </a:lnTo>
                  <a:lnTo>
                    <a:pt x="35" y="183"/>
                  </a:lnTo>
                  <a:lnTo>
                    <a:pt x="24" y="180"/>
                  </a:lnTo>
                  <a:lnTo>
                    <a:pt x="35" y="183"/>
                  </a:lnTo>
                  <a:lnTo>
                    <a:pt x="39" y="162"/>
                  </a:lnTo>
                  <a:lnTo>
                    <a:pt x="28" y="159"/>
                  </a:lnTo>
                  <a:lnTo>
                    <a:pt x="39" y="163"/>
                  </a:lnTo>
                  <a:lnTo>
                    <a:pt x="48" y="136"/>
                  </a:lnTo>
                  <a:lnTo>
                    <a:pt x="36" y="132"/>
                  </a:lnTo>
                  <a:lnTo>
                    <a:pt x="48" y="136"/>
                  </a:lnTo>
                  <a:lnTo>
                    <a:pt x="57" y="112"/>
                  </a:lnTo>
                  <a:lnTo>
                    <a:pt x="60" y="102"/>
                  </a:lnTo>
                  <a:lnTo>
                    <a:pt x="49" y="97"/>
                  </a:lnTo>
                  <a:lnTo>
                    <a:pt x="60" y="102"/>
                  </a:lnTo>
                  <a:lnTo>
                    <a:pt x="64" y="91"/>
                  </a:lnTo>
                  <a:lnTo>
                    <a:pt x="54" y="87"/>
                  </a:lnTo>
                  <a:lnTo>
                    <a:pt x="64" y="92"/>
                  </a:lnTo>
                  <a:lnTo>
                    <a:pt x="73" y="75"/>
                  </a:lnTo>
                  <a:lnTo>
                    <a:pt x="63" y="70"/>
                  </a:lnTo>
                  <a:lnTo>
                    <a:pt x="72" y="76"/>
                  </a:lnTo>
                  <a:lnTo>
                    <a:pt x="80" y="62"/>
                  </a:lnTo>
                  <a:lnTo>
                    <a:pt x="71" y="56"/>
                  </a:lnTo>
                  <a:lnTo>
                    <a:pt x="80" y="62"/>
                  </a:lnTo>
                  <a:lnTo>
                    <a:pt x="93" y="45"/>
                  </a:lnTo>
                  <a:lnTo>
                    <a:pt x="83" y="38"/>
                  </a:lnTo>
                  <a:lnTo>
                    <a:pt x="90" y="47"/>
                  </a:lnTo>
                  <a:lnTo>
                    <a:pt x="99" y="41"/>
                  </a:lnTo>
                  <a:lnTo>
                    <a:pt x="101" y="39"/>
                  </a:lnTo>
                  <a:lnTo>
                    <a:pt x="110" y="28"/>
                  </a:lnTo>
                  <a:lnTo>
                    <a:pt x="101" y="20"/>
                  </a:lnTo>
                  <a:lnTo>
                    <a:pt x="106" y="32"/>
                  </a:lnTo>
                  <a:lnTo>
                    <a:pt x="123" y="25"/>
                  </a:lnTo>
                  <a:lnTo>
                    <a:pt x="119" y="14"/>
                  </a:lnTo>
                  <a:lnTo>
                    <a:pt x="122" y="25"/>
                  </a:lnTo>
                  <a:lnTo>
                    <a:pt x="134" y="22"/>
                  </a:lnTo>
                  <a:lnTo>
                    <a:pt x="131" y="11"/>
                  </a:lnTo>
                  <a:lnTo>
                    <a:pt x="131" y="23"/>
                  </a:lnTo>
                  <a:lnTo>
                    <a:pt x="135" y="23"/>
                  </a:lnTo>
                  <a:lnTo>
                    <a:pt x="135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98" y="10"/>
                  </a:lnTo>
                  <a:lnTo>
                    <a:pt x="97" y="10"/>
                  </a:lnTo>
                  <a:lnTo>
                    <a:pt x="93" y="12"/>
                  </a:lnTo>
                  <a:lnTo>
                    <a:pt x="92" y="14"/>
                  </a:lnTo>
                  <a:lnTo>
                    <a:pt x="83" y="25"/>
                  </a:lnTo>
                  <a:lnTo>
                    <a:pt x="92" y="32"/>
                  </a:lnTo>
                  <a:lnTo>
                    <a:pt x="86" y="23"/>
                  </a:lnTo>
                  <a:lnTo>
                    <a:pt x="77" y="29"/>
                  </a:lnTo>
                  <a:lnTo>
                    <a:pt x="74" y="32"/>
                  </a:lnTo>
                  <a:lnTo>
                    <a:pt x="62" y="49"/>
                  </a:lnTo>
                  <a:lnTo>
                    <a:pt x="61" y="50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44" y="82"/>
                  </a:lnTo>
                  <a:lnTo>
                    <a:pt x="43" y="82"/>
                  </a:lnTo>
                  <a:lnTo>
                    <a:pt x="39" y="93"/>
                  </a:lnTo>
                  <a:lnTo>
                    <a:pt x="39" y="94"/>
                  </a:lnTo>
                  <a:lnTo>
                    <a:pt x="35" y="103"/>
                  </a:lnTo>
                  <a:lnTo>
                    <a:pt x="26" y="128"/>
                  </a:lnTo>
                  <a:lnTo>
                    <a:pt x="26" y="129"/>
                  </a:lnTo>
                  <a:lnTo>
                    <a:pt x="18" y="156"/>
                  </a:lnTo>
                  <a:lnTo>
                    <a:pt x="17" y="157"/>
                  </a:lnTo>
                  <a:lnTo>
                    <a:pt x="13" y="178"/>
                  </a:lnTo>
                  <a:lnTo>
                    <a:pt x="13" y="180"/>
                  </a:lnTo>
                  <a:lnTo>
                    <a:pt x="13" y="179"/>
                  </a:lnTo>
                  <a:lnTo>
                    <a:pt x="8" y="206"/>
                  </a:lnTo>
                  <a:lnTo>
                    <a:pt x="8" y="206"/>
                  </a:lnTo>
                  <a:lnTo>
                    <a:pt x="4" y="234"/>
                  </a:lnTo>
                  <a:lnTo>
                    <a:pt x="0" y="266"/>
                  </a:lnTo>
                  <a:lnTo>
                    <a:pt x="0" y="267"/>
                  </a:lnTo>
                  <a:lnTo>
                    <a:pt x="0" y="298"/>
                  </a:lnTo>
                  <a:lnTo>
                    <a:pt x="0" y="312"/>
                  </a:lnTo>
                  <a:lnTo>
                    <a:pt x="0" y="329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90"/>
                  </a:lnTo>
                  <a:lnTo>
                    <a:pt x="8" y="418"/>
                  </a:lnTo>
                  <a:lnTo>
                    <a:pt x="8" y="419"/>
                  </a:lnTo>
                  <a:lnTo>
                    <a:pt x="13" y="446"/>
                  </a:lnTo>
                  <a:lnTo>
                    <a:pt x="13" y="447"/>
                  </a:lnTo>
                  <a:lnTo>
                    <a:pt x="17" y="467"/>
                  </a:lnTo>
                  <a:lnTo>
                    <a:pt x="18" y="468"/>
                  </a:lnTo>
                  <a:lnTo>
                    <a:pt x="26" y="496"/>
                  </a:lnTo>
                  <a:lnTo>
                    <a:pt x="26" y="496"/>
                  </a:lnTo>
                  <a:lnTo>
                    <a:pt x="35" y="518"/>
                  </a:lnTo>
                  <a:lnTo>
                    <a:pt x="45" y="514"/>
                  </a:lnTo>
                  <a:lnTo>
                    <a:pt x="35" y="518"/>
                  </a:lnTo>
                  <a:lnTo>
                    <a:pt x="39" y="528"/>
                  </a:lnTo>
                  <a:lnTo>
                    <a:pt x="39" y="528"/>
                  </a:lnTo>
                  <a:lnTo>
                    <a:pt x="43" y="538"/>
                  </a:lnTo>
                  <a:lnTo>
                    <a:pt x="44" y="539"/>
                  </a:lnTo>
                  <a:lnTo>
                    <a:pt x="53" y="556"/>
                  </a:lnTo>
                  <a:lnTo>
                    <a:pt x="53" y="557"/>
                  </a:lnTo>
                  <a:lnTo>
                    <a:pt x="66" y="579"/>
                  </a:lnTo>
                  <a:lnTo>
                    <a:pt x="67" y="580"/>
                  </a:lnTo>
                  <a:lnTo>
                    <a:pt x="75" y="590"/>
                  </a:lnTo>
                  <a:lnTo>
                    <a:pt x="75" y="590"/>
                  </a:lnTo>
                  <a:lnTo>
                    <a:pt x="89" y="605"/>
                  </a:lnTo>
                  <a:lnTo>
                    <a:pt x="90" y="605"/>
                  </a:lnTo>
                  <a:lnTo>
                    <a:pt x="103" y="616"/>
                  </a:lnTo>
                  <a:lnTo>
                    <a:pt x="105" y="617"/>
                  </a:lnTo>
                  <a:lnTo>
                    <a:pt x="106" y="618"/>
                  </a:lnTo>
                  <a:lnTo>
                    <a:pt x="115" y="621"/>
                  </a:lnTo>
                  <a:lnTo>
                    <a:pt x="116" y="621"/>
                  </a:lnTo>
                  <a:lnTo>
                    <a:pt x="133" y="625"/>
                  </a:lnTo>
                  <a:lnTo>
                    <a:pt x="135" y="626"/>
                  </a:lnTo>
                  <a:lnTo>
                    <a:pt x="139" y="62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62" name="Freeform 5138"/>
            <p:cNvSpPr>
              <a:spLocks/>
            </p:cNvSpPr>
            <p:nvPr/>
          </p:nvSpPr>
          <p:spPr bwMode="auto">
            <a:xfrm>
              <a:off x="1407" y="1845"/>
              <a:ext cx="458" cy="603"/>
            </a:xfrm>
            <a:custGeom>
              <a:avLst/>
              <a:gdLst/>
              <a:ahLst/>
              <a:cxnLst>
                <a:cxn ang="0">
                  <a:pos x="458" y="301"/>
                </a:cxn>
                <a:cxn ang="0">
                  <a:pos x="124" y="0"/>
                </a:cxn>
                <a:cxn ang="0">
                  <a:pos x="94" y="6"/>
                </a:cxn>
                <a:cxn ang="0">
                  <a:pos x="69" y="34"/>
                </a:cxn>
                <a:cxn ang="0">
                  <a:pos x="47" y="68"/>
                </a:cxn>
                <a:cxn ang="0">
                  <a:pos x="30" y="104"/>
                </a:cxn>
                <a:cxn ang="0">
                  <a:pos x="17" y="145"/>
                </a:cxn>
                <a:cxn ang="0">
                  <a:pos x="8" y="187"/>
                </a:cxn>
                <a:cxn ang="0">
                  <a:pos x="4" y="231"/>
                </a:cxn>
                <a:cxn ang="0">
                  <a:pos x="0" y="284"/>
                </a:cxn>
                <a:cxn ang="0">
                  <a:pos x="0" y="336"/>
                </a:cxn>
                <a:cxn ang="0">
                  <a:pos x="4" y="381"/>
                </a:cxn>
                <a:cxn ang="0">
                  <a:pos x="8" y="419"/>
                </a:cxn>
                <a:cxn ang="0">
                  <a:pos x="21" y="467"/>
                </a:cxn>
                <a:cxn ang="0">
                  <a:pos x="34" y="509"/>
                </a:cxn>
                <a:cxn ang="0">
                  <a:pos x="60" y="558"/>
                </a:cxn>
                <a:cxn ang="0">
                  <a:pos x="90" y="585"/>
                </a:cxn>
                <a:cxn ang="0">
                  <a:pos x="124" y="603"/>
                </a:cxn>
                <a:cxn ang="0">
                  <a:pos x="454" y="315"/>
                </a:cxn>
                <a:cxn ang="0">
                  <a:pos x="458" y="301"/>
                </a:cxn>
              </a:cxnLst>
              <a:rect l="0" t="0" r="r" b="b"/>
              <a:pathLst>
                <a:path w="458" h="603">
                  <a:moveTo>
                    <a:pt x="458" y="301"/>
                  </a:moveTo>
                  <a:lnTo>
                    <a:pt x="124" y="0"/>
                  </a:lnTo>
                  <a:lnTo>
                    <a:pt x="94" y="6"/>
                  </a:lnTo>
                  <a:lnTo>
                    <a:pt x="69" y="34"/>
                  </a:lnTo>
                  <a:lnTo>
                    <a:pt x="47" y="68"/>
                  </a:lnTo>
                  <a:lnTo>
                    <a:pt x="30" y="104"/>
                  </a:lnTo>
                  <a:lnTo>
                    <a:pt x="17" y="145"/>
                  </a:lnTo>
                  <a:lnTo>
                    <a:pt x="8" y="187"/>
                  </a:lnTo>
                  <a:lnTo>
                    <a:pt x="4" y="231"/>
                  </a:lnTo>
                  <a:lnTo>
                    <a:pt x="0" y="284"/>
                  </a:lnTo>
                  <a:lnTo>
                    <a:pt x="0" y="336"/>
                  </a:lnTo>
                  <a:lnTo>
                    <a:pt x="4" y="381"/>
                  </a:lnTo>
                  <a:lnTo>
                    <a:pt x="8" y="419"/>
                  </a:lnTo>
                  <a:lnTo>
                    <a:pt x="21" y="467"/>
                  </a:lnTo>
                  <a:lnTo>
                    <a:pt x="34" y="509"/>
                  </a:lnTo>
                  <a:lnTo>
                    <a:pt x="60" y="558"/>
                  </a:lnTo>
                  <a:lnTo>
                    <a:pt x="90" y="585"/>
                  </a:lnTo>
                  <a:lnTo>
                    <a:pt x="124" y="603"/>
                  </a:lnTo>
                  <a:lnTo>
                    <a:pt x="454" y="315"/>
                  </a:lnTo>
                  <a:lnTo>
                    <a:pt x="458" y="301"/>
                  </a:lnTo>
                  <a:close/>
                </a:path>
              </a:pathLst>
            </a:custGeom>
            <a:solidFill>
              <a:srgbClr val="A2C1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63" name="Freeform 5139"/>
            <p:cNvSpPr>
              <a:spLocks/>
            </p:cNvSpPr>
            <p:nvPr/>
          </p:nvSpPr>
          <p:spPr bwMode="auto">
            <a:xfrm>
              <a:off x="1516" y="1833"/>
              <a:ext cx="361" cy="3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7"/>
                </a:cxn>
                <a:cxn ang="0">
                  <a:pos x="346" y="329"/>
                </a:cxn>
                <a:cxn ang="0">
                  <a:pos x="361" y="312"/>
                </a:cxn>
                <a:cxn ang="0">
                  <a:pos x="15" y="0"/>
                </a:cxn>
              </a:cxnLst>
              <a:rect l="0" t="0" r="r" b="b"/>
              <a:pathLst>
                <a:path w="361" h="329">
                  <a:moveTo>
                    <a:pt x="15" y="0"/>
                  </a:moveTo>
                  <a:lnTo>
                    <a:pt x="0" y="17"/>
                  </a:lnTo>
                  <a:lnTo>
                    <a:pt x="346" y="329"/>
                  </a:lnTo>
                  <a:lnTo>
                    <a:pt x="361" y="3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64" name="Freeform 5140"/>
            <p:cNvSpPr>
              <a:spLocks/>
            </p:cNvSpPr>
            <p:nvPr/>
          </p:nvSpPr>
          <p:spPr bwMode="auto">
            <a:xfrm>
              <a:off x="1524" y="2152"/>
              <a:ext cx="353" cy="308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15" y="308"/>
                </a:cxn>
                <a:cxn ang="0">
                  <a:pos x="353" y="17"/>
                </a:cxn>
                <a:cxn ang="0">
                  <a:pos x="338" y="0"/>
                </a:cxn>
                <a:cxn ang="0">
                  <a:pos x="0" y="290"/>
                </a:cxn>
              </a:cxnLst>
              <a:rect l="0" t="0" r="r" b="b"/>
              <a:pathLst>
                <a:path w="353" h="308">
                  <a:moveTo>
                    <a:pt x="0" y="290"/>
                  </a:moveTo>
                  <a:lnTo>
                    <a:pt x="15" y="308"/>
                  </a:lnTo>
                  <a:lnTo>
                    <a:pt x="353" y="17"/>
                  </a:lnTo>
                  <a:lnTo>
                    <a:pt x="338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65" name="Freeform 5141"/>
            <p:cNvSpPr>
              <a:spLocks/>
            </p:cNvSpPr>
            <p:nvPr/>
          </p:nvSpPr>
          <p:spPr bwMode="auto">
            <a:xfrm>
              <a:off x="3548" y="1792"/>
              <a:ext cx="1212" cy="489"/>
            </a:xfrm>
            <a:custGeom>
              <a:avLst/>
              <a:gdLst/>
              <a:ahLst/>
              <a:cxnLst>
                <a:cxn ang="0">
                  <a:pos x="0" y="473"/>
                </a:cxn>
                <a:cxn ang="0">
                  <a:pos x="6" y="489"/>
                </a:cxn>
                <a:cxn ang="0">
                  <a:pos x="1212" y="16"/>
                </a:cxn>
                <a:cxn ang="0">
                  <a:pos x="1205" y="0"/>
                </a:cxn>
                <a:cxn ang="0">
                  <a:pos x="0" y="473"/>
                </a:cxn>
              </a:cxnLst>
              <a:rect l="0" t="0" r="r" b="b"/>
              <a:pathLst>
                <a:path w="1212" h="489">
                  <a:moveTo>
                    <a:pt x="0" y="473"/>
                  </a:moveTo>
                  <a:lnTo>
                    <a:pt x="6" y="489"/>
                  </a:lnTo>
                  <a:lnTo>
                    <a:pt x="1212" y="16"/>
                  </a:lnTo>
                  <a:lnTo>
                    <a:pt x="1205" y="0"/>
                  </a:lnTo>
                  <a:lnTo>
                    <a:pt x="0" y="473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66" name="Freeform 5142"/>
            <p:cNvSpPr>
              <a:spLocks/>
            </p:cNvSpPr>
            <p:nvPr/>
          </p:nvSpPr>
          <p:spPr bwMode="auto">
            <a:xfrm>
              <a:off x="3539" y="2342"/>
              <a:ext cx="1202" cy="48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7"/>
                </a:cxn>
                <a:cxn ang="0">
                  <a:pos x="1195" y="489"/>
                </a:cxn>
                <a:cxn ang="0">
                  <a:pos x="1202" y="472"/>
                </a:cxn>
                <a:cxn ang="0">
                  <a:pos x="6" y="0"/>
                </a:cxn>
              </a:cxnLst>
              <a:rect l="0" t="0" r="r" b="b"/>
              <a:pathLst>
                <a:path w="1202" h="489">
                  <a:moveTo>
                    <a:pt x="6" y="0"/>
                  </a:moveTo>
                  <a:lnTo>
                    <a:pt x="0" y="17"/>
                  </a:lnTo>
                  <a:lnTo>
                    <a:pt x="1195" y="489"/>
                  </a:lnTo>
                  <a:lnTo>
                    <a:pt x="1202" y="47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67" name="Freeform 5143"/>
            <p:cNvSpPr>
              <a:spLocks/>
            </p:cNvSpPr>
            <p:nvPr/>
          </p:nvSpPr>
          <p:spPr bwMode="auto">
            <a:xfrm>
              <a:off x="1509" y="2280"/>
              <a:ext cx="228" cy="196"/>
            </a:xfrm>
            <a:custGeom>
              <a:avLst/>
              <a:gdLst/>
              <a:ahLst/>
              <a:cxnLst>
                <a:cxn ang="0">
                  <a:pos x="228" y="20"/>
                </a:cxn>
                <a:cxn ang="0">
                  <a:pos x="211" y="0"/>
                </a:cxn>
                <a:cxn ang="0">
                  <a:pos x="0" y="176"/>
                </a:cxn>
                <a:cxn ang="0">
                  <a:pos x="17" y="196"/>
                </a:cxn>
                <a:cxn ang="0">
                  <a:pos x="228" y="20"/>
                </a:cxn>
              </a:cxnLst>
              <a:rect l="0" t="0" r="r" b="b"/>
              <a:pathLst>
                <a:path w="228" h="196">
                  <a:moveTo>
                    <a:pt x="228" y="20"/>
                  </a:moveTo>
                  <a:lnTo>
                    <a:pt x="211" y="0"/>
                  </a:lnTo>
                  <a:lnTo>
                    <a:pt x="0" y="176"/>
                  </a:lnTo>
                  <a:lnTo>
                    <a:pt x="17" y="196"/>
                  </a:lnTo>
                  <a:lnTo>
                    <a:pt x="228" y="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68" name="Freeform 5144"/>
            <p:cNvSpPr>
              <a:spLocks/>
            </p:cNvSpPr>
            <p:nvPr/>
          </p:nvSpPr>
          <p:spPr bwMode="auto">
            <a:xfrm>
              <a:off x="1406" y="2297"/>
              <a:ext cx="115" cy="18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9"/>
                </a:cxn>
                <a:cxn ang="0">
                  <a:pos x="99" y="187"/>
                </a:cxn>
                <a:cxn ang="0">
                  <a:pos x="115" y="178"/>
                </a:cxn>
                <a:cxn ang="0">
                  <a:pos x="16" y="0"/>
                </a:cxn>
              </a:cxnLst>
              <a:rect l="0" t="0" r="r" b="b"/>
              <a:pathLst>
                <a:path w="115" h="187">
                  <a:moveTo>
                    <a:pt x="16" y="0"/>
                  </a:moveTo>
                  <a:lnTo>
                    <a:pt x="0" y="9"/>
                  </a:lnTo>
                  <a:lnTo>
                    <a:pt x="99" y="187"/>
                  </a:lnTo>
                  <a:lnTo>
                    <a:pt x="115" y="17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69" name="Freeform 5145"/>
            <p:cNvSpPr>
              <a:spLocks/>
            </p:cNvSpPr>
            <p:nvPr/>
          </p:nvSpPr>
          <p:spPr bwMode="auto">
            <a:xfrm>
              <a:off x="1921" y="2113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2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70" name="Freeform 5146"/>
            <p:cNvSpPr>
              <a:spLocks/>
            </p:cNvSpPr>
            <p:nvPr/>
          </p:nvSpPr>
          <p:spPr bwMode="auto">
            <a:xfrm>
              <a:off x="1401" y="1839"/>
              <a:ext cx="458" cy="603"/>
            </a:xfrm>
            <a:custGeom>
              <a:avLst/>
              <a:gdLst/>
              <a:ahLst/>
              <a:cxnLst>
                <a:cxn ang="0">
                  <a:pos x="458" y="301"/>
                </a:cxn>
                <a:cxn ang="0">
                  <a:pos x="124" y="0"/>
                </a:cxn>
                <a:cxn ang="0">
                  <a:pos x="94" y="7"/>
                </a:cxn>
                <a:cxn ang="0">
                  <a:pos x="69" y="34"/>
                </a:cxn>
                <a:cxn ang="0">
                  <a:pos x="47" y="69"/>
                </a:cxn>
                <a:cxn ang="0">
                  <a:pos x="30" y="104"/>
                </a:cxn>
                <a:cxn ang="0">
                  <a:pos x="17" y="145"/>
                </a:cxn>
                <a:cxn ang="0">
                  <a:pos x="8" y="187"/>
                </a:cxn>
                <a:cxn ang="0">
                  <a:pos x="5" y="231"/>
                </a:cxn>
                <a:cxn ang="0">
                  <a:pos x="0" y="284"/>
                </a:cxn>
                <a:cxn ang="0">
                  <a:pos x="0" y="336"/>
                </a:cxn>
                <a:cxn ang="0">
                  <a:pos x="5" y="381"/>
                </a:cxn>
                <a:cxn ang="0">
                  <a:pos x="8" y="419"/>
                </a:cxn>
                <a:cxn ang="0">
                  <a:pos x="21" y="467"/>
                </a:cxn>
                <a:cxn ang="0">
                  <a:pos x="34" y="509"/>
                </a:cxn>
                <a:cxn ang="0">
                  <a:pos x="60" y="558"/>
                </a:cxn>
                <a:cxn ang="0">
                  <a:pos x="90" y="585"/>
                </a:cxn>
                <a:cxn ang="0">
                  <a:pos x="124" y="603"/>
                </a:cxn>
                <a:cxn ang="0">
                  <a:pos x="454" y="315"/>
                </a:cxn>
                <a:cxn ang="0">
                  <a:pos x="458" y="301"/>
                </a:cxn>
                <a:cxn ang="0">
                  <a:pos x="458" y="301"/>
                </a:cxn>
                <a:cxn ang="0">
                  <a:pos x="124" y="0"/>
                </a:cxn>
                <a:cxn ang="0">
                  <a:pos x="94" y="7"/>
                </a:cxn>
                <a:cxn ang="0">
                  <a:pos x="69" y="34"/>
                </a:cxn>
                <a:cxn ang="0">
                  <a:pos x="47" y="69"/>
                </a:cxn>
                <a:cxn ang="0">
                  <a:pos x="30" y="104"/>
                </a:cxn>
                <a:cxn ang="0">
                  <a:pos x="17" y="145"/>
                </a:cxn>
                <a:cxn ang="0">
                  <a:pos x="8" y="187"/>
                </a:cxn>
                <a:cxn ang="0">
                  <a:pos x="5" y="231"/>
                </a:cxn>
                <a:cxn ang="0">
                  <a:pos x="0" y="284"/>
                </a:cxn>
                <a:cxn ang="0">
                  <a:pos x="0" y="336"/>
                </a:cxn>
                <a:cxn ang="0">
                  <a:pos x="5" y="381"/>
                </a:cxn>
                <a:cxn ang="0">
                  <a:pos x="8" y="419"/>
                </a:cxn>
                <a:cxn ang="0">
                  <a:pos x="21" y="467"/>
                </a:cxn>
                <a:cxn ang="0">
                  <a:pos x="34" y="509"/>
                </a:cxn>
                <a:cxn ang="0">
                  <a:pos x="60" y="558"/>
                </a:cxn>
                <a:cxn ang="0">
                  <a:pos x="90" y="585"/>
                </a:cxn>
                <a:cxn ang="0">
                  <a:pos x="124" y="603"/>
                </a:cxn>
                <a:cxn ang="0">
                  <a:pos x="454" y="315"/>
                </a:cxn>
                <a:cxn ang="0">
                  <a:pos x="458" y="301"/>
                </a:cxn>
                <a:cxn ang="0">
                  <a:pos x="458" y="301"/>
                </a:cxn>
              </a:cxnLst>
              <a:rect l="0" t="0" r="r" b="b"/>
              <a:pathLst>
                <a:path w="458" h="603">
                  <a:moveTo>
                    <a:pt x="458" y="301"/>
                  </a:moveTo>
                  <a:lnTo>
                    <a:pt x="124" y="0"/>
                  </a:lnTo>
                  <a:lnTo>
                    <a:pt x="94" y="7"/>
                  </a:lnTo>
                  <a:lnTo>
                    <a:pt x="69" y="34"/>
                  </a:lnTo>
                  <a:lnTo>
                    <a:pt x="47" y="69"/>
                  </a:lnTo>
                  <a:lnTo>
                    <a:pt x="30" y="104"/>
                  </a:lnTo>
                  <a:lnTo>
                    <a:pt x="17" y="145"/>
                  </a:lnTo>
                  <a:lnTo>
                    <a:pt x="8" y="187"/>
                  </a:lnTo>
                  <a:lnTo>
                    <a:pt x="5" y="231"/>
                  </a:lnTo>
                  <a:lnTo>
                    <a:pt x="0" y="284"/>
                  </a:lnTo>
                  <a:lnTo>
                    <a:pt x="0" y="336"/>
                  </a:lnTo>
                  <a:lnTo>
                    <a:pt x="5" y="381"/>
                  </a:lnTo>
                  <a:lnTo>
                    <a:pt x="8" y="419"/>
                  </a:lnTo>
                  <a:lnTo>
                    <a:pt x="21" y="467"/>
                  </a:lnTo>
                  <a:lnTo>
                    <a:pt x="34" y="509"/>
                  </a:lnTo>
                  <a:lnTo>
                    <a:pt x="60" y="558"/>
                  </a:lnTo>
                  <a:lnTo>
                    <a:pt x="90" y="585"/>
                  </a:lnTo>
                  <a:lnTo>
                    <a:pt x="124" y="603"/>
                  </a:lnTo>
                  <a:lnTo>
                    <a:pt x="454" y="315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124" y="0"/>
                  </a:lnTo>
                  <a:lnTo>
                    <a:pt x="94" y="7"/>
                  </a:lnTo>
                  <a:lnTo>
                    <a:pt x="69" y="34"/>
                  </a:lnTo>
                  <a:lnTo>
                    <a:pt x="47" y="69"/>
                  </a:lnTo>
                  <a:lnTo>
                    <a:pt x="30" y="104"/>
                  </a:lnTo>
                  <a:lnTo>
                    <a:pt x="17" y="145"/>
                  </a:lnTo>
                  <a:lnTo>
                    <a:pt x="8" y="187"/>
                  </a:lnTo>
                  <a:lnTo>
                    <a:pt x="5" y="231"/>
                  </a:lnTo>
                  <a:lnTo>
                    <a:pt x="0" y="284"/>
                  </a:lnTo>
                  <a:lnTo>
                    <a:pt x="0" y="336"/>
                  </a:lnTo>
                  <a:lnTo>
                    <a:pt x="5" y="381"/>
                  </a:lnTo>
                  <a:lnTo>
                    <a:pt x="8" y="419"/>
                  </a:lnTo>
                  <a:lnTo>
                    <a:pt x="21" y="467"/>
                  </a:lnTo>
                  <a:lnTo>
                    <a:pt x="34" y="509"/>
                  </a:lnTo>
                  <a:lnTo>
                    <a:pt x="60" y="558"/>
                  </a:lnTo>
                  <a:lnTo>
                    <a:pt x="90" y="585"/>
                  </a:lnTo>
                  <a:lnTo>
                    <a:pt x="124" y="603"/>
                  </a:lnTo>
                  <a:lnTo>
                    <a:pt x="454" y="315"/>
                  </a:lnTo>
                  <a:lnTo>
                    <a:pt x="458" y="301"/>
                  </a:lnTo>
                  <a:lnTo>
                    <a:pt x="458" y="301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71" name="Freeform 5147"/>
            <p:cNvSpPr>
              <a:spLocks/>
            </p:cNvSpPr>
            <p:nvPr/>
          </p:nvSpPr>
          <p:spPr bwMode="auto">
            <a:xfrm>
              <a:off x="1918" y="2110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2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72" name="Rectangle 5148"/>
            <p:cNvSpPr>
              <a:spLocks noChangeArrowheads="1"/>
            </p:cNvSpPr>
            <p:nvPr/>
          </p:nvSpPr>
          <p:spPr bwMode="auto">
            <a:xfrm>
              <a:off x="1951" y="2167"/>
              <a:ext cx="12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73" name="Rectangle 5149"/>
            <p:cNvSpPr>
              <a:spLocks noChangeArrowheads="1"/>
            </p:cNvSpPr>
            <p:nvPr/>
          </p:nvSpPr>
          <p:spPr bwMode="auto">
            <a:xfrm>
              <a:off x="1948" y="2167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74" name="Rectangle 5150"/>
            <p:cNvSpPr>
              <a:spLocks noChangeArrowheads="1"/>
            </p:cNvSpPr>
            <p:nvPr/>
          </p:nvSpPr>
          <p:spPr bwMode="auto">
            <a:xfrm>
              <a:off x="1945" y="2167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75" name="Rectangle 5151"/>
            <p:cNvSpPr>
              <a:spLocks noChangeArrowheads="1"/>
            </p:cNvSpPr>
            <p:nvPr/>
          </p:nvSpPr>
          <p:spPr bwMode="auto">
            <a:xfrm>
              <a:off x="1941" y="2167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76" name="Freeform 5152"/>
            <p:cNvSpPr>
              <a:spLocks/>
            </p:cNvSpPr>
            <p:nvPr/>
          </p:nvSpPr>
          <p:spPr bwMode="auto">
            <a:xfrm>
              <a:off x="1951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77" name="Freeform 5153"/>
            <p:cNvSpPr>
              <a:spLocks/>
            </p:cNvSpPr>
            <p:nvPr/>
          </p:nvSpPr>
          <p:spPr bwMode="auto">
            <a:xfrm>
              <a:off x="1947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78" name="Freeform 5154"/>
            <p:cNvSpPr>
              <a:spLocks/>
            </p:cNvSpPr>
            <p:nvPr/>
          </p:nvSpPr>
          <p:spPr bwMode="auto">
            <a:xfrm>
              <a:off x="1944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79" name="Freeform 5155"/>
            <p:cNvSpPr>
              <a:spLocks/>
            </p:cNvSpPr>
            <p:nvPr/>
          </p:nvSpPr>
          <p:spPr bwMode="auto">
            <a:xfrm>
              <a:off x="1940" y="212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80" name="Freeform 5156"/>
            <p:cNvSpPr>
              <a:spLocks/>
            </p:cNvSpPr>
            <p:nvPr/>
          </p:nvSpPr>
          <p:spPr bwMode="auto">
            <a:xfrm>
              <a:off x="1938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81" name="Freeform 5157"/>
            <p:cNvSpPr>
              <a:spLocks/>
            </p:cNvSpPr>
            <p:nvPr/>
          </p:nvSpPr>
          <p:spPr bwMode="auto">
            <a:xfrm>
              <a:off x="1934" y="212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82" name="Freeform 5158"/>
            <p:cNvSpPr>
              <a:spLocks/>
            </p:cNvSpPr>
            <p:nvPr/>
          </p:nvSpPr>
          <p:spPr bwMode="auto">
            <a:xfrm>
              <a:off x="1931" y="212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83" name="Freeform 5159"/>
            <p:cNvSpPr>
              <a:spLocks/>
            </p:cNvSpPr>
            <p:nvPr/>
          </p:nvSpPr>
          <p:spPr bwMode="auto">
            <a:xfrm>
              <a:off x="1928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84" name="Freeform 5160"/>
            <p:cNvSpPr>
              <a:spLocks/>
            </p:cNvSpPr>
            <p:nvPr/>
          </p:nvSpPr>
          <p:spPr bwMode="auto">
            <a:xfrm>
              <a:off x="1924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85" name="Freeform 5161"/>
            <p:cNvSpPr>
              <a:spLocks/>
            </p:cNvSpPr>
            <p:nvPr/>
          </p:nvSpPr>
          <p:spPr bwMode="auto">
            <a:xfrm>
              <a:off x="1922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86" name="Freeform 5162"/>
            <p:cNvSpPr>
              <a:spLocks/>
            </p:cNvSpPr>
            <p:nvPr/>
          </p:nvSpPr>
          <p:spPr bwMode="auto">
            <a:xfrm>
              <a:off x="1918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87" name="Freeform 5163"/>
            <p:cNvSpPr>
              <a:spLocks/>
            </p:cNvSpPr>
            <p:nvPr/>
          </p:nvSpPr>
          <p:spPr bwMode="auto">
            <a:xfrm>
              <a:off x="1915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88" name="Freeform 5164"/>
            <p:cNvSpPr>
              <a:spLocks/>
            </p:cNvSpPr>
            <p:nvPr/>
          </p:nvSpPr>
          <p:spPr bwMode="auto">
            <a:xfrm>
              <a:off x="1912" y="212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89" name="Freeform 5165"/>
            <p:cNvSpPr>
              <a:spLocks/>
            </p:cNvSpPr>
            <p:nvPr/>
          </p:nvSpPr>
          <p:spPr bwMode="auto">
            <a:xfrm>
              <a:off x="1921" y="2113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2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90" name="Freeform 5166"/>
            <p:cNvSpPr>
              <a:spLocks/>
            </p:cNvSpPr>
            <p:nvPr/>
          </p:nvSpPr>
          <p:spPr bwMode="auto">
            <a:xfrm>
              <a:off x="1908" y="2114"/>
              <a:ext cx="50" cy="64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50" y="2"/>
                </a:cxn>
                <a:cxn ang="0">
                  <a:pos x="2" y="0"/>
                </a:cxn>
                <a:cxn ang="0">
                  <a:pos x="0" y="62"/>
                </a:cxn>
                <a:cxn ang="0">
                  <a:pos x="49" y="64"/>
                </a:cxn>
                <a:cxn ang="0">
                  <a:pos x="49" y="64"/>
                </a:cxn>
              </a:cxnLst>
              <a:rect l="0" t="0" r="r" b="b"/>
              <a:pathLst>
                <a:path w="50" h="64">
                  <a:moveTo>
                    <a:pt x="49" y="64"/>
                  </a:moveTo>
                  <a:lnTo>
                    <a:pt x="50" y="2"/>
                  </a:lnTo>
                  <a:lnTo>
                    <a:pt x="2" y="0"/>
                  </a:lnTo>
                  <a:lnTo>
                    <a:pt x="0" y="62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91" name="Freeform 5167"/>
            <p:cNvSpPr>
              <a:spLocks/>
            </p:cNvSpPr>
            <p:nvPr/>
          </p:nvSpPr>
          <p:spPr bwMode="auto">
            <a:xfrm>
              <a:off x="1918" y="2110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2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92" name="Rectangle 5168"/>
            <p:cNvSpPr>
              <a:spLocks noChangeArrowheads="1"/>
            </p:cNvSpPr>
            <p:nvPr/>
          </p:nvSpPr>
          <p:spPr bwMode="auto">
            <a:xfrm>
              <a:off x="1951" y="2167"/>
              <a:ext cx="12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93" name="Rectangle 5169"/>
            <p:cNvSpPr>
              <a:spLocks noChangeArrowheads="1"/>
            </p:cNvSpPr>
            <p:nvPr/>
          </p:nvSpPr>
          <p:spPr bwMode="auto">
            <a:xfrm>
              <a:off x="1948" y="2167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94" name="Rectangle 5170"/>
            <p:cNvSpPr>
              <a:spLocks noChangeArrowheads="1"/>
            </p:cNvSpPr>
            <p:nvPr/>
          </p:nvSpPr>
          <p:spPr bwMode="auto">
            <a:xfrm>
              <a:off x="1945" y="2167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95" name="Rectangle 5171"/>
            <p:cNvSpPr>
              <a:spLocks noChangeArrowheads="1"/>
            </p:cNvSpPr>
            <p:nvPr/>
          </p:nvSpPr>
          <p:spPr bwMode="auto">
            <a:xfrm>
              <a:off x="1941" y="2167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96" name="Freeform 5172"/>
            <p:cNvSpPr>
              <a:spLocks/>
            </p:cNvSpPr>
            <p:nvPr/>
          </p:nvSpPr>
          <p:spPr bwMode="auto">
            <a:xfrm>
              <a:off x="1951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97" name="Freeform 5173"/>
            <p:cNvSpPr>
              <a:spLocks/>
            </p:cNvSpPr>
            <p:nvPr/>
          </p:nvSpPr>
          <p:spPr bwMode="auto">
            <a:xfrm>
              <a:off x="1947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98" name="Freeform 5174"/>
            <p:cNvSpPr>
              <a:spLocks/>
            </p:cNvSpPr>
            <p:nvPr/>
          </p:nvSpPr>
          <p:spPr bwMode="auto">
            <a:xfrm>
              <a:off x="1944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99" name="Freeform 5175"/>
            <p:cNvSpPr>
              <a:spLocks/>
            </p:cNvSpPr>
            <p:nvPr/>
          </p:nvSpPr>
          <p:spPr bwMode="auto">
            <a:xfrm>
              <a:off x="1940" y="212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00" name="Freeform 5176"/>
            <p:cNvSpPr>
              <a:spLocks/>
            </p:cNvSpPr>
            <p:nvPr/>
          </p:nvSpPr>
          <p:spPr bwMode="auto">
            <a:xfrm>
              <a:off x="1938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01" name="Freeform 5177"/>
            <p:cNvSpPr>
              <a:spLocks/>
            </p:cNvSpPr>
            <p:nvPr/>
          </p:nvSpPr>
          <p:spPr bwMode="auto">
            <a:xfrm>
              <a:off x="1934" y="212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02" name="Freeform 5178"/>
            <p:cNvSpPr>
              <a:spLocks/>
            </p:cNvSpPr>
            <p:nvPr/>
          </p:nvSpPr>
          <p:spPr bwMode="auto">
            <a:xfrm>
              <a:off x="1931" y="212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03" name="Freeform 5179"/>
            <p:cNvSpPr>
              <a:spLocks/>
            </p:cNvSpPr>
            <p:nvPr/>
          </p:nvSpPr>
          <p:spPr bwMode="auto">
            <a:xfrm>
              <a:off x="1928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04" name="Freeform 5180"/>
            <p:cNvSpPr>
              <a:spLocks/>
            </p:cNvSpPr>
            <p:nvPr/>
          </p:nvSpPr>
          <p:spPr bwMode="auto">
            <a:xfrm>
              <a:off x="1924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05" name="Freeform 5181"/>
            <p:cNvSpPr>
              <a:spLocks/>
            </p:cNvSpPr>
            <p:nvPr/>
          </p:nvSpPr>
          <p:spPr bwMode="auto">
            <a:xfrm>
              <a:off x="1922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06" name="Freeform 5182"/>
            <p:cNvSpPr>
              <a:spLocks/>
            </p:cNvSpPr>
            <p:nvPr/>
          </p:nvSpPr>
          <p:spPr bwMode="auto">
            <a:xfrm>
              <a:off x="1918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07" name="Freeform 5183"/>
            <p:cNvSpPr>
              <a:spLocks/>
            </p:cNvSpPr>
            <p:nvPr/>
          </p:nvSpPr>
          <p:spPr bwMode="auto">
            <a:xfrm>
              <a:off x="1915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08" name="Freeform 5184"/>
            <p:cNvSpPr>
              <a:spLocks/>
            </p:cNvSpPr>
            <p:nvPr/>
          </p:nvSpPr>
          <p:spPr bwMode="auto">
            <a:xfrm>
              <a:off x="1912" y="212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09" name="Rectangle 5185"/>
            <p:cNvSpPr>
              <a:spLocks noChangeArrowheads="1"/>
            </p:cNvSpPr>
            <p:nvPr/>
          </p:nvSpPr>
          <p:spPr bwMode="auto">
            <a:xfrm>
              <a:off x="1951" y="2167"/>
              <a:ext cx="12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10" name="Rectangle 5186"/>
            <p:cNvSpPr>
              <a:spLocks noChangeArrowheads="1"/>
            </p:cNvSpPr>
            <p:nvPr/>
          </p:nvSpPr>
          <p:spPr bwMode="auto">
            <a:xfrm>
              <a:off x="1948" y="2167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11" name="Rectangle 5187"/>
            <p:cNvSpPr>
              <a:spLocks noChangeArrowheads="1"/>
            </p:cNvSpPr>
            <p:nvPr/>
          </p:nvSpPr>
          <p:spPr bwMode="auto">
            <a:xfrm>
              <a:off x="1945" y="2167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12" name="Rectangle 5188"/>
            <p:cNvSpPr>
              <a:spLocks noChangeArrowheads="1"/>
            </p:cNvSpPr>
            <p:nvPr/>
          </p:nvSpPr>
          <p:spPr bwMode="auto">
            <a:xfrm>
              <a:off x="1941" y="2167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13" name="Freeform 5189"/>
            <p:cNvSpPr>
              <a:spLocks/>
            </p:cNvSpPr>
            <p:nvPr/>
          </p:nvSpPr>
          <p:spPr bwMode="auto">
            <a:xfrm>
              <a:off x="1951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14" name="Freeform 5190"/>
            <p:cNvSpPr>
              <a:spLocks/>
            </p:cNvSpPr>
            <p:nvPr/>
          </p:nvSpPr>
          <p:spPr bwMode="auto">
            <a:xfrm>
              <a:off x="1947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15" name="Freeform 5191"/>
            <p:cNvSpPr>
              <a:spLocks/>
            </p:cNvSpPr>
            <p:nvPr/>
          </p:nvSpPr>
          <p:spPr bwMode="auto">
            <a:xfrm>
              <a:off x="1944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16" name="Freeform 5192"/>
            <p:cNvSpPr>
              <a:spLocks/>
            </p:cNvSpPr>
            <p:nvPr/>
          </p:nvSpPr>
          <p:spPr bwMode="auto">
            <a:xfrm>
              <a:off x="1940" y="212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17" name="Freeform 5193"/>
            <p:cNvSpPr>
              <a:spLocks/>
            </p:cNvSpPr>
            <p:nvPr/>
          </p:nvSpPr>
          <p:spPr bwMode="auto">
            <a:xfrm>
              <a:off x="1938" y="2123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18" name="Freeform 5194"/>
            <p:cNvSpPr>
              <a:spLocks/>
            </p:cNvSpPr>
            <p:nvPr/>
          </p:nvSpPr>
          <p:spPr bwMode="auto">
            <a:xfrm>
              <a:off x="1934" y="212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19" name="Freeform 5195"/>
            <p:cNvSpPr>
              <a:spLocks/>
            </p:cNvSpPr>
            <p:nvPr/>
          </p:nvSpPr>
          <p:spPr bwMode="auto">
            <a:xfrm>
              <a:off x="1931" y="2123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20" name="Freeform 5196"/>
            <p:cNvSpPr>
              <a:spLocks/>
            </p:cNvSpPr>
            <p:nvPr/>
          </p:nvSpPr>
          <p:spPr bwMode="auto">
            <a:xfrm>
              <a:off x="1928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21" name="Freeform 5197"/>
            <p:cNvSpPr>
              <a:spLocks/>
            </p:cNvSpPr>
            <p:nvPr/>
          </p:nvSpPr>
          <p:spPr bwMode="auto">
            <a:xfrm>
              <a:off x="1924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22" name="Freeform 5198"/>
            <p:cNvSpPr>
              <a:spLocks/>
            </p:cNvSpPr>
            <p:nvPr/>
          </p:nvSpPr>
          <p:spPr bwMode="auto">
            <a:xfrm>
              <a:off x="1922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23" name="Freeform 5199"/>
            <p:cNvSpPr>
              <a:spLocks/>
            </p:cNvSpPr>
            <p:nvPr/>
          </p:nvSpPr>
          <p:spPr bwMode="auto">
            <a:xfrm>
              <a:off x="1918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24" name="Freeform 5200"/>
            <p:cNvSpPr>
              <a:spLocks/>
            </p:cNvSpPr>
            <p:nvPr/>
          </p:nvSpPr>
          <p:spPr bwMode="auto">
            <a:xfrm>
              <a:off x="1915" y="212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25" name="Freeform 5201"/>
            <p:cNvSpPr>
              <a:spLocks/>
            </p:cNvSpPr>
            <p:nvPr/>
          </p:nvSpPr>
          <p:spPr bwMode="auto">
            <a:xfrm>
              <a:off x="1912" y="212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26" name="Freeform 5202"/>
            <p:cNvSpPr>
              <a:spLocks/>
            </p:cNvSpPr>
            <p:nvPr/>
          </p:nvSpPr>
          <p:spPr bwMode="auto">
            <a:xfrm>
              <a:off x="1920" y="2433"/>
              <a:ext cx="46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6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6" h="68">
                  <a:moveTo>
                    <a:pt x="44" y="68"/>
                  </a:moveTo>
                  <a:lnTo>
                    <a:pt x="46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27" name="Freeform 5203"/>
            <p:cNvSpPr>
              <a:spLocks/>
            </p:cNvSpPr>
            <p:nvPr/>
          </p:nvSpPr>
          <p:spPr bwMode="auto">
            <a:xfrm>
              <a:off x="1908" y="2114"/>
              <a:ext cx="50" cy="64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50" y="2"/>
                </a:cxn>
                <a:cxn ang="0">
                  <a:pos x="2" y="0"/>
                </a:cxn>
                <a:cxn ang="0">
                  <a:pos x="0" y="62"/>
                </a:cxn>
                <a:cxn ang="0">
                  <a:pos x="49" y="64"/>
                </a:cxn>
                <a:cxn ang="0">
                  <a:pos x="49" y="64"/>
                </a:cxn>
              </a:cxnLst>
              <a:rect l="0" t="0" r="r" b="b"/>
              <a:pathLst>
                <a:path w="50" h="64">
                  <a:moveTo>
                    <a:pt x="49" y="64"/>
                  </a:moveTo>
                  <a:lnTo>
                    <a:pt x="50" y="2"/>
                  </a:lnTo>
                  <a:lnTo>
                    <a:pt x="2" y="0"/>
                  </a:lnTo>
                  <a:lnTo>
                    <a:pt x="0" y="62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28" name="Freeform 5204"/>
            <p:cNvSpPr>
              <a:spLocks/>
            </p:cNvSpPr>
            <p:nvPr/>
          </p:nvSpPr>
          <p:spPr bwMode="auto">
            <a:xfrm>
              <a:off x="1917" y="2430"/>
              <a:ext cx="46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6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6" h="68">
                  <a:moveTo>
                    <a:pt x="44" y="68"/>
                  </a:moveTo>
                  <a:lnTo>
                    <a:pt x="46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29" name="Rectangle 5205"/>
            <p:cNvSpPr>
              <a:spLocks noChangeArrowheads="1"/>
            </p:cNvSpPr>
            <p:nvPr/>
          </p:nvSpPr>
          <p:spPr bwMode="auto">
            <a:xfrm>
              <a:off x="1951" y="2487"/>
              <a:ext cx="12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30" name="Rectangle 5206"/>
            <p:cNvSpPr>
              <a:spLocks noChangeArrowheads="1"/>
            </p:cNvSpPr>
            <p:nvPr/>
          </p:nvSpPr>
          <p:spPr bwMode="auto">
            <a:xfrm>
              <a:off x="1948" y="2487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31" name="Rectangle 5207"/>
            <p:cNvSpPr>
              <a:spLocks noChangeArrowheads="1"/>
            </p:cNvSpPr>
            <p:nvPr/>
          </p:nvSpPr>
          <p:spPr bwMode="auto">
            <a:xfrm>
              <a:off x="1945" y="2487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32" name="Rectangle 5208"/>
            <p:cNvSpPr>
              <a:spLocks noChangeArrowheads="1"/>
            </p:cNvSpPr>
            <p:nvPr/>
          </p:nvSpPr>
          <p:spPr bwMode="auto">
            <a:xfrm>
              <a:off x="1941" y="2487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33" name="Freeform 5209"/>
            <p:cNvSpPr>
              <a:spLocks/>
            </p:cNvSpPr>
            <p:nvPr/>
          </p:nvSpPr>
          <p:spPr bwMode="auto">
            <a:xfrm>
              <a:off x="1951" y="244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34" name="Freeform 5210"/>
            <p:cNvSpPr>
              <a:spLocks/>
            </p:cNvSpPr>
            <p:nvPr/>
          </p:nvSpPr>
          <p:spPr bwMode="auto">
            <a:xfrm>
              <a:off x="1947" y="244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35" name="Freeform 5211"/>
            <p:cNvSpPr>
              <a:spLocks/>
            </p:cNvSpPr>
            <p:nvPr/>
          </p:nvSpPr>
          <p:spPr bwMode="auto">
            <a:xfrm>
              <a:off x="1944" y="244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36" name="Freeform 5212"/>
            <p:cNvSpPr>
              <a:spLocks/>
            </p:cNvSpPr>
            <p:nvPr/>
          </p:nvSpPr>
          <p:spPr bwMode="auto">
            <a:xfrm>
              <a:off x="1940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37" name="Freeform 5213"/>
            <p:cNvSpPr>
              <a:spLocks/>
            </p:cNvSpPr>
            <p:nvPr/>
          </p:nvSpPr>
          <p:spPr bwMode="auto">
            <a:xfrm>
              <a:off x="1937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38" name="Freeform 5214"/>
            <p:cNvSpPr>
              <a:spLocks/>
            </p:cNvSpPr>
            <p:nvPr/>
          </p:nvSpPr>
          <p:spPr bwMode="auto">
            <a:xfrm>
              <a:off x="1934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39" name="Freeform 5215"/>
            <p:cNvSpPr>
              <a:spLocks/>
            </p:cNvSpPr>
            <p:nvPr/>
          </p:nvSpPr>
          <p:spPr bwMode="auto">
            <a:xfrm>
              <a:off x="1931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40" name="Freeform 5216"/>
            <p:cNvSpPr>
              <a:spLocks/>
            </p:cNvSpPr>
            <p:nvPr/>
          </p:nvSpPr>
          <p:spPr bwMode="auto">
            <a:xfrm>
              <a:off x="1927" y="244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41" name="Freeform 5217"/>
            <p:cNvSpPr>
              <a:spLocks/>
            </p:cNvSpPr>
            <p:nvPr/>
          </p:nvSpPr>
          <p:spPr bwMode="auto">
            <a:xfrm>
              <a:off x="1924" y="244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42" name="Freeform 5218"/>
            <p:cNvSpPr>
              <a:spLocks/>
            </p:cNvSpPr>
            <p:nvPr/>
          </p:nvSpPr>
          <p:spPr bwMode="auto">
            <a:xfrm>
              <a:off x="1921" y="244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43" name="Freeform 5219"/>
            <p:cNvSpPr>
              <a:spLocks/>
            </p:cNvSpPr>
            <p:nvPr/>
          </p:nvSpPr>
          <p:spPr bwMode="auto">
            <a:xfrm>
              <a:off x="1918" y="244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44" name="Freeform 5220"/>
            <p:cNvSpPr>
              <a:spLocks/>
            </p:cNvSpPr>
            <p:nvPr/>
          </p:nvSpPr>
          <p:spPr bwMode="auto">
            <a:xfrm>
              <a:off x="1915" y="244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45" name="Freeform 5221"/>
            <p:cNvSpPr>
              <a:spLocks/>
            </p:cNvSpPr>
            <p:nvPr/>
          </p:nvSpPr>
          <p:spPr bwMode="auto">
            <a:xfrm>
              <a:off x="1911" y="244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46" name="Freeform 5222"/>
            <p:cNvSpPr>
              <a:spLocks/>
            </p:cNvSpPr>
            <p:nvPr/>
          </p:nvSpPr>
          <p:spPr bwMode="auto">
            <a:xfrm>
              <a:off x="1920" y="2433"/>
              <a:ext cx="46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6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6" h="68">
                  <a:moveTo>
                    <a:pt x="44" y="68"/>
                  </a:moveTo>
                  <a:lnTo>
                    <a:pt x="46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47" name="Freeform 5223"/>
            <p:cNvSpPr>
              <a:spLocks/>
            </p:cNvSpPr>
            <p:nvPr/>
          </p:nvSpPr>
          <p:spPr bwMode="auto">
            <a:xfrm>
              <a:off x="1907" y="2434"/>
              <a:ext cx="50" cy="64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50" y="2"/>
                </a:cxn>
                <a:cxn ang="0">
                  <a:pos x="2" y="0"/>
                </a:cxn>
                <a:cxn ang="0">
                  <a:pos x="0" y="62"/>
                </a:cxn>
                <a:cxn ang="0">
                  <a:pos x="49" y="64"/>
                </a:cxn>
                <a:cxn ang="0">
                  <a:pos x="49" y="64"/>
                </a:cxn>
              </a:cxnLst>
              <a:rect l="0" t="0" r="r" b="b"/>
              <a:pathLst>
                <a:path w="50" h="64">
                  <a:moveTo>
                    <a:pt x="49" y="64"/>
                  </a:moveTo>
                  <a:lnTo>
                    <a:pt x="50" y="2"/>
                  </a:lnTo>
                  <a:lnTo>
                    <a:pt x="2" y="0"/>
                  </a:lnTo>
                  <a:lnTo>
                    <a:pt x="0" y="62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5224"/>
          <p:cNvGrpSpPr>
            <a:grpSpLocks/>
          </p:cNvGrpSpPr>
          <p:nvPr/>
        </p:nvGrpSpPr>
        <p:grpSpPr bwMode="auto">
          <a:xfrm>
            <a:off x="1528763" y="3333750"/>
            <a:ext cx="3113087" cy="638175"/>
            <a:chOff x="963" y="2100"/>
            <a:chExt cx="1961" cy="402"/>
          </a:xfrm>
        </p:grpSpPr>
        <p:sp>
          <p:nvSpPr>
            <p:cNvPr id="1747049" name="Freeform 5225"/>
            <p:cNvSpPr>
              <a:spLocks/>
            </p:cNvSpPr>
            <p:nvPr/>
          </p:nvSpPr>
          <p:spPr bwMode="auto">
            <a:xfrm>
              <a:off x="1917" y="2430"/>
              <a:ext cx="46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6" y="0"/>
                </a:cxn>
                <a:cxn ang="0">
                  <a:pos x="1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6" h="68">
                  <a:moveTo>
                    <a:pt x="44" y="68"/>
                  </a:moveTo>
                  <a:lnTo>
                    <a:pt x="46" y="0"/>
                  </a:lnTo>
                  <a:lnTo>
                    <a:pt x="1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50" name="Rectangle 5226"/>
            <p:cNvSpPr>
              <a:spLocks noChangeArrowheads="1"/>
            </p:cNvSpPr>
            <p:nvPr/>
          </p:nvSpPr>
          <p:spPr bwMode="auto">
            <a:xfrm>
              <a:off x="1951" y="2487"/>
              <a:ext cx="12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51" name="Rectangle 5227"/>
            <p:cNvSpPr>
              <a:spLocks noChangeArrowheads="1"/>
            </p:cNvSpPr>
            <p:nvPr/>
          </p:nvSpPr>
          <p:spPr bwMode="auto">
            <a:xfrm>
              <a:off x="1948" y="2487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52" name="Rectangle 5228"/>
            <p:cNvSpPr>
              <a:spLocks noChangeArrowheads="1"/>
            </p:cNvSpPr>
            <p:nvPr/>
          </p:nvSpPr>
          <p:spPr bwMode="auto">
            <a:xfrm>
              <a:off x="1945" y="2487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53" name="Rectangle 5229"/>
            <p:cNvSpPr>
              <a:spLocks noChangeArrowheads="1"/>
            </p:cNvSpPr>
            <p:nvPr/>
          </p:nvSpPr>
          <p:spPr bwMode="auto">
            <a:xfrm>
              <a:off x="1941" y="2487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54" name="Freeform 5230"/>
            <p:cNvSpPr>
              <a:spLocks/>
            </p:cNvSpPr>
            <p:nvPr/>
          </p:nvSpPr>
          <p:spPr bwMode="auto">
            <a:xfrm>
              <a:off x="1951" y="244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55" name="Freeform 5231"/>
            <p:cNvSpPr>
              <a:spLocks/>
            </p:cNvSpPr>
            <p:nvPr/>
          </p:nvSpPr>
          <p:spPr bwMode="auto">
            <a:xfrm>
              <a:off x="1947" y="244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56" name="Freeform 5232"/>
            <p:cNvSpPr>
              <a:spLocks/>
            </p:cNvSpPr>
            <p:nvPr/>
          </p:nvSpPr>
          <p:spPr bwMode="auto">
            <a:xfrm>
              <a:off x="1944" y="244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57" name="Freeform 5233"/>
            <p:cNvSpPr>
              <a:spLocks/>
            </p:cNvSpPr>
            <p:nvPr/>
          </p:nvSpPr>
          <p:spPr bwMode="auto">
            <a:xfrm>
              <a:off x="1940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58" name="Freeform 5234"/>
            <p:cNvSpPr>
              <a:spLocks/>
            </p:cNvSpPr>
            <p:nvPr/>
          </p:nvSpPr>
          <p:spPr bwMode="auto">
            <a:xfrm>
              <a:off x="1937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59" name="Freeform 5235"/>
            <p:cNvSpPr>
              <a:spLocks/>
            </p:cNvSpPr>
            <p:nvPr/>
          </p:nvSpPr>
          <p:spPr bwMode="auto">
            <a:xfrm>
              <a:off x="1934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60" name="Freeform 5236"/>
            <p:cNvSpPr>
              <a:spLocks/>
            </p:cNvSpPr>
            <p:nvPr/>
          </p:nvSpPr>
          <p:spPr bwMode="auto">
            <a:xfrm>
              <a:off x="1931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61" name="Freeform 5237"/>
            <p:cNvSpPr>
              <a:spLocks/>
            </p:cNvSpPr>
            <p:nvPr/>
          </p:nvSpPr>
          <p:spPr bwMode="auto">
            <a:xfrm>
              <a:off x="1927" y="244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62" name="Freeform 5238"/>
            <p:cNvSpPr>
              <a:spLocks/>
            </p:cNvSpPr>
            <p:nvPr/>
          </p:nvSpPr>
          <p:spPr bwMode="auto">
            <a:xfrm>
              <a:off x="1924" y="244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63" name="Freeform 5239"/>
            <p:cNvSpPr>
              <a:spLocks/>
            </p:cNvSpPr>
            <p:nvPr/>
          </p:nvSpPr>
          <p:spPr bwMode="auto">
            <a:xfrm>
              <a:off x="1921" y="244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64" name="Freeform 5240"/>
            <p:cNvSpPr>
              <a:spLocks/>
            </p:cNvSpPr>
            <p:nvPr/>
          </p:nvSpPr>
          <p:spPr bwMode="auto">
            <a:xfrm>
              <a:off x="1918" y="244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65" name="Freeform 5241"/>
            <p:cNvSpPr>
              <a:spLocks/>
            </p:cNvSpPr>
            <p:nvPr/>
          </p:nvSpPr>
          <p:spPr bwMode="auto">
            <a:xfrm>
              <a:off x="1915" y="244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66" name="Freeform 5242"/>
            <p:cNvSpPr>
              <a:spLocks/>
            </p:cNvSpPr>
            <p:nvPr/>
          </p:nvSpPr>
          <p:spPr bwMode="auto">
            <a:xfrm>
              <a:off x="1911" y="244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67" name="Rectangle 5243"/>
            <p:cNvSpPr>
              <a:spLocks noChangeArrowheads="1"/>
            </p:cNvSpPr>
            <p:nvPr/>
          </p:nvSpPr>
          <p:spPr bwMode="auto">
            <a:xfrm>
              <a:off x="1951" y="2487"/>
              <a:ext cx="12" cy="5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68" name="Rectangle 5244"/>
            <p:cNvSpPr>
              <a:spLocks noChangeArrowheads="1"/>
            </p:cNvSpPr>
            <p:nvPr/>
          </p:nvSpPr>
          <p:spPr bwMode="auto">
            <a:xfrm>
              <a:off x="1948" y="2487"/>
              <a:ext cx="12" cy="5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69" name="Rectangle 5245"/>
            <p:cNvSpPr>
              <a:spLocks noChangeArrowheads="1"/>
            </p:cNvSpPr>
            <p:nvPr/>
          </p:nvSpPr>
          <p:spPr bwMode="auto">
            <a:xfrm>
              <a:off x="1945" y="2487"/>
              <a:ext cx="12" cy="5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70" name="Rectangle 5246"/>
            <p:cNvSpPr>
              <a:spLocks noChangeArrowheads="1"/>
            </p:cNvSpPr>
            <p:nvPr/>
          </p:nvSpPr>
          <p:spPr bwMode="auto">
            <a:xfrm>
              <a:off x="1941" y="2487"/>
              <a:ext cx="12" cy="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71" name="Freeform 5247"/>
            <p:cNvSpPr>
              <a:spLocks/>
            </p:cNvSpPr>
            <p:nvPr/>
          </p:nvSpPr>
          <p:spPr bwMode="auto">
            <a:xfrm>
              <a:off x="1951" y="244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72" name="Freeform 5248"/>
            <p:cNvSpPr>
              <a:spLocks/>
            </p:cNvSpPr>
            <p:nvPr/>
          </p:nvSpPr>
          <p:spPr bwMode="auto">
            <a:xfrm>
              <a:off x="1947" y="244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73" name="Freeform 5249"/>
            <p:cNvSpPr>
              <a:spLocks/>
            </p:cNvSpPr>
            <p:nvPr/>
          </p:nvSpPr>
          <p:spPr bwMode="auto">
            <a:xfrm>
              <a:off x="1944" y="2442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74" name="Freeform 5250"/>
            <p:cNvSpPr>
              <a:spLocks/>
            </p:cNvSpPr>
            <p:nvPr/>
          </p:nvSpPr>
          <p:spPr bwMode="auto">
            <a:xfrm>
              <a:off x="1940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75" name="Freeform 5251"/>
            <p:cNvSpPr>
              <a:spLocks/>
            </p:cNvSpPr>
            <p:nvPr/>
          </p:nvSpPr>
          <p:spPr bwMode="auto">
            <a:xfrm>
              <a:off x="1937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76" name="Freeform 5252"/>
            <p:cNvSpPr>
              <a:spLocks/>
            </p:cNvSpPr>
            <p:nvPr/>
          </p:nvSpPr>
          <p:spPr bwMode="auto">
            <a:xfrm>
              <a:off x="1934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77" name="Freeform 5253"/>
            <p:cNvSpPr>
              <a:spLocks/>
            </p:cNvSpPr>
            <p:nvPr/>
          </p:nvSpPr>
          <p:spPr bwMode="auto">
            <a:xfrm>
              <a:off x="1931" y="2442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78" name="Freeform 5254"/>
            <p:cNvSpPr>
              <a:spLocks/>
            </p:cNvSpPr>
            <p:nvPr/>
          </p:nvSpPr>
          <p:spPr bwMode="auto">
            <a:xfrm>
              <a:off x="1927" y="244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79" name="Freeform 5255"/>
            <p:cNvSpPr>
              <a:spLocks/>
            </p:cNvSpPr>
            <p:nvPr/>
          </p:nvSpPr>
          <p:spPr bwMode="auto">
            <a:xfrm>
              <a:off x="1924" y="244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80" name="Freeform 5256"/>
            <p:cNvSpPr>
              <a:spLocks/>
            </p:cNvSpPr>
            <p:nvPr/>
          </p:nvSpPr>
          <p:spPr bwMode="auto">
            <a:xfrm>
              <a:off x="1921" y="2442"/>
              <a:ext cx="14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4" h="59">
                  <a:moveTo>
                    <a:pt x="0" y="59"/>
                  </a:moveTo>
                  <a:lnTo>
                    <a:pt x="12" y="5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81" name="Freeform 5257"/>
            <p:cNvSpPr>
              <a:spLocks/>
            </p:cNvSpPr>
            <p:nvPr/>
          </p:nvSpPr>
          <p:spPr bwMode="auto">
            <a:xfrm>
              <a:off x="1918" y="244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82" name="Freeform 5258"/>
            <p:cNvSpPr>
              <a:spLocks/>
            </p:cNvSpPr>
            <p:nvPr/>
          </p:nvSpPr>
          <p:spPr bwMode="auto">
            <a:xfrm>
              <a:off x="1915" y="244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83" name="Freeform 5259"/>
            <p:cNvSpPr>
              <a:spLocks/>
            </p:cNvSpPr>
            <p:nvPr/>
          </p:nvSpPr>
          <p:spPr bwMode="auto">
            <a:xfrm>
              <a:off x="1911" y="2442"/>
              <a:ext cx="1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59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59"/>
                </a:cxn>
              </a:cxnLst>
              <a:rect l="0" t="0" r="r" b="b"/>
              <a:pathLst>
                <a:path w="13" h="59">
                  <a:moveTo>
                    <a:pt x="0" y="59"/>
                  </a:moveTo>
                  <a:lnTo>
                    <a:pt x="12" y="59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84" name="Freeform 5260"/>
            <p:cNvSpPr>
              <a:spLocks/>
            </p:cNvSpPr>
            <p:nvPr/>
          </p:nvSpPr>
          <p:spPr bwMode="auto">
            <a:xfrm>
              <a:off x="1907" y="2434"/>
              <a:ext cx="50" cy="64"/>
            </a:xfrm>
            <a:custGeom>
              <a:avLst/>
              <a:gdLst/>
              <a:ahLst/>
              <a:cxnLst>
                <a:cxn ang="0">
                  <a:pos x="49" y="64"/>
                </a:cxn>
                <a:cxn ang="0">
                  <a:pos x="50" y="2"/>
                </a:cxn>
                <a:cxn ang="0">
                  <a:pos x="2" y="0"/>
                </a:cxn>
                <a:cxn ang="0">
                  <a:pos x="0" y="62"/>
                </a:cxn>
                <a:cxn ang="0">
                  <a:pos x="49" y="64"/>
                </a:cxn>
                <a:cxn ang="0">
                  <a:pos x="49" y="64"/>
                </a:cxn>
              </a:cxnLst>
              <a:rect l="0" t="0" r="r" b="b"/>
              <a:pathLst>
                <a:path w="50" h="64">
                  <a:moveTo>
                    <a:pt x="49" y="64"/>
                  </a:moveTo>
                  <a:lnTo>
                    <a:pt x="50" y="2"/>
                  </a:lnTo>
                  <a:lnTo>
                    <a:pt x="2" y="0"/>
                  </a:lnTo>
                  <a:lnTo>
                    <a:pt x="0" y="62"/>
                  </a:lnTo>
                  <a:lnTo>
                    <a:pt x="49" y="64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85" name="Line 5261"/>
            <p:cNvSpPr>
              <a:spLocks noChangeShapeType="1"/>
            </p:cNvSpPr>
            <p:nvPr/>
          </p:nvSpPr>
          <p:spPr bwMode="auto">
            <a:xfrm flipH="1">
              <a:off x="966" y="2100"/>
              <a:ext cx="843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86" name="Line 5262"/>
            <p:cNvSpPr>
              <a:spLocks noChangeShapeType="1"/>
            </p:cNvSpPr>
            <p:nvPr/>
          </p:nvSpPr>
          <p:spPr bwMode="auto">
            <a:xfrm flipH="1" flipV="1">
              <a:off x="963" y="2114"/>
              <a:ext cx="862" cy="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87" name="Rectangle 5263"/>
            <p:cNvSpPr>
              <a:spLocks noChangeArrowheads="1"/>
            </p:cNvSpPr>
            <p:nvPr/>
          </p:nvSpPr>
          <p:spPr bwMode="auto">
            <a:xfrm>
              <a:off x="2854" y="2308"/>
              <a:ext cx="12" cy="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88" name="Rectangle 5264"/>
            <p:cNvSpPr>
              <a:spLocks noChangeArrowheads="1"/>
            </p:cNvSpPr>
            <p:nvPr/>
          </p:nvSpPr>
          <p:spPr bwMode="auto">
            <a:xfrm>
              <a:off x="2859" y="2308"/>
              <a:ext cx="11" cy="20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89" name="Rectangle 5265"/>
            <p:cNvSpPr>
              <a:spLocks noChangeArrowheads="1"/>
            </p:cNvSpPr>
            <p:nvPr/>
          </p:nvSpPr>
          <p:spPr bwMode="auto">
            <a:xfrm>
              <a:off x="2865" y="2308"/>
              <a:ext cx="11" cy="20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90" name="Rectangle 5266"/>
            <p:cNvSpPr>
              <a:spLocks noChangeArrowheads="1"/>
            </p:cNvSpPr>
            <p:nvPr/>
          </p:nvSpPr>
          <p:spPr bwMode="auto">
            <a:xfrm>
              <a:off x="2870" y="2308"/>
              <a:ext cx="12" cy="20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91" name="Rectangle 5267"/>
            <p:cNvSpPr>
              <a:spLocks noChangeArrowheads="1"/>
            </p:cNvSpPr>
            <p:nvPr/>
          </p:nvSpPr>
          <p:spPr bwMode="auto">
            <a:xfrm>
              <a:off x="2875" y="2308"/>
              <a:ext cx="12" cy="20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92" name="Rectangle 5268"/>
            <p:cNvSpPr>
              <a:spLocks noChangeArrowheads="1"/>
            </p:cNvSpPr>
            <p:nvPr/>
          </p:nvSpPr>
          <p:spPr bwMode="auto">
            <a:xfrm>
              <a:off x="2881" y="2308"/>
              <a:ext cx="12" cy="20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93" name="Rectangle 5269"/>
            <p:cNvSpPr>
              <a:spLocks noChangeArrowheads="1"/>
            </p:cNvSpPr>
            <p:nvPr/>
          </p:nvSpPr>
          <p:spPr bwMode="auto">
            <a:xfrm>
              <a:off x="2885" y="2308"/>
              <a:ext cx="12" cy="20"/>
            </a:xfrm>
            <a:prstGeom prst="rect">
              <a:avLst/>
            </a:prstGeom>
            <a:solidFill>
              <a:srgbClr val="F76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94" name="Rectangle 5270"/>
            <p:cNvSpPr>
              <a:spLocks noChangeArrowheads="1"/>
            </p:cNvSpPr>
            <p:nvPr/>
          </p:nvSpPr>
          <p:spPr bwMode="auto">
            <a:xfrm>
              <a:off x="2891" y="2308"/>
              <a:ext cx="12" cy="20"/>
            </a:xfrm>
            <a:prstGeom prst="rect">
              <a:avLst/>
            </a:prstGeom>
            <a:solidFill>
              <a:srgbClr val="EE5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95" name="Rectangle 5271"/>
            <p:cNvSpPr>
              <a:spLocks noChangeArrowheads="1"/>
            </p:cNvSpPr>
            <p:nvPr/>
          </p:nvSpPr>
          <p:spPr bwMode="auto">
            <a:xfrm>
              <a:off x="2897" y="2308"/>
              <a:ext cx="12" cy="20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96" name="Rectangle 5272"/>
            <p:cNvSpPr>
              <a:spLocks noChangeArrowheads="1"/>
            </p:cNvSpPr>
            <p:nvPr/>
          </p:nvSpPr>
          <p:spPr bwMode="auto">
            <a:xfrm>
              <a:off x="2902" y="2308"/>
              <a:ext cx="12" cy="20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97" name="Rectangle 5273"/>
            <p:cNvSpPr>
              <a:spLocks noChangeArrowheads="1"/>
            </p:cNvSpPr>
            <p:nvPr/>
          </p:nvSpPr>
          <p:spPr bwMode="auto">
            <a:xfrm>
              <a:off x="2908" y="2308"/>
              <a:ext cx="12" cy="20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98" name="Rectangle 5274"/>
            <p:cNvSpPr>
              <a:spLocks noChangeArrowheads="1"/>
            </p:cNvSpPr>
            <p:nvPr/>
          </p:nvSpPr>
          <p:spPr bwMode="auto">
            <a:xfrm>
              <a:off x="2912" y="2308"/>
              <a:ext cx="12" cy="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99" name="Rectangle 5275"/>
            <p:cNvSpPr>
              <a:spLocks noChangeArrowheads="1"/>
            </p:cNvSpPr>
            <p:nvPr/>
          </p:nvSpPr>
          <p:spPr bwMode="auto">
            <a:xfrm>
              <a:off x="2857" y="2298"/>
              <a:ext cx="55" cy="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00" name="Rectangle 5276"/>
            <p:cNvSpPr>
              <a:spLocks noChangeArrowheads="1"/>
            </p:cNvSpPr>
            <p:nvPr/>
          </p:nvSpPr>
          <p:spPr bwMode="auto">
            <a:xfrm>
              <a:off x="2806" y="2290"/>
              <a:ext cx="12" cy="6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01" name="Rectangle 5277"/>
            <p:cNvSpPr>
              <a:spLocks noChangeArrowheads="1"/>
            </p:cNvSpPr>
            <p:nvPr/>
          </p:nvSpPr>
          <p:spPr bwMode="auto">
            <a:xfrm>
              <a:off x="2811" y="2290"/>
              <a:ext cx="12" cy="61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02" name="Rectangle 5278"/>
            <p:cNvSpPr>
              <a:spLocks noChangeArrowheads="1"/>
            </p:cNvSpPr>
            <p:nvPr/>
          </p:nvSpPr>
          <p:spPr bwMode="auto">
            <a:xfrm>
              <a:off x="2816" y="2290"/>
              <a:ext cx="12" cy="61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03" name="Rectangle 5279"/>
            <p:cNvSpPr>
              <a:spLocks noChangeArrowheads="1"/>
            </p:cNvSpPr>
            <p:nvPr/>
          </p:nvSpPr>
          <p:spPr bwMode="auto">
            <a:xfrm>
              <a:off x="2822" y="2290"/>
              <a:ext cx="12" cy="61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04" name="Rectangle 5280"/>
            <p:cNvSpPr>
              <a:spLocks noChangeArrowheads="1"/>
            </p:cNvSpPr>
            <p:nvPr/>
          </p:nvSpPr>
          <p:spPr bwMode="auto">
            <a:xfrm>
              <a:off x="2827" y="2290"/>
              <a:ext cx="12" cy="61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05" name="Rectangle 5281"/>
            <p:cNvSpPr>
              <a:spLocks noChangeArrowheads="1"/>
            </p:cNvSpPr>
            <p:nvPr/>
          </p:nvSpPr>
          <p:spPr bwMode="auto">
            <a:xfrm>
              <a:off x="2832" y="2290"/>
              <a:ext cx="12" cy="61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06" name="Rectangle 5282"/>
            <p:cNvSpPr>
              <a:spLocks noChangeArrowheads="1"/>
            </p:cNvSpPr>
            <p:nvPr/>
          </p:nvSpPr>
          <p:spPr bwMode="auto">
            <a:xfrm>
              <a:off x="2838" y="2290"/>
              <a:ext cx="12" cy="61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07" name="Rectangle 5283"/>
            <p:cNvSpPr>
              <a:spLocks noChangeArrowheads="1"/>
            </p:cNvSpPr>
            <p:nvPr/>
          </p:nvSpPr>
          <p:spPr bwMode="auto">
            <a:xfrm>
              <a:off x="2843" y="2290"/>
              <a:ext cx="12" cy="61"/>
            </a:xfrm>
            <a:prstGeom prst="rect">
              <a:avLst/>
            </a:prstGeom>
            <a:solidFill>
              <a:srgbClr val="F76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08" name="Rectangle 5284"/>
            <p:cNvSpPr>
              <a:spLocks noChangeArrowheads="1"/>
            </p:cNvSpPr>
            <p:nvPr/>
          </p:nvSpPr>
          <p:spPr bwMode="auto">
            <a:xfrm>
              <a:off x="2849" y="2290"/>
              <a:ext cx="12" cy="61"/>
            </a:xfrm>
            <a:prstGeom prst="rect">
              <a:avLst/>
            </a:prstGeom>
            <a:solidFill>
              <a:srgbClr val="EE5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09" name="Rectangle 5285"/>
            <p:cNvSpPr>
              <a:spLocks noChangeArrowheads="1"/>
            </p:cNvSpPr>
            <p:nvPr/>
          </p:nvSpPr>
          <p:spPr bwMode="auto">
            <a:xfrm>
              <a:off x="2854" y="2290"/>
              <a:ext cx="12" cy="61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10" name="Rectangle 5286"/>
            <p:cNvSpPr>
              <a:spLocks noChangeArrowheads="1"/>
            </p:cNvSpPr>
            <p:nvPr/>
          </p:nvSpPr>
          <p:spPr bwMode="auto">
            <a:xfrm>
              <a:off x="2859" y="2290"/>
              <a:ext cx="11" cy="61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11" name="Rectangle 5287"/>
            <p:cNvSpPr>
              <a:spLocks noChangeArrowheads="1"/>
            </p:cNvSpPr>
            <p:nvPr/>
          </p:nvSpPr>
          <p:spPr bwMode="auto">
            <a:xfrm>
              <a:off x="2865" y="2290"/>
              <a:ext cx="11" cy="61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12" name="Rectangle 5288"/>
            <p:cNvSpPr>
              <a:spLocks noChangeArrowheads="1"/>
            </p:cNvSpPr>
            <p:nvPr/>
          </p:nvSpPr>
          <p:spPr bwMode="auto">
            <a:xfrm>
              <a:off x="2870" y="2290"/>
              <a:ext cx="12" cy="6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13" name="Rectangle 5289"/>
            <p:cNvSpPr>
              <a:spLocks noChangeArrowheads="1"/>
            </p:cNvSpPr>
            <p:nvPr/>
          </p:nvSpPr>
          <p:spPr bwMode="auto">
            <a:xfrm>
              <a:off x="2809" y="2281"/>
              <a:ext cx="61" cy="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14" name="Oval 5290"/>
            <p:cNvSpPr>
              <a:spLocks noChangeArrowheads="1"/>
            </p:cNvSpPr>
            <p:nvPr/>
          </p:nvSpPr>
          <p:spPr bwMode="auto">
            <a:xfrm>
              <a:off x="2900" y="2292"/>
              <a:ext cx="12" cy="3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15" name="Freeform 5291"/>
            <p:cNvSpPr>
              <a:spLocks/>
            </p:cNvSpPr>
            <p:nvPr/>
          </p:nvSpPr>
          <p:spPr bwMode="auto">
            <a:xfrm>
              <a:off x="2897" y="2289"/>
              <a:ext cx="12" cy="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2" y="20"/>
                </a:cxn>
                <a:cxn ang="0">
                  <a:pos x="12" y="23"/>
                </a:cxn>
                <a:cxn ang="0">
                  <a:pos x="12" y="26"/>
                </a:cxn>
                <a:cxn ang="0">
                  <a:pos x="11" y="29"/>
                </a:cxn>
                <a:cxn ang="0">
                  <a:pos x="10" y="32"/>
                </a:cxn>
                <a:cxn ang="0">
                  <a:pos x="9" y="34"/>
                </a:cxn>
                <a:cxn ang="0">
                  <a:pos x="8" y="35"/>
                </a:cxn>
                <a:cxn ang="0">
                  <a:pos x="6" y="36"/>
                </a:cxn>
                <a:cxn ang="0">
                  <a:pos x="6" y="36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2" y="32"/>
                </a:cxn>
                <a:cxn ang="0">
                  <a:pos x="1" y="29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36">
                  <a:moveTo>
                    <a:pt x="6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0" y="32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16" name="Rectangle 5292"/>
            <p:cNvSpPr>
              <a:spLocks noChangeArrowheads="1"/>
            </p:cNvSpPr>
            <p:nvPr/>
          </p:nvSpPr>
          <p:spPr bwMode="auto">
            <a:xfrm>
              <a:off x="2854" y="2308"/>
              <a:ext cx="12" cy="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17" name="Rectangle 5293"/>
            <p:cNvSpPr>
              <a:spLocks noChangeArrowheads="1"/>
            </p:cNvSpPr>
            <p:nvPr/>
          </p:nvSpPr>
          <p:spPr bwMode="auto">
            <a:xfrm>
              <a:off x="2859" y="2308"/>
              <a:ext cx="11" cy="20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18" name="Rectangle 5294"/>
            <p:cNvSpPr>
              <a:spLocks noChangeArrowheads="1"/>
            </p:cNvSpPr>
            <p:nvPr/>
          </p:nvSpPr>
          <p:spPr bwMode="auto">
            <a:xfrm>
              <a:off x="2865" y="2308"/>
              <a:ext cx="11" cy="20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19" name="Rectangle 5295"/>
            <p:cNvSpPr>
              <a:spLocks noChangeArrowheads="1"/>
            </p:cNvSpPr>
            <p:nvPr/>
          </p:nvSpPr>
          <p:spPr bwMode="auto">
            <a:xfrm>
              <a:off x="2870" y="2308"/>
              <a:ext cx="12" cy="20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20" name="Rectangle 5296"/>
            <p:cNvSpPr>
              <a:spLocks noChangeArrowheads="1"/>
            </p:cNvSpPr>
            <p:nvPr/>
          </p:nvSpPr>
          <p:spPr bwMode="auto">
            <a:xfrm>
              <a:off x="2875" y="2308"/>
              <a:ext cx="12" cy="20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21" name="Rectangle 5297"/>
            <p:cNvSpPr>
              <a:spLocks noChangeArrowheads="1"/>
            </p:cNvSpPr>
            <p:nvPr/>
          </p:nvSpPr>
          <p:spPr bwMode="auto">
            <a:xfrm>
              <a:off x="2881" y="2308"/>
              <a:ext cx="12" cy="20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22" name="Rectangle 5298"/>
            <p:cNvSpPr>
              <a:spLocks noChangeArrowheads="1"/>
            </p:cNvSpPr>
            <p:nvPr/>
          </p:nvSpPr>
          <p:spPr bwMode="auto">
            <a:xfrm>
              <a:off x="2885" y="2308"/>
              <a:ext cx="12" cy="20"/>
            </a:xfrm>
            <a:prstGeom prst="rect">
              <a:avLst/>
            </a:prstGeom>
            <a:solidFill>
              <a:srgbClr val="F76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23" name="Rectangle 5299"/>
            <p:cNvSpPr>
              <a:spLocks noChangeArrowheads="1"/>
            </p:cNvSpPr>
            <p:nvPr/>
          </p:nvSpPr>
          <p:spPr bwMode="auto">
            <a:xfrm>
              <a:off x="2891" y="2308"/>
              <a:ext cx="12" cy="20"/>
            </a:xfrm>
            <a:prstGeom prst="rect">
              <a:avLst/>
            </a:prstGeom>
            <a:solidFill>
              <a:srgbClr val="EE5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24" name="Rectangle 5300"/>
            <p:cNvSpPr>
              <a:spLocks noChangeArrowheads="1"/>
            </p:cNvSpPr>
            <p:nvPr/>
          </p:nvSpPr>
          <p:spPr bwMode="auto">
            <a:xfrm>
              <a:off x="2897" y="2308"/>
              <a:ext cx="12" cy="20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25" name="Rectangle 5301"/>
            <p:cNvSpPr>
              <a:spLocks noChangeArrowheads="1"/>
            </p:cNvSpPr>
            <p:nvPr/>
          </p:nvSpPr>
          <p:spPr bwMode="auto">
            <a:xfrm>
              <a:off x="2902" y="2308"/>
              <a:ext cx="12" cy="20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26" name="Rectangle 5302"/>
            <p:cNvSpPr>
              <a:spLocks noChangeArrowheads="1"/>
            </p:cNvSpPr>
            <p:nvPr/>
          </p:nvSpPr>
          <p:spPr bwMode="auto">
            <a:xfrm>
              <a:off x="2908" y="2308"/>
              <a:ext cx="12" cy="20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27" name="Rectangle 5303"/>
            <p:cNvSpPr>
              <a:spLocks noChangeArrowheads="1"/>
            </p:cNvSpPr>
            <p:nvPr/>
          </p:nvSpPr>
          <p:spPr bwMode="auto">
            <a:xfrm>
              <a:off x="2912" y="2308"/>
              <a:ext cx="12" cy="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28" name="Rectangle 5304"/>
            <p:cNvSpPr>
              <a:spLocks noChangeArrowheads="1"/>
            </p:cNvSpPr>
            <p:nvPr/>
          </p:nvSpPr>
          <p:spPr bwMode="auto">
            <a:xfrm>
              <a:off x="2857" y="2298"/>
              <a:ext cx="55" cy="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29" name="Rectangle 5305"/>
            <p:cNvSpPr>
              <a:spLocks noChangeArrowheads="1"/>
            </p:cNvSpPr>
            <p:nvPr/>
          </p:nvSpPr>
          <p:spPr bwMode="auto">
            <a:xfrm>
              <a:off x="2806" y="2290"/>
              <a:ext cx="12" cy="6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30" name="Rectangle 5306"/>
            <p:cNvSpPr>
              <a:spLocks noChangeArrowheads="1"/>
            </p:cNvSpPr>
            <p:nvPr/>
          </p:nvSpPr>
          <p:spPr bwMode="auto">
            <a:xfrm>
              <a:off x="2811" y="2290"/>
              <a:ext cx="12" cy="61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31" name="Rectangle 5307"/>
            <p:cNvSpPr>
              <a:spLocks noChangeArrowheads="1"/>
            </p:cNvSpPr>
            <p:nvPr/>
          </p:nvSpPr>
          <p:spPr bwMode="auto">
            <a:xfrm>
              <a:off x="2816" y="2290"/>
              <a:ext cx="12" cy="61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32" name="Rectangle 5308"/>
            <p:cNvSpPr>
              <a:spLocks noChangeArrowheads="1"/>
            </p:cNvSpPr>
            <p:nvPr/>
          </p:nvSpPr>
          <p:spPr bwMode="auto">
            <a:xfrm>
              <a:off x="2822" y="2290"/>
              <a:ext cx="12" cy="61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33" name="Rectangle 5309"/>
            <p:cNvSpPr>
              <a:spLocks noChangeArrowheads="1"/>
            </p:cNvSpPr>
            <p:nvPr/>
          </p:nvSpPr>
          <p:spPr bwMode="auto">
            <a:xfrm>
              <a:off x="2827" y="2290"/>
              <a:ext cx="12" cy="61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34" name="Rectangle 5310"/>
            <p:cNvSpPr>
              <a:spLocks noChangeArrowheads="1"/>
            </p:cNvSpPr>
            <p:nvPr/>
          </p:nvSpPr>
          <p:spPr bwMode="auto">
            <a:xfrm>
              <a:off x="2832" y="2290"/>
              <a:ext cx="12" cy="61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35" name="Rectangle 5311"/>
            <p:cNvSpPr>
              <a:spLocks noChangeArrowheads="1"/>
            </p:cNvSpPr>
            <p:nvPr/>
          </p:nvSpPr>
          <p:spPr bwMode="auto">
            <a:xfrm>
              <a:off x="2838" y="2290"/>
              <a:ext cx="12" cy="61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36" name="Rectangle 5312"/>
            <p:cNvSpPr>
              <a:spLocks noChangeArrowheads="1"/>
            </p:cNvSpPr>
            <p:nvPr/>
          </p:nvSpPr>
          <p:spPr bwMode="auto">
            <a:xfrm>
              <a:off x="2843" y="2290"/>
              <a:ext cx="12" cy="61"/>
            </a:xfrm>
            <a:prstGeom prst="rect">
              <a:avLst/>
            </a:prstGeom>
            <a:solidFill>
              <a:srgbClr val="F76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37" name="Rectangle 5313"/>
            <p:cNvSpPr>
              <a:spLocks noChangeArrowheads="1"/>
            </p:cNvSpPr>
            <p:nvPr/>
          </p:nvSpPr>
          <p:spPr bwMode="auto">
            <a:xfrm>
              <a:off x="2849" y="2290"/>
              <a:ext cx="12" cy="61"/>
            </a:xfrm>
            <a:prstGeom prst="rect">
              <a:avLst/>
            </a:prstGeom>
            <a:solidFill>
              <a:srgbClr val="EE5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38" name="Rectangle 5314"/>
            <p:cNvSpPr>
              <a:spLocks noChangeArrowheads="1"/>
            </p:cNvSpPr>
            <p:nvPr/>
          </p:nvSpPr>
          <p:spPr bwMode="auto">
            <a:xfrm>
              <a:off x="2854" y="2290"/>
              <a:ext cx="12" cy="61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39" name="Rectangle 5315"/>
            <p:cNvSpPr>
              <a:spLocks noChangeArrowheads="1"/>
            </p:cNvSpPr>
            <p:nvPr/>
          </p:nvSpPr>
          <p:spPr bwMode="auto">
            <a:xfrm>
              <a:off x="2859" y="2290"/>
              <a:ext cx="11" cy="61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40" name="Rectangle 5316"/>
            <p:cNvSpPr>
              <a:spLocks noChangeArrowheads="1"/>
            </p:cNvSpPr>
            <p:nvPr/>
          </p:nvSpPr>
          <p:spPr bwMode="auto">
            <a:xfrm>
              <a:off x="2865" y="2290"/>
              <a:ext cx="11" cy="61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41" name="Rectangle 5317"/>
            <p:cNvSpPr>
              <a:spLocks noChangeArrowheads="1"/>
            </p:cNvSpPr>
            <p:nvPr/>
          </p:nvSpPr>
          <p:spPr bwMode="auto">
            <a:xfrm>
              <a:off x="2870" y="2290"/>
              <a:ext cx="12" cy="6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42" name="Rectangle 5318"/>
            <p:cNvSpPr>
              <a:spLocks noChangeArrowheads="1"/>
            </p:cNvSpPr>
            <p:nvPr/>
          </p:nvSpPr>
          <p:spPr bwMode="auto">
            <a:xfrm>
              <a:off x="2809" y="2281"/>
              <a:ext cx="61" cy="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43" name="Oval 5319"/>
            <p:cNvSpPr>
              <a:spLocks noChangeArrowheads="1"/>
            </p:cNvSpPr>
            <p:nvPr/>
          </p:nvSpPr>
          <p:spPr bwMode="auto">
            <a:xfrm>
              <a:off x="2900" y="2292"/>
              <a:ext cx="12" cy="3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44" name="Freeform 5320"/>
            <p:cNvSpPr>
              <a:spLocks/>
            </p:cNvSpPr>
            <p:nvPr/>
          </p:nvSpPr>
          <p:spPr bwMode="auto">
            <a:xfrm>
              <a:off x="2897" y="2289"/>
              <a:ext cx="12" cy="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2" y="20"/>
                </a:cxn>
                <a:cxn ang="0">
                  <a:pos x="12" y="23"/>
                </a:cxn>
                <a:cxn ang="0">
                  <a:pos x="12" y="26"/>
                </a:cxn>
                <a:cxn ang="0">
                  <a:pos x="11" y="29"/>
                </a:cxn>
                <a:cxn ang="0">
                  <a:pos x="10" y="32"/>
                </a:cxn>
                <a:cxn ang="0">
                  <a:pos x="9" y="34"/>
                </a:cxn>
                <a:cxn ang="0">
                  <a:pos x="8" y="35"/>
                </a:cxn>
                <a:cxn ang="0">
                  <a:pos x="6" y="36"/>
                </a:cxn>
                <a:cxn ang="0">
                  <a:pos x="6" y="36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2" y="32"/>
                </a:cxn>
                <a:cxn ang="0">
                  <a:pos x="1" y="29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36">
                  <a:moveTo>
                    <a:pt x="6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0" y="32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45" name="Rectangle 5321"/>
            <p:cNvSpPr>
              <a:spLocks noChangeArrowheads="1"/>
            </p:cNvSpPr>
            <p:nvPr/>
          </p:nvSpPr>
          <p:spPr bwMode="auto">
            <a:xfrm>
              <a:off x="2145" y="2308"/>
              <a:ext cx="12" cy="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46" name="Rectangle 5322"/>
            <p:cNvSpPr>
              <a:spLocks noChangeArrowheads="1"/>
            </p:cNvSpPr>
            <p:nvPr/>
          </p:nvSpPr>
          <p:spPr bwMode="auto">
            <a:xfrm>
              <a:off x="2140" y="2308"/>
              <a:ext cx="12" cy="20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47" name="Rectangle 5323"/>
            <p:cNvSpPr>
              <a:spLocks noChangeArrowheads="1"/>
            </p:cNvSpPr>
            <p:nvPr/>
          </p:nvSpPr>
          <p:spPr bwMode="auto">
            <a:xfrm>
              <a:off x="2134" y="2308"/>
              <a:ext cx="12" cy="20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48" name="Rectangle 5324"/>
            <p:cNvSpPr>
              <a:spLocks noChangeArrowheads="1"/>
            </p:cNvSpPr>
            <p:nvPr/>
          </p:nvSpPr>
          <p:spPr bwMode="auto">
            <a:xfrm>
              <a:off x="2129" y="2308"/>
              <a:ext cx="12" cy="20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49" name="Rectangle 5325"/>
            <p:cNvSpPr>
              <a:spLocks noChangeArrowheads="1"/>
            </p:cNvSpPr>
            <p:nvPr/>
          </p:nvSpPr>
          <p:spPr bwMode="auto">
            <a:xfrm>
              <a:off x="2124" y="2308"/>
              <a:ext cx="12" cy="20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50" name="Rectangle 5326"/>
            <p:cNvSpPr>
              <a:spLocks noChangeArrowheads="1"/>
            </p:cNvSpPr>
            <p:nvPr/>
          </p:nvSpPr>
          <p:spPr bwMode="auto">
            <a:xfrm>
              <a:off x="2118" y="2308"/>
              <a:ext cx="12" cy="20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51" name="Rectangle 5327"/>
            <p:cNvSpPr>
              <a:spLocks noChangeArrowheads="1"/>
            </p:cNvSpPr>
            <p:nvPr/>
          </p:nvSpPr>
          <p:spPr bwMode="auto">
            <a:xfrm>
              <a:off x="2113" y="2308"/>
              <a:ext cx="12" cy="20"/>
            </a:xfrm>
            <a:prstGeom prst="rect">
              <a:avLst/>
            </a:prstGeom>
            <a:solidFill>
              <a:srgbClr val="F76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52" name="Rectangle 5328"/>
            <p:cNvSpPr>
              <a:spLocks noChangeArrowheads="1"/>
            </p:cNvSpPr>
            <p:nvPr/>
          </p:nvSpPr>
          <p:spPr bwMode="auto">
            <a:xfrm>
              <a:off x="2107" y="2308"/>
              <a:ext cx="12" cy="20"/>
            </a:xfrm>
            <a:prstGeom prst="rect">
              <a:avLst/>
            </a:prstGeom>
            <a:solidFill>
              <a:srgbClr val="EE5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53" name="Rectangle 5329"/>
            <p:cNvSpPr>
              <a:spLocks noChangeArrowheads="1"/>
            </p:cNvSpPr>
            <p:nvPr/>
          </p:nvSpPr>
          <p:spPr bwMode="auto">
            <a:xfrm>
              <a:off x="2102" y="2308"/>
              <a:ext cx="12" cy="20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54" name="Rectangle 5330"/>
            <p:cNvSpPr>
              <a:spLocks noChangeArrowheads="1"/>
            </p:cNvSpPr>
            <p:nvPr/>
          </p:nvSpPr>
          <p:spPr bwMode="auto">
            <a:xfrm>
              <a:off x="2097" y="2308"/>
              <a:ext cx="12" cy="20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55" name="Rectangle 5331"/>
            <p:cNvSpPr>
              <a:spLocks noChangeArrowheads="1"/>
            </p:cNvSpPr>
            <p:nvPr/>
          </p:nvSpPr>
          <p:spPr bwMode="auto">
            <a:xfrm>
              <a:off x="2091" y="2308"/>
              <a:ext cx="12" cy="20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56" name="Rectangle 5332"/>
            <p:cNvSpPr>
              <a:spLocks noChangeArrowheads="1"/>
            </p:cNvSpPr>
            <p:nvPr/>
          </p:nvSpPr>
          <p:spPr bwMode="auto">
            <a:xfrm>
              <a:off x="2086" y="2308"/>
              <a:ext cx="12" cy="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57" name="Rectangle 5333"/>
            <p:cNvSpPr>
              <a:spLocks noChangeArrowheads="1"/>
            </p:cNvSpPr>
            <p:nvPr/>
          </p:nvSpPr>
          <p:spPr bwMode="auto">
            <a:xfrm>
              <a:off x="2099" y="2298"/>
              <a:ext cx="55" cy="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58" name="Rectangle 5334"/>
            <p:cNvSpPr>
              <a:spLocks noChangeArrowheads="1"/>
            </p:cNvSpPr>
            <p:nvPr/>
          </p:nvSpPr>
          <p:spPr bwMode="auto">
            <a:xfrm>
              <a:off x="2193" y="2290"/>
              <a:ext cx="11" cy="6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59" name="Rectangle 5335"/>
            <p:cNvSpPr>
              <a:spLocks noChangeArrowheads="1"/>
            </p:cNvSpPr>
            <p:nvPr/>
          </p:nvSpPr>
          <p:spPr bwMode="auto">
            <a:xfrm>
              <a:off x="2188" y="2290"/>
              <a:ext cx="12" cy="61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60" name="Rectangle 5336"/>
            <p:cNvSpPr>
              <a:spLocks noChangeArrowheads="1"/>
            </p:cNvSpPr>
            <p:nvPr/>
          </p:nvSpPr>
          <p:spPr bwMode="auto">
            <a:xfrm>
              <a:off x="2183" y="2290"/>
              <a:ext cx="12" cy="61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61" name="Rectangle 5337"/>
            <p:cNvSpPr>
              <a:spLocks noChangeArrowheads="1"/>
            </p:cNvSpPr>
            <p:nvPr/>
          </p:nvSpPr>
          <p:spPr bwMode="auto">
            <a:xfrm>
              <a:off x="2177" y="2290"/>
              <a:ext cx="12" cy="61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62" name="Rectangle 5338"/>
            <p:cNvSpPr>
              <a:spLocks noChangeArrowheads="1"/>
            </p:cNvSpPr>
            <p:nvPr/>
          </p:nvSpPr>
          <p:spPr bwMode="auto">
            <a:xfrm>
              <a:off x="2172" y="2290"/>
              <a:ext cx="12" cy="61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63" name="Rectangle 5339"/>
            <p:cNvSpPr>
              <a:spLocks noChangeArrowheads="1"/>
            </p:cNvSpPr>
            <p:nvPr/>
          </p:nvSpPr>
          <p:spPr bwMode="auto">
            <a:xfrm>
              <a:off x="2166" y="2290"/>
              <a:ext cx="12" cy="61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64" name="Rectangle 5340"/>
            <p:cNvSpPr>
              <a:spLocks noChangeArrowheads="1"/>
            </p:cNvSpPr>
            <p:nvPr/>
          </p:nvSpPr>
          <p:spPr bwMode="auto">
            <a:xfrm>
              <a:off x="2161" y="2290"/>
              <a:ext cx="12" cy="61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65" name="Rectangle 5341"/>
            <p:cNvSpPr>
              <a:spLocks noChangeArrowheads="1"/>
            </p:cNvSpPr>
            <p:nvPr/>
          </p:nvSpPr>
          <p:spPr bwMode="auto">
            <a:xfrm>
              <a:off x="2156" y="2290"/>
              <a:ext cx="12" cy="61"/>
            </a:xfrm>
            <a:prstGeom prst="rect">
              <a:avLst/>
            </a:prstGeom>
            <a:solidFill>
              <a:srgbClr val="F76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66" name="Rectangle 5342"/>
            <p:cNvSpPr>
              <a:spLocks noChangeArrowheads="1"/>
            </p:cNvSpPr>
            <p:nvPr/>
          </p:nvSpPr>
          <p:spPr bwMode="auto">
            <a:xfrm>
              <a:off x="2150" y="2290"/>
              <a:ext cx="12" cy="61"/>
            </a:xfrm>
            <a:prstGeom prst="rect">
              <a:avLst/>
            </a:prstGeom>
            <a:solidFill>
              <a:srgbClr val="EE5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67" name="Rectangle 5343"/>
            <p:cNvSpPr>
              <a:spLocks noChangeArrowheads="1"/>
            </p:cNvSpPr>
            <p:nvPr/>
          </p:nvSpPr>
          <p:spPr bwMode="auto">
            <a:xfrm>
              <a:off x="2145" y="2290"/>
              <a:ext cx="12" cy="61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68" name="Rectangle 5344"/>
            <p:cNvSpPr>
              <a:spLocks noChangeArrowheads="1"/>
            </p:cNvSpPr>
            <p:nvPr/>
          </p:nvSpPr>
          <p:spPr bwMode="auto">
            <a:xfrm>
              <a:off x="2140" y="2290"/>
              <a:ext cx="12" cy="61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69" name="Rectangle 5345"/>
            <p:cNvSpPr>
              <a:spLocks noChangeArrowheads="1"/>
            </p:cNvSpPr>
            <p:nvPr/>
          </p:nvSpPr>
          <p:spPr bwMode="auto">
            <a:xfrm>
              <a:off x="2134" y="2290"/>
              <a:ext cx="12" cy="61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70" name="Rectangle 5346"/>
            <p:cNvSpPr>
              <a:spLocks noChangeArrowheads="1"/>
            </p:cNvSpPr>
            <p:nvPr/>
          </p:nvSpPr>
          <p:spPr bwMode="auto">
            <a:xfrm>
              <a:off x="2129" y="2290"/>
              <a:ext cx="12" cy="6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71" name="Rectangle 5347"/>
            <p:cNvSpPr>
              <a:spLocks noChangeArrowheads="1"/>
            </p:cNvSpPr>
            <p:nvPr/>
          </p:nvSpPr>
          <p:spPr bwMode="auto">
            <a:xfrm>
              <a:off x="2142" y="2281"/>
              <a:ext cx="60" cy="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72" name="Oval 5348"/>
            <p:cNvSpPr>
              <a:spLocks noChangeArrowheads="1"/>
            </p:cNvSpPr>
            <p:nvPr/>
          </p:nvSpPr>
          <p:spPr bwMode="auto">
            <a:xfrm>
              <a:off x="2099" y="2292"/>
              <a:ext cx="13" cy="3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73" name="Freeform 5349"/>
            <p:cNvSpPr>
              <a:spLocks/>
            </p:cNvSpPr>
            <p:nvPr/>
          </p:nvSpPr>
          <p:spPr bwMode="auto">
            <a:xfrm>
              <a:off x="2096" y="2289"/>
              <a:ext cx="13" cy="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3" y="13"/>
                </a:cxn>
                <a:cxn ang="0">
                  <a:pos x="13" y="17"/>
                </a:cxn>
                <a:cxn ang="0">
                  <a:pos x="13" y="20"/>
                </a:cxn>
                <a:cxn ang="0">
                  <a:pos x="13" y="23"/>
                </a:cxn>
                <a:cxn ang="0">
                  <a:pos x="12" y="26"/>
                </a:cxn>
                <a:cxn ang="0">
                  <a:pos x="11" y="29"/>
                </a:cxn>
                <a:cxn ang="0">
                  <a:pos x="11" y="32"/>
                </a:cxn>
                <a:cxn ang="0">
                  <a:pos x="9" y="34"/>
                </a:cxn>
                <a:cxn ang="0">
                  <a:pos x="8" y="35"/>
                </a:cxn>
                <a:cxn ang="0">
                  <a:pos x="7" y="36"/>
                </a:cxn>
                <a:cxn ang="0">
                  <a:pos x="6" y="36"/>
                </a:cxn>
                <a:cxn ang="0">
                  <a:pos x="5" y="35"/>
                </a:cxn>
                <a:cxn ang="0">
                  <a:pos x="4" y="34"/>
                </a:cxn>
                <a:cxn ang="0">
                  <a:pos x="2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7" y="0"/>
                </a:cxn>
              </a:cxnLst>
              <a:rect l="0" t="0" r="r" b="b"/>
              <a:pathLst>
                <a:path w="13" h="36">
                  <a:moveTo>
                    <a:pt x="7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74" name="Rectangle 5350"/>
            <p:cNvSpPr>
              <a:spLocks noChangeArrowheads="1"/>
            </p:cNvSpPr>
            <p:nvPr/>
          </p:nvSpPr>
          <p:spPr bwMode="auto">
            <a:xfrm>
              <a:off x="2145" y="2308"/>
              <a:ext cx="12" cy="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75" name="Rectangle 5351"/>
            <p:cNvSpPr>
              <a:spLocks noChangeArrowheads="1"/>
            </p:cNvSpPr>
            <p:nvPr/>
          </p:nvSpPr>
          <p:spPr bwMode="auto">
            <a:xfrm>
              <a:off x="2140" y="2308"/>
              <a:ext cx="12" cy="20"/>
            </a:xfrm>
            <a:prstGeom prst="rect">
              <a:avLst/>
            </a:prstGeom>
            <a:solidFill>
              <a:srgbClr val="D92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76" name="Rectangle 5352"/>
            <p:cNvSpPr>
              <a:spLocks noChangeArrowheads="1"/>
            </p:cNvSpPr>
            <p:nvPr/>
          </p:nvSpPr>
          <p:spPr bwMode="auto">
            <a:xfrm>
              <a:off x="2134" y="2308"/>
              <a:ext cx="12" cy="20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77" name="Rectangle 5353"/>
            <p:cNvSpPr>
              <a:spLocks noChangeArrowheads="1"/>
            </p:cNvSpPr>
            <p:nvPr/>
          </p:nvSpPr>
          <p:spPr bwMode="auto">
            <a:xfrm>
              <a:off x="2129" y="2308"/>
              <a:ext cx="12" cy="20"/>
            </a:xfrm>
            <a:prstGeom prst="rect">
              <a:avLst/>
            </a:prstGeom>
            <a:solidFill>
              <a:srgbClr val="F35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78" name="Rectangle 5354"/>
            <p:cNvSpPr>
              <a:spLocks noChangeArrowheads="1"/>
            </p:cNvSpPr>
            <p:nvPr/>
          </p:nvSpPr>
          <p:spPr bwMode="auto">
            <a:xfrm>
              <a:off x="2124" y="2308"/>
              <a:ext cx="12" cy="20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79" name="Rectangle 5355"/>
            <p:cNvSpPr>
              <a:spLocks noChangeArrowheads="1"/>
            </p:cNvSpPr>
            <p:nvPr/>
          </p:nvSpPr>
          <p:spPr bwMode="auto">
            <a:xfrm>
              <a:off x="2118" y="2308"/>
              <a:ext cx="12" cy="20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80" name="Rectangle 5356"/>
            <p:cNvSpPr>
              <a:spLocks noChangeArrowheads="1"/>
            </p:cNvSpPr>
            <p:nvPr/>
          </p:nvSpPr>
          <p:spPr bwMode="auto">
            <a:xfrm>
              <a:off x="2113" y="2308"/>
              <a:ext cx="12" cy="20"/>
            </a:xfrm>
            <a:prstGeom prst="rect">
              <a:avLst/>
            </a:prstGeom>
            <a:solidFill>
              <a:srgbClr val="F76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81" name="Rectangle 5357"/>
            <p:cNvSpPr>
              <a:spLocks noChangeArrowheads="1"/>
            </p:cNvSpPr>
            <p:nvPr/>
          </p:nvSpPr>
          <p:spPr bwMode="auto">
            <a:xfrm>
              <a:off x="2107" y="2308"/>
              <a:ext cx="12" cy="20"/>
            </a:xfrm>
            <a:prstGeom prst="rect">
              <a:avLst/>
            </a:prstGeom>
            <a:solidFill>
              <a:srgbClr val="EE5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82" name="Rectangle 5358"/>
            <p:cNvSpPr>
              <a:spLocks noChangeArrowheads="1"/>
            </p:cNvSpPr>
            <p:nvPr/>
          </p:nvSpPr>
          <p:spPr bwMode="auto">
            <a:xfrm>
              <a:off x="2102" y="2308"/>
              <a:ext cx="12" cy="20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83" name="Rectangle 5359"/>
            <p:cNvSpPr>
              <a:spLocks noChangeArrowheads="1"/>
            </p:cNvSpPr>
            <p:nvPr/>
          </p:nvSpPr>
          <p:spPr bwMode="auto">
            <a:xfrm>
              <a:off x="2097" y="2308"/>
              <a:ext cx="12" cy="20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84" name="Rectangle 5360"/>
            <p:cNvSpPr>
              <a:spLocks noChangeArrowheads="1"/>
            </p:cNvSpPr>
            <p:nvPr/>
          </p:nvSpPr>
          <p:spPr bwMode="auto">
            <a:xfrm>
              <a:off x="2091" y="2308"/>
              <a:ext cx="12" cy="20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85" name="Rectangle 5361"/>
            <p:cNvSpPr>
              <a:spLocks noChangeArrowheads="1"/>
            </p:cNvSpPr>
            <p:nvPr/>
          </p:nvSpPr>
          <p:spPr bwMode="auto">
            <a:xfrm>
              <a:off x="2086" y="2308"/>
              <a:ext cx="12" cy="2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86" name="Rectangle 5362"/>
            <p:cNvSpPr>
              <a:spLocks noChangeArrowheads="1"/>
            </p:cNvSpPr>
            <p:nvPr/>
          </p:nvSpPr>
          <p:spPr bwMode="auto">
            <a:xfrm>
              <a:off x="2099" y="2298"/>
              <a:ext cx="55" cy="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87" name="Rectangle 5363"/>
            <p:cNvSpPr>
              <a:spLocks noChangeArrowheads="1"/>
            </p:cNvSpPr>
            <p:nvPr/>
          </p:nvSpPr>
          <p:spPr bwMode="auto">
            <a:xfrm>
              <a:off x="2193" y="2290"/>
              <a:ext cx="11" cy="6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88" name="Rectangle 5364"/>
            <p:cNvSpPr>
              <a:spLocks noChangeArrowheads="1"/>
            </p:cNvSpPr>
            <p:nvPr/>
          </p:nvSpPr>
          <p:spPr bwMode="auto">
            <a:xfrm>
              <a:off x="2188" y="2290"/>
              <a:ext cx="12" cy="61"/>
            </a:xfrm>
            <a:prstGeom prst="rect">
              <a:avLst/>
            </a:prstGeom>
            <a:solidFill>
              <a:srgbClr val="D71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89" name="Rectangle 5365"/>
            <p:cNvSpPr>
              <a:spLocks noChangeArrowheads="1"/>
            </p:cNvSpPr>
            <p:nvPr/>
          </p:nvSpPr>
          <p:spPr bwMode="auto">
            <a:xfrm>
              <a:off x="2183" y="2290"/>
              <a:ext cx="12" cy="61"/>
            </a:xfrm>
            <a:prstGeom prst="rect">
              <a:avLst/>
            </a:prstGeom>
            <a:solidFill>
              <a:srgbClr val="E1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90" name="Rectangle 5366"/>
            <p:cNvSpPr>
              <a:spLocks noChangeArrowheads="1"/>
            </p:cNvSpPr>
            <p:nvPr/>
          </p:nvSpPr>
          <p:spPr bwMode="auto">
            <a:xfrm>
              <a:off x="2177" y="2290"/>
              <a:ext cx="12" cy="61"/>
            </a:xfrm>
            <a:prstGeom prst="rect">
              <a:avLst/>
            </a:prstGeom>
            <a:solidFill>
              <a:srgbClr val="EB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91" name="Rectangle 5367"/>
            <p:cNvSpPr>
              <a:spLocks noChangeArrowheads="1"/>
            </p:cNvSpPr>
            <p:nvPr/>
          </p:nvSpPr>
          <p:spPr bwMode="auto">
            <a:xfrm>
              <a:off x="2172" y="2290"/>
              <a:ext cx="12" cy="61"/>
            </a:xfrm>
            <a:prstGeom prst="rect">
              <a:avLst/>
            </a:prstGeom>
            <a:solidFill>
              <a:srgbClr val="F56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92" name="Rectangle 5368"/>
            <p:cNvSpPr>
              <a:spLocks noChangeArrowheads="1"/>
            </p:cNvSpPr>
            <p:nvPr/>
          </p:nvSpPr>
          <p:spPr bwMode="auto">
            <a:xfrm>
              <a:off x="2166" y="2290"/>
              <a:ext cx="12" cy="61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93" name="Rectangle 5369"/>
            <p:cNvSpPr>
              <a:spLocks noChangeArrowheads="1"/>
            </p:cNvSpPr>
            <p:nvPr/>
          </p:nvSpPr>
          <p:spPr bwMode="auto">
            <a:xfrm>
              <a:off x="2161" y="2290"/>
              <a:ext cx="12" cy="61"/>
            </a:xfrm>
            <a:prstGeom prst="rect">
              <a:avLst/>
            </a:prstGeom>
            <a:solidFill>
              <a:srgbClr val="FF7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94" name="Rectangle 5370"/>
            <p:cNvSpPr>
              <a:spLocks noChangeArrowheads="1"/>
            </p:cNvSpPr>
            <p:nvPr/>
          </p:nvSpPr>
          <p:spPr bwMode="auto">
            <a:xfrm>
              <a:off x="2156" y="2290"/>
              <a:ext cx="12" cy="61"/>
            </a:xfrm>
            <a:prstGeom prst="rect">
              <a:avLst/>
            </a:prstGeom>
            <a:solidFill>
              <a:srgbClr val="F76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95" name="Rectangle 5371"/>
            <p:cNvSpPr>
              <a:spLocks noChangeArrowheads="1"/>
            </p:cNvSpPr>
            <p:nvPr/>
          </p:nvSpPr>
          <p:spPr bwMode="auto">
            <a:xfrm>
              <a:off x="2150" y="2290"/>
              <a:ext cx="12" cy="61"/>
            </a:xfrm>
            <a:prstGeom prst="rect">
              <a:avLst/>
            </a:prstGeom>
            <a:solidFill>
              <a:srgbClr val="EE5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96" name="Rectangle 5372"/>
            <p:cNvSpPr>
              <a:spLocks noChangeArrowheads="1"/>
            </p:cNvSpPr>
            <p:nvPr/>
          </p:nvSpPr>
          <p:spPr bwMode="auto">
            <a:xfrm>
              <a:off x="2145" y="2290"/>
              <a:ext cx="12" cy="61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97" name="Rectangle 5373"/>
            <p:cNvSpPr>
              <a:spLocks noChangeArrowheads="1"/>
            </p:cNvSpPr>
            <p:nvPr/>
          </p:nvSpPr>
          <p:spPr bwMode="auto">
            <a:xfrm>
              <a:off x="2140" y="2290"/>
              <a:ext cx="12" cy="61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98" name="Rectangle 5374"/>
            <p:cNvSpPr>
              <a:spLocks noChangeArrowheads="1"/>
            </p:cNvSpPr>
            <p:nvPr/>
          </p:nvSpPr>
          <p:spPr bwMode="auto">
            <a:xfrm>
              <a:off x="2134" y="2290"/>
              <a:ext cx="12" cy="61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99" name="Rectangle 5375"/>
            <p:cNvSpPr>
              <a:spLocks noChangeArrowheads="1"/>
            </p:cNvSpPr>
            <p:nvPr/>
          </p:nvSpPr>
          <p:spPr bwMode="auto">
            <a:xfrm>
              <a:off x="2129" y="2290"/>
              <a:ext cx="12" cy="6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00" name="Rectangle 5376"/>
            <p:cNvSpPr>
              <a:spLocks noChangeArrowheads="1"/>
            </p:cNvSpPr>
            <p:nvPr/>
          </p:nvSpPr>
          <p:spPr bwMode="auto">
            <a:xfrm>
              <a:off x="2142" y="2281"/>
              <a:ext cx="60" cy="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01" name="Oval 5377"/>
            <p:cNvSpPr>
              <a:spLocks noChangeArrowheads="1"/>
            </p:cNvSpPr>
            <p:nvPr/>
          </p:nvSpPr>
          <p:spPr bwMode="auto">
            <a:xfrm>
              <a:off x="2099" y="2292"/>
              <a:ext cx="13" cy="3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02" name="Freeform 5378"/>
            <p:cNvSpPr>
              <a:spLocks/>
            </p:cNvSpPr>
            <p:nvPr/>
          </p:nvSpPr>
          <p:spPr bwMode="auto">
            <a:xfrm>
              <a:off x="2096" y="2289"/>
              <a:ext cx="13" cy="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3" y="13"/>
                </a:cxn>
                <a:cxn ang="0">
                  <a:pos x="13" y="17"/>
                </a:cxn>
                <a:cxn ang="0">
                  <a:pos x="13" y="20"/>
                </a:cxn>
                <a:cxn ang="0">
                  <a:pos x="13" y="23"/>
                </a:cxn>
                <a:cxn ang="0">
                  <a:pos x="12" y="26"/>
                </a:cxn>
                <a:cxn ang="0">
                  <a:pos x="11" y="29"/>
                </a:cxn>
                <a:cxn ang="0">
                  <a:pos x="11" y="32"/>
                </a:cxn>
                <a:cxn ang="0">
                  <a:pos x="9" y="34"/>
                </a:cxn>
                <a:cxn ang="0">
                  <a:pos x="8" y="35"/>
                </a:cxn>
                <a:cxn ang="0">
                  <a:pos x="7" y="36"/>
                </a:cxn>
                <a:cxn ang="0">
                  <a:pos x="6" y="36"/>
                </a:cxn>
                <a:cxn ang="0">
                  <a:pos x="5" y="35"/>
                </a:cxn>
                <a:cxn ang="0">
                  <a:pos x="4" y="34"/>
                </a:cxn>
                <a:cxn ang="0">
                  <a:pos x="2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7" y="0"/>
                </a:cxn>
              </a:cxnLst>
              <a:rect l="0" t="0" r="r" b="b"/>
              <a:pathLst>
                <a:path w="13" h="36">
                  <a:moveTo>
                    <a:pt x="7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03" name="Freeform 5379"/>
            <p:cNvSpPr>
              <a:spLocks/>
            </p:cNvSpPr>
            <p:nvPr/>
          </p:nvSpPr>
          <p:spPr bwMode="auto">
            <a:xfrm>
              <a:off x="1921" y="2280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2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04" name="Rectangle 5380"/>
            <p:cNvSpPr>
              <a:spLocks noChangeArrowheads="1"/>
            </p:cNvSpPr>
            <p:nvPr/>
          </p:nvSpPr>
          <p:spPr bwMode="auto">
            <a:xfrm>
              <a:off x="1951" y="2335"/>
              <a:ext cx="12" cy="4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05" name="Rectangle 5381"/>
            <p:cNvSpPr>
              <a:spLocks noChangeArrowheads="1"/>
            </p:cNvSpPr>
            <p:nvPr/>
          </p:nvSpPr>
          <p:spPr bwMode="auto">
            <a:xfrm>
              <a:off x="1948" y="2335"/>
              <a:ext cx="12" cy="4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06" name="Rectangle 5382"/>
            <p:cNvSpPr>
              <a:spLocks noChangeArrowheads="1"/>
            </p:cNvSpPr>
            <p:nvPr/>
          </p:nvSpPr>
          <p:spPr bwMode="auto">
            <a:xfrm>
              <a:off x="1945" y="2335"/>
              <a:ext cx="12" cy="4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07" name="Rectangle 5383"/>
            <p:cNvSpPr>
              <a:spLocks noChangeArrowheads="1"/>
            </p:cNvSpPr>
            <p:nvPr/>
          </p:nvSpPr>
          <p:spPr bwMode="auto">
            <a:xfrm>
              <a:off x="1941" y="2335"/>
              <a:ext cx="12" cy="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08" name="Freeform 5384"/>
            <p:cNvSpPr>
              <a:spLocks/>
            </p:cNvSpPr>
            <p:nvPr/>
          </p:nvSpPr>
          <p:spPr bwMode="auto">
            <a:xfrm>
              <a:off x="1951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09" name="Freeform 5385"/>
            <p:cNvSpPr>
              <a:spLocks/>
            </p:cNvSpPr>
            <p:nvPr/>
          </p:nvSpPr>
          <p:spPr bwMode="auto">
            <a:xfrm>
              <a:off x="1947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10" name="Freeform 5386"/>
            <p:cNvSpPr>
              <a:spLocks/>
            </p:cNvSpPr>
            <p:nvPr/>
          </p:nvSpPr>
          <p:spPr bwMode="auto">
            <a:xfrm>
              <a:off x="1944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11" name="Freeform 5387"/>
            <p:cNvSpPr>
              <a:spLocks/>
            </p:cNvSpPr>
            <p:nvPr/>
          </p:nvSpPr>
          <p:spPr bwMode="auto">
            <a:xfrm>
              <a:off x="1940" y="2290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12" name="Freeform 5388"/>
            <p:cNvSpPr>
              <a:spLocks/>
            </p:cNvSpPr>
            <p:nvPr/>
          </p:nvSpPr>
          <p:spPr bwMode="auto">
            <a:xfrm>
              <a:off x="1938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13" name="Freeform 5389"/>
            <p:cNvSpPr>
              <a:spLocks/>
            </p:cNvSpPr>
            <p:nvPr/>
          </p:nvSpPr>
          <p:spPr bwMode="auto">
            <a:xfrm>
              <a:off x="1934" y="2290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14" name="Freeform 5390"/>
            <p:cNvSpPr>
              <a:spLocks/>
            </p:cNvSpPr>
            <p:nvPr/>
          </p:nvSpPr>
          <p:spPr bwMode="auto">
            <a:xfrm>
              <a:off x="1931" y="2290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15" name="Freeform 5391"/>
            <p:cNvSpPr>
              <a:spLocks/>
            </p:cNvSpPr>
            <p:nvPr/>
          </p:nvSpPr>
          <p:spPr bwMode="auto">
            <a:xfrm>
              <a:off x="1928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16" name="Freeform 5392"/>
            <p:cNvSpPr>
              <a:spLocks/>
            </p:cNvSpPr>
            <p:nvPr/>
          </p:nvSpPr>
          <p:spPr bwMode="auto">
            <a:xfrm>
              <a:off x="1924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17" name="Freeform 5393"/>
            <p:cNvSpPr>
              <a:spLocks/>
            </p:cNvSpPr>
            <p:nvPr/>
          </p:nvSpPr>
          <p:spPr bwMode="auto">
            <a:xfrm>
              <a:off x="1922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18" name="Freeform 5394"/>
            <p:cNvSpPr>
              <a:spLocks/>
            </p:cNvSpPr>
            <p:nvPr/>
          </p:nvSpPr>
          <p:spPr bwMode="auto">
            <a:xfrm>
              <a:off x="1918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19" name="Freeform 5395"/>
            <p:cNvSpPr>
              <a:spLocks/>
            </p:cNvSpPr>
            <p:nvPr/>
          </p:nvSpPr>
          <p:spPr bwMode="auto">
            <a:xfrm>
              <a:off x="1915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20" name="Freeform 5396"/>
            <p:cNvSpPr>
              <a:spLocks/>
            </p:cNvSpPr>
            <p:nvPr/>
          </p:nvSpPr>
          <p:spPr bwMode="auto">
            <a:xfrm>
              <a:off x="1912" y="2289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21" name="Freeform 5397"/>
            <p:cNvSpPr>
              <a:spLocks/>
            </p:cNvSpPr>
            <p:nvPr/>
          </p:nvSpPr>
          <p:spPr bwMode="auto">
            <a:xfrm>
              <a:off x="1918" y="2277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0" y="68"/>
                </a:cxn>
                <a:cxn ang="0">
                  <a:pos x="44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2" y="0"/>
                  </a:lnTo>
                  <a:lnTo>
                    <a:pt x="0" y="68"/>
                  </a:lnTo>
                  <a:lnTo>
                    <a:pt x="44" y="68"/>
                  </a:lnTo>
                  <a:lnTo>
                    <a:pt x="44" y="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22" name="Freeform 5398"/>
            <p:cNvSpPr>
              <a:spLocks/>
            </p:cNvSpPr>
            <p:nvPr/>
          </p:nvSpPr>
          <p:spPr bwMode="auto">
            <a:xfrm>
              <a:off x="1908" y="2282"/>
              <a:ext cx="50" cy="63"/>
            </a:xfrm>
            <a:custGeom>
              <a:avLst/>
              <a:gdLst/>
              <a:ahLst/>
              <a:cxnLst>
                <a:cxn ang="0">
                  <a:pos x="49" y="63"/>
                </a:cxn>
                <a:cxn ang="0">
                  <a:pos x="50" y="1"/>
                </a:cxn>
                <a:cxn ang="0">
                  <a:pos x="2" y="0"/>
                </a:cxn>
                <a:cxn ang="0">
                  <a:pos x="0" y="62"/>
                </a:cxn>
                <a:cxn ang="0">
                  <a:pos x="49" y="63"/>
                </a:cxn>
                <a:cxn ang="0">
                  <a:pos x="49" y="63"/>
                </a:cxn>
              </a:cxnLst>
              <a:rect l="0" t="0" r="r" b="b"/>
              <a:pathLst>
                <a:path w="50" h="63">
                  <a:moveTo>
                    <a:pt x="49" y="63"/>
                  </a:moveTo>
                  <a:lnTo>
                    <a:pt x="50" y="1"/>
                  </a:lnTo>
                  <a:lnTo>
                    <a:pt x="2" y="0"/>
                  </a:lnTo>
                  <a:lnTo>
                    <a:pt x="0" y="62"/>
                  </a:lnTo>
                  <a:lnTo>
                    <a:pt x="49" y="63"/>
                  </a:lnTo>
                  <a:lnTo>
                    <a:pt x="49" y="6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23" name="Freeform 5399"/>
            <p:cNvSpPr>
              <a:spLocks/>
            </p:cNvSpPr>
            <p:nvPr/>
          </p:nvSpPr>
          <p:spPr bwMode="auto">
            <a:xfrm>
              <a:off x="1921" y="2280"/>
              <a:ext cx="45" cy="68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45" y="0"/>
                </a:cxn>
                <a:cxn ang="0">
                  <a:pos x="2" y="0"/>
                </a:cxn>
                <a:cxn ang="0">
                  <a:pos x="0" y="68"/>
                </a:cxn>
                <a:cxn ang="0">
                  <a:pos x="44" y="68"/>
                </a:cxn>
              </a:cxnLst>
              <a:rect l="0" t="0" r="r" b="b"/>
              <a:pathLst>
                <a:path w="45" h="68">
                  <a:moveTo>
                    <a:pt x="44" y="68"/>
                  </a:moveTo>
                  <a:lnTo>
                    <a:pt x="45" y="0"/>
                  </a:lnTo>
                  <a:lnTo>
                    <a:pt x="2" y="0"/>
                  </a:lnTo>
                  <a:lnTo>
                    <a:pt x="0" y="68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24" name="Rectangle 5400"/>
            <p:cNvSpPr>
              <a:spLocks noChangeArrowheads="1"/>
            </p:cNvSpPr>
            <p:nvPr/>
          </p:nvSpPr>
          <p:spPr bwMode="auto">
            <a:xfrm>
              <a:off x="1951" y="2335"/>
              <a:ext cx="12" cy="4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25" name="Rectangle 5401"/>
            <p:cNvSpPr>
              <a:spLocks noChangeArrowheads="1"/>
            </p:cNvSpPr>
            <p:nvPr/>
          </p:nvSpPr>
          <p:spPr bwMode="auto">
            <a:xfrm>
              <a:off x="1948" y="2335"/>
              <a:ext cx="12" cy="4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26" name="Rectangle 5402"/>
            <p:cNvSpPr>
              <a:spLocks noChangeArrowheads="1"/>
            </p:cNvSpPr>
            <p:nvPr/>
          </p:nvSpPr>
          <p:spPr bwMode="auto">
            <a:xfrm>
              <a:off x="1945" y="2335"/>
              <a:ext cx="12" cy="4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27" name="Rectangle 5403"/>
            <p:cNvSpPr>
              <a:spLocks noChangeArrowheads="1"/>
            </p:cNvSpPr>
            <p:nvPr/>
          </p:nvSpPr>
          <p:spPr bwMode="auto">
            <a:xfrm>
              <a:off x="1941" y="2335"/>
              <a:ext cx="12" cy="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28" name="Freeform 5404"/>
            <p:cNvSpPr>
              <a:spLocks/>
            </p:cNvSpPr>
            <p:nvPr/>
          </p:nvSpPr>
          <p:spPr bwMode="auto">
            <a:xfrm>
              <a:off x="1951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29" name="Freeform 5405"/>
            <p:cNvSpPr>
              <a:spLocks/>
            </p:cNvSpPr>
            <p:nvPr/>
          </p:nvSpPr>
          <p:spPr bwMode="auto">
            <a:xfrm>
              <a:off x="1947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30" name="Freeform 5406"/>
            <p:cNvSpPr>
              <a:spLocks/>
            </p:cNvSpPr>
            <p:nvPr/>
          </p:nvSpPr>
          <p:spPr bwMode="auto">
            <a:xfrm>
              <a:off x="1944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31" name="Freeform 5407"/>
            <p:cNvSpPr>
              <a:spLocks/>
            </p:cNvSpPr>
            <p:nvPr/>
          </p:nvSpPr>
          <p:spPr bwMode="auto">
            <a:xfrm>
              <a:off x="1940" y="2290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32" name="Freeform 5408"/>
            <p:cNvSpPr>
              <a:spLocks/>
            </p:cNvSpPr>
            <p:nvPr/>
          </p:nvSpPr>
          <p:spPr bwMode="auto">
            <a:xfrm>
              <a:off x="1938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33" name="Freeform 5409"/>
            <p:cNvSpPr>
              <a:spLocks/>
            </p:cNvSpPr>
            <p:nvPr/>
          </p:nvSpPr>
          <p:spPr bwMode="auto">
            <a:xfrm>
              <a:off x="1934" y="2290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34" name="Freeform 5410"/>
            <p:cNvSpPr>
              <a:spLocks/>
            </p:cNvSpPr>
            <p:nvPr/>
          </p:nvSpPr>
          <p:spPr bwMode="auto">
            <a:xfrm>
              <a:off x="1931" y="2290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35" name="Freeform 5411"/>
            <p:cNvSpPr>
              <a:spLocks/>
            </p:cNvSpPr>
            <p:nvPr/>
          </p:nvSpPr>
          <p:spPr bwMode="auto">
            <a:xfrm>
              <a:off x="1928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7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36" name="Freeform 5412"/>
            <p:cNvSpPr>
              <a:spLocks/>
            </p:cNvSpPr>
            <p:nvPr/>
          </p:nvSpPr>
          <p:spPr bwMode="auto">
            <a:xfrm>
              <a:off x="1924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E5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37" name="Freeform 5413"/>
            <p:cNvSpPr>
              <a:spLocks/>
            </p:cNvSpPr>
            <p:nvPr/>
          </p:nvSpPr>
          <p:spPr bwMode="auto">
            <a:xfrm>
              <a:off x="1922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6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38" name="Freeform 5414"/>
            <p:cNvSpPr>
              <a:spLocks/>
            </p:cNvSpPr>
            <p:nvPr/>
          </p:nvSpPr>
          <p:spPr bwMode="auto">
            <a:xfrm>
              <a:off x="1918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D2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39" name="Freeform 5415"/>
            <p:cNvSpPr>
              <a:spLocks/>
            </p:cNvSpPr>
            <p:nvPr/>
          </p:nvSpPr>
          <p:spPr bwMode="auto">
            <a:xfrm>
              <a:off x="1915" y="2289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51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40" name="Freeform 5416"/>
            <p:cNvSpPr>
              <a:spLocks/>
            </p:cNvSpPr>
            <p:nvPr/>
          </p:nvSpPr>
          <p:spPr bwMode="auto">
            <a:xfrm>
              <a:off x="1912" y="2289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41" name="Rectangle 5417"/>
            <p:cNvSpPr>
              <a:spLocks noChangeArrowheads="1"/>
            </p:cNvSpPr>
            <p:nvPr/>
          </p:nvSpPr>
          <p:spPr bwMode="auto">
            <a:xfrm>
              <a:off x="1951" y="2335"/>
              <a:ext cx="12" cy="4"/>
            </a:xfrm>
            <a:prstGeom prst="rect">
              <a:avLst/>
            </a:prstGeom>
            <a:solidFill>
              <a:srgbClr val="E6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42" name="Rectangle 5418"/>
            <p:cNvSpPr>
              <a:spLocks noChangeArrowheads="1"/>
            </p:cNvSpPr>
            <p:nvPr/>
          </p:nvSpPr>
          <p:spPr bwMode="auto">
            <a:xfrm>
              <a:off x="1948" y="2335"/>
              <a:ext cx="12" cy="4"/>
            </a:xfrm>
            <a:prstGeom prst="rect">
              <a:avLst/>
            </a:prstGeom>
            <a:solidFill>
              <a:srgbClr val="DD2A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43" name="Rectangle 5419"/>
            <p:cNvSpPr>
              <a:spLocks noChangeArrowheads="1"/>
            </p:cNvSpPr>
            <p:nvPr/>
          </p:nvSpPr>
          <p:spPr bwMode="auto">
            <a:xfrm>
              <a:off x="1945" y="2335"/>
              <a:ext cx="12" cy="4"/>
            </a:xfrm>
            <a:prstGeom prst="rect">
              <a:avLst/>
            </a:prstGeom>
            <a:solidFill>
              <a:srgbClr val="D515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44" name="Rectangle 5420"/>
            <p:cNvSpPr>
              <a:spLocks noChangeArrowheads="1"/>
            </p:cNvSpPr>
            <p:nvPr/>
          </p:nvSpPr>
          <p:spPr bwMode="auto">
            <a:xfrm>
              <a:off x="1941" y="2335"/>
              <a:ext cx="12" cy="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45" name="Freeform 5421"/>
            <p:cNvSpPr>
              <a:spLocks/>
            </p:cNvSpPr>
            <p:nvPr/>
          </p:nvSpPr>
          <p:spPr bwMode="auto">
            <a:xfrm>
              <a:off x="1951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46" name="Freeform 5422"/>
            <p:cNvSpPr>
              <a:spLocks/>
            </p:cNvSpPr>
            <p:nvPr/>
          </p:nvSpPr>
          <p:spPr bwMode="auto">
            <a:xfrm>
              <a:off x="1947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7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47" name="Freeform 5423"/>
            <p:cNvSpPr>
              <a:spLocks/>
            </p:cNvSpPr>
            <p:nvPr/>
          </p:nvSpPr>
          <p:spPr bwMode="auto">
            <a:xfrm>
              <a:off x="1944" y="2290"/>
              <a:ext cx="13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60"/>
                </a:cxn>
              </a:cxnLst>
              <a:rect l="0" t="0" r="r" b="b"/>
              <a:pathLst>
                <a:path w="13" h="60">
                  <a:moveTo>
                    <a:pt x="0" y="60"/>
                  </a:moveTo>
                  <a:lnTo>
                    <a:pt x="12" y="60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1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48" name="Freeform 5424"/>
            <p:cNvSpPr>
              <a:spLocks/>
            </p:cNvSpPr>
            <p:nvPr/>
          </p:nvSpPr>
          <p:spPr bwMode="auto">
            <a:xfrm>
              <a:off x="1940" y="2290"/>
              <a:ext cx="14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2" y="60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60"/>
                </a:cxn>
              </a:cxnLst>
              <a:rect l="0" t="0" r="r" b="b"/>
              <a:pathLst>
                <a:path w="14" h="60">
                  <a:moveTo>
                    <a:pt x="0" y="60"/>
                  </a:moveTo>
                  <a:lnTo>
                    <a:pt x="12" y="6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B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7249" name="Freeform 5425"/>
          <p:cNvSpPr>
            <a:spLocks/>
          </p:cNvSpPr>
          <p:nvPr/>
        </p:nvSpPr>
        <p:spPr bwMode="auto">
          <a:xfrm>
            <a:off x="3076575" y="3635375"/>
            <a:ext cx="20638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2" y="60"/>
              </a:cxn>
              <a:cxn ang="0">
                <a:pos x="13" y="0"/>
              </a:cxn>
              <a:cxn ang="0">
                <a:pos x="1" y="0"/>
              </a:cxn>
              <a:cxn ang="0">
                <a:pos x="0" y="60"/>
              </a:cxn>
            </a:cxnLst>
            <a:rect l="0" t="0" r="r" b="b"/>
            <a:pathLst>
              <a:path w="13" h="60">
                <a:moveTo>
                  <a:pt x="0" y="60"/>
                </a:moveTo>
                <a:lnTo>
                  <a:pt x="12" y="60"/>
                </a:lnTo>
                <a:lnTo>
                  <a:pt x="13" y="0"/>
                </a:lnTo>
                <a:lnTo>
                  <a:pt x="1" y="0"/>
                </a:lnTo>
                <a:lnTo>
                  <a:pt x="0" y="60"/>
                </a:lnTo>
                <a:close/>
              </a:path>
            </a:pathLst>
          </a:custGeom>
          <a:solidFill>
            <a:srgbClr val="F5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50" name="Freeform 5426"/>
          <p:cNvSpPr>
            <a:spLocks/>
          </p:cNvSpPr>
          <p:nvPr/>
        </p:nvSpPr>
        <p:spPr bwMode="auto">
          <a:xfrm>
            <a:off x="3070225" y="3635375"/>
            <a:ext cx="22225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2" y="60"/>
              </a:cxn>
              <a:cxn ang="0">
                <a:pos x="14" y="0"/>
              </a:cxn>
              <a:cxn ang="0">
                <a:pos x="2" y="0"/>
              </a:cxn>
              <a:cxn ang="0">
                <a:pos x="0" y="60"/>
              </a:cxn>
            </a:cxnLst>
            <a:rect l="0" t="0" r="r" b="b"/>
            <a:pathLst>
              <a:path w="14" h="60">
                <a:moveTo>
                  <a:pt x="0" y="60"/>
                </a:moveTo>
                <a:lnTo>
                  <a:pt x="12" y="60"/>
                </a:lnTo>
                <a:lnTo>
                  <a:pt x="14" y="0"/>
                </a:lnTo>
                <a:lnTo>
                  <a:pt x="2" y="0"/>
                </a:lnTo>
                <a:lnTo>
                  <a:pt x="0" y="60"/>
                </a:lnTo>
                <a:close/>
              </a:path>
            </a:pathLst>
          </a:custGeom>
          <a:solidFill>
            <a:srgbClr val="FF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51" name="Freeform 5427"/>
          <p:cNvSpPr>
            <a:spLocks/>
          </p:cNvSpPr>
          <p:nvPr/>
        </p:nvSpPr>
        <p:spPr bwMode="auto">
          <a:xfrm>
            <a:off x="3065463" y="3635375"/>
            <a:ext cx="22225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2" y="60"/>
              </a:cxn>
              <a:cxn ang="0">
                <a:pos x="14" y="0"/>
              </a:cxn>
              <a:cxn ang="0">
                <a:pos x="2" y="0"/>
              </a:cxn>
              <a:cxn ang="0">
                <a:pos x="0" y="60"/>
              </a:cxn>
            </a:cxnLst>
            <a:rect l="0" t="0" r="r" b="b"/>
            <a:pathLst>
              <a:path w="14" h="60">
                <a:moveTo>
                  <a:pt x="0" y="60"/>
                </a:moveTo>
                <a:lnTo>
                  <a:pt x="12" y="60"/>
                </a:lnTo>
                <a:lnTo>
                  <a:pt x="14" y="0"/>
                </a:lnTo>
                <a:lnTo>
                  <a:pt x="2" y="0"/>
                </a:lnTo>
                <a:lnTo>
                  <a:pt x="0" y="60"/>
                </a:lnTo>
                <a:close/>
              </a:path>
            </a:pathLst>
          </a:custGeom>
          <a:solidFill>
            <a:srgbClr val="FF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52" name="Freeform 5428"/>
          <p:cNvSpPr>
            <a:spLocks/>
          </p:cNvSpPr>
          <p:nvPr/>
        </p:nvSpPr>
        <p:spPr bwMode="auto">
          <a:xfrm>
            <a:off x="3060700" y="3633788"/>
            <a:ext cx="22225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2" y="60"/>
              </a:cxn>
              <a:cxn ang="0">
                <a:pos x="14" y="0"/>
              </a:cxn>
              <a:cxn ang="0">
                <a:pos x="2" y="0"/>
              </a:cxn>
              <a:cxn ang="0">
                <a:pos x="0" y="60"/>
              </a:cxn>
            </a:cxnLst>
            <a:rect l="0" t="0" r="r" b="b"/>
            <a:pathLst>
              <a:path w="14" h="60">
                <a:moveTo>
                  <a:pt x="0" y="60"/>
                </a:moveTo>
                <a:lnTo>
                  <a:pt x="12" y="60"/>
                </a:lnTo>
                <a:lnTo>
                  <a:pt x="14" y="0"/>
                </a:lnTo>
                <a:lnTo>
                  <a:pt x="2" y="0"/>
                </a:lnTo>
                <a:lnTo>
                  <a:pt x="0" y="60"/>
                </a:lnTo>
                <a:close/>
              </a:path>
            </a:pathLst>
          </a:custGeom>
          <a:solidFill>
            <a:srgbClr val="F76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53" name="Freeform 5429"/>
          <p:cNvSpPr>
            <a:spLocks/>
          </p:cNvSpPr>
          <p:nvPr/>
        </p:nvSpPr>
        <p:spPr bwMode="auto">
          <a:xfrm>
            <a:off x="3054350" y="3633788"/>
            <a:ext cx="22225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2" y="60"/>
              </a:cxn>
              <a:cxn ang="0">
                <a:pos x="14" y="0"/>
              </a:cxn>
              <a:cxn ang="0">
                <a:pos x="2" y="0"/>
              </a:cxn>
              <a:cxn ang="0">
                <a:pos x="0" y="60"/>
              </a:cxn>
            </a:cxnLst>
            <a:rect l="0" t="0" r="r" b="b"/>
            <a:pathLst>
              <a:path w="14" h="60">
                <a:moveTo>
                  <a:pt x="0" y="60"/>
                </a:moveTo>
                <a:lnTo>
                  <a:pt x="12" y="60"/>
                </a:lnTo>
                <a:lnTo>
                  <a:pt x="14" y="0"/>
                </a:lnTo>
                <a:lnTo>
                  <a:pt x="2" y="0"/>
                </a:lnTo>
                <a:lnTo>
                  <a:pt x="0" y="60"/>
                </a:lnTo>
                <a:close/>
              </a:path>
            </a:pathLst>
          </a:custGeom>
          <a:solidFill>
            <a:srgbClr val="EE5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54" name="Freeform 5430"/>
          <p:cNvSpPr>
            <a:spLocks/>
          </p:cNvSpPr>
          <p:nvPr/>
        </p:nvSpPr>
        <p:spPr bwMode="auto">
          <a:xfrm>
            <a:off x="3051175" y="3633788"/>
            <a:ext cx="22225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2" y="60"/>
              </a:cxn>
              <a:cxn ang="0">
                <a:pos x="14" y="0"/>
              </a:cxn>
              <a:cxn ang="0">
                <a:pos x="2" y="0"/>
              </a:cxn>
              <a:cxn ang="0">
                <a:pos x="0" y="60"/>
              </a:cxn>
            </a:cxnLst>
            <a:rect l="0" t="0" r="r" b="b"/>
            <a:pathLst>
              <a:path w="14" h="60">
                <a:moveTo>
                  <a:pt x="0" y="60"/>
                </a:moveTo>
                <a:lnTo>
                  <a:pt x="12" y="60"/>
                </a:lnTo>
                <a:lnTo>
                  <a:pt x="14" y="0"/>
                </a:lnTo>
                <a:lnTo>
                  <a:pt x="2" y="0"/>
                </a:lnTo>
                <a:lnTo>
                  <a:pt x="0" y="60"/>
                </a:lnTo>
                <a:close/>
              </a:path>
            </a:pathLst>
          </a:custGeom>
          <a:solidFill>
            <a:srgbClr val="E63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55" name="Freeform 5431"/>
          <p:cNvSpPr>
            <a:spLocks/>
          </p:cNvSpPr>
          <p:nvPr/>
        </p:nvSpPr>
        <p:spPr bwMode="auto">
          <a:xfrm>
            <a:off x="3044825" y="3633788"/>
            <a:ext cx="22225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2" y="60"/>
              </a:cxn>
              <a:cxn ang="0">
                <a:pos x="14" y="0"/>
              </a:cxn>
              <a:cxn ang="0">
                <a:pos x="2" y="0"/>
              </a:cxn>
              <a:cxn ang="0">
                <a:pos x="0" y="60"/>
              </a:cxn>
            </a:cxnLst>
            <a:rect l="0" t="0" r="r" b="b"/>
            <a:pathLst>
              <a:path w="14" h="60">
                <a:moveTo>
                  <a:pt x="0" y="60"/>
                </a:moveTo>
                <a:lnTo>
                  <a:pt x="12" y="60"/>
                </a:lnTo>
                <a:lnTo>
                  <a:pt x="14" y="0"/>
                </a:lnTo>
                <a:lnTo>
                  <a:pt x="2" y="0"/>
                </a:lnTo>
                <a:lnTo>
                  <a:pt x="0" y="60"/>
                </a:lnTo>
                <a:close/>
              </a:path>
            </a:pathLst>
          </a:custGeom>
          <a:solidFill>
            <a:srgbClr val="DD2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56" name="Freeform 5432"/>
          <p:cNvSpPr>
            <a:spLocks/>
          </p:cNvSpPr>
          <p:nvPr/>
        </p:nvSpPr>
        <p:spPr bwMode="auto">
          <a:xfrm>
            <a:off x="3040063" y="3633788"/>
            <a:ext cx="22225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2" y="60"/>
              </a:cxn>
              <a:cxn ang="0">
                <a:pos x="14" y="0"/>
              </a:cxn>
              <a:cxn ang="0">
                <a:pos x="2" y="0"/>
              </a:cxn>
              <a:cxn ang="0">
                <a:pos x="0" y="60"/>
              </a:cxn>
            </a:cxnLst>
            <a:rect l="0" t="0" r="r" b="b"/>
            <a:pathLst>
              <a:path w="14" h="60">
                <a:moveTo>
                  <a:pt x="0" y="60"/>
                </a:moveTo>
                <a:lnTo>
                  <a:pt x="12" y="60"/>
                </a:lnTo>
                <a:lnTo>
                  <a:pt x="14" y="0"/>
                </a:lnTo>
                <a:lnTo>
                  <a:pt x="2" y="0"/>
                </a:lnTo>
                <a:lnTo>
                  <a:pt x="0" y="60"/>
                </a:lnTo>
                <a:close/>
              </a:path>
            </a:pathLst>
          </a:custGeom>
          <a:solidFill>
            <a:srgbClr val="D51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57" name="Freeform 5433"/>
          <p:cNvSpPr>
            <a:spLocks/>
          </p:cNvSpPr>
          <p:nvPr/>
        </p:nvSpPr>
        <p:spPr bwMode="auto">
          <a:xfrm>
            <a:off x="3035300" y="3633788"/>
            <a:ext cx="20638" cy="952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2" y="60"/>
              </a:cxn>
              <a:cxn ang="0">
                <a:pos x="13" y="0"/>
              </a:cxn>
              <a:cxn ang="0">
                <a:pos x="1" y="0"/>
              </a:cxn>
              <a:cxn ang="0">
                <a:pos x="0" y="60"/>
              </a:cxn>
            </a:cxnLst>
            <a:rect l="0" t="0" r="r" b="b"/>
            <a:pathLst>
              <a:path w="13" h="60">
                <a:moveTo>
                  <a:pt x="0" y="60"/>
                </a:moveTo>
                <a:lnTo>
                  <a:pt x="12" y="60"/>
                </a:lnTo>
                <a:lnTo>
                  <a:pt x="13" y="0"/>
                </a:lnTo>
                <a:lnTo>
                  <a:pt x="1" y="0"/>
                </a:lnTo>
                <a:lnTo>
                  <a:pt x="0" y="6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58" name="Freeform 5434"/>
          <p:cNvSpPr>
            <a:spLocks/>
          </p:cNvSpPr>
          <p:nvPr/>
        </p:nvSpPr>
        <p:spPr bwMode="auto">
          <a:xfrm>
            <a:off x="3044825" y="3614738"/>
            <a:ext cx="71438" cy="107950"/>
          </a:xfrm>
          <a:custGeom>
            <a:avLst/>
            <a:gdLst/>
            <a:ahLst/>
            <a:cxnLst>
              <a:cxn ang="0">
                <a:pos x="44" y="68"/>
              </a:cxn>
              <a:cxn ang="0">
                <a:pos x="45" y="0"/>
              </a:cxn>
              <a:cxn ang="0">
                <a:pos x="2" y="0"/>
              </a:cxn>
              <a:cxn ang="0">
                <a:pos x="0" y="68"/>
              </a:cxn>
              <a:cxn ang="0">
                <a:pos x="44" y="68"/>
              </a:cxn>
              <a:cxn ang="0">
                <a:pos x="44" y="68"/>
              </a:cxn>
            </a:cxnLst>
            <a:rect l="0" t="0" r="r" b="b"/>
            <a:pathLst>
              <a:path w="45" h="68">
                <a:moveTo>
                  <a:pt x="44" y="68"/>
                </a:moveTo>
                <a:lnTo>
                  <a:pt x="45" y="0"/>
                </a:lnTo>
                <a:lnTo>
                  <a:pt x="2" y="0"/>
                </a:lnTo>
                <a:lnTo>
                  <a:pt x="0" y="68"/>
                </a:lnTo>
                <a:lnTo>
                  <a:pt x="44" y="68"/>
                </a:lnTo>
                <a:lnTo>
                  <a:pt x="44" y="6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59" name="Freeform 5435"/>
          <p:cNvSpPr>
            <a:spLocks/>
          </p:cNvSpPr>
          <p:nvPr/>
        </p:nvSpPr>
        <p:spPr bwMode="auto">
          <a:xfrm>
            <a:off x="3028950" y="3622675"/>
            <a:ext cx="79375" cy="100013"/>
          </a:xfrm>
          <a:custGeom>
            <a:avLst/>
            <a:gdLst/>
            <a:ahLst/>
            <a:cxnLst>
              <a:cxn ang="0">
                <a:pos x="49" y="63"/>
              </a:cxn>
              <a:cxn ang="0">
                <a:pos x="50" y="1"/>
              </a:cxn>
              <a:cxn ang="0">
                <a:pos x="2" y="0"/>
              </a:cxn>
              <a:cxn ang="0">
                <a:pos x="0" y="62"/>
              </a:cxn>
              <a:cxn ang="0">
                <a:pos x="49" y="63"/>
              </a:cxn>
              <a:cxn ang="0">
                <a:pos x="49" y="63"/>
              </a:cxn>
            </a:cxnLst>
            <a:rect l="0" t="0" r="r" b="b"/>
            <a:pathLst>
              <a:path w="50" h="63">
                <a:moveTo>
                  <a:pt x="49" y="63"/>
                </a:moveTo>
                <a:lnTo>
                  <a:pt x="50" y="1"/>
                </a:lnTo>
                <a:lnTo>
                  <a:pt x="2" y="0"/>
                </a:lnTo>
                <a:lnTo>
                  <a:pt x="0" y="62"/>
                </a:lnTo>
                <a:lnTo>
                  <a:pt x="49" y="63"/>
                </a:lnTo>
                <a:lnTo>
                  <a:pt x="49" y="6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60" name="Freeform 5436"/>
          <p:cNvSpPr>
            <a:spLocks/>
          </p:cNvSpPr>
          <p:nvPr/>
        </p:nvSpPr>
        <p:spPr bwMode="auto">
          <a:xfrm>
            <a:off x="2239963" y="3455988"/>
            <a:ext cx="204787" cy="957262"/>
          </a:xfrm>
          <a:custGeom>
            <a:avLst/>
            <a:gdLst/>
            <a:ahLst/>
            <a:cxnLst>
              <a:cxn ang="0">
                <a:pos x="129" y="603"/>
              </a:cxn>
              <a:cxn ang="0">
                <a:pos x="124" y="603"/>
              </a:cxn>
              <a:cxn ang="0">
                <a:pos x="108" y="599"/>
              </a:cxn>
              <a:cxn ang="0">
                <a:pos x="99" y="596"/>
              </a:cxn>
              <a:cxn ang="0">
                <a:pos x="86" y="586"/>
              </a:cxn>
              <a:cxn ang="0">
                <a:pos x="73" y="572"/>
              </a:cxn>
              <a:cxn ang="0">
                <a:pos x="65" y="562"/>
              </a:cxn>
              <a:cxn ang="0">
                <a:pos x="52" y="540"/>
              </a:cxn>
              <a:cxn ang="0">
                <a:pos x="43" y="523"/>
              </a:cxn>
              <a:cxn ang="0">
                <a:pos x="39" y="513"/>
              </a:cxn>
              <a:cxn ang="0">
                <a:pos x="35" y="503"/>
              </a:cxn>
              <a:cxn ang="0">
                <a:pos x="26" y="481"/>
              </a:cxn>
              <a:cxn ang="0">
                <a:pos x="18" y="454"/>
              </a:cxn>
              <a:cxn ang="0">
                <a:pos x="13" y="433"/>
              </a:cxn>
              <a:cxn ang="0">
                <a:pos x="9" y="406"/>
              </a:cxn>
              <a:cxn ang="0">
                <a:pos x="5" y="377"/>
              </a:cxn>
              <a:cxn ang="0">
                <a:pos x="0" y="347"/>
              </a:cxn>
              <a:cxn ang="0">
                <a:pos x="0" y="318"/>
              </a:cxn>
              <a:cxn ang="0">
                <a:pos x="0" y="301"/>
              </a:cxn>
              <a:cxn ang="0">
                <a:pos x="0" y="288"/>
              </a:cxn>
              <a:cxn ang="0">
                <a:pos x="0" y="256"/>
              </a:cxn>
              <a:cxn ang="0">
                <a:pos x="5" y="225"/>
              </a:cxn>
              <a:cxn ang="0">
                <a:pos x="9" y="197"/>
              </a:cxn>
              <a:cxn ang="0">
                <a:pos x="13" y="170"/>
              </a:cxn>
              <a:cxn ang="0">
                <a:pos x="18" y="149"/>
              </a:cxn>
              <a:cxn ang="0">
                <a:pos x="26" y="121"/>
              </a:cxn>
              <a:cxn ang="0">
                <a:pos x="35" y="97"/>
              </a:cxn>
              <a:cxn ang="0">
                <a:pos x="39" y="87"/>
              </a:cxn>
              <a:cxn ang="0">
                <a:pos x="43" y="76"/>
              </a:cxn>
              <a:cxn ang="0">
                <a:pos x="52" y="59"/>
              </a:cxn>
              <a:cxn ang="0">
                <a:pos x="60" y="45"/>
              </a:cxn>
              <a:cxn ang="0">
                <a:pos x="73" y="28"/>
              </a:cxn>
              <a:cxn ang="0">
                <a:pos x="82" y="21"/>
              </a:cxn>
              <a:cxn ang="0">
                <a:pos x="91" y="10"/>
              </a:cxn>
              <a:cxn ang="0">
                <a:pos x="108" y="3"/>
              </a:cxn>
              <a:cxn ang="0">
                <a:pos x="121" y="0"/>
              </a:cxn>
              <a:cxn ang="0">
                <a:pos x="124" y="0"/>
              </a:cxn>
              <a:cxn ang="0">
                <a:pos x="129" y="603"/>
              </a:cxn>
            </a:cxnLst>
            <a:rect l="0" t="0" r="r" b="b"/>
            <a:pathLst>
              <a:path w="129" h="603">
                <a:moveTo>
                  <a:pt x="129" y="603"/>
                </a:moveTo>
                <a:lnTo>
                  <a:pt x="124" y="603"/>
                </a:lnTo>
                <a:lnTo>
                  <a:pt x="108" y="599"/>
                </a:lnTo>
                <a:lnTo>
                  <a:pt x="99" y="596"/>
                </a:lnTo>
                <a:lnTo>
                  <a:pt x="86" y="586"/>
                </a:lnTo>
                <a:lnTo>
                  <a:pt x="73" y="572"/>
                </a:lnTo>
                <a:lnTo>
                  <a:pt x="65" y="562"/>
                </a:lnTo>
                <a:lnTo>
                  <a:pt x="52" y="540"/>
                </a:lnTo>
                <a:lnTo>
                  <a:pt x="43" y="523"/>
                </a:lnTo>
                <a:lnTo>
                  <a:pt x="39" y="513"/>
                </a:lnTo>
                <a:lnTo>
                  <a:pt x="35" y="503"/>
                </a:lnTo>
                <a:lnTo>
                  <a:pt x="26" y="481"/>
                </a:lnTo>
                <a:lnTo>
                  <a:pt x="18" y="454"/>
                </a:lnTo>
                <a:lnTo>
                  <a:pt x="13" y="433"/>
                </a:lnTo>
                <a:lnTo>
                  <a:pt x="9" y="406"/>
                </a:lnTo>
                <a:lnTo>
                  <a:pt x="5" y="377"/>
                </a:lnTo>
                <a:lnTo>
                  <a:pt x="0" y="347"/>
                </a:lnTo>
                <a:lnTo>
                  <a:pt x="0" y="318"/>
                </a:lnTo>
                <a:lnTo>
                  <a:pt x="0" y="301"/>
                </a:lnTo>
                <a:lnTo>
                  <a:pt x="0" y="288"/>
                </a:lnTo>
                <a:lnTo>
                  <a:pt x="0" y="256"/>
                </a:lnTo>
                <a:lnTo>
                  <a:pt x="5" y="225"/>
                </a:lnTo>
                <a:lnTo>
                  <a:pt x="9" y="197"/>
                </a:lnTo>
                <a:lnTo>
                  <a:pt x="13" y="170"/>
                </a:lnTo>
                <a:lnTo>
                  <a:pt x="18" y="149"/>
                </a:lnTo>
                <a:lnTo>
                  <a:pt x="26" y="121"/>
                </a:lnTo>
                <a:lnTo>
                  <a:pt x="35" y="97"/>
                </a:lnTo>
                <a:lnTo>
                  <a:pt x="39" y="87"/>
                </a:lnTo>
                <a:lnTo>
                  <a:pt x="43" y="76"/>
                </a:lnTo>
                <a:lnTo>
                  <a:pt x="52" y="59"/>
                </a:lnTo>
                <a:lnTo>
                  <a:pt x="60" y="45"/>
                </a:lnTo>
                <a:lnTo>
                  <a:pt x="73" y="28"/>
                </a:lnTo>
                <a:lnTo>
                  <a:pt x="82" y="21"/>
                </a:lnTo>
                <a:lnTo>
                  <a:pt x="91" y="10"/>
                </a:lnTo>
                <a:lnTo>
                  <a:pt x="108" y="3"/>
                </a:lnTo>
                <a:lnTo>
                  <a:pt x="121" y="0"/>
                </a:lnTo>
                <a:lnTo>
                  <a:pt x="124" y="0"/>
                </a:lnTo>
                <a:lnTo>
                  <a:pt x="129" y="603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61" name="Freeform 5437"/>
          <p:cNvSpPr>
            <a:spLocks/>
          </p:cNvSpPr>
          <p:nvPr/>
        </p:nvSpPr>
        <p:spPr bwMode="auto">
          <a:xfrm>
            <a:off x="2222500" y="3438525"/>
            <a:ext cx="222250" cy="993775"/>
          </a:xfrm>
          <a:custGeom>
            <a:avLst/>
            <a:gdLst/>
            <a:ahLst/>
            <a:cxnLst>
              <a:cxn ang="0">
                <a:pos x="135" y="603"/>
              </a:cxn>
              <a:cxn ang="0">
                <a:pos x="122" y="599"/>
              </a:cxn>
              <a:cxn ang="0">
                <a:pos x="114" y="597"/>
              </a:cxn>
              <a:cxn ang="0">
                <a:pos x="105" y="588"/>
              </a:cxn>
              <a:cxn ang="0">
                <a:pos x="92" y="575"/>
              </a:cxn>
              <a:cxn ang="0">
                <a:pos x="85" y="565"/>
              </a:cxn>
              <a:cxn ang="0">
                <a:pos x="73" y="546"/>
              </a:cxn>
              <a:cxn ang="0">
                <a:pos x="65" y="529"/>
              </a:cxn>
              <a:cxn ang="0">
                <a:pos x="60" y="519"/>
              </a:cxn>
              <a:cxn ang="0">
                <a:pos x="57" y="510"/>
              </a:cxn>
              <a:cxn ang="0">
                <a:pos x="37" y="492"/>
              </a:cxn>
              <a:cxn ang="0">
                <a:pos x="29" y="465"/>
              </a:cxn>
              <a:cxn ang="0">
                <a:pos x="24" y="444"/>
              </a:cxn>
              <a:cxn ang="0">
                <a:pos x="20" y="417"/>
              </a:cxn>
              <a:cxn ang="0">
                <a:pos x="23" y="356"/>
              </a:cxn>
              <a:cxn ang="0">
                <a:pos x="23" y="329"/>
              </a:cxn>
              <a:cxn ang="0">
                <a:pos x="23" y="267"/>
              </a:cxn>
              <a:cxn ang="0">
                <a:pos x="27" y="238"/>
              </a:cxn>
              <a:cxn ang="0">
                <a:pos x="31" y="211"/>
              </a:cxn>
              <a:cxn ang="0">
                <a:pos x="35" y="184"/>
              </a:cxn>
              <a:cxn ang="0">
                <a:pos x="40" y="164"/>
              </a:cxn>
              <a:cxn ang="0">
                <a:pos x="48" y="137"/>
              </a:cxn>
              <a:cxn ang="0">
                <a:pos x="50" y="98"/>
              </a:cxn>
              <a:cxn ang="0">
                <a:pos x="54" y="87"/>
              </a:cxn>
              <a:cxn ang="0">
                <a:pos x="63" y="70"/>
              </a:cxn>
              <a:cxn ang="0">
                <a:pos x="71" y="56"/>
              </a:cxn>
              <a:cxn ang="0">
                <a:pos x="84" y="39"/>
              </a:cxn>
              <a:cxn ang="0">
                <a:pos x="102" y="40"/>
              </a:cxn>
              <a:cxn ang="0">
                <a:pos x="106" y="32"/>
              </a:cxn>
              <a:cxn ang="0">
                <a:pos x="122" y="25"/>
              </a:cxn>
              <a:cxn ang="0">
                <a:pos x="132" y="23"/>
              </a:cxn>
              <a:cxn ang="0">
                <a:pos x="132" y="0"/>
              </a:cxn>
              <a:cxn ang="0">
                <a:pos x="117" y="3"/>
              </a:cxn>
              <a:cxn ang="0">
                <a:pos x="97" y="10"/>
              </a:cxn>
              <a:cxn ang="0">
                <a:pos x="84" y="25"/>
              </a:cxn>
              <a:cxn ang="0">
                <a:pos x="77" y="30"/>
              </a:cxn>
              <a:cxn ang="0">
                <a:pos x="62" y="51"/>
              </a:cxn>
              <a:cxn ang="0">
                <a:pos x="44" y="82"/>
              </a:cxn>
              <a:cxn ang="0">
                <a:pos x="39" y="94"/>
              </a:cxn>
              <a:cxn ang="0">
                <a:pos x="26" y="129"/>
              </a:cxn>
              <a:cxn ang="0">
                <a:pos x="13" y="179"/>
              </a:cxn>
              <a:cxn ang="0">
                <a:pos x="9" y="207"/>
              </a:cxn>
              <a:cxn ang="0">
                <a:pos x="0" y="266"/>
              </a:cxn>
              <a:cxn ang="0">
                <a:pos x="0" y="312"/>
              </a:cxn>
              <a:cxn ang="0">
                <a:pos x="0" y="359"/>
              </a:cxn>
              <a:cxn ang="0">
                <a:pos x="9" y="419"/>
              </a:cxn>
              <a:cxn ang="0">
                <a:pos x="17" y="468"/>
              </a:cxn>
              <a:cxn ang="0">
                <a:pos x="26" y="497"/>
              </a:cxn>
              <a:cxn ang="0">
                <a:pos x="35" y="518"/>
              </a:cxn>
              <a:cxn ang="0">
                <a:pos x="44" y="539"/>
              </a:cxn>
              <a:cxn ang="0">
                <a:pos x="53" y="557"/>
              </a:cxn>
              <a:cxn ang="0">
                <a:pos x="76" y="590"/>
              </a:cxn>
              <a:cxn ang="0">
                <a:pos x="91" y="606"/>
              </a:cxn>
              <a:cxn ang="0">
                <a:pos x="106" y="619"/>
              </a:cxn>
              <a:cxn ang="0">
                <a:pos x="133" y="625"/>
              </a:cxn>
            </a:cxnLst>
            <a:rect l="0" t="0" r="r" b="b"/>
            <a:pathLst>
              <a:path w="140" h="626">
                <a:moveTo>
                  <a:pt x="140" y="626"/>
                </a:moveTo>
                <a:lnTo>
                  <a:pt x="140" y="603"/>
                </a:lnTo>
                <a:lnTo>
                  <a:pt x="135" y="603"/>
                </a:lnTo>
                <a:lnTo>
                  <a:pt x="135" y="614"/>
                </a:lnTo>
                <a:lnTo>
                  <a:pt x="138" y="603"/>
                </a:lnTo>
                <a:lnTo>
                  <a:pt x="122" y="599"/>
                </a:lnTo>
                <a:lnTo>
                  <a:pt x="119" y="610"/>
                </a:lnTo>
                <a:lnTo>
                  <a:pt x="123" y="600"/>
                </a:lnTo>
                <a:lnTo>
                  <a:pt x="114" y="597"/>
                </a:lnTo>
                <a:lnTo>
                  <a:pt x="110" y="607"/>
                </a:lnTo>
                <a:lnTo>
                  <a:pt x="118" y="598"/>
                </a:lnTo>
                <a:lnTo>
                  <a:pt x="105" y="588"/>
                </a:lnTo>
                <a:lnTo>
                  <a:pt x="97" y="597"/>
                </a:lnTo>
                <a:lnTo>
                  <a:pt x="106" y="589"/>
                </a:lnTo>
                <a:lnTo>
                  <a:pt x="92" y="575"/>
                </a:lnTo>
                <a:lnTo>
                  <a:pt x="84" y="583"/>
                </a:lnTo>
                <a:lnTo>
                  <a:pt x="93" y="575"/>
                </a:lnTo>
                <a:lnTo>
                  <a:pt x="85" y="565"/>
                </a:lnTo>
                <a:lnTo>
                  <a:pt x="76" y="573"/>
                </a:lnTo>
                <a:lnTo>
                  <a:pt x="85" y="568"/>
                </a:lnTo>
                <a:lnTo>
                  <a:pt x="73" y="546"/>
                </a:lnTo>
                <a:lnTo>
                  <a:pt x="63" y="551"/>
                </a:lnTo>
                <a:lnTo>
                  <a:pt x="73" y="546"/>
                </a:lnTo>
                <a:lnTo>
                  <a:pt x="65" y="529"/>
                </a:lnTo>
                <a:lnTo>
                  <a:pt x="54" y="534"/>
                </a:lnTo>
                <a:lnTo>
                  <a:pt x="65" y="530"/>
                </a:lnTo>
                <a:lnTo>
                  <a:pt x="60" y="519"/>
                </a:lnTo>
                <a:lnTo>
                  <a:pt x="50" y="524"/>
                </a:lnTo>
                <a:lnTo>
                  <a:pt x="61" y="520"/>
                </a:lnTo>
                <a:lnTo>
                  <a:pt x="57" y="510"/>
                </a:lnTo>
                <a:lnTo>
                  <a:pt x="57" y="509"/>
                </a:lnTo>
                <a:lnTo>
                  <a:pt x="48" y="488"/>
                </a:lnTo>
                <a:lnTo>
                  <a:pt x="37" y="492"/>
                </a:lnTo>
                <a:lnTo>
                  <a:pt x="48" y="489"/>
                </a:lnTo>
                <a:lnTo>
                  <a:pt x="40" y="462"/>
                </a:lnTo>
                <a:lnTo>
                  <a:pt x="29" y="465"/>
                </a:lnTo>
                <a:lnTo>
                  <a:pt x="40" y="462"/>
                </a:lnTo>
                <a:lnTo>
                  <a:pt x="35" y="442"/>
                </a:lnTo>
                <a:lnTo>
                  <a:pt x="24" y="444"/>
                </a:lnTo>
                <a:lnTo>
                  <a:pt x="35" y="443"/>
                </a:lnTo>
                <a:lnTo>
                  <a:pt x="31" y="415"/>
                </a:lnTo>
                <a:lnTo>
                  <a:pt x="20" y="417"/>
                </a:lnTo>
                <a:lnTo>
                  <a:pt x="31" y="415"/>
                </a:lnTo>
                <a:lnTo>
                  <a:pt x="27" y="387"/>
                </a:lnTo>
                <a:lnTo>
                  <a:pt x="23" y="356"/>
                </a:lnTo>
                <a:lnTo>
                  <a:pt x="11" y="358"/>
                </a:lnTo>
                <a:lnTo>
                  <a:pt x="23" y="358"/>
                </a:lnTo>
                <a:lnTo>
                  <a:pt x="23" y="329"/>
                </a:lnTo>
                <a:lnTo>
                  <a:pt x="23" y="312"/>
                </a:lnTo>
                <a:lnTo>
                  <a:pt x="23" y="299"/>
                </a:lnTo>
                <a:lnTo>
                  <a:pt x="23" y="267"/>
                </a:lnTo>
                <a:lnTo>
                  <a:pt x="11" y="267"/>
                </a:lnTo>
                <a:lnTo>
                  <a:pt x="23" y="269"/>
                </a:lnTo>
                <a:lnTo>
                  <a:pt x="27" y="238"/>
                </a:lnTo>
                <a:lnTo>
                  <a:pt x="31" y="210"/>
                </a:lnTo>
                <a:lnTo>
                  <a:pt x="20" y="208"/>
                </a:lnTo>
                <a:lnTo>
                  <a:pt x="31" y="211"/>
                </a:lnTo>
                <a:lnTo>
                  <a:pt x="35" y="183"/>
                </a:lnTo>
                <a:lnTo>
                  <a:pt x="24" y="181"/>
                </a:lnTo>
                <a:lnTo>
                  <a:pt x="35" y="184"/>
                </a:lnTo>
                <a:lnTo>
                  <a:pt x="40" y="163"/>
                </a:lnTo>
                <a:lnTo>
                  <a:pt x="29" y="160"/>
                </a:lnTo>
                <a:lnTo>
                  <a:pt x="40" y="164"/>
                </a:lnTo>
                <a:lnTo>
                  <a:pt x="48" y="136"/>
                </a:lnTo>
                <a:lnTo>
                  <a:pt x="37" y="132"/>
                </a:lnTo>
                <a:lnTo>
                  <a:pt x="48" y="137"/>
                </a:lnTo>
                <a:lnTo>
                  <a:pt x="57" y="112"/>
                </a:lnTo>
                <a:lnTo>
                  <a:pt x="61" y="102"/>
                </a:lnTo>
                <a:lnTo>
                  <a:pt x="50" y="98"/>
                </a:lnTo>
                <a:lnTo>
                  <a:pt x="60" y="102"/>
                </a:lnTo>
                <a:lnTo>
                  <a:pt x="65" y="92"/>
                </a:lnTo>
                <a:lnTo>
                  <a:pt x="54" y="87"/>
                </a:lnTo>
                <a:lnTo>
                  <a:pt x="65" y="93"/>
                </a:lnTo>
                <a:lnTo>
                  <a:pt x="73" y="75"/>
                </a:lnTo>
                <a:lnTo>
                  <a:pt x="63" y="70"/>
                </a:lnTo>
                <a:lnTo>
                  <a:pt x="73" y="76"/>
                </a:lnTo>
                <a:lnTo>
                  <a:pt x="81" y="62"/>
                </a:lnTo>
                <a:lnTo>
                  <a:pt x="71" y="56"/>
                </a:lnTo>
                <a:lnTo>
                  <a:pt x="81" y="63"/>
                </a:lnTo>
                <a:lnTo>
                  <a:pt x="94" y="46"/>
                </a:lnTo>
                <a:lnTo>
                  <a:pt x="84" y="39"/>
                </a:lnTo>
                <a:lnTo>
                  <a:pt x="91" y="48"/>
                </a:lnTo>
                <a:lnTo>
                  <a:pt x="100" y="41"/>
                </a:lnTo>
                <a:lnTo>
                  <a:pt x="102" y="40"/>
                </a:lnTo>
                <a:lnTo>
                  <a:pt x="111" y="28"/>
                </a:lnTo>
                <a:lnTo>
                  <a:pt x="102" y="21"/>
                </a:lnTo>
                <a:lnTo>
                  <a:pt x="106" y="32"/>
                </a:lnTo>
                <a:lnTo>
                  <a:pt x="123" y="25"/>
                </a:lnTo>
                <a:lnTo>
                  <a:pt x="119" y="14"/>
                </a:lnTo>
                <a:lnTo>
                  <a:pt x="122" y="25"/>
                </a:lnTo>
                <a:lnTo>
                  <a:pt x="135" y="22"/>
                </a:lnTo>
                <a:lnTo>
                  <a:pt x="132" y="11"/>
                </a:lnTo>
                <a:lnTo>
                  <a:pt x="132" y="23"/>
                </a:lnTo>
                <a:lnTo>
                  <a:pt x="135" y="23"/>
                </a:lnTo>
                <a:lnTo>
                  <a:pt x="135" y="0"/>
                </a:lnTo>
                <a:lnTo>
                  <a:pt x="132" y="0"/>
                </a:lnTo>
                <a:lnTo>
                  <a:pt x="132" y="0"/>
                </a:lnTo>
                <a:lnTo>
                  <a:pt x="129" y="0"/>
                </a:lnTo>
                <a:lnTo>
                  <a:pt x="117" y="3"/>
                </a:lnTo>
                <a:lnTo>
                  <a:pt x="115" y="4"/>
                </a:lnTo>
                <a:lnTo>
                  <a:pt x="98" y="10"/>
                </a:lnTo>
                <a:lnTo>
                  <a:pt x="97" y="10"/>
                </a:lnTo>
                <a:lnTo>
                  <a:pt x="94" y="13"/>
                </a:lnTo>
                <a:lnTo>
                  <a:pt x="93" y="14"/>
                </a:lnTo>
                <a:lnTo>
                  <a:pt x="84" y="25"/>
                </a:lnTo>
                <a:lnTo>
                  <a:pt x="93" y="32"/>
                </a:lnTo>
                <a:lnTo>
                  <a:pt x="86" y="23"/>
                </a:lnTo>
                <a:lnTo>
                  <a:pt x="77" y="30"/>
                </a:lnTo>
                <a:lnTo>
                  <a:pt x="75" y="32"/>
                </a:lnTo>
                <a:lnTo>
                  <a:pt x="62" y="49"/>
                </a:lnTo>
                <a:lnTo>
                  <a:pt x="62" y="51"/>
                </a:lnTo>
                <a:lnTo>
                  <a:pt x="53" y="65"/>
                </a:lnTo>
                <a:lnTo>
                  <a:pt x="53" y="65"/>
                </a:lnTo>
                <a:lnTo>
                  <a:pt x="44" y="82"/>
                </a:lnTo>
                <a:lnTo>
                  <a:pt x="44" y="83"/>
                </a:lnTo>
                <a:lnTo>
                  <a:pt x="39" y="93"/>
                </a:lnTo>
                <a:lnTo>
                  <a:pt x="39" y="94"/>
                </a:lnTo>
                <a:lnTo>
                  <a:pt x="35" y="104"/>
                </a:lnTo>
                <a:lnTo>
                  <a:pt x="26" y="128"/>
                </a:lnTo>
                <a:lnTo>
                  <a:pt x="26" y="129"/>
                </a:lnTo>
                <a:lnTo>
                  <a:pt x="18" y="157"/>
                </a:lnTo>
                <a:lnTo>
                  <a:pt x="17" y="158"/>
                </a:lnTo>
                <a:lnTo>
                  <a:pt x="13" y="179"/>
                </a:lnTo>
                <a:lnTo>
                  <a:pt x="13" y="181"/>
                </a:lnTo>
                <a:lnTo>
                  <a:pt x="13" y="179"/>
                </a:lnTo>
                <a:lnTo>
                  <a:pt x="9" y="207"/>
                </a:lnTo>
                <a:lnTo>
                  <a:pt x="9" y="207"/>
                </a:lnTo>
                <a:lnTo>
                  <a:pt x="5" y="235"/>
                </a:lnTo>
                <a:lnTo>
                  <a:pt x="0" y="266"/>
                </a:lnTo>
                <a:lnTo>
                  <a:pt x="0" y="267"/>
                </a:lnTo>
                <a:lnTo>
                  <a:pt x="0" y="299"/>
                </a:lnTo>
                <a:lnTo>
                  <a:pt x="0" y="312"/>
                </a:lnTo>
                <a:lnTo>
                  <a:pt x="0" y="329"/>
                </a:lnTo>
                <a:lnTo>
                  <a:pt x="0" y="358"/>
                </a:lnTo>
                <a:lnTo>
                  <a:pt x="0" y="359"/>
                </a:lnTo>
                <a:lnTo>
                  <a:pt x="5" y="390"/>
                </a:lnTo>
                <a:lnTo>
                  <a:pt x="9" y="418"/>
                </a:lnTo>
                <a:lnTo>
                  <a:pt x="9" y="419"/>
                </a:lnTo>
                <a:lnTo>
                  <a:pt x="13" y="447"/>
                </a:lnTo>
                <a:lnTo>
                  <a:pt x="13" y="447"/>
                </a:lnTo>
                <a:lnTo>
                  <a:pt x="17" y="468"/>
                </a:lnTo>
                <a:lnTo>
                  <a:pt x="18" y="468"/>
                </a:lnTo>
                <a:lnTo>
                  <a:pt x="26" y="496"/>
                </a:lnTo>
                <a:lnTo>
                  <a:pt x="26" y="497"/>
                </a:lnTo>
                <a:lnTo>
                  <a:pt x="35" y="518"/>
                </a:lnTo>
                <a:lnTo>
                  <a:pt x="46" y="514"/>
                </a:lnTo>
                <a:lnTo>
                  <a:pt x="35" y="518"/>
                </a:lnTo>
                <a:lnTo>
                  <a:pt x="39" y="528"/>
                </a:lnTo>
                <a:lnTo>
                  <a:pt x="39" y="528"/>
                </a:lnTo>
                <a:lnTo>
                  <a:pt x="44" y="539"/>
                </a:lnTo>
                <a:lnTo>
                  <a:pt x="44" y="539"/>
                </a:lnTo>
                <a:lnTo>
                  <a:pt x="53" y="557"/>
                </a:lnTo>
                <a:lnTo>
                  <a:pt x="53" y="557"/>
                </a:lnTo>
                <a:lnTo>
                  <a:pt x="66" y="579"/>
                </a:lnTo>
                <a:lnTo>
                  <a:pt x="67" y="580"/>
                </a:lnTo>
                <a:lnTo>
                  <a:pt x="76" y="590"/>
                </a:lnTo>
                <a:lnTo>
                  <a:pt x="76" y="591"/>
                </a:lnTo>
                <a:lnTo>
                  <a:pt x="89" y="605"/>
                </a:lnTo>
                <a:lnTo>
                  <a:pt x="91" y="606"/>
                </a:lnTo>
                <a:lnTo>
                  <a:pt x="103" y="616"/>
                </a:lnTo>
                <a:lnTo>
                  <a:pt x="106" y="618"/>
                </a:lnTo>
                <a:lnTo>
                  <a:pt x="106" y="619"/>
                </a:lnTo>
                <a:lnTo>
                  <a:pt x="115" y="622"/>
                </a:lnTo>
                <a:lnTo>
                  <a:pt x="117" y="622"/>
                </a:lnTo>
                <a:lnTo>
                  <a:pt x="133" y="625"/>
                </a:lnTo>
                <a:lnTo>
                  <a:pt x="135" y="626"/>
                </a:lnTo>
                <a:lnTo>
                  <a:pt x="140" y="626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62" name="Freeform 5438"/>
          <p:cNvSpPr>
            <a:spLocks/>
          </p:cNvSpPr>
          <p:nvPr/>
        </p:nvSpPr>
        <p:spPr bwMode="auto">
          <a:xfrm>
            <a:off x="2239963" y="3455988"/>
            <a:ext cx="728662" cy="957262"/>
          </a:xfrm>
          <a:custGeom>
            <a:avLst/>
            <a:gdLst/>
            <a:ahLst/>
            <a:cxnLst>
              <a:cxn ang="0">
                <a:pos x="459" y="301"/>
              </a:cxn>
              <a:cxn ang="0">
                <a:pos x="124" y="0"/>
              </a:cxn>
              <a:cxn ang="0">
                <a:pos x="95" y="7"/>
              </a:cxn>
              <a:cxn ang="0">
                <a:pos x="69" y="35"/>
              </a:cxn>
              <a:cxn ang="0">
                <a:pos x="48" y="69"/>
              </a:cxn>
              <a:cxn ang="0">
                <a:pos x="30" y="104"/>
              </a:cxn>
              <a:cxn ang="0">
                <a:pos x="18" y="146"/>
              </a:cxn>
              <a:cxn ang="0">
                <a:pos x="9" y="187"/>
              </a:cxn>
              <a:cxn ang="0">
                <a:pos x="5" y="232"/>
              </a:cxn>
              <a:cxn ang="0">
                <a:pos x="0" y="284"/>
              </a:cxn>
              <a:cxn ang="0">
                <a:pos x="0" y="336"/>
              </a:cxn>
              <a:cxn ang="0">
                <a:pos x="5" y="381"/>
              </a:cxn>
              <a:cxn ang="0">
                <a:pos x="9" y="419"/>
              </a:cxn>
              <a:cxn ang="0">
                <a:pos x="21" y="468"/>
              </a:cxn>
              <a:cxn ang="0">
                <a:pos x="35" y="510"/>
              </a:cxn>
              <a:cxn ang="0">
                <a:pos x="60" y="558"/>
              </a:cxn>
              <a:cxn ang="0">
                <a:pos x="91" y="586"/>
              </a:cxn>
              <a:cxn ang="0">
                <a:pos x="124" y="603"/>
              </a:cxn>
              <a:cxn ang="0">
                <a:pos x="454" y="315"/>
              </a:cxn>
              <a:cxn ang="0">
                <a:pos x="459" y="301"/>
              </a:cxn>
            </a:cxnLst>
            <a:rect l="0" t="0" r="r" b="b"/>
            <a:pathLst>
              <a:path w="459" h="603">
                <a:moveTo>
                  <a:pt x="459" y="301"/>
                </a:moveTo>
                <a:lnTo>
                  <a:pt x="124" y="0"/>
                </a:lnTo>
                <a:lnTo>
                  <a:pt x="95" y="7"/>
                </a:lnTo>
                <a:lnTo>
                  <a:pt x="69" y="35"/>
                </a:lnTo>
                <a:lnTo>
                  <a:pt x="48" y="69"/>
                </a:lnTo>
                <a:lnTo>
                  <a:pt x="30" y="104"/>
                </a:lnTo>
                <a:lnTo>
                  <a:pt x="18" y="146"/>
                </a:lnTo>
                <a:lnTo>
                  <a:pt x="9" y="187"/>
                </a:lnTo>
                <a:lnTo>
                  <a:pt x="5" y="232"/>
                </a:lnTo>
                <a:lnTo>
                  <a:pt x="0" y="284"/>
                </a:lnTo>
                <a:lnTo>
                  <a:pt x="0" y="336"/>
                </a:lnTo>
                <a:lnTo>
                  <a:pt x="5" y="381"/>
                </a:lnTo>
                <a:lnTo>
                  <a:pt x="9" y="419"/>
                </a:lnTo>
                <a:lnTo>
                  <a:pt x="21" y="468"/>
                </a:lnTo>
                <a:lnTo>
                  <a:pt x="35" y="510"/>
                </a:lnTo>
                <a:lnTo>
                  <a:pt x="60" y="558"/>
                </a:lnTo>
                <a:lnTo>
                  <a:pt x="91" y="586"/>
                </a:lnTo>
                <a:lnTo>
                  <a:pt x="124" y="603"/>
                </a:lnTo>
                <a:lnTo>
                  <a:pt x="454" y="315"/>
                </a:lnTo>
                <a:lnTo>
                  <a:pt x="459" y="301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63" name="Freeform 5439"/>
          <p:cNvSpPr>
            <a:spLocks/>
          </p:cNvSpPr>
          <p:nvPr/>
        </p:nvSpPr>
        <p:spPr bwMode="auto">
          <a:xfrm>
            <a:off x="2414588" y="3436938"/>
            <a:ext cx="573087" cy="5238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17"/>
              </a:cxn>
              <a:cxn ang="0">
                <a:pos x="346" y="330"/>
              </a:cxn>
              <a:cxn ang="0">
                <a:pos x="361" y="313"/>
              </a:cxn>
              <a:cxn ang="0">
                <a:pos x="14" y="0"/>
              </a:cxn>
            </a:cxnLst>
            <a:rect l="0" t="0" r="r" b="b"/>
            <a:pathLst>
              <a:path w="361" h="330">
                <a:moveTo>
                  <a:pt x="14" y="0"/>
                </a:moveTo>
                <a:lnTo>
                  <a:pt x="0" y="17"/>
                </a:lnTo>
                <a:lnTo>
                  <a:pt x="346" y="330"/>
                </a:lnTo>
                <a:lnTo>
                  <a:pt x="361" y="313"/>
                </a:lnTo>
                <a:lnTo>
                  <a:pt x="14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64" name="Freeform 5440"/>
          <p:cNvSpPr>
            <a:spLocks/>
          </p:cNvSpPr>
          <p:nvPr/>
        </p:nvSpPr>
        <p:spPr bwMode="auto">
          <a:xfrm>
            <a:off x="2427288" y="3943350"/>
            <a:ext cx="560387" cy="488950"/>
          </a:xfrm>
          <a:custGeom>
            <a:avLst/>
            <a:gdLst/>
            <a:ahLst/>
            <a:cxnLst>
              <a:cxn ang="0">
                <a:pos x="0" y="291"/>
              </a:cxn>
              <a:cxn ang="0">
                <a:pos x="15" y="308"/>
              </a:cxn>
              <a:cxn ang="0">
                <a:pos x="353" y="17"/>
              </a:cxn>
              <a:cxn ang="0">
                <a:pos x="338" y="0"/>
              </a:cxn>
              <a:cxn ang="0">
                <a:pos x="0" y="291"/>
              </a:cxn>
            </a:cxnLst>
            <a:rect l="0" t="0" r="r" b="b"/>
            <a:pathLst>
              <a:path w="353" h="308">
                <a:moveTo>
                  <a:pt x="0" y="291"/>
                </a:moveTo>
                <a:lnTo>
                  <a:pt x="15" y="308"/>
                </a:lnTo>
                <a:lnTo>
                  <a:pt x="353" y="17"/>
                </a:lnTo>
                <a:lnTo>
                  <a:pt x="338" y="0"/>
                </a:lnTo>
                <a:lnTo>
                  <a:pt x="0" y="291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65" name="Freeform 5441"/>
          <p:cNvSpPr>
            <a:spLocks/>
          </p:cNvSpPr>
          <p:nvPr/>
        </p:nvSpPr>
        <p:spPr bwMode="auto">
          <a:xfrm>
            <a:off x="2239963" y="3455988"/>
            <a:ext cx="204787" cy="957262"/>
          </a:xfrm>
          <a:custGeom>
            <a:avLst/>
            <a:gdLst/>
            <a:ahLst/>
            <a:cxnLst>
              <a:cxn ang="0">
                <a:pos x="129" y="603"/>
              </a:cxn>
              <a:cxn ang="0">
                <a:pos x="124" y="603"/>
              </a:cxn>
              <a:cxn ang="0">
                <a:pos x="108" y="599"/>
              </a:cxn>
              <a:cxn ang="0">
                <a:pos x="99" y="596"/>
              </a:cxn>
              <a:cxn ang="0">
                <a:pos x="86" y="586"/>
              </a:cxn>
              <a:cxn ang="0">
                <a:pos x="73" y="572"/>
              </a:cxn>
              <a:cxn ang="0">
                <a:pos x="65" y="562"/>
              </a:cxn>
              <a:cxn ang="0">
                <a:pos x="52" y="540"/>
              </a:cxn>
              <a:cxn ang="0">
                <a:pos x="43" y="523"/>
              </a:cxn>
              <a:cxn ang="0">
                <a:pos x="39" y="513"/>
              </a:cxn>
              <a:cxn ang="0">
                <a:pos x="35" y="503"/>
              </a:cxn>
              <a:cxn ang="0">
                <a:pos x="26" y="481"/>
              </a:cxn>
              <a:cxn ang="0">
                <a:pos x="18" y="454"/>
              </a:cxn>
              <a:cxn ang="0">
                <a:pos x="13" y="433"/>
              </a:cxn>
              <a:cxn ang="0">
                <a:pos x="9" y="406"/>
              </a:cxn>
              <a:cxn ang="0">
                <a:pos x="5" y="377"/>
              </a:cxn>
              <a:cxn ang="0">
                <a:pos x="0" y="347"/>
              </a:cxn>
              <a:cxn ang="0">
                <a:pos x="0" y="318"/>
              </a:cxn>
              <a:cxn ang="0">
                <a:pos x="0" y="301"/>
              </a:cxn>
              <a:cxn ang="0">
                <a:pos x="0" y="288"/>
              </a:cxn>
              <a:cxn ang="0">
                <a:pos x="0" y="256"/>
              </a:cxn>
              <a:cxn ang="0">
                <a:pos x="5" y="225"/>
              </a:cxn>
              <a:cxn ang="0">
                <a:pos x="9" y="197"/>
              </a:cxn>
              <a:cxn ang="0">
                <a:pos x="13" y="170"/>
              </a:cxn>
              <a:cxn ang="0">
                <a:pos x="18" y="149"/>
              </a:cxn>
              <a:cxn ang="0">
                <a:pos x="26" y="121"/>
              </a:cxn>
              <a:cxn ang="0">
                <a:pos x="35" y="97"/>
              </a:cxn>
              <a:cxn ang="0">
                <a:pos x="39" y="87"/>
              </a:cxn>
              <a:cxn ang="0">
                <a:pos x="43" y="76"/>
              </a:cxn>
              <a:cxn ang="0">
                <a:pos x="52" y="59"/>
              </a:cxn>
              <a:cxn ang="0">
                <a:pos x="60" y="45"/>
              </a:cxn>
              <a:cxn ang="0">
                <a:pos x="73" y="28"/>
              </a:cxn>
              <a:cxn ang="0">
                <a:pos x="82" y="21"/>
              </a:cxn>
              <a:cxn ang="0">
                <a:pos x="91" y="10"/>
              </a:cxn>
              <a:cxn ang="0">
                <a:pos x="108" y="3"/>
              </a:cxn>
              <a:cxn ang="0">
                <a:pos x="121" y="0"/>
              </a:cxn>
              <a:cxn ang="0">
                <a:pos x="124" y="0"/>
              </a:cxn>
              <a:cxn ang="0">
                <a:pos x="129" y="603"/>
              </a:cxn>
            </a:cxnLst>
            <a:rect l="0" t="0" r="r" b="b"/>
            <a:pathLst>
              <a:path w="129" h="603">
                <a:moveTo>
                  <a:pt x="129" y="603"/>
                </a:moveTo>
                <a:lnTo>
                  <a:pt x="124" y="603"/>
                </a:lnTo>
                <a:lnTo>
                  <a:pt x="108" y="599"/>
                </a:lnTo>
                <a:lnTo>
                  <a:pt x="99" y="596"/>
                </a:lnTo>
                <a:lnTo>
                  <a:pt x="86" y="586"/>
                </a:lnTo>
                <a:lnTo>
                  <a:pt x="73" y="572"/>
                </a:lnTo>
                <a:lnTo>
                  <a:pt x="65" y="562"/>
                </a:lnTo>
                <a:lnTo>
                  <a:pt x="52" y="540"/>
                </a:lnTo>
                <a:lnTo>
                  <a:pt x="43" y="523"/>
                </a:lnTo>
                <a:lnTo>
                  <a:pt x="39" y="513"/>
                </a:lnTo>
                <a:lnTo>
                  <a:pt x="35" y="503"/>
                </a:lnTo>
                <a:lnTo>
                  <a:pt x="26" y="481"/>
                </a:lnTo>
                <a:lnTo>
                  <a:pt x="18" y="454"/>
                </a:lnTo>
                <a:lnTo>
                  <a:pt x="13" y="433"/>
                </a:lnTo>
                <a:lnTo>
                  <a:pt x="9" y="406"/>
                </a:lnTo>
                <a:lnTo>
                  <a:pt x="5" y="377"/>
                </a:lnTo>
                <a:lnTo>
                  <a:pt x="0" y="347"/>
                </a:lnTo>
                <a:lnTo>
                  <a:pt x="0" y="318"/>
                </a:lnTo>
                <a:lnTo>
                  <a:pt x="0" y="301"/>
                </a:lnTo>
                <a:lnTo>
                  <a:pt x="0" y="288"/>
                </a:lnTo>
                <a:lnTo>
                  <a:pt x="0" y="256"/>
                </a:lnTo>
                <a:lnTo>
                  <a:pt x="5" y="225"/>
                </a:lnTo>
                <a:lnTo>
                  <a:pt x="9" y="197"/>
                </a:lnTo>
                <a:lnTo>
                  <a:pt x="13" y="170"/>
                </a:lnTo>
                <a:lnTo>
                  <a:pt x="18" y="149"/>
                </a:lnTo>
                <a:lnTo>
                  <a:pt x="26" y="121"/>
                </a:lnTo>
                <a:lnTo>
                  <a:pt x="35" y="97"/>
                </a:lnTo>
                <a:lnTo>
                  <a:pt x="39" y="87"/>
                </a:lnTo>
                <a:lnTo>
                  <a:pt x="43" y="76"/>
                </a:lnTo>
                <a:lnTo>
                  <a:pt x="52" y="59"/>
                </a:lnTo>
                <a:lnTo>
                  <a:pt x="60" y="45"/>
                </a:lnTo>
                <a:lnTo>
                  <a:pt x="73" y="28"/>
                </a:lnTo>
                <a:lnTo>
                  <a:pt x="82" y="21"/>
                </a:lnTo>
                <a:lnTo>
                  <a:pt x="91" y="10"/>
                </a:lnTo>
                <a:lnTo>
                  <a:pt x="108" y="3"/>
                </a:lnTo>
                <a:lnTo>
                  <a:pt x="121" y="0"/>
                </a:lnTo>
                <a:lnTo>
                  <a:pt x="124" y="0"/>
                </a:lnTo>
                <a:lnTo>
                  <a:pt x="129" y="603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66" name="Freeform 5442"/>
          <p:cNvSpPr>
            <a:spLocks/>
          </p:cNvSpPr>
          <p:nvPr/>
        </p:nvSpPr>
        <p:spPr bwMode="auto">
          <a:xfrm>
            <a:off x="2222500" y="3438525"/>
            <a:ext cx="222250" cy="993775"/>
          </a:xfrm>
          <a:custGeom>
            <a:avLst/>
            <a:gdLst/>
            <a:ahLst/>
            <a:cxnLst>
              <a:cxn ang="0">
                <a:pos x="135" y="603"/>
              </a:cxn>
              <a:cxn ang="0">
                <a:pos x="122" y="599"/>
              </a:cxn>
              <a:cxn ang="0">
                <a:pos x="114" y="597"/>
              </a:cxn>
              <a:cxn ang="0">
                <a:pos x="105" y="588"/>
              </a:cxn>
              <a:cxn ang="0">
                <a:pos x="92" y="575"/>
              </a:cxn>
              <a:cxn ang="0">
                <a:pos x="85" y="565"/>
              </a:cxn>
              <a:cxn ang="0">
                <a:pos x="73" y="546"/>
              </a:cxn>
              <a:cxn ang="0">
                <a:pos x="65" y="529"/>
              </a:cxn>
              <a:cxn ang="0">
                <a:pos x="60" y="519"/>
              </a:cxn>
              <a:cxn ang="0">
                <a:pos x="57" y="510"/>
              </a:cxn>
              <a:cxn ang="0">
                <a:pos x="37" y="492"/>
              </a:cxn>
              <a:cxn ang="0">
                <a:pos x="29" y="465"/>
              </a:cxn>
              <a:cxn ang="0">
                <a:pos x="24" y="444"/>
              </a:cxn>
              <a:cxn ang="0">
                <a:pos x="20" y="417"/>
              </a:cxn>
              <a:cxn ang="0">
                <a:pos x="23" y="356"/>
              </a:cxn>
              <a:cxn ang="0">
                <a:pos x="23" y="329"/>
              </a:cxn>
              <a:cxn ang="0">
                <a:pos x="23" y="267"/>
              </a:cxn>
              <a:cxn ang="0">
                <a:pos x="27" y="238"/>
              </a:cxn>
              <a:cxn ang="0">
                <a:pos x="31" y="211"/>
              </a:cxn>
              <a:cxn ang="0">
                <a:pos x="35" y="184"/>
              </a:cxn>
              <a:cxn ang="0">
                <a:pos x="40" y="164"/>
              </a:cxn>
              <a:cxn ang="0">
                <a:pos x="48" y="137"/>
              </a:cxn>
              <a:cxn ang="0">
                <a:pos x="50" y="98"/>
              </a:cxn>
              <a:cxn ang="0">
                <a:pos x="54" y="87"/>
              </a:cxn>
              <a:cxn ang="0">
                <a:pos x="63" y="70"/>
              </a:cxn>
              <a:cxn ang="0">
                <a:pos x="71" y="56"/>
              </a:cxn>
              <a:cxn ang="0">
                <a:pos x="84" y="39"/>
              </a:cxn>
              <a:cxn ang="0">
                <a:pos x="102" y="40"/>
              </a:cxn>
              <a:cxn ang="0">
                <a:pos x="106" y="32"/>
              </a:cxn>
              <a:cxn ang="0">
                <a:pos x="122" y="25"/>
              </a:cxn>
              <a:cxn ang="0">
                <a:pos x="132" y="23"/>
              </a:cxn>
              <a:cxn ang="0">
                <a:pos x="132" y="0"/>
              </a:cxn>
              <a:cxn ang="0">
                <a:pos x="117" y="3"/>
              </a:cxn>
              <a:cxn ang="0">
                <a:pos x="97" y="10"/>
              </a:cxn>
              <a:cxn ang="0">
                <a:pos x="84" y="25"/>
              </a:cxn>
              <a:cxn ang="0">
                <a:pos x="77" y="30"/>
              </a:cxn>
              <a:cxn ang="0">
                <a:pos x="62" y="51"/>
              </a:cxn>
              <a:cxn ang="0">
                <a:pos x="44" y="82"/>
              </a:cxn>
              <a:cxn ang="0">
                <a:pos x="39" y="94"/>
              </a:cxn>
              <a:cxn ang="0">
                <a:pos x="26" y="129"/>
              </a:cxn>
              <a:cxn ang="0">
                <a:pos x="13" y="179"/>
              </a:cxn>
              <a:cxn ang="0">
                <a:pos x="9" y="207"/>
              </a:cxn>
              <a:cxn ang="0">
                <a:pos x="0" y="266"/>
              </a:cxn>
              <a:cxn ang="0">
                <a:pos x="0" y="312"/>
              </a:cxn>
              <a:cxn ang="0">
                <a:pos x="0" y="359"/>
              </a:cxn>
              <a:cxn ang="0">
                <a:pos x="9" y="419"/>
              </a:cxn>
              <a:cxn ang="0">
                <a:pos x="17" y="468"/>
              </a:cxn>
              <a:cxn ang="0">
                <a:pos x="26" y="497"/>
              </a:cxn>
              <a:cxn ang="0">
                <a:pos x="35" y="518"/>
              </a:cxn>
              <a:cxn ang="0">
                <a:pos x="44" y="539"/>
              </a:cxn>
              <a:cxn ang="0">
                <a:pos x="53" y="557"/>
              </a:cxn>
              <a:cxn ang="0">
                <a:pos x="76" y="590"/>
              </a:cxn>
              <a:cxn ang="0">
                <a:pos x="91" y="606"/>
              </a:cxn>
              <a:cxn ang="0">
                <a:pos x="106" y="619"/>
              </a:cxn>
              <a:cxn ang="0">
                <a:pos x="133" y="625"/>
              </a:cxn>
            </a:cxnLst>
            <a:rect l="0" t="0" r="r" b="b"/>
            <a:pathLst>
              <a:path w="140" h="626">
                <a:moveTo>
                  <a:pt x="140" y="626"/>
                </a:moveTo>
                <a:lnTo>
                  <a:pt x="140" y="603"/>
                </a:lnTo>
                <a:lnTo>
                  <a:pt x="135" y="603"/>
                </a:lnTo>
                <a:lnTo>
                  <a:pt x="135" y="614"/>
                </a:lnTo>
                <a:lnTo>
                  <a:pt x="138" y="603"/>
                </a:lnTo>
                <a:lnTo>
                  <a:pt x="122" y="599"/>
                </a:lnTo>
                <a:lnTo>
                  <a:pt x="119" y="610"/>
                </a:lnTo>
                <a:lnTo>
                  <a:pt x="123" y="600"/>
                </a:lnTo>
                <a:lnTo>
                  <a:pt x="114" y="597"/>
                </a:lnTo>
                <a:lnTo>
                  <a:pt x="110" y="607"/>
                </a:lnTo>
                <a:lnTo>
                  <a:pt x="118" y="598"/>
                </a:lnTo>
                <a:lnTo>
                  <a:pt x="105" y="588"/>
                </a:lnTo>
                <a:lnTo>
                  <a:pt x="97" y="597"/>
                </a:lnTo>
                <a:lnTo>
                  <a:pt x="106" y="589"/>
                </a:lnTo>
                <a:lnTo>
                  <a:pt x="92" y="575"/>
                </a:lnTo>
                <a:lnTo>
                  <a:pt x="84" y="583"/>
                </a:lnTo>
                <a:lnTo>
                  <a:pt x="93" y="575"/>
                </a:lnTo>
                <a:lnTo>
                  <a:pt x="85" y="565"/>
                </a:lnTo>
                <a:lnTo>
                  <a:pt x="76" y="573"/>
                </a:lnTo>
                <a:lnTo>
                  <a:pt x="85" y="568"/>
                </a:lnTo>
                <a:lnTo>
                  <a:pt x="73" y="546"/>
                </a:lnTo>
                <a:lnTo>
                  <a:pt x="63" y="551"/>
                </a:lnTo>
                <a:lnTo>
                  <a:pt x="73" y="546"/>
                </a:lnTo>
                <a:lnTo>
                  <a:pt x="65" y="529"/>
                </a:lnTo>
                <a:lnTo>
                  <a:pt x="54" y="534"/>
                </a:lnTo>
                <a:lnTo>
                  <a:pt x="65" y="530"/>
                </a:lnTo>
                <a:lnTo>
                  <a:pt x="60" y="519"/>
                </a:lnTo>
                <a:lnTo>
                  <a:pt x="50" y="524"/>
                </a:lnTo>
                <a:lnTo>
                  <a:pt x="61" y="520"/>
                </a:lnTo>
                <a:lnTo>
                  <a:pt x="57" y="510"/>
                </a:lnTo>
                <a:lnTo>
                  <a:pt x="57" y="509"/>
                </a:lnTo>
                <a:lnTo>
                  <a:pt x="48" y="488"/>
                </a:lnTo>
                <a:lnTo>
                  <a:pt x="37" y="492"/>
                </a:lnTo>
                <a:lnTo>
                  <a:pt x="48" y="489"/>
                </a:lnTo>
                <a:lnTo>
                  <a:pt x="40" y="462"/>
                </a:lnTo>
                <a:lnTo>
                  <a:pt x="29" y="465"/>
                </a:lnTo>
                <a:lnTo>
                  <a:pt x="40" y="462"/>
                </a:lnTo>
                <a:lnTo>
                  <a:pt x="35" y="442"/>
                </a:lnTo>
                <a:lnTo>
                  <a:pt x="24" y="444"/>
                </a:lnTo>
                <a:lnTo>
                  <a:pt x="35" y="443"/>
                </a:lnTo>
                <a:lnTo>
                  <a:pt x="31" y="415"/>
                </a:lnTo>
                <a:lnTo>
                  <a:pt x="20" y="417"/>
                </a:lnTo>
                <a:lnTo>
                  <a:pt x="31" y="415"/>
                </a:lnTo>
                <a:lnTo>
                  <a:pt x="27" y="387"/>
                </a:lnTo>
                <a:lnTo>
                  <a:pt x="23" y="356"/>
                </a:lnTo>
                <a:lnTo>
                  <a:pt x="11" y="358"/>
                </a:lnTo>
                <a:lnTo>
                  <a:pt x="23" y="358"/>
                </a:lnTo>
                <a:lnTo>
                  <a:pt x="23" y="329"/>
                </a:lnTo>
                <a:lnTo>
                  <a:pt x="23" y="312"/>
                </a:lnTo>
                <a:lnTo>
                  <a:pt x="23" y="299"/>
                </a:lnTo>
                <a:lnTo>
                  <a:pt x="23" y="267"/>
                </a:lnTo>
                <a:lnTo>
                  <a:pt x="11" y="267"/>
                </a:lnTo>
                <a:lnTo>
                  <a:pt x="23" y="269"/>
                </a:lnTo>
                <a:lnTo>
                  <a:pt x="27" y="238"/>
                </a:lnTo>
                <a:lnTo>
                  <a:pt x="31" y="210"/>
                </a:lnTo>
                <a:lnTo>
                  <a:pt x="20" y="208"/>
                </a:lnTo>
                <a:lnTo>
                  <a:pt x="31" y="211"/>
                </a:lnTo>
                <a:lnTo>
                  <a:pt x="35" y="183"/>
                </a:lnTo>
                <a:lnTo>
                  <a:pt x="24" y="181"/>
                </a:lnTo>
                <a:lnTo>
                  <a:pt x="35" y="184"/>
                </a:lnTo>
                <a:lnTo>
                  <a:pt x="40" y="163"/>
                </a:lnTo>
                <a:lnTo>
                  <a:pt x="29" y="160"/>
                </a:lnTo>
                <a:lnTo>
                  <a:pt x="40" y="164"/>
                </a:lnTo>
                <a:lnTo>
                  <a:pt x="48" y="136"/>
                </a:lnTo>
                <a:lnTo>
                  <a:pt x="37" y="132"/>
                </a:lnTo>
                <a:lnTo>
                  <a:pt x="48" y="137"/>
                </a:lnTo>
                <a:lnTo>
                  <a:pt x="57" y="112"/>
                </a:lnTo>
                <a:lnTo>
                  <a:pt x="61" y="102"/>
                </a:lnTo>
                <a:lnTo>
                  <a:pt x="50" y="98"/>
                </a:lnTo>
                <a:lnTo>
                  <a:pt x="60" y="102"/>
                </a:lnTo>
                <a:lnTo>
                  <a:pt x="65" y="92"/>
                </a:lnTo>
                <a:lnTo>
                  <a:pt x="54" y="87"/>
                </a:lnTo>
                <a:lnTo>
                  <a:pt x="65" y="93"/>
                </a:lnTo>
                <a:lnTo>
                  <a:pt x="73" y="75"/>
                </a:lnTo>
                <a:lnTo>
                  <a:pt x="63" y="70"/>
                </a:lnTo>
                <a:lnTo>
                  <a:pt x="73" y="76"/>
                </a:lnTo>
                <a:lnTo>
                  <a:pt x="81" y="62"/>
                </a:lnTo>
                <a:lnTo>
                  <a:pt x="71" y="56"/>
                </a:lnTo>
                <a:lnTo>
                  <a:pt x="81" y="63"/>
                </a:lnTo>
                <a:lnTo>
                  <a:pt x="94" y="46"/>
                </a:lnTo>
                <a:lnTo>
                  <a:pt x="84" y="39"/>
                </a:lnTo>
                <a:lnTo>
                  <a:pt x="91" y="48"/>
                </a:lnTo>
                <a:lnTo>
                  <a:pt x="100" y="41"/>
                </a:lnTo>
                <a:lnTo>
                  <a:pt x="102" y="40"/>
                </a:lnTo>
                <a:lnTo>
                  <a:pt x="111" y="28"/>
                </a:lnTo>
                <a:lnTo>
                  <a:pt x="102" y="21"/>
                </a:lnTo>
                <a:lnTo>
                  <a:pt x="106" y="32"/>
                </a:lnTo>
                <a:lnTo>
                  <a:pt x="123" y="25"/>
                </a:lnTo>
                <a:lnTo>
                  <a:pt x="119" y="14"/>
                </a:lnTo>
                <a:lnTo>
                  <a:pt x="122" y="25"/>
                </a:lnTo>
                <a:lnTo>
                  <a:pt x="135" y="22"/>
                </a:lnTo>
                <a:lnTo>
                  <a:pt x="132" y="11"/>
                </a:lnTo>
                <a:lnTo>
                  <a:pt x="132" y="23"/>
                </a:lnTo>
                <a:lnTo>
                  <a:pt x="135" y="23"/>
                </a:lnTo>
                <a:lnTo>
                  <a:pt x="135" y="0"/>
                </a:lnTo>
                <a:lnTo>
                  <a:pt x="132" y="0"/>
                </a:lnTo>
                <a:lnTo>
                  <a:pt x="132" y="0"/>
                </a:lnTo>
                <a:lnTo>
                  <a:pt x="129" y="0"/>
                </a:lnTo>
                <a:lnTo>
                  <a:pt x="117" y="3"/>
                </a:lnTo>
                <a:lnTo>
                  <a:pt x="115" y="4"/>
                </a:lnTo>
                <a:lnTo>
                  <a:pt x="98" y="10"/>
                </a:lnTo>
                <a:lnTo>
                  <a:pt x="97" y="10"/>
                </a:lnTo>
                <a:lnTo>
                  <a:pt x="94" y="13"/>
                </a:lnTo>
                <a:lnTo>
                  <a:pt x="93" y="14"/>
                </a:lnTo>
                <a:lnTo>
                  <a:pt x="84" y="25"/>
                </a:lnTo>
                <a:lnTo>
                  <a:pt x="93" y="32"/>
                </a:lnTo>
                <a:lnTo>
                  <a:pt x="86" y="23"/>
                </a:lnTo>
                <a:lnTo>
                  <a:pt x="77" y="30"/>
                </a:lnTo>
                <a:lnTo>
                  <a:pt x="75" y="32"/>
                </a:lnTo>
                <a:lnTo>
                  <a:pt x="62" y="49"/>
                </a:lnTo>
                <a:lnTo>
                  <a:pt x="62" y="51"/>
                </a:lnTo>
                <a:lnTo>
                  <a:pt x="53" y="65"/>
                </a:lnTo>
                <a:lnTo>
                  <a:pt x="53" y="65"/>
                </a:lnTo>
                <a:lnTo>
                  <a:pt x="44" y="82"/>
                </a:lnTo>
                <a:lnTo>
                  <a:pt x="44" y="83"/>
                </a:lnTo>
                <a:lnTo>
                  <a:pt x="39" y="93"/>
                </a:lnTo>
                <a:lnTo>
                  <a:pt x="39" y="94"/>
                </a:lnTo>
                <a:lnTo>
                  <a:pt x="35" y="104"/>
                </a:lnTo>
                <a:lnTo>
                  <a:pt x="26" y="128"/>
                </a:lnTo>
                <a:lnTo>
                  <a:pt x="26" y="129"/>
                </a:lnTo>
                <a:lnTo>
                  <a:pt x="18" y="157"/>
                </a:lnTo>
                <a:lnTo>
                  <a:pt x="17" y="158"/>
                </a:lnTo>
                <a:lnTo>
                  <a:pt x="13" y="179"/>
                </a:lnTo>
                <a:lnTo>
                  <a:pt x="13" y="181"/>
                </a:lnTo>
                <a:lnTo>
                  <a:pt x="13" y="179"/>
                </a:lnTo>
                <a:lnTo>
                  <a:pt x="9" y="207"/>
                </a:lnTo>
                <a:lnTo>
                  <a:pt x="9" y="207"/>
                </a:lnTo>
                <a:lnTo>
                  <a:pt x="5" y="235"/>
                </a:lnTo>
                <a:lnTo>
                  <a:pt x="0" y="266"/>
                </a:lnTo>
                <a:lnTo>
                  <a:pt x="0" y="267"/>
                </a:lnTo>
                <a:lnTo>
                  <a:pt x="0" y="299"/>
                </a:lnTo>
                <a:lnTo>
                  <a:pt x="0" y="312"/>
                </a:lnTo>
                <a:lnTo>
                  <a:pt x="0" y="329"/>
                </a:lnTo>
                <a:lnTo>
                  <a:pt x="0" y="358"/>
                </a:lnTo>
                <a:lnTo>
                  <a:pt x="0" y="359"/>
                </a:lnTo>
                <a:lnTo>
                  <a:pt x="5" y="390"/>
                </a:lnTo>
                <a:lnTo>
                  <a:pt x="9" y="418"/>
                </a:lnTo>
                <a:lnTo>
                  <a:pt x="9" y="419"/>
                </a:lnTo>
                <a:lnTo>
                  <a:pt x="13" y="447"/>
                </a:lnTo>
                <a:lnTo>
                  <a:pt x="13" y="447"/>
                </a:lnTo>
                <a:lnTo>
                  <a:pt x="17" y="468"/>
                </a:lnTo>
                <a:lnTo>
                  <a:pt x="18" y="468"/>
                </a:lnTo>
                <a:lnTo>
                  <a:pt x="26" y="496"/>
                </a:lnTo>
                <a:lnTo>
                  <a:pt x="26" y="497"/>
                </a:lnTo>
                <a:lnTo>
                  <a:pt x="35" y="518"/>
                </a:lnTo>
                <a:lnTo>
                  <a:pt x="46" y="514"/>
                </a:lnTo>
                <a:lnTo>
                  <a:pt x="35" y="518"/>
                </a:lnTo>
                <a:lnTo>
                  <a:pt x="39" y="528"/>
                </a:lnTo>
                <a:lnTo>
                  <a:pt x="39" y="528"/>
                </a:lnTo>
                <a:lnTo>
                  <a:pt x="44" y="539"/>
                </a:lnTo>
                <a:lnTo>
                  <a:pt x="44" y="539"/>
                </a:lnTo>
                <a:lnTo>
                  <a:pt x="53" y="557"/>
                </a:lnTo>
                <a:lnTo>
                  <a:pt x="53" y="557"/>
                </a:lnTo>
                <a:lnTo>
                  <a:pt x="66" y="579"/>
                </a:lnTo>
                <a:lnTo>
                  <a:pt x="67" y="580"/>
                </a:lnTo>
                <a:lnTo>
                  <a:pt x="76" y="590"/>
                </a:lnTo>
                <a:lnTo>
                  <a:pt x="76" y="591"/>
                </a:lnTo>
                <a:lnTo>
                  <a:pt x="89" y="605"/>
                </a:lnTo>
                <a:lnTo>
                  <a:pt x="91" y="606"/>
                </a:lnTo>
                <a:lnTo>
                  <a:pt x="103" y="616"/>
                </a:lnTo>
                <a:lnTo>
                  <a:pt x="106" y="618"/>
                </a:lnTo>
                <a:lnTo>
                  <a:pt x="106" y="619"/>
                </a:lnTo>
                <a:lnTo>
                  <a:pt x="115" y="622"/>
                </a:lnTo>
                <a:lnTo>
                  <a:pt x="117" y="622"/>
                </a:lnTo>
                <a:lnTo>
                  <a:pt x="133" y="625"/>
                </a:lnTo>
                <a:lnTo>
                  <a:pt x="135" y="626"/>
                </a:lnTo>
                <a:lnTo>
                  <a:pt x="140" y="626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67" name="Freeform 5443"/>
          <p:cNvSpPr>
            <a:spLocks/>
          </p:cNvSpPr>
          <p:nvPr/>
        </p:nvSpPr>
        <p:spPr bwMode="auto">
          <a:xfrm>
            <a:off x="2239963" y="3455988"/>
            <a:ext cx="728662" cy="957262"/>
          </a:xfrm>
          <a:custGeom>
            <a:avLst/>
            <a:gdLst/>
            <a:ahLst/>
            <a:cxnLst>
              <a:cxn ang="0">
                <a:pos x="459" y="301"/>
              </a:cxn>
              <a:cxn ang="0">
                <a:pos x="124" y="0"/>
              </a:cxn>
              <a:cxn ang="0">
                <a:pos x="95" y="7"/>
              </a:cxn>
              <a:cxn ang="0">
                <a:pos x="69" y="35"/>
              </a:cxn>
              <a:cxn ang="0">
                <a:pos x="48" y="69"/>
              </a:cxn>
              <a:cxn ang="0">
                <a:pos x="30" y="104"/>
              </a:cxn>
              <a:cxn ang="0">
                <a:pos x="18" y="146"/>
              </a:cxn>
              <a:cxn ang="0">
                <a:pos x="9" y="187"/>
              </a:cxn>
              <a:cxn ang="0">
                <a:pos x="5" y="232"/>
              </a:cxn>
              <a:cxn ang="0">
                <a:pos x="0" y="284"/>
              </a:cxn>
              <a:cxn ang="0">
                <a:pos x="0" y="336"/>
              </a:cxn>
              <a:cxn ang="0">
                <a:pos x="5" y="381"/>
              </a:cxn>
              <a:cxn ang="0">
                <a:pos x="9" y="419"/>
              </a:cxn>
              <a:cxn ang="0">
                <a:pos x="21" y="468"/>
              </a:cxn>
              <a:cxn ang="0">
                <a:pos x="35" y="510"/>
              </a:cxn>
              <a:cxn ang="0">
                <a:pos x="60" y="558"/>
              </a:cxn>
              <a:cxn ang="0">
                <a:pos x="91" y="586"/>
              </a:cxn>
              <a:cxn ang="0">
                <a:pos x="124" y="603"/>
              </a:cxn>
              <a:cxn ang="0">
                <a:pos x="454" y="315"/>
              </a:cxn>
              <a:cxn ang="0">
                <a:pos x="459" y="301"/>
              </a:cxn>
            </a:cxnLst>
            <a:rect l="0" t="0" r="r" b="b"/>
            <a:pathLst>
              <a:path w="459" h="603">
                <a:moveTo>
                  <a:pt x="459" y="301"/>
                </a:moveTo>
                <a:lnTo>
                  <a:pt x="124" y="0"/>
                </a:lnTo>
                <a:lnTo>
                  <a:pt x="95" y="7"/>
                </a:lnTo>
                <a:lnTo>
                  <a:pt x="69" y="35"/>
                </a:lnTo>
                <a:lnTo>
                  <a:pt x="48" y="69"/>
                </a:lnTo>
                <a:lnTo>
                  <a:pt x="30" y="104"/>
                </a:lnTo>
                <a:lnTo>
                  <a:pt x="18" y="146"/>
                </a:lnTo>
                <a:lnTo>
                  <a:pt x="9" y="187"/>
                </a:lnTo>
                <a:lnTo>
                  <a:pt x="5" y="232"/>
                </a:lnTo>
                <a:lnTo>
                  <a:pt x="0" y="284"/>
                </a:lnTo>
                <a:lnTo>
                  <a:pt x="0" y="336"/>
                </a:lnTo>
                <a:lnTo>
                  <a:pt x="5" y="381"/>
                </a:lnTo>
                <a:lnTo>
                  <a:pt x="9" y="419"/>
                </a:lnTo>
                <a:lnTo>
                  <a:pt x="21" y="468"/>
                </a:lnTo>
                <a:lnTo>
                  <a:pt x="35" y="510"/>
                </a:lnTo>
                <a:lnTo>
                  <a:pt x="60" y="558"/>
                </a:lnTo>
                <a:lnTo>
                  <a:pt x="91" y="586"/>
                </a:lnTo>
                <a:lnTo>
                  <a:pt x="124" y="603"/>
                </a:lnTo>
                <a:lnTo>
                  <a:pt x="454" y="315"/>
                </a:lnTo>
                <a:lnTo>
                  <a:pt x="459" y="301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68" name="Freeform 5444"/>
          <p:cNvSpPr>
            <a:spLocks/>
          </p:cNvSpPr>
          <p:nvPr/>
        </p:nvSpPr>
        <p:spPr bwMode="auto">
          <a:xfrm>
            <a:off x="2414588" y="3436938"/>
            <a:ext cx="573087" cy="5238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17"/>
              </a:cxn>
              <a:cxn ang="0">
                <a:pos x="346" y="330"/>
              </a:cxn>
              <a:cxn ang="0">
                <a:pos x="361" y="313"/>
              </a:cxn>
              <a:cxn ang="0">
                <a:pos x="14" y="0"/>
              </a:cxn>
            </a:cxnLst>
            <a:rect l="0" t="0" r="r" b="b"/>
            <a:pathLst>
              <a:path w="361" h="330">
                <a:moveTo>
                  <a:pt x="14" y="0"/>
                </a:moveTo>
                <a:lnTo>
                  <a:pt x="0" y="17"/>
                </a:lnTo>
                <a:lnTo>
                  <a:pt x="346" y="330"/>
                </a:lnTo>
                <a:lnTo>
                  <a:pt x="361" y="313"/>
                </a:lnTo>
                <a:lnTo>
                  <a:pt x="14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69" name="Freeform 5445"/>
          <p:cNvSpPr>
            <a:spLocks/>
          </p:cNvSpPr>
          <p:nvPr/>
        </p:nvSpPr>
        <p:spPr bwMode="auto">
          <a:xfrm>
            <a:off x="2427288" y="3943350"/>
            <a:ext cx="560387" cy="488950"/>
          </a:xfrm>
          <a:custGeom>
            <a:avLst/>
            <a:gdLst/>
            <a:ahLst/>
            <a:cxnLst>
              <a:cxn ang="0">
                <a:pos x="0" y="291"/>
              </a:cxn>
              <a:cxn ang="0">
                <a:pos x="15" y="308"/>
              </a:cxn>
              <a:cxn ang="0">
                <a:pos x="353" y="17"/>
              </a:cxn>
              <a:cxn ang="0">
                <a:pos x="338" y="0"/>
              </a:cxn>
              <a:cxn ang="0">
                <a:pos x="0" y="291"/>
              </a:cxn>
            </a:cxnLst>
            <a:rect l="0" t="0" r="r" b="b"/>
            <a:pathLst>
              <a:path w="353" h="308">
                <a:moveTo>
                  <a:pt x="0" y="291"/>
                </a:moveTo>
                <a:lnTo>
                  <a:pt x="15" y="308"/>
                </a:lnTo>
                <a:lnTo>
                  <a:pt x="353" y="17"/>
                </a:lnTo>
                <a:lnTo>
                  <a:pt x="338" y="0"/>
                </a:lnTo>
                <a:lnTo>
                  <a:pt x="0" y="291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70" name="Freeform 5446"/>
          <p:cNvSpPr>
            <a:spLocks/>
          </p:cNvSpPr>
          <p:nvPr/>
        </p:nvSpPr>
        <p:spPr bwMode="auto">
          <a:xfrm>
            <a:off x="2239963" y="3171825"/>
            <a:ext cx="204787" cy="957263"/>
          </a:xfrm>
          <a:custGeom>
            <a:avLst/>
            <a:gdLst/>
            <a:ahLst/>
            <a:cxnLst>
              <a:cxn ang="0">
                <a:pos x="129" y="603"/>
              </a:cxn>
              <a:cxn ang="0">
                <a:pos x="124" y="603"/>
              </a:cxn>
              <a:cxn ang="0">
                <a:pos x="108" y="599"/>
              </a:cxn>
              <a:cxn ang="0">
                <a:pos x="99" y="596"/>
              </a:cxn>
              <a:cxn ang="0">
                <a:pos x="86" y="586"/>
              </a:cxn>
              <a:cxn ang="0">
                <a:pos x="73" y="571"/>
              </a:cxn>
              <a:cxn ang="0">
                <a:pos x="65" y="562"/>
              </a:cxn>
              <a:cxn ang="0">
                <a:pos x="52" y="540"/>
              </a:cxn>
              <a:cxn ang="0">
                <a:pos x="43" y="523"/>
              </a:cxn>
              <a:cxn ang="0">
                <a:pos x="39" y="512"/>
              </a:cxn>
              <a:cxn ang="0">
                <a:pos x="35" y="503"/>
              </a:cxn>
              <a:cxn ang="0">
                <a:pos x="26" y="481"/>
              </a:cxn>
              <a:cxn ang="0">
                <a:pos x="18" y="453"/>
              </a:cxn>
              <a:cxn ang="0">
                <a:pos x="13" y="433"/>
              </a:cxn>
              <a:cxn ang="0">
                <a:pos x="9" y="406"/>
              </a:cxn>
              <a:cxn ang="0">
                <a:pos x="5" y="377"/>
              </a:cxn>
              <a:cxn ang="0">
                <a:pos x="0" y="347"/>
              </a:cxn>
              <a:cxn ang="0">
                <a:pos x="0" y="318"/>
              </a:cxn>
              <a:cxn ang="0">
                <a:pos x="0" y="301"/>
              </a:cxn>
              <a:cxn ang="0">
                <a:pos x="0" y="288"/>
              </a:cxn>
              <a:cxn ang="0">
                <a:pos x="0" y="256"/>
              </a:cxn>
              <a:cxn ang="0">
                <a:pos x="5" y="225"/>
              </a:cxn>
              <a:cxn ang="0">
                <a:pos x="9" y="197"/>
              </a:cxn>
              <a:cxn ang="0">
                <a:pos x="13" y="169"/>
              </a:cxn>
              <a:cxn ang="0">
                <a:pos x="18" y="149"/>
              </a:cxn>
              <a:cxn ang="0">
                <a:pos x="26" y="121"/>
              </a:cxn>
              <a:cxn ang="0">
                <a:pos x="35" y="96"/>
              </a:cxn>
              <a:cxn ang="0">
                <a:pos x="39" y="87"/>
              </a:cxn>
              <a:cxn ang="0">
                <a:pos x="43" y="76"/>
              </a:cxn>
              <a:cxn ang="0">
                <a:pos x="52" y="59"/>
              </a:cxn>
              <a:cxn ang="0">
                <a:pos x="60" y="45"/>
              </a:cxn>
              <a:cxn ang="0">
                <a:pos x="73" y="28"/>
              </a:cxn>
              <a:cxn ang="0">
                <a:pos x="82" y="21"/>
              </a:cxn>
              <a:cxn ang="0">
                <a:pos x="91" y="10"/>
              </a:cxn>
              <a:cxn ang="0">
                <a:pos x="108" y="3"/>
              </a:cxn>
              <a:cxn ang="0">
                <a:pos x="121" y="0"/>
              </a:cxn>
              <a:cxn ang="0">
                <a:pos x="124" y="0"/>
              </a:cxn>
              <a:cxn ang="0">
                <a:pos x="129" y="603"/>
              </a:cxn>
            </a:cxnLst>
            <a:rect l="0" t="0" r="r" b="b"/>
            <a:pathLst>
              <a:path w="129" h="603">
                <a:moveTo>
                  <a:pt x="129" y="603"/>
                </a:moveTo>
                <a:lnTo>
                  <a:pt x="124" y="603"/>
                </a:lnTo>
                <a:lnTo>
                  <a:pt x="108" y="599"/>
                </a:lnTo>
                <a:lnTo>
                  <a:pt x="99" y="596"/>
                </a:lnTo>
                <a:lnTo>
                  <a:pt x="86" y="586"/>
                </a:lnTo>
                <a:lnTo>
                  <a:pt x="73" y="571"/>
                </a:lnTo>
                <a:lnTo>
                  <a:pt x="65" y="562"/>
                </a:lnTo>
                <a:lnTo>
                  <a:pt x="52" y="540"/>
                </a:lnTo>
                <a:lnTo>
                  <a:pt x="43" y="523"/>
                </a:lnTo>
                <a:lnTo>
                  <a:pt x="39" y="512"/>
                </a:lnTo>
                <a:lnTo>
                  <a:pt x="35" y="503"/>
                </a:lnTo>
                <a:lnTo>
                  <a:pt x="26" y="481"/>
                </a:lnTo>
                <a:lnTo>
                  <a:pt x="18" y="453"/>
                </a:lnTo>
                <a:lnTo>
                  <a:pt x="13" y="433"/>
                </a:lnTo>
                <a:lnTo>
                  <a:pt x="9" y="406"/>
                </a:lnTo>
                <a:lnTo>
                  <a:pt x="5" y="377"/>
                </a:lnTo>
                <a:lnTo>
                  <a:pt x="0" y="347"/>
                </a:lnTo>
                <a:lnTo>
                  <a:pt x="0" y="318"/>
                </a:lnTo>
                <a:lnTo>
                  <a:pt x="0" y="301"/>
                </a:lnTo>
                <a:lnTo>
                  <a:pt x="0" y="288"/>
                </a:lnTo>
                <a:lnTo>
                  <a:pt x="0" y="256"/>
                </a:lnTo>
                <a:lnTo>
                  <a:pt x="5" y="225"/>
                </a:lnTo>
                <a:lnTo>
                  <a:pt x="9" y="197"/>
                </a:lnTo>
                <a:lnTo>
                  <a:pt x="13" y="169"/>
                </a:lnTo>
                <a:lnTo>
                  <a:pt x="18" y="149"/>
                </a:lnTo>
                <a:lnTo>
                  <a:pt x="26" y="121"/>
                </a:lnTo>
                <a:lnTo>
                  <a:pt x="35" y="96"/>
                </a:lnTo>
                <a:lnTo>
                  <a:pt x="39" y="87"/>
                </a:lnTo>
                <a:lnTo>
                  <a:pt x="43" y="76"/>
                </a:lnTo>
                <a:lnTo>
                  <a:pt x="52" y="59"/>
                </a:lnTo>
                <a:lnTo>
                  <a:pt x="60" y="45"/>
                </a:lnTo>
                <a:lnTo>
                  <a:pt x="73" y="28"/>
                </a:lnTo>
                <a:lnTo>
                  <a:pt x="82" y="21"/>
                </a:lnTo>
                <a:lnTo>
                  <a:pt x="91" y="10"/>
                </a:lnTo>
                <a:lnTo>
                  <a:pt x="108" y="3"/>
                </a:lnTo>
                <a:lnTo>
                  <a:pt x="121" y="0"/>
                </a:lnTo>
                <a:lnTo>
                  <a:pt x="124" y="0"/>
                </a:lnTo>
                <a:lnTo>
                  <a:pt x="129" y="603"/>
                </a:lnTo>
                <a:close/>
              </a:path>
            </a:pathLst>
          </a:custGeom>
          <a:solidFill>
            <a:srgbClr val="99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71" name="Freeform 5447"/>
          <p:cNvSpPr>
            <a:spLocks/>
          </p:cNvSpPr>
          <p:nvPr/>
        </p:nvSpPr>
        <p:spPr bwMode="auto">
          <a:xfrm>
            <a:off x="2222500" y="3154363"/>
            <a:ext cx="222250" cy="993775"/>
          </a:xfrm>
          <a:custGeom>
            <a:avLst/>
            <a:gdLst/>
            <a:ahLst/>
            <a:cxnLst>
              <a:cxn ang="0">
                <a:pos x="135" y="603"/>
              </a:cxn>
              <a:cxn ang="0">
                <a:pos x="122" y="599"/>
              </a:cxn>
              <a:cxn ang="0">
                <a:pos x="114" y="597"/>
              </a:cxn>
              <a:cxn ang="0">
                <a:pos x="105" y="588"/>
              </a:cxn>
              <a:cxn ang="0">
                <a:pos x="92" y="575"/>
              </a:cxn>
              <a:cxn ang="0">
                <a:pos x="85" y="565"/>
              </a:cxn>
              <a:cxn ang="0">
                <a:pos x="73" y="546"/>
              </a:cxn>
              <a:cxn ang="0">
                <a:pos x="65" y="529"/>
              </a:cxn>
              <a:cxn ang="0">
                <a:pos x="60" y="519"/>
              </a:cxn>
              <a:cxn ang="0">
                <a:pos x="57" y="510"/>
              </a:cxn>
              <a:cxn ang="0">
                <a:pos x="37" y="492"/>
              </a:cxn>
              <a:cxn ang="0">
                <a:pos x="29" y="464"/>
              </a:cxn>
              <a:cxn ang="0">
                <a:pos x="24" y="444"/>
              </a:cxn>
              <a:cxn ang="0">
                <a:pos x="20" y="417"/>
              </a:cxn>
              <a:cxn ang="0">
                <a:pos x="23" y="356"/>
              </a:cxn>
              <a:cxn ang="0">
                <a:pos x="23" y="329"/>
              </a:cxn>
              <a:cxn ang="0">
                <a:pos x="23" y="267"/>
              </a:cxn>
              <a:cxn ang="0">
                <a:pos x="27" y="237"/>
              </a:cxn>
              <a:cxn ang="0">
                <a:pos x="31" y="210"/>
              </a:cxn>
              <a:cxn ang="0">
                <a:pos x="35" y="183"/>
              </a:cxn>
              <a:cxn ang="0">
                <a:pos x="40" y="163"/>
              </a:cxn>
              <a:cxn ang="0">
                <a:pos x="48" y="136"/>
              </a:cxn>
              <a:cxn ang="0">
                <a:pos x="50" y="98"/>
              </a:cxn>
              <a:cxn ang="0">
                <a:pos x="54" y="87"/>
              </a:cxn>
              <a:cxn ang="0">
                <a:pos x="63" y="70"/>
              </a:cxn>
              <a:cxn ang="0">
                <a:pos x="71" y="56"/>
              </a:cxn>
              <a:cxn ang="0">
                <a:pos x="84" y="39"/>
              </a:cxn>
              <a:cxn ang="0">
                <a:pos x="102" y="39"/>
              </a:cxn>
              <a:cxn ang="0">
                <a:pos x="106" y="32"/>
              </a:cxn>
              <a:cxn ang="0">
                <a:pos x="122" y="25"/>
              </a:cxn>
              <a:cxn ang="0">
                <a:pos x="132" y="23"/>
              </a:cxn>
              <a:cxn ang="0">
                <a:pos x="132" y="0"/>
              </a:cxn>
              <a:cxn ang="0">
                <a:pos x="117" y="3"/>
              </a:cxn>
              <a:cxn ang="0">
                <a:pos x="97" y="10"/>
              </a:cxn>
              <a:cxn ang="0">
                <a:pos x="84" y="25"/>
              </a:cxn>
              <a:cxn ang="0">
                <a:pos x="77" y="30"/>
              </a:cxn>
              <a:cxn ang="0">
                <a:pos x="62" y="51"/>
              </a:cxn>
              <a:cxn ang="0">
                <a:pos x="44" y="82"/>
              </a:cxn>
              <a:cxn ang="0">
                <a:pos x="39" y="94"/>
              </a:cxn>
              <a:cxn ang="0">
                <a:pos x="26" y="129"/>
              </a:cxn>
              <a:cxn ang="0">
                <a:pos x="13" y="178"/>
              </a:cxn>
              <a:cxn ang="0">
                <a:pos x="9" y="207"/>
              </a:cxn>
              <a:cxn ang="0">
                <a:pos x="0" y="266"/>
              </a:cxn>
              <a:cxn ang="0">
                <a:pos x="0" y="312"/>
              </a:cxn>
              <a:cxn ang="0">
                <a:pos x="0" y="359"/>
              </a:cxn>
              <a:cxn ang="0">
                <a:pos x="9" y="419"/>
              </a:cxn>
              <a:cxn ang="0">
                <a:pos x="17" y="467"/>
              </a:cxn>
              <a:cxn ang="0">
                <a:pos x="26" y="496"/>
              </a:cxn>
              <a:cxn ang="0">
                <a:pos x="35" y="518"/>
              </a:cxn>
              <a:cxn ang="0">
                <a:pos x="44" y="538"/>
              </a:cxn>
              <a:cxn ang="0">
                <a:pos x="53" y="557"/>
              </a:cxn>
              <a:cxn ang="0">
                <a:pos x="76" y="590"/>
              </a:cxn>
              <a:cxn ang="0">
                <a:pos x="91" y="606"/>
              </a:cxn>
              <a:cxn ang="0">
                <a:pos x="106" y="618"/>
              </a:cxn>
              <a:cxn ang="0">
                <a:pos x="133" y="625"/>
              </a:cxn>
            </a:cxnLst>
            <a:rect l="0" t="0" r="r" b="b"/>
            <a:pathLst>
              <a:path w="140" h="626">
                <a:moveTo>
                  <a:pt x="140" y="626"/>
                </a:moveTo>
                <a:lnTo>
                  <a:pt x="140" y="603"/>
                </a:lnTo>
                <a:lnTo>
                  <a:pt x="135" y="603"/>
                </a:lnTo>
                <a:lnTo>
                  <a:pt x="135" y="614"/>
                </a:lnTo>
                <a:lnTo>
                  <a:pt x="138" y="603"/>
                </a:lnTo>
                <a:lnTo>
                  <a:pt x="122" y="599"/>
                </a:lnTo>
                <a:lnTo>
                  <a:pt x="119" y="610"/>
                </a:lnTo>
                <a:lnTo>
                  <a:pt x="123" y="600"/>
                </a:lnTo>
                <a:lnTo>
                  <a:pt x="114" y="597"/>
                </a:lnTo>
                <a:lnTo>
                  <a:pt x="110" y="607"/>
                </a:lnTo>
                <a:lnTo>
                  <a:pt x="118" y="598"/>
                </a:lnTo>
                <a:lnTo>
                  <a:pt x="105" y="588"/>
                </a:lnTo>
                <a:lnTo>
                  <a:pt x="97" y="597"/>
                </a:lnTo>
                <a:lnTo>
                  <a:pt x="106" y="589"/>
                </a:lnTo>
                <a:lnTo>
                  <a:pt x="92" y="575"/>
                </a:lnTo>
                <a:lnTo>
                  <a:pt x="84" y="582"/>
                </a:lnTo>
                <a:lnTo>
                  <a:pt x="93" y="575"/>
                </a:lnTo>
                <a:lnTo>
                  <a:pt x="85" y="565"/>
                </a:lnTo>
                <a:lnTo>
                  <a:pt x="76" y="573"/>
                </a:lnTo>
                <a:lnTo>
                  <a:pt x="85" y="567"/>
                </a:lnTo>
                <a:lnTo>
                  <a:pt x="73" y="546"/>
                </a:lnTo>
                <a:lnTo>
                  <a:pt x="63" y="551"/>
                </a:lnTo>
                <a:lnTo>
                  <a:pt x="73" y="546"/>
                </a:lnTo>
                <a:lnTo>
                  <a:pt x="65" y="529"/>
                </a:lnTo>
                <a:lnTo>
                  <a:pt x="54" y="534"/>
                </a:lnTo>
                <a:lnTo>
                  <a:pt x="65" y="529"/>
                </a:lnTo>
                <a:lnTo>
                  <a:pt x="60" y="519"/>
                </a:lnTo>
                <a:lnTo>
                  <a:pt x="50" y="523"/>
                </a:lnTo>
                <a:lnTo>
                  <a:pt x="61" y="520"/>
                </a:lnTo>
                <a:lnTo>
                  <a:pt x="57" y="510"/>
                </a:lnTo>
                <a:lnTo>
                  <a:pt x="57" y="509"/>
                </a:lnTo>
                <a:lnTo>
                  <a:pt x="48" y="488"/>
                </a:lnTo>
                <a:lnTo>
                  <a:pt x="37" y="492"/>
                </a:lnTo>
                <a:lnTo>
                  <a:pt x="48" y="489"/>
                </a:lnTo>
                <a:lnTo>
                  <a:pt x="40" y="461"/>
                </a:lnTo>
                <a:lnTo>
                  <a:pt x="29" y="464"/>
                </a:lnTo>
                <a:lnTo>
                  <a:pt x="40" y="462"/>
                </a:lnTo>
                <a:lnTo>
                  <a:pt x="35" y="442"/>
                </a:lnTo>
                <a:lnTo>
                  <a:pt x="24" y="444"/>
                </a:lnTo>
                <a:lnTo>
                  <a:pt x="35" y="443"/>
                </a:lnTo>
                <a:lnTo>
                  <a:pt x="31" y="415"/>
                </a:lnTo>
                <a:lnTo>
                  <a:pt x="20" y="417"/>
                </a:lnTo>
                <a:lnTo>
                  <a:pt x="31" y="415"/>
                </a:lnTo>
                <a:lnTo>
                  <a:pt x="27" y="387"/>
                </a:lnTo>
                <a:lnTo>
                  <a:pt x="23" y="356"/>
                </a:lnTo>
                <a:lnTo>
                  <a:pt x="11" y="358"/>
                </a:lnTo>
                <a:lnTo>
                  <a:pt x="23" y="358"/>
                </a:lnTo>
                <a:lnTo>
                  <a:pt x="23" y="329"/>
                </a:lnTo>
                <a:lnTo>
                  <a:pt x="23" y="312"/>
                </a:lnTo>
                <a:lnTo>
                  <a:pt x="23" y="299"/>
                </a:lnTo>
                <a:lnTo>
                  <a:pt x="23" y="267"/>
                </a:lnTo>
                <a:lnTo>
                  <a:pt x="11" y="267"/>
                </a:lnTo>
                <a:lnTo>
                  <a:pt x="23" y="269"/>
                </a:lnTo>
                <a:lnTo>
                  <a:pt x="27" y="237"/>
                </a:lnTo>
                <a:lnTo>
                  <a:pt x="31" y="210"/>
                </a:lnTo>
                <a:lnTo>
                  <a:pt x="20" y="208"/>
                </a:lnTo>
                <a:lnTo>
                  <a:pt x="31" y="210"/>
                </a:lnTo>
                <a:lnTo>
                  <a:pt x="35" y="183"/>
                </a:lnTo>
                <a:lnTo>
                  <a:pt x="24" y="180"/>
                </a:lnTo>
                <a:lnTo>
                  <a:pt x="35" y="183"/>
                </a:lnTo>
                <a:lnTo>
                  <a:pt x="40" y="163"/>
                </a:lnTo>
                <a:lnTo>
                  <a:pt x="29" y="160"/>
                </a:lnTo>
                <a:lnTo>
                  <a:pt x="40" y="163"/>
                </a:lnTo>
                <a:lnTo>
                  <a:pt x="48" y="136"/>
                </a:lnTo>
                <a:lnTo>
                  <a:pt x="37" y="132"/>
                </a:lnTo>
                <a:lnTo>
                  <a:pt x="48" y="136"/>
                </a:lnTo>
                <a:lnTo>
                  <a:pt x="57" y="112"/>
                </a:lnTo>
                <a:lnTo>
                  <a:pt x="61" y="102"/>
                </a:lnTo>
                <a:lnTo>
                  <a:pt x="50" y="98"/>
                </a:lnTo>
                <a:lnTo>
                  <a:pt x="60" y="102"/>
                </a:lnTo>
                <a:lnTo>
                  <a:pt x="65" y="92"/>
                </a:lnTo>
                <a:lnTo>
                  <a:pt x="54" y="87"/>
                </a:lnTo>
                <a:lnTo>
                  <a:pt x="65" y="92"/>
                </a:lnTo>
                <a:lnTo>
                  <a:pt x="73" y="75"/>
                </a:lnTo>
                <a:lnTo>
                  <a:pt x="63" y="70"/>
                </a:lnTo>
                <a:lnTo>
                  <a:pt x="73" y="76"/>
                </a:lnTo>
                <a:lnTo>
                  <a:pt x="81" y="62"/>
                </a:lnTo>
                <a:lnTo>
                  <a:pt x="71" y="56"/>
                </a:lnTo>
                <a:lnTo>
                  <a:pt x="81" y="62"/>
                </a:lnTo>
                <a:lnTo>
                  <a:pt x="94" y="45"/>
                </a:lnTo>
                <a:lnTo>
                  <a:pt x="84" y="39"/>
                </a:lnTo>
                <a:lnTo>
                  <a:pt x="91" y="48"/>
                </a:lnTo>
                <a:lnTo>
                  <a:pt x="100" y="41"/>
                </a:lnTo>
                <a:lnTo>
                  <a:pt x="102" y="39"/>
                </a:lnTo>
                <a:lnTo>
                  <a:pt x="111" y="28"/>
                </a:lnTo>
                <a:lnTo>
                  <a:pt x="102" y="21"/>
                </a:lnTo>
                <a:lnTo>
                  <a:pt x="106" y="32"/>
                </a:lnTo>
                <a:lnTo>
                  <a:pt x="123" y="25"/>
                </a:lnTo>
                <a:lnTo>
                  <a:pt x="119" y="14"/>
                </a:lnTo>
                <a:lnTo>
                  <a:pt x="122" y="25"/>
                </a:lnTo>
                <a:lnTo>
                  <a:pt x="135" y="22"/>
                </a:lnTo>
                <a:lnTo>
                  <a:pt x="132" y="11"/>
                </a:lnTo>
                <a:lnTo>
                  <a:pt x="132" y="23"/>
                </a:lnTo>
                <a:lnTo>
                  <a:pt x="135" y="23"/>
                </a:lnTo>
                <a:lnTo>
                  <a:pt x="135" y="0"/>
                </a:lnTo>
                <a:lnTo>
                  <a:pt x="132" y="0"/>
                </a:lnTo>
                <a:lnTo>
                  <a:pt x="132" y="0"/>
                </a:lnTo>
                <a:lnTo>
                  <a:pt x="129" y="0"/>
                </a:lnTo>
                <a:lnTo>
                  <a:pt x="117" y="3"/>
                </a:lnTo>
                <a:lnTo>
                  <a:pt x="115" y="3"/>
                </a:lnTo>
                <a:lnTo>
                  <a:pt x="98" y="10"/>
                </a:lnTo>
                <a:lnTo>
                  <a:pt x="97" y="10"/>
                </a:lnTo>
                <a:lnTo>
                  <a:pt x="94" y="12"/>
                </a:lnTo>
                <a:lnTo>
                  <a:pt x="93" y="14"/>
                </a:lnTo>
                <a:lnTo>
                  <a:pt x="84" y="25"/>
                </a:lnTo>
                <a:lnTo>
                  <a:pt x="93" y="32"/>
                </a:lnTo>
                <a:lnTo>
                  <a:pt x="86" y="23"/>
                </a:lnTo>
                <a:lnTo>
                  <a:pt x="77" y="30"/>
                </a:lnTo>
                <a:lnTo>
                  <a:pt x="75" y="32"/>
                </a:lnTo>
                <a:lnTo>
                  <a:pt x="62" y="49"/>
                </a:lnTo>
                <a:lnTo>
                  <a:pt x="62" y="51"/>
                </a:lnTo>
                <a:lnTo>
                  <a:pt x="53" y="65"/>
                </a:lnTo>
                <a:lnTo>
                  <a:pt x="53" y="65"/>
                </a:lnTo>
                <a:lnTo>
                  <a:pt x="44" y="82"/>
                </a:lnTo>
                <a:lnTo>
                  <a:pt x="44" y="83"/>
                </a:lnTo>
                <a:lnTo>
                  <a:pt x="39" y="93"/>
                </a:lnTo>
                <a:lnTo>
                  <a:pt x="39" y="94"/>
                </a:lnTo>
                <a:lnTo>
                  <a:pt x="35" y="104"/>
                </a:lnTo>
                <a:lnTo>
                  <a:pt x="26" y="128"/>
                </a:lnTo>
                <a:lnTo>
                  <a:pt x="26" y="129"/>
                </a:lnTo>
                <a:lnTo>
                  <a:pt x="18" y="157"/>
                </a:lnTo>
                <a:lnTo>
                  <a:pt x="17" y="157"/>
                </a:lnTo>
                <a:lnTo>
                  <a:pt x="13" y="178"/>
                </a:lnTo>
                <a:lnTo>
                  <a:pt x="13" y="180"/>
                </a:lnTo>
                <a:lnTo>
                  <a:pt x="13" y="179"/>
                </a:lnTo>
                <a:lnTo>
                  <a:pt x="9" y="207"/>
                </a:lnTo>
                <a:lnTo>
                  <a:pt x="9" y="207"/>
                </a:lnTo>
                <a:lnTo>
                  <a:pt x="5" y="234"/>
                </a:lnTo>
                <a:lnTo>
                  <a:pt x="0" y="266"/>
                </a:lnTo>
                <a:lnTo>
                  <a:pt x="0" y="267"/>
                </a:lnTo>
                <a:lnTo>
                  <a:pt x="0" y="299"/>
                </a:lnTo>
                <a:lnTo>
                  <a:pt x="0" y="312"/>
                </a:lnTo>
                <a:lnTo>
                  <a:pt x="0" y="329"/>
                </a:lnTo>
                <a:lnTo>
                  <a:pt x="0" y="358"/>
                </a:lnTo>
                <a:lnTo>
                  <a:pt x="0" y="359"/>
                </a:lnTo>
                <a:lnTo>
                  <a:pt x="5" y="390"/>
                </a:lnTo>
                <a:lnTo>
                  <a:pt x="9" y="418"/>
                </a:lnTo>
                <a:lnTo>
                  <a:pt x="9" y="419"/>
                </a:lnTo>
                <a:lnTo>
                  <a:pt x="13" y="446"/>
                </a:lnTo>
                <a:lnTo>
                  <a:pt x="13" y="447"/>
                </a:lnTo>
                <a:lnTo>
                  <a:pt x="17" y="467"/>
                </a:lnTo>
                <a:lnTo>
                  <a:pt x="18" y="468"/>
                </a:lnTo>
                <a:lnTo>
                  <a:pt x="26" y="496"/>
                </a:lnTo>
                <a:lnTo>
                  <a:pt x="26" y="496"/>
                </a:lnTo>
                <a:lnTo>
                  <a:pt x="35" y="518"/>
                </a:lnTo>
                <a:lnTo>
                  <a:pt x="46" y="514"/>
                </a:lnTo>
                <a:lnTo>
                  <a:pt x="35" y="518"/>
                </a:lnTo>
                <a:lnTo>
                  <a:pt x="39" y="528"/>
                </a:lnTo>
                <a:lnTo>
                  <a:pt x="39" y="528"/>
                </a:lnTo>
                <a:lnTo>
                  <a:pt x="44" y="538"/>
                </a:lnTo>
                <a:lnTo>
                  <a:pt x="44" y="539"/>
                </a:lnTo>
                <a:lnTo>
                  <a:pt x="53" y="556"/>
                </a:lnTo>
                <a:lnTo>
                  <a:pt x="53" y="557"/>
                </a:lnTo>
                <a:lnTo>
                  <a:pt x="66" y="579"/>
                </a:lnTo>
                <a:lnTo>
                  <a:pt x="67" y="580"/>
                </a:lnTo>
                <a:lnTo>
                  <a:pt x="76" y="590"/>
                </a:lnTo>
                <a:lnTo>
                  <a:pt x="76" y="591"/>
                </a:lnTo>
                <a:lnTo>
                  <a:pt x="89" y="605"/>
                </a:lnTo>
                <a:lnTo>
                  <a:pt x="91" y="606"/>
                </a:lnTo>
                <a:lnTo>
                  <a:pt x="103" y="616"/>
                </a:lnTo>
                <a:lnTo>
                  <a:pt x="106" y="617"/>
                </a:lnTo>
                <a:lnTo>
                  <a:pt x="106" y="618"/>
                </a:lnTo>
                <a:lnTo>
                  <a:pt x="115" y="621"/>
                </a:lnTo>
                <a:lnTo>
                  <a:pt x="117" y="621"/>
                </a:lnTo>
                <a:lnTo>
                  <a:pt x="133" y="625"/>
                </a:lnTo>
                <a:lnTo>
                  <a:pt x="135" y="626"/>
                </a:lnTo>
                <a:lnTo>
                  <a:pt x="140" y="62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72" name="Freeform 5448"/>
          <p:cNvSpPr>
            <a:spLocks/>
          </p:cNvSpPr>
          <p:nvPr/>
        </p:nvSpPr>
        <p:spPr bwMode="auto">
          <a:xfrm>
            <a:off x="2239963" y="3171825"/>
            <a:ext cx="728662" cy="957263"/>
          </a:xfrm>
          <a:custGeom>
            <a:avLst/>
            <a:gdLst/>
            <a:ahLst/>
            <a:cxnLst>
              <a:cxn ang="0">
                <a:pos x="459" y="301"/>
              </a:cxn>
              <a:cxn ang="0">
                <a:pos x="124" y="0"/>
              </a:cxn>
              <a:cxn ang="0">
                <a:pos x="95" y="7"/>
              </a:cxn>
              <a:cxn ang="0">
                <a:pos x="69" y="34"/>
              </a:cxn>
              <a:cxn ang="0">
                <a:pos x="48" y="69"/>
              </a:cxn>
              <a:cxn ang="0">
                <a:pos x="30" y="104"/>
              </a:cxn>
              <a:cxn ang="0">
                <a:pos x="18" y="146"/>
              </a:cxn>
              <a:cxn ang="0">
                <a:pos x="9" y="187"/>
              </a:cxn>
              <a:cxn ang="0">
                <a:pos x="5" y="231"/>
              </a:cxn>
              <a:cxn ang="0">
                <a:pos x="0" y="284"/>
              </a:cxn>
              <a:cxn ang="0">
                <a:pos x="0" y="336"/>
              </a:cxn>
              <a:cxn ang="0">
                <a:pos x="5" y="381"/>
              </a:cxn>
              <a:cxn ang="0">
                <a:pos x="9" y="419"/>
              </a:cxn>
              <a:cxn ang="0">
                <a:pos x="21" y="468"/>
              </a:cxn>
              <a:cxn ang="0">
                <a:pos x="35" y="509"/>
              </a:cxn>
              <a:cxn ang="0">
                <a:pos x="60" y="558"/>
              </a:cxn>
              <a:cxn ang="0">
                <a:pos x="91" y="586"/>
              </a:cxn>
              <a:cxn ang="0">
                <a:pos x="124" y="603"/>
              </a:cxn>
              <a:cxn ang="0">
                <a:pos x="454" y="315"/>
              </a:cxn>
              <a:cxn ang="0">
                <a:pos x="459" y="301"/>
              </a:cxn>
            </a:cxnLst>
            <a:rect l="0" t="0" r="r" b="b"/>
            <a:pathLst>
              <a:path w="459" h="603">
                <a:moveTo>
                  <a:pt x="459" y="301"/>
                </a:moveTo>
                <a:lnTo>
                  <a:pt x="124" y="0"/>
                </a:lnTo>
                <a:lnTo>
                  <a:pt x="95" y="7"/>
                </a:lnTo>
                <a:lnTo>
                  <a:pt x="69" y="34"/>
                </a:lnTo>
                <a:lnTo>
                  <a:pt x="48" y="69"/>
                </a:lnTo>
                <a:lnTo>
                  <a:pt x="30" y="104"/>
                </a:lnTo>
                <a:lnTo>
                  <a:pt x="18" y="146"/>
                </a:lnTo>
                <a:lnTo>
                  <a:pt x="9" y="187"/>
                </a:lnTo>
                <a:lnTo>
                  <a:pt x="5" y="231"/>
                </a:lnTo>
                <a:lnTo>
                  <a:pt x="0" y="284"/>
                </a:lnTo>
                <a:lnTo>
                  <a:pt x="0" y="336"/>
                </a:lnTo>
                <a:lnTo>
                  <a:pt x="5" y="381"/>
                </a:lnTo>
                <a:lnTo>
                  <a:pt x="9" y="419"/>
                </a:lnTo>
                <a:lnTo>
                  <a:pt x="21" y="468"/>
                </a:lnTo>
                <a:lnTo>
                  <a:pt x="35" y="509"/>
                </a:lnTo>
                <a:lnTo>
                  <a:pt x="60" y="558"/>
                </a:lnTo>
                <a:lnTo>
                  <a:pt x="91" y="586"/>
                </a:lnTo>
                <a:lnTo>
                  <a:pt x="124" y="603"/>
                </a:lnTo>
                <a:lnTo>
                  <a:pt x="454" y="315"/>
                </a:lnTo>
                <a:lnTo>
                  <a:pt x="459" y="301"/>
                </a:lnTo>
                <a:close/>
              </a:path>
            </a:pathLst>
          </a:custGeom>
          <a:solidFill>
            <a:srgbClr val="99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73" name="Freeform 5449"/>
          <p:cNvSpPr>
            <a:spLocks/>
          </p:cNvSpPr>
          <p:nvPr/>
        </p:nvSpPr>
        <p:spPr bwMode="auto">
          <a:xfrm>
            <a:off x="2232025" y="3446463"/>
            <a:ext cx="727075" cy="957262"/>
          </a:xfrm>
          <a:custGeom>
            <a:avLst/>
            <a:gdLst/>
            <a:ahLst/>
            <a:cxnLst>
              <a:cxn ang="0">
                <a:pos x="458" y="301"/>
              </a:cxn>
              <a:cxn ang="0">
                <a:pos x="123" y="0"/>
              </a:cxn>
              <a:cxn ang="0">
                <a:pos x="94" y="7"/>
              </a:cxn>
              <a:cxn ang="0">
                <a:pos x="68" y="35"/>
              </a:cxn>
              <a:cxn ang="0">
                <a:pos x="47" y="69"/>
              </a:cxn>
              <a:cxn ang="0">
                <a:pos x="29" y="104"/>
              </a:cxn>
              <a:cxn ang="0">
                <a:pos x="17" y="146"/>
              </a:cxn>
              <a:cxn ang="0">
                <a:pos x="8" y="187"/>
              </a:cxn>
              <a:cxn ang="0">
                <a:pos x="4" y="232"/>
              </a:cxn>
              <a:cxn ang="0">
                <a:pos x="0" y="284"/>
              </a:cxn>
              <a:cxn ang="0">
                <a:pos x="0" y="336"/>
              </a:cxn>
              <a:cxn ang="0">
                <a:pos x="4" y="381"/>
              </a:cxn>
              <a:cxn ang="0">
                <a:pos x="8" y="419"/>
              </a:cxn>
              <a:cxn ang="0">
                <a:pos x="20" y="468"/>
              </a:cxn>
              <a:cxn ang="0">
                <a:pos x="34" y="510"/>
              </a:cxn>
              <a:cxn ang="0">
                <a:pos x="59" y="558"/>
              </a:cxn>
              <a:cxn ang="0">
                <a:pos x="90" y="586"/>
              </a:cxn>
              <a:cxn ang="0">
                <a:pos x="123" y="603"/>
              </a:cxn>
              <a:cxn ang="0">
                <a:pos x="453" y="315"/>
              </a:cxn>
              <a:cxn ang="0">
                <a:pos x="458" y="301"/>
              </a:cxn>
              <a:cxn ang="0">
                <a:pos x="458" y="301"/>
              </a:cxn>
              <a:cxn ang="0">
                <a:pos x="123" y="0"/>
              </a:cxn>
              <a:cxn ang="0">
                <a:pos x="94" y="7"/>
              </a:cxn>
              <a:cxn ang="0">
                <a:pos x="68" y="35"/>
              </a:cxn>
              <a:cxn ang="0">
                <a:pos x="47" y="69"/>
              </a:cxn>
              <a:cxn ang="0">
                <a:pos x="29" y="104"/>
              </a:cxn>
              <a:cxn ang="0">
                <a:pos x="17" y="146"/>
              </a:cxn>
              <a:cxn ang="0">
                <a:pos x="8" y="187"/>
              </a:cxn>
              <a:cxn ang="0">
                <a:pos x="4" y="232"/>
              </a:cxn>
              <a:cxn ang="0">
                <a:pos x="0" y="284"/>
              </a:cxn>
              <a:cxn ang="0">
                <a:pos x="0" y="336"/>
              </a:cxn>
              <a:cxn ang="0">
                <a:pos x="4" y="381"/>
              </a:cxn>
              <a:cxn ang="0">
                <a:pos x="8" y="419"/>
              </a:cxn>
              <a:cxn ang="0">
                <a:pos x="20" y="468"/>
              </a:cxn>
              <a:cxn ang="0">
                <a:pos x="34" y="510"/>
              </a:cxn>
              <a:cxn ang="0">
                <a:pos x="59" y="558"/>
              </a:cxn>
              <a:cxn ang="0">
                <a:pos x="90" y="586"/>
              </a:cxn>
              <a:cxn ang="0">
                <a:pos x="123" y="603"/>
              </a:cxn>
              <a:cxn ang="0">
                <a:pos x="453" y="315"/>
              </a:cxn>
              <a:cxn ang="0">
                <a:pos x="458" y="301"/>
              </a:cxn>
              <a:cxn ang="0">
                <a:pos x="458" y="301"/>
              </a:cxn>
            </a:cxnLst>
            <a:rect l="0" t="0" r="r" b="b"/>
            <a:pathLst>
              <a:path w="458" h="603">
                <a:moveTo>
                  <a:pt x="458" y="301"/>
                </a:moveTo>
                <a:lnTo>
                  <a:pt x="123" y="0"/>
                </a:lnTo>
                <a:lnTo>
                  <a:pt x="94" y="7"/>
                </a:lnTo>
                <a:lnTo>
                  <a:pt x="68" y="35"/>
                </a:lnTo>
                <a:lnTo>
                  <a:pt x="47" y="69"/>
                </a:lnTo>
                <a:lnTo>
                  <a:pt x="29" y="104"/>
                </a:lnTo>
                <a:lnTo>
                  <a:pt x="17" y="146"/>
                </a:lnTo>
                <a:lnTo>
                  <a:pt x="8" y="187"/>
                </a:lnTo>
                <a:lnTo>
                  <a:pt x="4" y="232"/>
                </a:lnTo>
                <a:lnTo>
                  <a:pt x="0" y="284"/>
                </a:lnTo>
                <a:lnTo>
                  <a:pt x="0" y="336"/>
                </a:lnTo>
                <a:lnTo>
                  <a:pt x="4" y="381"/>
                </a:lnTo>
                <a:lnTo>
                  <a:pt x="8" y="419"/>
                </a:lnTo>
                <a:lnTo>
                  <a:pt x="20" y="468"/>
                </a:lnTo>
                <a:lnTo>
                  <a:pt x="34" y="510"/>
                </a:lnTo>
                <a:lnTo>
                  <a:pt x="59" y="558"/>
                </a:lnTo>
                <a:lnTo>
                  <a:pt x="90" y="586"/>
                </a:lnTo>
                <a:lnTo>
                  <a:pt x="123" y="603"/>
                </a:lnTo>
                <a:lnTo>
                  <a:pt x="453" y="315"/>
                </a:lnTo>
                <a:lnTo>
                  <a:pt x="458" y="301"/>
                </a:lnTo>
                <a:lnTo>
                  <a:pt x="458" y="301"/>
                </a:lnTo>
                <a:lnTo>
                  <a:pt x="123" y="0"/>
                </a:lnTo>
                <a:lnTo>
                  <a:pt x="94" y="7"/>
                </a:lnTo>
                <a:lnTo>
                  <a:pt x="68" y="35"/>
                </a:lnTo>
                <a:lnTo>
                  <a:pt x="47" y="69"/>
                </a:lnTo>
                <a:lnTo>
                  <a:pt x="29" y="104"/>
                </a:lnTo>
                <a:lnTo>
                  <a:pt x="17" y="146"/>
                </a:lnTo>
                <a:lnTo>
                  <a:pt x="8" y="187"/>
                </a:lnTo>
                <a:lnTo>
                  <a:pt x="4" y="232"/>
                </a:lnTo>
                <a:lnTo>
                  <a:pt x="0" y="284"/>
                </a:lnTo>
                <a:lnTo>
                  <a:pt x="0" y="336"/>
                </a:lnTo>
                <a:lnTo>
                  <a:pt x="4" y="381"/>
                </a:lnTo>
                <a:lnTo>
                  <a:pt x="8" y="419"/>
                </a:lnTo>
                <a:lnTo>
                  <a:pt x="20" y="468"/>
                </a:lnTo>
                <a:lnTo>
                  <a:pt x="34" y="510"/>
                </a:lnTo>
                <a:lnTo>
                  <a:pt x="59" y="558"/>
                </a:lnTo>
                <a:lnTo>
                  <a:pt x="90" y="586"/>
                </a:lnTo>
                <a:lnTo>
                  <a:pt x="123" y="603"/>
                </a:lnTo>
                <a:lnTo>
                  <a:pt x="453" y="315"/>
                </a:lnTo>
                <a:lnTo>
                  <a:pt x="458" y="301"/>
                </a:lnTo>
                <a:lnTo>
                  <a:pt x="458" y="301"/>
                </a:lnTo>
                <a:close/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74" name="Freeform 5450"/>
          <p:cNvSpPr>
            <a:spLocks/>
          </p:cNvSpPr>
          <p:nvPr/>
        </p:nvSpPr>
        <p:spPr bwMode="auto">
          <a:xfrm>
            <a:off x="2232025" y="3162300"/>
            <a:ext cx="727075" cy="957263"/>
          </a:xfrm>
          <a:custGeom>
            <a:avLst/>
            <a:gdLst/>
            <a:ahLst/>
            <a:cxnLst>
              <a:cxn ang="0">
                <a:pos x="458" y="301"/>
              </a:cxn>
              <a:cxn ang="0">
                <a:pos x="123" y="0"/>
              </a:cxn>
              <a:cxn ang="0">
                <a:pos x="94" y="7"/>
              </a:cxn>
              <a:cxn ang="0">
                <a:pos x="68" y="34"/>
              </a:cxn>
              <a:cxn ang="0">
                <a:pos x="47" y="69"/>
              </a:cxn>
              <a:cxn ang="0">
                <a:pos x="29" y="104"/>
              </a:cxn>
              <a:cxn ang="0">
                <a:pos x="17" y="146"/>
              </a:cxn>
              <a:cxn ang="0">
                <a:pos x="8" y="187"/>
              </a:cxn>
              <a:cxn ang="0">
                <a:pos x="4" y="232"/>
              </a:cxn>
              <a:cxn ang="0">
                <a:pos x="0" y="284"/>
              </a:cxn>
              <a:cxn ang="0">
                <a:pos x="0" y="336"/>
              </a:cxn>
              <a:cxn ang="0">
                <a:pos x="4" y="381"/>
              </a:cxn>
              <a:cxn ang="0">
                <a:pos x="8" y="419"/>
              </a:cxn>
              <a:cxn ang="0">
                <a:pos x="20" y="468"/>
              </a:cxn>
              <a:cxn ang="0">
                <a:pos x="34" y="509"/>
              </a:cxn>
              <a:cxn ang="0">
                <a:pos x="59" y="558"/>
              </a:cxn>
              <a:cxn ang="0">
                <a:pos x="90" y="586"/>
              </a:cxn>
              <a:cxn ang="0">
                <a:pos x="123" y="603"/>
              </a:cxn>
              <a:cxn ang="0">
                <a:pos x="453" y="315"/>
              </a:cxn>
              <a:cxn ang="0">
                <a:pos x="458" y="301"/>
              </a:cxn>
              <a:cxn ang="0">
                <a:pos x="458" y="301"/>
              </a:cxn>
            </a:cxnLst>
            <a:rect l="0" t="0" r="r" b="b"/>
            <a:pathLst>
              <a:path w="458" h="603">
                <a:moveTo>
                  <a:pt x="458" y="301"/>
                </a:moveTo>
                <a:lnTo>
                  <a:pt x="123" y="0"/>
                </a:lnTo>
                <a:lnTo>
                  <a:pt x="94" y="7"/>
                </a:lnTo>
                <a:lnTo>
                  <a:pt x="68" y="34"/>
                </a:lnTo>
                <a:lnTo>
                  <a:pt x="47" y="69"/>
                </a:lnTo>
                <a:lnTo>
                  <a:pt x="29" y="104"/>
                </a:lnTo>
                <a:lnTo>
                  <a:pt x="17" y="146"/>
                </a:lnTo>
                <a:lnTo>
                  <a:pt x="8" y="187"/>
                </a:lnTo>
                <a:lnTo>
                  <a:pt x="4" y="232"/>
                </a:lnTo>
                <a:lnTo>
                  <a:pt x="0" y="284"/>
                </a:lnTo>
                <a:lnTo>
                  <a:pt x="0" y="336"/>
                </a:lnTo>
                <a:lnTo>
                  <a:pt x="4" y="381"/>
                </a:lnTo>
                <a:lnTo>
                  <a:pt x="8" y="419"/>
                </a:lnTo>
                <a:lnTo>
                  <a:pt x="20" y="468"/>
                </a:lnTo>
                <a:lnTo>
                  <a:pt x="34" y="509"/>
                </a:lnTo>
                <a:lnTo>
                  <a:pt x="59" y="558"/>
                </a:lnTo>
                <a:lnTo>
                  <a:pt x="90" y="586"/>
                </a:lnTo>
                <a:lnTo>
                  <a:pt x="123" y="603"/>
                </a:lnTo>
                <a:lnTo>
                  <a:pt x="453" y="315"/>
                </a:lnTo>
                <a:lnTo>
                  <a:pt x="458" y="301"/>
                </a:lnTo>
                <a:lnTo>
                  <a:pt x="458" y="301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75" name="Freeform 5451"/>
          <p:cNvSpPr>
            <a:spLocks/>
          </p:cNvSpPr>
          <p:nvPr/>
        </p:nvSpPr>
        <p:spPr bwMode="auto">
          <a:xfrm>
            <a:off x="2414588" y="3152775"/>
            <a:ext cx="573087" cy="52228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17"/>
              </a:cxn>
              <a:cxn ang="0">
                <a:pos x="346" y="329"/>
              </a:cxn>
              <a:cxn ang="0">
                <a:pos x="361" y="312"/>
              </a:cxn>
              <a:cxn ang="0">
                <a:pos x="14" y="0"/>
              </a:cxn>
            </a:cxnLst>
            <a:rect l="0" t="0" r="r" b="b"/>
            <a:pathLst>
              <a:path w="361" h="329">
                <a:moveTo>
                  <a:pt x="14" y="0"/>
                </a:moveTo>
                <a:lnTo>
                  <a:pt x="0" y="17"/>
                </a:lnTo>
                <a:lnTo>
                  <a:pt x="346" y="329"/>
                </a:lnTo>
                <a:lnTo>
                  <a:pt x="361" y="312"/>
                </a:lnTo>
                <a:lnTo>
                  <a:pt x="14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76" name="Freeform 5452"/>
          <p:cNvSpPr>
            <a:spLocks/>
          </p:cNvSpPr>
          <p:nvPr/>
        </p:nvSpPr>
        <p:spPr bwMode="auto">
          <a:xfrm>
            <a:off x="2427288" y="3659188"/>
            <a:ext cx="560387" cy="488950"/>
          </a:xfrm>
          <a:custGeom>
            <a:avLst/>
            <a:gdLst/>
            <a:ahLst/>
            <a:cxnLst>
              <a:cxn ang="0">
                <a:pos x="0" y="291"/>
              </a:cxn>
              <a:cxn ang="0">
                <a:pos x="15" y="308"/>
              </a:cxn>
              <a:cxn ang="0">
                <a:pos x="353" y="17"/>
              </a:cxn>
              <a:cxn ang="0">
                <a:pos x="338" y="0"/>
              </a:cxn>
              <a:cxn ang="0">
                <a:pos x="0" y="291"/>
              </a:cxn>
            </a:cxnLst>
            <a:rect l="0" t="0" r="r" b="b"/>
            <a:pathLst>
              <a:path w="353" h="308">
                <a:moveTo>
                  <a:pt x="0" y="291"/>
                </a:moveTo>
                <a:lnTo>
                  <a:pt x="15" y="308"/>
                </a:lnTo>
                <a:lnTo>
                  <a:pt x="353" y="17"/>
                </a:lnTo>
                <a:lnTo>
                  <a:pt x="338" y="0"/>
                </a:lnTo>
                <a:lnTo>
                  <a:pt x="0" y="29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77" name="Freeform 5453"/>
          <p:cNvSpPr>
            <a:spLocks/>
          </p:cNvSpPr>
          <p:nvPr/>
        </p:nvSpPr>
        <p:spPr bwMode="auto">
          <a:xfrm>
            <a:off x="2239963" y="3171825"/>
            <a:ext cx="204787" cy="957263"/>
          </a:xfrm>
          <a:custGeom>
            <a:avLst/>
            <a:gdLst/>
            <a:ahLst/>
            <a:cxnLst>
              <a:cxn ang="0">
                <a:pos x="129" y="603"/>
              </a:cxn>
              <a:cxn ang="0">
                <a:pos x="124" y="603"/>
              </a:cxn>
              <a:cxn ang="0">
                <a:pos x="108" y="599"/>
              </a:cxn>
              <a:cxn ang="0">
                <a:pos x="99" y="596"/>
              </a:cxn>
              <a:cxn ang="0">
                <a:pos x="86" y="586"/>
              </a:cxn>
              <a:cxn ang="0">
                <a:pos x="73" y="571"/>
              </a:cxn>
              <a:cxn ang="0">
                <a:pos x="65" y="562"/>
              </a:cxn>
              <a:cxn ang="0">
                <a:pos x="52" y="540"/>
              </a:cxn>
              <a:cxn ang="0">
                <a:pos x="43" y="523"/>
              </a:cxn>
              <a:cxn ang="0">
                <a:pos x="39" y="512"/>
              </a:cxn>
              <a:cxn ang="0">
                <a:pos x="35" y="503"/>
              </a:cxn>
              <a:cxn ang="0">
                <a:pos x="26" y="481"/>
              </a:cxn>
              <a:cxn ang="0">
                <a:pos x="18" y="453"/>
              </a:cxn>
              <a:cxn ang="0">
                <a:pos x="13" y="433"/>
              </a:cxn>
              <a:cxn ang="0">
                <a:pos x="9" y="406"/>
              </a:cxn>
              <a:cxn ang="0">
                <a:pos x="5" y="377"/>
              </a:cxn>
              <a:cxn ang="0">
                <a:pos x="0" y="347"/>
              </a:cxn>
              <a:cxn ang="0">
                <a:pos x="0" y="318"/>
              </a:cxn>
              <a:cxn ang="0">
                <a:pos x="0" y="301"/>
              </a:cxn>
              <a:cxn ang="0">
                <a:pos x="0" y="288"/>
              </a:cxn>
              <a:cxn ang="0">
                <a:pos x="0" y="256"/>
              </a:cxn>
              <a:cxn ang="0">
                <a:pos x="5" y="225"/>
              </a:cxn>
              <a:cxn ang="0">
                <a:pos x="9" y="197"/>
              </a:cxn>
              <a:cxn ang="0">
                <a:pos x="13" y="169"/>
              </a:cxn>
              <a:cxn ang="0">
                <a:pos x="18" y="149"/>
              </a:cxn>
              <a:cxn ang="0">
                <a:pos x="26" y="121"/>
              </a:cxn>
              <a:cxn ang="0">
                <a:pos x="35" y="96"/>
              </a:cxn>
              <a:cxn ang="0">
                <a:pos x="39" y="87"/>
              </a:cxn>
              <a:cxn ang="0">
                <a:pos x="43" y="76"/>
              </a:cxn>
              <a:cxn ang="0">
                <a:pos x="52" y="59"/>
              </a:cxn>
              <a:cxn ang="0">
                <a:pos x="60" y="45"/>
              </a:cxn>
              <a:cxn ang="0">
                <a:pos x="73" y="28"/>
              </a:cxn>
              <a:cxn ang="0">
                <a:pos x="82" y="21"/>
              </a:cxn>
              <a:cxn ang="0">
                <a:pos x="91" y="10"/>
              </a:cxn>
              <a:cxn ang="0">
                <a:pos x="108" y="3"/>
              </a:cxn>
              <a:cxn ang="0">
                <a:pos x="121" y="0"/>
              </a:cxn>
              <a:cxn ang="0">
                <a:pos x="124" y="0"/>
              </a:cxn>
              <a:cxn ang="0">
                <a:pos x="129" y="603"/>
              </a:cxn>
            </a:cxnLst>
            <a:rect l="0" t="0" r="r" b="b"/>
            <a:pathLst>
              <a:path w="129" h="603">
                <a:moveTo>
                  <a:pt x="129" y="603"/>
                </a:moveTo>
                <a:lnTo>
                  <a:pt x="124" y="603"/>
                </a:lnTo>
                <a:lnTo>
                  <a:pt x="108" y="599"/>
                </a:lnTo>
                <a:lnTo>
                  <a:pt x="99" y="596"/>
                </a:lnTo>
                <a:lnTo>
                  <a:pt x="86" y="586"/>
                </a:lnTo>
                <a:lnTo>
                  <a:pt x="73" y="571"/>
                </a:lnTo>
                <a:lnTo>
                  <a:pt x="65" y="562"/>
                </a:lnTo>
                <a:lnTo>
                  <a:pt x="52" y="540"/>
                </a:lnTo>
                <a:lnTo>
                  <a:pt x="43" y="523"/>
                </a:lnTo>
                <a:lnTo>
                  <a:pt x="39" y="512"/>
                </a:lnTo>
                <a:lnTo>
                  <a:pt x="35" y="503"/>
                </a:lnTo>
                <a:lnTo>
                  <a:pt x="26" y="481"/>
                </a:lnTo>
                <a:lnTo>
                  <a:pt x="18" y="453"/>
                </a:lnTo>
                <a:lnTo>
                  <a:pt x="13" y="433"/>
                </a:lnTo>
                <a:lnTo>
                  <a:pt x="9" y="406"/>
                </a:lnTo>
                <a:lnTo>
                  <a:pt x="5" y="377"/>
                </a:lnTo>
                <a:lnTo>
                  <a:pt x="0" y="347"/>
                </a:lnTo>
                <a:lnTo>
                  <a:pt x="0" y="318"/>
                </a:lnTo>
                <a:lnTo>
                  <a:pt x="0" y="301"/>
                </a:lnTo>
                <a:lnTo>
                  <a:pt x="0" y="288"/>
                </a:lnTo>
                <a:lnTo>
                  <a:pt x="0" y="256"/>
                </a:lnTo>
                <a:lnTo>
                  <a:pt x="5" y="225"/>
                </a:lnTo>
                <a:lnTo>
                  <a:pt x="9" y="197"/>
                </a:lnTo>
                <a:lnTo>
                  <a:pt x="13" y="169"/>
                </a:lnTo>
                <a:lnTo>
                  <a:pt x="18" y="149"/>
                </a:lnTo>
                <a:lnTo>
                  <a:pt x="26" y="121"/>
                </a:lnTo>
                <a:lnTo>
                  <a:pt x="35" y="96"/>
                </a:lnTo>
                <a:lnTo>
                  <a:pt x="39" y="87"/>
                </a:lnTo>
                <a:lnTo>
                  <a:pt x="43" y="76"/>
                </a:lnTo>
                <a:lnTo>
                  <a:pt x="52" y="59"/>
                </a:lnTo>
                <a:lnTo>
                  <a:pt x="60" y="45"/>
                </a:lnTo>
                <a:lnTo>
                  <a:pt x="73" y="28"/>
                </a:lnTo>
                <a:lnTo>
                  <a:pt x="82" y="21"/>
                </a:lnTo>
                <a:lnTo>
                  <a:pt x="91" y="10"/>
                </a:lnTo>
                <a:lnTo>
                  <a:pt x="108" y="3"/>
                </a:lnTo>
                <a:lnTo>
                  <a:pt x="121" y="0"/>
                </a:lnTo>
                <a:lnTo>
                  <a:pt x="124" y="0"/>
                </a:lnTo>
                <a:lnTo>
                  <a:pt x="129" y="603"/>
                </a:lnTo>
                <a:close/>
              </a:path>
            </a:pathLst>
          </a:custGeom>
          <a:solidFill>
            <a:srgbClr val="99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78" name="Freeform 5454"/>
          <p:cNvSpPr>
            <a:spLocks/>
          </p:cNvSpPr>
          <p:nvPr/>
        </p:nvSpPr>
        <p:spPr bwMode="auto">
          <a:xfrm>
            <a:off x="2222500" y="3154363"/>
            <a:ext cx="222250" cy="993775"/>
          </a:xfrm>
          <a:custGeom>
            <a:avLst/>
            <a:gdLst/>
            <a:ahLst/>
            <a:cxnLst>
              <a:cxn ang="0">
                <a:pos x="135" y="603"/>
              </a:cxn>
              <a:cxn ang="0">
                <a:pos x="122" y="599"/>
              </a:cxn>
              <a:cxn ang="0">
                <a:pos x="114" y="597"/>
              </a:cxn>
              <a:cxn ang="0">
                <a:pos x="105" y="588"/>
              </a:cxn>
              <a:cxn ang="0">
                <a:pos x="92" y="575"/>
              </a:cxn>
              <a:cxn ang="0">
                <a:pos x="85" y="565"/>
              </a:cxn>
              <a:cxn ang="0">
                <a:pos x="73" y="546"/>
              </a:cxn>
              <a:cxn ang="0">
                <a:pos x="65" y="529"/>
              </a:cxn>
              <a:cxn ang="0">
                <a:pos x="60" y="519"/>
              </a:cxn>
              <a:cxn ang="0">
                <a:pos x="57" y="510"/>
              </a:cxn>
              <a:cxn ang="0">
                <a:pos x="37" y="492"/>
              </a:cxn>
              <a:cxn ang="0">
                <a:pos x="29" y="464"/>
              </a:cxn>
              <a:cxn ang="0">
                <a:pos x="24" y="444"/>
              </a:cxn>
              <a:cxn ang="0">
                <a:pos x="20" y="417"/>
              </a:cxn>
              <a:cxn ang="0">
                <a:pos x="23" y="356"/>
              </a:cxn>
              <a:cxn ang="0">
                <a:pos x="23" y="329"/>
              </a:cxn>
              <a:cxn ang="0">
                <a:pos x="23" y="267"/>
              </a:cxn>
              <a:cxn ang="0">
                <a:pos x="27" y="237"/>
              </a:cxn>
              <a:cxn ang="0">
                <a:pos x="31" y="210"/>
              </a:cxn>
              <a:cxn ang="0">
                <a:pos x="35" y="183"/>
              </a:cxn>
              <a:cxn ang="0">
                <a:pos x="40" y="163"/>
              </a:cxn>
              <a:cxn ang="0">
                <a:pos x="48" y="136"/>
              </a:cxn>
              <a:cxn ang="0">
                <a:pos x="50" y="98"/>
              </a:cxn>
              <a:cxn ang="0">
                <a:pos x="54" y="87"/>
              </a:cxn>
              <a:cxn ang="0">
                <a:pos x="63" y="70"/>
              </a:cxn>
              <a:cxn ang="0">
                <a:pos x="71" y="56"/>
              </a:cxn>
              <a:cxn ang="0">
                <a:pos x="84" y="39"/>
              </a:cxn>
              <a:cxn ang="0">
                <a:pos x="102" y="39"/>
              </a:cxn>
              <a:cxn ang="0">
                <a:pos x="106" y="32"/>
              </a:cxn>
              <a:cxn ang="0">
                <a:pos x="122" y="25"/>
              </a:cxn>
              <a:cxn ang="0">
                <a:pos x="132" y="23"/>
              </a:cxn>
              <a:cxn ang="0">
                <a:pos x="132" y="0"/>
              </a:cxn>
              <a:cxn ang="0">
                <a:pos x="117" y="3"/>
              </a:cxn>
              <a:cxn ang="0">
                <a:pos x="97" y="10"/>
              </a:cxn>
              <a:cxn ang="0">
                <a:pos x="84" y="25"/>
              </a:cxn>
              <a:cxn ang="0">
                <a:pos x="77" y="30"/>
              </a:cxn>
              <a:cxn ang="0">
                <a:pos x="62" y="51"/>
              </a:cxn>
              <a:cxn ang="0">
                <a:pos x="44" y="82"/>
              </a:cxn>
              <a:cxn ang="0">
                <a:pos x="39" y="94"/>
              </a:cxn>
              <a:cxn ang="0">
                <a:pos x="26" y="129"/>
              </a:cxn>
              <a:cxn ang="0">
                <a:pos x="13" y="178"/>
              </a:cxn>
              <a:cxn ang="0">
                <a:pos x="9" y="207"/>
              </a:cxn>
              <a:cxn ang="0">
                <a:pos x="0" y="266"/>
              </a:cxn>
              <a:cxn ang="0">
                <a:pos x="0" y="312"/>
              </a:cxn>
              <a:cxn ang="0">
                <a:pos x="0" y="359"/>
              </a:cxn>
              <a:cxn ang="0">
                <a:pos x="9" y="419"/>
              </a:cxn>
              <a:cxn ang="0">
                <a:pos x="17" y="467"/>
              </a:cxn>
              <a:cxn ang="0">
                <a:pos x="26" y="496"/>
              </a:cxn>
              <a:cxn ang="0">
                <a:pos x="35" y="518"/>
              </a:cxn>
              <a:cxn ang="0">
                <a:pos x="44" y="538"/>
              </a:cxn>
              <a:cxn ang="0">
                <a:pos x="53" y="557"/>
              </a:cxn>
              <a:cxn ang="0">
                <a:pos x="76" y="590"/>
              </a:cxn>
              <a:cxn ang="0">
                <a:pos x="91" y="606"/>
              </a:cxn>
              <a:cxn ang="0">
                <a:pos x="106" y="618"/>
              </a:cxn>
              <a:cxn ang="0">
                <a:pos x="133" y="625"/>
              </a:cxn>
            </a:cxnLst>
            <a:rect l="0" t="0" r="r" b="b"/>
            <a:pathLst>
              <a:path w="140" h="626">
                <a:moveTo>
                  <a:pt x="140" y="626"/>
                </a:moveTo>
                <a:lnTo>
                  <a:pt x="140" y="603"/>
                </a:lnTo>
                <a:lnTo>
                  <a:pt x="135" y="603"/>
                </a:lnTo>
                <a:lnTo>
                  <a:pt x="135" y="614"/>
                </a:lnTo>
                <a:lnTo>
                  <a:pt x="138" y="603"/>
                </a:lnTo>
                <a:lnTo>
                  <a:pt x="122" y="599"/>
                </a:lnTo>
                <a:lnTo>
                  <a:pt x="119" y="610"/>
                </a:lnTo>
                <a:lnTo>
                  <a:pt x="123" y="600"/>
                </a:lnTo>
                <a:lnTo>
                  <a:pt x="114" y="597"/>
                </a:lnTo>
                <a:lnTo>
                  <a:pt x="110" y="607"/>
                </a:lnTo>
                <a:lnTo>
                  <a:pt x="118" y="598"/>
                </a:lnTo>
                <a:lnTo>
                  <a:pt x="105" y="588"/>
                </a:lnTo>
                <a:lnTo>
                  <a:pt x="97" y="597"/>
                </a:lnTo>
                <a:lnTo>
                  <a:pt x="106" y="589"/>
                </a:lnTo>
                <a:lnTo>
                  <a:pt x="92" y="575"/>
                </a:lnTo>
                <a:lnTo>
                  <a:pt x="84" y="582"/>
                </a:lnTo>
                <a:lnTo>
                  <a:pt x="93" y="575"/>
                </a:lnTo>
                <a:lnTo>
                  <a:pt x="85" y="565"/>
                </a:lnTo>
                <a:lnTo>
                  <a:pt x="76" y="573"/>
                </a:lnTo>
                <a:lnTo>
                  <a:pt x="85" y="567"/>
                </a:lnTo>
                <a:lnTo>
                  <a:pt x="73" y="546"/>
                </a:lnTo>
                <a:lnTo>
                  <a:pt x="63" y="551"/>
                </a:lnTo>
                <a:lnTo>
                  <a:pt x="73" y="546"/>
                </a:lnTo>
                <a:lnTo>
                  <a:pt x="65" y="529"/>
                </a:lnTo>
                <a:lnTo>
                  <a:pt x="54" y="534"/>
                </a:lnTo>
                <a:lnTo>
                  <a:pt x="65" y="529"/>
                </a:lnTo>
                <a:lnTo>
                  <a:pt x="60" y="519"/>
                </a:lnTo>
                <a:lnTo>
                  <a:pt x="50" y="523"/>
                </a:lnTo>
                <a:lnTo>
                  <a:pt x="61" y="520"/>
                </a:lnTo>
                <a:lnTo>
                  <a:pt x="57" y="510"/>
                </a:lnTo>
                <a:lnTo>
                  <a:pt x="57" y="509"/>
                </a:lnTo>
                <a:lnTo>
                  <a:pt x="48" y="488"/>
                </a:lnTo>
                <a:lnTo>
                  <a:pt x="37" y="492"/>
                </a:lnTo>
                <a:lnTo>
                  <a:pt x="48" y="489"/>
                </a:lnTo>
                <a:lnTo>
                  <a:pt x="40" y="461"/>
                </a:lnTo>
                <a:lnTo>
                  <a:pt x="29" y="464"/>
                </a:lnTo>
                <a:lnTo>
                  <a:pt x="40" y="462"/>
                </a:lnTo>
                <a:lnTo>
                  <a:pt x="35" y="442"/>
                </a:lnTo>
                <a:lnTo>
                  <a:pt x="24" y="444"/>
                </a:lnTo>
                <a:lnTo>
                  <a:pt x="35" y="443"/>
                </a:lnTo>
                <a:lnTo>
                  <a:pt x="31" y="415"/>
                </a:lnTo>
                <a:lnTo>
                  <a:pt x="20" y="417"/>
                </a:lnTo>
                <a:lnTo>
                  <a:pt x="31" y="415"/>
                </a:lnTo>
                <a:lnTo>
                  <a:pt x="27" y="387"/>
                </a:lnTo>
                <a:lnTo>
                  <a:pt x="23" y="356"/>
                </a:lnTo>
                <a:lnTo>
                  <a:pt x="11" y="358"/>
                </a:lnTo>
                <a:lnTo>
                  <a:pt x="23" y="358"/>
                </a:lnTo>
                <a:lnTo>
                  <a:pt x="23" y="329"/>
                </a:lnTo>
                <a:lnTo>
                  <a:pt x="23" y="312"/>
                </a:lnTo>
                <a:lnTo>
                  <a:pt x="23" y="299"/>
                </a:lnTo>
                <a:lnTo>
                  <a:pt x="23" y="267"/>
                </a:lnTo>
                <a:lnTo>
                  <a:pt x="11" y="267"/>
                </a:lnTo>
                <a:lnTo>
                  <a:pt x="23" y="269"/>
                </a:lnTo>
                <a:lnTo>
                  <a:pt x="27" y="237"/>
                </a:lnTo>
                <a:lnTo>
                  <a:pt x="31" y="210"/>
                </a:lnTo>
                <a:lnTo>
                  <a:pt x="20" y="208"/>
                </a:lnTo>
                <a:lnTo>
                  <a:pt x="31" y="210"/>
                </a:lnTo>
                <a:lnTo>
                  <a:pt x="35" y="183"/>
                </a:lnTo>
                <a:lnTo>
                  <a:pt x="24" y="180"/>
                </a:lnTo>
                <a:lnTo>
                  <a:pt x="35" y="183"/>
                </a:lnTo>
                <a:lnTo>
                  <a:pt x="40" y="163"/>
                </a:lnTo>
                <a:lnTo>
                  <a:pt x="29" y="160"/>
                </a:lnTo>
                <a:lnTo>
                  <a:pt x="40" y="163"/>
                </a:lnTo>
                <a:lnTo>
                  <a:pt x="48" y="136"/>
                </a:lnTo>
                <a:lnTo>
                  <a:pt x="37" y="132"/>
                </a:lnTo>
                <a:lnTo>
                  <a:pt x="48" y="136"/>
                </a:lnTo>
                <a:lnTo>
                  <a:pt x="57" y="112"/>
                </a:lnTo>
                <a:lnTo>
                  <a:pt x="61" y="102"/>
                </a:lnTo>
                <a:lnTo>
                  <a:pt x="50" y="98"/>
                </a:lnTo>
                <a:lnTo>
                  <a:pt x="60" y="102"/>
                </a:lnTo>
                <a:lnTo>
                  <a:pt x="65" y="92"/>
                </a:lnTo>
                <a:lnTo>
                  <a:pt x="54" y="87"/>
                </a:lnTo>
                <a:lnTo>
                  <a:pt x="65" y="92"/>
                </a:lnTo>
                <a:lnTo>
                  <a:pt x="73" y="75"/>
                </a:lnTo>
                <a:lnTo>
                  <a:pt x="63" y="70"/>
                </a:lnTo>
                <a:lnTo>
                  <a:pt x="73" y="76"/>
                </a:lnTo>
                <a:lnTo>
                  <a:pt x="81" y="62"/>
                </a:lnTo>
                <a:lnTo>
                  <a:pt x="71" y="56"/>
                </a:lnTo>
                <a:lnTo>
                  <a:pt x="81" y="62"/>
                </a:lnTo>
                <a:lnTo>
                  <a:pt x="94" y="45"/>
                </a:lnTo>
                <a:lnTo>
                  <a:pt x="84" y="39"/>
                </a:lnTo>
                <a:lnTo>
                  <a:pt x="91" y="48"/>
                </a:lnTo>
                <a:lnTo>
                  <a:pt x="100" y="41"/>
                </a:lnTo>
                <a:lnTo>
                  <a:pt x="102" y="39"/>
                </a:lnTo>
                <a:lnTo>
                  <a:pt x="111" y="28"/>
                </a:lnTo>
                <a:lnTo>
                  <a:pt x="102" y="21"/>
                </a:lnTo>
                <a:lnTo>
                  <a:pt x="106" y="32"/>
                </a:lnTo>
                <a:lnTo>
                  <a:pt x="123" y="25"/>
                </a:lnTo>
                <a:lnTo>
                  <a:pt x="119" y="14"/>
                </a:lnTo>
                <a:lnTo>
                  <a:pt x="122" y="25"/>
                </a:lnTo>
                <a:lnTo>
                  <a:pt x="135" y="22"/>
                </a:lnTo>
                <a:lnTo>
                  <a:pt x="132" y="11"/>
                </a:lnTo>
                <a:lnTo>
                  <a:pt x="132" y="23"/>
                </a:lnTo>
                <a:lnTo>
                  <a:pt x="135" y="23"/>
                </a:lnTo>
                <a:lnTo>
                  <a:pt x="135" y="0"/>
                </a:lnTo>
                <a:lnTo>
                  <a:pt x="132" y="0"/>
                </a:lnTo>
                <a:lnTo>
                  <a:pt x="132" y="0"/>
                </a:lnTo>
                <a:lnTo>
                  <a:pt x="129" y="0"/>
                </a:lnTo>
                <a:lnTo>
                  <a:pt x="117" y="3"/>
                </a:lnTo>
                <a:lnTo>
                  <a:pt x="115" y="3"/>
                </a:lnTo>
                <a:lnTo>
                  <a:pt x="98" y="10"/>
                </a:lnTo>
                <a:lnTo>
                  <a:pt x="97" y="10"/>
                </a:lnTo>
                <a:lnTo>
                  <a:pt x="94" y="12"/>
                </a:lnTo>
                <a:lnTo>
                  <a:pt x="93" y="14"/>
                </a:lnTo>
                <a:lnTo>
                  <a:pt x="84" y="25"/>
                </a:lnTo>
                <a:lnTo>
                  <a:pt x="93" y="32"/>
                </a:lnTo>
                <a:lnTo>
                  <a:pt x="86" y="23"/>
                </a:lnTo>
                <a:lnTo>
                  <a:pt x="77" y="30"/>
                </a:lnTo>
                <a:lnTo>
                  <a:pt x="75" y="32"/>
                </a:lnTo>
                <a:lnTo>
                  <a:pt x="62" y="49"/>
                </a:lnTo>
                <a:lnTo>
                  <a:pt x="62" y="51"/>
                </a:lnTo>
                <a:lnTo>
                  <a:pt x="53" y="65"/>
                </a:lnTo>
                <a:lnTo>
                  <a:pt x="53" y="65"/>
                </a:lnTo>
                <a:lnTo>
                  <a:pt x="44" y="82"/>
                </a:lnTo>
                <a:lnTo>
                  <a:pt x="44" y="83"/>
                </a:lnTo>
                <a:lnTo>
                  <a:pt x="39" y="93"/>
                </a:lnTo>
                <a:lnTo>
                  <a:pt x="39" y="94"/>
                </a:lnTo>
                <a:lnTo>
                  <a:pt x="35" y="104"/>
                </a:lnTo>
                <a:lnTo>
                  <a:pt x="26" y="128"/>
                </a:lnTo>
                <a:lnTo>
                  <a:pt x="26" y="129"/>
                </a:lnTo>
                <a:lnTo>
                  <a:pt x="18" y="157"/>
                </a:lnTo>
                <a:lnTo>
                  <a:pt x="17" y="157"/>
                </a:lnTo>
                <a:lnTo>
                  <a:pt x="13" y="178"/>
                </a:lnTo>
                <a:lnTo>
                  <a:pt x="13" y="180"/>
                </a:lnTo>
                <a:lnTo>
                  <a:pt x="13" y="179"/>
                </a:lnTo>
                <a:lnTo>
                  <a:pt x="9" y="207"/>
                </a:lnTo>
                <a:lnTo>
                  <a:pt x="9" y="207"/>
                </a:lnTo>
                <a:lnTo>
                  <a:pt x="5" y="234"/>
                </a:lnTo>
                <a:lnTo>
                  <a:pt x="0" y="266"/>
                </a:lnTo>
                <a:lnTo>
                  <a:pt x="0" y="267"/>
                </a:lnTo>
                <a:lnTo>
                  <a:pt x="0" y="299"/>
                </a:lnTo>
                <a:lnTo>
                  <a:pt x="0" y="312"/>
                </a:lnTo>
                <a:lnTo>
                  <a:pt x="0" y="329"/>
                </a:lnTo>
                <a:lnTo>
                  <a:pt x="0" y="358"/>
                </a:lnTo>
                <a:lnTo>
                  <a:pt x="0" y="359"/>
                </a:lnTo>
                <a:lnTo>
                  <a:pt x="5" y="390"/>
                </a:lnTo>
                <a:lnTo>
                  <a:pt x="9" y="418"/>
                </a:lnTo>
                <a:lnTo>
                  <a:pt x="9" y="419"/>
                </a:lnTo>
                <a:lnTo>
                  <a:pt x="13" y="446"/>
                </a:lnTo>
                <a:lnTo>
                  <a:pt x="13" y="447"/>
                </a:lnTo>
                <a:lnTo>
                  <a:pt x="17" y="467"/>
                </a:lnTo>
                <a:lnTo>
                  <a:pt x="18" y="468"/>
                </a:lnTo>
                <a:lnTo>
                  <a:pt x="26" y="496"/>
                </a:lnTo>
                <a:lnTo>
                  <a:pt x="26" y="496"/>
                </a:lnTo>
                <a:lnTo>
                  <a:pt x="35" y="518"/>
                </a:lnTo>
                <a:lnTo>
                  <a:pt x="46" y="514"/>
                </a:lnTo>
                <a:lnTo>
                  <a:pt x="35" y="518"/>
                </a:lnTo>
                <a:lnTo>
                  <a:pt x="39" y="528"/>
                </a:lnTo>
                <a:lnTo>
                  <a:pt x="39" y="528"/>
                </a:lnTo>
                <a:lnTo>
                  <a:pt x="44" y="538"/>
                </a:lnTo>
                <a:lnTo>
                  <a:pt x="44" y="539"/>
                </a:lnTo>
                <a:lnTo>
                  <a:pt x="53" y="556"/>
                </a:lnTo>
                <a:lnTo>
                  <a:pt x="53" y="557"/>
                </a:lnTo>
                <a:lnTo>
                  <a:pt x="66" y="579"/>
                </a:lnTo>
                <a:lnTo>
                  <a:pt x="67" y="580"/>
                </a:lnTo>
                <a:lnTo>
                  <a:pt x="76" y="590"/>
                </a:lnTo>
                <a:lnTo>
                  <a:pt x="76" y="591"/>
                </a:lnTo>
                <a:lnTo>
                  <a:pt x="89" y="605"/>
                </a:lnTo>
                <a:lnTo>
                  <a:pt x="91" y="606"/>
                </a:lnTo>
                <a:lnTo>
                  <a:pt x="103" y="616"/>
                </a:lnTo>
                <a:lnTo>
                  <a:pt x="106" y="617"/>
                </a:lnTo>
                <a:lnTo>
                  <a:pt x="106" y="618"/>
                </a:lnTo>
                <a:lnTo>
                  <a:pt x="115" y="621"/>
                </a:lnTo>
                <a:lnTo>
                  <a:pt x="117" y="621"/>
                </a:lnTo>
                <a:lnTo>
                  <a:pt x="133" y="625"/>
                </a:lnTo>
                <a:lnTo>
                  <a:pt x="135" y="626"/>
                </a:lnTo>
                <a:lnTo>
                  <a:pt x="140" y="62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79" name="Freeform 5455"/>
          <p:cNvSpPr>
            <a:spLocks/>
          </p:cNvSpPr>
          <p:nvPr/>
        </p:nvSpPr>
        <p:spPr bwMode="auto">
          <a:xfrm>
            <a:off x="2239963" y="3171825"/>
            <a:ext cx="728662" cy="957263"/>
          </a:xfrm>
          <a:custGeom>
            <a:avLst/>
            <a:gdLst/>
            <a:ahLst/>
            <a:cxnLst>
              <a:cxn ang="0">
                <a:pos x="459" y="301"/>
              </a:cxn>
              <a:cxn ang="0">
                <a:pos x="124" y="0"/>
              </a:cxn>
              <a:cxn ang="0">
                <a:pos x="95" y="7"/>
              </a:cxn>
              <a:cxn ang="0">
                <a:pos x="69" y="34"/>
              </a:cxn>
              <a:cxn ang="0">
                <a:pos x="48" y="69"/>
              </a:cxn>
              <a:cxn ang="0">
                <a:pos x="30" y="104"/>
              </a:cxn>
              <a:cxn ang="0">
                <a:pos x="18" y="146"/>
              </a:cxn>
              <a:cxn ang="0">
                <a:pos x="9" y="187"/>
              </a:cxn>
              <a:cxn ang="0">
                <a:pos x="5" y="231"/>
              </a:cxn>
              <a:cxn ang="0">
                <a:pos x="0" y="284"/>
              </a:cxn>
              <a:cxn ang="0">
                <a:pos x="0" y="336"/>
              </a:cxn>
              <a:cxn ang="0">
                <a:pos x="5" y="381"/>
              </a:cxn>
              <a:cxn ang="0">
                <a:pos x="9" y="419"/>
              </a:cxn>
              <a:cxn ang="0">
                <a:pos x="21" y="468"/>
              </a:cxn>
              <a:cxn ang="0">
                <a:pos x="35" y="509"/>
              </a:cxn>
              <a:cxn ang="0">
                <a:pos x="60" y="558"/>
              </a:cxn>
              <a:cxn ang="0">
                <a:pos x="91" y="586"/>
              </a:cxn>
              <a:cxn ang="0">
                <a:pos x="124" y="603"/>
              </a:cxn>
              <a:cxn ang="0">
                <a:pos x="454" y="315"/>
              </a:cxn>
              <a:cxn ang="0">
                <a:pos x="459" y="301"/>
              </a:cxn>
            </a:cxnLst>
            <a:rect l="0" t="0" r="r" b="b"/>
            <a:pathLst>
              <a:path w="459" h="603">
                <a:moveTo>
                  <a:pt x="459" y="301"/>
                </a:moveTo>
                <a:lnTo>
                  <a:pt x="124" y="0"/>
                </a:lnTo>
                <a:lnTo>
                  <a:pt x="95" y="7"/>
                </a:lnTo>
                <a:lnTo>
                  <a:pt x="69" y="34"/>
                </a:lnTo>
                <a:lnTo>
                  <a:pt x="48" y="69"/>
                </a:lnTo>
                <a:lnTo>
                  <a:pt x="30" y="104"/>
                </a:lnTo>
                <a:lnTo>
                  <a:pt x="18" y="146"/>
                </a:lnTo>
                <a:lnTo>
                  <a:pt x="9" y="187"/>
                </a:lnTo>
                <a:lnTo>
                  <a:pt x="5" y="231"/>
                </a:lnTo>
                <a:lnTo>
                  <a:pt x="0" y="284"/>
                </a:lnTo>
                <a:lnTo>
                  <a:pt x="0" y="336"/>
                </a:lnTo>
                <a:lnTo>
                  <a:pt x="5" y="381"/>
                </a:lnTo>
                <a:lnTo>
                  <a:pt x="9" y="419"/>
                </a:lnTo>
                <a:lnTo>
                  <a:pt x="21" y="468"/>
                </a:lnTo>
                <a:lnTo>
                  <a:pt x="35" y="509"/>
                </a:lnTo>
                <a:lnTo>
                  <a:pt x="60" y="558"/>
                </a:lnTo>
                <a:lnTo>
                  <a:pt x="91" y="586"/>
                </a:lnTo>
                <a:lnTo>
                  <a:pt x="124" y="603"/>
                </a:lnTo>
                <a:lnTo>
                  <a:pt x="454" y="315"/>
                </a:lnTo>
                <a:lnTo>
                  <a:pt x="459" y="301"/>
                </a:lnTo>
                <a:close/>
              </a:path>
            </a:pathLst>
          </a:custGeom>
          <a:solidFill>
            <a:srgbClr val="99FF99"/>
          </a:solidFill>
          <a:ln w="9525">
            <a:solidFill>
              <a:srgbClr val="0085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80" name="Freeform 5456"/>
          <p:cNvSpPr>
            <a:spLocks/>
          </p:cNvSpPr>
          <p:nvPr/>
        </p:nvSpPr>
        <p:spPr bwMode="auto">
          <a:xfrm>
            <a:off x="2414588" y="3152775"/>
            <a:ext cx="573087" cy="522288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17"/>
              </a:cxn>
              <a:cxn ang="0">
                <a:pos x="346" y="329"/>
              </a:cxn>
              <a:cxn ang="0">
                <a:pos x="361" y="312"/>
              </a:cxn>
              <a:cxn ang="0">
                <a:pos x="14" y="0"/>
              </a:cxn>
            </a:cxnLst>
            <a:rect l="0" t="0" r="r" b="b"/>
            <a:pathLst>
              <a:path w="361" h="329">
                <a:moveTo>
                  <a:pt x="14" y="0"/>
                </a:moveTo>
                <a:lnTo>
                  <a:pt x="0" y="17"/>
                </a:lnTo>
                <a:lnTo>
                  <a:pt x="346" y="329"/>
                </a:lnTo>
                <a:lnTo>
                  <a:pt x="361" y="312"/>
                </a:lnTo>
                <a:lnTo>
                  <a:pt x="14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81" name="Freeform 5457"/>
          <p:cNvSpPr>
            <a:spLocks/>
          </p:cNvSpPr>
          <p:nvPr/>
        </p:nvSpPr>
        <p:spPr bwMode="auto">
          <a:xfrm>
            <a:off x="2427288" y="3659188"/>
            <a:ext cx="560387" cy="488950"/>
          </a:xfrm>
          <a:custGeom>
            <a:avLst/>
            <a:gdLst/>
            <a:ahLst/>
            <a:cxnLst>
              <a:cxn ang="0">
                <a:pos x="0" y="291"/>
              </a:cxn>
              <a:cxn ang="0">
                <a:pos x="15" y="308"/>
              </a:cxn>
              <a:cxn ang="0">
                <a:pos x="353" y="17"/>
              </a:cxn>
              <a:cxn ang="0">
                <a:pos x="338" y="0"/>
              </a:cxn>
              <a:cxn ang="0">
                <a:pos x="0" y="291"/>
              </a:cxn>
            </a:cxnLst>
            <a:rect l="0" t="0" r="r" b="b"/>
            <a:pathLst>
              <a:path w="353" h="308">
                <a:moveTo>
                  <a:pt x="0" y="291"/>
                </a:moveTo>
                <a:lnTo>
                  <a:pt x="15" y="308"/>
                </a:lnTo>
                <a:lnTo>
                  <a:pt x="353" y="17"/>
                </a:lnTo>
                <a:lnTo>
                  <a:pt x="338" y="0"/>
                </a:lnTo>
                <a:lnTo>
                  <a:pt x="0" y="29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82" name="Freeform 5458"/>
          <p:cNvSpPr>
            <a:spLocks/>
          </p:cNvSpPr>
          <p:nvPr/>
        </p:nvSpPr>
        <p:spPr bwMode="auto">
          <a:xfrm>
            <a:off x="2232025" y="3162300"/>
            <a:ext cx="727075" cy="957263"/>
          </a:xfrm>
          <a:custGeom>
            <a:avLst/>
            <a:gdLst/>
            <a:ahLst/>
            <a:cxnLst>
              <a:cxn ang="0">
                <a:pos x="458" y="301"/>
              </a:cxn>
              <a:cxn ang="0">
                <a:pos x="123" y="0"/>
              </a:cxn>
              <a:cxn ang="0">
                <a:pos x="94" y="7"/>
              </a:cxn>
              <a:cxn ang="0">
                <a:pos x="68" y="34"/>
              </a:cxn>
              <a:cxn ang="0">
                <a:pos x="47" y="69"/>
              </a:cxn>
              <a:cxn ang="0">
                <a:pos x="29" y="104"/>
              </a:cxn>
              <a:cxn ang="0">
                <a:pos x="17" y="146"/>
              </a:cxn>
              <a:cxn ang="0">
                <a:pos x="8" y="187"/>
              </a:cxn>
              <a:cxn ang="0">
                <a:pos x="4" y="232"/>
              </a:cxn>
              <a:cxn ang="0">
                <a:pos x="0" y="284"/>
              </a:cxn>
              <a:cxn ang="0">
                <a:pos x="0" y="336"/>
              </a:cxn>
              <a:cxn ang="0">
                <a:pos x="4" y="381"/>
              </a:cxn>
              <a:cxn ang="0">
                <a:pos x="8" y="419"/>
              </a:cxn>
              <a:cxn ang="0">
                <a:pos x="20" y="468"/>
              </a:cxn>
              <a:cxn ang="0">
                <a:pos x="34" y="509"/>
              </a:cxn>
              <a:cxn ang="0">
                <a:pos x="59" y="558"/>
              </a:cxn>
              <a:cxn ang="0">
                <a:pos x="90" y="586"/>
              </a:cxn>
              <a:cxn ang="0">
                <a:pos x="123" y="603"/>
              </a:cxn>
              <a:cxn ang="0">
                <a:pos x="453" y="315"/>
              </a:cxn>
              <a:cxn ang="0">
                <a:pos x="458" y="301"/>
              </a:cxn>
              <a:cxn ang="0">
                <a:pos x="458" y="301"/>
              </a:cxn>
            </a:cxnLst>
            <a:rect l="0" t="0" r="r" b="b"/>
            <a:pathLst>
              <a:path w="458" h="603">
                <a:moveTo>
                  <a:pt x="458" y="301"/>
                </a:moveTo>
                <a:lnTo>
                  <a:pt x="123" y="0"/>
                </a:lnTo>
                <a:lnTo>
                  <a:pt x="94" y="7"/>
                </a:lnTo>
                <a:lnTo>
                  <a:pt x="68" y="34"/>
                </a:lnTo>
                <a:lnTo>
                  <a:pt x="47" y="69"/>
                </a:lnTo>
                <a:lnTo>
                  <a:pt x="29" y="104"/>
                </a:lnTo>
                <a:lnTo>
                  <a:pt x="17" y="146"/>
                </a:lnTo>
                <a:lnTo>
                  <a:pt x="8" y="187"/>
                </a:lnTo>
                <a:lnTo>
                  <a:pt x="4" y="232"/>
                </a:lnTo>
                <a:lnTo>
                  <a:pt x="0" y="284"/>
                </a:lnTo>
                <a:lnTo>
                  <a:pt x="0" y="336"/>
                </a:lnTo>
                <a:lnTo>
                  <a:pt x="4" y="381"/>
                </a:lnTo>
                <a:lnTo>
                  <a:pt x="8" y="419"/>
                </a:lnTo>
                <a:lnTo>
                  <a:pt x="20" y="468"/>
                </a:lnTo>
                <a:lnTo>
                  <a:pt x="34" y="509"/>
                </a:lnTo>
                <a:lnTo>
                  <a:pt x="59" y="558"/>
                </a:lnTo>
                <a:lnTo>
                  <a:pt x="90" y="586"/>
                </a:lnTo>
                <a:lnTo>
                  <a:pt x="123" y="603"/>
                </a:lnTo>
                <a:lnTo>
                  <a:pt x="453" y="315"/>
                </a:lnTo>
                <a:lnTo>
                  <a:pt x="458" y="301"/>
                </a:lnTo>
                <a:lnTo>
                  <a:pt x="458" y="301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83" name="Rectangle 5459"/>
          <p:cNvSpPr>
            <a:spLocks noChangeArrowheads="1"/>
          </p:cNvSpPr>
          <p:nvPr/>
        </p:nvSpPr>
        <p:spPr bwMode="auto">
          <a:xfrm>
            <a:off x="4857750" y="3506788"/>
            <a:ext cx="57150" cy="28575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84" name="Rectangle 5460"/>
          <p:cNvSpPr>
            <a:spLocks noChangeArrowheads="1"/>
          </p:cNvSpPr>
          <p:nvPr/>
        </p:nvSpPr>
        <p:spPr bwMode="auto">
          <a:xfrm>
            <a:off x="1568450" y="3709988"/>
            <a:ext cx="812800" cy="741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0811" tIns="49521" rIns="100811" bIns="49521">
            <a:spAutoFit/>
          </a:bodyPr>
          <a:lstStyle/>
          <a:p>
            <a:pPr algn="ctr" defTabSz="1019175"/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Long</a:t>
            </a:r>
          </a:p>
          <a:p>
            <a:pPr algn="ctr" defTabSz="1019175"/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Range</a:t>
            </a:r>
          </a:p>
          <a:p>
            <a:pPr algn="ctr" defTabSz="1019175"/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Sensors</a:t>
            </a:r>
          </a:p>
        </p:txBody>
      </p:sp>
      <p:sp>
        <p:nvSpPr>
          <p:cNvPr id="1747285" name="Text Box 5461"/>
          <p:cNvSpPr txBox="1">
            <a:spLocks noChangeArrowheads="1"/>
          </p:cNvSpPr>
          <p:nvPr/>
        </p:nvSpPr>
        <p:spPr bwMode="auto">
          <a:xfrm>
            <a:off x="2084388" y="3287713"/>
            <a:ext cx="839787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1870" tIns="50935" rIns="101870" bIns="50935">
            <a:spAutoFit/>
          </a:bodyPr>
          <a:lstStyle/>
          <a:p>
            <a:pPr algn="ctr" defTabSz="1019175">
              <a:lnSpc>
                <a:spcPct val="85000"/>
              </a:lnSpc>
            </a:pPr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Short </a:t>
            </a:r>
          </a:p>
          <a:p>
            <a:pPr algn="ctr" defTabSz="1019175">
              <a:lnSpc>
                <a:spcPct val="85000"/>
              </a:lnSpc>
            </a:pPr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Range</a:t>
            </a:r>
          </a:p>
          <a:p>
            <a:pPr algn="ctr" defTabSz="1019175">
              <a:lnSpc>
                <a:spcPct val="85000"/>
              </a:lnSpc>
            </a:pPr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Sensors</a:t>
            </a:r>
          </a:p>
        </p:txBody>
      </p:sp>
      <p:sp>
        <p:nvSpPr>
          <p:cNvPr id="1747286" name="Rectangle 5462"/>
          <p:cNvSpPr>
            <a:spLocks noChangeArrowheads="1"/>
          </p:cNvSpPr>
          <p:nvPr/>
        </p:nvSpPr>
        <p:spPr bwMode="auto">
          <a:xfrm>
            <a:off x="2540000" y="2301875"/>
            <a:ext cx="1190625" cy="741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0811" tIns="49521" rIns="100811" bIns="49521">
            <a:spAutoFit/>
          </a:bodyPr>
          <a:lstStyle/>
          <a:p>
            <a:pPr algn="ctr" defTabSz="1019175"/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Short-Range</a:t>
            </a:r>
          </a:p>
          <a:p>
            <a:pPr algn="ctr" defTabSz="1019175"/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Blind-Spot </a:t>
            </a:r>
            <a:br>
              <a:rPr lang="en-US" sz="1400" b="1">
                <a:solidFill>
                  <a:schemeClr val="bg2"/>
                </a:solidFill>
                <a:cs typeface="Times New Roman" pitchFamily="18" charset="0"/>
              </a:rPr>
            </a:br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Sensors</a:t>
            </a:r>
          </a:p>
        </p:txBody>
      </p:sp>
      <p:sp>
        <p:nvSpPr>
          <p:cNvPr id="1747287" name="Text Box 5463"/>
          <p:cNvSpPr txBox="1">
            <a:spLocks noChangeArrowheads="1"/>
          </p:cNvSpPr>
          <p:nvPr/>
        </p:nvSpPr>
        <p:spPr bwMode="auto">
          <a:xfrm>
            <a:off x="2873375" y="5170488"/>
            <a:ext cx="2359025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01870" tIns="50935" rIns="101870" bIns="50935">
            <a:spAutoFit/>
          </a:bodyPr>
          <a:lstStyle/>
          <a:p>
            <a:pPr marL="128588" indent="-128588" defTabSz="1019175"/>
            <a:r>
              <a:rPr lang="en-US" sz="2000" b="1">
                <a:cs typeface="Times New Roman" pitchFamily="18" charset="0"/>
              </a:rPr>
              <a:t>Rear Vision System</a:t>
            </a:r>
          </a:p>
          <a:p>
            <a:pPr marL="128588" indent="-128588" defTabSz="1019175">
              <a:buFontTx/>
              <a:buChar char="•"/>
            </a:pPr>
            <a:r>
              <a:rPr lang="en-US" sz="2000">
                <a:cs typeface="Times New Roman" pitchFamily="18" charset="0"/>
              </a:rPr>
              <a:t>Object detection</a:t>
            </a:r>
          </a:p>
          <a:p>
            <a:pPr marL="128588" indent="-128588" defTabSz="1019175">
              <a:buFontTx/>
              <a:buChar char="•"/>
            </a:pPr>
            <a:r>
              <a:rPr lang="en-US" sz="2000">
                <a:cs typeface="Times New Roman" pitchFamily="18" charset="0"/>
              </a:rPr>
              <a:t>Far IR capability</a:t>
            </a:r>
            <a:endParaRPr lang="en-US" sz="2000" b="1">
              <a:cs typeface="Times New Roman" pitchFamily="18" charset="0"/>
            </a:endParaRPr>
          </a:p>
        </p:txBody>
      </p:sp>
      <p:sp>
        <p:nvSpPr>
          <p:cNvPr id="1747288" name="Line 5464"/>
          <p:cNvSpPr>
            <a:spLocks noChangeShapeType="1"/>
          </p:cNvSpPr>
          <p:nvPr/>
        </p:nvSpPr>
        <p:spPr bwMode="auto">
          <a:xfrm flipH="1" flipV="1">
            <a:off x="3473450" y="3727450"/>
            <a:ext cx="747713" cy="1533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47289" name="Text Box 5465"/>
          <p:cNvSpPr txBox="1">
            <a:spLocks noChangeArrowheads="1"/>
          </p:cNvSpPr>
          <p:nvPr/>
        </p:nvSpPr>
        <p:spPr bwMode="auto">
          <a:xfrm>
            <a:off x="5010150" y="4549775"/>
            <a:ext cx="1527175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01870" tIns="50935" rIns="101870" bIns="50935">
            <a:spAutoFit/>
          </a:bodyPr>
          <a:lstStyle/>
          <a:p>
            <a:pPr marL="128588" indent="-128588" algn="ctr" defTabSz="1019175"/>
            <a:r>
              <a:rPr lang="en-US" sz="2000" b="1">
                <a:cs typeface="Times New Roman" pitchFamily="18" charset="0"/>
              </a:rPr>
              <a:t>Enhanced</a:t>
            </a:r>
          </a:p>
          <a:p>
            <a:pPr marL="128588" indent="-128588" algn="ctr" defTabSz="1019175"/>
            <a:r>
              <a:rPr lang="en-US" sz="2000" b="1">
                <a:cs typeface="Times New Roman" pitchFamily="18" charset="0"/>
              </a:rPr>
              <a:t>Digital Map</a:t>
            </a:r>
          </a:p>
          <a:p>
            <a:pPr marL="128588" indent="-128588" algn="ctr" defTabSz="1019175"/>
            <a:r>
              <a:rPr lang="en-US" sz="2000" b="1">
                <a:cs typeface="Times New Roman" pitchFamily="18" charset="0"/>
              </a:rPr>
              <a:t>System</a:t>
            </a:r>
          </a:p>
        </p:txBody>
      </p:sp>
      <p:sp>
        <p:nvSpPr>
          <p:cNvPr id="1747290" name="Line 5466"/>
          <p:cNvSpPr>
            <a:spLocks noChangeShapeType="1"/>
          </p:cNvSpPr>
          <p:nvPr/>
        </p:nvSpPr>
        <p:spPr bwMode="auto">
          <a:xfrm flipH="1" flipV="1">
            <a:off x="4953000" y="3727450"/>
            <a:ext cx="568325" cy="796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47291" name="Text Box 5467"/>
          <p:cNvSpPr txBox="1">
            <a:spLocks noChangeArrowheads="1"/>
          </p:cNvSpPr>
          <p:nvPr/>
        </p:nvSpPr>
        <p:spPr bwMode="auto">
          <a:xfrm>
            <a:off x="5754688" y="3784600"/>
            <a:ext cx="1157287" cy="744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1870" tIns="50935" rIns="101870" bIns="50935">
            <a:spAutoFit/>
          </a:bodyPr>
          <a:lstStyle/>
          <a:p>
            <a:pPr algn="ctr" defTabSz="1019175"/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Short-</a:t>
            </a:r>
          </a:p>
          <a:p>
            <a:pPr algn="ctr" defTabSz="1019175"/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Range</a:t>
            </a:r>
          </a:p>
          <a:p>
            <a:pPr algn="ctr" defTabSz="1019175"/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Sensors</a:t>
            </a:r>
          </a:p>
        </p:txBody>
      </p:sp>
      <p:sp>
        <p:nvSpPr>
          <p:cNvPr id="1747292" name="Text Box 5468"/>
          <p:cNvSpPr txBox="1">
            <a:spLocks noChangeArrowheads="1"/>
          </p:cNvSpPr>
          <p:nvPr/>
        </p:nvSpPr>
        <p:spPr bwMode="auto">
          <a:xfrm>
            <a:off x="6691313" y="3230563"/>
            <a:ext cx="925512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70" tIns="50935" rIns="101870" bIns="50935">
            <a:spAutoFit/>
          </a:bodyPr>
          <a:lstStyle/>
          <a:p>
            <a:pPr algn="ctr" defTabSz="1019175"/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Long-</a:t>
            </a:r>
          </a:p>
          <a:p>
            <a:pPr algn="ctr" defTabSz="1019175"/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Range</a:t>
            </a:r>
          </a:p>
          <a:p>
            <a:pPr algn="ctr" defTabSz="1019175"/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Scanning</a:t>
            </a:r>
          </a:p>
          <a:p>
            <a:pPr algn="ctr" defTabSz="1019175"/>
            <a:r>
              <a:rPr lang="en-US" sz="1400" b="1">
                <a:solidFill>
                  <a:schemeClr val="bg2"/>
                </a:solidFill>
                <a:cs typeface="Times New Roman" pitchFamily="18" charset="0"/>
              </a:rPr>
              <a:t>Sensor</a:t>
            </a:r>
          </a:p>
        </p:txBody>
      </p:sp>
      <p:sp>
        <p:nvSpPr>
          <p:cNvPr id="1747293" name="Text Box 5469"/>
          <p:cNvSpPr txBox="1">
            <a:spLocks noChangeArrowheads="1"/>
          </p:cNvSpPr>
          <p:nvPr/>
        </p:nvSpPr>
        <p:spPr bwMode="auto">
          <a:xfrm>
            <a:off x="4711700" y="1350963"/>
            <a:ext cx="2798763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01870" tIns="50935" rIns="101870" bIns="50935">
            <a:spAutoFit/>
          </a:bodyPr>
          <a:lstStyle/>
          <a:p>
            <a:pPr marL="128588" indent="-128588" defTabSz="1019175"/>
            <a:r>
              <a:rPr lang="en-US" sz="2000" b="1">
                <a:cs typeface="Times New Roman" pitchFamily="18" charset="0"/>
              </a:rPr>
              <a:t>Forward Vision System</a:t>
            </a:r>
          </a:p>
          <a:p>
            <a:pPr marL="128588" indent="-128588" defTabSz="1019175">
              <a:buFontTx/>
              <a:buChar char="•"/>
            </a:pPr>
            <a:r>
              <a:rPr lang="en-US" sz="2000">
                <a:cs typeface="Times New Roman" pitchFamily="18" charset="0"/>
              </a:rPr>
              <a:t>Lane tracking</a:t>
            </a:r>
          </a:p>
          <a:p>
            <a:pPr marL="128588" indent="-128588" defTabSz="1019175">
              <a:buFontTx/>
              <a:buChar char="•"/>
            </a:pPr>
            <a:r>
              <a:rPr lang="en-US" sz="2000">
                <a:cs typeface="Times New Roman" pitchFamily="18" charset="0"/>
              </a:rPr>
              <a:t>Object detection</a:t>
            </a:r>
          </a:p>
          <a:p>
            <a:pPr marL="128588" indent="-128588" defTabSz="1019175">
              <a:buFontTx/>
              <a:buChar char="•"/>
            </a:pPr>
            <a:r>
              <a:rPr lang="en-US" sz="2000">
                <a:cs typeface="Times New Roman" pitchFamily="18" charset="0"/>
              </a:rPr>
              <a:t>Far IR capability</a:t>
            </a:r>
            <a:endParaRPr lang="en-US" sz="1600" b="1">
              <a:cs typeface="Times New Roman" pitchFamily="18" charset="0"/>
            </a:endParaRPr>
          </a:p>
        </p:txBody>
      </p:sp>
      <p:sp>
        <p:nvSpPr>
          <p:cNvPr id="1747294" name="Line 5470"/>
          <p:cNvSpPr>
            <a:spLocks noChangeShapeType="1"/>
          </p:cNvSpPr>
          <p:nvPr/>
        </p:nvSpPr>
        <p:spPr bwMode="auto">
          <a:xfrm flipH="1">
            <a:off x="4611688" y="2616200"/>
            <a:ext cx="719137" cy="9985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47295" name="Rectangle 54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360° Safety with Integrated Sensor Strategy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Active Safety to Autonomy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761743"/>
            <a:ext cx="7353300" cy="5513645"/>
            <a:chOff x="240" y="466"/>
            <a:chExt cx="4961" cy="366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0" y="2922"/>
              <a:ext cx="1200" cy="876"/>
              <a:chOff x="240" y="2922"/>
              <a:chExt cx="1200" cy="876"/>
            </a:xfrm>
          </p:grpSpPr>
          <p:pic>
            <p:nvPicPr>
              <p:cNvPr id="3191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2815" t="8601" r="3871" b="28325"/>
              <a:stretch>
                <a:fillRect/>
              </a:stretch>
            </p:blipFill>
            <p:spPr bwMode="auto">
              <a:xfrm>
                <a:off x="288" y="2922"/>
                <a:ext cx="1152" cy="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92" name="Text Box 7"/>
              <p:cNvSpPr txBox="1">
                <a:spLocks noChangeArrowheads="1"/>
              </p:cNvSpPr>
              <p:nvPr/>
            </p:nvSpPr>
            <p:spPr bwMode="auto">
              <a:xfrm>
                <a:off x="240" y="3547"/>
                <a:ext cx="1137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6000"/>
                  </a:lnSpc>
                  <a:buClr>
                    <a:srgbClr val="000000"/>
                  </a:buClr>
                  <a:buSzPct val="75000"/>
                  <a:buFont typeface="Times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latin typeface="GM Sans Regular" pitchFamily="2" charset="0"/>
                  </a:rPr>
                  <a:t>360</a:t>
                </a:r>
                <a:r>
                  <a:rPr lang="en-GB" sz="1800" baseline="30000">
                    <a:latin typeface="GM Sans Regular" pitchFamily="2" charset="0"/>
                  </a:rPr>
                  <a:t>o</a:t>
                </a:r>
                <a:r>
                  <a:rPr lang="en-GB" sz="1800">
                    <a:latin typeface="GM Sans Regular" pitchFamily="2" charset="0"/>
                  </a:rPr>
                  <a:t> Sensing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43" y="1920"/>
              <a:ext cx="1034" cy="943"/>
              <a:chOff x="443" y="1920"/>
              <a:chExt cx="1034" cy="943"/>
            </a:xfrm>
          </p:grpSpPr>
          <p:pic>
            <p:nvPicPr>
              <p:cNvPr id="3189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6" y="1920"/>
                <a:ext cx="864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90" name="Text Box 10"/>
              <p:cNvSpPr txBox="1">
                <a:spLocks noChangeArrowheads="1"/>
              </p:cNvSpPr>
              <p:nvPr/>
            </p:nvSpPr>
            <p:spPr bwMode="auto">
              <a:xfrm>
                <a:off x="443" y="2447"/>
                <a:ext cx="1034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6000"/>
                  </a:lnSpc>
                  <a:buClr>
                    <a:srgbClr val="000000"/>
                  </a:buClr>
                  <a:buSzPct val="75000"/>
                  <a:buFont typeface="Times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latin typeface="GM Sans Regular" pitchFamily="2" charset="0"/>
                  </a:rPr>
                  <a:t>Hybrid Power</a:t>
                </a:r>
                <a:br>
                  <a:rPr lang="en-GB" sz="1800">
                    <a:latin typeface="GM Sans Regular" pitchFamily="2" charset="0"/>
                  </a:rPr>
                </a:br>
                <a:r>
                  <a:rPr lang="en-GB" sz="1800">
                    <a:latin typeface="GM Sans Regular" pitchFamily="2" charset="0"/>
                  </a:rPr>
                  <a:t>Train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01" y="466"/>
              <a:ext cx="1820" cy="1219"/>
              <a:chOff x="3201" y="466"/>
              <a:chExt cx="1820" cy="1219"/>
            </a:xfrm>
          </p:grpSpPr>
          <p:sp>
            <p:nvSpPr>
              <p:cNvPr id="3187" name="Text Box 15"/>
              <p:cNvSpPr txBox="1">
                <a:spLocks noChangeArrowheads="1"/>
              </p:cNvSpPr>
              <p:nvPr/>
            </p:nvSpPr>
            <p:spPr bwMode="auto">
              <a:xfrm>
                <a:off x="3201" y="1200"/>
                <a:ext cx="1424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6000"/>
                  </a:lnSpc>
                  <a:buClr>
                    <a:srgbClr val="000000"/>
                  </a:buClr>
                  <a:buSzPct val="75000"/>
                  <a:buFont typeface="Times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>
                    <a:latin typeface="GM Sans Regular" pitchFamily="2" charset="0"/>
                  </a:rPr>
                  <a:t>EPS+AFS</a:t>
                </a:r>
              </a:p>
              <a:p>
                <a:pPr eaLnBrk="0" hangingPunct="0">
                  <a:buClr>
                    <a:srgbClr val="000000"/>
                  </a:buClr>
                  <a:buSzPct val="58000"/>
                  <a:buFont typeface="Times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latin typeface="GM Sans Regular" pitchFamily="2" charset="0"/>
                  </a:rPr>
                  <a:t>(</a:t>
                </a:r>
                <a:r>
                  <a:rPr lang="en-GB" dirty="0">
                    <a:solidFill>
                      <a:srgbClr val="FF0000"/>
                    </a:solidFill>
                    <a:latin typeface="GM Sans Regular" pitchFamily="2" charset="0"/>
                  </a:rPr>
                  <a:t>Partial Steer-by-wire</a:t>
                </a:r>
                <a:r>
                  <a:rPr lang="en-GB" sz="1400" dirty="0">
                    <a:latin typeface="GM Sans Regular" pitchFamily="2" charset="0"/>
                  </a:rPr>
                  <a:t>)</a:t>
                </a:r>
              </a:p>
            </p:txBody>
          </p:sp>
          <p:pic>
            <p:nvPicPr>
              <p:cNvPr id="3188" name="Picture 1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37" y="466"/>
                <a:ext cx="984" cy="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506" y="2826"/>
              <a:ext cx="3695" cy="1302"/>
              <a:chOff x="1506" y="2826"/>
              <a:chExt cx="3695" cy="1302"/>
            </a:xfrm>
          </p:grpSpPr>
          <p:pic>
            <p:nvPicPr>
              <p:cNvPr id="3091" name="Picture 1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06" y="3546"/>
                <a:ext cx="872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2" name="Picture 2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8775" b="4042"/>
              <a:stretch>
                <a:fillRect/>
              </a:stretch>
            </p:blipFill>
            <p:spPr bwMode="auto">
              <a:xfrm>
                <a:off x="2736" y="3354"/>
                <a:ext cx="820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3696" y="2826"/>
                <a:ext cx="1505" cy="854"/>
                <a:chOff x="3696" y="2826"/>
                <a:chExt cx="1505" cy="854"/>
              </a:xfrm>
            </p:grpSpPr>
            <p:sp>
              <p:nvSpPr>
                <p:cNvPr id="309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087" y="2858"/>
                  <a:ext cx="342" cy="2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eaLnBrk="0" hangingPunct="0">
                    <a:lnSpc>
                      <a:spcPct val="96000"/>
                    </a:lnSpc>
                    <a:buClr>
                      <a:srgbClr val="000000"/>
                    </a:buClr>
                    <a:buSzPct val="75000"/>
                    <a:buFont typeface="Times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800">
                      <a:latin typeface="GM Sans Regular" pitchFamily="2" charset="0"/>
                    </a:rPr>
                    <a:t>V2I</a:t>
                  </a:r>
                </a:p>
              </p:txBody>
            </p:sp>
            <p:sp>
              <p:nvSpPr>
                <p:cNvPr id="309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46" y="2845"/>
                  <a:ext cx="45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eaLnBrk="0" hangingPunct="0">
                    <a:lnSpc>
                      <a:spcPct val="96000"/>
                    </a:lnSpc>
                    <a:buClr>
                      <a:srgbClr val="000000"/>
                    </a:buClr>
                    <a:buSzPct val="75000"/>
                    <a:buFont typeface="Times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800">
                      <a:latin typeface="GM Sans Regular" pitchFamily="2" charset="0"/>
                    </a:rPr>
                    <a:t>V2V</a:t>
                  </a:r>
                </a:p>
              </p:txBody>
            </p:sp>
            <p:grpSp>
              <p:nvGrpSpPr>
                <p:cNvPr id="8" name="Group 24"/>
                <p:cNvGrpSpPr>
                  <a:grpSpLocks/>
                </p:cNvGrpSpPr>
                <p:nvPr/>
              </p:nvGrpSpPr>
              <p:grpSpPr bwMode="auto">
                <a:xfrm>
                  <a:off x="4428" y="3297"/>
                  <a:ext cx="575" cy="287"/>
                  <a:chOff x="4428" y="3297"/>
                  <a:chExt cx="575" cy="287"/>
                </a:xfrm>
              </p:grpSpPr>
              <p:sp>
                <p:nvSpPr>
                  <p:cNvPr id="3152" name="Freeform 25"/>
                  <p:cNvSpPr>
                    <a:spLocks noChangeArrowheads="1"/>
                  </p:cNvSpPr>
                  <p:nvPr/>
                </p:nvSpPr>
                <p:spPr bwMode="auto">
                  <a:xfrm>
                    <a:off x="4443" y="3312"/>
                    <a:ext cx="545" cy="273"/>
                  </a:xfrm>
                  <a:custGeom>
                    <a:avLst/>
                    <a:gdLst>
                      <a:gd name="T0" fmla="*/ 0 w 2405"/>
                      <a:gd name="T1" fmla="*/ 0 h 1206"/>
                      <a:gd name="T2" fmla="*/ 0 w 2405"/>
                      <a:gd name="T3" fmla="*/ 0 h 1206"/>
                      <a:gd name="T4" fmla="*/ 0 w 2405"/>
                      <a:gd name="T5" fmla="*/ 0 h 1206"/>
                      <a:gd name="T6" fmla="*/ 0 w 2405"/>
                      <a:gd name="T7" fmla="*/ 0 h 1206"/>
                      <a:gd name="T8" fmla="*/ 0 w 2405"/>
                      <a:gd name="T9" fmla="*/ 0 h 1206"/>
                      <a:gd name="T10" fmla="*/ 0 w 2405"/>
                      <a:gd name="T11" fmla="*/ 0 h 1206"/>
                      <a:gd name="T12" fmla="*/ 0 w 2405"/>
                      <a:gd name="T13" fmla="*/ 0 h 1206"/>
                      <a:gd name="T14" fmla="*/ 0 w 2405"/>
                      <a:gd name="T15" fmla="*/ 0 h 1206"/>
                      <a:gd name="T16" fmla="*/ 0 w 2405"/>
                      <a:gd name="T17" fmla="*/ 0 h 1206"/>
                      <a:gd name="T18" fmla="*/ 0 w 2405"/>
                      <a:gd name="T19" fmla="*/ 0 h 1206"/>
                      <a:gd name="T20" fmla="*/ 0 w 2405"/>
                      <a:gd name="T21" fmla="*/ 0 h 1206"/>
                      <a:gd name="T22" fmla="*/ 0 w 2405"/>
                      <a:gd name="T23" fmla="*/ 0 h 1206"/>
                      <a:gd name="T24" fmla="*/ 0 w 2405"/>
                      <a:gd name="T25" fmla="*/ 0 h 1206"/>
                      <a:gd name="T26" fmla="*/ 0 w 2405"/>
                      <a:gd name="T27" fmla="*/ 0 h 1206"/>
                      <a:gd name="T28" fmla="*/ 0 w 2405"/>
                      <a:gd name="T29" fmla="*/ 0 h 12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05"/>
                      <a:gd name="T46" fmla="*/ 0 h 1206"/>
                      <a:gd name="T47" fmla="*/ 2405 w 2405"/>
                      <a:gd name="T48" fmla="*/ 1206 h 120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05" h="1206">
                        <a:moveTo>
                          <a:pt x="0" y="825"/>
                        </a:moveTo>
                        <a:lnTo>
                          <a:pt x="69" y="444"/>
                        </a:lnTo>
                        <a:lnTo>
                          <a:pt x="549" y="190"/>
                        </a:lnTo>
                        <a:lnTo>
                          <a:pt x="962" y="0"/>
                        </a:lnTo>
                        <a:lnTo>
                          <a:pt x="1992" y="63"/>
                        </a:lnTo>
                        <a:lnTo>
                          <a:pt x="2335" y="380"/>
                        </a:lnTo>
                        <a:lnTo>
                          <a:pt x="2404" y="698"/>
                        </a:lnTo>
                        <a:lnTo>
                          <a:pt x="2198" y="951"/>
                        </a:lnTo>
                        <a:lnTo>
                          <a:pt x="1236" y="1205"/>
                        </a:lnTo>
                        <a:lnTo>
                          <a:pt x="137" y="1079"/>
                        </a:lnTo>
                        <a:lnTo>
                          <a:pt x="0" y="761"/>
                        </a:lnTo>
                        <a:lnTo>
                          <a:pt x="69" y="761"/>
                        </a:lnTo>
                        <a:lnTo>
                          <a:pt x="0" y="761"/>
                        </a:lnTo>
                        <a:lnTo>
                          <a:pt x="0" y="825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3" name="Freeform 26"/>
                  <p:cNvSpPr>
                    <a:spLocks noChangeArrowheads="1"/>
                  </p:cNvSpPr>
                  <p:nvPr/>
                </p:nvSpPr>
                <p:spPr bwMode="auto">
                  <a:xfrm>
                    <a:off x="4459" y="3513"/>
                    <a:ext cx="545" cy="72"/>
                  </a:xfrm>
                  <a:custGeom>
                    <a:avLst/>
                    <a:gdLst>
                      <a:gd name="T0" fmla="*/ 0 w 2402"/>
                      <a:gd name="T1" fmla="*/ 0 h 319"/>
                      <a:gd name="T2" fmla="*/ 0 w 2402"/>
                      <a:gd name="T3" fmla="*/ 0 h 319"/>
                      <a:gd name="T4" fmla="*/ 0 w 2402"/>
                      <a:gd name="T5" fmla="*/ 0 h 319"/>
                      <a:gd name="T6" fmla="*/ 0 w 2402"/>
                      <a:gd name="T7" fmla="*/ 0 h 319"/>
                      <a:gd name="T8" fmla="*/ 0 w 2402"/>
                      <a:gd name="T9" fmla="*/ 0 h 319"/>
                      <a:gd name="T10" fmla="*/ 0 w 2402"/>
                      <a:gd name="T11" fmla="*/ 0 h 319"/>
                      <a:gd name="T12" fmla="*/ 0 w 2402"/>
                      <a:gd name="T13" fmla="*/ 0 h 319"/>
                      <a:gd name="T14" fmla="*/ 0 w 2402"/>
                      <a:gd name="T15" fmla="*/ 0 h 319"/>
                      <a:gd name="T16" fmla="*/ 0 w 2402"/>
                      <a:gd name="T17" fmla="*/ 0 h 319"/>
                      <a:gd name="T18" fmla="*/ 0 w 2402"/>
                      <a:gd name="T19" fmla="*/ 0 h 319"/>
                      <a:gd name="T20" fmla="*/ 0 w 2402"/>
                      <a:gd name="T21" fmla="*/ 0 h 31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402"/>
                      <a:gd name="T34" fmla="*/ 0 h 319"/>
                      <a:gd name="T35" fmla="*/ 2402 w 2402"/>
                      <a:gd name="T36" fmla="*/ 319 h 31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402" h="319">
                        <a:moveTo>
                          <a:pt x="0" y="127"/>
                        </a:moveTo>
                        <a:lnTo>
                          <a:pt x="0" y="191"/>
                        </a:lnTo>
                        <a:lnTo>
                          <a:pt x="960" y="318"/>
                        </a:lnTo>
                        <a:lnTo>
                          <a:pt x="2401" y="0"/>
                        </a:lnTo>
                        <a:lnTo>
                          <a:pt x="1783" y="0"/>
                        </a:lnTo>
                        <a:lnTo>
                          <a:pt x="1371" y="127"/>
                        </a:lnTo>
                        <a:lnTo>
                          <a:pt x="1097" y="318"/>
                        </a:lnTo>
                        <a:lnTo>
                          <a:pt x="960" y="191"/>
                        </a:lnTo>
                        <a:lnTo>
                          <a:pt x="342" y="63"/>
                        </a:lnTo>
                        <a:lnTo>
                          <a:pt x="0" y="127"/>
                        </a:lnTo>
                      </a:path>
                    </a:pathLst>
                  </a:custGeom>
                  <a:solidFill>
                    <a:srgbClr val="FCAB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4" name="Freeform 2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3513"/>
                    <a:ext cx="78" cy="29"/>
                  </a:xfrm>
                  <a:custGeom>
                    <a:avLst/>
                    <a:gdLst>
                      <a:gd name="T0" fmla="*/ 0 w 345"/>
                      <a:gd name="T1" fmla="*/ 0 h 127"/>
                      <a:gd name="T2" fmla="*/ 0 w 345"/>
                      <a:gd name="T3" fmla="*/ 0 h 127"/>
                      <a:gd name="T4" fmla="*/ 0 w 345"/>
                      <a:gd name="T5" fmla="*/ 0 h 127"/>
                      <a:gd name="T6" fmla="*/ 0 w 345"/>
                      <a:gd name="T7" fmla="*/ 0 h 127"/>
                      <a:gd name="T8" fmla="*/ 0 w 345"/>
                      <a:gd name="T9" fmla="*/ 0 h 127"/>
                      <a:gd name="T10" fmla="*/ 0 w 345"/>
                      <a:gd name="T11" fmla="*/ 0 h 127"/>
                      <a:gd name="T12" fmla="*/ 0 w 345"/>
                      <a:gd name="T13" fmla="*/ 0 h 1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45"/>
                      <a:gd name="T22" fmla="*/ 0 h 127"/>
                      <a:gd name="T23" fmla="*/ 345 w 345"/>
                      <a:gd name="T24" fmla="*/ 127 h 1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45" h="127">
                        <a:moveTo>
                          <a:pt x="68" y="0"/>
                        </a:moveTo>
                        <a:lnTo>
                          <a:pt x="206" y="126"/>
                        </a:lnTo>
                        <a:lnTo>
                          <a:pt x="344" y="63"/>
                        </a:lnTo>
                        <a:lnTo>
                          <a:pt x="137" y="0"/>
                        </a:lnTo>
                        <a:lnTo>
                          <a:pt x="0" y="0"/>
                        </a:lnTo>
                        <a:lnTo>
                          <a:pt x="68" y="0"/>
                        </a:lnTo>
                      </a:path>
                    </a:pathLst>
                  </a:custGeom>
                  <a:solidFill>
                    <a:srgbClr val="96969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5" name="Freeform 28"/>
                  <p:cNvSpPr>
                    <a:spLocks noChangeArrowheads="1"/>
                  </p:cNvSpPr>
                  <p:nvPr/>
                </p:nvSpPr>
                <p:spPr bwMode="auto">
                  <a:xfrm>
                    <a:off x="4443" y="3513"/>
                    <a:ext cx="78" cy="43"/>
                  </a:xfrm>
                  <a:custGeom>
                    <a:avLst/>
                    <a:gdLst>
                      <a:gd name="T0" fmla="*/ 0 w 346"/>
                      <a:gd name="T1" fmla="*/ 0 h 191"/>
                      <a:gd name="T2" fmla="*/ 0 w 346"/>
                      <a:gd name="T3" fmla="*/ 0 h 191"/>
                      <a:gd name="T4" fmla="*/ 0 w 346"/>
                      <a:gd name="T5" fmla="*/ 0 h 191"/>
                      <a:gd name="T6" fmla="*/ 0 w 346"/>
                      <a:gd name="T7" fmla="*/ 0 h 191"/>
                      <a:gd name="T8" fmla="*/ 0 w 346"/>
                      <a:gd name="T9" fmla="*/ 0 h 191"/>
                      <a:gd name="T10" fmla="*/ 0 w 346"/>
                      <a:gd name="T11" fmla="*/ 0 h 19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6"/>
                      <a:gd name="T19" fmla="*/ 0 h 191"/>
                      <a:gd name="T20" fmla="*/ 346 w 346"/>
                      <a:gd name="T21" fmla="*/ 191 h 19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6" h="191">
                        <a:moveTo>
                          <a:pt x="0" y="0"/>
                        </a:moveTo>
                        <a:lnTo>
                          <a:pt x="207" y="190"/>
                        </a:lnTo>
                        <a:lnTo>
                          <a:pt x="345" y="190"/>
                        </a:lnTo>
                        <a:lnTo>
                          <a:pt x="207" y="6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6969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6" name="Freeform 29"/>
                  <p:cNvSpPr>
                    <a:spLocks noChangeArrowheads="1"/>
                  </p:cNvSpPr>
                  <p:nvPr/>
                </p:nvSpPr>
                <p:spPr bwMode="auto">
                  <a:xfrm>
                    <a:off x="4661" y="3498"/>
                    <a:ext cx="78" cy="87"/>
                  </a:xfrm>
                  <a:custGeom>
                    <a:avLst/>
                    <a:gdLst>
                      <a:gd name="T0" fmla="*/ 0 w 346"/>
                      <a:gd name="T1" fmla="*/ 0 h 384"/>
                      <a:gd name="T2" fmla="*/ 0 w 346"/>
                      <a:gd name="T3" fmla="*/ 0 h 384"/>
                      <a:gd name="T4" fmla="*/ 0 w 346"/>
                      <a:gd name="T5" fmla="*/ 0 h 384"/>
                      <a:gd name="T6" fmla="*/ 0 w 346"/>
                      <a:gd name="T7" fmla="*/ 0 h 384"/>
                      <a:gd name="T8" fmla="*/ 0 w 346"/>
                      <a:gd name="T9" fmla="*/ 0 h 384"/>
                      <a:gd name="T10" fmla="*/ 0 w 346"/>
                      <a:gd name="T11" fmla="*/ 0 h 384"/>
                      <a:gd name="T12" fmla="*/ 0 w 346"/>
                      <a:gd name="T13" fmla="*/ 0 h 384"/>
                      <a:gd name="T14" fmla="*/ 0 w 346"/>
                      <a:gd name="T15" fmla="*/ 0 h 38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46"/>
                      <a:gd name="T25" fmla="*/ 0 h 384"/>
                      <a:gd name="T26" fmla="*/ 346 w 346"/>
                      <a:gd name="T27" fmla="*/ 384 h 38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46" h="384">
                        <a:moveTo>
                          <a:pt x="69" y="191"/>
                        </a:moveTo>
                        <a:lnTo>
                          <a:pt x="0" y="255"/>
                        </a:lnTo>
                        <a:lnTo>
                          <a:pt x="137" y="383"/>
                        </a:lnTo>
                        <a:lnTo>
                          <a:pt x="345" y="383"/>
                        </a:lnTo>
                        <a:lnTo>
                          <a:pt x="137" y="191"/>
                        </a:lnTo>
                        <a:lnTo>
                          <a:pt x="275" y="0"/>
                        </a:lnTo>
                        <a:lnTo>
                          <a:pt x="69" y="191"/>
                        </a:lnTo>
                      </a:path>
                    </a:pathLst>
                  </a:custGeom>
                  <a:solidFill>
                    <a:srgbClr val="96969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7" name="Freeform 30"/>
                  <p:cNvSpPr>
                    <a:spLocks noChangeArrowheads="1"/>
                  </p:cNvSpPr>
                  <p:nvPr/>
                </p:nvSpPr>
                <p:spPr bwMode="auto">
                  <a:xfrm>
                    <a:off x="4428" y="3312"/>
                    <a:ext cx="561" cy="230"/>
                  </a:xfrm>
                  <a:custGeom>
                    <a:avLst/>
                    <a:gdLst>
                      <a:gd name="T0" fmla="*/ 0 w 2474"/>
                      <a:gd name="T1" fmla="*/ 0 h 1015"/>
                      <a:gd name="T2" fmla="*/ 0 w 2474"/>
                      <a:gd name="T3" fmla="*/ 0 h 1015"/>
                      <a:gd name="T4" fmla="*/ 0 w 2474"/>
                      <a:gd name="T5" fmla="*/ 0 h 1015"/>
                      <a:gd name="T6" fmla="*/ 0 w 2474"/>
                      <a:gd name="T7" fmla="*/ 0 h 1015"/>
                      <a:gd name="T8" fmla="*/ 0 w 2474"/>
                      <a:gd name="T9" fmla="*/ 0 h 1015"/>
                      <a:gd name="T10" fmla="*/ 0 w 2474"/>
                      <a:gd name="T11" fmla="*/ 0 h 1015"/>
                      <a:gd name="T12" fmla="*/ 0 w 2474"/>
                      <a:gd name="T13" fmla="*/ 0 h 1015"/>
                      <a:gd name="T14" fmla="*/ 0 w 2474"/>
                      <a:gd name="T15" fmla="*/ 0 h 1015"/>
                      <a:gd name="T16" fmla="*/ 0 w 2474"/>
                      <a:gd name="T17" fmla="*/ 0 h 1015"/>
                      <a:gd name="T18" fmla="*/ 0 w 2474"/>
                      <a:gd name="T19" fmla="*/ 0 h 1015"/>
                      <a:gd name="T20" fmla="*/ 0 w 2474"/>
                      <a:gd name="T21" fmla="*/ 0 h 1015"/>
                      <a:gd name="T22" fmla="*/ 0 w 2474"/>
                      <a:gd name="T23" fmla="*/ 0 h 1015"/>
                      <a:gd name="T24" fmla="*/ 0 w 2474"/>
                      <a:gd name="T25" fmla="*/ 0 h 1015"/>
                      <a:gd name="T26" fmla="*/ 0 w 2474"/>
                      <a:gd name="T27" fmla="*/ 0 h 1015"/>
                      <a:gd name="T28" fmla="*/ 0 w 2474"/>
                      <a:gd name="T29" fmla="*/ 0 h 1015"/>
                      <a:gd name="T30" fmla="*/ 0 w 2474"/>
                      <a:gd name="T31" fmla="*/ 0 h 1015"/>
                      <a:gd name="T32" fmla="*/ 0 w 2474"/>
                      <a:gd name="T33" fmla="*/ 0 h 1015"/>
                      <a:gd name="T34" fmla="*/ 0 w 2474"/>
                      <a:gd name="T35" fmla="*/ 0 h 10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474"/>
                      <a:gd name="T55" fmla="*/ 0 h 1015"/>
                      <a:gd name="T56" fmla="*/ 2474 w 2474"/>
                      <a:gd name="T57" fmla="*/ 1015 h 10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474" h="1015">
                        <a:moveTo>
                          <a:pt x="69" y="507"/>
                        </a:moveTo>
                        <a:lnTo>
                          <a:pt x="686" y="316"/>
                        </a:lnTo>
                        <a:lnTo>
                          <a:pt x="1030" y="0"/>
                        </a:lnTo>
                        <a:lnTo>
                          <a:pt x="2060" y="63"/>
                        </a:lnTo>
                        <a:lnTo>
                          <a:pt x="2473" y="443"/>
                        </a:lnTo>
                        <a:lnTo>
                          <a:pt x="2473" y="697"/>
                        </a:lnTo>
                        <a:lnTo>
                          <a:pt x="2266" y="760"/>
                        </a:lnTo>
                        <a:lnTo>
                          <a:pt x="2266" y="634"/>
                        </a:lnTo>
                        <a:lnTo>
                          <a:pt x="2060" y="634"/>
                        </a:lnTo>
                        <a:lnTo>
                          <a:pt x="1991" y="823"/>
                        </a:lnTo>
                        <a:lnTo>
                          <a:pt x="1511" y="1014"/>
                        </a:lnTo>
                        <a:lnTo>
                          <a:pt x="1374" y="760"/>
                        </a:lnTo>
                        <a:lnTo>
                          <a:pt x="1236" y="760"/>
                        </a:lnTo>
                        <a:lnTo>
                          <a:pt x="1098" y="1014"/>
                        </a:lnTo>
                        <a:lnTo>
                          <a:pt x="275" y="950"/>
                        </a:lnTo>
                        <a:lnTo>
                          <a:pt x="0" y="823"/>
                        </a:lnTo>
                        <a:lnTo>
                          <a:pt x="69" y="507"/>
                        </a:lnTo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8" name="Freeform 31"/>
                  <p:cNvSpPr>
                    <a:spLocks noChangeArrowheads="1"/>
                  </p:cNvSpPr>
                  <p:nvPr/>
                </p:nvSpPr>
                <p:spPr bwMode="auto">
                  <a:xfrm>
                    <a:off x="4429" y="3316"/>
                    <a:ext cx="446" cy="269"/>
                  </a:xfrm>
                  <a:custGeom>
                    <a:avLst/>
                    <a:gdLst>
                      <a:gd name="T0" fmla="*/ 0 w 1965"/>
                      <a:gd name="T1" fmla="*/ 0 h 1187"/>
                      <a:gd name="T2" fmla="*/ 0 w 1965"/>
                      <a:gd name="T3" fmla="*/ 0 h 1187"/>
                      <a:gd name="T4" fmla="*/ 0 w 1965"/>
                      <a:gd name="T5" fmla="*/ 0 h 1187"/>
                      <a:gd name="T6" fmla="*/ 0 w 1965"/>
                      <a:gd name="T7" fmla="*/ 0 h 1187"/>
                      <a:gd name="T8" fmla="*/ 0 w 1965"/>
                      <a:gd name="T9" fmla="*/ 0 h 1187"/>
                      <a:gd name="T10" fmla="*/ 0 w 1965"/>
                      <a:gd name="T11" fmla="*/ 0 h 1187"/>
                      <a:gd name="T12" fmla="*/ 0 w 1965"/>
                      <a:gd name="T13" fmla="*/ 0 h 1187"/>
                      <a:gd name="T14" fmla="*/ 0 w 1965"/>
                      <a:gd name="T15" fmla="*/ 0 h 1187"/>
                      <a:gd name="T16" fmla="*/ 0 w 1965"/>
                      <a:gd name="T17" fmla="*/ 0 h 1187"/>
                      <a:gd name="T18" fmla="*/ 0 w 1965"/>
                      <a:gd name="T19" fmla="*/ 0 h 1187"/>
                      <a:gd name="T20" fmla="*/ 0 w 1965"/>
                      <a:gd name="T21" fmla="*/ 0 h 1187"/>
                      <a:gd name="T22" fmla="*/ 0 w 1965"/>
                      <a:gd name="T23" fmla="*/ 0 h 1187"/>
                      <a:gd name="T24" fmla="*/ 0 w 1965"/>
                      <a:gd name="T25" fmla="*/ 0 h 1187"/>
                      <a:gd name="T26" fmla="*/ 0 w 1965"/>
                      <a:gd name="T27" fmla="*/ 0 h 1187"/>
                      <a:gd name="T28" fmla="*/ 0 w 1965"/>
                      <a:gd name="T29" fmla="*/ 0 h 1187"/>
                      <a:gd name="T30" fmla="*/ 0 w 1965"/>
                      <a:gd name="T31" fmla="*/ 0 h 1187"/>
                      <a:gd name="T32" fmla="*/ 0 w 1965"/>
                      <a:gd name="T33" fmla="*/ 0 h 1187"/>
                      <a:gd name="T34" fmla="*/ 0 w 1965"/>
                      <a:gd name="T35" fmla="*/ 0 h 1187"/>
                      <a:gd name="T36" fmla="*/ 0 w 1965"/>
                      <a:gd name="T37" fmla="*/ 0 h 1187"/>
                      <a:gd name="T38" fmla="*/ 0 w 1965"/>
                      <a:gd name="T39" fmla="*/ 0 h 1187"/>
                      <a:gd name="T40" fmla="*/ 0 w 1965"/>
                      <a:gd name="T41" fmla="*/ 0 h 1187"/>
                      <a:gd name="T42" fmla="*/ 0 w 1965"/>
                      <a:gd name="T43" fmla="*/ 0 h 1187"/>
                      <a:gd name="T44" fmla="*/ 0 w 1965"/>
                      <a:gd name="T45" fmla="*/ 0 h 1187"/>
                      <a:gd name="T46" fmla="*/ 0 w 1965"/>
                      <a:gd name="T47" fmla="*/ 0 h 1187"/>
                      <a:gd name="T48" fmla="*/ 0 w 1965"/>
                      <a:gd name="T49" fmla="*/ 0 h 1187"/>
                      <a:gd name="T50" fmla="*/ 0 w 1965"/>
                      <a:gd name="T51" fmla="*/ 0 h 1187"/>
                      <a:gd name="T52" fmla="*/ 0 w 1965"/>
                      <a:gd name="T53" fmla="*/ 0 h 1187"/>
                      <a:gd name="T54" fmla="*/ 0 w 1965"/>
                      <a:gd name="T55" fmla="*/ 0 h 1187"/>
                      <a:gd name="T56" fmla="*/ 0 w 1965"/>
                      <a:gd name="T57" fmla="*/ 0 h 1187"/>
                      <a:gd name="T58" fmla="*/ 0 w 1965"/>
                      <a:gd name="T59" fmla="*/ 0 h 1187"/>
                      <a:gd name="T60" fmla="*/ 0 w 1965"/>
                      <a:gd name="T61" fmla="*/ 0 h 1187"/>
                      <a:gd name="T62" fmla="*/ 0 w 1965"/>
                      <a:gd name="T63" fmla="*/ 0 h 1187"/>
                      <a:gd name="T64" fmla="*/ 0 w 1965"/>
                      <a:gd name="T65" fmla="*/ 0 h 1187"/>
                      <a:gd name="T66" fmla="*/ 0 w 1965"/>
                      <a:gd name="T67" fmla="*/ 0 h 1187"/>
                      <a:gd name="T68" fmla="*/ 0 w 1965"/>
                      <a:gd name="T69" fmla="*/ 0 h 1187"/>
                      <a:gd name="T70" fmla="*/ 0 w 1965"/>
                      <a:gd name="T71" fmla="*/ 0 h 1187"/>
                      <a:gd name="T72" fmla="*/ 0 w 1965"/>
                      <a:gd name="T73" fmla="*/ 0 h 1187"/>
                      <a:gd name="T74" fmla="*/ 0 w 1965"/>
                      <a:gd name="T75" fmla="*/ 0 h 1187"/>
                      <a:gd name="T76" fmla="*/ 0 w 1965"/>
                      <a:gd name="T77" fmla="*/ 0 h 1187"/>
                      <a:gd name="T78" fmla="*/ 0 w 1965"/>
                      <a:gd name="T79" fmla="*/ 0 h 1187"/>
                      <a:gd name="T80" fmla="*/ 0 w 1965"/>
                      <a:gd name="T81" fmla="*/ 0 h 1187"/>
                      <a:gd name="T82" fmla="*/ 0 w 1965"/>
                      <a:gd name="T83" fmla="*/ 0 h 1187"/>
                      <a:gd name="T84" fmla="*/ 0 w 1965"/>
                      <a:gd name="T85" fmla="*/ 0 h 1187"/>
                      <a:gd name="T86" fmla="*/ 0 w 1965"/>
                      <a:gd name="T87" fmla="*/ 0 h 1187"/>
                      <a:gd name="T88" fmla="*/ 0 w 1965"/>
                      <a:gd name="T89" fmla="*/ 0 h 1187"/>
                      <a:gd name="T90" fmla="*/ 0 w 1965"/>
                      <a:gd name="T91" fmla="*/ 0 h 1187"/>
                      <a:gd name="T92" fmla="*/ 0 w 1965"/>
                      <a:gd name="T93" fmla="*/ 0 h 1187"/>
                      <a:gd name="T94" fmla="*/ 0 w 1965"/>
                      <a:gd name="T95" fmla="*/ 0 h 1187"/>
                      <a:gd name="T96" fmla="*/ 0 w 1965"/>
                      <a:gd name="T97" fmla="*/ 0 h 1187"/>
                      <a:gd name="T98" fmla="*/ 0 w 1965"/>
                      <a:gd name="T99" fmla="*/ 0 h 1187"/>
                      <a:gd name="T100" fmla="*/ 0 w 1965"/>
                      <a:gd name="T101" fmla="*/ 0 h 1187"/>
                      <a:gd name="T102" fmla="*/ 0 w 1965"/>
                      <a:gd name="T103" fmla="*/ 0 h 1187"/>
                      <a:gd name="T104" fmla="*/ 0 w 1965"/>
                      <a:gd name="T105" fmla="*/ 0 h 1187"/>
                      <a:gd name="T106" fmla="*/ 0 w 1965"/>
                      <a:gd name="T107" fmla="*/ 0 h 1187"/>
                      <a:gd name="T108" fmla="*/ 0 w 1965"/>
                      <a:gd name="T109" fmla="*/ 0 h 1187"/>
                      <a:gd name="T110" fmla="*/ 0 w 1965"/>
                      <a:gd name="T111" fmla="*/ 0 h 1187"/>
                      <a:gd name="T112" fmla="*/ 0 w 1965"/>
                      <a:gd name="T113" fmla="*/ 0 h 1187"/>
                      <a:gd name="T114" fmla="*/ 0 w 1965"/>
                      <a:gd name="T115" fmla="*/ 0 h 1187"/>
                      <a:gd name="T116" fmla="*/ 0 w 1965"/>
                      <a:gd name="T117" fmla="*/ 0 h 1187"/>
                      <a:gd name="T118" fmla="*/ 0 w 1965"/>
                      <a:gd name="T119" fmla="*/ 0 h 1187"/>
                      <a:gd name="T120" fmla="*/ 0 w 1965"/>
                      <a:gd name="T121" fmla="*/ 0 h 1187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965"/>
                      <a:gd name="T184" fmla="*/ 0 h 1187"/>
                      <a:gd name="T185" fmla="*/ 1965 w 1965"/>
                      <a:gd name="T186" fmla="*/ 1187 h 1187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965" h="1187">
                        <a:moveTo>
                          <a:pt x="1964" y="80"/>
                        </a:moveTo>
                        <a:lnTo>
                          <a:pt x="1911" y="76"/>
                        </a:lnTo>
                        <a:lnTo>
                          <a:pt x="1860" y="71"/>
                        </a:lnTo>
                        <a:lnTo>
                          <a:pt x="1810" y="67"/>
                        </a:lnTo>
                        <a:lnTo>
                          <a:pt x="1761" y="64"/>
                        </a:lnTo>
                        <a:lnTo>
                          <a:pt x="1714" y="60"/>
                        </a:lnTo>
                        <a:lnTo>
                          <a:pt x="1668" y="58"/>
                        </a:lnTo>
                        <a:lnTo>
                          <a:pt x="1624" y="54"/>
                        </a:lnTo>
                        <a:lnTo>
                          <a:pt x="1581" y="51"/>
                        </a:lnTo>
                        <a:lnTo>
                          <a:pt x="1539" y="47"/>
                        </a:lnTo>
                        <a:lnTo>
                          <a:pt x="1499" y="46"/>
                        </a:lnTo>
                        <a:lnTo>
                          <a:pt x="1461" y="43"/>
                        </a:lnTo>
                        <a:lnTo>
                          <a:pt x="1425" y="42"/>
                        </a:lnTo>
                        <a:lnTo>
                          <a:pt x="1388" y="40"/>
                        </a:lnTo>
                        <a:lnTo>
                          <a:pt x="1353" y="39"/>
                        </a:lnTo>
                        <a:lnTo>
                          <a:pt x="1321" y="38"/>
                        </a:lnTo>
                        <a:lnTo>
                          <a:pt x="1289" y="38"/>
                        </a:lnTo>
                        <a:lnTo>
                          <a:pt x="1259" y="37"/>
                        </a:lnTo>
                        <a:lnTo>
                          <a:pt x="1231" y="37"/>
                        </a:lnTo>
                        <a:lnTo>
                          <a:pt x="1202" y="37"/>
                        </a:lnTo>
                        <a:lnTo>
                          <a:pt x="1177" y="38"/>
                        </a:lnTo>
                        <a:lnTo>
                          <a:pt x="1153" y="38"/>
                        </a:lnTo>
                        <a:lnTo>
                          <a:pt x="1131" y="39"/>
                        </a:lnTo>
                        <a:lnTo>
                          <a:pt x="1107" y="40"/>
                        </a:lnTo>
                        <a:lnTo>
                          <a:pt x="1087" y="42"/>
                        </a:lnTo>
                        <a:lnTo>
                          <a:pt x="1070" y="43"/>
                        </a:lnTo>
                        <a:lnTo>
                          <a:pt x="1052" y="46"/>
                        </a:lnTo>
                        <a:lnTo>
                          <a:pt x="1036" y="48"/>
                        </a:lnTo>
                        <a:lnTo>
                          <a:pt x="1022" y="52"/>
                        </a:lnTo>
                        <a:lnTo>
                          <a:pt x="1007" y="55"/>
                        </a:lnTo>
                        <a:lnTo>
                          <a:pt x="997" y="58"/>
                        </a:lnTo>
                        <a:lnTo>
                          <a:pt x="986" y="61"/>
                        </a:lnTo>
                        <a:lnTo>
                          <a:pt x="977" y="66"/>
                        </a:lnTo>
                        <a:lnTo>
                          <a:pt x="950" y="76"/>
                        </a:lnTo>
                        <a:lnTo>
                          <a:pt x="926" y="87"/>
                        </a:lnTo>
                        <a:lnTo>
                          <a:pt x="903" y="98"/>
                        </a:lnTo>
                        <a:lnTo>
                          <a:pt x="881" y="112"/>
                        </a:lnTo>
                        <a:lnTo>
                          <a:pt x="863" y="123"/>
                        </a:lnTo>
                        <a:lnTo>
                          <a:pt x="844" y="138"/>
                        </a:lnTo>
                        <a:lnTo>
                          <a:pt x="826" y="153"/>
                        </a:lnTo>
                        <a:lnTo>
                          <a:pt x="810" y="167"/>
                        </a:lnTo>
                        <a:lnTo>
                          <a:pt x="793" y="183"/>
                        </a:lnTo>
                        <a:lnTo>
                          <a:pt x="779" y="199"/>
                        </a:lnTo>
                        <a:lnTo>
                          <a:pt x="761" y="214"/>
                        </a:lnTo>
                        <a:lnTo>
                          <a:pt x="747" y="232"/>
                        </a:lnTo>
                        <a:lnTo>
                          <a:pt x="730" y="249"/>
                        </a:lnTo>
                        <a:lnTo>
                          <a:pt x="713" y="267"/>
                        </a:lnTo>
                        <a:lnTo>
                          <a:pt x="694" y="286"/>
                        </a:lnTo>
                        <a:lnTo>
                          <a:pt x="675" y="304"/>
                        </a:lnTo>
                        <a:lnTo>
                          <a:pt x="674" y="307"/>
                        </a:lnTo>
                        <a:lnTo>
                          <a:pt x="673" y="309"/>
                        </a:lnTo>
                        <a:lnTo>
                          <a:pt x="671" y="311"/>
                        </a:lnTo>
                        <a:lnTo>
                          <a:pt x="670" y="313"/>
                        </a:lnTo>
                        <a:lnTo>
                          <a:pt x="711" y="319"/>
                        </a:lnTo>
                        <a:lnTo>
                          <a:pt x="754" y="325"/>
                        </a:lnTo>
                        <a:lnTo>
                          <a:pt x="803" y="331"/>
                        </a:lnTo>
                        <a:lnTo>
                          <a:pt x="850" y="336"/>
                        </a:lnTo>
                        <a:lnTo>
                          <a:pt x="901" y="341"/>
                        </a:lnTo>
                        <a:lnTo>
                          <a:pt x="953" y="347"/>
                        </a:lnTo>
                        <a:lnTo>
                          <a:pt x="1006" y="353"/>
                        </a:lnTo>
                        <a:lnTo>
                          <a:pt x="1057" y="358"/>
                        </a:lnTo>
                        <a:lnTo>
                          <a:pt x="1109" y="364"/>
                        </a:lnTo>
                        <a:lnTo>
                          <a:pt x="1162" y="369"/>
                        </a:lnTo>
                        <a:lnTo>
                          <a:pt x="1211" y="373"/>
                        </a:lnTo>
                        <a:lnTo>
                          <a:pt x="1259" y="379"/>
                        </a:lnTo>
                        <a:lnTo>
                          <a:pt x="1305" y="382"/>
                        </a:lnTo>
                        <a:lnTo>
                          <a:pt x="1348" y="386"/>
                        </a:lnTo>
                        <a:lnTo>
                          <a:pt x="1389" y="390"/>
                        </a:lnTo>
                        <a:lnTo>
                          <a:pt x="1425" y="394"/>
                        </a:lnTo>
                        <a:lnTo>
                          <a:pt x="1412" y="398"/>
                        </a:lnTo>
                        <a:lnTo>
                          <a:pt x="1398" y="401"/>
                        </a:lnTo>
                        <a:lnTo>
                          <a:pt x="1383" y="403"/>
                        </a:lnTo>
                        <a:lnTo>
                          <a:pt x="1368" y="405"/>
                        </a:lnTo>
                        <a:lnTo>
                          <a:pt x="1352" y="406"/>
                        </a:lnTo>
                        <a:lnTo>
                          <a:pt x="1333" y="408"/>
                        </a:lnTo>
                        <a:lnTo>
                          <a:pt x="1317" y="408"/>
                        </a:lnTo>
                        <a:lnTo>
                          <a:pt x="1298" y="408"/>
                        </a:lnTo>
                        <a:lnTo>
                          <a:pt x="1278" y="408"/>
                        </a:lnTo>
                        <a:lnTo>
                          <a:pt x="1258" y="408"/>
                        </a:lnTo>
                        <a:lnTo>
                          <a:pt x="1236" y="406"/>
                        </a:lnTo>
                        <a:lnTo>
                          <a:pt x="1216" y="406"/>
                        </a:lnTo>
                        <a:lnTo>
                          <a:pt x="1195" y="405"/>
                        </a:lnTo>
                        <a:lnTo>
                          <a:pt x="1172" y="403"/>
                        </a:lnTo>
                        <a:lnTo>
                          <a:pt x="1151" y="403"/>
                        </a:lnTo>
                        <a:lnTo>
                          <a:pt x="1129" y="402"/>
                        </a:lnTo>
                        <a:lnTo>
                          <a:pt x="1103" y="401"/>
                        </a:lnTo>
                        <a:lnTo>
                          <a:pt x="1077" y="398"/>
                        </a:lnTo>
                        <a:lnTo>
                          <a:pt x="1055" y="395"/>
                        </a:lnTo>
                        <a:lnTo>
                          <a:pt x="1033" y="394"/>
                        </a:lnTo>
                        <a:lnTo>
                          <a:pt x="1013" y="392"/>
                        </a:lnTo>
                        <a:lnTo>
                          <a:pt x="995" y="389"/>
                        </a:lnTo>
                        <a:lnTo>
                          <a:pt x="975" y="386"/>
                        </a:lnTo>
                        <a:lnTo>
                          <a:pt x="957" y="384"/>
                        </a:lnTo>
                        <a:lnTo>
                          <a:pt x="940" y="381"/>
                        </a:lnTo>
                        <a:lnTo>
                          <a:pt x="921" y="379"/>
                        </a:lnTo>
                        <a:lnTo>
                          <a:pt x="905" y="376"/>
                        </a:lnTo>
                        <a:lnTo>
                          <a:pt x="885" y="373"/>
                        </a:lnTo>
                        <a:lnTo>
                          <a:pt x="866" y="371"/>
                        </a:lnTo>
                        <a:lnTo>
                          <a:pt x="844" y="369"/>
                        </a:lnTo>
                        <a:lnTo>
                          <a:pt x="824" y="366"/>
                        </a:lnTo>
                        <a:lnTo>
                          <a:pt x="801" y="364"/>
                        </a:lnTo>
                        <a:lnTo>
                          <a:pt x="777" y="363"/>
                        </a:lnTo>
                        <a:lnTo>
                          <a:pt x="750" y="361"/>
                        </a:lnTo>
                        <a:lnTo>
                          <a:pt x="725" y="360"/>
                        </a:lnTo>
                        <a:lnTo>
                          <a:pt x="701" y="358"/>
                        </a:lnTo>
                        <a:lnTo>
                          <a:pt x="677" y="358"/>
                        </a:lnTo>
                        <a:lnTo>
                          <a:pt x="651" y="358"/>
                        </a:lnTo>
                        <a:lnTo>
                          <a:pt x="626" y="358"/>
                        </a:lnTo>
                        <a:lnTo>
                          <a:pt x="602" y="358"/>
                        </a:lnTo>
                        <a:lnTo>
                          <a:pt x="576" y="364"/>
                        </a:lnTo>
                        <a:lnTo>
                          <a:pt x="552" y="371"/>
                        </a:lnTo>
                        <a:lnTo>
                          <a:pt x="526" y="376"/>
                        </a:lnTo>
                        <a:lnTo>
                          <a:pt x="503" y="382"/>
                        </a:lnTo>
                        <a:lnTo>
                          <a:pt x="480" y="389"/>
                        </a:lnTo>
                        <a:lnTo>
                          <a:pt x="457" y="395"/>
                        </a:lnTo>
                        <a:lnTo>
                          <a:pt x="432" y="402"/>
                        </a:lnTo>
                        <a:lnTo>
                          <a:pt x="410" y="410"/>
                        </a:lnTo>
                        <a:lnTo>
                          <a:pt x="387" y="418"/>
                        </a:lnTo>
                        <a:lnTo>
                          <a:pt x="364" y="426"/>
                        </a:lnTo>
                        <a:lnTo>
                          <a:pt x="341" y="435"/>
                        </a:lnTo>
                        <a:lnTo>
                          <a:pt x="320" y="444"/>
                        </a:lnTo>
                        <a:lnTo>
                          <a:pt x="296" y="455"/>
                        </a:lnTo>
                        <a:lnTo>
                          <a:pt x="272" y="465"/>
                        </a:lnTo>
                        <a:lnTo>
                          <a:pt x="250" y="476"/>
                        </a:lnTo>
                        <a:lnTo>
                          <a:pt x="227" y="488"/>
                        </a:lnTo>
                        <a:lnTo>
                          <a:pt x="202" y="505"/>
                        </a:lnTo>
                        <a:lnTo>
                          <a:pt x="185" y="517"/>
                        </a:lnTo>
                        <a:lnTo>
                          <a:pt x="171" y="527"/>
                        </a:lnTo>
                        <a:lnTo>
                          <a:pt x="161" y="538"/>
                        </a:lnTo>
                        <a:lnTo>
                          <a:pt x="150" y="549"/>
                        </a:lnTo>
                        <a:lnTo>
                          <a:pt x="140" y="563"/>
                        </a:lnTo>
                        <a:lnTo>
                          <a:pt x="130" y="580"/>
                        </a:lnTo>
                        <a:lnTo>
                          <a:pt x="115" y="603"/>
                        </a:lnTo>
                        <a:lnTo>
                          <a:pt x="108" y="623"/>
                        </a:lnTo>
                        <a:lnTo>
                          <a:pt x="102" y="642"/>
                        </a:lnTo>
                        <a:lnTo>
                          <a:pt x="96" y="663"/>
                        </a:lnTo>
                        <a:lnTo>
                          <a:pt x="90" y="685"/>
                        </a:lnTo>
                        <a:lnTo>
                          <a:pt x="118" y="692"/>
                        </a:lnTo>
                        <a:lnTo>
                          <a:pt x="152" y="700"/>
                        </a:lnTo>
                        <a:lnTo>
                          <a:pt x="191" y="710"/>
                        </a:lnTo>
                        <a:lnTo>
                          <a:pt x="231" y="718"/>
                        </a:lnTo>
                        <a:lnTo>
                          <a:pt x="277" y="727"/>
                        </a:lnTo>
                        <a:lnTo>
                          <a:pt x="326" y="736"/>
                        </a:lnTo>
                        <a:lnTo>
                          <a:pt x="376" y="747"/>
                        </a:lnTo>
                        <a:lnTo>
                          <a:pt x="428" y="758"/>
                        </a:lnTo>
                        <a:lnTo>
                          <a:pt x="484" y="767"/>
                        </a:lnTo>
                        <a:lnTo>
                          <a:pt x="540" y="776"/>
                        </a:lnTo>
                        <a:lnTo>
                          <a:pt x="596" y="785"/>
                        </a:lnTo>
                        <a:lnTo>
                          <a:pt x="653" y="793"/>
                        </a:lnTo>
                        <a:lnTo>
                          <a:pt x="711" y="800"/>
                        </a:lnTo>
                        <a:lnTo>
                          <a:pt x="769" y="806"/>
                        </a:lnTo>
                        <a:lnTo>
                          <a:pt x="824" y="812"/>
                        </a:lnTo>
                        <a:lnTo>
                          <a:pt x="879" y="816"/>
                        </a:lnTo>
                        <a:lnTo>
                          <a:pt x="907" y="819"/>
                        </a:lnTo>
                        <a:lnTo>
                          <a:pt x="933" y="821"/>
                        </a:lnTo>
                        <a:lnTo>
                          <a:pt x="960" y="824"/>
                        </a:lnTo>
                        <a:lnTo>
                          <a:pt x="987" y="828"/>
                        </a:lnTo>
                        <a:lnTo>
                          <a:pt x="1013" y="830"/>
                        </a:lnTo>
                        <a:lnTo>
                          <a:pt x="1040" y="833"/>
                        </a:lnTo>
                        <a:lnTo>
                          <a:pt x="1069" y="837"/>
                        </a:lnTo>
                        <a:lnTo>
                          <a:pt x="1096" y="840"/>
                        </a:lnTo>
                        <a:lnTo>
                          <a:pt x="1096" y="842"/>
                        </a:lnTo>
                        <a:lnTo>
                          <a:pt x="1095" y="845"/>
                        </a:lnTo>
                        <a:lnTo>
                          <a:pt x="1093" y="848"/>
                        </a:lnTo>
                        <a:lnTo>
                          <a:pt x="1092" y="851"/>
                        </a:lnTo>
                        <a:lnTo>
                          <a:pt x="1085" y="852"/>
                        </a:lnTo>
                        <a:lnTo>
                          <a:pt x="1079" y="854"/>
                        </a:lnTo>
                        <a:lnTo>
                          <a:pt x="1075" y="856"/>
                        </a:lnTo>
                        <a:lnTo>
                          <a:pt x="1072" y="857"/>
                        </a:lnTo>
                        <a:lnTo>
                          <a:pt x="1067" y="858"/>
                        </a:lnTo>
                        <a:lnTo>
                          <a:pt x="1063" y="858"/>
                        </a:lnTo>
                        <a:lnTo>
                          <a:pt x="1056" y="859"/>
                        </a:lnTo>
                        <a:lnTo>
                          <a:pt x="1049" y="860"/>
                        </a:lnTo>
                        <a:lnTo>
                          <a:pt x="1045" y="864"/>
                        </a:lnTo>
                        <a:lnTo>
                          <a:pt x="1037" y="864"/>
                        </a:lnTo>
                        <a:lnTo>
                          <a:pt x="1025" y="865"/>
                        </a:lnTo>
                        <a:lnTo>
                          <a:pt x="1007" y="864"/>
                        </a:lnTo>
                        <a:lnTo>
                          <a:pt x="987" y="864"/>
                        </a:lnTo>
                        <a:lnTo>
                          <a:pt x="965" y="860"/>
                        </a:lnTo>
                        <a:lnTo>
                          <a:pt x="937" y="858"/>
                        </a:lnTo>
                        <a:lnTo>
                          <a:pt x="907" y="856"/>
                        </a:lnTo>
                        <a:lnTo>
                          <a:pt x="875" y="851"/>
                        </a:lnTo>
                        <a:lnTo>
                          <a:pt x="839" y="846"/>
                        </a:lnTo>
                        <a:lnTo>
                          <a:pt x="801" y="841"/>
                        </a:lnTo>
                        <a:lnTo>
                          <a:pt x="761" y="835"/>
                        </a:lnTo>
                        <a:lnTo>
                          <a:pt x="721" y="830"/>
                        </a:lnTo>
                        <a:lnTo>
                          <a:pt x="680" y="825"/>
                        </a:lnTo>
                        <a:lnTo>
                          <a:pt x="637" y="819"/>
                        </a:lnTo>
                        <a:lnTo>
                          <a:pt x="593" y="812"/>
                        </a:lnTo>
                        <a:lnTo>
                          <a:pt x="550" y="805"/>
                        </a:lnTo>
                        <a:lnTo>
                          <a:pt x="504" y="797"/>
                        </a:lnTo>
                        <a:lnTo>
                          <a:pt x="460" y="790"/>
                        </a:lnTo>
                        <a:lnTo>
                          <a:pt x="417" y="783"/>
                        </a:lnTo>
                        <a:lnTo>
                          <a:pt x="374" y="775"/>
                        </a:lnTo>
                        <a:lnTo>
                          <a:pt x="331" y="768"/>
                        </a:lnTo>
                        <a:lnTo>
                          <a:pt x="292" y="760"/>
                        </a:lnTo>
                        <a:lnTo>
                          <a:pt x="252" y="752"/>
                        </a:lnTo>
                        <a:lnTo>
                          <a:pt x="215" y="744"/>
                        </a:lnTo>
                        <a:lnTo>
                          <a:pt x="180" y="736"/>
                        </a:lnTo>
                        <a:lnTo>
                          <a:pt x="146" y="730"/>
                        </a:lnTo>
                        <a:lnTo>
                          <a:pt x="116" y="722"/>
                        </a:lnTo>
                        <a:lnTo>
                          <a:pt x="91" y="715"/>
                        </a:lnTo>
                        <a:lnTo>
                          <a:pt x="66" y="710"/>
                        </a:lnTo>
                        <a:lnTo>
                          <a:pt x="45" y="703"/>
                        </a:lnTo>
                        <a:lnTo>
                          <a:pt x="29" y="698"/>
                        </a:lnTo>
                        <a:lnTo>
                          <a:pt x="26" y="722"/>
                        </a:lnTo>
                        <a:lnTo>
                          <a:pt x="26" y="739"/>
                        </a:lnTo>
                        <a:lnTo>
                          <a:pt x="31" y="758"/>
                        </a:lnTo>
                        <a:lnTo>
                          <a:pt x="44" y="777"/>
                        </a:lnTo>
                        <a:lnTo>
                          <a:pt x="62" y="789"/>
                        </a:lnTo>
                        <a:lnTo>
                          <a:pt x="81" y="803"/>
                        </a:lnTo>
                        <a:lnTo>
                          <a:pt x="104" y="814"/>
                        </a:lnTo>
                        <a:lnTo>
                          <a:pt x="132" y="826"/>
                        </a:lnTo>
                        <a:lnTo>
                          <a:pt x="161" y="838"/>
                        </a:lnTo>
                        <a:lnTo>
                          <a:pt x="191" y="850"/>
                        </a:lnTo>
                        <a:lnTo>
                          <a:pt x="225" y="862"/>
                        </a:lnTo>
                        <a:lnTo>
                          <a:pt x="260" y="873"/>
                        </a:lnTo>
                        <a:lnTo>
                          <a:pt x="296" y="883"/>
                        </a:lnTo>
                        <a:lnTo>
                          <a:pt x="334" y="892"/>
                        </a:lnTo>
                        <a:lnTo>
                          <a:pt x="376" y="903"/>
                        </a:lnTo>
                        <a:lnTo>
                          <a:pt x="417" y="911"/>
                        </a:lnTo>
                        <a:lnTo>
                          <a:pt x="457" y="920"/>
                        </a:lnTo>
                        <a:lnTo>
                          <a:pt x="501" y="928"/>
                        </a:lnTo>
                        <a:lnTo>
                          <a:pt x="544" y="936"/>
                        </a:lnTo>
                        <a:lnTo>
                          <a:pt x="587" y="942"/>
                        </a:lnTo>
                        <a:lnTo>
                          <a:pt x="632" y="950"/>
                        </a:lnTo>
                        <a:lnTo>
                          <a:pt x="675" y="957"/>
                        </a:lnTo>
                        <a:lnTo>
                          <a:pt x="719" y="963"/>
                        </a:lnTo>
                        <a:lnTo>
                          <a:pt x="761" y="966"/>
                        </a:lnTo>
                        <a:lnTo>
                          <a:pt x="804" y="972"/>
                        </a:lnTo>
                        <a:lnTo>
                          <a:pt x="846" y="974"/>
                        </a:lnTo>
                        <a:lnTo>
                          <a:pt x="886" y="977"/>
                        </a:lnTo>
                        <a:lnTo>
                          <a:pt x="926" y="979"/>
                        </a:lnTo>
                        <a:lnTo>
                          <a:pt x="963" y="979"/>
                        </a:lnTo>
                        <a:lnTo>
                          <a:pt x="1000" y="981"/>
                        </a:lnTo>
                        <a:lnTo>
                          <a:pt x="1035" y="979"/>
                        </a:lnTo>
                        <a:lnTo>
                          <a:pt x="1066" y="979"/>
                        </a:lnTo>
                        <a:lnTo>
                          <a:pt x="1096" y="977"/>
                        </a:lnTo>
                        <a:lnTo>
                          <a:pt x="1123" y="974"/>
                        </a:lnTo>
                        <a:lnTo>
                          <a:pt x="1147" y="970"/>
                        </a:lnTo>
                        <a:lnTo>
                          <a:pt x="1169" y="965"/>
                        </a:lnTo>
                        <a:lnTo>
                          <a:pt x="1176" y="933"/>
                        </a:lnTo>
                        <a:lnTo>
                          <a:pt x="1186" y="904"/>
                        </a:lnTo>
                        <a:lnTo>
                          <a:pt x="1201" y="876"/>
                        </a:lnTo>
                        <a:lnTo>
                          <a:pt x="1217" y="851"/>
                        </a:lnTo>
                        <a:lnTo>
                          <a:pt x="1239" y="826"/>
                        </a:lnTo>
                        <a:lnTo>
                          <a:pt x="1266" y="805"/>
                        </a:lnTo>
                        <a:lnTo>
                          <a:pt x="1301" y="787"/>
                        </a:lnTo>
                        <a:lnTo>
                          <a:pt x="1341" y="772"/>
                        </a:lnTo>
                        <a:lnTo>
                          <a:pt x="1333" y="767"/>
                        </a:lnTo>
                        <a:lnTo>
                          <a:pt x="1323" y="769"/>
                        </a:lnTo>
                        <a:lnTo>
                          <a:pt x="1308" y="779"/>
                        </a:lnTo>
                        <a:lnTo>
                          <a:pt x="1291" y="796"/>
                        </a:lnTo>
                        <a:lnTo>
                          <a:pt x="1272" y="817"/>
                        </a:lnTo>
                        <a:lnTo>
                          <a:pt x="1253" y="843"/>
                        </a:lnTo>
                        <a:lnTo>
                          <a:pt x="1233" y="875"/>
                        </a:lnTo>
                        <a:lnTo>
                          <a:pt x="1217" y="907"/>
                        </a:lnTo>
                        <a:lnTo>
                          <a:pt x="1202" y="941"/>
                        </a:lnTo>
                        <a:lnTo>
                          <a:pt x="1193" y="977"/>
                        </a:lnTo>
                        <a:lnTo>
                          <a:pt x="1186" y="1011"/>
                        </a:lnTo>
                        <a:lnTo>
                          <a:pt x="1186" y="1043"/>
                        </a:lnTo>
                        <a:lnTo>
                          <a:pt x="1193" y="1074"/>
                        </a:lnTo>
                        <a:lnTo>
                          <a:pt x="1206" y="1102"/>
                        </a:lnTo>
                        <a:lnTo>
                          <a:pt x="1229" y="1125"/>
                        </a:lnTo>
                        <a:lnTo>
                          <a:pt x="1262" y="1142"/>
                        </a:lnTo>
                        <a:lnTo>
                          <a:pt x="1281" y="1145"/>
                        </a:lnTo>
                        <a:lnTo>
                          <a:pt x="1298" y="1146"/>
                        </a:lnTo>
                        <a:lnTo>
                          <a:pt x="1313" y="1147"/>
                        </a:lnTo>
                        <a:lnTo>
                          <a:pt x="1328" y="1148"/>
                        </a:lnTo>
                        <a:lnTo>
                          <a:pt x="1341" y="1147"/>
                        </a:lnTo>
                        <a:lnTo>
                          <a:pt x="1357" y="1145"/>
                        </a:lnTo>
                        <a:lnTo>
                          <a:pt x="1372" y="1140"/>
                        </a:lnTo>
                        <a:lnTo>
                          <a:pt x="1391" y="1135"/>
                        </a:lnTo>
                        <a:lnTo>
                          <a:pt x="1397" y="1131"/>
                        </a:lnTo>
                        <a:lnTo>
                          <a:pt x="1402" y="1127"/>
                        </a:lnTo>
                        <a:lnTo>
                          <a:pt x="1409" y="1123"/>
                        </a:lnTo>
                        <a:lnTo>
                          <a:pt x="1417" y="1118"/>
                        </a:lnTo>
                        <a:lnTo>
                          <a:pt x="1418" y="1118"/>
                        </a:lnTo>
                        <a:lnTo>
                          <a:pt x="1419" y="1119"/>
                        </a:lnTo>
                        <a:lnTo>
                          <a:pt x="1421" y="1119"/>
                        </a:lnTo>
                        <a:lnTo>
                          <a:pt x="1391" y="1148"/>
                        </a:lnTo>
                        <a:lnTo>
                          <a:pt x="1362" y="1168"/>
                        </a:lnTo>
                        <a:lnTo>
                          <a:pt x="1338" y="1180"/>
                        </a:lnTo>
                        <a:lnTo>
                          <a:pt x="1315" y="1185"/>
                        </a:lnTo>
                        <a:lnTo>
                          <a:pt x="1296" y="1186"/>
                        </a:lnTo>
                        <a:lnTo>
                          <a:pt x="1281" y="1185"/>
                        </a:lnTo>
                        <a:lnTo>
                          <a:pt x="1269" y="1185"/>
                        </a:lnTo>
                        <a:lnTo>
                          <a:pt x="1263" y="1185"/>
                        </a:lnTo>
                        <a:lnTo>
                          <a:pt x="1232" y="1176"/>
                        </a:lnTo>
                        <a:lnTo>
                          <a:pt x="1206" y="1159"/>
                        </a:lnTo>
                        <a:lnTo>
                          <a:pt x="1187" y="1135"/>
                        </a:lnTo>
                        <a:lnTo>
                          <a:pt x="1173" y="1110"/>
                        </a:lnTo>
                        <a:lnTo>
                          <a:pt x="1166" y="1084"/>
                        </a:lnTo>
                        <a:lnTo>
                          <a:pt x="1162" y="1056"/>
                        </a:lnTo>
                        <a:lnTo>
                          <a:pt x="1161" y="1028"/>
                        </a:lnTo>
                        <a:lnTo>
                          <a:pt x="1162" y="1006"/>
                        </a:lnTo>
                        <a:lnTo>
                          <a:pt x="1131" y="1007"/>
                        </a:lnTo>
                        <a:lnTo>
                          <a:pt x="1101" y="1007"/>
                        </a:lnTo>
                        <a:lnTo>
                          <a:pt x="1072" y="1007"/>
                        </a:lnTo>
                        <a:lnTo>
                          <a:pt x="1046" y="1007"/>
                        </a:lnTo>
                        <a:lnTo>
                          <a:pt x="1022" y="1007"/>
                        </a:lnTo>
                        <a:lnTo>
                          <a:pt x="999" y="1007"/>
                        </a:lnTo>
                        <a:lnTo>
                          <a:pt x="976" y="1006"/>
                        </a:lnTo>
                        <a:lnTo>
                          <a:pt x="956" y="1004"/>
                        </a:lnTo>
                        <a:lnTo>
                          <a:pt x="937" y="1003"/>
                        </a:lnTo>
                        <a:lnTo>
                          <a:pt x="917" y="1003"/>
                        </a:lnTo>
                        <a:lnTo>
                          <a:pt x="900" y="1002"/>
                        </a:lnTo>
                        <a:lnTo>
                          <a:pt x="883" y="1001"/>
                        </a:lnTo>
                        <a:lnTo>
                          <a:pt x="866" y="999"/>
                        </a:lnTo>
                        <a:lnTo>
                          <a:pt x="850" y="999"/>
                        </a:lnTo>
                        <a:lnTo>
                          <a:pt x="834" y="998"/>
                        </a:lnTo>
                        <a:lnTo>
                          <a:pt x="819" y="998"/>
                        </a:lnTo>
                        <a:lnTo>
                          <a:pt x="774" y="991"/>
                        </a:lnTo>
                        <a:lnTo>
                          <a:pt x="725" y="986"/>
                        </a:lnTo>
                        <a:lnTo>
                          <a:pt x="677" y="981"/>
                        </a:lnTo>
                        <a:lnTo>
                          <a:pt x="624" y="974"/>
                        </a:lnTo>
                        <a:lnTo>
                          <a:pt x="573" y="969"/>
                        </a:lnTo>
                        <a:lnTo>
                          <a:pt x="520" y="963"/>
                        </a:lnTo>
                        <a:lnTo>
                          <a:pt x="466" y="955"/>
                        </a:lnTo>
                        <a:lnTo>
                          <a:pt x="412" y="945"/>
                        </a:lnTo>
                        <a:lnTo>
                          <a:pt x="360" y="936"/>
                        </a:lnTo>
                        <a:lnTo>
                          <a:pt x="307" y="925"/>
                        </a:lnTo>
                        <a:lnTo>
                          <a:pt x="257" y="912"/>
                        </a:lnTo>
                        <a:lnTo>
                          <a:pt x="206" y="899"/>
                        </a:lnTo>
                        <a:lnTo>
                          <a:pt x="161" y="883"/>
                        </a:lnTo>
                        <a:lnTo>
                          <a:pt x="115" y="866"/>
                        </a:lnTo>
                        <a:lnTo>
                          <a:pt x="72" y="845"/>
                        </a:lnTo>
                        <a:lnTo>
                          <a:pt x="35" y="822"/>
                        </a:lnTo>
                        <a:lnTo>
                          <a:pt x="26" y="812"/>
                        </a:lnTo>
                        <a:lnTo>
                          <a:pt x="21" y="806"/>
                        </a:lnTo>
                        <a:lnTo>
                          <a:pt x="16" y="801"/>
                        </a:lnTo>
                        <a:lnTo>
                          <a:pt x="12" y="796"/>
                        </a:lnTo>
                        <a:lnTo>
                          <a:pt x="5" y="771"/>
                        </a:lnTo>
                        <a:lnTo>
                          <a:pt x="2" y="750"/>
                        </a:lnTo>
                        <a:lnTo>
                          <a:pt x="0" y="727"/>
                        </a:lnTo>
                        <a:lnTo>
                          <a:pt x="4" y="703"/>
                        </a:lnTo>
                        <a:lnTo>
                          <a:pt x="8" y="691"/>
                        </a:lnTo>
                        <a:lnTo>
                          <a:pt x="12" y="683"/>
                        </a:lnTo>
                        <a:lnTo>
                          <a:pt x="15" y="679"/>
                        </a:lnTo>
                        <a:lnTo>
                          <a:pt x="18" y="676"/>
                        </a:lnTo>
                        <a:lnTo>
                          <a:pt x="26" y="673"/>
                        </a:lnTo>
                        <a:lnTo>
                          <a:pt x="34" y="673"/>
                        </a:lnTo>
                        <a:lnTo>
                          <a:pt x="39" y="673"/>
                        </a:lnTo>
                        <a:lnTo>
                          <a:pt x="46" y="674"/>
                        </a:lnTo>
                        <a:lnTo>
                          <a:pt x="54" y="676"/>
                        </a:lnTo>
                        <a:lnTo>
                          <a:pt x="61" y="678"/>
                        </a:lnTo>
                        <a:lnTo>
                          <a:pt x="66" y="681"/>
                        </a:lnTo>
                        <a:lnTo>
                          <a:pt x="72" y="685"/>
                        </a:lnTo>
                        <a:lnTo>
                          <a:pt x="75" y="669"/>
                        </a:lnTo>
                        <a:lnTo>
                          <a:pt x="80" y="653"/>
                        </a:lnTo>
                        <a:lnTo>
                          <a:pt x="84" y="636"/>
                        </a:lnTo>
                        <a:lnTo>
                          <a:pt x="86" y="620"/>
                        </a:lnTo>
                        <a:lnTo>
                          <a:pt x="88" y="614"/>
                        </a:lnTo>
                        <a:lnTo>
                          <a:pt x="91" y="606"/>
                        </a:lnTo>
                        <a:lnTo>
                          <a:pt x="92" y="599"/>
                        </a:lnTo>
                        <a:lnTo>
                          <a:pt x="96" y="592"/>
                        </a:lnTo>
                        <a:lnTo>
                          <a:pt x="111" y="566"/>
                        </a:lnTo>
                        <a:lnTo>
                          <a:pt x="124" y="543"/>
                        </a:lnTo>
                        <a:lnTo>
                          <a:pt x="134" y="527"/>
                        </a:lnTo>
                        <a:lnTo>
                          <a:pt x="142" y="515"/>
                        </a:lnTo>
                        <a:lnTo>
                          <a:pt x="155" y="504"/>
                        </a:lnTo>
                        <a:lnTo>
                          <a:pt x="170" y="492"/>
                        </a:lnTo>
                        <a:lnTo>
                          <a:pt x="192" y="480"/>
                        </a:lnTo>
                        <a:lnTo>
                          <a:pt x="221" y="463"/>
                        </a:lnTo>
                        <a:lnTo>
                          <a:pt x="244" y="452"/>
                        </a:lnTo>
                        <a:lnTo>
                          <a:pt x="268" y="439"/>
                        </a:lnTo>
                        <a:lnTo>
                          <a:pt x="294" y="428"/>
                        </a:lnTo>
                        <a:lnTo>
                          <a:pt x="320" y="417"/>
                        </a:lnTo>
                        <a:lnTo>
                          <a:pt x="346" y="405"/>
                        </a:lnTo>
                        <a:lnTo>
                          <a:pt x="372" y="393"/>
                        </a:lnTo>
                        <a:lnTo>
                          <a:pt x="398" y="381"/>
                        </a:lnTo>
                        <a:lnTo>
                          <a:pt x="426" y="371"/>
                        </a:lnTo>
                        <a:lnTo>
                          <a:pt x="454" y="360"/>
                        </a:lnTo>
                        <a:lnTo>
                          <a:pt x="481" y="348"/>
                        </a:lnTo>
                        <a:lnTo>
                          <a:pt x="508" y="339"/>
                        </a:lnTo>
                        <a:lnTo>
                          <a:pt x="534" y="331"/>
                        </a:lnTo>
                        <a:lnTo>
                          <a:pt x="562" y="323"/>
                        </a:lnTo>
                        <a:lnTo>
                          <a:pt x="587" y="317"/>
                        </a:lnTo>
                        <a:lnTo>
                          <a:pt x="613" y="312"/>
                        </a:lnTo>
                        <a:lnTo>
                          <a:pt x="637" y="309"/>
                        </a:lnTo>
                        <a:lnTo>
                          <a:pt x="651" y="290"/>
                        </a:lnTo>
                        <a:lnTo>
                          <a:pt x="667" y="270"/>
                        </a:lnTo>
                        <a:lnTo>
                          <a:pt x="683" y="252"/>
                        </a:lnTo>
                        <a:lnTo>
                          <a:pt x="697" y="232"/>
                        </a:lnTo>
                        <a:lnTo>
                          <a:pt x="714" y="213"/>
                        </a:lnTo>
                        <a:lnTo>
                          <a:pt x="730" y="196"/>
                        </a:lnTo>
                        <a:lnTo>
                          <a:pt x="747" y="179"/>
                        </a:lnTo>
                        <a:lnTo>
                          <a:pt x="764" y="162"/>
                        </a:lnTo>
                        <a:lnTo>
                          <a:pt x="781" y="145"/>
                        </a:lnTo>
                        <a:lnTo>
                          <a:pt x="801" y="130"/>
                        </a:lnTo>
                        <a:lnTo>
                          <a:pt x="820" y="115"/>
                        </a:lnTo>
                        <a:lnTo>
                          <a:pt x="840" y="101"/>
                        </a:lnTo>
                        <a:lnTo>
                          <a:pt x="860" y="89"/>
                        </a:lnTo>
                        <a:lnTo>
                          <a:pt x="881" y="77"/>
                        </a:lnTo>
                        <a:lnTo>
                          <a:pt x="905" y="66"/>
                        </a:lnTo>
                        <a:lnTo>
                          <a:pt x="927" y="56"/>
                        </a:lnTo>
                        <a:lnTo>
                          <a:pt x="945" y="44"/>
                        </a:lnTo>
                        <a:lnTo>
                          <a:pt x="966" y="35"/>
                        </a:lnTo>
                        <a:lnTo>
                          <a:pt x="990" y="27"/>
                        </a:lnTo>
                        <a:lnTo>
                          <a:pt x="1016" y="21"/>
                        </a:lnTo>
                        <a:lnTo>
                          <a:pt x="1046" y="14"/>
                        </a:lnTo>
                        <a:lnTo>
                          <a:pt x="1079" y="10"/>
                        </a:lnTo>
                        <a:lnTo>
                          <a:pt x="1113" y="6"/>
                        </a:lnTo>
                        <a:lnTo>
                          <a:pt x="1149" y="3"/>
                        </a:lnTo>
                        <a:lnTo>
                          <a:pt x="1187" y="1"/>
                        </a:lnTo>
                        <a:lnTo>
                          <a:pt x="1227" y="0"/>
                        </a:lnTo>
                        <a:lnTo>
                          <a:pt x="1268" y="0"/>
                        </a:lnTo>
                        <a:lnTo>
                          <a:pt x="1309" y="0"/>
                        </a:lnTo>
                        <a:lnTo>
                          <a:pt x="1352" y="1"/>
                        </a:lnTo>
                        <a:lnTo>
                          <a:pt x="1393" y="3"/>
                        </a:lnTo>
                        <a:lnTo>
                          <a:pt x="1438" y="5"/>
                        </a:lnTo>
                        <a:lnTo>
                          <a:pt x="1481" y="7"/>
                        </a:lnTo>
                        <a:lnTo>
                          <a:pt x="1524" y="11"/>
                        </a:lnTo>
                        <a:lnTo>
                          <a:pt x="1565" y="15"/>
                        </a:lnTo>
                        <a:lnTo>
                          <a:pt x="1608" y="19"/>
                        </a:lnTo>
                        <a:lnTo>
                          <a:pt x="1648" y="23"/>
                        </a:lnTo>
                        <a:lnTo>
                          <a:pt x="1687" y="27"/>
                        </a:lnTo>
                        <a:lnTo>
                          <a:pt x="1725" y="32"/>
                        </a:lnTo>
                        <a:lnTo>
                          <a:pt x="1761" y="38"/>
                        </a:lnTo>
                        <a:lnTo>
                          <a:pt x="1795" y="42"/>
                        </a:lnTo>
                        <a:lnTo>
                          <a:pt x="1827" y="47"/>
                        </a:lnTo>
                        <a:lnTo>
                          <a:pt x="1855" y="54"/>
                        </a:lnTo>
                        <a:lnTo>
                          <a:pt x="1881" y="59"/>
                        </a:lnTo>
                        <a:lnTo>
                          <a:pt x="1906" y="63"/>
                        </a:lnTo>
                        <a:lnTo>
                          <a:pt x="1926" y="68"/>
                        </a:lnTo>
                        <a:lnTo>
                          <a:pt x="1942" y="72"/>
                        </a:lnTo>
                        <a:lnTo>
                          <a:pt x="1956" y="76"/>
                        </a:lnTo>
                        <a:lnTo>
                          <a:pt x="1964" y="8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9" name="Freeform 32"/>
                  <p:cNvSpPr>
                    <a:spLocks noChangeArrowheads="1"/>
                  </p:cNvSpPr>
                  <p:nvPr/>
                </p:nvSpPr>
                <p:spPr bwMode="auto">
                  <a:xfrm>
                    <a:off x="4811" y="3332"/>
                    <a:ext cx="175" cy="129"/>
                  </a:xfrm>
                  <a:custGeom>
                    <a:avLst/>
                    <a:gdLst>
                      <a:gd name="T0" fmla="*/ 0 w 771"/>
                      <a:gd name="T1" fmla="*/ 0 h 568"/>
                      <a:gd name="T2" fmla="*/ 0 w 771"/>
                      <a:gd name="T3" fmla="*/ 0 h 568"/>
                      <a:gd name="T4" fmla="*/ 0 w 771"/>
                      <a:gd name="T5" fmla="*/ 0 h 568"/>
                      <a:gd name="T6" fmla="*/ 0 w 771"/>
                      <a:gd name="T7" fmla="*/ 0 h 568"/>
                      <a:gd name="T8" fmla="*/ 0 w 771"/>
                      <a:gd name="T9" fmla="*/ 0 h 568"/>
                      <a:gd name="T10" fmla="*/ 0 w 771"/>
                      <a:gd name="T11" fmla="*/ 0 h 568"/>
                      <a:gd name="T12" fmla="*/ 0 w 771"/>
                      <a:gd name="T13" fmla="*/ 0 h 568"/>
                      <a:gd name="T14" fmla="*/ 0 w 771"/>
                      <a:gd name="T15" fmla="*/ 0 h 568"/>
                      <a:gd name="T16" fmla="*/ 0 w 771"/>
                      <a:gd name="T17" fmla="*/ 0 h 568"/>
                      <a:gd name="T18" fmla="*/ 0 w 771"/>
                      <a:gd name="T19" fmla="*/ 0 h 568"/>
                      <a:gd name="T20" fmla="*/ 0 w 771"/>
                      <a:gd name="T21" fmla="*/ 0 h 568"/>
                      <a:gd name="T22" fmla="*/ 0 w 771"/>
                      <a:gd name="T23" fmla="*/ 0 h 568"/>
                      <a:gd name="T24" fmla="*/ 0 w 771"/>
                      <a:gd name="T25" fmla="*/ 0 h 568"/>
                      <a:gd name="T26" fmla="*/ 0 w 771"/>
                      <a:gd name="T27" fmla="*/ 0 h 568"/>
                      <a:gd name="T28" fmla="*/ 0 w 771"/>
                      <a:gd name="T29" fmla="*/ 0 h 568"/>
                      <a:gd name="T30" fmla="*/ 0 w 771"/>
                      <a:gd name="T31" fmla="*/ 0 h 568"/>
                      <a:gd name="T32" fmla="*/ 0 w 771"/>
                      <a:gd name="T33" fmla="*/ 0 h 568"/>
                      <a:gd name="T34" fmla="*/ 0 w 771"/>
                      <a:gd name="T35" fmla="*/ 0 h 568"/>
                      <a:gd name="T36" fmla="*/ 0 w 771"/>
                      <a:gd name="T37" fmla="*/ 0 h 568"/>
                      <a:gd name="T38" fmla="*/ 0 w 771"/>
                      <a:gd name="T39" fmla="*/ 0 h 568"/>
                      <a:gd name="T40" fmla="*/ 0 w 771"/>
                      <a:gd name="T41" fmla="*/ 0 h 568"/>
                      <a:gd name="T42" fmla="*/ 0 w 771"/>
                      <a:gd name="T43" fmla="*/ 0 h 568"/>
                      <a:gd name="T44" fmla="*/ 0 w 771"/>
                      <a:gd name="T45" fmla="*/ 0 h 568"/>
                      <a:gd name="T46" fmla="*/ 0 w 771"/>
                      <a:gd name="T47" fmla="*/ 0 h 568"/>
                      <a:gd name="T48" fmla="*/ 0 w 771"/>
                      <a:gd name="T49" fmla="*/ 0 h 568"/>
                      <a:gd name="T50" fmla="*/ 0 w 771"/>
                      <a:gd name="T51" fmla="*/ 0 h 568"/>
                      <a:gd name="T52" fmla="*/ 0 w 771"/>
                      <a:gd name="T53" fmla="*/ 0 h 568"/>
                      <a:gd name="T54" fmla="*/ 0 w 771"/>
                      <a:gd name="T55" fmla="*/ 0 h 568"/>
                      <a:gd name="T56" fmla="*/ 0 w 771"/>
                      <a:gd name="T57" fmla="*/ 0 h 568"/>
                      <a:gd name="T58" fmla="*/ 0 w 771"/>
                      <a:gd name="T59" fmla="*/ 0 h 568"/>
                      <a:gd name="T60" fmla="*/ 0 w 771"/>
                      <a:gd name="T61" fmla="*/ 0 h 568"/>
                      <a:gd name="T62" fmla="*/ 0 w 771"/>
                      <a:gd name="T63" fmla="*/ 0 h 568"/>
                      <a:gd name="T64" fmla="*/ 0 w 771"/>
                      <a:gd name="T65" fmla="*/ 0 h 568"/>
                      <a:gd name="T66" fmla="*/ 0 w 771"/>
                      <a:gd name="T67" fmla="*/ 0 h 568"/>
                      <a:gd name="T68" fmla="*/ 0 w 771"/>
                      <a:gd name="T69" fmla="*/ 0 h 568"/>
                      <a:gd name="T70" fmla="*/ 0 w 771"/>
                      <a:gd name="T71" fmla="*/ 0 h 568"/>
                      <a:gd name="T72" fmla="*/ 0 w 771"/>
                      <a:gd name="T73" fmla="*/ 0 h 568"/>
                      <a:gd name="T74" fmla="*/ 0 w 771"/>
                      <a:gd name="T75" fmla="*/ 0 h 568"/>
                      <a:gd name="T76" fmla="*/ 0 w 771"/>
                      <a:gd name="T77" fmla="*/ 0 h 568"/>
                      <a:gd name="T78" fmla="*/ 0 w 771"/>
                      <a:gd name="T79" fmla="*/ 0 h 568"/>
                      <a:gd name="T80" fmla="*/ 0 w 771"/>
                      <a:gd name="T81" fmla="*/ 0 h 568"/>
                      <a:gd name="T82" fmla="*/ 0 w 771"/>
                      <a:gd name="T83" fmla="*/ 0 h 568"/>
                      <a:gd name="T84" fmla="*/ 0 w 771"/>
                      <a:gd name="T85" fmla="*/ 0 h 568"/>
                      <a:gd name="T86" fmla="*/ 0 w 771"/>
                      <a:gd name="T87" fmla="*/ 0 h 568"/>
                      <a:gd name="T88" fmla="*/ 0 w 771"/>
                      <a:gd name="T89" fmla="*/ 0 h 568"/>
                      <a:gd name="T90" fmla="*/ 0 w 771"/>
                      <a:gd name="T91" fmla="*/ 0 h 568"/>
                      <a:gd name="T92" fmla="*/ 0 w 771"/>
                      <a:gd name="T93" fmla="*/ 0 h 568"/>
                      <a:gd name="T94" fmla="*/ 0 w 771"/>
                      <a:gd name="T95" fmla="*/ 0 h 568"/>
                      <a:gd name="T96" fmla="*/ 0 w 771"/>
                      <a:gd name="T97" fmla="*/ 0 h 568"/>
                      <a:gd name="T98" fmla="*/ 0 w 771"/>
                      <a:gd name="T99" fmla="*/ 0 h 568"/>
                      <a:gd name="T100" fmla="*/ 0 w 771"/>
                      <a:gd name="T101" fmla="*/ 0 h 568"/>
                      <a:gd name="T102" fmla="*/ 0 w 771"/>
                      <a:gd name="T103" fmla="*/ 0 h 568"/>
                      <a:gd name="T104" fmla="*/ 0 w 771"/>
                      <a:gd name="T105" fmla="*/ 0 h 568"/>
                      <a:gd name="T106" fmla="*/ 0 w 771"/>
                      <a:gd name="T107" fmla="*/ 0 h 568"/>
                      <a:gd name="T108" fmla="*/ 0 w 771"/>
                      <a:gd name="T109" fmla="*/ 0 h 568"/>
                      <a:gd name="T110" fmla="*/ 0 w 771"/>
                      <a:gd name="T111" fmla="*/ 0 h 568"/>
                      <a:gd name="T112" fmla="*/ 0 w 771"/>
                      <a:gd name="T113" fmla="*/ 0 h 568"/>
                      <a:gd name="T114" fmla="*/ 0 w 771"/>
                      <a:gd name="T115" fmla="*/ 0 h 568"/>
                      <a:gd name="T116" fmla="*/ 0 w 771"/>
                      <a:gd name="T117" fmla="*/ 0 h 568"/>
                      <a:gd name="T118" fmla="*/ 0 w 771"/>
                      <a:gd name="T119" fmla="*/ 0 h 568"/>
                      <a:gd name="T120" fmla="*/ 0 w 771"/>
                      <a:gd name="T121" fmla="*/ 0 h 56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771"/>
                      <a:gd name="T184" fmla="*/ 0 h 568"/>
                      <a:gd name="T185" fmla="*/ 771 w 771"/>
                      <a:gd name="T186" fmla="*/ 568 h 56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771" h="568">
                        <a:moveTo>
                          <a:pt x="379" y="23"/>
                        </a:moveTo>
                        <a:lnTo>
                          <a:pt x="386" y="26"/>
                        </a:lnTo>
                        <a:lnTo>
                          <a:pt x="391" y="30"/>
                        </a:lnTo>
                        <a:lnTo>
                          <a:pt x="399" y="33"/>
                        </a:lnTo>
                        <a:lnTo>
                          <a:pt x="404" y="37"/>
                        </a:lnTo>
                        <a:lnTo>
                          <a:pt x="411" y="39"/>
                        </a:lnTo>
                        <a:lnTo>
                          <a:pt x="419" y="43"/>
                        </a:lnTo>
                        <a:lnTo>
                          <a:pt x="424" y="46"/>
                        </a:lnTo>
                        <a:lnTo>
                          <a:pt x="431" y="50"/>
                        </a:lnTo>
                        <a:lnTo>
                          <a:pt x="450" y="59"/>
                        </a:lnTo>
                        <a:lnTo>
                          <a:pt x="465" y="71"/>
                        </a:lnTo>
                        <a:lnTo>
                          <a:pt x="477" y="87"/>
                        </a:lnTo>
                        <a:lnTo>
                          <a:pt x="486" y="104"/>
                        </a:lnTo>
                        <a:lnTo>
                          <a:pt x="496" y="123"/>
                        </a:lnTo>
                        <a:lnTo>
                          <a:pt x="507" y="143"/>
                        </a:lnTo>
                        <a:lnTo>
                          <a:pt x="517" y="164"/>
                        </a:lnTo>
                        <a:lnTo>
                          <a:pt x="531" y="186"/>
                        </a:lnTo>
                        <a:lnTo>
                          <a:pt x="540" y="198"/>
                        </a:lnTo>
                        <a:lnTo>
                          <a:pt x="549" y="207"/>
                        </a:lnTo>
                        <a:lnTo>
                          <a:pt x="556" y="215"/>
                        </a:lnTo>
                        <a:lnTo>
                          <a:pt x="565" y="223"/>
                        </a:lnTo>
                        <a:lnTo>
                          <a:pt x="573" y="231"/>
                        </a:lnTo>
                        <a:lnTo>
                          <a:pt x="581" y="238"/>
                        </a:lnTo>
                        <a:lnTo>
                          <a:pt x="591" y="246"/>
                        </a:lnTo>
                        <a:lnTo>
                          <a:pt x="603" y="254"/>
                        </a:lnTo>
                        <a:lnTo>
                          <a:pt x="619" y="261"/>
                        </a:lnTo>
                        <a:lnTo>
                          <a:pt x="636" y="268"/>
                        </a:lnTo>
                        <a:lnTo>
                          <a:pt x="651" y="274"/>
                        </a:lnTo>
                        <a:lnTo>
                          <a:pt x="669" y="277"/>
                        </a:lnTo>
                        <a:lnTo>
                          <a:pt x="685" y="284"/>
                        </a:lnTo>
                        <a:lnTo>
                          <a:pt x="702" y="288"/>
                        </a:lnTo>
                        <a:lnTo>
                          <a:pt x="716" y="293"/>
                        </a:lnTo>
                        <a:lnTo>
                          <a:pt x="732" y="300"/>
                        </a:lnTo>
                        <a:lnTo>
                          <a:pt x="742" y="312"/>
                        </a:lnTo>
                        <a:lnTo>
                          <a:pt x="749" y="324"/>
                        </a:lnTo>
                        <a:lnTo>
                          <a:pt x="757" y="337"/>
                        </a:lnTo>
                        <a:lnTo>
                          <a:pt x="766" y="350"/>
                        </a:lnTo>
                        <a:lnTo>
                          <a:pt x="769" y="371"/>
                        </a:lnTo>
                        <a:lnTo>
                          <a:pt x="770" y="444"/>
                        </a:lnTo>
                        <a:lnTo>
                          <a:pt x="763" y="525"/>
                        </a:lnTo>
                        <a:lnTo>
                          <a:pt x="745" y="567"/>
                        </a:lnTo>
                        <a:lnTo>
                          <a:pt x="743" y="526"/>
                        </a:lnTo>
                        <a:lnTo>
                          <a:pt x="746" y="484"/>
                        </a:lnTo>
                        <a:lnTo>
                          <a:pt x="750" y="440"/>
                        </a:lnTo>
                        <a:lnTo>
                          <a:pt x="750" y="398"/>
                        </a:lnTo>
                        <a:lnTo>
                          <a:pt x="746" y="377"/>
                        </a:lnTo>
                        <a:lnTo>
                          <a:pt x="740" y="354"/>
                        </a:lnTo>
                        <a:lnTo>
                          <a:pt x="732" y="334"/>
                        </a:lnTo>
                        <a:lnTo>
                          <a:pt x="717" y="325"/>
                        </a:lnTo>
                        <a:lnTo>
                          <a:pt x="687" y="316"/>
                        </a:lnTo>
                        <a:lnTo>
                          <a:pt x="659" y="307"/>
                        </a:lnTo>
                        <a:lnTo>
                          <a:pt x="635" y="299"/>
                        </a:lnTo>
                        <a:lnTo>
                          <a:pt x="611" y="291"/>
                        </a:lnTo>
                        <a:lnTo>
                          <a:pt x="590" y="280"/>
                        </a:lnTo>
                        <a:lnTo>
                          <a:pt x="570" y="266"/>
                        </a:lnTo>
                        <a:lnTo>
                          <a:pt x="550" y="247"/>
                        </a:lnTo>
                        <a:lnTo>
                          <a:pt x="529" y="224"/>
                        </a:lnTo>
                        <a:lnTo>
                          <a:pt x="519" y="206"/>
                        </a:lnTo>
                        <a:lnTo>
                          <a:pt x="507" y="186"/>
                        </a:lnTo>
                        <a:lnTo>
                          <a:pt x="493" y="164"/>
                        </a:lnTo>
                        <a:lnTo>
                          <a:pt x="479" y="144"/>
                        </a:lnTo>
                        <a:lnTo>
                          <a:pt x="463" y="124"/>
                        </a:lnTo>
                        <a:lnTo>
                          <a:pt x="447" y="106"/>
                        </a:lnTo>
                        <a:lnTo>
                          <a:pt x="430" y="90"/>
                        </a:lnTo>
                        <a:lnTo>
                          <a:pt x="414" y="76"/>
                        </a:lnTo>
                        <a:lnTo>
                          <a:pt x="407" y="75"/>
                        </a:lnTo>
                        <a:lnTo>
                          <a:pt x="400" y="74"/>
                        </a:lnTo>
                        <a:lnTo>
                          <a:pt x="393" y="74"/>
                        </a:lnTo>
                        <a:lnTo>
                          <a:pt x="387" y="72"/>
                        </a:lnTo>
                        <a:lnTo>
                          <a:pt x="381" y="71"/>
                        </a:lnTo>
                        <a:lnTo>
                          <a:pt x="374" y="70"/>
                        </a:lnTo>
                        <a:lnTo>
                          <a:pt x="367" y="68"/>
                        </a:lnTo>
                        <a:lnTo>
                          <a:pt x="360" y="67"/>
                        </a:lnTo>
                        <a:lnTo>
                          <a:pt x="351" y="66"/>
                        </a:lnTo>
                        <a:lnTo>
                          <a:pt x="336" y="66"/>
                        </a:lnTo>
                        <a:lnTo>
                          <a:pt x="315" y="66"/>
                        </a:lnTo>
                        <a:lnTo>
                          <a:pt x="291" y="66"/>
                        </a:lnTo>
                        <a:lnTo>
                          <a:pt x="264" y="66"/>
                        </a:lnTo>
                        <a:lnTo>
                          <a:pt x="235" y="67"/>
                        </a:lnTo>
                        <a:lnTo>
                          <a:pt x="204" y="67"/>
                        </a:lnTo>
                        <a:lnTo>
                          <a:pt x="173" y="68"/>
                        </a:lnTo>
                        <a:lnTo>
                          <a:pt x="143" y="68"/>
                        </a:lnTo>
                        <a:lnTo>
                          <a:pt x="113" y="68"/>
                        </a:lnTo>
                        <a:lnTo>
                          <a:pt x="84" y="68"/>
                        </a:lnTo>
                        <a:lnTo>
                          <a:pt x="58" y="67"/>
                        </a:lnTo>
                        <a:lnTo>
                          <a:pt x="36" y="66"/>
                        </a:lnTo>
                        <a:lnTo>
                          <a:pt x="18" y="64"/>
                        </a:lnTo>
                        <a:lnTo>
                          <a:pt x="6" y="62"/>
                        </a:lnTo>
                        <a:lnTo>
                          <a:pt x="0" y="58"/>
                        </a:lnTo>
                        <a:lnTo>
                          <a:pt x="26" y="54"/>
                        </a:lnTo>
                        <a:lnTo>
                          <a:pt x="52" y="50"/>
                        </a:lnTo>
                        <a:lnTo>
                          <a:pt x="77" y="46"/>
                        </a:lnTo>
                        <a:lnTo>
                          <a:pt x="103" y="43"/>
                        </a:lnTo>
                        <a:lnTo>
                          <a:pt x="130" y="42"/>
                        </a:lnTo>
                        <a:lnTo>
                          <a:pt x="156" y="40"/>
                        </a:lnTo>
                        <a:lnTo>
                          <a:pt x="182" y="39"/>
                        </a:lnTo>
                        <a:lnTo>
                          <a:pt x="207" y="38"/>
                        </a:lnTo>
                        <a:lnTo>
                          <a:pt x="223" y="38"/>
                        </a:lnTo>
                        <a:lnTo>
                          <a:pt x="235" y="38"/>
                        </a:lnTo>
                        <a:lnTo>
                          <a:pt x="251" y="38"/>
                        </a:lnTo>
                        <a:lnTo>
                          <a:pt x="264" y="38"/>
                        </a:lnTo>
                        <a:lnTo>
                          <a:pt x="280" y="38"/>
                        </a:lnTo>
                        <a:lnTo>
                          <a:pt x="294" y="38"/>
                        </a:lnTo>
                        <a:lnTo>
                          <a:pt x="309" y="38"/>
                        </a:lnTo>
                        <a:lnTo>
                          <a:pt x="324" y="38"/>
                        </a:lnTo>
                        <a:lnTo>
                          <a:pt x="320" y="31"/>
                        </a:lnTo>
                        <a:lnTo>
                          <a:pt x="309" y="25"/>
                        </a:lnTo>
                        <a:lnTo>
                          <a:pt x="291" y="20"/>
                        </a:lnTo>
                        <a:lnTo>
                          <a:pt x="273" y="13"/>
                        </a:lnTo>
                        <a:lnTo>
                          <a:pt x="254" y="7"/>
                        </a:lnTo>
                        <a:lnTo>
                          <a:pt x="237" y="4"/>
                        </a:lnTo>
                        <a:lnTo>
                          <a:pt x="225" y="1"/>
                        </a:lnTo>
                        <a:lnTo>
                          <a:pt x="220" y="0"/>
                        </a:lnTo>
                        <a:lnTo>
                          <a:pt x="241" y="0"/>
                        </a:lnTo>
                        <a:lnTo>
                          <a:pt x="261" y="0"/>
                        </a:lnTo>
                        <a:lnTo>
                          <a:pt x="281" y="1"/>
                        </a:lnTo>
                        <a:lnTo>
                          <a:pt x="300" y="4"/>
                        </a:lnTo>
                        <a:lnTo>
                          <a:pt x="320" y="7"/>
                        </a:lnTo>
                        <a:lnTo>
                          <a:pt x="339" y="12"/>
                        </a:lnTo>
                        <a:lnTo>
                          <a:pt x="357" y="17"/>
                        </a:lnTo>
                        <a:lnTo>
                          <a:pt x="379" y="23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0" name="Freeform 33"/>
                  <p:cNvSpPr>
                    <a:spLocks noChangeArrowheads="1"/>
                  </p:cNvSpPr>
                  <p:nvPr/>
                </p:nvSpPr>
                <p:spPr bwMode="auto">
                  <a:xfrm>
                    <a:off x="4852" y="3351"/>
                    <a:ext cx="29" cy="55"/>
                  </a:xfrm>
                  <a:custGeom>
                    <a:avLst/>
                    <a:gdLst>
                      <a:gd name="T0" fmla="*/ 0 w 130"/>
                      <a:gd name="T1" fmla="*/ 0 h 243"/>
                      <a:gd name="T2" fmla="*/ 0 w 130"/>
                      <a:gd name="T3" fmla="*/ 0 h 243"/>
                      <a:gd name="T4" fmla="*/ 0 w 130"/>
                      <a:gd name="T5" fmla="*/ 0 h 243"/>
                      <a:gd name="T6" fmla="*/ 0 w 130"/>
                      <a:gd name="T7" fmla="*/ 0 h 243"/>
                      <a:gd name="T8" fmla="*/ 0 w 130"/>
                      <a:gd name="T9" fmla="*/ 0 h 243"/>
                      <a:gd name="T10" fmla="*/ 0 w 130"/>
                      <a:gd name="T11" fmla="*/ 0 h 243"/>
                      <a:gd name="T12" fmla="*/ 0 w 130"/>
                      <a:gd name="T13" fmla="*/ 0 h 243"/>
                      <a:gd name="T14" fmla="*/ 0 w 130"/>
                      <a:gd name="T15" fmla="*/ 0 h 243"/>
                      <a:gd name="T16" fmla="*/ 0 w 130"/>
                      <a:gd name="T17" fmla="*/ 0 h 243"/>
                      <a:gd name="T18" fmla="*/ 0 w 130"/>
                      <a:gd name="T19" fmla="*/ 0 h 243"/>
                      <a:gd name="T20" fmla="*/ 0 w 130"/>
                      <a:gd name="T21" fmla="*/ 0 h 243"/>
                      <a:gd name="T22" fmla="*/ 0 w 130"/>
                      <a:gd name="T23" fmla="*/ 0 h 243"/>
                      <a:gd name="T24" fmla="*/ 0 w 130"/>
                      <a:gd name="T25" fmla="*/ 0 h 243"/>
                      <a:gd name="T26" fmla="*/ 0 w 130"/>
                      <a:gd name="T27" fmla="*/ 0 h 243"/>
                      <a:gd name="T28" fmla="*/ 0 w 130"/>
                      <a:gd name="T29" fmla="*/ 0 h 243"/>
                      <a:gd name="T30" fmla="*/ 0 w 130"/>
                      <a:gd name="T31" fmla="*/ 0 h 243"/>
                      <a:gd name="T32" fmla="*/ 0 w 130"/>
                      <a:gd name="T33" fmla="*/ 0 h 243"/>
                      <a:gd name="T34" fmla="*/ 0 w 130"/>
                      <a:gd name="T35" fmla="*/ 0 h 243"/>
                      <a:gd name="T36" fmla="*/ 0 w 130"/>
                      <a:gd name="T37" fmla="*/ 0 h 243"/>
                      <a:gd name="T38" fmla="*/ 0 w 130"/>
                      <a:gd name="T39" fmla="*/ 0 h 243"/>
                      <a:gd name="T40" fmla="*/ 0 w 130"/>
                      <a:gd name="T41" fmla="*/ 0 h 243"/>
                      <a:gd name="T42" fmla="*/ 0 w 130"/>
                      <a:gd name="T43" fmla="*/ 0 h 243"/>
                      <a:gd name="T44" fmla="*/ 0 w 130"/>
                      <a:gd name="T45" fmla="*/ 0 h 243"/>
                      <a:gd name="T46" fmla="*/ 0 w 130"/>
                      <a:gd name="T47" fmla="*/ 0 h 243"/>
                      <a:gd name="T48" fmla="*/ 0 w 130"/>
                      <a:gd name="T49" fmla="*/ 0 h 243"/>
                      <a:gd name="T50" fmla="*/ 0 w 130"/>
                      <a:gd name="T51" fmla="*/ 0 h 243"/>
                      <a:gd name="T52" fmla="*/ 0 w 130"/>
                      <a:gd name="T53" fmla="*/ 0 h 243"/>
                      <a:gd name="T54" fmla="*/ 0 w 130"/>
                      <a:gd name="T55" fmla="*/ 0 h 243"/>
                      <a:gd name="T56" fmla="*/ 0 w 130"/>
                      <a:gd name="T57" fmla="*/ 0 h 243"/>
                      <a:gd name="T58" fmla="*/ 0 w 130"/>
                      <a:gd name="T59" fmla="*/ 0 h 24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30"/>
                      <a:gd name="T91" fmla="*/ 0 h 243"/>
                      <a:gd name="T92" fmla="*/ 130 w 130"/>
                      <a:gd name="T93" fmla="*/ 243 h 243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30" h="243">
                        <a:moveTo>
                          <a:pt x="129" y="11"/>
                        </a:moveTo>
                        <a:lnTo>
                          <a:pt x="123" y="13"/>
                        </a:lnTo>
                        <a:lnTo>
                          <a:pt x="108" y="13"/>
                        </a:lnTo>
                        <a:lnTo>
                          <a:pt x="93" y="14"/>
                        </a:lnTo>
                        <a:lnTo>
                          <a:pt x="74" y="15"/>
                        </a:lnTo>
                        <a:lnTo>
                          <a:pt x="57" y="16"/>
                        </a:lnTo>
                        <a:lnTo>
                          <a:pt x="41" y="16"/>
                        </a:lnTo>
                        <a:lnTo>
                          <a:pt x="32" y="18"/>
                        </a:lnTo>
                        <a:lnTo>
                          <a:pt x="27" y="18"/>
                        </a:lnTo>
                        <a:lnTo>
                          <a:pt x="34" y="53"/>
                        </a:lnTo>
                        <a:lnTo>
                          <a:pt x="40" y="113"/>
                        </a:lnTo>
                        <a:lnTo>
                          <a:pt x="37" y="182"/>
                        </a:lnTo>
                        <a:lnTo>
                          <a:pt x="18" y="242"/>
                        </a:lnTo>
                        <a:lnTo>
                          <a:pt x="17" y="239"/>
                        </a:lnTo>
                        <a:lnTo>
                          <a:pt x="16" y="235"/>
                        </a:lnTo>
                        <a:lnTo>
                          <a:pt x="16" y="232"/>
                        </a:lnTo>
                        <a:lnTo>
                          <a:pt x="14" y="230"/>
                        </a:lnTo>
                        <a:lnTo>
                          <a:pt x="16" y="168"/>
                        </a:lnTo>
                        <a:lnTo>
                          <a:pt x="13" y="113"/>
                        </a:lnTo>
                        <a:lnTo>
                          <a:pt x="8" y="62"/>
                        </a:lnTo>
                        <a:lnTo>
                          <a:pt x="0" y="9"/>
                        </a:lnTo>
                        <a:lnTo>
                          <a:pt x="12" y="3"/>
                        </a:lnTo>
                        <a:lnTo>
                          <a:pt x="27" y="1"/>
                        </a:lnTo>
                        <a:lnTo>
                          <a:pt x="45" y="0"/>
                        </a:lnTo>
                        <a:lnTo>
                          <a:pt x="65" y="0"/>
                        </a:lnTo>
                        <a:lnTo>
                          <a:pt x="84" y="2"/>
                        </a:lnTo>
                        <a:lnTo>
                          <a:pt x="104" y="5"/>
                        </a:lnTo>
                        <a:lnTo>
                          <a:pt x="118" y="7"/>
                        </a:lnTo>
                        <a:lnTo>
                          <a:pt x="129" y="11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1" name="Freeform 34"/>
                  <p:cNvSpPr>
                    <a:spLocks noChangeArrowheads="1"/>
                  </p:cNvSpPr>
                  <p:nvPr/>
                </p:nvSpPr>
                <p:spPr bwMode="auto">
                  <a:xfrm>
                    <a:off x="4874" y="3352"/>
                    <a:ext cx="34" cy="49"/>
                  </a:xfrm>
                  <a:custGeom>
                    <a:avLst/>
                    <a:gdLst>
                      <a:gd name="T0" fmla="*/ 0 w 151"/>
                      <a:gd name="T1" fmla="*/ 0 h 215"/>
                      <a:gd name="T2" fmla="*/ 0 w 151"/>
                      <a:gd name="T3" fmla="*/ 0 h 215"/>
                      <a:gd name="T4" fmla="*/ 0 w 151"/>
                      <a:gd name="T5" fmla="*/ 0 h 215"/>
                      <a:gd name="T6" fmla="*/ 0 w 151"/>
                      <a:gd name="T7" fmla="*/ 0 h 215"/>
                      <a:gd name="T8" fmla="*/ 0 w 151"/>
                      <a:gd name="T9" fmla="*/ 0 h 215"/>
                      <a:gd name="T10" fmla="*/ 0 w 151"/>
                      <a:gd name="T11" fmla="*/ 0 h 215"/>
                      <a:gd name="T12" fmla="*/ 0 w 151"/>
                      <a:gd name="T13" fmla="*/ 0 h 215"/>
                      <a:gd name="T14" fmla="*/ 0 w 151"/>
                      <a:gd name="T15" fmla="*/ 0 h 215"/>
                      <a:gd name="T16" fmla="*/ 0 w 151"/>
                      <a:gd name="T17" fmla="*/ 0 h 215"/>
                      <a:gd name="T18" fmla="*/ 0 w 151"/>
                      <a:gd name="T19" fmla="*/ 0 h 215"/>
                      <a:gd name="T20" fmla="*/ 0 w 151"/>
                      <a:gd name="T21" fmla="*/ 0 h 215"/>
                      <a:gd name="T22" fmla="*/ 0 w 151"/>
                      <a:gd name="T23" fmla="*/ 0 h 215"/>
                      <a:gd name="T24" fmla="*/ 0 w 151"/>
                      <a:gd name="T25" fmla="*/ 0 h 215"/>
                      <a:gd name="T26" fmla="*/ 0 w 151"/>
                      <a:gd name="T27" fmla="*/ 0 h 215"/>
                      <a:gd name="T28" fmla="*/ 0 w 151"/>
                      <a:gd name="T29" fmla="*/ 0 h 215"/>
                      <a:gd name="T30" fmla="*/ 0 w 151"/>
                      <a:gd name="T31" fmla="*/ 0 h 215"/>
                      <a:gd name="T32" fmla="*/ 0 w 151"/>
                      <a:gd name="T33" fmla="*/ 0 h 215"/>
                      <a:gd name="T34" fmla="*/ 0 w 151"/>
                      <a:gd name="T35" fmla="*/ 0 h 215"/>
                      <a:gd name="T36" fmla="*/ 0 w 151"/>
                      <a:gd name="T37" fmla="*/ 0 h 215"/>
                      <a:gd name="T38" fmla="*/ 0 w 151"/>
                      <a:gd name="T39" fmla="*/ 0 h 215"/>
                      <a:gd name="T40" fmla="*/ 0 w 151"/>
                      <a:gd name="T41" fmla="*/ 0 h 215"/>
                      <a:gd name="T42" fmla="*/ 0 w 151"/>
                      <a:gd name="T43" fmla="*/ 0 h 215"/>
                      <a:gd name="T44" fmla="*/ 0 w 151"/>
                      <a:gd name="T45" fmla="*/ 0 h 215"/>
                      <a:gd name="T46" fmla="*/ 0 w 151"/>
                      <a:gd name="T47" fmla="*/ 0 h 215"/>
                      <a:gd name="T48" fmla="*/ 0 w 151"/>
                      <a:gd name="T49" fmla="*/ 0 h 215"/>
                      <a:gd name="T50" fmla="*/ 0 w 151"/>
                      <a:gd name="T51" fmla="*/ 0 h 21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51"/>
                      <a:gd name="T79" fmla="*/ 0 h 215"/>
                      <a:gd name="T80" fmla="*/ 151 w 151"/>
                      <a:gd name="T81" fmla="*/ 215 h 21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51" h="215">
                        <a:moveTo>
                          <a:pt x="148" y="200"/>
                        </a:moveTo>
                        <a:lnTo>
                          <a:pt x="146" y="206"/>
                        </a:lnTo>
                        <a:lnTo>
                          <a:pt x="144" y="210"/>
                        </a:lnTo>
                        <a:lnTo>
                          <a:pt x="143" y="212"/>
                        </a:lnTo>
                        <a:lnTo>
                          <a:pt x="142" y="214"/>
                        </a:lnTo>
                        <a:lnTo>
                          <a:pt x="140" y="212"/>
                        </a:lnTo>
                        <a:lnTo>
                          <a:pt x="138" y="211"/>
                        </a:lnTo>
                        <a:lnTo>
                          <a:pt x="137" y="210"/>
                        </a:lnTo>
                        <a:lnTo>
                          <a:pt x="132" y="177"/>
                        </a:lnTo>
                        <a:lnTo>
                          <a:pt x="121" y="146"/>
                        </a:lnTo>
                        <a:lnTo>
                          <a:pt x="108" y="115"/>
                        </a:lnTo>
                        <a:lnTo>
                          <a:pt x="96" y="85"/>
                        </a:lnTo>
                        <a:lnTo>
                          <a:pt x="77" y="59"/>
                        </a:lnTo>
                        <a:lnTo>
                          <a:pt x="55" y="35"/>
                        </a:lnTo>
                        <a:lnTo>
                          <a:pt x="30" y="16"/>
                        </a:lnTo>
                        <a:lnTo>
                          <a:pt x="0" y="0"/>
                        </a:lnTo>
                        <a:lnTo>
                          <a:pt x="41" y="3"/>
                        </a:lnTo>
                        <a:lnTo>
                          <a:pt x="74" y="21"/>
                        </a:lnTo>
                        <a:lnTo>
                          <a:pt x="102" y="50"/>
                        </a:lnTo>
                        <a:lnTo>
                          <a:pt x="123" y="85"/>
                        </a:lnTo>
                        <a:lnTo>
                          <a:pt x="137" y="122"/>
                        </a:lnTo>
                        <a:lnTo>
                          <a:pt x="147" y="157"/>
                        </a:lnTo>
                        <a:lnTo>
                          <a:pt x="150" y="184"/>
                        </a:lnTo>
                        <a:lnTo>
                          <a:pt x="148" y="20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2" name="Freeform 35"/>
                  <p:cNvSpPr>
                    <a:spLocks noChangeArrowheads="1"/>
                  </p:cNvSpPr>
                  <p:nvPr/>
                </p:nvSpPr>
                <p:spPr bwMode="auto">
                  <a:xfrm>
                    <a:off x="4779" y="3352"/>
                    <a:ext cx="66" cy="68"/>
                  </a:xfrm>
                  <a:custGeom>
                    <a:avLst/>
                    <a:gdLst>
                      <a:gd name="T0" fmla="*/ 0 w 290"/>
                      <a:gd name="T1" fmla="*/ 0 h 301"/>
                      <a:gd name="T2" fmla="*/ 0 w 290"/>
                      <a:gd name="T3" fmla="*/ 0 h 301"/>
                      <a:gd name="T4" fmla="*/ 0 w 290"/>
                      <a:gd name="T5" fmla="*/ 0 h 301"/>
                      <a:gd name="T6" fmla="*/ 0 w 290"/>
                      <a:gd name="T7" fmla="*/ 0 h 301"/>
                      <a:gd name="T8" fmla="*/ 0 w 290"/>
                      <a:gd name="T9" fmla="*/ 0 h 301"/>
                      <a:gd name="T10" fmla="*/ 0 w 290"/>
                      <a:gd name="T11" fmla="*/ 0 h 301"/>
                      <a:gd name="T12" fmla="*/ 0 w 290"/>
                      <a:gd name="T13" fmla="*/ 0 h 301"/>
                      <a:gd name="T14" fmla="*/ 0 w 290"/>
                      <a:gd name="T15" fmla="*/ 0 h 301"/>
                      <a:gd name="T16" fmla="*/ 0 w 290"/>
                      <a:gd name="T17" fmla="*/ 0 h 301"/>
                      <a:gd name="T18" fmla="*/ 0 w 290"/>
                      <a:gd name="T19" fmla="*/ 0 h 301"/>
                      <a:gd name="T20" fmla="*/ 0 w 290"/>
                      <a:gd name="T21" fmla="*/ 0 h 301"/>
                      <a:gd name="T22" fmla="*/ 0 w 290"/>
                      <a:gd name="T23" fmla="*/ 0 h 301"/>
                      <a:gd name="T24" fmla="*/ 0 w 290"/>
                      <a:gd name="T25" fmla="*/ 0 h 301"/>
                      <a:gd name="T26" fmla="*/ 0 w 290"/>
                      <a:gd name="T27" fmla="*/ 0 h 301"/>
                      <a:gd name="T28" fmla="*/ 0 w 290"/>
                      <a:gd name="T29" fmla="*/ 0 h 301"/>
                      <a:gd name="T30" fmla="*/ 0 w 290"/>
                      <a:gd name="T31" fmla="*/ 0 h 301"/>
                      <a:gd name="T32" fmla="*/ 0 w 290"/>
                      <a:gd name="T33" fmla="*/ 0 h 301"/>
                      <a:gd name="T34" fmla="*/ 0 w 290"/>
                      <a:gd name="T35" fmla="*/ 0 h 301"/>
                      <a:gd name="T36" fmla="*/ 0 w 290"/>
                      <a:gd name="T37" fmla="*/ 0 h 301"/>
                      <a:gd name="T38" fmla="*/ 0 w 290"/>
                      <a:gd name="T39" fmla="*/ 0 h 301"/>
                      <a:gd name="T40" fmla="*/ 0 w 290"/>
                      <a:gd name="T41" fmla="*/ 0 h 301"/>
                      <a:gd name="T42" fmla="*/ 0 w 290"/>
                      <a:gd name="T43" fmla="*/ 0 h 301"/>
                      <a:gd name="T44" fmla="*/ 0 w 290"/>
                      <a:gd name="T45" fmla="*/ 0 h 301"/>
                      <a:gd name="T46" fmla="*/ 0 w 290"/>
                      <a:gd name="T47" fmla="*/ 0 h 301"/>
                      <a:gd name="T48" fmla="*/ 0 w 290"/>
                      <a:gd name="T49" fmla="*/ 0 h 301"/>
                      <a:gd name="T50" fmla="*/ 0 w 290"/>
                      <a:gd name="T51" fmla="*/ 0 h 301"/>
                      <a:gd name="T52" fmla="*/ 0 w 290"/>
                      <a:gd name="T53" fmla="*/ 0 h 301"/>
                      <a:gd name="T54" fmla="*/ 0 w 290"/>
                      <a:gd name="T55" fmla="*/ 0 h 301"/>
                      <a:gd name="T56" fmla="*/ 0 w 290"/>
                      <a:gd name="T57" fmla="*/ 0 h 301"/>
                      <a:gd name="T58" fmla="*/ 0 w 290"/>
                      <a:gd name="T59" fmla="*/ 0 h 301"/>
                      <a:gd name="T60" fmla="*/ 0 w 290"/>
                      <a:gd name="T61" fmla="*/ 0 h 301"/>
                      <a:gd name="T62" fmla="*/ 0 w 290"/>
                      <a:gd name="T63" fmla="*/ 0 h 301"/>
                      <a:gd name="T64" fmla="*/ 0 w 290"/>
                      <a:gd name="T65" fmla="*/ 0 h 30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90"/>
                      <a:gd name="T100" fmla="*/ 0 h 301"/>
                      <a:gd name="T101" fmla="*/ 290 w 290"/>
                      <a:gd name="T102" fmla="*/ 301 h 30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90" h="301">
                        <a:moveTo>
                          <a:pt x="260" y="1"/>
                        </a:moveTo>
                        <a:lnTo>
                          <a:pt x="275" y="14"/>
                        </a:lnTo>
                        <a:lnTo>
                          <a:pt x="284" y="39"/>
                        </a:lnTo>
                        <a:lnTo>
                          <a:pt x="285" y="71"/>
                        </a:lnTo>
                        <a:lnTo>
                          <a:pt x="282" y="110"/>
                        </a:lnTo>
                        <a:lnTo>
                          <a:pt x="276" y="149"/>
                        </a:lnTo>
                        <a:lnTo>
                          <a:pt x="268" y="187"/>
                        </a:lnTo>
                        <a:lnTo>
                          <a:pt x="262" y="222"/>
                        </a:lnTo>
                        <a:lnTo>
                          <a:pt x="258" y="248"/>
                        </a:lnTo>
                        <a:lnTo>
                          <a:pt x="272" y="246"/>
                        </a:lnTo>
                        <a:lnTo>
                          <a:pt x="281" y="245"/>
                        </a:lnTo>
                        <a:lnTo>
                          <a:pt x="285" y="245"/>
                        </a:lnTo>
                        <a:lnTo>
                          <a:pt x="289" y="246"/>
                        </a:lnTo>
                        <a:lnTo>
                          <a:pt x="288" y="251"/>
                        </a:lnTo>
                        <a:lnTo>
                          <a:pt x="274" y="260"/>
                        </a:lnTo>
                        <a:lnTo>
                          <a:pt x="250" y="270"/>
                        </a:lnTo>
                        <a:lnTo>
                          <a:pt x="219" y="284"/>
                        </a:lnTo>
                        <a:lnTo>
                          <a:pt x="186" y="294"/>
                        </a:lnTo>
                        <a:lnTo>
                          <a:pt x="150" y="300"/>
                        </a:lnTo>
                        <a:lnTo>
                          <a:pt x="117" y="299"/>
                        </a:lnTo>
                        <a:lnTo>
                          <a:pt x="88" y="289"/>
                        </a:lnTo>
                        <a:lnTo>
                          <a:pt x="106" y="282"/>
                        </a:lnTo>
                        <a:lnTo>
                          <a:pt x="123" y="277"/>
                        </a:lnTo>
                        <a:lnTo>
                          <a:pt x="140" y="272"/>
                        </a:lnTo>
                        <a:lnTo>
                          <a:pt x="160" y="268"/>
                        </a:lnTo>
                        <a:lnTo>
                          <a:pt x="177" y="264"/>
                        </a:lnTo>
                        <a:lnTo>
                          <a:pt x="198" y="259"/>
                        </a:lnTo>
                        <a:lnTo>
                          <a:pt x="214" y="254"/>
                        </a:lnTo>
                        <a:lnTo>
                          <a:pt x="233" y="251"/>
                        </a:lnTo>
                        <a:lnTo>
                          <a:pt x="240" y="193"/>
                        </a:lnTo>
                        <a:lnTo>
                          <a:pt x="250" y="138"/>
                        </a:lnTo>
                        <a:lnTo>
                          <a:pt x="259" y="81"/>
                        </a:lnTo>
                        <a:lnTo>
                          <a:pt x="260" y="24"/>
                        </a:lnTo>
                        <a:lnTo>
                          <a:pt x="252" y="22"/>
                        </a:lnTo>
                        <a:lnTo>
                          <a:pt x="244" y="18"/>
                        </a:lnTo>
                        <a:lnTo>
                          <a:pt x="236" y="16"/>
                        </a:lnTo>
                        <a:lnTo>
                          <a:pt x="230" y="14"/>
                        </a:lnTo>
                        <a:lnTo>
                          <a:pt x="222" y="14"/>
                        </a:lnTo>
                        <a:lnTo>
                          <a:pt x="210" y="15"/>
                        </a:lnTo>
                        <a:lnTo>
                          <a:pt x="199" y="19"/>
                        </a:lnTo>
                        <a:lnTo>
                          <a:pt x="182" y="24"/>
                        </a:lnTo>
                        <a:lnTo>
                          <a:pt x="166" y="43"/>
                        </a:lnTo>
                        <a:lnTo>
                          <a:pt x="140" y="77"/>
                        </a:lnTo>
                        <a:lnTo>
                          <a:pt x="110" y="122"/>
                        </a:lnTo>
                        <a:lnTo>
                          <a:pt x="80" y="169"/>
                        </a:lnTo>
                        <a:lnTo>
                          <a:pt x="50" y="216"/>
                        </a:lnTo>
                        <a:lnTo>
                          <a:pt x="25" y="256"/>
                        </a:lnTo>
                        <a:lnTo>
                          <a:pt x="8" y="284"/>
                        </a:lnTo>
                        <a:lnTo>
                          <a:pt x="0" y="296"/>
                        </a:lnTo>
                        <a:lnTo>
                          <a:pt x="9" y="262"/>
                        </a:lnTo>
                        <a:lnTo>
                          <a:pt x="30" y="223"/>
                        </a:lnTo>
                        <a:lnTo>
                          <a:pt x="54" y="175"/>
                        </a:lnTo>
                        <a:lnTo>
                          <a:pt x="82" y="128"/>
                        </a:lnTo>
                        <a:lnTo>
                          <a:pt x="113" y="83"/>
                        </a:lnTo>
                        <a:lnTo>
                          <a:pt x="142" y="47"/>
                        </a:lnTo>
                        <a:lnTo>
                          <a:pt x="167" y="22"/>
                        </a:lnTo>
                        <a:lnTo>
                          <a:pt x="186" y="13"/>
                        </a:lnTo>
                        <a:lnTo>
                          <a:pt x="193" y="7"/>
                        </a:lnTo>
                        <a:lnTo>
                          <a:pt x="202" y="3"/>
                        </a:lnTo>
                        <a:lnTo>
                          <a:pt x="210" y="1"/>
                        </a:lnTo>
                        <a:lnTo>
                          <a:pt x="220" y="0"/>
                        </a:lnTo>
                        <a:lnTo>
                          <a:pt x="232" y="0"/>
                        </a:lnTo>
                        <a:lnTo>
                          <a:pt x="240" y="0"/>
                        </a:lnTo>
                        <a:lnTo>
                          <a:pt x="252" y="0"/>
                        </a:lnTo>
                        <a:lnTo>
                          <a:pt x="260" y="1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3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4679" y="3383"/>
                    <a:ext cx="303" cy="129"/>
                  </a:xfrm>
                  <a:custGeom>
                    <a:avLst/>
                    <a:gdLst>
                      <a:gd name="T0" fmla="*/ 0 w 1335"/>
                      <a:gd name="T1" fmla="*/ 0 h 570"/>
                      <a:gd name="T2" fmla="*/ 0 w 1335"/>
                      <a:gd name="T3" fmla="*/ 0 h 570"/>
                      <a:gd name="T4" fmla="*/ 0 w 1335"/>
                      <a:gd name="T5" fmla="*/ 0 h 570"/>
                      <a:gd name="T6" fmla="*/ 0 w 1335"/>
                      <a:gd name="T7" fmla="*/ 0 h 570"/>
                      <a:gd name="T8" fmla="*/ 0 w 1335"/>
                      <a:gd name="T9" fmla="*/ 0 h 570"/>
                      <a:gd name="T10" fmla="*/ 0 w 1335"/>
                      <a:gd name="T11" fmla="*/ 0 h 570"/>
                      <a:gd name="T12" fmla="*/ 0 w 1335"/>
                      <a:gd name="T13" fmla="*/ 0 h 570"/>
                      <a:gd name="T14" fmla="*/ 0 w 1335"/>
                      <a:gd name="T15" fmla="*/ 0 h 570"/>
                      <a:gd name="T16" fmla="*/ 0 w 1335"/>
                      <a:gd name="T17" fmla="*/ 0 h 570"/>
                      <a:gd name="T18" fmla="*/ 0 w 1335"/>
                      <a:gd name="T19" fmla="*/ 0 h 570"/>
                      <a:gd name="T20" fmla="*/ 0 w 1335"/>
                      <a:gd name="T21" fmla="*/ 0 h 570"/>
                      <a:gd name="T22" fmla="*/ 0 w 1335"/>
                      <a:gd name="T23" fmla="*/ 0 h 570"/>
                      <a:gd name="T24" fmla="*/ 0 w 1335"/>
                      <a:gd name="T25" fmla="*/ 0 h 570"/>
                      <a:gd name="T26" fmla="*/ 0 w 1335"/>
                      <a:gd name="T27" fmla="*/ 0 h 570"/>
                      <a:gd name="T28" fmla="*/ 0 w 1335"/>
                      <a:gd name="T29" fmla="*/ 0 h 570"/>
                      <a:gd name="T30" fmla="*/ 0 w 1335"/>
                      <a:gd name="T31" fmla="*/ 0 h 570"/>
                      <a:gd name="T32" fmla="*/ 0 w 1335"/>
                      <a:gd name="T33" fmla="*/ 0 h 570"/>
                      <a:gd name="T34" fmla="*/ 0 w 1335"/>
                      <a:gd name="T35" fmla="*/ 0 h 570"/>
                      <a:gd name="T36" fmla="*/ 0 w 1335"/>
                      <a:gd name="T37" fmla="*/ 0 h 570"/>
                      <a:gd name="T38" fmla="*/ 0 w 1335"/>
                      <a:gd name="T39" fmla="*/ 0 h 570"/>
                      <a:gd name="T40" fmla="*/ 0 w 1335"/>
                      <a:gd name="T41" fmla="*/ 0 h 570"/>
                      <a:gd name="T42" fmla="*/ 0 w 1335"/>
                      <a:gd name="T43" fmla="*/ 0 h 570"/>
                      <a:gd name="T44" fmla="*/ 0 w 1335"/>
                      <a:gd name="T45" fmla="*/ 0 h 570"/>
                      <a:gd name="T46" fmla="*/ 0 w 1335"/>
                      <a:gd name="T47" fmla="*/ 0 h 570"/>
                      <a:gd name="T48" fmla="*/ 0 w 1335"/>
                      <a:gd name="T49" fmla="*/ 0 h 570"/>
                      <a:gd name="T50" fmla="*/ 0 w 1335"/>
                      <a:gd name="T51" fmla="*/ 0 h 570"/>
                      <a:gd name="T52" fmla="*/ 0 w 1335"/>
                      <a:gd name="T53" fmla="*/ 0 h 570"/>
                      <a:gd name="T54" fmla="*/ 0 w 1335"/>
                      <a:gd name="T55" fmla="*/ 0 h 570"/>
                      <a:gd name="T56" fmla="*/ 0 w 1335"/>
                      <a:gd name="T57" fmla="*/ 0 h 570"/>
                      <a:gd name="T58" fmla="*/ 0 w 1335"/>
                      <a:gd name="T59" fmla="*/ 0 h 570"/>
                      <a:gd name="T60" fmla="*/ 0 w 1335"/>
                      <a:gd name="T61" fmla="*/ 0 h 570"/>
                      <a:gd name="T62" fmla="*/ 0 w 1335"/>
                      <a:gd name="T63" fmla="*/ 0 h 570"/>
                      <a:gd name="T64" fmla="*/ 0 w 1335"/>
                      <a:gd name="T65" fmla="*/ 0 h 570"/>
                      <a:gd name="T66" fmla="*/ 0 w 1335"/>
                      <a:gd name="T67" fmla="*/ 0 h 570"/>
                      <a:gd name="T68" fmla="*/ 0 w 1335"/>
                      <a:gd name="T69" fmla="*/ 0 h 570"/>
                      <a:gd name="T70" fmla="*/ 0 w 1335"/>
                      <a:gd name="T71" fmla="*/ 0 h 570"/>
                      <a:gd name="T72" fmla="*/ 0 w 1335"/>
                      <a:gd name="T73" fmla="*/ 0 h 570"/>
                      <a:gd name="T74" fmla="*/ 0 w 1335"/>
                      <a:gd name="T75" fmla="*/ 0 h 570"/>
                      <a:gd name="T76" fmla="*/ 0 w 1335"/>
                      <a:gd name="T77" fmla="*/ 0 h 570"/>
                      <a:gd name="T78" fmla="*/ 0 w 1335"/>
                      <a:gd name="T79" fmla="*/ 0 h 570"/>
                      <a:gd name="T80" fmla="*/ 0 w 1335"/>
                      <a:gd name="T81" fmla="*/ 0 h 570"/>
                      <a:gd name="T82" fmla="*/ 0 w 1335"/>
                      <a:gd name="T83" fmla="*/ 0 h 570"/>
                      <a:gd name="T84" fmla="*/ 0 w 1335"/>
                      <a:gd name="T85" fmla="*/ 0 h 570"/>
                      <a:gd name="T86" fmla="*/ 0 w 1335"/>
                      <a:gd name="T87" fmla="*/ 0 h 570"/>
                      <a:gd name="T88" fmla="*/ 0 w 1335"/>
                      <a:gd name="T89" fmla="*/ 0 h 570"/>
                      <a:gd name="T90" fmla="*/ 0 w 1335"/>
                      <a:gd name="T91" fmla="*/ 0 h 570"/>
                      <a:gd name="T92" fmla="*/ 0 w 1335"/>
                      <a:gd name="T93" fmla="*/ 0 h 570"/>
                      <a:gd name="T94" fmla="*/ 0 w 1335"/>
                      <a:gd name="T95" fmla="*/ 0 h 57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335"/>
                      <a:gd name="T145" fmla="*/ 0 h 570"/>
                      <a:gd name="T146" fmla="*/ 1335 w 1335"/>
                      <a:gd name="T147" fmla="*/ 570 h 57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335" h="570">
                        <a:moveTo>
                          <a:pt x="1087" y="241"/>
                        </a:moveTo>
                        <a:lnTo>
                          <a:pt x="1094" y="241"/>
                        </a:lnTo>
                        <a:lnTo>
                          <a:pt x="1104" y="239"/>
                        </a:lnTo>
                        <a:lnTo>
                          <a:pt x="1119" y="236"/>
                        </a:lnTo>
                        <a:lnTo>
                          <a:pt x="1136" y="233"/>
                        </a:lnTo>
                        <a:lnTo>
                          <a:pt x="1156" y="227"/>
                        </a:lnTo>
                        <a:lnTo>
                          <a:pt x="1176" y="222"/>
                        </a:lnTo>
                        <a:lnTo>
                          <a:pt x="1198" y="215"/>
                        </a:lnTo>
                        <a:lnTo>
                          <a:pt x="1220" y="209"/>
                        </a:lnTo>
                        <a:lnTo>
                          <a:pt x="1242" y="202"/>
                        </a:lnTo>
                        <a:lnTo>
                          <a:pt x="1263" y="197"/>
                        </a:lnTo>
                        <a:lnTo>
                          <a:pt x="1283" y="191"/>
                        </a:lnTo>
                        <a:lnTo>
                          <a:pt x="1300" y="186"/>
                        </a:lnTo>
                        <a:lnTo>
                          <a:pt x="1314" y="183"/>
                        </a:lnTo>
                        <a:lnTo>
                          <a:pt x="1324" y="182"/>
                        </a:lnTo>
                        <a:lnTo>
                          <a:pt x="1332" y="182"/>
                        </a:lnTo>
                        <a:lnTo>
                          <a:pt x="1334" y="185"/>
                        </a:lnTo>
                        <a:lnTo>
                          <a:pt x="1323" y="194"/>
                        </a:lnTo>
                        <a:lnTo>
                          <a:pt x="1303" y="206"/>
                        </a:lnTo>
                        <a:lnTo>
                          <a:pt x="1276" y="218"/>
                        </a:lnTo>
                        <a:lnTo>
                          <a:pt x="1243" y="231"/>
                        </a:lnTo>
                        <a:lnTo>
                          <a:pt x="1204" y="247"/>
                        </a:lnTo>
                        <a:lnTo>
                          <a:pt x="1163" y="263"/>
                        </a:lnTo>
                        <a:lnTo>
                          <a:pt x="1119" y="279"/>
                        </a:lnTo>
                        <a:lnTo>
                          <a:pt x="1072" y="293"/>
                        </a:lnTo>
                        <a:lnTo>
                          <a:pt x="1026" y="309"/>
                        </a:lnTo>
                        <a:lnTo>
                          <a:pt x="980" y="322"/>
                        </a:lnTo>
                        <a:lnTo>
                          <a:pt x="937" y="337"/>
                        </a:lnTo>
                        <a:lnTo>
                          <a:pt x="896" y="349"/>
                        </a:lnTo>
                        <a:lnTo>
                          <a:pt x="860" y="361"/>
                        </a:lnTo>
                        <a:lnTo>
                          <a:pt x="828" y="370"/>
                        </a:lnTo>
                        <a:lnTo>
                          <a:pt x="804" y="376"/>
                        </a:lnTo>
                        <a:lnTo>
                          <a:pt x="787" y="381"/>
                        </a:lnTo>
                        <a:lnTo>
                          <a:pt x="786" y="394"/>
                        </a:lnTo>
                        <a:lnTo>
                          <a:pt x="783" y="417"/>
                        </a:lnTo>
                        <a:lnTo>
                          <a:pt x="779" y="447"/>
                        </a:lnTo>
                        <a:lnTo>
                          <a:pt x="775" y="482"/>
                        </a:lnTo>
                        <a:lnTo>
                          <a:pt x="767" y="514"/>
                        </a:lnTo>
                        <a:lnTo>
                          <a:pt x="760" y="542"/>
                        </a:lnTo>
                        <a:lnTo>
                          <a:pt x="750" y="562"/>
                        </a:lnTo>
                        <a:lnTo>
                          <a:pt x="742" y="569"/>
                        </a:lnTo>
                        <a:lnTo>
                          <a:pt x="745" y="514"/>
                        </a:lnTo>
                        <a:lnTo>
                          <a:pt x="752" y="465"/>
                        </a:lnTo>
                        <a:lnTo>
                          <a:pt x="759" y="418"/>
                        </a:lnTo>
                        <a:lnTo>
                          <a:pt x="759" y="388"/>
                        </a:lnTo>
                        <a:lnTo>
                          <a:pt x="745" y="391"/>
                        </a:lnTo>
                        <a:lnTo>
                          <a:pt x="733" y="394"/>
                        </a:lnTo>
                        <a:lnTo>
                          <a:pt x="725" y="397"/>
                        </a:lnTo>
                        <a:lnTo>
                          <a:pt x="717" y="399"/>
                        </a:lnTo>
                        <a:lnTo>
                          <a:pt x="711" y="402"/>
                        </a:lnTo>
                        <a:lnTo>
                          <a:pt x="709" y="403"/>
                        </a:lnTo>
                        <a:lnTo>
                          <a:pt x="705" y="406"/>
                        </a:lnTo>
                        <a:lnTo>
                          <a:pt x="700" y="407"/>
                        </a:lnTo>
                        <a:lnTo>
                          <a:pt x="496" y="438"/>
                        </a:lnTo>
                        <a:lnTo>
                          <a:pt x="476" y="442"/>
                        </a:lnTo>
                        <a:lnTo>
                          <a:pt x="449" y="446"/>
                        </a:lnTo>
                        <a:lnTo>
                          <a:pt x="419" y="452"/>
                        </a:lnTo>
                        <a:lnTo>
                          <a:pt x="384" y="458"/>
                        </a:lnTo>
                        <a:lnTo>
                          <a:pt x="347" y="465"/>
                        </a:lnTo>
                        <a:lnTo>
                          <a:pt x="307" y="471"/>
                        </a:lnTo>
                        <a:lnTo>
                          <a:pt x="267" y="478"/>
                        </a:lnTo>
                        <a:lnTo>
                          <a:pt x="227" y="484"/>
                        </a:lnTo>
                        <a:lnTo>
                          <a:pt x="189" y="489"/>
                        </a:lnTo>
                        <a:lnTo>
                          <a:pt x="150" y="495"/>
                        </a:lnTo>
                        <a:lnTo>
                          <a:pt x="114" y="499"/>
                        </a:lnTo>
                        <a:lnTo>
                          <a:pt x="81" y="503"/>
                        </a:lnTo>
                        <a:lnTo>
                          <a:pt x="53" y="505"/>
                        </a:lnTo>
                        <a:lnTo>
                          <a:pt x="30" y="505"/>
                        </a:lnTo>
                        <a:lnTo>
                          <a:pt x="11" y="504"/>
                        </a:lnTo>
                        <a:lnTo>
                          <a:pt x="0" y="502"/>
                        </a:lnTo>
                        <a:lnTo>
                          <a:pt x="17" y="494"/>
                        </a:lnTo>
                        <a:lnTo>
                          <a:pt x="38" y="487"/>
                        </a:lnTo>
                        <a:lnTo>
                          <a:pt x="64" y="480"/>
                        </a:lnTo>
                        <a:lnTo>
                          <a:pt x="91" y="474"/>
                        </a:lnTo>
                        <a:lnTo>
                          <a:pt x="120" y="467"/>
                        </a:lnTo>
                        <a:lnTo>
                          <a:pt x="150" y="460"/>
                        </a:lnTo>
                        <a:lnTo>
                          <a:pt x="180" y="454"/>
                        </a:lnTo>
                        <a:lnTo>
                          <a:pt x="211" y="446"/>
                        </a:lnTo>
                        <a:lnTo>
                          <a:pt x="241" y="441"/>
                        </a:lnTo>
                        <a:lnTo>
                          <a:pt x="270" y="435"/>
                        </a:lnTo>
                        <a:lnTo>
                          <a:pt x="297" y="430"/>
                        </a:lnTo>
                        <a:lnTo>
                          <a:pt x="323" y="425"/>
                        </a:lnTo>
                        <a:lnTo>
                          <a:pt x="344" y="419"/>
                        </a:lnTo>
                        <a:lnTo>
                          <a:pt x="361" y="414"/>
                        </a:lnTo>
                        <a:lnTo>
                          <a:pt x="377" y="410"/>
                        </a:lnTo>
                        <a:lnTo>
                          <a:pt x="387" y="406"/>
                        </a:lnTo>
                        <a:lnTo>
                          <a:pt x="393" y="356"/>
                        </a:lnTo>
                        <a:lnTo>
                          <a:pt x="401" y="308"/>
                        </a:lnTo>
                        <a:lnTo>
                          <a:pt x="409" y="268"/>
                        </a:lnTo>
                        <a:lnTo>
                          <a:pt x="417" y="234"/>
                        </a:lnTo>
                        <a:lnTo>
                          <a:pt x="424" y="206"/>
                        </a:lnTo>
                        <a:lnTo>
                          <a:pt x="430" y="186"/>
                        </a:lnTo>
                        <a:lnTo>
                          <a:pt x="434" y="174"/>
                        </a:lnTo>
                        <a:lnTo>
                          <a:pt x="437" y="169"/>
                        </a:lnTo>
                        <a:lnTo>
                          <a:pt x="430" y="215"/>
                        </a:lnTo>
                        <a:lnTo>
                          <a:pt x="421" y="285"/>
                        </a:lnTo>
                        <a:lnTo>
                          <a:pt x="411" y="357"/>
                        </a:lnTo>
                        <a:lnTo>
                          <a:pt x="409" y="411"/>
                        </a:lnTo>
                        <a:lnTo>
                          <a:pt x="423" y="407"/>
                        </a:lnTo>
                        <a:lnTo>
                          <a:pt x="436" y="406"/>
                        </a:lnTo>
                        <a:lnTo>
                          <a:pt x="447" y="403"/>
                        </a:lnTo>
                        <a:lnTo>
                          <a:pt x="454" y="402"/>
                        </a:lnTo>
                        <a:lnTo>
                          <a:pt x="464" y="400"/>
                        </a:lnTo>
                        <a:lnTo>
                          <a:pt x="476" y="398"/>
                        </a:lnTo>
                        <a:lnTo>
                          <a:pt x="487" y="396"/>
                        </a:lnTo>
                        <a:lnTo>
                          <a:pt x="505" y="390"/>
                        </a:lnTo>
                        <a:lnTo>
                          <a:pt x="765" y="350"/>
                        </a:lnTo>
                        <a:lnTo>
                          <a:pt x="767" y="327"/>
                        </a:lnTo>
                        <a:lnTo>
                          <a:pt x="772" y="291"/>
                        </a:lnTo>
                        <a:lnTo>
                          <a:pt x="776" y="231"/>
                        </a:lnTo>
                        <a:lnTo>
                          <a:pt x="785" y="136"/>
                        </a:lnTo>
                        <a:lnTo>
                          <a:pt x="790" y="183"/>
                        </a:lnTo>
                        <a:lnTo>
                          <a:pt x="790" y="239"/>
                        </a:lnTo>
                        <a:lnTo>
                          <a:pt x="789" y="292"/>
                        </a:lnTo>
                        <a:lnTo>
                          <a:pt x="792" y="328"/>
                        </a:lnTo>
                        <a:lnTo>
                          <a:pt x="808" y="324"/>
                        </a:lnTo>
                        <a:lnTo>
                          <a:pt x="826" y="320"/>
                        </a:lnTo>
                        <a:lnTo>
                          <a:pt x="842" y="317"/>
                        </a:lnTo>
                        <a:lnTo>
                          <a:pt x="858" y="313"/>
                        </a:lnTo>
                        <a:lnTo>
                          <a:pt x="874" y="309"/>
                        </a:lnTo>
                        <a:lnTo>
                          <a:pt x="892" y="305"/>
                        </a:lnTo>
                        <a:lnTo>
                          <a:pt x="907" y="301"/>
                        </a:lnTo>
                        <a:lnTo>
                          <a:pt x="924" y="296"/>
                        </a:lnTo>
                        <a:lnTo>
                          <a:pt x="940" y="292"/>
                        </a:lnTo>
                        <a:lnTo>
                          <a:pt x="957" y="288"/>
                        </a:lnTo>
                        <a:lnTo>
                          <a:pt x="973" y="283"/>
                        </a:lnTo>
                        <a:lnTo>
                          <a:pt x="990" y="277"/>
                        </a:lnTo>
                        <a:lnTo>
                          <a:pt x="1006" y="274"/>
                        </a:lnTo>
                        <a:lnTo>
                          <a:pt x="1023" y="268"/>
                        </a:lnTo>
                        <a:lnTo>
                          <a:pt x="1039" y="261"/>
                        </a:lnTo>
                        <a:lnTo>
                          <a:pt x="1057" y="257"/>
                        </a:lnTo>
                        <a:lnTo>
                          <a:pt x="1066" y="199"/>
                        </a:lnTo>
                        <a:lnTo>
                          <a:pt x="1067" y="145"/>
                        </a:lnTo>
                        <a:lnTo>
                          <a:pt x="1062" y="83"/>
                        </a:lnTo>
                        <a:lnTo>
                          <a:pt x="1040" y="0"/>
                        </a:lnTo>
                        <a:lnTo>
                          <a:pt x="1060" y="11"/>
                        </a:lnTo>
                        <a:lnTo>
                          <a:pt x="1072" y="34"/>
                        </a:lnTo>
                        <a:lnTo>
                          <a:pt x="1080" y="70"/>
                        </a:lnTo>
                        <a:lnTo>
                          <a:pt x="1086" y="110"/>
                        </a:lnTo>
                        <a:lnTo>
                          <a:pt x="1089" y="152"/>
                        </a:lnTo>
                        <a:lnTo>
                          <a:pt x="1089" y="190"/>
                        </a:lnTo>
                        <a:lnTo>
                          <a:pt x="1089" y="221"/>
                        </a:lnTo>
                        <a:lnTo>
                          <a:pt x="1087" y="241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4" name="Freeform 37"/>
                  <p:cNvSpPr>
                    <a:spLocks noChangeArrowheads="1"/>
                  </p:cNvSpPr>
                  <p:nvPr/>
                </p:nvSpPr>
                <p:spPr bwMode="auto">
                  <a:xfrm>
                    <a:off x="4864" y="3394"/>
                    <a:ext cx="38" cy="12"/>
                  </a:xfrm>
                  <a:custGeom>
                    <a:avLst/>
                    <a:gdLst>
                      <a:gd name="T0" fmla="*/ 0 w 169"/>
                      <a:gd name="T1" fmla="*/ 0 h 53"/>
                      <a:gd name="T2" fmla="*/ 0 w 169"/>
                      <a:gd name="T3" fmla="*/ 0 h 53"/>
                      <a:gd name="T4" fmla="*/ 0 w 169"/>
                      <a:gd name="T5" fmla="*/ 0 h 53"/>
                      <a:gd name="T6" fmla="*/ 0 w 169"/>
                      <a:gd name="T7" fmla="*/ 0 h 53"/>
                      <a:gd name="T8" fmla="*/ 0 w 169"/>
                      <a:gd name="T9" fmla="*/ 0 h 53"/>
                      <a:gd name="T10" fmla="*/ 0 w 169"/>
                      <a:gd name="T11" fmla="*/ 0 h 53"/>
                      <a:gd name="T12" fmla="*/ 0 w 169"/>
                      <a:gd name="T13" fmla="*/ 0 h 53"/>
                      <a:gd name="T14" fmla="*/ 0 w 169"/>
                      <a:gd name="T15" fmla="*/ 0 h 53"/>
                      <a:gd name="T16" fmla="*/ 0 w 169"/>
                      <a:gd name="T17" fmla="*/ 0 h 53"/>
                      <a:gd name="T18" fmla="*/ 0 w 169"/>
                      <a:gd name="T19" fmla="*/ 0 h 53"/>
                      <a:gd name="T20" fmla="*/ 0 w 169"/>
                      <a:gd name="T21" fmla="*/ 0 h 53"/>
                      <a:gd name="T22" fmla="*/ 0 w 169"/>
                      <a:gd name="T23" fmla="*/ 0 h 53"/>
                      <a:gd name="T24" fmla="*/ 0 w 169"/>
                      <a:gd name="T25" fmla="*/ 0 h 53"/>
                      <a:gd name="T26" fmla="*/ 0 w 169"/>
                      <a:gd name="T27" fmla="*/ 0 h 53"/>
                      <a:gd name="T28" fmla="*/ 0 w 169"/>
                      <a:gd name="T29" fmla="*/ 0 h 53"/>
                      <a:gd name="T30" fmla="*/ 0 w 169"/>
                      <a:gd name="T31" fmla="*/ 0 h 53"/>
                      <a:gd name="T32" fmla="*/ 0 w 169"/>
                      <a:gd name="T33" fmla="*/ 0 h 53"/>
                      <a:gd name="T34" fmla="*/ 0 w 169"/>
                      <a:gd name="T35" fmla="*/ 0 h 53"/>
                      <a:gd name="T36" fmla="*/ 0 w 169"/>
                      <a:gd name="T37" fmla="*/ 0 h 53"/>
                      <a:gd name="T38" fmla="*/ 0 w 169"/>
                      <a:gd name="T39" fmla="*/ 0 h 53"/>
                      <a:gd name="T40" fmla="*/ 0 w 169"/>
                      <a:gd name="T41" fmla="*/ 0 h 53"/>
                      <a:gd name="T42" fmla="*/ 0 w 169"/>
                      <a:gd name="T43" fmla="*/ 0 h 53"/>
                      <a:gd name="T44" fmla="*/ 0 w 169"/>
                      <a:gd name="T45" fmla="*/ 0 h 53"/>
                      <a:gd name="T46" fmla="*/ 0 w 169"/>
                      <a:gd name="T47" fmla="*/ 0 h 53"/>
                      <a:gd name="T48" fmla="*/ 0 w 169"/>
                      <a:gd name="T49" fmla="*/ 0 h 53"/>
                      <a:gd name="T50" fmla="*/ 0 w 169"/>
                      <a:gd name="T51" fmla="*/ 0 h 53"/>
                      <a:gd name="T52" fmla="*/ 0 w 169"/>
                      <a:gd name="T53" fmla="*/ 0 h 53"/>
                      <a:gd name="T54" fmla="*/ 0 w 169"/>
                      <a:gd name="T55" fmla="*/ 0 h 53"/>
                      <a:gd name="T56" fmla="*/ 0 w 169"/>
                      <a:gd name="T57" fmla="*/ 0 h 53"/>
                      <a:gd name="T58" fmla="*/ 0 w 169"/>
                      <a:gd name="T59" fmla="*/ 0 h 53"/>
                      <a:gd name="T60" fmla="*/ 0 w 169"/>
                      <a:gd name="T61" fmla="*/ 0 h 53"/>
                      <a:gd name="T62" fmla="*/ 0 w 169"/>
                      <a:gd name="T63" fmla="*/ 0 h 53"/>
                      <a:gd name="T64" fmla="*/ 0 w 169"/>
                      <a:gd name="T65" fmla="*/ 0 h 5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69"/>
                      <a:gd name="T100" fmla="*/ 0 h 53"/>
                      <a:gd name="T101" fmla="*/ 169 w 169"/>
                      <a:gd name="T102" fmla="*/ 53 h 5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69" h="53">
                        <a:moveTo>
                          <a:pt x="164" y="3"/>
                        </a:moveTo>
                        <a:lnTo>
                          <a:pt x="165" y="5"/>
                        </a:lnTo>
                        <a:lnTo>
                          <a:pt x="167" y="8"/>
                        </a:lnTo>
                        <a:lnTo>
                          <a:pt x="167" y="14"/>
                        </a:lnTo>
                        <a:lnTo>
                          <a:pt x="168" y="24"/>
                        </a:lnTo>
                        <a:lnTo>
                          <a:pt x="167" y="26"/>
                        </a:lnTo>
                        <a:lnTo>
                          <a:pt x="165" y="26"/>
                        </a:lnTo>
                        <a:lnTo>
                          <a:pt x="165" y="27"/>
                        </a:lnTo>
                        <a:lnTo>
                          <a:pt x="164" y="28"/>
                        </a:lnTo>
                        <a:lnTo>
                          <a:pt x="157" y="28"/>
                        </a:lnTo>
                        <a:lnTo>
                          <a:pt x="153" y="30"/>
                        </a:lnTo>
                        <a:lnTo>
                          <a:pt x="147" y="30"/>
                        </a:lnTo>
                        <a:lnTo>
                          <a:pt x="141" y="31"/>
                        </a:lnTo>
                        <a:lnTo>
                          <a:pt x="134" y="31"/>
                        </a:lnTo>
                        <a:lnTo>
                          <a:pt x="125" y="33"/>
                        </a:lnTo>
                        <a:lnTo>
                          <a:pt x="115" y="34"/>
                        </a:lnTo>
                        <a:lnTo>
                          <a:pt x="102" y="35"/>
                        </a:lnTo>
                        <a:lnTo>
                          <a:pt x="93" y="36"/>
                        </a:lnTo>
                        <a:lnTo>
                          <a:pt x="87" y="40"/>
                        </a:lnTo>
                        <a:lnTo>
                          <a:pt x="79" y="41"/>
                        </a:lnTo>
                        <a:lnTo>
                          <a:pt x="70" y="43"/>
                        </a:lnTo>
                        <a:lnTo>
                          <a:pt x="61" y="44"/>
                        </a:lnTo>
                        <a:lnTo>
                          <a:pt x="55" y="48"/>
                        </a:lnTo>
                        <a:lnTo>
                          <a:pt x="46" y="49"/>
                        </a:lnTo>
                        <a:lnTo>
                          <a:pt x="37" y="52"/>
                        </a:lnTo>
                        <a:lnTo>
                          <a:pt x="34" y="52"/>
                        </a:lnTo>
                        <a:lnTo>
                          <a:pt x="30" y="50"/>
                        </a:lnTo>
                        <a:lnTo>
                          <a:pt x="25" y="50"/>
                        </a:lnTo>
                        <a:lnTo>
                          <a:pt x="23" y="50"/>
                        </a:lnTo>
                        <a:lnTo>
                          <a:pt x="23" y="49"/>
                        </a:lnTo>
                        <a:lnTo>
                          <a:pt x="23" y="48"/>
                        </a:lnTo>
                        <a:lnTo>
                          <a:pt x="23" y="46"/>
                        </a:lnTo>
                        <a:lnTo>
                          <a:pt x="20" y="44"/>
                        </a:lnTo>
                        <a:lnTo>
                          <a:pt x="17" y="42"/>
                        </a:lnTo>
                        <a:lnTo>
                          <a:pt x="14" y="41"/>
                        </a:lnTo>
                        <a:lnTo>
                          <a:pt x="11" y="40"/>
                        </a:lnTo>
                        <a:lnTo>
                          <a:pt x="8" y="40"/>
                        </a:lnTo>
                        <a:lnTo>
                          <a:pt x="5" y="40"/>
                        </a:lnTo>
                        <a:lnTo>
                          <a:pt x="3" y="40"/>
                        </a:lnTo>
                        <a:lnTo>
                          <a:pt x="0" y="40"/>
                        </a:lnTo>
                        <a:lnTo>
                          <a:pt x="1" y="36"/>
                        </a:lnTo>
                        <a:lnTo>
                          <a:pt x="1" y="33"/>
                        </a:lnTo>
                        <a:lnTo>
                          <a:pt x="3" y="30"/>
                        </a:lnTo>
                        <a:lnTo>
                          <a:pt x="4" y="27"/>
                        </a:lnTo>
                        <a:lnTo>
                          <a:pt x="14" y="24"/>
                        </a:lnTo>
                        <a:lnTo>
                          <a:pt x="23" y="20"/>
                        </a:lnTo>
                        <a:lnTo>
                          <a:pt x="34" y="17"/>
                        </a:lnTo>
                        <a:lnTo>
                          <a:pt x="45" y="15"/>
                        </a:lnTo>
                        <a:lnTo>
                          <a:pt x="55" y="14"/>
                        </a:lnTo>
                        <a:lnTo>
                          <a:pt x="63" y="12"/>
                        </a:lnTo>
                        <a:lnTo>
                          <a:pt x="72" y="11"/>
                        </a:lnTo>
                        <a:lnTo>
                          <a:pt x="82" y="8"/>
                        </a:lnTo>
                        <a:lnTo>
                          <a:pt x="91" y="7"/>
                        </a:lnTo>
                        <a:lnTo>
                          <a:pt x="101" y="5"/>
                        </a:lnTo>
                        <a:lnTo>
                          <a:pt x="111" y="1"/>
                        </a:lnTo>
                        <a:lnTo>
                          <a:pt x="121" y="0"/>
                        </a:lnTo>
                        <a:lnTo>
                          <a:pt x="125" y="0"/>
                        </a:lnTo>
                        <a:lnTo>
                          <a:pt x="131" y="1"/>
                        </a:lnTo>
                        <a:lnTo>
                          <a:pt x="137" y="1"/>
                        </a:lnTo>
                        <a:lnTo>
                          <a:pt x="143" y="1"/>
                        </a:lnTo>
                        <a:lnTo>
                          <a:pt x="148" y="1"/>
                        </a:lnTo>
                        <a:lnTo>
                          <a:pt x="154" y="1"/>
                        </a:lnTo>
                        <a:lnTo>
                          <a:pt x="158" y="3"/>
                        </a:lnTo>
                        <a:lnTo>
                          <a:pt x="164" y="3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5" name="Freeform 38"/>
                  <p:cNvSpPr>
                    <a:spLocks noChangeArrowheads="1"/>
                  </p:cNvSpPr>
                  <p:nvPr/>
                </p:nvSpPr>
                <p:spPr bwMode="auto">
                  <a:xfrm>
                    <a:off x="4923" y="3454"/>
                    <a:ext cx="67" cy="75"/>
                  </a:xfrm>
                  <a:custGeom>
                    <a:avLst/>
                    <a:gdLst>
                      <a:gd name="T0" fmla="*/ 0 w 295"/>
                      <a:gd name="T1" fmla="*/ 0 h 331"/>
                      <a:gd name="T2" fmla="*/ 0 w 295"/>
                      <a:gd name="T3" fmla="*/ 0 h 331"/>
                      <a:gd name="T4" fmla="*/ 0 w 295"/>
                      <a:gd name="T5" fmla="*/ 0 h 331"/>
                      <a:gd name="T6" fmla="*/ 0 w 295"/>
                      <a:gd name="T7" fmla="*/ 0 h 331"/>
                      <a:gd name="T8" fmla="*/ 0 w 295"/>
                      <a:gd name="T9" fmla="*/ 0 h 331"/>
                      <a:gd name="T10" fmla="*/ 0 w 295"/>
                      <a:gd name="T11" fmla="*/ 0 h 331"/>
                      <a:gd name="T12" fmla="*/ 0 w 295"/>
                      <a:gd name="T13" fmla="*/ 0 h 331"/>
                      <a:gd name="T14" fmla="*/ 0 w 295"/>
                      <a:gd name="T15" fmla="*/ 0 h 331"/>
                      <a:gd name="T16" fmla="*/ 0 w 295"/>
                      <a:gd name="T17" fmla="*/ 0 h 331"/>
                      <a:gd name="T18" fmla="*/ 0 w 295"/>
                      <a:gd name="T19" fmla="*/ 0 h 331"/>
                      <a:gd name="T20" fmla="*/ 0 w 295"/>
                      <a:gd name="T21" fmla="*/ 0 h 331"/>
                      <a:gd name="T22" fmla="*/ 0 w 295"/>
                      <a:gd name="T23" fmla="*/ 0 h 331"/>
                      <a:gd name="T24" fmla="*/ 0 w 295"/>
                      <a:gd name="T25" fmla="*/ 0 h 331"/>
                      <a:gd name="T26" fmla="*/ 0 w 295"/>
                      <a:gd name="T27" fmla="*/ 0 h 331"/>
                      <a:gd name="T28" fmla="*/ 0 w 295"/>
                      <a:gd name="T29" fmla="*/ 0 h 331"/>
                      <a:gd name="T30" fmla="*/ 0 w 295"/>
                      <a:gd name="T31" fmla="*/ 0 h 331"/>
                      <a:gd name="T32" fmla="*/ 0 w 295"/>
                      <a:gd name="T33" fmla="*/ 0 h 331"/>
                      <a:gd name="T34" fmla="*/ 0 w 295"/>
                      <a:gd name="T35" fmla="*/ 0 h 331"/>
                      <a:gd name="T36" fmla="*/ 0 w 295"/>
                      <a:gd name="T37" fmla="*/ 0 h 331"/>
                      <a:gd name="T38" fmla="*/ 0 w 295"/>
                      <a:gd name="T39" fmla="*/ 0 h 331"/>
                      <a:gd name="T40" fmla="*/ 0 w 295"/>
                      <a:gd name="T41" fmla="*/ 0 h 331"/>
                      <a:gd name="T42" fmla="*/ 0 w 295"/>
                      <a:gd name="T43" fmla="*/ 0 h 331"/>
                      <a:gd name="T44" fmla="*/ 0 w 295"/>
                      <a:gd name="T45" fmla="*/ 0 h 331"/>
                      <a:gd name="T46" fmla="*/ 0 w 295"/>
                      <a:gd name="T47" fmla="*/ 0 h 331"/>
                      <a:gd name="T48" fmla="*/ 0 w 295"/>
                      <a:gd name="T49" fmla="*/ 0 h 331"/>
                      <a:gd name="T50" fmla="*/ 0 w 295"/>
                      <a:gd name="T51" fmla="*/ 0 h 331"/>
                      <a:gd name="T52" fmla="*/ 0 w 295"/>
                      <a:gd name="T53" fmla="*/ 0 h 331"/>
                      <a:gd name="T54" fmla="*/ 0 w 295"/>
                      <a:gd name="T55" fmla="*/ 0 h 331"/>
                      <a:gd name="T56" fmla="*/ 0 w 295"/>
                      <a:gd name="T57" fmla="*/ 0 h 331"/>
                      <a:gd name="T58" fmla="*/ 0 w 295"/>
                      <a:gd name="T59" fmla="*/ 0 h 331"/>
                      <a:gd name="T60" fmla="*/ 0 w 295"/>
                      <a:gd name="T61" fmla="*/ 0 h 331"/>
                      <a:gd name="T62" fmla="*/ 0 w 295"/>
                      <a:gd name="T63" fmla="*/ 0 h 331"/>
                      <a:gd name="T64" fmla="*/ 0 w 295"/>
                      <a:gd name="T65" fmla="*/ 0 h 331"/>
                      <a:gd name="T66" fmla="*/ 0 w 295"/>
                      <a:gd name="T67" fmla="*/ 0 h 331"/>
                      <a:gd name="T68" fmla="*/ 0 w 295"/>
                      <a:gd name="T69" fmla="*/ 0 h 331"/>
                      <a:gd name="T70" fmla="*/ 0 w 295"/>
                      <a:gd name="T71" fmla="*/ 0 h 331"/>
                      <a:gd name="T72" fmla="*/ 0 w 295"/>
                      <a:gd name="T73" fmla="*/ 0 h 331"/>
                      <a:gd name="T74" fmla="*/ 0 w 295"/>
                      <a:gd name="T75" fmla="*/ 0 h 331"/>
                      <a:gd name="T76" fmla="*/ 0 w 295"/>
                      <a:gd name="T77" fmla="*/ 0 h 331"/>
                      <a:gd name="T78" fmla="*/ 0 w 295"/>
                      <a:gd name="T79" fmla="*/ 0 h 331"/>
                      <a:gd name="T80" fmla="*/ 0 w 295"/>
                      <a:gd name="T81" fmla="*/ 0 h 331"/>
                      <a:gd name="T82" fmla="*/ 0 w 295"/>
                      <a:gd name="T83" fmla="*/ 0 h 331"/>
                      <a:gd name="T84" fmla="*/ 0 w 295"/>
                      <a:gd name="T85" fmla="*/ 0 h 331"/>
                      <a:gd name="T86" fmla="*/ 0 w 295"/>
                      <a:gd name="T87" fmla="*/ 0 h 331"/>
                      <a:gd name="T88" fmla="*/ 0 w 295"/>
                      <a:gd name="T89" fmla="*/ 0 h 331"/>
                      <a:gd name="T90" fmla="*/ 0 w 295"/>
                      <a:gd name="T91" fmla="*/ 0 h 331"/>
                      <a:gd name="T92" fmla="*/ 0 w 295"/>
                      <a:gd name="T93" fmla="*/ 0 h 331"/>
                      <a:gd name="T94" fmla="*/ 0 w 295"/>
                      <a:gd name="T95" fmla="*/ 0 h 331"/>
                      <a:gd name="T96" fmla="*/ 0 w 295"/>
                      <a:gd name="T97" fmla="*/ 0 h 331"/>
                      <a:gd name="T98" fmla="*/ 0 w 295"/>
                      <a:gd name="T99" fmla="*/ 0 h 33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95"/>
                      <a:gd name="T151" fmla="*/ 0 h 331"/>
                      <a:gd name="T152" fmla="*/ 295 w 295"/>
                      <a:gd name="T153" fmla="*/ 331 h 33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95" h="331">
                        <a:moveTo>
                          <a:pt x="144" y="103"/>
                        </a:moveTo>
                        <a:lnTo>
                          <a:pt x="160" y="100"/>
                        </a:lnTo>
                        <a:lnTo>
                          <a:pt x="181" y="91"/>
                        </a:lnTo>
                        <a:lnTo>
                          <a:pt x="204" y="79"/>
                        </a:lnTo>
                        <a:lnTo>
                          <a:pt x="227" y="64"/>
                        </a:lnTo>
                        <a:lnTo>
                          <a:pt x="250" y="50"/>
                        </a:lnTo>
                        <a:lnTo>
                          <a:pt x="270" y="37"/>
                        </a:lnTo>
                        <a:lnTo>
                          <a:pt x="286" y="30"/>
                        </a:lnTo>
                        <a:lnTo>
                          <a:pt x="294" y="29"/>
                        </a:lnTo>
                        <a:lnTo>
                          <a:pt x="268" y="58"/>
                        </a:lnTo>
                        <a:lnTo>
                          <a:pt x="244" y="79"/>
                        </a:lnTo>
                        <a:lnTo>
                          <a:pt x="223" y="95"/>
                        </a:lnTo>
                        <a:lnTo>
                          <a:pt x="204" y="105"/>
                        </a:lnTo>
                        <a:lnTo>
                          <a:pt x="187" y="116"/>
                        </a:lnTo>
                        <a:lnTo>
                          <a:pt x="171" y="124"/>
                        </a:lnTo>
                        <a:lnTo>
                          <a:pt x="157" y="134"/>
                        </a:lnTo>
                        <a:lnTo>
                          <a:pt x="142" y="145"/>
                        </a:lnTo>
                        <a:lnTo>
                          <a:pt x="134" y="186"/>
                        </a:lnTo>
                        <a:lnTo>
                          <a:pt x="119" y="223"/>
                        </a:lnTo>
                        <a:lnTo>
                          <a:pt x="98" y="257"/>
                        </a:lnTo>
                        <a:lnTo>
                          <a:pt x="75" y="285"/>
                        </a:lnTo>
                        <a:lnTo>
                          <a:pt x="50" y="306"/>
                        </a:lnTo>
                        <a:lnTo>
                          <a:pt x="27" y="322"/>
                        </a:lnTo>
                        <a:lnTo>
                          <a:pt x="12" y="330"/>
                        </a:lnTo>
                        <a:lnTo>
                          <a:pt x="0" y="330"/>
                        </a:lnTo>
                        <a:lnTo>
                          <a:pt x="27" y="311"/>
                        </a:lnTo>
                        <a:lnTo>
                          <a:pt x="52" y="287"/>
                        </a:lnTo>
                        <a:lnTo>
                          <a:pt x="69" y="256"/>
                        </a:lnTo>
                        <a:lnTo>
                          <a:pt x="85" y="225"/>
                        </a:lnTo>
                        <a:lnTo>
                          <a:pt x="95" y="195"/>
                        </a:lnTo>
                        <a:lnTo>
                          <a:pt x="104" y="170"/>
                        </a:lnTo>
                        <a:lnTo>
                          <a:pt x="108" y="154"/>
                        </a:lnTo>
                        <a:lnTo>
                          <a:pt x="109" y="148"/>
                        </a:lnTo>
                        <a:lnTo>
                          <a:pt x="115" y="127"/>
                        </a:lnTo>
                        <a:lnTo>
                          <a:pt x="116" y="105"/>
                        </a:lnTo>
                        <a:lnTo>
                          <a:pt x="112" y="85"/>
                        </a:lnTo>
                        <a:lnTo>
                          <a:pt x="105" y="64"/>
                        </a:lnTo>
                        <a:lnTo>
                          <a:pt x="94" y="45"/>
                        </a:lnTo>
                        <a:lnTo>
                          <a:pt x="79" y="26"/>
                        </a:lnTo>
                        <a:lnTo>
                          <a:pt x="60" y="12"/>
                        </a:lnTo>
                        <a:lnTo>
                          <a:pt x="38" y="2"/>
                        </a:lnTo>
                        <a:lnTo>
                          <a:pt x="63" y="0"/>
                        </a:lnTo>
                        <a:lnTo>
                          <a:pt x="86" y="2"/>
                        </a:lnTo>
                        <a:lnTo>
                          <a:pt x="105" y="12"/>
                        </a:lnTo>
                        <a:lnTo>
                          <a:pt x="119" y="24"/>
                        </a:lnTo>
                        <a:lnTo>
                          <a:pt x="131" y="43"/>
                        </a:lnTo>
                        <a:lnTo>
                          <a:pt x="138" y="63"/>
                        </a:lnTo>
                        <a:lnTo>
                          <a:pt x="142" y="83"/>
                        </a:lnTo>
                        <a:lnTo>
                          <a:pt x="144" y="103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6" name="Freeform 39"/>
                  <p:cNvSpPr>
                    <a:spLocks noChangeArrowheads="1"/>
                  </p:cNvSpPr>
                  <p:nvPr/>
                </p:nvSpPr>
                <p:spPr bwMode="auto">
                  <a:xfrm>
                    <a:off x="4663" y="3436"/>
                    <a:ext cx="85" cy="30"/>
                  </a:xfrm>
                  <a:custGeom>
                    <a:avLst/>
                    <a:gdLst>
                      <a:gd name="T0" fmla="*/ 0 w 377"/>
                      <a:gd name="T1" fmla="*/ 0 h 134"/>
                      <a:gd name="T2" fmla="*/ 0 w 377"/>
                      <a:gd name="T3" fmla="*/ 0 h 134"/>
                      <a:gd name="T4" fmla="*/ 0 w 377"/>
                      <a:gd name="T5" fmla="*/ 0 h 134"/>
                      <a:gd name="T6" fmla="*/ 0 w 377"/>
                      <a:gd name="T7" fmla="*/ 0 h 134"/>
                      <a:gd name="T8" fmla="*/ 0 w 377"/>
                      <a:gd name="T9" fmla="*/ 0 h 134"/>
                      <a:gd name="T10" fmla="*/ 0 w 377"/>
                      <a:gd name="T11" fmla="*/ 0 h 134"/>
                      <a:gd name="T12" fmla="*/ 0 w 377"/>
                      <a:gd name="T13" fmla="*/ 0 h 134"/>
                      <a:gd name="T14" fmla="*/ 0 w 377"/>
                      <a:gd name="T15" fmla="*/ 0 h 134"/>
                      <a:gd name="T16" fmla="*/ 0 w 377"/>
                      <a:gd name="T17" fmla="*/ 0 h 134"/>
                      <a:gd name="T18" fmla="*/ 0 w 377"/>
                      <a:gd name="T19" fmla="*/ 0 h 134"/>
                      <a:gd name="T20" fmla="*/ 0 w 377"/>
                      <a:gd name="T21" fmla="*/ 0 h 134"/>
                      <a:gd name="T22" fmla="*/ 0 w 377"/>
                      <a:gd name="T23" fmla="*/ 0 h 134"/>
                      <a:gd name="T24" fmla="*/ 0 w 377"/>
                      <a:gd name="T25" fmla="*/ 0 h 134"/>
                      <a:gd name="T26" fmla="*/ 0 w 377"/>
                      <a:gd name="T27" fmla="*/ 0 h 134"/>
                      <a:gd name="T28" fmla="*/ 0 w 377"/>
                      <a:gd name="T29" fmla="*/ 0 h 134"/>
                      <a:gd name="T30" fmla="*/ 0 w 377"/>
                      <a:gd name="T31" fmla="*/ 0 h 134"/>
                      <a:gd name="T32" fmla="*/ 0 w 377"/>
                      <a:gd name="T33" fmla="*/ 0 h 134"/>
                      <a:gd name="T34" fmla="*/ 0 w 377"/>
                      <a:gd name="T35" fmla="*/ 0 h 134"/>
                      <a:gd name="T36" fmla="*/ 0 w 377"/>
                      <a:gd name="T37" fmla="*/ 0 h 134"/>
                      <a:gd name="T38" fmla="*/ 0 w 377"/>
                      <a:gd name="T39" fmla="*/ 0 h 134"/>
                      <a:gd name="T40" fmla="*/ 0 w 377"/>
                      <a:gd name="T41" fmla="*/ 0 h 134"/>
                      <a:gd name="T42" fmla="*/ 0 w 377"/>
                      <a:gd name="T43" fmla="*/ 0 h 134"/>
                      <a:gd name="T44" fmla="*/ 0 w 377"/>
                      <a:gd name="T45" fmla="*/ 0 h 134"/>
                      <a:gd name="T46" fmla="*/ 0 w 377"/>
                      <a:gd name="T47" fmla="*/ 0 h 134"/>
                      <a:gd name="T48" fmla="*/ 0 w 377"/>
                      <a:gd name="T49" fmla="*/ 0 h 134"/>
                      <a:gd name="T50" fmla="*/ 0 w 377"/>
                      <a:gd name="T51" fmla="*/ 0 h 134"/>
                      <a:gd name="T52" fmla="*/ 0 w 377"/>
                      <a:gd name="T53" fmla="*/ 0 h 134"/>
                      <a:gd name="T54" fmla="*/ 0 w 377"/>
                      <a:gd name="T55" fmla="*/ 0 h 134"/>
                      <a:gd name="T56" fmla="*/ 0 w 377"/>
                      <a:gd name="T57" fmla="*/ 0 h 134"/>
                      <a:gd name="T58" fmla="*/ 0 w 377"/>
                      <a:gd name="T59" fmla="*/ 0 h 134"/>
                      <a:gd name="T60" fmla="*/ 0 w 377"/>
                      <a:gd name="T61" fmla="*/ 0 h 134"/>
                      <a:gd name="T62" fmla="*/ 0 w 377"/>
                      <a:gd name="T63" fmla="*/ 0 h 134"/>
                      <a:gd name="T64" fmla="*/ 0 w 377"/>
                      <a:gd name="T65" fmla="*/ 0 h 134"/>
                      <a:gd name="T66" fmla="*/ 0 w 377"/>
                      <a:gd name="T67" fmla="*/ 0 h 13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77"/>
                      <a:gd name="T103" fmla="*/ 0 h 134"/>
                      <a:gd name="T104" fmla="*/ 377 w 377"/>
                      <a:gd name="T105" fmla="*/ 134 h 13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77" h="134">
                        <a:moveTo>
                          <a:pt x="376" y="0"/>
                        </a:moveTo>
                        <a:lnTo>
                          <a:pt x="362" y="8"/>
                        </a:lnTo>
                        <a:lnTo>
                          <a:pt x="342" y="17"/>
                        </a:lnTo>
                        <a:lnTo>
                          <a:pt x="319" y="29"/>
                        </a:lnTo>
                        <a:lnTo>
                          <a:pt x="292" y="40"/>
                        </a:lnTo>
                        <a:lnTo>
                          <a:pt x="263" y="51"/>
                        </a:lnTo>
                        <a:lnTo>
                          <a:pt x="232" y="65"/>
                        </a:lnTo>
                        <a:lnTo>
                          <a:pt x="199" y="77"/>
                        </a:lnTo>
                        <a:lnTo>
                          <a:pt x="167" y="88"/>
                        </a:lnTo>
                        <a:lnTo>
                          <a:pt x="136" y="99"/>
                        </a:lnTo>
                        <a:lnTo>
                          <a:pt x="104" y="109"/>
                        </a:lnTo>
                        <a:lnTo>
                          <a:pt x="75" y="117"/>
                        </a:lnTo>
                        <a:lnTo>
                          <a:pt x="51" y="126"/>
                        </a:lnTo>
                        <a:lnTo>
                          <a:pt x="31" y="130"/>
                        </a:lnTo>
                        <a:lnTo>
                          <a:pt x="14" y="133"/>
                        </a:lnTo>
                        <a:lnTo>
                          <a:pt x="4" y="133"/>
                        </a:lnTo>
                        <a:lnTo>
                          <a:pt x="0" y="129"/>
                        </a:lnTo>
                        <a:lnTo>
                          <a:pt x="14" y="118"/>
                        </a:lnTo>
                        <a:lnTo>
                          <a:pt x="34" y="107"/>
                        </a:lnTo>
                        <a:lnTo>
                          <a:pt x="54" y="97"/>
                        </a:lnTo>
                        <a:lnTo>
                          <a:pt x="75" y="86"/>
                        </a:lnTo>
                        <a:lnTo>
                          <a:pt x="101" y="75"/>
                        </a:lnTo>
                        <a:lnTo>
                          <a:pt x="126" y="65"/>
                        </a:lnTo>
                        <a:lnTo>
                          <a:pt x="153" y="56"/>
                        </a:lnTo>
                        <a:lnTo>
                          <a:pt x="179" y="45"/>
                        </a:lnTo>
                        <a:lnTo>
                          <a:pt x="206" y="35"/>
                        </a:lnTo>
                        <a:lnTo>
                          <a:pt x="233" y="27"/>
                        </a:lnTo>
                        <a:lnTo>
                          <a:pt x="262" y="18"/>
                        </a:lnTo>
                        <a:lnTo>
                          <a:pt x="287" y="11"/>
                        </a:lnTo>
                        <a:lnTo>
                          <a:pt x="312" y="8"/>
                        </a:lnTo>
                        <a:lnTo>
                          <a:pt x="335" y="3"/>
                        </a:lnTo>
                        <a:lnTo>
                          <a:pt x="358" y="1"/>
                        </a:lnTo>
                        <a:lnTo>
                          <a:pt x="376" y="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7" name="Freeform 40"/>
                  <p:cNvSpPr>
                    <a:spLocks noChangeArrowheads="1"/>
                  </p:cNvSpPr>
                  <p:nvPr/>
                </p:nvSpPr>
                <p:spPr bwMode="auto">
                  <a:xfrm>
                    <a:off x="4740" y="3491"/>
                    <a:ext cx="151" cy="56"/>
                  </a:xfrm>
                  <a:custGeom>
                    <a:avLst/>
                    <a:gdLst>
                      <a:gd name="T0" fmla="*/ 0 w 668"/>
                      <a:gd name="T1" fmla="*/ 0 h 246"/>
                      <a:gd name="T2" fmla="*/ 0 w 668"/>
                      <a:gd name="T3" fmla="*/ 0 h 246"/>
                      <a:gd name="T4" fmla="*/ 0 w 668"/>
                      <a:gd name="T5" fmla="*/ 0 h 246"/>
                      <a:gd name="T6" fmla="*/ 0 w 668"/>
                      <a:gd name="T7" fmla="*/ 0 h 246"/>
                      <a:gd name="T8" fmla="*/ 0 w 668"/>
                      <a:gd name="T9" fmla="*/ 0 h 246"/>
                      <a:gd name="T10" fmla="*/ 0 w 668"/>
                      <a:gd name="T11" fmla="*/ 0 h 246"/>
                      <a:gd name="T12" fmla="*/ 0 w 668"/>
                      <a:gd name="T13" fmla="*/ 0 h 246"/>
                      <a:gd name="T14" fmla="*/ 0 w 668"/>
                      <a:gd name="T15" fmla="*/ 0 h 246"/>
                      <a:gd name="T16" fmla="*/ 0 w 668"/>
                      <a:gd name="T17" fmla="*/ 0 h 246"/>
                      <a:gd name="T18" fmla="*/ 0 w 668"/>
                      <a:gd name="T19" fmla="*/ 0 h 246"/>
                      <a:gd name="T20" fmla="*/ 0 w 668"/>
                      <a:gd name="T21" fmla="*/ 0 h 246"/>
                      <a:gd name="T22" fmla="*/ 0 w 668"/>
                      <a:gd name="T23" fmla="*/ 0 h 246"/>
                      <a:gd name="T24" fmla="*/ 0 w 668"/>
                      <a:gd name="T25" fmla="*/ 0 h 246"/>
                      <a:gd name="T26" fmla="*/ 0 w 668"/>
                      <a:gd name="T27" fmla="*/ 0 h 246"/>
                      <a:gd name="T28" fmla="*/ 0 w 668"/>
                      <a:gd name="T29" fmla="*/ 0 h 246"/>
                      <a:gd name="T30" fmla="*/ 0 w 668"/>
                      <a:gd name="T31" fmla="*/ 0 h 246"/>
                      <a:gd name="T32" fmla="*/ 0 w 668"/>
                      <a:gd name="T33" fmla="*/ 0 h 246"/>
                      <a:gd name="T34" fmla="*/ 0 w 668"/>
                      <a:gd name="T35" fmla="*/ 0 h 246"/>
                      <a:gd name="T36" fmla="*/ 0 w 668"/>
                      <a:gd name="T37" fmla="*/ 0 h 246"/>
                      <a:gd name="T38" fmla="*/ 0 w 668"/>
                      <a:gd name="T39" fmla="*/ 0 h 246"/>
                      <a:gd name="T40" fmla="*/ 0 w 668"/>
                      <a:gd name="T41" fmla="*/ 0 h 246"/>
                      <a:gd name="T42" fmla="*/ 0 w 668"/>
                      <a:gd name="T43" fmla="*/ 0 h 246"/>
                      <a:gd name="T44" fmla="*/ 0 w 668"/>
                      <a:gd name="T45" fmla="*/ 0 h 246"/>
                      <a:gd name="T46" fmla="*/ 0 w 668"/>
                      <a:gd name="T47" fmla="*/ 0 h 246"/>
                      <a:gd name="T48" fmla="*/ 0 w 668"/>
                      <a:gd name="T49" fmla="*/ 0 h 246"/>
                      <a:gd name="T50" fmla="*/ 0 w 668"/>
                      <a:gd name="T51" fmla="*/ 0 h 246"/>
                      <a:gd name="T52" fmla="*/ 0 w 668"/>
                      <a:gd name="T53" fmla="*/ 0 h 246"/>
                      <a:gd name="T54" fmla="*/ 0 w 668"/>
                      <a:gd name="T55" fmla="*/ 0 h 246"/>
                      <a:gd name="T56" fmla="*/ 0 w 668"/>
                      <a:gd name="T57" fmla="*/ 0 h 246"/>
                      <a:gd name="T58" fmla="*/ 0 w 668"/>
                      <a:gd name="T59" fmla="*/ 0 h 246"/>
                      <a:gd name="T60" fmla="*/ 0 w 668"/>
                      <a:gd name="T61" fmla="*/ 0 h 246"/>
                      <a:gd name="T62" fmla="*/ 0 w 668"/>
                      <a:gd name="T63" fmla="*/ 0 h 246"/>
                      <a:gd name="T64" fmla="*/ 0 w 668"/>
                      <a:gd name="T65" fmla="*/ 0 h 246"/>
                      <a:gd name="T66" fmla="*/ 0 w 668"/>
                      <a:gd name="T67" fmla="*/ 0 h 246"/>
                      <a:gd name="T68" fmla="*/ 0 w 668"/>
                      <a:gd name="T69" fmla="*/ 0 h 246"/>
                      <a:gd name="T70" fmla="*/ 0 w 668"/>
                      <a:gd name="T71" fmla="*/ 0 h 246"/>
                      <a:gd name="T72" fmla="*/ 0 w 668"/>
                      <a:gd name="T73" fmla="*/ 0 h 246"/>
                      <a:gd name="T74" fmla="*/ 0 w 668"/>
                      <a:gd name="T75" fmla="*/ 0 h 246"/>
                      <a:gd name="T76" fmla="*/ 0 w 668"/>
                      <a:gd name="T77" fmla="*/ 0 h 246"/>
                      <a:gd name="T78" fmla="*/ 0 w 668"/>
                      <a:gd name="T79" fmla="*/ 0 h 24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668"/>
                      <a:gd name="T121" fmla="*/ 0 h 246"/>
                      <a:gd name="T122" fmla="*/ 668 w 668"/>
                      <a:gd name="T123" fmla="*/ 246 h 24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668" h="246">
                        <a:moveTo>
                          <a:pt x="667" y="153"/>
                        </a:moveTo>
                        <a:lnTo>
                          <a:pt x="667" y="168"/>
                        </a:lnTo>
                        <a:lnTo>
                          <a:pt x="657" y="162"/>
                        </a:lnTo>
                        <a:lnTo>
                          <a:pt x="647" y="156"/>
                        </a:lnTo>
                        <a:lnTo>
                          <a:pt x="637" y="148"/>
                        </a:lnTo>
                        <a:lnTo>
                          <a:pt x="632" y="140"/>
                        </a:lnTo>
                        <a:lnTo>
                          <a:pt x="624" y="132"/>
                        </a:lnTo>
                        <a:lnTo>
                          <a:pt x="620" y="124"/>
                        </a:lnTo>
                        <a:lnTo>
                          <a:pt x="617" y="115"/>
                        </a:lnTo>
                        <a:lnTo>
                          <a:pt x="616" y="105"/>
                        </a:lnTo>
                        <a:lnTo>
                          <a:pt x="586" y="115"/>
                        </a:lnTo>
                        <a:lnTo>
                          <a:pt x="555" y="124"/>
                        </a:lnTo>
                        <a:lnTo>
                          <a:pt x="525" y="133"/>
                        </a:lnTo>
                        <a:lnTo>
                          <a:pt x="495" y="142"/>
                        </a:lnTo>
                        <a:lnTo>
                          <a:pt x="465" y="152"/>
                        </a:lnTo>
                        <a:lnTo>
                          <a:pt x="435" y="162"/>
                        </a:lnTo>
                        <a:lnTo>
                          <a:pt x="405" y="172"/>
                        </a:lnTo>
                        <a:lnTo>
                          <a:pt x="373" y="182"/>
                        </a:lnTo>
                        <a:lnTo>
                          <a:pt x="343" y="192"/>
                        </a:lnTo>
                        <a:lnTo>
                          <a:pt x="311" y="200"/>
                        </a:lnTo>
                        <a:lnTo>
                          <a:pt x="280" y="209"/>
                        </a:lnTo>
                        <a:lnTo>
                          <a:pt x="249" y="217"/>
                        </a:lnTo>
                        <a:lnTo>
                          <a:pt x="218" y="224"/>
                        </a:lnTo>
                        <a:lnTo>
                          <a:pt x="188" y="230"/>
                        </a:lnTo>
                        <a:lnTo>
                          <a:pt x="156" y="235"/>
                        </a:lnTo>
                        <a:lnTo>
                          <a:pt x="126" y="241"/>
                        </a:lnTo>
                        <a:lnTo>
                          <a:pt x="115" y="242"/>
                        </a:lnTo>
                        <a:lnTo>
                          <a:pt x="112" y="243"/>
                        </a:lnTo>
                        <a:lnTo>
                          <a:pt x="107" y="245"/>
                        </a:lnTo>
                        <a:lnTo>
                          <a:pt x="96" y="242"/>
                        </a:lnTo>
                        <a:lnTo>
                          <a:pt x="97" y="222"/>
                        </a:lnTo>
                        <a:lnTo>
                          <a:pt x="97" y="195"/>
                        </a:lnTo>
                        <a:lnTo>
                          <a:pt x="96" y="164"/>
                        </a:lnTo>
                        <a:lnTo>
                          <a:pt x="91" y="134"/>
                        </a:lnTo>
                        <a:lnTo>
                          <a:pt x="90" y="101"/>
                        </a:lnTo>
                        <a:lnTo>
                          <a:pt x="85" y="73"/>
                        </a:lnTo>
                        <a:lnTo>
                          <a:pt x="75" y="52"/>
                        </a:lnTo>
                        <a:lnTo>
                          <a:pt x="61" y="36"/>
                        </a:lnTo>
                        <a:lnTo>
                          <a:pt x="47" y="24"/>
                        </a:lnTo>
                        <a:lnTo>
                          <a:pt x="31" y="16"/>
                        </a:lnTo>
                        <a:lnTo>
                          <a:pt x="15" y="9"/>
                        </a:lnTo>
                        <a:lnTo>
                          <a:pt x="0" y="4"/>
                        </a:lnTo>
                        <a:lnTo>
                          <a:pt x="47" y="0"/>
                        </a:lnTo>
                        <a:lnTo>
                          <a:pt x="81" y="12"/>
                        </a:lnTo>
                        <a:lnTo>
                          <a:pt x="105" y="36"/>
                        </a:lnTo>
                        <a:lnTo>
                          <a:pt x="119" y="68"/>
                        </a:lnTo>
                        <a:lnTo>
                          <a:pt x="127" y="105"/>
                        </a:lnTo>
                        <a:lnTo>
                          <a:pt x="132" y="141"/>
                        </a:lnTo>
                        <a:lnTo>
                          <a:pt x="135" y="174"/>
                        </a:lnTo>
                        <a:lnTo>
                          <a:pt x="136" y="202"/>
                        </a:lnTo>
                        <a:lnTo>
                          <a:pt x="171" y="195"/>
                        </a:lnTo>
                        <a:lnTo>
                          <a:pt x="205" y="187"/>
                        </a:lnTo>
                        <a:lnTo>
                          <a:pt x="238" y="180"/>
                        </a:lnTo>
                        <a:lnTo>
                          <a:pt x="273" y="170"/>
                        </a:lnTo>
                        <a:lnTo>
                          <a:pt x="305" y="161"/>
                        </a:lnTo>
                        <a:lnTo>
                          <a:pt x="339" y="152"/>
                        </a:lnTo>
                        <a:lnTo>
                          <a:pt x="372" y="142"/>
                        </a:lnTo>
                        <a:lnTo>
                          <a:pt x="405" y="133"/>
                        </a:lnTo>
                        <a:lnTo>
                          <a:pt x="437" y="123"/>
                        </a:lnTo>
                        <a:lnTo>
                          <a:pt x="469" y="113"/>
                        </a:lnTo>
                        <a:lnTo>
                          <a:pt x="503" y="102"/>
                        </a:lnTo>
                        <a:lnTo>
                          <a:pt x="535" y="93"/>
                        </a:lnTo>
                        <a:lnTo>
                          <a:pt x="568" y="83"/>
                        </a:lnTo>
                        <a:lnTo>
                          <a:pt x="601" y="72"/>
                        </a:lnTo>
                        <a:lnTo>
                          <a:pt x="636" y="61"/>
                        </a:lnTo>
                        <a:lnTo>
                          <a:pt x="667" y="52"/>
                        </a:lnTo>
                        <a:lnTo>
                          <a:pt x="667" y="85"/>
                        </a:lnTo>
                        <a:lnTo>
                          <a:pt x="662" y="86"/>
                        </a:lnTo>
                        <a:lnTo>
                          <a:pt x="654" y="89"/>
                        </a:lnTo>
                        <a:lnTo>
                          <a:pt x="648" y="92"/>
                        </a:lnTo>
                        <a:lnTo>
                          <a:pt x="640" y="94"/>
                        </a:lnTo>
                        <a:lnTo>
                          <a:pt x="636" y="102"/>
                        </a:lnTo>
                        <a:lnTo>
                          <a:pt x="634" y="112"/>
                        </a:lnTo>
                        <a:lnTo>
                          <a:pt x="636" y="120"/>
                        </a:lnTo>
                        <a:lnTo>
                          <a:pt x="637" y="128"/>
                        </a:lnTo>
                        <a:lnTo>
                          <a:pt x="644" y="134"/>
                        </a:lnTo>
                        <a:lnTo>
                          <a:pt x="652" y="141"/>
                        </a:lnTo>
                        <a:lnTo>
                          <a:pt x="660" y="148"/>
                        </a:lnTo>
                        <a:lnTo>
                          <a:pt x="667" y="153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8" name="Freeform 41"/>
                  <p:cNvSpPr>
                    <a:spLocks noChangeArrowheads="1"/>
                  </p:cNvSpPr>
                  <p:nvPr/>
                </p:nvSpPr>
                <p:spPr bwMode="auto">
                  <a:xfrm>
                    <a:off x="4891" y="3457"/>
                    <a:ext cx="36" cy="76"/>
                  </a:xfrm>
                  <a:custGeom>
                    <a:avLst/>
                    <a:gdLst>
                      <a:gd name="T0" fmla="*/ 0 w 158"/>
                      <a:gd name="T1" fmla="*/ 0 h 334"/>
                      <a:gd name="T2" fmla="*/ 0 w 158"/>
                      <a:gd name="T3" fmla="*/ 0 h 334"/>
                      <a:gd name="T4" fmla="*/ 0 w 158"/>
                      <a:gd name="T5" fmla="*/ 0 h 334"/>
                      <a:gd name="T6" fmla="*/ 0 w 158"/>
                      <a:gd name="T7" fmla="*/ 0 h 334"/>
                      <a:gd name="T8" fmla="*/ 0 w 158"/>
                      <a:gd name="T9" fmla="*/ 0 h 334"/>
                      <a:gd name="T10" fmla="*/ 0 w 158"/>
                      <a:gd name="T11" fmla="*/ 0 h 334"/>
                      <a:gd name="T12" fmla="*/ 0 w 158"/>
                      <a:gd name="T13" fmla="*/ 0 h 334"/>
                      <a:gd name="T14" fmla="*/ 0 w 158"/>
                      <a:gd name="T15" fmla="*/ 0 h 334"/>
                      <a:gd name="T16" fmla="*/ 0 w 158"/>
                      <a:gd name="T17" fmla="*/ 0 h 334"/>
                      <a:gd name="T18" fmla="*/ 0 w 158"/>
                      <a:gd name="T19" fmla="*/ 0 h 334"/>
                      <a:gd name="T20" fmla="*/ 0 w 158"/>
                      <a:gd name="T21" fmla="*/ 0 h 334"/>
                      <a:gd name="T22" fmla="*/ 0 w 158"/>
                      <a:gd name="T23" fmla="*/ 0 h 334"/>
                      <a:gd name="T24" fmla="*/ 0 w 158"/>
                      <a:gd name="T25" fmla="*/ 0 h 334"/>
                      <a:gd name="T26" fmla="*/ 0 w 158"/>
                      <a:gd name="T27" fmla="*/ 0 h 334"/>
                      <a:gd name="T28" fmla="*/ 0 w 158"/>
                      <a:gd name="T29" fmla="*/ 0 h 334"/>
                      <a:gd name="T30" fmla="*/ 0 w 158"/>
                      <a:gd name="T31" fmla="*/ 0 h 334"/>
                      <a:gd name="T32" fmla="*/ 0 w 158"/>
                      <a:gd name="T33" fmla="*/ 0 h 334"/>
                      <a:gd name="T34" fmla="*/ 0 w 158"/>
                      <a:gd name="T35" fmla="*/ 0 h 334"/>
                      <a:gd name="T36" fmla="*/ 0 w 158"/>
                      <a:gd name="T37" fmla="*/ 0 h 334"/>
                      <a:gd name="T38" fmla="*/ 0 w 158"/>
                      <a:gd name="T39" fmla="*/ 0 h 334"/>
                      <a:gd name="T40" fmla="*/ 0 w 158"/>
                      <a:gd name="T41" fmla="*/ 0 h 334"/>
                      <a:gd name="T42" fmla="*/ 0 w 158"/>
                      <a:gd name="T43" fmla="*/ 0 h 334"/>
                      <a:gd name="T44" fmla="*/ 0 w 158"/>
                      <a:gd name="T45" fmla="*/ 0 h 334"/>
                      <a:gd name="T46" fmla="*/ 0 w 158"/>
                      <a:gd name="T47" fmla="*/ 0 h 334"/>
                      <a:gd name="T48" fmla="*/ 0 w 158"/>
                      <a:gd name="T49" fmla="*/ 0 h 334"/>
                      <a:gd name="T50" fmla="*/ 0 w 158"/>
                      <a:gd name="T51" fmla="*/ 0 h 334"/>
                      <a:gd name="T52" fmla="*/ 0 w 158"/>
                      <a:gd name="T53" fmla="*/ 0 h 334"/>
                      <a:gd name="T54" fmla="*/ 0 w 158"/>
                      <a:gd name="T55" fmla="*/ 0 h 334"/>
                      <a:gd name="T56" fmla="*/ 0 w 158"/>
                      <a:gd name="T57" fmla="*/ 0 h 334"/>
                      <a:gd name="T58" fmla="*/ 0 w 158"/>
                      <a:gd name="T59" fmla="*/ 0 h 334"/>
                      <a:gd name="T60" fmla="*/ 0 w 158"/>
                      <a:gd name="T61" fmla="*/ 0 h 334"/>
                      <a:gd name="T62" fmla="*/ 0 w 158"/>
                      <a:gd name="T63" fmla="*/ 0 h 334"/>
                      <a:gd name="T64" fmla="*/ 0 w 158"/>
                      <a:gd name="T65" fmla="*/ 0 h 334"/>
                      <a:gd name="T66" fmla="*/ 0 w 158"/>
                      <a:gd name="T67" fmla="*/ 0 h 334"/>
                      <a:gd name="T68" fmla="*/ 0 w 158"/>
                      <a:gd name="T69" fmla="*/ 0 h 334"/>
                      <a:gd name="T70" fmla="*/ 0 w 158"/>
                      <a:gd name="T71" fmla="*/ 0 h 334"/>
                      <a:gd name="T72" fmla="*/ 0 w 158"/>
                      <a:gd name="T73" fmla="*/ 0 h 334"/>
                      <a:gd name="T74" fmla="*/ 0 w 158"/>
                      <a:gd name="T75" fmla="*/ 0 h 334"/>
                      <a:gd name="T76" fmla="*/ 0 w 158"/>
                      <a:gd name="T77" fmla="*/ 0 h 334"/>
                      <a:gd name="T78" fmla="*/ 0 w 158"/>
                      <a:gd name="T79" fmla="*/ 0 h 334"/>
                      <a:gd name="T80" fmla="*/ 0 w 158"/>
                      <a:gd name="T81" fmla="*/ 0 h 334"/>
                      <a:gd name="T82" fmla="*/ 0 w 158"/>
                      <a:gd name="T83" fmla="*/ 0 h 334"/>
                      <a:gd name="T84" fmla="*/ 0 w 158"/>
                      <a:gd name="T85" fmla="*/ 0 h 334"/>
                      <a:gd name="T86" fmla="*/ 0 w 158"/>
                      <a:gd name="T87" fmla="*/ 0 h 334"/>
                      <a:gd name="T88" fmla="*/ 0 w 158"/>
                      <a:gd name="T89" fmla="*/ 0 h 334"/>
                      <a:gd name="T90" fmla="*/ 0 w 158"/>
                      <a:gd name="T91" fmla="*/ 0 h 334"/>
                      <a:gd name="T92" fmla="*/ 0 w 158"/>
                      <a:gd name="T93" fmla="*/ 0 h 334"/>
                      <a:gd name="T94" fmla="*/ 0 w 158"/>
                      <a:gd name="T95" fmla="*/ 0 h 334"/>
                      <a:gd name="T96" fmla="*/ 0 w 158"/>
                      <a:gd name="T97" fmla="*/ 0 h 334"/>
                      <a:gd name="T98" fmla="*/ 0 w 158"/>
                      <a:gd name="T99" fmla="*/ 0 h 334"/>
                      <a:gd name="T100" fmla="*/ 0 w 158"/>
                      <a:gd name="T101" fmla="*/ 0 h 334"/>
                      <a:gd name="T102" fmla="*/ 0 w 158"/>
                      <a:gd name="T103" fmla="*/ 0 h 334"/>
                      <a:gd name="T104" fmla="*/ 0 w 158"/>
                      <a:gd name="T105" fmla="*/ 0 h 334"/>
                      <a:gd name="T106" fmla="*/ 0 w 158"/>
                      <a:gd name="T107" fmla="*/ 0 h 334"/>
                      <a:gd name="T108" fmla="*/ 0 w 158"/>
                      <a:gd name="T109" fmla="*/ 0 h 334"/>
                      <a:gd name="T110" fmla="*/ 0 w 158"/>
                      <a:gd name="T111" fmla="*/ 0 h 334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58"/>
                      <a:gd name="T169" fmla="*/ 0 h 334"/>
                      <a:gd name="T170" fmla="*/ 158 w 158"/>
                      <a:gd name="T171" fmla="*/ 334 h 334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58" h="334">
                        <a:moveTo>
                          <a:pt x="0" y="233"/>
                        </a:moveTo>
                        <a:lnTo>
                          <a:pt x="0" y="200"/>
                        </a:lnTo>
                        <a:lnTo>
                          <a:pt x="2" y="200"/>
                        </a:lnTo>
                        <a:lnTo>
                          <a:pt x="3" y="199"/>
                        </a:lnTo>
                        <a:lnTo>
                          <a:pt x="5" y="199"/>
                        </a:lnTo>
                        <a:lnTo>
                          <a:pt x="6" y="199"/>
                        </a:lnTo>
                        <a:lnTo>
                          <a:pt x="3" y="186"/>
                        </a:lnTo>
                        <a:lnTo>
                          <a:pt x="9" y="160"/>
                        </a:lnTo>
                        <a:lnTo>
                          <a:pt x="21" y="123"/>
                        </a:lnTo>
                        <a:lnTo>
                          <a:pt x="38" y="86"/>
                        </a:lnTo>
                        <a:lnTo>
                          <a:pt x="62" y="48"/>
                        </a:lnTo>
                        <a:lnTo>
                          <a:pt x="91" y="17"/>
                        </a:lnTo>
                        <a:lnTo>
                          <a:pt x="123" y="0"/>
                        </a:lnTo>
                        <a:lnTo>
                          <a:pt x="157" y="0"/>
                        </a:lnTo>
                        <a:lnTo>
                          <a:pt x="127" y="20"/>
                        </a:lnTo>
                        <a:lnTo>
                          <a:pt x="101" y="43"/>
                        </a:lnTo>
                        <a:lnTo>
                          <a:pt x="81" y="69"/>
                        </a:lnTo>
                        <a:lnTo>
                          <a:pt x="63" y="94"/>
                        </a:lnTo>
                        <a:lnTo>
                          <a:pt x="51" y="123"/>
                        </a:lnTo>
                        <a:lnTo>
                          <a:pt x="42" y="154"/>
                        </a:lnTo>
                        <a:lnTo>
                          <a:pt x="38" y="183"/>
                        </a:lnTo>
                        <a:lnTo>
                          <a:pt x="36" y="210"/>
                        </a:lnTo>
                        <a:lnTo>
                          <a:pt x="33" y="226"/>
                        </a:lnTo>
                        <a:lnTo>
                          <a:pt x="36" y="242"/>
                        </a:lnTo>
                        <a:lnTo>
                          <a:pt x="43" y="260"/>
                        </a:lnTo>
                        <a:lnTo>
                          <a:pt x="53" y="279"/>
                        </a:lnTo>
                        <a:lnTo>
                          <a:pt x="67" y="296"/>
                        </a:lnTo>
                        <a:lnTo>
                          <a:pt x="85" y="309"/>
                        </a:lnTo>
                        <a:lnTo>
                          <a:pt x="105" y="317"/>
                        </a:lnTo>
                        <a:lnTo>
                          <a:pt x="130" y="320"/>
                        </a:lnTo>
                        <a:lnTo>
                          <a:pt x="114" y="327"/>
                        </a:lnTo>
                        <a:lnTo>
                          <a:pt x="98" y="330"/>
                        </a:lnTo>
                        <a:lnTo>
                          <a:pt x="82" y="333"/>
                        </a:lnTo>
                        <a:lnTo>
                          <a:pt x="65" y="333"/>
                        </a:lnTo>
                        <a:lnTo>
                          <a:pt x="49" y="332"/>
                        </a:lnTo>
                        <a:lnTo>
                          <a:pt x="33" y="328"/>
                        </a:lnTo>
                        <a:lnTo>
                          <a:pt x="16" y="321"/>
                        </a:lnTo>
                        <a:lnTo>
                          <a:pt x="0" y="314"/>
                        </a:lnTo>
                        <a:lnTo>
                          <a:pt x="0" y="300"/>
                        </a:lnTo>
                        <a:lnTo>
                          <a:pt x="12" y="305"/>
                        </a:lnTo>
                        <a:lnTo>
                          <a:pt x="22" y="309"/>
                        </a:lnTo>
                        <a:lnTo>
                          <a:pt x="29" y="311"/>
                        </a:lnTo>
                        <a:lnTo>
                          <a:pt x="33" y="311"/>
                        </a:lnTo>
                        <a:lnTo>
                          <a:pt x="33" y="305"/>
                        </a:lnTo>
                        <a:lnTo>
                          <a:pt x="33" y="301"/>
                        </a:lnTo>
                        <a:lnTo>
                          <a:pt x="32" y="299"/>
                        </a:lnTo>
                        <a:lnTo>
                          <a:pt x="29" y="295"/>
                        </a:lnTo>
                        <a:lnTo>
                          <a:pt x="25" y="282"/>
                        </a:lnTo>
                        <a:lnTo>
                          <a:pt x="21" y="269"/>
                        </a:lnTo>
                        <a:lnTo>
                          <a:pt x="16" y="256"/>
                        </a:lnTo>
                        <a:lnTo>
                          <a:pt x="12" y="236"/>
                        </a:lnTo>
                        <a:lnTo>
                          <a:pt x="7" y="234"/>
                        </a:lnTo>
                        <a:lnTo>
                          <a:pt x="5" y="233"/>
                        </a:lnTo>
                        <a:lnTo>
                          <a:pt x="3" y="233"/>
                        </a:lnTo>
                        <a:lnTo>
                          <a:pt x="0" y="233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9" name="Freeform 42"/>
                  <p:cNvSpPr>
                    <a:spLocks noChangeArrowheads="1"/>
                  </p:cNvSpPr>
                  <p:nvPr/>
                </p:nvSpPr>
                <p:spPr bwMode="auto">
                  <a:xfrm>
                    <a:off x="4918" y="3477"/>
                    <a:ext cx="14" cy="39"/>
                  </a:xfrm>
                  <a:custGeom>
                    <a:avLst/>
                    <a:gdLst>
                      <a:gd name="T0" fmla="*/ 0 w 60"/>
                      <a:gd name="T1" fmla="*/ 0 h 174"/>
                      <a:gd name="T2" fmla="*/ 0 w 60"/>
                      <a:gd name="T3" fmla="*/ 0 h 174"/>
                      <a:gd name="T4" fmla="*/ 0 w 60"/>
                      <a:gd name="T5" fmla="*/ 0 h 174"/>
                      <a:gd name="T6" fmla="*/ 0 w 60"/>
                      <a:gd name="T7" fmla="*/ 0 h 174"/>
                      <a:gd name="T8" fmla="*/ 0 w 60"/>
                      <a:gd name="T9" fmla="*/ 0 h 174"/>
                      <a:gd name="T10" fmla="*/ 0 w 60"/>
                      <a:gd name="T11" fmla="*/ 0 h 174"/>
                      <a:gd name="T12" fmla="*/ 0 w 60"/>
                      <a:gd name="T13" fmla="*/ 0 h 174"/>
                      <a:gd name="T14" fmla="*/ 0 w 60"/>
                      <a:gd name="T15" fmla="*/ 0 h 174"/>
                      <a:gd name="T16" fmla="*/ 0 w 60"/>
                      <a:gd name="T17" fmla="*/ 0 h 174"/>
                      <a:gd name="T18" fmla="*/ 0 w 60"/>
                      <a:gd name="T19" fmla="*/ 0 h 174"/>
                      <a:gd name="T20" fmla="*/ 0 w 60"/>
                      <a:gd name="T21" fmla="*/ 0 h 174"/>
                      <a:gd name="T22" fmla="*/ 0 w 60"/>
                      <a:gd name="T23" fmla="*/ 0 h 174"/>
                      <a:gd name="T24" fmla="*/ 0 w 60"/>
                      <a:gd name="T25" fmla="*/ 0 h 174"/>
                      <a:gd name="T26" fmla="*/ 0 w 60"/>
                      <a:gd name="T27" fmla="*/ 0 h 174"/>
                      <a:gd name="T28" fmla="*/ 0 w 60"/>
                      <a:gd name="T29" fmla="*/ 0 h 174"/>
                      <a:gd name="T30" fmla="*/ 0 w 60"/>
                      <a:gd name="T31" fmla="*/ 0 h 174"/>
                      <a:gd name="T32" fmla="*/ 0 w 60"/>
                      <a:gd name="T33" fmla="*/ 0 h 174"/>
                      <a:gd name="T34" fmla="*/ 0 w 60"/>
                      <a:gd name="T35" fmla="*/ 0 h 174"/>
                      <a:gd name="T36" fmla="*/ 0 w 60"/>
                      <a:gd name="T37" fmla="*/ 0 h 174"/>
                      <a:gd name="T38" fmla="*/ 0 w 60"/>
                      <a:gd name="T39" fmla="*/ 0 h 174"/>
                      <a:gd name="T40" fmla="*/ 0 w 60"/>
                      <a:gd name="T41" fmla="*/ 0 h 174"/>
                      <a:gd name="T42" fmla="*/ 0 w 60"/>
                      <a:gd name="T43" fmla="*/ 0 h 174"/>
                      <a:gd name="T44" fmla="*/ 0 w 60"/>
                      <a:gd name="T45" fmla="*/ 0 h 174"/>
                      <a:gd name="T46" fmla="*/ 0 w 60"/>
                      <a:gd name="T47" fmla="*/ 0 h 174"/>
                      <a:gd name="T48" fmla="*/ 0 w 60"/>
                      <a:gd name="T49" fmla="*/ 0 h 174"/>
                      <a:gd name="T50" fmla="*/ 0 w 60"/>
                      <a:gd name="T51" fmla="*/ 0 h 174"/>
                      <a:gd name="T52" fmla="*/ 0 w 60"/>
                      <a:gd name="T53" fmla="*/ 0 h 174"/>
                      <a:gd name="T54" fmla="*/ 0 w 60"/>
                      <a:gd name="T55" fmla="*/ 0 h 174"/>
                      <a:gd name="T56" fmla="*/ 0 w 60"/>
                      <a:gd name="T57" fmla="*/ 0 h 174"/>
                      <a:gd name="T58" fmla="*/ 0 w 60"/>
                      <a:gd name="T59" fmla="*/ 0 h 174"/>
                      <a:gd name="T60" fmla="*/ 0 w 60"/>
                      <a:gd name="T61" fmla="*/ 0 h 174"/>
                      <a:gd name="T62" fmla="*/ 0 w 60"/>
                      <a:gd name="T63" fmla="*/ 0 h 174"/>
                      <a:gd name="T64" fmla="*/ 0 w 60"/>
                      <a:gd name="T65" fmla="*/ 0 h 174"/>
                      <a:gd name="T66" fmla="*/ 0 w 60"/>
                      <a:gd name="T67" fmla="*/ 0 h 174"/>
                      <a:gd name="T68" fmla="*/ 0 w 60"/>
                      <a:gd name="T69" fmla="*/ 0 h 174"/>
                      <a:gd name="T70" fmla="*/ 0 w 60"/>
                      <a:gd name="T71" fmla="*/ 0 h 174"/>
                      <a:gd name="T72" fmla="*/ 0 w 60"/>
                      <a:gd name="T73" fmla="*/ 0 h 174"/>
                      <a:gd name="T74" fmla="*/ 0 w 60"/>
                      <a:gd name="T75" fmla="*/ 0 h 174"/>
                      <a:gd name="T76" fmla="*/ 0 w 60"/>
                      <a:gd name="T77" fmla="*/ 0 h 174"/>
                      <a:gd name="T78" fmla="*/ 0 w 60"/>
                      <a:gd name="T79" fmla="*/ 0 h 174"/>
                      <a:gd name="T80" fmla="*/ 0 w 60"/>
                      <a:gd name="T81" fmla="*/ 0 h 174"/>
                      <a:gd name="T82" fmla="*/ 0 w 60"/>
                      <a:gd name="T83" fmla="*/ 0 h 174"/>
                      <a:gd name="T84" fmla="*/ 0 w 60"/>
                      <a:gd name="T85" fmla="*/ 0 h 174"/>
                      <a:gd name="T86" fmla="*/ 0 w 60"/>
                      <a:gd name="T87" fmla="*/ 0 h 174"/>
                      <a:gd name="T88" fmla="*/ 0 w 60"/>
                      <a:gd name="T89" fmla="*/ 0 h 174"/>
                      <a:gd name="T90" fmla="*/ 0 w 60"/>
                      <a:gd name="T91" fmla="*/ 0 h 17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60"/>
                      <a:gd name="T139" fmla="*/ 0 h 174"/>
                      <a:gd name="T140" fmla="*/ 60 w 60"/>
                      <a:gd name="T141" fmla="*/ 174 h 174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60" h="174">
                        <a:moveTo>
                          <a:pt x="59" y="0"/>
                        </a:moveTo>
                        <a:lnTo>
                          <a:pt x="58" y="3"/>
                        </a:lnTo>
                        <a:lnTo>
                          <a:pt x="56" y="10"/>
                        </a:lnTo>
                        <a:lnTo>
                          <a:pt x="52" y="20"/>
                        </a:lnTo>
                        <a:lnTo>
                          <a:pt x="45" y="42"/>
                        </a:lnTo>
                        <a:lnTo>
                          <a:pt x="34" y="67"/>
                        </a:lnTo>
                        <a:lnTo>
                          <a:pt x="27" y="82"/>
                        </a:lnTo>
                        <a:lnTo>
                          <a:pt x="24" y="93"/>
                        </a:lnTo>
                        <a:lnTo>
                          <a:pt x="21" y="103"/>
                        </a:lnTo>
                        <a:lnTo>
                          <a:pt x="20" y="111"/>
                        </a:lnTo>
                        <a:lnTo>
                          <a:pt x="20" y="119"/>
                        </a:lnTo>
                        <a:lnTo>
                          <a:pt x="20" y="127"/>
                        </a:lnTo>
                        <a:lnTo>
                          <a:pt x="20" y="136"/>
                        </a:lnTo>
                        <a:lnTo>
                          <a:pt x="21" y="142"/>
                        </a:lnTo>
                        <a:lnTo>
                          <a:pt x="21" y="147"/>
                        </a:lnTo>
                        <a:lnTo>
                          <a:pt x="22" y="153"/>
                        </a:lnTo>
                        <a:lnTo>
                          <a:pt x="24" y="158"/>
                        </a:lnTo>
                        <a:lnTo>
                          <a:pt x="21" y="166"/>
                        </a:lnTo>
                        <a:lnTo>
                          <a:pt x="18" y="170"/>
                        </a:lnTo>
                        <a:lnTo>
                          <a:pt x="17" y="171"/>
                        </a:lnTo>
                        <a:lnTo>
                          <a:pt x="16" y="173"/>
                        </a:lnTo>
                        <a:lnTo>
                          <a:pt x="10" y="168"/>
                        </a:lnTo>
                        <a:lnTo>
                          <a:pt x="8" y="165"/>
                        </a:lnTo>
                        <a:lnTo>
                          <a:pt x="7" y="162"/>
                        </a:lnTo>
                        <a:lnTo>
                          <a:pt x="6" y="160"/>
                        </a:lnTo>
                        <a:lnTo>
                          <a:pt x="4" y="150"/>
                        </a:lnTo>
                        <a:lnTo>
                          <a:pt x="3" y="141"/>
                        </a:lnTo>
                        <a:lnTo>
                          <a:pt x="2" y="130"/>
                        </a:lnTo>
                        <a:lnTo>
                          <a:pt x="0" y="121"/>
                        </a:lnTo>
                        <a:lnTo>
                          <a:pt x="0" y="115"/>
                        </a:lnTo>
                        <a:lnTo>
                          <a:pt x="0" y="111"/>
                        </a:lnTo>
                        <a:lnTo>
                          <a:pt x="2" y="106"/>
                        </a:lnTo>
                        <a:lnTo>
                          <a:pt x="2" y="102"/>
                        </a:lnTo>
                        <a:lnTo>
                          <a:pt x="8" y="80"/>
                        </a:lnTo>
                        <a:lnTo>
                          <a:pt x="13" y="64"/>
                        </a:lnTo>
                        <a:lnTo>
                          <a:pt x="20" y="48"/>
                        </a:lnTo>
                        <a:lnTo>
                          <a:pt x="31" y="22"/>
                        </a:lnTo>
                        <a:lnTo>
                          <a:pt x="40" y="12"/>
                        </a:lnTo>
                        <a:lnTo>
                          <a:pt x="42" y="7"/>
                        </a:lnTo>
                        <a:lnTo>
                          <a:pt x="46" y="3"/>
                        </a:lnTo>
                        <a:lnTo>
                          <a:pt x="52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9" y="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0" name="Freeform 43"/>
                  <p:cNvSpPr>
                    <a:spLocks noChangeArrowheads="1"/>
                  </p:cNvSpPr>
                  <p:nvPr/>
                </p:nvSpPr>
                <p:spPr bwMode="auto">
                  <a:xfrm>
                    <a:off x="4490" y="3454"/>
                    <a:ext cx="114" cy="20"/>
                  </a:xfrm>
                  <a:custGeom>
                    <a:avLst/>
                    <a:gdLst>
                      <a:gd name="T0" fmla="*/ 0 w 501"/>
                      <a:gd name="T1" fmla="*/ 0 h 90"/>
                      <a:gd name="T2" fmla="*/ 0 w 501"/>
                      <a:gd name="T3" fmla="*/ 0 h 90"/>
                      <a:gd name="T4" fmla="*/ 0 w 501"/>
                      <a:gd name="T5" fmla="*/ 0 h 90"/>
                      <a:gd name="T6" fmla="*/ 0 w 501"/>
                      <a:gd name="T7" fmla="*/ 0 h 90"/>
                      <a:gd name="T8" fmla="*/ 0 w 501"/>
                      <a:gd name="T9" fmla="*/ 0 h 90"/>
                      <a:gd name="T10" fmla="*/ 0 w 501"/>
                      <a:gd name="T11" fmla="*/ 0 h 90"/>
                      <a:gd name="T12" fmla="*/ 0 w 501"/>
                      <a:gd name="T13" fmla="*/ 0 h 90"/>
                      <a:gd name="T14" fmla="*/ 0 w 501"/>
                      <a:gd name="T15" fmla="*/ 0 h 90"/>
                      <a:gd name="T16" fmla="*/ 0 w 501"/>
                      <a:gd name="T17" fmla="*/ 0 h 90"/>
                      <a:gd name="T18" fmla="*/ 0 w 501"/>
                      <a:gd name="T19" fmla="*/ 0 h 90"/>
                      <a:gd name="T20" fmla="*/ 0 w 501"/>
                      <a:gd name="T21" fmla="*/ 0 h 90"/>
                      <a:gd name="T22" fmla="*/ 0 w 501"/>
                      <a:gd name="T23" fmla="*/ 0 h 90"/>
                      <a:gd name="T24" fmla="*/ 0 w 501"/>
                      <a:gd name="T25" fmla="*/ 0 h 90"/>
                      <a:gd name="T26" fmla="*/ 0 w 501"/>
                      <a:gd name="T27" fmla="*/ 0 h 90"/>
                      <a:gd name="T28" fmla="*/ 0 w 501"/>
                      <a:gd name="T29" fmla="*/ 0 h 90"/>
                      <a:gd name="T30" fmla="*/ 0 w 501"/>
                      <a:gd name="T31" fmla="*/ 0 h 90"/>
                      <a:gd name="T32" fmla="*/ 0 w 501"/>
                      <a:gd name="T33" fmla="*/ 0 h 90"/>
                      <a:gd name="T34" fmla="*/ 0 w 501"/>
                      <a:gd name="T35" fmla="*/ 0 h 90"/>
                      <a:gd name="T36" fmla="*/ 0 w 501"/>
                      <a:gd name="T37" fmla="*/ 0 h 90"/>
                      <a:gd name="T38" fmla="*/ 0 w 501"/>
                      <a:gd name="T39" fmla="*/ 0 h 90"/>
                      <a:gd name="T40" fmla="*/ 0 w 501"/>
                      <a:gd name="T41" fmla="*/ 0 h 90"/>
                      <a:gd name="T42" fmla="*/ 0 w 501"/>
                      <a:gd name="T43" fmla="*/ 0 h 90"/>
                      <a:gd name="T44" fmla="*/ 0 w 501"/>
                      <a:gd name="T45" fmla="*/ 0 h 90"/>
                      <a:gd name="T46" fmla="*/ 0 w 501"/>
                      <a:gd name="T47" fmla="*/ 0 h 90"/>
                      <a:gd name="T48" fmla="*/ 0 w 501"/>
                      <a:gd name="T49" fmla="*/ 0 h 90"/>
                      <a:gd name="T50" fmla="*/ 0 w 501"/>
                      <a:gd name="T51" fmla="*/ 0 h 90"/>
                      <a:gd name="T52" fmla="*/ 0 w 501"/>
                      <a:gd name="T53" fmla="*/ 0 h 90"/>
                      <a:gd name="T54" fmla="*/ 0 w 501"/>
                      <a:gd name="T55" fmla="*/ 0 h 90"/>
                      <a:gd name="T56" fmla="*/ 0 w 501"/>
                      <a:gd name="T57" fmla="*/ 0 h 90"/>
                      <a:gd name="T58" fmla="*/ 0 w 501"/>
                      <a:gd name="T59" fmla="*/ 0 h 90"/>
                      <a:gd name="T60" fmla="*/ 0 w 501"/>
                      <a:gd name="T61" fmla="*/ 0 h 90"/>
                      <a:gd name="T62" fmla="*/ 0 w 501"/>
                      <a:gd name="T63" fmla="*/ 0 h 90"/>
                      <a:gd name="T64" fmla="*/ 0 w 501"/>
                      <a:gd name="T65" fmla="*/ 0 h 90"/>
                      <a:gd name="T66" fmla="*/ 0 w 501"/>
                      <a:gd name="T67" fmla="*/ 0 h 9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01"/>
                      <a:gd name="T103" fmla="*/ 0 h 90"/>
                      <a:gd name="T104" fmla="*/ 501 w 501"/>
                      <a:gd name="T105" fmla="*/ 90 h 9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01" h="90">
                        <a:moveTo>
                          <a:pt x="500" y="89"/>
                        </a:moveTo>
                        <a:lnTo>
                          <a:pt x="483" y="89"/>
                        </a:lnTo>
                        <a:lnTo>
                          <a:pt x="460" y="87"/>
                        </a:lnTo>
                        <a:lnTo>
                          <a:pt x="430" y="84"/>
                        </a:lnTo>
                        <a:lnTo>
                          <a:pt x="394" y="80"/>
                        </a:lnTo>
                        <a:lnTo>
                          <a:pt x="356" y="75"/>
                        </a:lnTo>
                        <a:lnTo>
                          <a:pt x="316" y="69"/>
                        </a:lnTo>
                        <a:lnTo>
                          <a:pt x="271" y="63"/>
                        </a:lnTo>
                        <a:lnTo>
                          <a:pt x="226" y="56"/>
                        </a:lnTo>
                        <a:lnTo>
                          <a:pt x="185" y="50"/>
                        </a:lnTo>
                        <a:lnTo>
                          <a:pt x="144" y="43"/>
                        </a:lnTo>
                        <a:lnTo>
                          <a:pt x="106" y="34"/>
                        </a:lnTo>
                        <a:lnTo>
                          <a:pt x="72" y="28"/>
                        </a:lnTo>
                        <a:lnTo>
                          <a:pt x="43" y="21"/>
                        </a:lnTo>
                        <a:lnTo>
                          <a:pt x="22" y="14"/>
                        </a:lnTo>
                        <a:lnTo>
                          <a:pt x="6" y="7"/>
                        </a:lnTo>
                        <a:lnTo>
                          <a:pt x="0" y="2"/>
                        </a:lnTo>
                        <a:lnTo>
                          <a:pt x="13" y="1"/>
                        </a:lnTo>
                        <a:lnTo>
                          <a:pt x="33" y="0"/>
                        </a:lnTo>
                        <a:lnTo>
                          <a:pt x="58" y="0"/>
                        </a:lnTo>
                        <a:lnTo>
                          <a:pt x="90" y="1"/>
                        </a:lnTo>
                        <a:lnTo>
                          <a:pt x="124" y="4"/>
                        </a:lnTo>
                        <a:lnTo>
                          <a:pt x="161" y="6"/>
                        </a:lnTo>
                        <a:lnTo>
                          <a:pt x="201" y="10"/>
                        </a:lnTo>
                        <a:lnTo>
                          <a:pt x="242" y="15"/>
                        </a:lnTo>
                        <a:lnTo>
                          <a:pt x="284" y="21"/>
                        </a:lnTo>
                        <a:lnTo>
                          <a:pt x="324" y="28"/>
                        </a:lnTo>
                        <a:lnTo>
                          <a:pt x="363" y="35"/>
                        </a:lnTo>
                        <a:lnTo>
                          <a:pt x="400" y="46"/>
                        </a:lnTo>
                        <a:lnTo>
                          <a:pt x="433" y="55"/>
                        </a:lnTo>
                        <a:lnTo>
                          <a:pt x="460" y="66"/>
                        </a:lnTo>
                        <a:lnTo>
                          <a:pt x="483" y="77"/>
                        </a:lnTo>
                        <a:lnTo>
                          <a:pt x="500" y="89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1" name="Freeform 44"/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3468"/>
                    <a:ext cx="114" cy="20"/>
                  </a:xfrm>
                  <a:custGeom>
                    <a:avLst/>
                    <a:gdLst>
                      <a:gd name="T0" fmla="*/ 0 w 501"/>
                      <a:gd name="T1" fmla="*/ 0 h 87"/>
                      <a:gd name="T2" fmla="*/ 0 w 501"/>
                      <a:gd name="T3" fmla="*/ 0 h 87"/>
                      <a:gd name="T4" fmla="*/ 0 w 501"/>
                      <a:gd name="T5" fmla="*/ 0 h 87"/>
                      <a:gd name="T6" fmla="*/ 0 w 501"/>
                      <a:gd name="T7" fmla="*/ 0 h 87"/>
                      <a:gd name="T8" fmla="*/ 0 w 501"/>
                      <a:gd name="T9" fmla="*/ 0 h 87"/>
                      <a:gd name="T10" fmla="*/ 0 w 501"/>
                      <a:gd name="T11" fmla="*/ 0 h 87"/>
                      <a:gd name="T12" fmla="*/ 0 w 501"/>
                      <a:gd name="T13" fmla="*/ 0 h 87"/>
                      <a:gd name="T14" fmla="*/ 0 w 501"/>
                      <a:gd name="T15" fmla="*/ 0 h 87"/>
                      <a:gd name="T16" fmla="*/ 0 w 501"/>
                      <a:gd name="T17" fmla="*/ 0 h 87"/>
                      <a:gd name="T18" fmla="*/ 0 w 501"/>
                      <a:gd name="T19" fmla="*/ 0 h 87"/>
                      <a:gd name="T20" fmla="*/ 0 w 501"/>
                      <a:gd name="T21" fmla="*/ 0 h 87"/>
                      <a:gd name="T22" fmla="*/ 0 w 501"/>
                      <a:gd name="T23" fmla="*/ 0 h 87"/>
                      <a:gd name="T24" fmla="*/ 0 w 501"/>
                      <a:gd name="T25" fmla="*/ 0 h 87"/>
                      <a:gd name="T26" fmla="*/ 0 w 501"/>
                      <a:gd name="T27" fmla="*/ 0 h 87"/>
                      <a:gd name="T28" fmla="*/ 0 w 501"/>
                      <a:gd name="T29" fmla="*/ 0 h 87"/>
                      <a:gd name="T30" fmla="*/ 0 w 501"/>
                      <a:gd name="T31" fmla="*/ 0 h 87"/>
                      <a:gd name="T32" fmla="*/ 0 w 501"/>
                      <a:gd name="T33" fmla="*/ 0 h 87"/>
                      <a:gd name="T34" fmla="*/ 0 w 501"/>
                      <a:gd name="T35" fmla="*/ 0 h 87"/>
                      <a:gd name="T36" fmla="*/ 0 w 501"/>
                      <a:gd name="T37" fmla="*/ 0 h 87"/>
                      <a:gd name="T38" fmla="*/ 0 w 501"/>
                      <a:gd name="T39" fmla="*/ 0 h 87"/>
                      <a:gd name="T40" fmla="*/ 0 w 501"/>
                      <a:gd name="T41" fmla="*/ 0 h 87"/>
                      <a:gd name="T42" fmla="*/ 0 w 501"/>
                      <a:gd name="T43" fmla="*/ 0 h 87"/>
                      <a:gd name="T44" fmla="*/ 0 w 501"/>
                      <a:gd name="T45" fmla="*/ 0 h 87"/>
                      <a:gd name="T46" fmla="*/ 0 w 501"/>
                      <a:gd name="T47" fmla="*/ 0 h 87"/>
                      <a:gd name="T48" fmla="*/ 0 w 501"/>
                      <a:gd name="T49" fmla="*/ 0 h 87"/>
                      <a:gd name="T50" fmla="*/ 0 w 501"/>
                      <a:gd name="T51" fmla="*/ 0 h 87"/>
                      <a:gd name="T52" fmla="*/ 0 w 501"/>
                      <a:gd name="T53" fmla="*/ 0 h 87"/>
                      <a:gd name="T54" fmla="*/ 0 w 501"/>
                      <a:gd name="T55" fmla="*/ 0 h 87"/>
                      <a:gd name="T56" fmla="*/ 0 w 501"/>
                      <a:gd name="T57" fmla="*/ 0 h 87"/>
                      <a:gd name="T58" fmla="*/ 0 w 501"/>
                      <a:gd name="T59" fmla="*/ 0 h 87"/>
                      <a:gd name="T60" fmla="*/ 0 w 501"/>
                      <a:gd name="T61" fmla="*/ 0 h 87"/>
                      <a:gd name="T62" fmla="*/ 0 w 501"/>
                      <a:gd name="T63" fmla="*/ 0 h 87"/>
                      <a:gd name="T64" fmla="*/ 0 w 501"/>
                      <a:gd name="T65" fmla="*/ 0 h 87"/>
                      <a:gd name="T66" fmla="*/ 0 w 501"/>
                      <a:gd name="T67" fmla="*/ 0 h 8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01"/>
                      <a:gd name="T103" fmla="*/ 0 h 87"/>
                      <a:gd name="T104" fmla="*/ 501 w 501"/>
                      <a:gd name="T105" fmla="*/ 87 h 8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01" h="87">
                        <a:moveTo>
                          <a:pt x="500" y="86"/>
                        </a:moveTo>
                        <a:lnTo>
                          <a:pt x="483" y="86"/>
                        </a:lnTo>
                        <a:lnTo>
                          <a:pt x="460" y="83"/>
                        </a:lnTo>
                        <a:lnTo>
                          <a:pt x="430" y="81"/>
                        </a:lnTo>
                        <a:lnTo>
                          <a:pt x="394" y="77"/>
                        </a:lnTo>
                        <a:lnTo>
                          <a:pt x="355" y="70"/>
                        </a:lnTo>
                        <a:lnTo>
                          <a:pt x="314" y="65"/>
                        </a:lnTo>
                        <a:lnTo>
                          <a:pt x="271" y="59"/>
                        </a:lnTo>
                        <a:lnTo>
                          <a:pt x="226" y="52"/>
                        </a:lnTo>
                        <a:lnTo>
                          <a:pt x="183" y="46"/>
                        </a:lnTo>
                        <a:lnTo>
                          <a:pt x="143" y="39"/>
                        </a:lnTo>
                        <a:lnTo>
                          <a:pt x="105" y="34"/>
                        </a:lnTo>
                        <a:lnTo>
                          <a:pt x="70" y="26"/>
                        </a:lnTo>
                        <a:lnTo>
                          <a:pt x="43" y="19"/>
                        </a:lnTo>
                        <a:lnTo>
                          <a:pt x="20" y="13"/>
                        </a:lnTo>
                        <a:lnTo>
                          <a:pt x="5" y="7"/>
                        </a:lnTo>
                        <a:lnTo>
                          <a:pt x="0" y="2"/>
                        </a:lnTo>
                        <a:lnTo>
                          <a:pt x="13" y="1"/>
                        </a:lnTo>
                        <a:lnTo>
                          <a:pt x="31" y="0"/>
                        </a:lnTo>
                        <a:lnTo>
                          <a:pt x="57" y="0"/>
                        </a:lnTo>
                        <a:lnTo>
                          <a:pt x="87" y="1"/>
                        </a:lnTo>
                        <a:lnTo>
                          <a:pt x="121" y="4"/>
                        </a:lnTo>
                        <a:lnTo>
                          <a:pt x="161" y="6"/>
                        </a:lnTo>
                        <a:lnTo>
                          <a:pt x="201" y="10"/>
                        </a:lnTo>
                        <a:lnTo>
                          <a:pt x="242" y="14"/>
                        </a:lnTo>
                        <a:lnTo>
                          <a:pt x="282" y="20"/>
                        </a:lnTo>
                        <a:lnTo>
                          <a:pt x="324" y="27"/>
                        </a:lnTo>
                        <a:lnTo>
                          <a:pt x="363" y="35"/>
                        </a:lnTo>
                        <a:lnTo>
                          <a:pt x="400" y="41"/>
                        </a:lnTo>
                        <a:lnTo>
                          <a:pt x="432" y="51"/>
                        </a:lnTo>
                        <a:lnTo>
                          <a:pt x="460" y="61"/>
                        </a:lnTo>
                        <a:lnTo>
                          <a:pt x="483" y="73"/>
                        </a:lnTo>
                        <a:lnTo>
                          <a:pt x="500" y="86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2" name="Freeform 45"/>
                  <p:cNvSpPr>
                    <a:spLocks noChangeArrowheads="1"/>
                  </p:cNvSpPr>
                  <p:nvPr/>
                </p:nvSpPr>
                <p:spPr bwMode="auto">
                  <a:xfrm>
                    <a:off x="4621" y="3468"/>
                    <a:ext cx="40" cy="25"/>
                  </a:xfrm>
                  <a:custGeom>
                    <a:avLst/>
                    <a:gdLst>
                      <a:gd name="T0" fmla="*/ 0 w 177"/>
                      <a:gd name="T1" fmla="*/ 0 h 111"/>
                      <a:gd name="T2" fmla="*/ 0 w 177"/>
                      <a:gd name="T3" fmla="*/ 0 h 111"/>
                      <a:gd name="T4" fmla="*/ 0 w 177"/>
                      <a:gd name="T5" fmla="*/ 0 h 111"/>
                      <a:gd name="T6" fmla="*/ 0 w 177"/>
                      <a:gd name="T7" fmla="*/ 0 h 111"/>
                      <a:gd name="T8" fmla="*/ 0 w 177"/>
                      <a:gd name="T9" fmla="*/ 0 h 111"/>
                      <a:gd name="T10" fmla="*/ 0 w 177"/>
                      <a:gd name="T11" fmla="*/ 0 h 111"/>
                      <a:gd name="T12" fmla="*/ 0 w 177"/>
                      <a:gd name="T13" fmla="*/ 0 h 111"/>
                      <a:gd name="T14" fmla="*/ 0 w 177"/>
                      <a:gd name="T15" fmla="*/ 0 h 111"/>
                      <a:gd name="T16" fmla="*/ 0 w 177"/>
                      <a:gd name="T17" fmla="*/ 0 h 111"/>
                      <a:gd name="T18" fmla="*/ 0 w 177"/>
                      <a:gd name="T19" fmla="*/ 0 h 111"/>
                      <a:gd name="T20" fmla="*/ 0 w 177"/>
                      <a:gd name="T21" fmla="*/ 0 h 111"/>
                      <a:gd name="T22" fmla="*/ 0 w 177"/>
                      <a:gd name="T23" fmla="*/ 0 h 111"/>
                      <a:gd name="T24" fmla="*/ 0 w 177"/>
                      <a:gd name="T25" fmla="*/ 0 h 111"/>
                      <a:gd name="T26" fmla="*/ 0 w 177"/>
                      <a:gd name="T27" fmla="*/ 0 h 111"/>
                      <a:gd name="T28" fmla="*/ 0 w 177"/>
                      <a:gd name="T29" fmla="*/ 0 h 111"/>
                      <a:gd name="T30" fmla="*/ 0 w 177"/>
                      <a:gd name="T31" fmla="*/ 0 h 111"/>
                      <a:gd name="T32" fmla="*/ 0 w 177"/>
                      <a:gd name="T33" fmla="*/ 0 h 111"/>
                      <a:gd name="T34" fmla="*/ 0 w 177"/>
                      <a:gd name="T35" fmla="*/ 0 h 111"/>
                      <a:gd name="T36" fmla="*/ 0 w 177"/>
                      <a:gd name="T37" fmla="*/ 0 h 111"/>
                      <a:gd name="T38" fmla="*/ 0 w 177"/>
                      <a:gd name="T39" fmla="*/ 0 h 111"/>
                      <a:gd name="T40" fmla="*/ 0 w 177"/>
                      <a:gd name="T41" fmla="*/ 0 h 111"/>
                      <a:gd name="T42" fmla="*/ 0 w 177"/>
                      <a:gd name="T43" fmla="*/ 0 h 111"/>
                      <a:gd name="T44" fmla="*/ 0 w 177"/>
                      <a:gd name="T45" fmla="*/ 0 h 111"/>
                      <a:gd name="T46" fmla="*/ 0 w 177"/>
                      <a:gd name="T47" fmla="*/ 0 h 111"/>
                      <a:gd name="T48" fmla="*/ 0 w 177"/>
                      <a:gd name="T49" fmla="*/ 0 h 111"/>
                      <a:gd name="T50" fmla="*/ 0 w 177"/>
                      <a:gd name="T51" fmla="*/ 0 h 111"/>
                      <a:gd name="T52" fmla="*/ 0 w 177"/>
                      <a:gd name="T53" fmla="*/ 0 h 111"/>
                      <a:gd name="T54" fmla="*/ 0 w 177"/>
                      <a:gd name="T55" fmla="*/ 0 h 111"/>
                      <a:gd name="T56" fmla="*/ 0 w 177"/>
                      <a:gd name="T57" fmla="*/ 0 h 111"/>
                      <a:gd name="T58" fmla="*/ 0 w 177"/>
                      <a:gd name="T59" fmla="*/ 0 h 111"/>
                      <a:gd name="T60" fmla="*/ 0 w 177"/>
                      <a:gd name="T61" fmla="*/ 0 h 111"/>
                      <a:gd name="T62" fmla="*/ 0 w 177"/>
                      <a:gd name="T63" fmla="*/ 0 h 111"/>
                      <a:gd name="T64" fmla="*/ 0 w 177"/>
                      <a:gd name="T65" fmla="*/ 0 h 111"/>
                      <a:gd name="T66" fmla="*/ 0 w 177"/>
                      <a:gd name="T67" fmla="*/ 0 h 11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77"/>
                      <a:gd name="T103" fmla="*/ 0 h 111"/>
                      <a:gd name="T104" fmla="*/ 177 w 177"/>
                      <a:gd name="T105" fmla="*/ 111 h 11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77" h="111">
                        <a:moveTo>
                          <a:pt x="155" y="41"/>
                        </a:moveTo>
                        <a:lnTo>
                          <a:pt x="170" y="56"/>
                        </a:lnTo>
                        <a:lnTo>
                          <a:pt x="175" y="66"/>
                        </a:lnTo>
                        <a:lnTo>
                          <a:pt x="176" y="75"/>
                        </a:lnTo>
                        <a:lnTo>
                          <a:pt x="174" y="83"/>
                        </a:lnTo>
                        <a:lnTo>
                          <a:pt x="168" y="89"/>
                        </a:lnTo>
                        <a:lnTo>
                          <a:pt x="161" y="94"/>
                        </a:lnTo>
                        <a:lnTo>
                          <a:pt x="155" y="101"/>
                        </a:lnTo>
                        <a:lnTo>
                          <a:pt x="151" y="110"/>
                        </a:lnTo>
                        <a:lnTo>
                          <a:pt x="151" y="106"/>
                        </a:lnTo>
                        <a:lnTo>
                          <a:pt x="150" y="96"/>
                        </a:lnTo>
                        <a:lnTo>
                          <a:pt x="150" y="78"/>
                        </a:lnTo>
                        <a:lnTo>
                          <a:pt x="150" y="57"/>
                        </a:lnTo>
                        <a:lnTo>
                          <a:pt x="126" y="43"/>
                        </a:lnTo>
                        <a:lnTo>
                          <a:pt x="106" y="34"/>
                        </a:lnTo>
                        <a:lnTo>
                          <a:pt x="91" y="27"/>
                        </a:lnTo>
                        <a:lnTo>
                          <a:pt x="74" y="25"/>
                        </a:lnTo>
                        <a:lnTo>
                          <a:pt x="60" y="26"/>
                        </a:lnTo>
                        <a:lnTo>
                          <a:pt x="44" y="34"/>
                        </a:lnTo>
                        <a:lnTo>
                          <a:pt x="26" y="45"/>
                        </a:lnTo>
                        <a:lnTo>
                          <a:pt x="10" y="64"/>
                        </a:lnTo>
                        <a:lnTo>
                          <a:pt x="10" y="74"/>
                        </a:lnTo>
                        <a:lnTo>
                          <a:pt x="11" y="85"/>
                        </a:lnTo>
                        <a:lnTo>
                          <a:pt x="14" y="94"/>
                        </a:lnTo>
                        <a:lnTo>
                          <a:pt x="21" y="99"/>
                        </a:lnTo>
                        <a:lnTo>
                          <a:pt x="4" y="90"/>
                        </a:lnTo>
                        <a:lnTo>
                          <a:pt x="0" y="70"/>
                        </a:lnTo>
                        <a:lnTo>
                          <a:pt x="6" y="46"/>
                        </a:lnTo>
                        <a:lnTo>
                          <a:pt x="24" y="23"/>
                        </a:lnTo>
                        <a:lnTo>
                          <a:pt x="48" y="6"/>
                        </a:lnTo>
                        <a:lnTo>
                          <a:pt x="80" y="0"/>
                        </a:lnTo>
                        <a:lnTo>
                          <a:pt x="116" y="10"/>
                        </a:lnTo>
                        <a:lnTo>
                          <a:pt x="155" y="41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3" name="Freeform 46"/>
                  <p:cNvSpPr>
                    <a:spLocks noChangeArrowheads="1"/>
                  </p:cNvSpPr>
                  <p:nvPr/>
                </p:nvSpPr>
                <p:spPr bwMode="auto">
                  <a:xfrm>
                    <a:off x="4454" y="3445"/>
                    <a:ext cx="32" cy="26"/>
                  </a:xfrm>
                  <a:custGeom>
                    <a:avLst/>
                    <a:gdLst>
                      <a:gd name="T0" fmla="*/ 0 w 143"/>
                      <a:gd name="T1" fmla="*/ 0 h 113"/>
                      <a:gd name="T2" fmla="*/ 0 w 143"/>
                      <a:gd name="T3" fmla="*/ 0 h 113"/>
                      <a:gd name="T4" fmla="*/ 0 w 143"/>
                      <a:gd name="T5" fmla="*/ 0 h 113"/>
                      <a:gd name="T6" fmla="*/ 0 w 143"/>
                      <a:gd name="T7" fmla="*/ 0 h 113"/>
                      <a:gd name="T8" fmla="*/ 0 w 143"/>
                      <a:gd name="T9" fmla="*/ 0 h 113"/>
                      <a:gd name="T10" fmla="*/ 0 w 143"/>
                      <a:gd name="T11" fmla="*/ 0 h 113"/>
                      <a:gd name="T12" fmla="*/ 0 w 143"/>
                      <a:gd name="T13" fmla="*/ 0 h 113"/>
                      <a:gd name="T14" fmla="*/ 0 w 143"/>
                      <a:gd name="T15" fmla="*/ 0 h 113"/>
                      <a:gd name="T16" fmla="*/ 0 w 143"/>
                      <a:gd name="T17" fmla="*/ 0 h 113"/>
                      <a:gd name="T18" fmla="*/ 0 w 143"/>
                      <a:gd name="T19" fmla="*/ 0 h 113"/>
                      <a:gd name="T20" fmla="*/ 0 w 143"/>
                      <a:gd name="T21" fmla="*/ 0 h 113"/>
                      <a:gd name="T22" fmla="*/ 0 w 143"/>
                      <a:gd name="T23" fmla="*/ 0 h 113"/>
                      <a:gd name="T24" fmla="*/ 0 w 143"/>
                      <a:gd name="T25" fmla="*/ 0 h 113"/>
                      <a:gd name="T26" fmla="*/ 0 w 143"/>
                      <a:gd name="T27" fmla="*/ 0 h 113"/>
                      <a:gd name="T28" fmla="*/ 0 w 143"/>
                      <a:gd name="T29" fmla="*/ 0 h 113"/>
                      <a:gd name="T30" fmla="*/ 0 w 143"/>
                      <a:gd name="T31" fmla="*/ 0 h 113"/>
                      <a:gd name="T32" fmla="*/ 0 w 143"/>
                      <a:gd name="T33" fmla="*/ 0 h 113"/>
                      <a:gd name="T34" fmla="*/ 0 w 143"/>
                      <a:gd name="T35" fmla="*/ 0 h 113"/>
                      <a:gd name="T36" fmla="*/ 0 w 143"/>
                      <a:gd name="T37" fmla="*/ 0 h 113"/>
                      <a:gd name="T38" fmla="*/ 0 w 143"/>
                      <a:gd name="T39" fmla="*/ 0 h 113"/>
                      <a:gd name="T40" fmla="*/ 0 w 143"/>
                      <a:gd name="T41" fmla="*/ 0 h 113"/>
                      <a:gd name="T42" fmla="*/ 0 w 143"/>
                      <a:gd name="T43" fmla="*/ 0 h 113"/>
                      <a:gd name="T44" fmla="*/ 0 w 143"/>
                      <a:gd name="T45" fmla="*/ 0 h 113"/>
                      <a:gd name="T46" fmla="*/ 0 w 143"/>
                      <a:gd name="T47" fmla="*/ 0 h 113"/>
                      <a:gd name="T48" fmla="*/ 0 w 143"/>
                      <a:gd name="T49" fmla="*/ 0 h 113"/>
                      <a:gd name="T50" fmla="*/ 0 w 143"/>
                      <a:gd name="T51" fmla="*/ 0 h 113"/>
                      <a:gd name="T52" fmla="*/ 0 w 143"/>
                      <a:gd name="T53" fmla="*/ 0 h 113"/>
                      <a:gd name="T54" fmla="*/ 0 w 143"/>
                      <a:gd name="T55" fmla="*/ 0 h 113"/>
                      <a:gd name="T56" fmla="*/ 0 w 143"/>
                      <a:gd name="T57" fmla="*/ 0 h 113"/>
                      <a:gd name="T58" fmla="*/ 0 w 143"/>
                      <a:gd name="T59" fmla="*/ 0 h 113"/>
                      <a:gd name="T60" fmla="*/ 0 w 143"/>
                      <a:gd name="T61" fmla="*/ 0 h 113"/>
                      <a:gd name="T62" fmla="*/ 0 w 143"/>
                      <a:gd name="T63" fmla="*/ 0 h 113"/>
                      <a:gd name="T64" fmla="*/ 0 w 143"/>
                      <a:gd name="T65" fmla="*/ 0 h 113"/>
                      <a:gd name="T66" fmla="*/ 0 w 143"/>
                      <a:gd name="T67" fmla="*/ 0 h 11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43"/>
                      <a:gd name="T103" fmla="*/ 0 h 113"/>
                      <a:gd name="T104" fmla="*/ 143 w 143"/>
                      <a:gd name="T105" fmla="*/ 113 h 11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43" h="113">
                        <a:moveTo>
                          <a:pt x="137" y="38"/>
                        </a:moveTo>
                        <a:lnTo>
                          <a:pt x="142" y="56"/>
                        </a:lnTo>
                        <a:lnTo>
                          <a:pt x="142" y="70"/>
                        </a:lnTo>
                        <a:lnTo>
                          <a:pt x="138" y="83"/>
                        </a:lnTo>
                        <a:lnTo>
                          <a:pt x="129" y="91"/>
                        </a:lnTo>
                        <a:lnTo>
                          <a:pt x="122" y="98"/>
                        </a:lnTo>
                        <a:lnTo>
                          <a:pt x="116" y="103"/>
                        </a:lnTo>
                        <a:lnTo>
                          <a:pt x="112" y="107"/>
                        </a:lnTo>
                        <a:lnTo>
                          <a:pt x="112" y="112"/>
                        </a:lnTo>
                        <a:lnTo>
                          <a:pt x="112" y="107"/>
                        </a:lnTo>
                        <a:lnTo>
                          <a:pt x="112" y="93"/>
                        </a:lnTo>
                        <a:lnTo>
                          <a:pt x="113" y="72"/>
                        </a:lnTo>
                        <a:lnTo>
                          <a:pt x="113" y="53"/>
                        </a:lnTo>
                        <a:lnTo>
                          <a:pt x="95" y="40"/>
                        </a:lnTo>
                        <a:lnTo>
                          <a:pt x="80" y="31"/>
                        </a:lnTo>
                        <a:lnTo>
                          <a:pt x="67" y="26"/>
                        </a:lnTo>
                        <a:lnTo>
                          <a:pt x="55" y="24"/>
                        </a:lnTo>
                        <a:lnTo>
                          <a:pt x="45" y="26"/>
                        </a:lnTo>
                        <a:lnTo>
                          <a:pt x="35" y="32"/>
                        </a:lnTo>
                        <a:lnTo>
                          <a:pt x="22" y="44"/>
                        </a:lnTo>
                        <a:lnTo>
                          <a:pt x="9" y="62"/>
                        </a:lnTo>
                        <a:lnTo>
                          <a:pt x="9" y="71"/>
                        </a:lnTo>
                        <a:lnTo>
                          <a:pt x="11" y="80"/>
                        </a:lnTo>
                        <a:lnTo>
                          <a:pt x="13" y="88"/>
                        </a:lnTo>
                        <a:lnTo>
                          <a:pt x="19" y="94"/>
                        </a:lnTo>
                        <a:lnTo>
                          <a:pt x="5" y="86"/>
                        </a:lnTo>
                        <a:lnTo>
                          <a:pt x="0" y="67"/>
                        </a:lnTo>
                        <a:lnTo>
                          <a:pt x="7" y="44"/>
                        </a:lnTo>
                        <a:lnTo>
                          <a:pt x="22" y="23"/>
                        </a:lnTo>
                        <a:lnTo>
                          <a:pt x="44" y="6"/>
                        </a:lnTo>
                        <a:lnTo>
                          <a:pt x="71" y="0"/>
                        </a:lnTo>
                        <a:lnTo>
                          <a:pt x="103" y="10"/>
                        </a:lnTo>
                        <a:lnTo>
                          <a:pt x="137" y="38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4" name="Freeform 47"/>
                  <p:cNvSpPr>
                    <a:spLocks noChangeArrowheads="1"/>
                  </p:cNvSpPr>
                  <p:nvPr/>
                </p:nvSpPr>
                <p:spPr bwMode="auto">
                  <a:xfrm>
                    <a:off x="4717" y="3513"/>
                    <a:ext cx="25" cy="45"/>
                  </a:xfrm>
                  <a:custGeom>
                    <a:avLst/>
                    <a:gdLst>
                      <a:gd name="T0" fmla="*/ 0 w 110"/>
                      <a:gd name="T1" fmla="*/ 0 h 199"/>
                      <a:gd name="T2" fmla="*/ 0 w 110"/>
                      <a:gd name="T3" fmla="*/ 0 h 199"/>
                      <a:gd name="T4" fmla="*/ 0 w 110"/>
                      <a:gd name="T5" fmla="*/ 0 h 199"/>
                      <a:gd name="T6" fmla="*/ 0 w 110"/>
                      <a:gd name="T7" fmla="*/ 0 h 199"/>
                      <a:gd name="T8" fmla="*/ 0 w 110"/>
                      <a:gd name="T9" fmla="*/ 0 h 199"/>
                      <a:gd name="T10" fmla="*/ 0 w 110"/>
                      <a:gd name="T11" fmla="*/ 0 h 199"/>
                      <a:gd name="T12" fmla="*/ 0 w 110"/>
                      <a:gd name="T13" fmla="*/ 0 h 199"/>
                      <a:gd name="T14" fmla="*/ 0 w 110"/>
                      <a:gd name="T15" fmla="*/ 0 h 199"/>
                      <a:gd name="T16" fmla="*/ 0 w 110"/>
                      <a:gd name="T17" fmla="*/ 0 h 199"/>
                      <a:gd name="T18" fmla="*/ 0 w 110"/>
                      <a:gd name="T19" fmla="*/ 0 h 199"/>
                      <a:gd name="T20" fmla="*/ 0 w 110"/>
                      <a:gd name="T21" fmla="*/ 0 h 199"/>
                      <a:gd name="T22" fmla="*/ 0 w 110"/>
                      <a:gd name="T23" fmla="*/ 0 h 199"/>
                      <a:gd name="T24" fmla="*/ 0 w 110"/>
                      <a:gd name="T25" fmla="*/ 0 h 199"/>
                      <a:gd name="T26" fmla="*/ 0 w 110"/>
                      <a:gd name="T27" fmla="*/ 0 h 199"/>
                      <a:gd name="T28" fmla="*/ 0 w 110"/>
                      <a:gd name="T29" fmla="*/ 0 h 199"/>
                      <a:gd name="T30" fmla="*/ 0 w 110"/>
                      <a:gd name="T31" fmla="*/ 0 h 199"/>
                      <a:gd name="T32" fmla="*/ 0 w 110"/>
                      <a:gd name="T33" fmla="*/ 0 h 199"/>
                      <a:gd name="T34" fmla="*/ 0 w 110"/>
                      <a:gd name="T35" fmla="*/ 0 h 19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0"/>
                      <a:gd name="T55" fmla="*/ 0 h 199"/>
                      <a:gd name="T56" fmla="*/ 110 w 110"/>
                      <a:gd name="T57" fmla="*/ 199 h 19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0" h="199">
                        <a:moveTo>
                          <a:pt x="109" y="4"/>
                        </a:moveTo>
                        <a:lnTo>
                          <a:pt x="71" y="23"/>
                        </a:lnTo>
                        <a:lnTo>
                          <a:pt x="45" y="50"/>
                        </a:lnTo>
                        <a:lnTo>
                          <a:pt x="30" y="78"/>
                        </a:lnTo>
                        <a:lnTo>
                          <a:pt x="25" y="110"/>
                        </a:lnTo>
                        <a:lnTo>
                          <a:pt x="26" y="139"/>
                        </a:lnTo>
                        <a:lnTo>
                          <a:pt x="35" y="162"/>
                        </a:lnTo>
                        <a:lnTo>
                          <a:pt x="46" y="183"/>
                        </a:lnTo>
                        <a:lnTo>
                          <a:pt x="59" y="193"/>
                        </a:lnTo>
                        <a:lnTo>
                          <a:pt x="30" y="198"/>
                        </a:lnTo>
                        <a:lnTo>
                          <a:pt x="10" y="178"/>
                        </a:lnTo>
                        <a:lnTo>
                          <a:pt x="0" y="144"/>
                        </a:lnTo>
                        <a:lnTo>
                          <a:pt x="0" y="100"/>
                        </a:lnTo>
                        <a:lnTo>
                          <a:pt x="10" y="55"/>
                        </a:lnTo>
                        <a:lnTo>
                          <a:pt x="30" y="20"/>
                        </a:lnTo>
                        <a:lnTo>
                          <a:pt x="64" y="0"/>
                        </a:lnTo>
                        <a:lnTo>
                          <a:pt x="109" y="4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5" name="Freeform 48"/>
                  <p:cNvSpPr>
                    <a:spLocks noChangeArrowheads="1"/>
                  </p:cNvSpPr>
                  <p:nvPr/>
                </p:nvSpPr>
                <p:spPr bwMode="auto">
                  <a:xfrm>
                    <a:off x="4674" y="3512"/>
                    <a:ext cx="13" cy="31"/>
                  </a:xfrm>
                  <a:custGeom>
                    <a:avLst/>
                    <a:gdLst>
                      <a:gd name="T0" fmla="*/ 0 w 57"/>
                      <a:gd name="T1" fmla="*/ 0 h 136"/>
                      <a:gd name="T2" fmla="*/ 0 w 57"/>
                      <a:gd name="T3" fmla="*/ 0 h 136"/>
                      <a:gd name="T4" fmla="*/ 0 w 57"/>
                      <a:gd name="T5" fmla="*/ 0 h 136"/>
                      <a:gd name="T6" fmla="*/ 0 w 57"/>
                      <a:gd name="T7" fmla="*/ 0 h 136"/>
                      <a:gd name="T8" fmla="*/ 0 w 57"/>
                      <a:gd name="T9" fmla="*/ 0 h 136"/>
                      <a:gd name="T10" fmla="*/ 0 w 57"/>
                      <a:gd name="T11" fmla="*/ 0 h 136"/>
                      <a:gd name="T12" fmla="*/ 0 w 57"/>
                      <a:gd name="T13" fmla="*/ 0 h 136"/>
                      <a:gd name="T14" fmla="*/ 0 w 57"/>
                      <a:gd name="T15" fmla="*/ 0 h 136"/>
                      <a:gd name="T16" fmla="*/ 0 w 57"/>
                      <a:gd name="T17" fmla="*/ 0 h 136"/>
                      <a:gd name="T18" fmla="*/ 0 w 57"/>
                      <a:gd name="T19" fmla="*/ 0 h 136"/>
                      <a:gd name="T20" fmla="*/ 0 w 57"/>
                      <a:gd name="T21" fmla="*/ 0 h 136"/>
                      <a:gd name="T22" fmla="*/ 0 w 57"/>
                      <a:gd name="T23" fmla="*/ 0 h 136"/>
                      <a:gd name="T24" fmla="*/ 0 w 57"/>
                      <a:gd name="T25" fmla="*/ 0 h 136"/>
                      <a:gd name="T26" fmla="*/ 0 w 57"/>
                      <a:gd name="T27" fmla="*/ 0 h 136"/>
                      <a:gd name="T28" fmla="*/ 0 w 57"/>
                      <a:gd name="T29" fmla="*/ 0 h 136"/>
                      <a:gd name="T30" fmla="*/ 0 w 57"/>
                      <a:gd name="T31" fmla="*/ 0 h 136"/>
                      <a:gd name="T32" fmla="*/ 0 w 57"/>
                      <a:gd name="T33" fmla="*/ 0 h 136"/>
                      <a:gd name="T34" fmla="*/ 0 w 57"/>
                      <a:gd name="T35" fmla="*/ 0 h 136"/>
                      <a:gd name="T36" fmla="*/ 0 w 57"/>
                      <a:gd name="T37" fmla="*/ 0 h 136"/>
                      <a:gd name="T38" fmla="*/ 0 w 57"/>
                      <a:gd name="T39" fmla="*/ 0 h 136"/>
                      <a:gd name="T40" fmla="*/ 0 w 57"/>
                      <a:gd name="T41" fmla="*/ 0 h 136"/>
                      <a:gd name="T42" fmla="*/ 0 w 57"/>
                      <a:gd name="T43" fmla="*/ 0 h 1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7"/>
                      <a:gd name="T67" fmla="*/ 0 h 136"/>
                      <a:gd name="T68" fmla="*/ 57 w 57"/>
                      <a:gd name="T69" fmla="*/ 136 h 1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7" h="136">
                        <a:moveTo>
                          <a:pt x="41" y="0"/>
                        </a:moveTo>
                        <a:lnTo>
                          <a:pt x="44" y="12"/>
                        </a:lnTo>
                        <a:lnTo>
                          <a:pt x="49" y="26"/>
                        </a:lnTo>
                        <a:lnTo>
                          <a:pt x="53" y="35"/>
                        </a:lnTo>
                        <a:lnTo>
                          <a:pt x="56" y="41"/>
                        </a:lnTo>
                        <a:lnTo>
                          <a:pt x="53" y="54"/>
                        </a:lnTo>
                        <a:lnTo>
                          <a:pt x="51" y="70"/>
                        </a:lnTo>
                        <a:lnTo>
                          <a:pt x="47" y="89"/>
                        </a:lnTo>
                        <a:lnTo>
                          <a:pt x="41" y="105"/>
                        </a:lnTo>
                        <a:lnTo>
                          <a:pt x="34" y="119"/>
                        </a:lnTo>
                        <a:lnTo>
                          <a:pt x="25" y="131"/>
                        </a:lnTo>
                        <a:lnTo>
                          <a:pt x="14" y="135"/>
                        </a:lnTo>
                        <a:lnTo>
                          <a:pt x="0" y="135"/>
                        </a:lnTo>
                        <a:lnTo>
                          <a:pt x="9" y="125"/>
                        </a:lnTo>
                        <a:lnTo>
                          <a:pt x="16" y="108"/>
                        </a:lnTo>
                        <a:lnTo>
                          <a:pt x="21" y="86"/>
                        </a:lnTo>
                        <a:lnTo>
                          <a:pt x="27" y="61"/>
                        </a:lnTo>
                        <a:lnTo>
                          <a:pt x="33" y="38"/>
                        </a:lnTo>
                        <a:lnTo>
                          <a:pt x="37" y="18"/>
                        </a:lnTo>
                        <a:lnTo>
                          <a:pt x="39" y="4"/>
                        </a:lnTo>
                        <a:lnTo>
                          <a:pt x="41" y="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6" name="Freeform 49"/>
                  <p:cNvSpPr>
                    <a:spLocks noChangeArrowheads="1"/>
                  </p:cNvSpPr>
                  <p:nvPr/>
                </p:nvSpPr>
                <p:spPr bwMode="auto">
                  <a:xfrm>
                    <a:off x="4610" y="3515"/>
                    <a:ext cx="36" cy="12"/>
                  </a:xfrm>
                  <a:custGeom>
                    <a:avLst/>
                    <a:gdLst>
                      <a:gd name="T0" fmla="*/ 0 w 160"/>
                      <a:gd name="T1" fmla="*/ 0 h 53"/>
                      <a:gd name="T2" fmla="*/ 0 w 160"/>
                      <a:gd name="T3" fmla="*/ 0 h 53"/>
                      <a:gd name="T4" fmla="*/ 0 w 160"/>
                      <a:gd name="T5" fmla="*/ 0 h 53"/>
                      <a:gd name="T6" fmla="*/ 0 w 160"/>
                      <a:gd name="T7" fmla="*/ 0 h 53"/>
                      <a:gd name="T8" fmla="*/ 0 w 160"/>
                      <a:gd name="T9" fmla="*/ 0 h 53"/>
                      <a:gd name="T10" fmla="*/ 0 w 160"/>
                      <a:gd name="T11" fmla="*/ 0 h 53"/>
                      <a:gd name="T12" fmla="*/ 0 w 160"/>
                      <a:gd name="T13" fmla="*/ 0 h 53"/>
                      <a:gd name="T14" fmla="*/ 0 w 160"/>
                      <a:gd name="T15" fmla="*/ 0 h 53"/>
                      <a:gd name="T16" fmla="*/ 0 w 160"/>
                      <a:gd name="T17" fmla="*/ 0 h 53"/>
                      <a:gd name="T18" fmla="*/ 0 w 160"/>
                      <a:gd name="T19" fmla="*/ 0 h 53"/>
                      <a:gd name="T20" fmla="*/ 0 w 160"/>
                      <a:gd name="T21" fmla="*/ 0 h 53"/>
                      <a:gd name="T22" fmla="*/ 0 w 160"/>
                      <a:gd name="T23" fmla="*/ 0 h 53"/>
                      <a:gd name="T24" fmla="*/ 0 w 160"/>
                      <a:gd name="T25" fmla="*/ 0 h 53"/>
                      <a:gd name="T26" fmla="*/ 0 w 160"/>
                      <a:gd name="T27" fmla="*/ 0 h 53"/>
                      <a:gd name="T28" fmla="*/ 0 w 160"/>
                      <a:gd name="T29" fmla="*/ 0 h 53"/>
                      <a:gd name="T30" fmla="*/ 0 w 160"/>
                      <a:gd name="T31" fmla="*/ 0 h 53"/>
                      <a:gd name="T32" fmla="*/ 0 w 160"/>
                      <a:gd name="T33" fmla="*/ 0 h 53"/>
                      <a:gd name="T34" fmla="*/ 0 w 160"/>
                      <a:gd name="T35" fmla="*/ 0 h 53"/>
                      <a:gd name="T36" fmla="*/ 0 w 160"/>
                      <a:gd name="T37" fmla="*/ 0 h 53"/>
                      <a:gd name="T38" fmla="*/ 0 w 160"/>
                      <a:gd name="T39" fmla="*/ 0 h 53"/>
                      <a:gd name="T40" fmla="*/ 0 w 160"/>
                      <a:gd name="T41" fmla="*/ 0 h 53"/>
                      <a:gd name="T42" fmla="*/ 0 w 160"/>
                      <a:gd name="T43" fmla="*/ 0 h 53"/>
                      <a:gd name="T44" fmla="*/ 0 w 160"/>
                      <a:gd name="T45" fmla="*/ 0 h 53"/>
                      <a:gd name="T46" fmla="*/ 0 w 160"/>
                      <a:gd name="T47" fmla="*/ 0 h 53"/>
                      <a:gd name="T48" fmla="*/ 0 w 160"/>
                      <a:gd name="T49" fmla="*/ 0 h 53"/>
                      <a:gd name="T50" fmla="*/ 0 w 160"/>
                      <a:gd name="T51" fmla="*/ 0 h 5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60"/>
                      <a:gd name="T79" fmla="*/ 0 h 53"/>
                      <a:gd name="T80" fmla="*/ 160 w 160"/>
                      <a:gd name="T81" fmla="*/ 53 h 53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60" h="53">
                        <a:moveTo>
                          <a:pt x="137" y="1"/>
                        </a:moveTo>
                        <a:lnTo>
                          <a:pt x="151" y="10"/>
                        </a:lnTo>
                        <a:lnTo>
                          <a:pt x="159" y="23"/>
                        </a:lnTo>
                        <a:lnTo>
                          <a:pt x="158" y="37"/>
                        </a:lnTo>
                        <a:lnTo>
                          <a:pt x="142" y="49"/>
                        </a:lnTo>
                        <a:lnTo>
                          <a:pt x="128" y="49"/>
                        </a:lnTo>
                        <a:lnTo>
                          <a:pt x="112" y="51"/>
                        </a:lnTo>
                        <a:lnTo>
                          <a:pt x="99" y="51"/>
                        </a:lnTo>
                        <a:lnTo>
                          <a:pt x="83" y="51"/>
                        </a:lnTo>
                        <a:lnTo>
                          <a:pt x="70" y="52"/>
                        </a:lnTo>
                        <a:lnTo>
                          <a:pt x="55" y="52"/>
                        </a:lnTo>
                        <a:lnTo>
                          <a:pt x="41" y="51"/>
                        </a:lnTo>
                        <a:lnTo>
                          <a:pt x="25" y="49"/>
                        </a:lnTo>
                        <a:lnTo>
                          <a:pt x="18" y="44"/>
                        </a:lnTo>
                        <a:lnTo>
                          <a:pt x="12" y="42"/>
                        </a:lnTo>
                        <a:lnTo>
                          <a:pt x="9" y="39"/>
                        </a:lnTo>
                        <a:lnTo>
                          <a:pt x="3" y="38"/>
                        </a:lnTo>
                        <a:lnTo>
                          <a:pt x="0" y="24"/>
                        </a:lnTo>
                        <a:lnTo>
                          <a:pt x="5" y="14"/>
                        </a:lnTo>
                        <a:lnTo>
                          <a:pt x="16" y="7"/>
                        </a:lnTo>
                        <a:lnTo>
                          <a:pt x="35" y="3"/>
                        </a:lnTo>
                        <a:lnTo>
                          <a:pt x="57" y="0"/>
                        </a:lnTo>
                        <a:lnTo>
                          <a:pt x="81" y="0"/>
                        </a:lnTo>
                        <a:lnTo>
                          <a:pt x="109" y="0"/>
                        </a:lnTo>
                        <a:lnTo>
                          <a:pt x="137" y="1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7" name="Freeform 50"/>
                  <p:cNvSpPr>
                    <a:spLocks noChangeArrowheads="1"/>
                  </p:cNvSpPr>
                  <p:nvPr/>
                </p:nvSpPr>
                <p:spPr bwMode="auto">
                  <a:xfrm>
                    <a:off x="4447" y="3486"/>
                    <a:ext cx="36" cy="15"/>
                  </a:xfrm>
                  <a:custGeom>
                    <a:avLst/>
                    <a:gdLst>
                      <a:gd name="T0" fmla="*/ 0 w 157"/>
                      <a:gd name="T1" fmla="*/ 0 h 68"/>
                      <a:gd name="T2" fmla="*/ 0 w 157"/>
                      <a:gd name="T3" fmla="*/ 0 h 68"/>
                      <a:gd name="T4" fmla="*/ 0 w 157"/>
                      <a:gd name="T5" fmla="*/ 0 h 68"/>
                      <a:gd name="T6" fmla="*/ 0 w 157"/>
                      <a:gd name="T7" fmla="*/ 0 h 68"/>
                      <a:gd name="T8" fmla="*/ 0 w 157"/>
                      <a:gd name="T9" fmla="*/ 0 h 68"/>
                      <a:gd name="T10" fmla="*/ 0 w 157"/>
                      <a:gd name="T11" fmla="*/ 0 h 68"/>
                      <a:gd name="T12" fmla="*/ 0 w 157"/>
                      <a:gd name="T13" fmla="*/ 0 h 68"/>
                      <a:gd name="T14" fmla="*/ 0 w 157"/>
                      <a:gd name="T15" fmla="*/ 0 h 68"/>
                      <a:gd name="T16" fmla="*/ 0 w 157"/>
                      <a:gd name="T17" fmla="*/ 0 h 68"/>
                      <a:gd name="T18" fmla="*/ 0 w 157"/>
                      <a:gd name="T19" fmla="*/ 0 h 68"/>
                      <a:gd name="T20" fmla="*/ 0 w 157"/>
                      <a:gd name="T21" fmla="*/ 0 h 68"/>
                      <a:gd name="T22" fmla="*/ 0 w 157"/>
                      <a:gd name="T23" fmla="*/ 0 h 68"/>
                      <a:gd name="T24" fmla="*/ 0 w 157"/>
                      <a:gd name="T25" fmla="*/ 0 h 68"/>
                      <a:gd name="T26" fmla="*/ 0 w 157"/>
                      <a:gd name="T27" fmla="*/ 0 h 68"/>
                      <a:gd name="T28" fmla="*/ 0 w 157"/>
                      <a:gd name="T29" fmla="*/ 0 h 68"/>
                      <a:gd name="T30" fmla="*/ 0 w 157"/>
                      <a:gd name="T31" fmla="*/ 0 h 68"/>
                      <a:gd name="T32" fmla="*/ 0 w 157"/>
                      <a:gd name="T33" fmla="*/ 0 h 68"/>
                      <a:gd name="T34" fmla="*/ 0 w 157"/>
                      <a:gd name="T35" fmla="*/ 0 h 68"/>
                      <a:gd name="T36" fmla="*/ 0 w 157"/>
                      <a:gd name="T37" fmla="*/ 0 h 68"/>
                      <a:gd name="T38" fmla="*/ 0 w 157"/>
                      <a:gd name="T39" fmla="*/ 0 h 68"/>
                      <a:gd name="T40" fmla="*/ 0 w 157"/>
                      <a:gd name="T41" fmla="*/ 0 h 68"/>
                      <a:gd name="T42" fmla="*/ 0 w 157"/>
                      <a:gd name="T43" fmla="*/ 0 h 68"/>
                      <a:gd name="T44" fmla="*/ 0 w 157"/>
                      <a:gd name="T45" fmla="*/ 0 h 68"/>
                      <a:gd name="T46" fmla="*/ 0 w 157"/>
                      <a:gd name="T47" fmla="*/ 0 h 68"/>
                      <a:gd name="T48" fmla="*/ 0 w 157"/>
                      <a:gd name="T49" fmla="*/ 0 h 68"/>
                      <a:gd name="T50" fmla="*/ 0 w 157"/>
                      <a:gd name="T51" fmla="*/ 0 h 6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57"/>
                      <a:gd name="T79" fmla="*/ 0 h 68"/>
                      <a:gd name="T80" fmla="*/ 157 w 157"/>
                      <a:gd name="T81" fmla="*/ 68 h 6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57" h="68">
                        <a:moveTo>
                          <a:pt x="140" y="17"/>
                        </a:moveTo>
                        <a:lnTo>
                          <a:pt x="151" y="29"/>
                        </a:lnTo>
                        <a:lnTo>
                          <a:pt x="156" y="43"/>
                        </a:lnTo>
                        <a:lnTo>
                          <a:pt x="151" y="57"/>
                        </a:lnTo>
                        <a:lnTo>
                          <a:pt x="135" y="67"/>
                        </a:lnTo>
                        <a:lnTo>
                          <a:pt x="119" y="65"/>
                        </a:lnTo>
                        <a:lnTo>
                          <a:pt x="105" y="62"/>
                        </a:lnTo>
                        <a:lnTo>
                          <a:pt x="90" y="61"/>
                        </a:lnTo>
                        <a:lnTo>
                          <a:pt x="78" y="58"/>
                        </a:lnTo>
                        <a:lnTo>
                          <a:pt x="63" y="56"/>
                        </a:lnTo>
                        <a:lnTo>
                          <a:pt x="50" y="53"/>
                        </a:lnTo>
                        <a:lnTo>
                          <a:pt x="36" y="50"/>
                        </a:lnTo>
                        <a:lnTo>
                          <a:pt x="20" y="46"/>
                        </a:lnTo>
                        <a:lnTo>
                          <a:pt x="14" y="40"/>
                        </a:lnTo>
                        <a:lnTo>
                          <a:pt x="8" y="35"/>
                        </a:lnTo>
                        <a:lnTo>
                          <a:pt x="6" y="33"/>
                        </a:lnTo>
                        <a:lnTo>
                          <a:pt x="0" y="30"/>
                        </a:lnTo>
                        <a:lnTo>
                          <a:pt x="0" y="16"/>
                        </a:lnTo>
                        <a:lnTo>
                          <a:pt x="7" y="5"/>
                        </a:lnTo>
                        <a:lnTo>
                          <a:pt x="20" y="1"/>
                        </a:lnTo>
                        <a:lnTo>
                          <a:pt x="40" y="0"/>
                        </a:lnTo>
                        <a:lnTo>
                          <a:pt x="62" y="1"/>
                        </a:lnTo>
                        <a:lnTo>
                          <a:pt x="86" y="5"/>
                        </a:lnTo>
                        <a:lnTo>
                          <a:pt x="114" y="10"/>
                        </a:lnTo>
                        <a:lnTo>
                          <a:pt x="140" y="17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8" name="Freeform 51"/>
                  <p:cNvSpPr>
                    <a:spLocks noChangeArrowheads="1"/>
                  </p:cNvSpPr>
                  <p:nvPr/>
                </p:nvSpPr>
                <p:spPr bwMode="auto">
                  <a:xfrm>
                    <a:off x="4452" y="3507"/>
                    <a:ext cx="77" cy="46"/>
                  </a:xfrm>
                  <a:custGeom>
                    <a:avLst/>
                    <a:gdLst>
                      <a:gd name="T0" fmla="*/ 0 w 340"/>
                      <a:gd name="T1" fmla="*/ 0 h 202"/>
                      <a:gd name="T2" fmla="*/ 0 w 340"/>
                      <a:gd name="T3" fmla="*/ 0 h 202"/>
                      <a:gd name="T4" fmla="*/ 0 w 340"/>
                      <a:gd name="T5" fmla="*/ 0 h 202"/>
                      <a:gd name="T6" fmla="*/ 0 w 340"/>
                      <a:gd name="T7" fmla="*/ 0 h 202"/>
                      <a:gd name="T8" fmla="*/ 0 w 340"/>
                      <a:gd name="T9" fmla="*/ 0 h 202"/>
                      <a:gd name="T10" fmla="*/ 0 w 340"/>
                      <a:gd name="T11" fmla="*/ 0 h 202"/>
                      <a:gd name="T12" fmla="*/ 0 w 340"/>
                      <a:gd name="T13" fmla="*/ 0 h 202"/>
                      <a:gd name="T14" fmla="*/ 0 w 340"/>
                      <a:gd name="T15" fmla="*/ 0 h 202"/>
                      <a:gd name="T16" fmla="*/ 0 w 340"/>
                      <a:gd name="T17" fmla="*/ 0 h 202"/>
                      <a:gd name="T18" fmla="*/ 0 w 340"/>
                      <a:gd name="T19" fmla="*/ 0 h 202"/>
                      <a:gd name="T20" fmla="*/ 0 w 340"/>
                      <a:gd name="T21" fmla="*/ 0 h 202"/>
                      <a:gd name="T22" fmla="*/ 0 w 340"/>
                      <a:gd name="T23" fmla="*/ 0 h 202"/>
                      <a:gd name="T24" fmla="*/ 0 w 340"/>
                      <a:gd name="T25" fmla="*/ 0 h 202"/>
                      <a:gd name="T26" fmla="*/ 0 w 340"/>
                      <a:gd name="T27" fmla="*/ 0 h 202"/>
                      <a:gd name="T28" fmla="*/ 0 w 340"/>
                      <a:gd name="T29" fmla="*/ 0 h 202"/>
                      <a:gd name="T30" fmla="*/ 0 w 340"/>
                      <a:gd name="T31" fmla="*/ 0 h 202"/>
                      <a:gd name="T32" fmla="*/ 0 w 340"/>
                      <a:gd name="T33" fmla="*/ 0 h 202"/>
                      <a:gd name="T34" fmla="*/ 0 w 340"/>
                      <a:gd name="T35" fmla="*/ 0 h 202"/>
                      <a:gd name="T36" fmla="*/ 0 w 340"/>
                      <a:gd name="T37" fmla="*/ 0 h 202"/>
                      <a:gd name="T38" fmla="*/ 0 w 340"/>
                      <a:gd name="T39" fmla="*/ 0 h 202"/>
                      <a:gd name="T40" fmla="*/ 0 w 340"/>
                      <a:gd name="T41" fmla="*/ 0 h 202"/>
                      <a:gd name="T42" fmla="*/ 0 w 340"/>
                      <a:gd name="T43" fmla="*/ 0 h 202"/>
                      <a:gd name="T44" fmla="*/ 0 w 340"/>
                      <a:gd name="T45" fmla="*/ 0 h 202"/>
                      <a:gd name="T46" fmla="*/ 0 w 340"/>
                      <a:gd name="T47" fmla="*/ 0 h 202"/>
                      <a:gd name="T48" fmla="*/ 0 w 340"/>
                      <a:gd name="T49" fmla="*/ 0 h 202"/>
                      <a:gd name="T50" fmla="*/ 0 w 340"/>
                      <a:gd name="T51" fmla="*/ 0 h 202"/>
                      <a:gd name="T52" fmla="*/ 0 w 340"/>
                      <a:gd name="T53" fmla="*/ 0 h 202"/>
                      <a:gd name="T54" fmla="*/ 0 w 340"/>
                      <a:gd name="T55" fmla="*/ 0 h 202"/>
                      <a:gd name="T56" fmla="*/ 0 w 340"/>
                      <a:gd name="T57" fmla="*/ 0 h 202"/>
                      <a:gd name="T58" fmla="*/ 0 w 340"/>
                      <a:gd name="T59" fmla="*/ 0 h 202"/>
                      <a:gd name="T60" fmla="*/ 0 w 340"/>
                      <a:gd name="T61" fmla="*/ 0 h 202"/>
                      <a:gd name="T62" fmla="*/ 0 w 340"/>
                      <a:gd name="T63" fmla="*/ 0 h 202"/>
                      <a:gd name="T64" fmla="*/ 0 w 340"/>
                      <a:gd name="T65" fmla="*/ 0 h 202"/>
                      <a:gd name="T66" fmla="*/ 0 w 340"/>
                      <a:gd name="T67" fmla="*/ 0 h 202"/>
                      <a:gd name="T68" fmla="*/ 0 w 340"/>
                      <a:gd name="T69" fmla="*/ 0 h 202"/>
                      <a:gd name="T70" fmla="*/ 0 w 340"/>
                      <a:gd name="T71" fmla="*/ 0 h 202"/>
                      <a:gd name="T72" fmla="*/ 0 w 340"/>
                      <a:gd name="T73" fmla="*/ 0 h 202"/>
                      <a:gd name="T74" fmla="*/ 0 w 340"/>
                      <a:gd name="T75" fmla="*/ 0 h 202"/>
                      <a:gd name="T76" fmla="*/ 0 w 340"/>
                      <a:gd name="T77" fmla="*/ 0 h 202"/>
                      <a:gd name="T78" fmla="*/ 0 w 340"/>
                      <a:gd name="T79" fmla="*/ 0 h 202"/>
                      <a:gd name="T80" fmla="*/ 0 w 340"/>
                      <a:gd name="T81" fmla="*/ 0 h 202"/>
                      <a:gd name="T82" fmla="*/ 0 w 340"/>
                      <a:gd name="T83" fmla="*/ 0 h 202"/>
                      <a:gd name="T84" fmla="*/ 0 w 340"/>
                      <a:gd name="T85" fmla="*/ 0 h 202"/>
                      <a:gd name="T86" fmla="*/ 0 w 340"/>
                      <a:gd name="T87" fmla="*/ 0 h 202"/>
                      <a:gd name="T88" fmla="*/ 0 w 340"/>
                      <a:gd name="T89" fmla="*/ 0 h 202"/>
                      <a:gd name="T90" fmla="*/ 0 w 340"/>
                      <a:gd name="T91" fmla="*/ 0 h 202"/>
                      <a:gd name="T92" fmla="*/ 0 w 340"/>
                      <a:gd name="T93" fmla="*/ 0 h 202"/>
                      <a:gd name="T94" fmla="*/ 0 w 340"/>
                      <a:gd name="T95" fmla="*/ 0 h 202"/>
                      <a:gd name="T96" fmla="*/ 0 w 340"/>
                      <a:gd name="T97" fmla="*/ 0 h 202"/>
                      <a:gd name="T98" fmla="*/ 0 w 340"/>
                      <a:gd name="T99" fmla="*/ 0 h 202"/>
                      <a:gd name="T100" fmla="*/ 0 w 340"/>
                      <a:gd name="T101" fmla="*/ 0 h 202"/>
                      <a:gd name="T102" fmla="*/ 0 w 340"/>
                      <a:gd name="T103" fmla="*/ 0 h 202"/>
                      <a:gd name="T104" fmla="*/ 0 w 340"/>
                      <a:gd name="T105" fmla="*/ 0 h 202"/>
                      <a:gd name="T106" fmla="*/ 0 w 340"/>
                      <a:gd name="T107" fmla="*/ 0 h 202"/>
                      <a:gd name="T108" fmla="*/ 0 w 340"/>
                      <a:gd name="T109" fmla="*/ 0 h 202"/>
                      <a:gd name="T110" fmla="*/ 0 w 340"/>
                      <a:gd name="T111" fmla="*/ 0 h 202"/>
                      <a:gd name="T112" fmla="*/ 0 w 340"/>
                      <a:gd name="T113" fmla="*/ 0 h 202"/>
                      <a:gd name="T114" fmla="*/ 0 w 340"/>
                      <a:gd name="T115" fmla="*/ 0 h 202"/>
                      <a:gd name="T116" fmla="*/ 0 w 340"/>
                      <a:gd name="T117" fmla="*/ 0 h 202"/>
                      <a:gd name="T118" fmla="*/ 0 w 340"/>
                      <a:gd name="T119" fmla="*/ 0 h 202"/>
                      <a:gd name="T120" fmla="*/ 0 w 340"/>
                      <a:gd name="T121" fmla="*/ 0 h 202"/>
                      <a:gd name="T122" fmla="*/ 0 w 340"/>
                      <a:gd name="T123" fmla="*/ 0 h 202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40"/>
                      <a:gd name="T187" fmla="*/ 0 h 202"/>
                      <a:gd name="T188" fmla="*/ 340 w 340"/>
                      <a:gd name="T189" fmla="*/ 202 h 202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40" h="202">
                        <a:moveTo>
                          <a:pt x="6" y="0"/>
                        </a:moveTo>
                        <a:lnTo>
                          <a:pt x="7" y="7"/>
                        </a:lnTo>
                        <a:lnTo>
                          <a:pt x="11" y="15"/>
                        </a:lnTo>
                        <a:lnTo>
                          <a:pt x="12" y="23"/>
                        </a:lnTo>
                        <a:lnTo>
                          <a:pt x="15" y="31"/>
                        </a:lnTo>
                        <a:lnTo>
                          <a:pt x="22" y="47"/>
                        </a:lnTo>
                        <a:lnTo>
                          <a:pt x="27" y="65"/>
                        </a:lnTo>
                        <a:lnTo>
                          <a:pt x="32" y="82"/>
                        </a:lnTo>
                        <a:lnTo>
                          <a:pt x="41" y="101"/>
                        </a:lnTo>
                        <a:lnTo>
                          <a:pt x="55" y="121"/>
                        </a:lnTo>
                        <a:lnTo>
                          <a:pt x="73" y="140"/>
                        </a:lnTo>
                        <a:lnTo>
                          <a:pt x="102" y="157"/>
                        </a:lnTo>
                        <a:lnTo>
                          <a:pt x="143" y="172"/>
                        </a:lnTo>
                        <a:lnTo>
                          <a:pt x="134" y="153"/>
                        </a:lnTo>
                        <a:lnTo>
                          <a:pt x="128" y="135"/>
                        </a:lnTo>
                        <a:lnTo>
                          <a:pt x="122" y="117"/>
                        </a:lnTo>
                        <a:lnTo>
                          <a:pt x="118" y="98"/>
                        </a:lnTo>
                        <a:lnTo>
                          <a:pt x="115" y="79"/>
                        </a:lnTo>
                        <a:lnTo>
                          <a:pt x="117" y="62"/>
                        </a:lnTo>
                        <a:lnTo>
                          <a:pt x="122" y="45"/>
                        </a:lnTo>
                        <a:lnTo>
                          <a:pt x="129" y="28"/>
                        </a:lnTo>
                        <a:lnTo>
                          <a:pt x="135" y="36"/>
                        </a:lnTo>
                        <a:lnTo>
                          <a:pt x="141" y="50"/>
                        </a:lnTo>
                        <a:lnTo>
                          <a:pt x="148" y="70"/>
                        </a:lnTo>
                        <a:lnTo>
                          <a:pt x="154" y="92"/>
                        </a:lnTo>
                        <a:lnTo>
                          <a:pt x="159" y="116"/>
                        </a:lnTo>
                        <a:lnTo>
                          <a:pt x="164" y="135"/>
                        </a:lnTo>
                        <a:lnTo>
                          <a:pt x="168" y="153"/>
                        </a:lnTo>
                        <a:lnTo>
                          <a:pt x="173" y="164"/>
                        </a:lnTo>
                        <a:lnTo>
                          <a:pt x="191" y="165"/>
                        </a:lnTo>
                        <a:lnTo>
                          <a:pt x="211" y="161"/>
                        </a:lnTo>
                        <a:lnTo>
                          <a:pt x="231" y="153"/>
                        </a:lnTo>
                        <a:lnTo>
                          <a:pt x="254" y="141"/>
                        </a:lnTo>
                        <a:lnTo>
                          <a:pt x="276" y="127"/>
                        </a:lnTo>
                        <a:lnTo>
                          <a:pt x="296" y="113"/>
                        </a:lnTo>
                        <a:lnTo>
                          <a:pt x="317" y="97"/>
                        </a:lnTo>
                        <a:lnTo>
                          <a:pt x="336" y="85"/>
                        </a:lnTo>
                        <a:lnTo>
                          <a:pt x="339" y="103"/>
                        </a:lnTo>
                        <a:lnTo>
                          <a:pt x="333" y="124"/>
                        </a:lnTo>
                        <a:lnTo>
                          <a:pt x="321" y="143"/>
                        </a:lnTo>
                        <a:lnTo>
                          <a:pt x="300" y="161"/>
                        </a:lnTo>
                        <a:lnTo>
                          <a:pt x="275" y="178"/>
                        </a:lnTo>
                        <a:lnTo>
                          <a:pt x="246" y="190"/>
                        </a:lnTo>
                        <a:lnTo>
                          <a:pt x="213" y="198"/>
                        </a:lnTo>
                        <a:lnTo>
                          <a:pt x="178" y="201"/>
                        </a:lnTo>
                        <a:lnTo>
                          <a:pt x="139" y="194"/>
                        </a:lnTo>
                        <a:lnTo>
                          <a:pt x="107" y="185"/>
                        </a:lnTo>
                        <a:lnTo>
                          <a:pt x="79" y="173"/>
                        </a:lnTo>
                        <a:lnTo>
                          <a:pt x="58" y="159"/>
                        </a:lnTo>
                        <a:lnTo>
                          <a:pt x="39" y="143"/>
                        </a:lnTo>
                        <a:lnTo>
                          <a:pt x="26" y="126"/>
                        </a:lnTo>
                        <a:lnTo>
                          <a:pt x="15" y="109"/>
                        </a:lnTo>
                        <a:lnTo>
                          <a:pt x="7" y="90"/>
                        </a:lnTo>
                        <a:lnTo>
                          <a:pt x="3" y="73"/>
                        </a:lnTo>
                        <a:lnTo>
                          <a:pt x="0" y="57"/>
                        </a:lnTo>
                        <a:lnTo>
                          <a:pt x="0" y="41"/>
                        </a:lnTo>
                        <a:lnTo>
                          <a:pt x="0" y="28"/>
                        </a:lnTo>
                        <a:lnTo>
                          <a:pt x="2" y="17"/>
                        </a:lnTo>
                        <a:lnTo>
                          <a:pt x="3" y="7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9" name="Freeform 52"/>
                  <p:cNvSpPr>
                    <a:spLocks noChangeArrowheads="1"/>
                  </p:cNvSpPr>
                  <p:nvPr/>
                </p:nvSpPr>
                <p:spPr bwMode="auto">
                  <a:xfrm>
                    <a:off x="4667" y="3544"/>
                    <a:ext cx="41" cy="40"/>
                  </a:xfrm>
                  <a:custGeom>
                    <a:avLst/>
                    <a:gdLst>
                      <a:gd name="T0" fmla="*/ 0 w 181"/>
                      <a:gd name="T1" fmla="*/ 0 h 177"/>
                      <a:gd name="T2" fmla="*/ 0 w 181"/>
                      <a:gd name="T3" fmla="*/ 0 h 177"/>
                      <a:gd name="T4" fmla="*/ 0 w 181"/>
                      <a:gd name="T5" fmla="*/ 0 h 177"/>
                      <a:gd name="T6" fmla="*/ 0 w 181"/>
                      <a:gd name="T7" fmla="*/ 0 h 177"/>
                      <a:gd name="T8" fmla="*/ 0 w 181"/>
                      <a:gd name="T9" fmla="*/ 0 h 177"/>
                      <a:gd name="T10" fmla="*/ 0 w 181"/>
                      <a:gd name="T11" fmla="*/ 0 h 177"/>
                      <a:gd name="T12" fmla="*/ 0 w 181"/>
                      <a:gd name="T13" fmla="*/ 0 h 177"/>
                      <a:gd name="T14" fmla="*/ 0 w 181"/>
                      <a:gd name="T15" fmla="*/ 0 h 177"/>
                      <a:gd name="T16" fmla="*/ 0 w 181"/>
                      <a:gd name="T17" fmla="*/ 0 h 177"/>
                      <a:gd name="T18" fmla="*/ 0 w 181"/>
                      <a:gd name="T19" fmla="*/ 0 h 177"/>
                      <a:gd name="T20" fmla="*/ 0 w 181"/>
                      <a:gd name="T21" fmla="*/ 0 h 177"/>
                      <a:gd name="T22" fmla="*/ 0 w 181"/>
                      <a:gd name="T23" fmla="*/ 0 h 177"/>
                      <a:gd name="T24" fmla="*/ 0 w 181"/>
                      <a:gd name="T25" fmla="*/ 0 h 177"/>
                      <a:gd name="T26" fmla="*/ 0 w 181"/>
                      <a:gd name="T27" fmla="*/ 0 h 177"/>
                      <a:gd name="T28" fmla="*/ 0 w 181"/>
                      <a:gd name="T29" fmla="*/ 0 h 177"/>
                      <a:gd name="T30" fmla="*/ 0 w 181"/>
                      <a:gd name="T31" fmla="*/ 0 h 177"/>
                      <a:gd name="T32" fmla="*/ 0 w 181"/>
                      <a:gd name="T33" fmla="*/ 0 h 177"/>
                      <a:gd name="T34" fmla="*/ 0 w 181"/>
                      <a:gd name="T35" fmla="*/ 0 h 177"/>
                      <a:gd name="T36" fmla="*/ 0 w 181"/>
                      <a:gd name="T37" fmla="*/ 0 h 177"/>
                      <a:gd name="T38" fmla="*/ 0 w 181"/>
                      <a:gd name="T39" fmla="*/ 0 h 177"/>
                      <a:gd name="T40" fmla="*/ 0 w 181"/>
                      <a:gd name="T41" fmla="*/ 0 h 177"/>
                      <a:gd name="T42" fmla="*/ 0 w 181"/>
                      <a:gd name="T43" fmla="*/ 0 h 17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81"/>
                      <a:gd name="T67" fmla="*/ 0 h 177"/>
                      <a:gd name="T68" fmla="*/ 181 w 181"/>
                      <a:gd name="T69" fmla="*/ 177 h 17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81" h="177">
                        <a:moveTo>
                          <a:pt x="15" y="0"/>
                        </a:moveTo>
                        <a:lnTo>
                          <a:pt x="26" y="34"/>
                        </a:lnTo>
                        <a:lnTo>
                          <a:pt x="40" y="69"/>
                        </a:lnTo>
                        <a:lnTo>
                          <a:pt x="55" y="99"/>
                        </a:lnTo>
                        <a:lnTo>
                          <a:pt x="77" y="126"/>
                        </a:lnTo>
                        <a:lnTo>
                          <a:pt x="98" y="148"/>
                        </a:lnTo>
                        <a:lnTo>
                          <a:pt x="122" y="163"/>
                        </a:lnTo>
                        <a:lnTo>
                          <a:pt x="149" y="172"/>
                        </a:lnTo>
                        <a:lnTo>
                          <a:pt x="180" y="173"/>
                        </a:lnTo>
                        <a:lnTo>
                          <a:pt x="165" y="176"/>
                        </a:lnTo>
                        <a:lnTo>
                          <a:pt x="146" y="176"/>
                        </a:lnTo>
                        <a:lnTo>
                          <a:pt x="123" y="173"/>
                        </a:lnTo>
                        <a:lnTo>
                          <a:pt x="101" y="167"/>
                        </a:lnTo>
                        <a:lnTo>
                          <a:pt x="80" y="160"/>
                        </a:lnTo>
                        <a:lnTo>
                          <a:pt x="59" y="151"/>
                        </a:lnTo>
                        <a:lnTo>
                          <a:pt x="41" y="140"/>
                        </a:lnTo>
                        <a:lnTo>
                          <a:pt x="29" y="130"/>
                        </a:lnTo>
                        <a:lnTo>
                          <a:pt x="9" y="95"/>
                        </a:lnTo>
                        <a:lnTo>
                          <a:pt x="0" y="47"/>
                        </a:lnTo>
                        <a:lnTo>
                          <a:pt x="2" y="7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0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4593" y="3344"/>
                    <a:ext cx="40" cy="53"/>
                  </a:xfrm>
                  <a:custGeom>
                    <a:avLst/>
                    <a:gdLst>
                      <a:gd name="T0" fmla="*/ 0 w 175"/>
                      <a:gd name="T1" fmla="*/ 0 h 235"/>
                      <a:gd name="T2" fmla="*/ 0 w 175"/>
                      <a:gd name="T3" fmla="*/ 0 h 235"/>
                      <a:gd name="T4" fmla="*/ 0 w 175"/>
                      <a:gd name="T5" fmla="*/ 0 h 235"/>
                      <a:gd name="T6" fmla="*/ 0 w 175"/>
                      <a:gd name="T7" fmla="*/ 0 h 235"/>
                      <a:gd name="T8" fmla="*/ 0 w 175"/>
                      <a:gd name="T9" fmla="*/ 0 h 235"/>
                      <a:gd name="T10" fmla="*/ 0 w 175"/>
                      <a:gd name="T11" fmla="*/ 0 h 235"/>
                      <a:gd name="T12" fmla="*/ 0 w 175"/>
                      <a:gd name="T13" fmla="*/ 0 h 235"/>
                      <a:gd name="T14" fmla="*/ 0 w 175"/>
                      <a:gd name="T15" fmla="*/ 0 h 235"/>
                      <a:gd name="T16" fmla="*/ 0 w 175"/>
                      <a:gd name="T17" fmla="*/ 0 h 235"/>
                      <a:gd name="T18" fmla="*/ 0 w 175"/>
                      <a:gd name="T19" fmla="*/ 0 h 23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5"/>
                      <a:gd name="T31" fmla="*/ 0 h 235"/>
                      <a:gd name="T32" fmla="*/ 175 w 175"/>
                      <a:gd name="T33" fmla="*/ 235 h 23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5" h="235">
                        <a:moveTo>
                          <a:pt x="174" y="156"/>
                        </a:moveTo>
                        <a:lnTo>
                          <a:pt x="174" y="234"/>
                        </a:lnTo>
                        <a:lnTo>
                          <a:pt x="19" y="198"/>
                        </a:lnTo>
                        <a:lnTo>
                          <a:pt x="55" y="106"/>
                        </a:lnTo>
                        <a:lnTo>
                          <a:pt x="174" y="0"/>
                        </a:lnTo>
                        <a:lnTo>
                          <a:pt x="174" y="36"/>
                        </a:lnTo>
                        <a:lnTo>
                          <a:pt x="85" y="98"/>
                        </a:lnTo>
                        <a:lnTo>
                          <a:pt x="0" y="188"/>
                        </a:lnTo>
                        <a:lnTo>
                          <a:pt x="174" y="156"/>
                        </a:lnTo>
                      </a:path>
                    </a:pathLst>
                  </a:custGeom>
                  <a:solidFill>
                    <a:srgbClr val="7AAD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1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4632" y="3334"/>
                    <a:ext cx="167" cy="74"/>
                  </a:xfrm>
                  <a:custGeom>
                    <a:avLst/>
                    <a:gdLst>
                      <a:gd name="T0" fmla="*/ 0 w 736"/>
                      <a:gd name="T1" fmla="*/ 0 h 326"/>
                      <a:gd name="T2" fmla="*/ 0 w 736"/>
                      <a:gd name="T3" fmla="*/ 0 h 326"/>
                      <a:gd name="T4" fmla="*/ 0 w 736"/>
                      <a:gd name="T5" fmla="*/ 0 h 326"/>
                      <a:gd name="T6" fmla="*/ 0 w 736"/>
                      <a:gd name="T7" fmla="*/ 0 h 326"/>
                      <a:gd name="T8" fmla="*/ 0 w 736"/>
                      <a:gd name="T9" fmla="*/ 0 h 326"/>
                      <a:gd name="T10" fmla="*/ 0 w 736"/>
                      <a:gd name="T11" fmla="*/ 0 h 326"/>
                      <a:gd name="T12" fmla="*/ 0 w 736"/>
                      <a:gd name="T13" fmla="*/ 0 h 326"/>
                      <a:gd name="T14" fmla="*/ 0 w 736"/>
                      <a:gd name="T15" fmla="*/ 0 h 326"/>
                      <a:gd name="T16" fmla="*/ 0 w 736"/>
                      <a:gd name="T17" fmla="*/ 0 h 326"/>
                      <a:gd name="T18" fmla="*/ 0 w 736"/>
                      <a:gd name="T19" fmla="*/ 0 h 326"/>
                      <a:gd name="T20" fmla="*/ 0 w 736"/>
                      <a:gd name="T21" fmla="*/ 0 h 326"/>
                      <a:gd name="T22" fmla="*/ 0 w 736"/>
                      <a:gd name="T23" fmla="*/ 0 h 326"/>
                      <a:gd name="T24" fmla="*/ 0 w 736"/>
                      <a:gd name="T25" fmla="*/ 0 h 326"/>
                      <a:gd name="T26" fmla="*/ 0 w 736"/>
                      <a:gd name="T27" fmla="*/ 0 h 326"/>
                      <a:gd name="T28" fmla="*/ 0 w 736"/>
                      <a:gd name="T29" fmla="*/ 0 h 326"/>
                      <a:gd name="T30" fmla="*/ 0 w 736"/>
                      <a:gd name="T31" fmla="*/ 0 h 326"/>
                      <a:gd name="T32" fmla="*/ 0 w 736"/>
                      <a:gd name="T33" fmla="*/ 0 h 326"/>
                      <a:gd name="T34" fmla="*/ 0 w 736"/>
                      <a:gd name="T35" fmla="*/ 0 h 326"/>
                      <a:gd name="T36" fmla="*/ 0 w 736"/>
                      <a:gd name="T37" fmla="*/ 0 h 326"/>
                      <a:gd name="T38" fmla="*/ 0 w 736"/>
                      <a:gd name="T39" fmla="*/ 0 h 326"/>
                      <a:gd name="T40" fmla="*/ 0 w 736"/>
                      <a:gd name="T41" fmla="*/ 0 h 326"/>
                      <a:gd name="T42" fmla="*/ 0 w 736"/>
                      <a:gd name="T43" fmla="*/ 0 h 326"/>
                      <a:gd name="T44" fmla="*/ 0 w 736"/>
                      <a:gd name="T45" fmla="*/ 0 h 326"/>
                      <a:gd name="T46" fmla="*/ 0 w 736"/>
                      <a:gd name="T47" fmla="*/ 0 h 326"/>
                      <a:gd name="T48" fmla="*/ 0 w 736"/>
                      <a:gd name="T49" fmla="*/ 0 h 326"/>
                      <a:gd name="T50" fmla="*/ 0 w 736"/>
                      <a:gd name="T51" fmla="*/ 0 h 326"/>
                      <a:gd name="T52" fmla="*/ 0 w 736"/>
                      <a:gd name="T53" fmla="*/ 0 h 326"/>
                      <a:gd name="T54" fmla="*/ 0 w 736"/>
                      <a:gd name="T55" fmla="*/ 0 h 326"/>
                      <a:gd name="T56" fmla="*/ 0 w 736"/>
                      <a:gd name="T57" fmla="*/ 0 h 326"/>
                      <a:gd name="T58" fmla="*/ 0 w 736"/>
                      <a:gd name="T59" fmla="*/ 0 h 32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736"/>
                      <a:gd name="T91" fmla="*/ 0 h 326"/>
                      <a:gd name="T92" fmla="*/ 736 w 736"/>
                      <a:gd name="T93" fmla="*/ 326 h 32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736" h="326">
                        <a:moveTo>
                          <a:pt x="0" y="81"/>
                        </a:moveTo>
                        <a:lnTo>
                          <a:pt x="0" y="46"/>
                        </a:lnTo>
                        <a:lnTo>
                          <a:pt x="47" y="4"/>
                        </a:lnTo>
                        <a:lnTo>
                          <a:pt x="58" y="2"/>
                        </a:lnTo>
                        <a:lnTo>
                          <a:pt x="81" y="1"/>
                        </a:lnTo>
                        <a:lnTo>
                          <a:pt x="111" y="0"/>
                        </a:lnTo>
                        <a:lnTo>
                          <a:pt x="147" y="0"/>
                        </a:lnTo>
                        <a:lnTo>
                          <a:pt x="182" y="1"/>
                        </a:lnTo>
                        <a:lnTo>
                          <a:pt x="210" y="1"/>
                        </a:lnTo>
                        <a:lnTo>
                          <a:pt x="232" y="2"/>
                        </a:lnTo>
                        <a:lnTo>
                          <a:pt x="239" y="2"/>
                        </a:lnTo>
                        <a:lnTo>
                          <a:pt x="735" y="72"/>
                        </a:lnTo>
                        <a:lnTo>
                          <a:pt x="692" y="115"/>
                        </a:lnTo>
                        <a:lnTo>
                          <a:pt x="580" y="296"/>
                        </a:lnTo>
                        <a:lnTo>
                          <a:pt x="492" y="325"/>
                        </a:lnTo>
                        <a:lnTo>
                          <a:pt x="51" y="289"/>
                        </a:lnTo>
                        <a:lnTo>
                          <a:pt x="0" y="279"/>
                        </a:lnTo>
                        <a:lnTo>
                          <a:pt x="0" y="201"/>
                        </a:lnTo>
                        <a:lnTo>
                          <a:pt x="108" y="181"/>
                        </a:lnTo>
                        <a:lnTo>
                          <a:pt x="157" y="71"/>
                        </a:lnTo>
                        <a:lnTo>
                          <a:pt x="153" y="68"/>
                        </a:lnTo>
                        <a:lnTo>
                          <a:pt x="143" y="64"/>
                        </a:lnTo>
                        <a:lnTo>
                          <a:pt x="130" y="59"/>
                        </a:lnTo>
                        <a:lnTo>
                          <a:pt x="111" y="54"/>
                        </a:lnTo>
                        <a:lnTo>
                          <a:pt x="92" y="49"/>
                        </a:lnTo>
                        <a:lnTo>
                          <a:pt x="74" y="47"/>
                        </a:lnTo>
                        <a:lnTo>
                          <a:pt x="57" y="47"/>
                        </a:lnTo>
                        <a:lnTo>
                          <a:pt x="42" y="51"/>
                        </a:lnTo>
                        <a:lnTo>
                          <a:pt x="0" y="81"/>
                        </a:lnTo>
                      </a:path>
                    </a:pathLst>
                  </a:custGeom>
                  <a:solidFill>
                    <a:srgbClr val="7AAD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2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4632" y="3334"/>
                    <a:ext cx="173" cy="22"/>
                  </a:xfrm>
                  <a:custGeom>
                    <a:avLst/>
                    <a:gdLst>
                      <a:gd name="T0" fmla="*/ 0 w 763"/>
                      <a:gd name="T1" fmla="*/ 0 h 96"/>
                      <a:gd name="T2" fmla="*/ 0 w 763"/>
                      <a:gd name="T3" fmla="*/ 0 h 96"/>
                      <a:gd name="T4" fmla="*/ 0 w 763"/>
                      <a:gd name="T5" fmla="*/ 0 h 96"/>
                      <a:gd name="T6" fmla="*/ 0 w 763"/>
                      <a:gd name="T7" fmla="*/ 0 h 96"/>
                      <a:gd name="T8" fmla="*/ 0 w 763"/>
                      <a:gd name="T9" fmla="*/ 0 h 96"/>
                      <a:gd name="T10" fmla="*/ 0 w 763"/>
                      <a:gd name="T11" fmla="*/ 0 h 96"/>
                      <a:gd name="T12" fmla="*/ 0 w 763"/>
                      <a:gd name="T13" fmla="*/ 0 h 96"/>
                      <a:gd name="T14" fmla="*/ 0 w 763"/>
                      <a:gd name="T15" fmla="*/ 0 h 96"/>
                      <a:gd name="T16" fmla="*/ 0 w 763"/>
                      <a:gd name="T17" fmla="*/ 0 h 96"/>
                      <a:gd name="T18" fmla="*/ 0 w 763"/>
                      <a:gd name="T19" fmla="*/ 0 h 96"/>
                      <a:gd name="T20" fmla="*/ 0 w 763"/>
                      <a:gd name="T21" fmla="*/ 0 h 96"/>
                      <a:gd name="T22" fmla="*/ 0 w 763"/>
                      <a:gd name="T23" fmla="*/ 0 h 96"/>
                      <a:gd name="T24" fmla="*/ 0 w 763"/>
                      <a:gd name="T25" fmla="*/ 0 h 96"/>
                      <a:gd name="T26" fmla="*/ 0 w 763"/>
                      <a:gd name="T27" fmla="*/ 0 h 96"/>
                      <a:gd name="T28" fmla="*/ 0 w 763"/>
                      <a:gd name="T29" fmla="*/ 0 h 96"/>
                      <a:gd name="T30" fmla="*/ 0 w 763"/>
                      <a:gd name="T31" fmla="*/ 0 h 96"/>
                      <a:gd name="T32" fmla="*/ 0 w 763"/>
                      <a:gd name="T33" fmla="*/ 0 h 96"/>
                      <a:gd name="T34" fmla="*/ 0 w 763"/>
                      <a:gd name="T35" fmla="*/ 0 h 96"/>
                      <a:gd name="T36" fmla="*/ 0 w 763"/>
                      <a:gd name="T37" fmla="*/ 0 h 96"/>
                      <a:gd name="T38" fmla="*/ 0 w 763"/>
                      <a:gd name="T39" fmla="*/ 0 h 96"/>
                      <a:gd name="T40" fmla="*/ 0 w 763"/>
                      <a:gd name="T41" fmla="*/ 0 h 96"/>
                      <a:gd name="T42" fmla="*/ 0 w 763"/>
                      <a:gd name="T43" fmla="*/ 0 h 96"/>
                      <a:gd name="T44" fmla="*/ 0 w 763"/>
                      <a:gd name="T45" fmla="*/ 0 h 96"/>
                      <a:gd name="T46" fmla="*/ 0 w 763"/>
                      <a:gd name="T47" fmla="*/ 0 h 96"/>
                      <a:gd name="T48" fmla="*/ 0 w 763"/>
                      <a:gd name="T49" fmla="*/ 0 h 96"/>
                      <a:gd name="T50" fmla="*/ 0 w 763"/>
                      <a:gd name="T51" fmla="*/ 0 h 96"/>
                      <a:gd name="T52" fmla="*/ 0 w 763"/>
                      <a:gd name="T53" fmla="*/ 0 h 96"/>
                      <a:gd name="T54" fmla="*/ 0 w 763"/>
                      <a:gd name="T55" fmla="*/ 0 h 96"/>
                      <a:gd name="T56" fmla="*/ 0 w 763"/>
                      <a:gd name="T57" fmla="*/ 0 h 96"/>
                      <a:gd name="T58" fmla="*/ 0 w 763"/>
                      <a:gd name="T59" fmla="*/ 0 h 96"/>
                      <a:gd name="T60" fmla="*/ 0 w 763"/>
                      <a:gd name="T61" fmla="*/ 0 h 96"/>
                      <a:gd name="T62" fmla="*/ 0 w 763"/>
                      <a:gd name="T63" fmla="*/ 0 h 96"/>
                      <a:gd name="T64" fmla="*/ 0 w 763"/>
                      <a:gd name="T65" fmla="*/ 0 h 96"/>
                      <a:gd name="T66" fmla="*/ 0 w 763"/>
                      <a:gd name="T67" fmla="*/ 0 h 96"/>
                      <a:gd name="T68" fmla="*/ 0 w 763"/>
                      <a:gd name="T69" fmla="*/ 0 h 96"/>
                      <a:gd name="T70" fmla="*/ 0 w 763"/>
                      <a:gd name="T71" fmla="*/ 0 h 96"/>
                      <a:gd name="T72" fmla="*/ 0 w 763"/>
                      <a:gd name="T73" fmla="*/ 0 h 96"/>
                      <a:gd name="T74" fmla="*/ 0 w 763"/>
                      <a:gd name="T75" fmla="*/ 0 h 96"/>
                      <a:gd name="T76" fmla="*/ 0 w 763"/>
                      <a:gd name="T77" fmla="*/ 0 h 96"/>
                      <a:gd name="T78" fmla="*/ 0 w 763"/>
                      <a:gd name="T79" fmla="*/ 0 h 96"/>
                      <a:gd name="T80" fmla="*/ 0 w 763"/>
                      <a:gd name="T81" fmla="*/ 0 h 96"/>
                      <a:gd name="T82" fmla="*/ 0 w 763"/>
                      <a:gd name="T83" fmla="*/ 0 h 96"/>
                      <a:gd name="T84" fmla="*/ 0 w 763"/>
                      <a:gd name="T85" fmla="*/ 0 h 96"/>
                      <a:gd name="T86" fmla="*/ 0 w 763"/>
                      <a:gd name="T87" fmla="*/ 0 h 96"/>
                      <a:gd name="T88" fmla="*/ 0 w 763"/>
                      <a:gd name="T89" fmla="*/ 0 h 96"/>
                      <a:gd name="T90" fmla="*/ 0 w 763"/>
                      <a:gd name="T91" fmla="*/ 0 h 96"/>
                      <a:gd name="T92" fmla="*/ 0 w 763"/>
                      <a:gd name="T93" fmla="*/ 0 h 96"/>
                      <a:gd name="T94" fmla="*/ 0 w 763"/>
                      <a:gd name="T95" fmla="*/ 0 h 96"/>
                      <a:gd name="T96" fmla="*/ 0 w 763"/>
                      <a:gd name="T97" fmla="*/ 0 h 96"/>
                      <a:gd name="T98" fmla="*/ 0 w 763"/>
                      <a:gd name="T99" fmla="*/ 0 h 96"/>
                      <a:gd name="T100" fmla="*/ 0 w 763"/>
                      <a:gd name="T101" fmla="*/ 0 h 96"/>
                      <a:gd name="T102" fmla="*/ 0 w 763"/>
                      <a:gd name="T103" fmla="*/ 0 h 96"/>
                      <a:gd name="T104" fmla="*/ 0 w 763"/>
                      <a:gd name="T105" fmla="*/ 0 h 96"/>
                      <a:gd name="T106" fmla="*/ 0 w 763"/>
                      <a:gd name="T107" fmla="*/ 0 h 96"/>
                      <a:gd name="T108" fmla="*/ 0 w 763"/>
                      <a:gd name="T109" fmla="*/ 0 h 96"/>
                      <a:gd name="T110" fmla="*/ 0 w 763"/>
                      <a:gd name="T111" fmla="*/ 0 h 96"/>
                      <a:gd name="T112" fmla="*/ 0 w 763"/>
                      <a:gd name="T113" fmla="*/ 0 h 96"/>
                      <a:gd name="T114" fmla="*/ 0 w 763"/>
                      <a:gd name="T115" fmla="*/ 0 h 9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63"/>
                      <a:gd name="T175" fmla="*/ 0 h 96"/>
                      <a:gd name="T176" fmla="*/ 763 w 763"/>
                      <a:gd name="T177" fmla="*/ 96 h 9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63" h="96">
                        <a:moveTo>
                          <a:pt x="708" y="59"/>
                        </a:moveTo>
                        <a:lnTo>
                          <a:pt x="713" y="62"/>
                        </a:lnTo>
                        <a:lnTo>
                          <a:pt x="720" y="65"/>
                        </a:lnTo>
                        <a:lnTo>
                          <a:pt x="728" y="68"/>
                        </a:lnTo>
                        <a:lnTo>
                          <a:pt x="736" y="76"/>
                        </a:lnTo>
                        <a:lnTo>
                          <a:pt x="746" y="79"/>
                        </a:lnTo>
                        <a:lnTo>
                          <a:pt x="754" y="85"/>
                        </a:lnTo>
                        <a:lnTo>
                          <a:pt x="758" y="91"/>
                        </a:lnTo>
                        <a:lnTo>
                          <a:pt x="762" y="95"/>
                        </a:lnTo>
                        <a:lnTo>
                          <a:pt x="755" y="93"/>
                        </a:lnTo>
                        <a:lnTo>
                          <a:pt x="749" y="92"/>
                        </a:lnTo>
                        <a:lnTo>
                          <a:pt x="742" y="91"/>
                        </a:lnTo>
                        <a:lnTo>
                          <a:pt x="733" y="91"/>
                        </a:lnTo>
                        <a:lnTo>
                          <a:pt x="725" y="89"/>
                        </a:lnTo>
                        <a:lnTo>
                          <a:pt x="718" y="87"/>
                        </a:lnTo>
                        <a:lnTo>
                          <a:pt x="706" y="86"/>
                        </a:lnTo>
                        <a:lnTo>
                          <a:pt x="694" y="85"/>
                        </a:lnTo>
                        <a:lnTo>
                          <a:pt x="683" y="84"/>
                        </a:lnTo>
                        <a:lnTo>
                          <a:pt x="669" y="83"/>
                        </a:lnTo>
                        <a:lnTo>
                          <a:pt x="653" y="79"/>
                        </a:lnTo>
                        <a:lnTo>
                          <a:pt x="636" y="78"/>
                        </a:lnTo>
                        <a:lnTo>
                          <a:pt x="616" y="76"/>
                        </a:lnTo>
                        <a:lnTo>
                          <a:pt x="592" y="73"/>
                        </a:lnTo>
                        <a:lnTo>
                          <a:pt x="570" y="68"/>
                        </a:lnTo>
                        <a:lnTo>
                          <a:pt x="542" y="66"/>
                        </a:lnTo>
                        <a:lnTo>
                          <a:pt x="508" y="62"/>
                        </a:lnTo>
                        <a:lnTo>
                          <a:pt x="474" y="59"/>
                        </a:lnTo>
                        <a:lnTo>
                          <a:pt x="440" y="55"/>
                        </a:lnTo>
                        <a:lnTo>
                          <a:pt x="406" y="51"/>
                        </a:lnTo>
                        <a:lnTo>
                          <a:pt x="373" y="48"/>
                        </a:lnTo>
                        <a:lnTo>
                          <a:pt x="338" y="46"/>
                        </a:lnTo>
                        <a:lnTo>
                          <a:pt x="306" y="41"/>
                        </a:lnTo>
                        <a:lnTo>
                          <a:pt x="272" y="39"/>
                        </a:lnTo>
                        <a:lnTo>
                          <a:pt x="238" y="38"/>
                        </a:lnTo>
                        <a:lnTo>
                          <a:pt x="205" y="35"/>
                        </a:lnTo>
                        <a:lnTo>
                          <a:pt x="171" y="33"/>
                        </a:lnTo>
                        <a:lnTo>
                          <a:pt x="138" y="32"/>
                        </a:lnTo>
                        <a:lnTo>
                          <a:pt x="105" y="30"/>
                        </a:lnTo>
                        <a:lnTo>
                          <a:pt x="70" y="30"/>
                        </a:lnTo>
                        <a:lnTo>
                          <a:pt x="36" y="30"/>
                        </a:lnTo>
                        <a:lnTo>
                          <a:pt x="0" y="32"/>
                        </a:lnTo>
                        <a:lnTo>
                          <a:pt x="49" y="21"/>
                        </a:lnTo>
                        <a:lnTo>
                          <a:pt x="99" y="13"/>
                        </a:lnTo>
                        <a:lnTo>
                          <a:pt x="148" y="8"/>
                        </a:lnTo>
                        <a:lnTo>
                          <a:pt x="198" y="3"/>
                        </a:lnTo>
                        <a:lnTo>
                          <a:pt x="247" y="1"/>
                        </a:lnTo>
                        <a:lnTo>
                          <a:pt x="297" y="0"/>
                        </a:lnTo>
                        <a:lnTo>
                          <a:pt x="344" y="1"/>
                        </a:lnTo>
                        <a:lnTo>
                          <a:pt x="392" y="3"/>
                        </a:lnTo>
                        <a:lnTo>
                          <a:pt x="436" y="8"/>
                        </a:lnTo>
                        <a:lnTo>
                          <a:pt x="482" y="11"/>
                        </a:lnTo>
                        <a:lnTo>
                          <a:pt x="525" y="19"/>
                        </a:lnTo>
                        <a:lnTo>
                          <a:pt x="566" y="25"/>
                        </a:lnTo>
                        <a:lnTo>
                          <a:pt x="604" y="32"/>
                        </a:lnTo>
                        <a:lnTo>
                          <a:pt x="642" y="41"/>
                        </a:lnTo>
                        <a:lnTo>
                          <a:pt x="676" y="49"/>
                        </a:lnTo>
                        <a:lnTo>
                          <a:pt x="708" y="59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3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4765" y="3345"/>
                    <a:ext cx="38" cy="56"/>
                  </a:xfrm>
                  <a:custGeom>
                    <a:avLst/>
                    <a:gdLst>
                      <a:gd name="T0" fmla="*/ 0 w 169"/>
                      <a:gd name="T1" fmla="*/ 0 h 245"/>
                      <a:gd name="T2" fmla="*/ 0 w 169"/>
                      <a:gd name="T3" fmla="*/ 0 h 245"/>
                      <a:gd name="T4" fmla="*/ 0 w 169"/>
                      <a:gd name="T5" fmla="*/ 0 h 245"/>
                      <a:gd name="T6" fmla="*/ 0 w 169"/>
                      <a:gd name="T7" fmla="*/ 0 h 245"/>
                      <a:gd name="T8" fmla="*/ 0 w 169"/>
                      <a:gd name="T9" fmla="*/ 0 h 245"/>
                      <a:gd name="T10" fmla="*/ 0 w 169"/>
                      <a:gd name="T11" fmla="*/ 0 h 245"/>
                      <a:gd name="T12" fmla="*/ 0 w 169"/>
                      <a:gd name="T13" fmla="*/ 0 h 245"/>
                      <a:gd name="T14" fmla="*/ 0 w 169"/>
                      <a:gd name="T15" fmla="*/ 0 h 245"/>
                      <a:gd name="T16" fmla="*/ 0 w 169"/>
                      <a:gd name="T17" fmla="*/ 0 h 245"/>
                      <a:gd name="T18" fmla="*/ 0 w 169"/>
                      <a:gd name="T19" fmla="*/ 0 h 245"/>
                      <a:gd name="T20" fmla="*/ 0 w 169"/>
                      <a:gd name="T21" fmla="*/ 0 h 245"/>
                      <a:gd name="T22" fmla="*/ 0 w 169"/>
                      <a:gd name="T23" fmla="*/ 0 h 245"/>
                      <a:gd name="T24" fmla="*/ 0 w 169"/>
                      <a:gd name="T25" fmla="*/ 0 h 245"/>
                      <a:gd name="T26" fmla="*/ 0 w 169"/>
                      <a:gd name="T27" fmla="*/ 0 h 245"/>
                      <a:gd name="T28" fmla="*/ 0 w 169"/>
                      <a:gd name="T29" fmla="*/ 0 h 245"/>
                      <a:gd name="T30" fmla="*/ 0 w 169"/>
                      <a:gd name="T31" fmla="*/ 0 h 245"/>
                      <a:gd name="T32" fmla="*/ 0 w 169"/>
                      <a:gd name="T33" fmla="*/ 0 h 245"/>
                      <a:gd name="T34" fmla="*/ 0 w 169"/>
                      <a:gd name="T35" fmla="*/ 0 h 245"/>
                      <a:gd name="T36" fmla="*/ 0 w 169"/>
                      <a:gd name="T37" fmla="*/ 0 h 245"/>
                      <a:gd name="T38" fmla="*/ 0 w 169"/>
                      <a:gd name="T39" fmla="*/ 0 h 245"/>
                      <a:gd name="T40" fmla="*/ 0 w 169"/>
                      <a:gd name="T41" fmla="*/ 0 h 245"/>
                      <a:gd name="T42" fmla="*/ 0 w 169"/>
                      <a:gd name="T43" fmla="*/ 0 h 24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69"/>
                      <a:gd name="T67" fmla="*/ 0 h 245"/>
                      <a:gd name="T68" fmla="*/ 169 w 169"/>
                      <a:gd name="T69" fmla="*/ 245 h 24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69" h="245">
                        <a:moveTo>
                          <a:pt x="4" y="244"/>
                        </a:moveTo>
                        <a:lnTo>
                          <a:pt x="4" y="242"/>
                        </a:lnTo>
                        <a:lnTo>
                          <a:pt x="3" y="242"/>
                        </a:lnTo>
                        <a:lnTo>
                          <a:pt x="2" y="242"/>
                        </a:lnTo>
                        <a:lnTo>
                          <a:pt x="0" y="242"/>
                        </a:lnTo>
                        <a:lnTo>
                          <a:pt x="14" y="216"/>
                        </a:lnTo>
                        <a:lnTo>
                          <a:pt x="32" y="187"/>
                        </a:lnTo>
                        <a:lnTo>
                          <a:pt x="51" y="155"/>
                        </a:lnTo>
                        <a:lnTo>
                          <a:pt x="70" y="123"/>
                        </a:lnTo>
                        <a:lnTo>
                          <a:pt x="91" y="88"/>
                        </a:lnTo>
                        <a:lnTo>
                          <a:pt x="114" y="57"/>
                        </a:lnTo>
                        <a:lnTo>
                          <a:pt x="139" y="27"/>
                        </a:lnTo>
                        <a:lnTo>
                          <a:pt x="168" y="0"/>
                        </a:lnTo>
                        <a:lnTo>
                          <a:pt x="165" y="23"/>
                        </a:lnTo>
                        <a:lnTo>
                          <a:pt x="149" y="54"/>
                        </a:lnTo>
                        <a:lnTo>
                          <a:pt x="128" y="88"/>
                        </a:lnTo>
                        <a:lnTo>
                          <a:pt x="100" y="127"/>
                        </a:lnTo>
                        <a:lnTo>
                          <a:pt x="70" y="163"/>
                        </a:lnTo>
                        <a:lnTo>
                          <a:pt x="42" y="196"/>
                        </a:lnTo>
                        <a:lnTo>
                          <a:pt x="19" y="224"/>
                        </a:lnTo>
                        <a:lnTo>
                          <a:pt x="4" y="244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4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4548" y="3358"/>
                    <a:ext cx="34" cy="31"/>
                  </a:xfrm>
                  <a:custGeom>
                    <a:avLst/>
                    <a:gdLst>
                      <a:gd name="T0" fmla="*/ 0 w 150"/>
                      <a:gd name="T1" fmla="*/ 0 h 137"/>
                      <a:gd name="T2" fmla="*/ 0 w 150"/>
                      <a:gd name="T3" fmla="*/ 0 h 137"/>
                      <a:gd name="T4" fmla="*/ 0 w 150"/>
                      <a:gd name="T5" fmla="*/ 0 h 137"/>
                      <a:gd name="T6" fmla="*/ 0 w 150"/>
                      <a:gd name="T7" fmla="*/ 0 h 137"/>
                      <a:gd name="T8" fmla="*/ 0 w 150"/>
                      <a:gd name="T9" fmla="*/ 0 h 137"/>
                      <a:gd name="T10" fmla="*/ 0 w 150"/>
                      <a:gd name="T11" fmla="*/ 0 h 137"/>
                      <a:gd name="T12" fmla="*/ 0 w 150"/>
                      <a:gd name="T13" fmla="*/ 0 h 137"/>
                      <a:gd name="T14" fmla="*/ 0 w 150"/>
                      <a:gd name="T15" fmla="*/ 0 h 137"/>
                      <a:gd name="T16" fmla="*/ 0 w 150"/>
                      <a:gd name="T17" fmla="*/ 0 h 137"/>
                      <a:gd name="T18" fmla="*/ 0 w 150"/>
                      <a:gd name="T19" fmla="*/ 0 h 137"/>
                      <a:gd name="T20" fmla="*/ 0 w 150"/>
                      <a:gd name="T21" fmla="*/ 0 h 137"/>
                      <a:gd name="T22" fmla="*/ 0 w 150"/>
                      <a:gd name="T23" fmla="*/ 0 h 137"/>
                      <a:gd name="T24" fmla="*/ 0 w 150"/>
                      <a:gd name="T25" fmla="*/ 0 h 137"/>
                      <a:gd name="T26" fmla="*/ 0 w 150"/>
                      <a:gd name="T27" fmla="*/ 0 h 137"/>
                      <a:gd name="T28" fmla="*/ 0 w 150"/>
                      <a:gd name="T29" fmla="*/ 0 h 137"/>
                      <a:gd name="T30" fmla="*/ 0 w 150"/>
                      <a:gd name="T31" fmla="*/ 0 h 137"/>
                      <a:gd name="T32" fmla="*/ 0 w 150"/>
                      <a:gd name="T33" fmla="*/ 0 h 137"/>
                      <a:gd name="T34" fmla="*/ 0 w 150"/>
                      <a:gd name="T35" fmla="*/ 0 h 137"/>
                      <a:gd name="T36" fmla="*/ 0 w 150"/>
                      <a:gd name="T37" fmla="*/ 0 h 137"/>
                      <a:gd name="T38" fmla="*/ 0 w 150"/>
                      <a:gd name="T39" fmla="*/ 0 h 137"/>
                      <a:gd name="T40" fmla="*/ 0 w 150"/>
                      <a:gd name="T41" fmla="*/ 0 h 137"/>
                      <a:gd name="T42" fmla="*/ 0 w 150"/>
                      <a:gd name="T43" fmla="*/ 0 h 137"/>
                      <a:gd name="T44" fmla="*/ 0 w 150"/>
                      <a:gd name="T45" fmla="*/ 0 h 137"/>
                      <a:gd name="T46" fmla="*/ 0 w 150"/>
                      <a:gd name="T47" fmla="*/ 0 h 137"/>
                      <a:gd name="T48" fmla="*/ 0 w 150"/>
                      <a:gd name="T49" fmla="*/ 0 h 137"/>
                      <a:gd name="T50" fmla="*/ 0 w 150"/>
                      <a:gd name="T51" fmla="*/ 0 h 137"/>
                      <a:gd name="T52" fmla="*/ 0 w 150"/>
                      <a:gd name="T53" fmla="*/ 0 h 137"/>
                      <a:gd name="T54" fmla="*/ 0 w 150"/>
                      <a:gd name="T55" fmla="*/ 0 h 137"/>
                      <a:gd name="T56" fmla="*/ 0 w 150"/>
                      <a:gd name="T57" fmla="*/ 0 h 137"/>
                      <a:gd name="T58" fmla="*/ 0 w 150"/>
                      <a:gd name="T59" fmla="*/ 0 h 137"/>
                      <a:gd name="T60" fmla="*/ 0 w 150"/>
                      <a:gd name="T61" fmla="*/ 0 h 137"/>
                      <a:gd name="T62" fmla="*/ 0 w 150"/>
                      <a:gd name="T63" fmla="*/ 0 h 137"/>
                      <a:gd name="T64" fmla="*/ 0 w 150"/>
                      <a:gd name="T65" fmla="*/ 0 h 137"/>
                      <a:gd name="T66" fmla="*/ 0 w 150"/>
                      <a:gd name="T67" fmla="*/ 0 h 137"/>
                      <a:gd name="T68" fmla="*/ 0 w 150"/>
                      <a:gd name="T69" fmla="*/ 0 h 137"/>
                      <a:gd name="T70" fmla="*/ 0 w 150"/>
                      <a:gd name="T71" fmla="*/ 0 h 137"/>
                      <a:gd name="T72" fmla="*/ 0 w 150"/>
                      <a:gd name="T73" fmla="*/ 0 h 137"/>
                      <a:gd name="T74" fmla="*/ 0 w 150"/>
                      <a:gd name="T75" fmla="*/ 0 h 137"/>
                      <a:gd name="T76" fmla="*/ 0 w 150"/>
                      <a:gd name="T77" fmla="*/ 0 h 137"/>
                      <a:gd name="T78" fmla="*/ 0 w 150"/>
                      <a:gd name="T79" fmla="*/ 0 h 137"/>
                      <a:gd name="T80" fmla="*/ 0 w 150"/>
                      <a:gd name="T81" fmla="*/ 0 h 137"/>
                      <a:gd name="T82" fmla="*/ 0 w 150"/>
                      <a:gd name="T83" fmla="*/ 0 h 137"/>
                      <a:gd name="T84" fmla="*/ 0 w 150"/>
                      <a:gd name="T85" fmla="*/ 0 h 137"/>
                      <a:gd name="T86" fmla="*/ 0 w 150"/>
                      <a:gd name="T87" fmla="*/ 0 h 137"/>
                      <a:gd name="T88" fmla="*/ 0 w 150"/>
                      <a:gd name="T89" fmla="*/ 0 h 137"/>
                      <a:gd name="T90" fmla="*/ 0 w 150"/>
                      <a:gd name="T91" fmla="*/ 0 h 13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50"/>
                      <a:gd name="T139" fmla="*/ 0 h 137"/>
                      <a:gd name="T140" fmla="*/ 150 w 150"/>
                      <a:gd name="T141" fmla="*/ 137 h 137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50" h="137">
                        <a:moveTo>
                          <a:pt x="111" y="0"/>
                        </a:moveTo>
                        <a:lnTo>
                          <a:pt x="132" y="11"/>
                        </a:lnTo>
                        <a:lnTo>
                          <a:pt x="144" y="24"/>
                        </a:lnTo>
                        <a:lnTo>
                          <a:pt x="149" y="37"/>
                        </a:lnTo>
                        <a:lnTo>
                          <a:pt x="148" y="50"/>
                        </a:lnTo>
                        <a:lnTo>
                          <a:pt x="143" y="59"/>
                        </a:lnTo>
                        <a:lnTo>
                          <a:pt x="133" y="69"/>
                        </a:lnTo>
                        <a:lnTo>
                          <a:pt x="125" y="72"/>
                        </a:lnTo>
                        <a:lnTo>
                          <a:pt x="115" y="70"/>
                        </a:lnTo>
                        <a:lnTo>
                          <a:pt x="121" y="61"/>
                        </a:lnTo>
                        <a:lnTo>
                          <a:pt x="125" y="53"/>
                        </a:lnTo>
                        <a:lnTo>
                          <a:pt x="126" y="46"/>
                        </a:lnTo>
                        <a:lnTo>
                          <a:pt x="131" y="37"/>
                        </a:lnTo>
                        <a:lnTo>
                          <a:pt x="125" y="32"/>
                        </a:lnTo>
                        <a:lnTo>
                          <a:pt x="116" y="26"/>
                        </a:lnTo>
                        <a:lnTo>
                          <a:pt x="109" y="21"/>
                        </a:lnTo>
                        <a:lnTo>
                          <a:pt x="102" y="16"/>
                        </a:lnTo>
                        <a:lnTo>
                          <a:pt x="99" y="16"/>
                        </a:lnTo>
                        <a:lnTo>
                          <a:pt x="94" y="16"/>
                        </a:lnTo>
                        <a:lnTo>
                          <a:pt x="92" y="16"/>
                        </a:lnTo>
                        <a:lnTo>
                          <a:pt x="88" y="14"/>
                        </a:lnTo>
                        <a:lnTo>
                          <a:pt x="72" y="27"/>
                        </a:lnTo>
                        <a:lnTo>
                          <a:pt x="56" y="42"/>
                        </a:lnTo>
                        <a:lnTo>
                          <a:pt x="40" y="57"/>
                        </a:lnTo>
                        <a:lnTo>
                          <a:pt x="28" y="72"/>
                        </a:lnTo>
                        <a:lnTo>
                          <a:pt x="23" y="84"/>
                        </a:lnTo>
                        <a:lnTo>
                          <a:pt x="24" y="94"/>
                        </a:lnTo>
                        <a:lnTo>
                          <a:pt x="33" y="104"/>
                        </a:lnTo>
                        <a:lnTo>
                          <a:pt x="54" y="109"/>
                        </a:lnTo>
                        <a:lnTo>
                          <a:pt x="48" y="112"/>
                        </a:lnTo>
                        <a:lnTo>
                          <a:pt x="43" y="113"/>
                        </a:lnTo>
                        <a:lnTo>
                          <a:pt x="39" y="117"/>
                        </a:lnTo>
                        <a:lnTo>
                          <a:pt x="32" y="123"/>
                        </a:lnTo>
                        <a:lnTo>
                          <a:pt x="32" y="124"/>
                        </a:lnTo>
                        <a:lnTo>
                          <a:pt x="32" y="125"/>
                        </a:lnTo>
                        <a:lnTo>
                          <a:pt x="33" y="126"/>
                        </a:lnTo>
                        <a:lnTo>
                          <a:pt x="14" y="136"/>
                        </a:lnTo>
                        <a:lnTo>
                          <a:pt x="2" y="129"/>
                        </a:lnTo>
                        <a:lnTo>
                          <a:pt x="0" y="109"/>
                        </a:lnTo>
                        <a:lnTo>
                          <a:pt x="5" y="82"/>
                        </a:lnTo>
                        <a:lnTo>
                          <a:pt x="20" y="51"/>
                        </a:lnTo>
                        <a:lnTo>
                          <a:pt x="42" y="25"/>
                        </a:lnTo>
                        <a:lnTo>
                          <a:pt x="72" y="6"/>
                        </a:lnTo>
                        <a:lnTo>
                          <a:pt x="111" y="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5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4730" y="3348"/>
                    <a:ext cx="7" cy="90"/>
                  </a:xfrm>
                  <a:custGeom>
                    <a:avLst/>
                    <a:gdLst>
                      <a:gd name="T0" fmla="*/ 0 w 31"/>
                      <a:gd name="T1" fmla="*/ 0 h 395"/>
                      <a:gd name="T2" fmla="*/ 0 w 31"/>
                      <a:gd name="T3" fmla="*/ 0 h 395"/>
                      <a:gd name="T4" fmla="*/ 0 w 31"/>
                      <a:gd name="T5" fmla="*/ 0 h 395"/>
                      <a:gd name="T6" fmla="*/ 0 w 31"/>
                      <a:gd name="T7" fmla="*/ 0 h 395"/>
                      <a:gd name="T8" fmla="*/ 0 w 31"/>
                      <a:gd name="T9" fmla="*/ 0 h 395"/>
                      <a:gd name="T10" fmla="*/ 0 w 31"/>
                      <a:gd name="T11" fmla="*/ 0 h 395"/>
                      <a:gd name="T12" fmla="*/ 0 w 31"/>
                      <a:gd name="T13" fmla="*/ 0 h 395"/>
                      <a:gd name="T14" fmla="*/ 0 w 31"/>
                      <a:gd name="T15" fmla="*/ 0 h 395"/>
                      <a:gd name="T16" fmla="*/ 0 w 31"/>
                      <a:gd name="T17" fmla="*/ 0 h 395"/>
                      <a:gd name="T18" fmla="*/ 0 w 31"/>
                      <a:gd name="T19" fmla="*/ 0 h 395"/>
                      <a:gd name="T20" fmla="*/ 0 w 31"/>
                      <a:gd name="T21" fmla="*/ 0 h 395"/>
                      <a:gd name="T22" fmla="*/ 0 w 31"/>
                      <a:gd name="T23" fmla="*/ 0 h 395"/>
                      <a:gd name="T24" fmla="*/ 0 w 31"/>
                      <a:gd name="T25" fmla="*/ 0 h 395"/>
                      <a:gd name="T26" fmla="*/ 0 w 31"/>
                      <a:gd name="T27" fmla="*/ 0 h 39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1"/>
                      <a:gd name="T43" fmla="*/ 0 h 395"/>
                      <a:gd name="T44" fmla="*/ 31 w 31"/>
                      <a:gd name="T45" fmla="*/ 395 h 39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1" h="395">
                        <a:moveTo>
                          <a:pt x="8" y="373"/>
                        </a:moveTo>
                        <a:lnTo>
                          <a:pt x="6" y="375"/>
                        </a:lnTo>
                        <a:lnTo>
                          <a:pt x="4" y="383"/>
                        </a:lnTo>
                        <a:lnTo>
                          <a:pt x="2" y="390"/>
                        </a:lnTo>
                        <a:lnTo>
                          <a:pt x="0" y="394"/>
                        </a:lnTo>
                        <a:lnTo>
                          <a:pt x="4" y="301"/>
                        </a:lnTo>
                        <a:lnTo>
                          <a:pt x="8" y="196"/>
                        </a:lnTo>
                        <a:lnTo>
                          <a:pt x="16" y="91"/>
                        </a:lnTo>
                        <a:lnTo>
                          <a:pt x="30" y="0"/>
                        </a:lnTo>
                        <a:lnTo>
                          <a:pt x="30" y="117"/>
                        </a:lnTo>
                        <a:lnTo>
                          <a:pt x="26" y="226"/>
                        </a:lnTo>
                        <a:lnTo>
                          <a:pt x="20" y="317"/>
                        </a:lnTo>
                        <a:lnTo>
                          <a:pt x="8" y="373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6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4801" y="3297"/>
                    <a:ext cx="32" cy="29"/>
                  </a:xfrm>
                  <a:custGeom>
                    <a:avLst/>
                    <a:gdLst>
                      <a:gd name="T0" fmla="*/ 0 w 140"/>
                      <a:gd name="T1" fmla="*/ 0 h 130"/>
                      <a:gd name="T2" fmla="*/ 0 w 140"/>
                      <a:gd name="T3" fmla="*/ 0 h 130"/>
                      <a:gd name="T4" fmla="*/ 0 w 140"/>
                      <a:gd name="T5" fmla="*/ 0 h 130"/>
                      <a:gd name="T6" fmla="*/ 0 w 140"/>
                      <a:gd name="T7" fmla="*/ 0 h 1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0"/>
                      <a:gd name="T13" fmla="*/ 0 h 130"/>
                      <a:gd name="T14" fmla="*/ 140 w 140"/>
                      <a:gd name="T15" fmla="*/ 130 h 1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0" h="130">
                        <a:moveTo>
                          <a:pt x="139" y="0"/>
                        </a:moveTo>
                        <a:lnTo>
                          <a:pt x="139" y="129"/>
                        </a:lnTo>
                        <a:lnTo>
                          <a:pt x="0" y="129"/>
                        </a:lnTo>
                        <a:lnTo>
                          <a:pt x="139" y="0"/>
                        </a:lnTo>
                      </a:path>
                    </a:pathLst>
                  </a:custGeom>
                  <a:solidFill>
                    <a:srgbClr val="3366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60"/>
                <p:cNvGrpSpPr>
                  <a:grpSpLocks/>
                </p:cNvGrpSpPr>
                <p:nvPr/>
              </p:nvGrpSpPr>
              <p:grpSpPr bwMode="auto">
                <a:xfrm>
                  <a:off x="3804" y="3393"/>
                  <a:ext cx="575" cy="287"/>
                  <a:chOff x="3804" y="3393"/>
                  <a:chExt cx="575" cy="287"/>
                </a:xfrm>
              </p:grpSpPr>
              <p:sp>
                <p:nvSpPr>
                  <p:cNvPr id="3117" name="Freeform 61"/>
                  <p:cNvSpPr>
                    <a:spLocks noChangeArrowheads="1"/>
                  </p:cNvSpPr>
                  <p:nvPr/>
                </p:nvSpPr>
                <p:spPr bwMode="auto">
                  <a:xfrm>
                    <a:off x="3819" y="3407"/>
                    <a:ext cx="545" cy="273"/>
                  </a:xfrm>
                  <a:custGeom>
                    <a:avLst/>
                    <a:gdLst>
                      <a:gd name="T0" fmla="*/ 0 w 2405"/>
                      <a:gd name="T1" fmla="*/ 0 h 1206"/>
                      <a:gd name="T2" fmla="*/ 0 w 2405"/>
                      <a:gd name="T3" fmla="*/ 0 h 1206"/>
                      <a:gd name="T4" fmla="*/ 0 w 2405"/>
                      <a:gd name="T5" fmla="*/ 0 h 1206"/>
                      <a:gd name="T6" fmla="*/ 0 w 2405"/>
                      <a:gd name="T7" fmla="*/ 0 h 1206"/>
                      <a:gd name="T8" fmla="*/ 0 w 2405"/>
                      <a:gd name="T9" fmla="*/ 0 h 1206"/>
                      <a:gd name="T10" fmla="*/ 0 w 2405"/>
                      <a:gd name="T11" fmla="*/ 0 h 1206"/>
                      <a:gd name="T12" fmla="*/ 0 w 2405"/>
                      <a:gd name="T13" fmla="*/ 0 h 1206"/>
                      <a:gd name="T14" fmla="*/ 0 w 2405"/>
                      <a:gd name="T15" fmla="*/ 0 h 1206"/>
                      <a:gd name="T16" fmla="*/ 0 w 2405"/>
                      <a:gd name="T17" fmla="*/ 0 h 1206"/>
                      <a:gd name="T18" fmla="*/ 0 w 2405"/>
                      <a:gd name="T19" fmla="*/ 0 h 1206"/>
                      <a:gd name="T20" fmla="*/ 0 w 2405"/>
                      <a:gd name="T21" fmla="*/ 0 h 1206"/>
                      <a:gd name="T22" fmla="*/ 0 w 2405"/>
                      <a:gd name="T23" fmla="*/ 0 h 1206"/>
                      <a:gd name="T24" fmla="*/ 0 w 2405"/>
                      <a:gd name="T25" fmla="*/ 0 h 1206"/>
                      <a:gd name="T26" fmla="*/ 0 w 2405"/>
                      <a:gd name="T27" fmla="*/ 0 h 1206"/>
                      <a:gd name="T28" fmla="*/ 0 w 2405"/>
                      <a:gd name="T29" fmla="*/ 0 h 12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05"/>
                      <a:gd name="T46" fmla="*/ 0 h 1206"/>
                      <a:gd name="T47" fmla="*/ 2405 w 2405"/>
                      <a:gd name="T48" fmla="*/ 1206 h 120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05" h="1206">
                        <a:moveTo>
                          <a:pt x="0" y="825"/>
                        </a:moveTo>
                        <a:lnTo>
                          <a:pt x="69" y="443"/>
                        </a:lnTo>
                        <a:lnTo>
                          <a:pt x="549" y="190"/>
                        </a:lnTo>
                        <a:lnTo>
                          <a:pt x="962" y="0"/>
                        </a:lnTo>
                        <a:lnTo>
                          <a:pt x="1992" y="63"/>
                        </a:lnTo>
                        <a:lnTo>
                          <a:pt x="2335" y="379"/>
                        </a:lnTo>
                        <a:lnTo>
                          <a:pt x="2404" y="697"/>
                        </a:lnTo>
                        <a:lnTo>
                          <a:pt x="2198" y="951"/>
                        </a:lnTo>
                        <a:lnTo>
                          <a:pt x="1236" y="1205"/>
                        </a:lnTo>
                        <a:lnTo>
                          <a:pt x="137" y="1079"/>
                        </a:lnTo>
                        <a:lnTo>
                          <a:pt x="0" y="761"/>
                        </a:lnTo>
                        <a:lnTo>
                          <a:pt x="69" y="761"/>
                        </a:lnTo>
                        <a:lnTo>
                          <a:pt x="0" y="761"/>
                        </a:lnTo>
                        <a:lnTo>
                          <a:pt x="0" y="825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8" name="Freeform 62"/>
                  <p:cNvSpPr>
                    <a:spLocks noChangeArrowheads="1"/>
                  </p:cNvSpPr>
                  <p:nvPr/>
                </p:nvSpPr>
                <p:spPr bwMode="auto">
                  <a:xfrm>
                    <a:off x="3835" y="3609"/>
                    <a:ext cx="545" cy="72"/>
                  </a:xfrm>
                  <a:custGeom>
                    <a:avLst/>
                    <a:gdLst>
                      <a:gd name="T0" fmla="*/ 0 w 2402"/>
                      <a:gd name="T1" fmla="*/ 0 h 319"/>
                      <a:gd name="T2" fmla="*/ 0 w 2402"/>
                      <a:gd name="T3" fmla="*/ 0 h 319"/>
                      <a:gd name="T4" fmla="*/ 0 w 2402"/>
                      <a:gd name="T5" fmla="*/ 0 h 319"/>
                      <a:gd name="T6" fmla="*/ 0 w 2402"/>
                      <a:gd name="T7" fmla="*/ 0 h 319"/>
                      <a:gd name="T8" fmla="*/ 0 w 2402"/>
                      <a:gd name="T9" fmla="*/ 0 h 319"/>
                      <a:gd name="T10" fmla="*/ 0 w 2402"/>
                      <a:gd name="T11" fmla="*/ 0 h 319"/>
                      <a:gd name="T12" fmla="*/ 0 w 2402"/>
                      <a:gd name="T13" fmla="*/ 0 h 319"/>
                      <a:gd name="T14" fmla="*/ 0 w 2402"/>
                      <a:gd name="T15" fmla="*/ 0 h 319"/>
                      <a:gd name="T16" fmla="*/ 0 w 2402"/>
                      <a:gd name="T17" fmla="*/ 0 h 319"/>
                      <a:gd name="T18" fmla="*/ 0 w 2402"/>
                      <a:gd name="T19" fmla="*/ 0 h 319"/>
                      <a:gd name="T20" fmla="*/ 0 w 2402"/>
                      <a:gd name="T21" fmla="*/ 0 h 31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402"/>
                      <a:gd name="T34" fmla="*/ 0 h 319"/>
                      <a:gd name="T35" fmla="*/ 2402 w 2402"/>
                      <a:gd name="T36" fmla="*/ 319 h 31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402" h="319">
                        <a:moveTo>
                          <a:pt x="0" y="127"/>
                        </a:moveTo>
                        <a:lnTo>
                          <a:pt x="0" y="191"/>
                        </a:lnTo>
                        <a:lnTo>
                          <a:pt x="960" y="318"/>
                        </a:lnTo>
                        <a:lnTo>
                          <a:pt x="2401" y="0"/>
                        </a:lnTo>
                        <a:lnTo>
                          <a:pt x="1783" y="0"/>
                        </a:lnTo>
                        <a:lnTo>
                          <a:pt x="1371" y="127"/>
                        </a:lnTo>
                        <a:lnTo>
                          <a:pt x="1097" y="318"/>
                        </a:lnTo>
                        <a:lnTo>
                          <a:pt x="960" y="191"/>
                        </a:lnTo>
                        <a:lnTo>
                          <a:pt x="342" y="63"/>
                        </a:lnTo>
                        <a:lnTo>
                          <a:pt x="0" y="127"/>
                        </a:lnTo>
                      </a:path>
                    </a:pathLst>
                  </a:custGeom>
                  <a:solidFill>
                    <a:srgbClr val="FCAB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9" name="Freeform 6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609"/>
                    <a:ext cx="78" cy="29"/>
                  </a:xfrm>
                  <a:custGeom>
                    <a:avLst/>
                    <a:gdLst>
                      <a:gd name="T0" fmla="*/ 0 w 345"/>
                      <a:gd name="T1" fmla="*/ 0 h 127"/>
                      <a:gd name="T2" fmla="*/ 0 w 345"/>
                      <a:gd name="T3" fmla="*/ 0 h 127"/>
                      <a:gd name="T4" fmla="*/ 0 w 345"/>
                      <a:gd name="T5" fmla="*/ 0 h 127"/>
                      <a:gd name="T6" fmla="*/ 0 w 345"/>
                      <a:gd name="T7" fmla="*/ 0 h 127"/>
                      <a:gd name="T8" fmla="*/ 0 w 345"/>
                      <a:gd name="T9" fmla="*/ 0 h 127"/>
                      <a:gd name="T10" fmla="*/ 0 w 345"/>
                      <a:gd name="T11" fmla="*/ 0 h 127"/>
                      <a:gd name="T12" fmla="*/ 0 w 345"/>
                      <a:gd name="T13" fmla="*/ 0 h 1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45"/>
                      <a:gd name="T22" fmla="*/ 0 h 127"/>
                      <a:gd name="T23" fmla="*/ 345 w 345"/>
                      <a:gd name="T24" fmla="*/ 127 h 1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45" h="127">
                        <a:moveTo>
                          <a:pt x="68" y="0"/>
                        </a:moveTo>
                        <a:lnTo>
                          <a:pt x="206" y="126"/>
                        </a:lnTo>
                        <a:lnTo>
                          <a:pt x="344" y="63"/>
                        </a:lnTo>
                        <a:lnTo>
                          <a:pt x="137" y="0"/>
                        </a:lnTo>
                        <a:lnTo>
                          <a:pt x="0" y="0"/>
                        </a:lnTo>
                        <a:lnTo>
                          <a:pt x="68" y="0"/>
                        </a:lnTo>
                      </a:path>
                    </a:pathLst>
                  </a:custGeom>
                  <a:solidFill>
                    <a:srgbClr val="96969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0" name="Freeform 64"/>
                  <p:cNvSpPr>
                    <a:spLocks noChangeArrowheads="1"/>
                  </p:cNvSpPr>
                  <p:nvPr/>
                </p:nvSpPr>
                <p:spPr bwMode="auto">
                  <a:xfrm>
                    <a:off x="3819" y="3609"/>
                    <a:ext cx="78" cy="43"/>
                  </a:xfrm>
                  <a:custGeom>
                    <a:avLst/>
                    <a:gdLst>
                      <a:gd name="T0" fmla="*/ 0 w 346"/>
                      <a:gd name="T1" fmla="*/ 0 h 191"/>
                      <a:gd name="T2" fmla="*/ 0 w 346"/>
                      <a:gd name="T3" fmla="*/ 0 h 191"/>
                      <a:gd name="T4" fmla="*/ 0 w 346"/>
                      <a:gd name="T5" fmla="*/ 0 h 191"/>
                      <a:gd name="T6" fmla="*/ 0 w 346"/>
                      <a:gd name="T7" fmla="*/ 0 h 191"/>
                      <a:gd name="T8" fmla="*/ 0 w 346"/>
                      <a:gd name="T9" fmla="*/ 0 h 191"/>
                      <a:gd name="T10" fmla="*/ 0 w 346"/>
                      <a:gd name="T11" fmla="*/ 0 h 19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6"/>
                      <a:gd name="T19" fmla="*/ 0 h 191"/>
                      <a:gd name="T20" fmla="*/ 346 w 346"/>
                      <a:gd name="T21" fmla="*/ 191 h 19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6" h="191">
                        <a:moveTo>
                          <a:pt x="0" y="0"/>
                        </a:moveTo>
                        <a:lnTo>
                          <a:pt x="207" y="190"/>
                        </a:lnTo>
                        <a:lnTo>
                          <a:pt x="345" y="190"/>
                        </a:lnTo>
                        <a:lnTo>
                          <a:pt x="207" y="6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6969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1" name="Freeform 65"/>
                  <p:cNvSpPr>
                    <a:spLocks noChangeArrowheads="1"/>
                  </p:cNvSpPr>
                  <p:nvPr/>
                </p:nvSpPr>
                <p:spPr bwMode="auto">
                  <a:xfrm>
                    <a:off x="4037" y="3594"/>
                    <a:ext cx="78" cy="87"/>
                  </a:xfrm>
                  <a:custGeom>
                    <a:avLst/>
                    <a:gdLst>
                      <a:gd name="T0" fmla="*/ 0 w 346"/>
                      <a:gd name="T1" fmla="*/ 0 h 384"/>
                      <a:gd name="T2" fmla="*/ 0 w 346"/>
                      <a:gd name="T3" fmla="*/ 0 h 384"/>
                      <a:gd name="T4" fmla="*/ 0 w 346"/>
                      <a:gd name="T5" fmla="*/ 0 h 384"/>
                      <a:gd name="T6" fmla="*/ 0 w 346"/>
                      <a:gd name="T7" fmla="*/ 0 h 384"/>
                      <a:gd name="T8" fmla="*/ 0 w 346"/>
                      <a:gd name="T9" fmla="*/ 0 h 384"/>
                      <a:gd name="T10" fmla="*/ 0 w 346"/>
                      <a:gd name="T11" fmla="*/ 0 h 384"/>
                      <a:gd name="T12" fmla="*/ 0 w 346"/>
                      <a:gd name="T13" fmla="*/ 0 h 384"/>
                      <a:gd name="T14" fmla="*/ 0 w 346"/>
                      <a:gd name="T15" fmla="*/ 0 h 38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46"/>
                      <a:gd name="T25" fmla="*/ 0 h 384"/>
                      <a:gd name="T26" fmla="*/ 346 w 346"/>
                      <a:gd name="T27" fmla="*/ 384 h 38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46" h="384">
                        <a:moveTo>
                          <a:pt x="69" y="191"/>
                        </a:moveTo>
                        <a:lnTo>
                          <a:pt x="0" y="255"/>
                        </a:lnTo>
                        <a:lnTo>
                          <a:pt x="137" y="383"/>
                        </a:lnTo>
                        <a:lnTo>
                          <a:pt x="345" y="383"/>
                        </a:lnTo>
                        <a:lnTo>
                          <a:pt x="137" y="191"/>
                        </a:lnTo>
                        <a:lnTo>
                          <a:pt x="275" y="0"/>
                        </a:lnTo>
                        <a:lnTo>
                          <a:pt x="69" y="191"/>
                        </a:lnTo>
                      </a:path>
                    </a:pathLst>
                  </a:custGeom>
                  <a:solidFill>
                    <a:srgbClr val="96969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2" name="Freeform 66"/>
                  <p:cNvSpPr>
                    <a:spLocks noChangeArrowheads="1"/>
                  </p:cNvSpPr>
                  <p:nvPr/>
                </p:nvSpPr>
                <p:spPr bwMode="auto">
                  <a:xfrm>
                    <a:off x="3804" y="3407"/>
                    <a:ext cx="561" cy="230"/>
                  </a:xfrm>
                  <a:custGeom>
                    <a:avLst/>
                    <a:gdLst>
                      <a:gd name="T0" fmla="*/ 0 w 2474"/>
                      <a:gd name="T1" fmla="*/ 0 h 1015"/>
                      <a:gd name="T2" fmla="*/ 0 w 2474"/>
                      <a:gd name="T3" fmla="*/ 0 h 1015"/>
                      <a:gd name="T4" fmla="*/ 0 w 2474"/>
                      <a:gd name="T5" fmla="*/ 0 h 1015"/>
                      <a:gd name="T6" fmla="*/ 0 w 2474"/>
                      <a:gd name="T7" fmla="*/ 0 h 1015"/>
                      <a:gd name="T8" fmla="*/ 0 w 2474"/>
                      <a:gd name="T9" fmla="*/ 0 h 1015"/>
                      <a:gd name="T10" fmla="*/ 0 w 2474"/>
                      <a:gd name="T11" fmla="*/ 0 h 1015"/>
                      <a:gd name="T12" fmla="*/ 0 w 2474"/>
                      <a:gd name="T13" fmla="*/ 0 h 1015"/>
                      <a:gd name="T14" fmla="*/ 0 w 2474"/>
                      <a:gd name="T15" fmla="*/ 0 h 1015"/>
                      <a:gd name="T16" fmla="*/ 0 w 2474"/>
                      <a:gd name="T17" fmla="*/ 0 h 1015"/>
                      <a:gd name="T18" fmla="*/ 0 w 2474"/>
                      <a:gd name="T19" fmla="*/ 0 h 1015"/>
                      <a:gd name="T20" fmla="*/ 0 w 2474"/>
                      <a:gd name="T21" fmla="*/ 0 h 1015"/>
                      <a:gd name="T22" fmla="*/ 0 w 2474"/>
                      <a:gd name="T23" fmla="*/ 0 h 1015"/>
                      <a:gd name="T24" fmla="*/ 0 w 2474"/>
                      <a:gd name="T25" fmla="*/ 0 h 1015"/>
                      <a:gd name="T26" fmla="*/ 0 w 2474"/>
                      <a:gd name="T27" fmla="*/ 0 h 1015"/>
                      <a:gd name="T28" fmla="*/ 0 w 2474"/>
                      <a:gd name="T29" fmla="*/ 0 h 1015"/>
                      <a:gd name="T30" fmla="*/ 0 w 2474"/>
                      <a:gd name="T31" fmla="*/ 0 h 1015"/>
                      <a:gd name="T32" fmla="*/ 0 w 2474"/>
                      <a:gd name="T33" fmla="*/ 0 h 1015"/>
                      <a:gd name="T34" fmla="*/ 0 w 2474"/>
                      <a:gd name="T35" fmla="*/ 0 h 101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474"/>
                      <a:gd name="T55" fmla="*/ 0 h 1015"/>
                      <a:gd name="T56" fmla="*/ 2474 w 2474"/>
                      <a:gd name="T57" fmla="*/ 1015 h 101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474" h="1015">
                        <a:moveTo>
                          <a:pt x="69" y="506"/>
                        </a:moveTo>
                        <a:lnTo>
                          <a:pt x="686" y="315"/>
                        </a:lnTo>
                        <a:lnTo>
                          <a:pt x="1030" y="0"/>
                        </a:lnTo>
                        <a:lnTo>
                          <a:pt x="2060" y="63"/>
                        </a:lnTo>
                        <a:lnTo>
                          <a:pt x="2473" y="442"/>
                        </a:lnTo>
                        <a:lnTo>
                          <a:pt x="2473" y="696"/>
                        </a:lnTo>
                        <a:lnTo>
                          <a:pt x="2266" y="760"/>
                        </a:lnTo>
                        <a:lnTo>
                          <a:pt x="2266" y="633"/>
                        </a:lnTo>
                        <a:lnTo>
                          <a:pt x="2060" y="633"/>
                        </a:lnTo>
                        <a:lnTo>
                          <a:pt x="1991" y="823"/>
                        </a:lnTo>
                        <a:lnTo>
                          <a:pt x="1511" y="1014"/>
                        </a:lnTo>
                        <a:lnTo>
                          <a:pt x="1374" y="760"/>
                        </a:lnTo>
                        <a:lnTo>
                          <a:pt x="1236" y="760"/>
                        </a:lnTo>
                        <a:lnTo>
                          <a:pt x="1098" y="1014"/>
                        </a:lnTo>
                        <a:lnTo>
                          <a:pt x="275" y="950"/>
                        </a:lnTo>
                        <a:lnTo>
                          <a:pt x="0" y="823"/>
                        </a:lnTo>
                        <a:lnTo>
                          <a:pt x="69" y="506"/>
                        </a:lnTo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" name="Freeform 67"/>
                  <p:cNvSpPr>
                    <a:spLocks noChangeArrowheads="1"/>
                  </p:cNvSpPr>
                  <p:nvPr/>
                </p:nvSpPr>
                <p:spPr bwMode="auto">
                  <a:xfrm>
                    <a:off x="3805" y="3412"/>
                    <a:ext cx="446" cy="269"/>
                  </a:xfrm>
                  <a:custGeom>
                    <a:avLst/>
                    <a:gdLst>
                      <a:gd name="T0" fmla="*/ 0 w 1965"/>
                      <a:gd name="T1" fmla="*/ 0 h 1187"/>
                      <a:gd name="T2" fmla="*/ 0 w 1965"/>
                      <a:gd name="T3" fmla="*/ 0 h 1187"/>
                      <a:gd name="T4" fmla="*/ 0 w 1965"/>
                      <a:gd name="T5" fmla="*/ 0 h 1187"/>
                      <a:gd name="T6" fmla="*/ 0 w 1965"/>
                      <a:gd name="T7" fmla="*/ 0 h 1187"/>
                      <a:gd name="T8" fmla="*/ 0 w 1965"/>
                      <a:gd name="T9" fmla="*/ 0 h 1187"/>
                      <a:gd name="T10" fmla="*/ 0 w 1965"/>
                      <a:gd name="T11" fmla="*/ 0 h 1187"/>
                      <a:gd name="T12" fmla="*/ 0 w 1965"/>
                      <a:gd name="T13" fmla="*/ 0 h 1187"/>
                      <a:gd name="T14" fmla="*/ 0 w 1965"/>
                      <a:gd name="T15" fmla="*/ 0 h 1187"/>
                      <a:gd name="T16" fmla="*/ 0 w 1965"/>
                      <a:gd name="T17" fmla="*/ 0 h 1187"/>
                      <a:gd name="T18" fmla="*/ 0 w 1965"/>
                      <a:gd name="T19" fmla="*/ 0 h 1187"/>
                      <a:gd name="T20" fmla="*/ 0 w 1965"/>
                      <a:gd name="T21" fmla="*/ 0 h 1187"/>
                      <a:gd name="T22" fmla="*/ 0 w 1965"/>
                      <a:gd name="T23" fmla="*/ 0 h 1187"/>
                      <a:gd name="T24" fmla="*/ 0 w 1965"/>
                      <a:gd name="T25" fmla="*/ 0 h 1187"/>
                      <a:gd name="T26" fmla="*/ 0 w 1965"/>
                      <a:gd name="T27" fmla="*/ 0 h 1187"/>
                      <a:gd name="T28" fmla="*/ 0 w 1965"/>
                      <a:gd name="T29" fmla="*/ 0 h 1187"/>
                      <a:gd name="T30" fmla="*/ 0 w 1965"/>
                      <a:gd name="T31" fmla="*/ 0 h 1187"/>
                      <a:gd name="T32" fmla="*/ 0 w 1965"/>
                      <a:gd name="T33" fmla="*/ 0 h 1187"/>
                      <a:gd name="T34" fmla="*/ 0 w 1965"/>
                      <a:gd name="T35" fmla="*/ 0 h 1187"/>
                      <a:gd name="T36" fmla="*/ 0 w 1965"/>
                      <a:gd name="T37" fmla="*/ 0 h 1187"/>
                      <a:gd name="T38" fmla="*/ 0 w 1965"/>
                      <a:gd name="T39" fmla="*/ 0 h 1187"/>
                      <a:gd name="T40" fmla="*/ 0 w 1965"/>
                      <a:gd name="T41" fmla="*/ 0 h 1187"/>
                      <a:gd name="T42" fmla="*/ 0 w 1965"/>
                      <a:gd name="T43" fmla="*/ 0 h 1187"/>
                      <a:gd name="T44" fmla="*/ 0 w 1965"/>
                      <a:gd name="T45" fmla="*/ 0 h 1187"/>
                      <a:gd name="T46" fmla="*/ 0 w 1965"/>
                      <a:gd name="T47" fmla="*/ 0 h 1187"/>
                      <a:gd name="T48" fmla="*/ 0 w 1965"/>
                      <a:gd name="T49" fmla="*/ 0 h 1187"/>
                      <a:gd name="T50" fmla="*/ 0 w 1965"/>
                      <a:gd name="T51" fmla="*/ 0 h 1187"/>
                      <a:gd name="T52" fmla="*/ 0 w 1965"/>
                      <a:gd name="T53" fmla="*/ 0 h 1187"/>
                      <a:gd name="T54" fmla="*/ 0 w 1965"/>
                      <a:gd name="T55" fmla="*/ 0 h 1187"/>
                      <a:gd name="T56" fmla="*/ 0 w 1965"/>
                      <a:gd name="T57" fmla="*/ 0 h 1187"/>
                      <a:gd name="T58" fmla="*/ 0 w 1965"/>
                      <a:gd name="T59" fmla="*/ 0 h 1187"/>
                      <a:gd name="T60" fmla="*/ 0 w 1965"/>
                      <a:gd name="T61" fmla="*/ 0 h 1187"/>
                      <a:gd name="T62" fmla="*/ 0 w 1965"/>
                      <a:gd name="T63" fmla="*/ 0 h 1187"/>
                      <a:gd name="T64" fmla="*/ 0 w 1965"/>
                      <a:gd name="T65" fmla="*/ 0 h 1187"/>
                      <a:gd name="T66" fmla="*/ 0 w 1965"/>
                      <a:gd name="T67" fmla="*/ 0 h 1187"/>
                      <a:gd name="T68" fmla="*/ 0 w 1965"/>
                      <a:gd name="T69" fmla="*/ 0 h 1187"/>
                      <a:gd name="T70" fmla="*/ 0 w 1965"/>
                      <a:gd name="T71" fmla="*/ 0 h 1187"/>
                      <a:gd name="T72" fmla="*/ 0 w 1965"/>
                      <a:gd name="T73" fmla="*/ 0 h 1187"/>
                      <a:gd name="T74" fmla="*/ 0 w 1965"/>
                      <a:gd name="T75" fmla="*/ 0 h 1187"/>
                      <a:gd name="T76" fmla="*/ 0 w 1965"/>
                      <a:gd name="T77" fmla="*/ 0 h 1187"/>
                      <a:gd name="T78" fmla="*/ 0 w 1965"/>
                      <a:gd name="T79" fmla="*/ 0 h 1187"/>
                      <a:gd name="T80" fmla="*/ 0 w 1965"/>
                      <a:gd name="T81" fmla="*/ 0 h 1187"/>
                      <a:gd name="T82" fmla="*/ 0 w 1965"/>
                      <a:gd name="T83" fmla="*/ 0 h 1187"/>
                      <a:gd name="T84" fmla="*/ 0 w 1965"/>
                      <a:gd name="T85" fmla="*/ 0 h 1187"/>
                      <a:gd name="T86" fmla="*/ 0 w 1965"/>
                      <a:gd name="T87" fmla="*/ 0 h 1187"/>
                      <a:gd name="T88" fmla="*/ 0 w 1965"/>
                      <a:gd name="T89" fmla="*/ 0 h 1187"/>
                      <a:gd name="T90" fmla="*/ 0 w 1965"/>
                      <a:gd name="T91" fmla="*/ 0 h 1187"/>
                      <a:gd name="T92" fmla="*/ 0 w 1965"/>
                      <a:gd name="T93" fmla="*/ 0 h 1187"/>
                      <a:gd name="T94" fmla="*/ 0 w 1965"/>
                      <a:gd name="T95" fmla="*/ 0 h 1187"/>
                      <a:gd name="T96" fmla="*/ 0 w 1965"/>
                      <a:gd name="T97" fmla="*/ 0 h 1187"/>
                      <a:gd name="T98" fmla="*/ 0 w 1965"/>
                      <a:gd name="T99" fmla="*/ 0 h 1187"/>
                      <a:gd name="T100" fmla="*/ 0 w 1965"/>
                      <a:gd name="T101" fmla="*/ 0 h 1187"/>
                      <a:gd name="T102" fmla="*/ 0 w 1965"/>
                      <a:gd name="T103" fmla="*/ 0 h 1187"/>
                      <a:gd name="T104" fmla="*/ 0 w 1965"/>
                      <a:gd name="T105" fmla="*/ 0 h 1187"/>
                      <a:gd name="T106" fmla="*/ 0 w 1965"/>
                      <a:gd name="T107" fmla="*/ 0 h 1187"/>
                      <a:gd name="T108" fmla="*/ 0 w 1965"/>
                      <a:gd name="T109" fmla="*/ 0 h 1187"/>
                      <a:gd name="T110" fmla="*/ 0 w 1965"/>
                      <a:gd name="T111" fmla="*/ 0 h 1187"/>
                      <a:gd name="T112" fmla="*/ 0 w 1965"/>
                      <a:gd name="T113" fmla="*/ 0 h 1187"/>
                      <a:gd name="T114" fmla="*/ 0 w 1965"/>
                      <a:gd name="T115" fmla="*/ 0 h 1187"/>
                      <a:gd name="T116" fmla="*/ 0 w 1965"/>
                      <a:gd name="T117" fmla="*/ 0 h 1187"/>
                      <a:gd name="T118" fmla="*/ 0 w 1965"/>
                      <a:gd name="T119" fmla="*/ 0 h 1187"/>
                      <a:gd name="T120" fmla="*/ 0 w 1965"/>
                      <a:gd name="T121" fmla="*/ 0 h 1187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965"/>
                      <a:gd name="T184" fmla="*/ 0 h 1187"/>
                      <a:gd name="T185" fmla="*/ 1965 w 1965"/>
                      <a:gd name="T186" fmla="*/ 1187 h 1187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965" h="1187">
                        <a:moveTo>
                          <a:pt x="1964" y="80"/>
                        </a:moveTo>
                        <a:lnTo>
                          <a:pt x="1911" y="76"/>
                        </a:lnTo>
                        <a:lnTo>
                          <a:pt x="1860" y="71"/>
                        </a:lnTo>
                        <a:lnTo>
                          <a:pt x="1810" y="67"/>
                        </a:lnTo>
                        <a:lnTo>
                          <a:pt x="1761" y="64"/>
                        </a:lnTo>
                        <a:lnTo>
                          <a:pt x="1714" y="60"/>
                        </a:lnTo>
                        <a:lnTo>
                          <a:pt x="1668" y="58"/>
                        </a:lnTo>
                        <a:lnTo>
                          <a:pt x="1624" y="54"/>
                        </a:lnTo>
                        <a:lnTo>
                          <a:pt x="1581" y="51"/>
                        </a:lnTo>
                        <a:lnTo>
                          <a:pt x="1539" y="47"/>
                        </a:lnTo>
                        <a:lnTo>
                          <a:pt x="1499" y="46"/>
                        </a:lnTo>
                        <a:lnTo>
                          <a:pt x="1461" y="43"/>
                        </a:lnTo>
                        <a:lnTo>
                          <a:pt x="1425" y="42"/>
                        </a:lnTo>
                        <a:lnTo>
                          <a:pt x="1388" y="40"/>
                        </a:lnTo>
                        <a:lnTo>
                          <a:pt x="1353" y="39"/>
                        </a:lnTo>
                        <a:lnTo>
                          <a:pt x="1321" y="38"/>
                        </a:lnTo>
                        <a:lnTo>
                          <a:pt x="1289" y="38"/>
                        </a:lnTo>
                        <a:lnTo>
                          <a:pt x="1259" y="37"/>
                        </a:lnTo>
                        <a:lnTo>
                          <a:pt x="1231" y="37"/>
                        </a:lnTo>
                        <a:lnTo>
                          <a:pt x="1202" y="37"/>
                        </a:lnTo>
                        <a:lnTo>
                          <a:pt x="1177" y="38"/>
                        </a:lnTo>
                        <a:lnTo>
                          <a:pt x="1153" y="38"/>
                        </a:lnTo>
                        <a:lnTo>
                          <a:pt x="1131" y="39"/>
                        </a:lnTo>
                        <a:lnTo>
                          <a:pt x="1107" y="40"/>
                        </a:lnTo>
                        <a:lnTo>
                          <a:pt x="1087" y="42"/>
                        </a:lnTo>
                        <a:lnTo>
                          <a:pt x="1070" y="43"/>
                        </a:lnTo>
                        <a:lnTo>
                          <a:pt x="1052" y="46"/>
                        </a:lnTo>
                        <a:lnTo>
                          <a:pt x="1036" y="48"/>
                        </a:lnTo>
                        <a:lnTo>
                          <a:pt x="1022" y="52"/>
                        </a:lnTo>
                        <a:lnTo>
                          <a:pt x="1007" y="55"/>
                        </a:lnTo>
                        <a:lnTo>
                          <a:pt x="997" y="58"/>
                        </a:lnTo>
                        <a:lnTo>
                          <a:pt x="986" y="61"/>
                        </a:lnTo>
                        <a:lnTo>
                          <a:pt x="977" y="66"/>
                        </a:lnTo>
                        <a:lnTo>
                          <a:pt x="950" y="76"/>
                        </a:lnTo>
                        <a:lnTo>
                          <a:pt x="926" y="87"/>
                        </a:lnTo>
                        <a:lnTo>
                          <a:pt x="903" y="98"/>
                        </a:lnTo>
                        <a:lnTo>
                          <a:pt x="881" y="112"/>
                        </a:lnTo>
                        <a:lnTo>
                          <a:pt x="863" y="123"/>
                        </a:lnTo>
                        <a:lnTo>
                          <a:pt x="844" y="138"/>
                        </a:lnTo>
                        <a:lnTo>
                          <a:pt x="826" y="153"/>
                        </a:lnTo>
                        <a:lnTo>
                          <a:pt x="810" y="167"/>
                        </a:lnTo>
                        <a:lnTo>
                          <a:pt x="793" y="183"/>
                        </a:lnTo>
                        <a:lnTo>
                          <a:pt x="779" y="199"/>
                        </a:lnTo>
                        <a:lnTo>
                          <a:pt x="761" y="214"/>
                        </a:lnTo>
                        <a:lnTo>
                          <a:pt x="747" y="232"/>
                        </a:lnTo>
                        <a:lnTo>
                          <a:pt x="730" y="249"/>
                        </a:lnTo>
                        <a:lnTo>
                          <a:pt x="713" y="267"/>
                        </a:lnTo>
                        <a:lnTo>
                          <a:pt x="694" y="286"/>
                        </a:lnTo>
                        <a:lnTo>
                          <a:pt x="675" y="303"/>
                        </a:lnTo>
                        <a:lnTo>
                          <a:pt x="674" y="306"/>
                        </a:lnTo>
                        <a:lnTo>
                          <a:pt x="673" y="308"/>
                        </a:lnTo>
                        <a:lnTo>
                          <a:pt x="671" y="310"/>
                        </a:lnTo>
                        <a:lnTo>
                          <a:pt x="670" y="312"/>
                        </a:lnTo>
                        <a:lnTo>
                          <a:pt x="711" y="318"/>
                        </a:lnTo>
                        <a:lnTo>
                          <a:pt x="754" y="324"/>
                        </a:lnTo>
                        <a:lnTo>
                          <a:pt x="803" y="330"/>
                        </a:lnTo>
                        <a:lnTo>
                          <a:pt x="850" y="335"/>
                        </a:lnTo>
                        <a:lnTo>
                          <a:pt x="901" y="340"/>
                        </a:lnTo>
                        <a:lnTo>
                          <a:pt x="953" y="346"/>
                        </a:lnTo>
                        <a:lnTo>
                          <a:pt x="1006" y="352"/>
                        </a:lnTo>
                        <a:lnTo>
                          <a:pt x="1057" y="357"/>
                        </a:lnTo>
                        <a:lnTo>
                          <a:pt x="1109" y="363"/>
                        </a:lnTo>
                        <a:lnTo>
                          <a:pt x="1162" y="368"/>
                        </a:lnTo>
                        <a:lnTo>
                          <a:pt x="1211" y="372"/>
                        </a:lnTo>
                        <a:lnTo>
                          <a:pt x="1259" y="378"/>
                        </a:lnTo>
                        <a:lnTo>
                          <a:pt x="1305" y="381"/>
                        </a:lnTo>
                        <a:lnTo>
                          <a:pt x="1348" y="385"/>
                        </a:lnTo>
                        <a:lnTo>
                          <a:pt x="1389" y="389"/>
                        </a:lnTo>
                        <a:lnTo>
                          <a:pt x="1425" y="393"/>
                        </a:lnTo>
                        <a:lnTo>
                          <a:pt x="1412" y="397"/>
                        </a:lnTo>
                        <a:lnTo>
                          <a:pt x="1398" y="400"/>
                        </a:lnTo>
                        <a:lnTo>
                          <a:pt x="1383" y="402"/>
                        </a:lnTo>
                        <a:lnTo>
                          <a:pt x="1368" y="404"/>
                        </a:lnTo>
                        <a:lnTo>
                          <a:pt x="1352" y="405"/>
                        </a:lnTo>
                        <a:lnTo>
                          <a:pt x="1333" y="407"/>
                        </a:lnTo>
                        <a:lnTo>
                          <a:pt x="1317" y="407"/>
                        </a:lnTo>
                        <a:lnTo>
                          <a:pt x="1298" y="407"/>
                        </a:lnTo>
                        <a:lnTo>
                          <a:pt x="1278" y="407"/>
                        </a:lnTo>
                        <a:lnTo>
                          <a:pt x="1258" y="407"/>
                        </a:lnTo>
                        <a:lnTo>
                          <a:pt x="1236" y="405"/>
                        </a:lnTo>
                        <a:lnTo>
                          <a:pt x="1216" y="405"/>
                        </a:lnTo>
                        <a:lnTo>
                          <a:pt x="1195" y="404"/>
                        </a:lnTo>
                        <a:lnTo>
                          <a:pt x="1172" y="402"/>
                        </a:lnTo>
                        <a:lnTo>
                          <a:pt x="1151" y="402"/>
                        </a:lnTo>
                        <a:lnTo>
                          <a:pt x="1129" y="401"/>
                        </a:lnTo>
                        <a:lnTo>
                          <a:pt x="1103" y="400"/>
                        </a:lnTo>
                        <a:lnTo>
                          <a:pt x="1077" y="397"/>
                        </a:lnTo>
                        <a:lnTo>
                          <a:pt x="1055" y="394"/>
                        </a:lnTo>
                        <a:lnTo>
                          <a:pt x="1033" y="393"/>
                        </a:lnTo>
                        <a:lnTo>
                          <a:pt x="1013" y="391"/>
                        </a:lnTo>
                        <a:lnTo>
                          <a:pt x="995" y="388"/>
                        </a:lnTo>
                        <a:lnTo>
                          <a:pt x="975" y="385"/>
                        </a:lnTo>
                        <a:lnTo>
                          <a:pt x="957" y="383"/>
                        </a:lnTo>
                        <a:lnTo>
                          <a:pt x="940" y="380"/>
                        </a:lnTo>
                        <a:lnTo>
                          <a:pt x="921" y="378"/>
                        </a:lnTo>
                        <a:lnTo>
                          <a:pt x="905" y="375"/>
                        </a:lnTo>
                        <a:lnTo>
                          <a:pt x="885" y="372"/>
                        </a:lnTo>
                        <a:lnTo>
                          <a:pt x="866" y="370"/>
                        </a:lnTo>
                        <a:lnTo>
                          <a:pt x="844" y="368"/>
                        </a:lnTo>
                        <a:lnTo>
                          <a:pt x="824" y="365"/>
                        </a:lnTo>
                        <a:lnTo>
                          <a:pt x="801" y="363"/>
                        </a:lnTo>
                        <a:lnTo>
                          <a:pt x="777" y="362"/>
                        </a:lnTo>
                        <a:lnTo>
                          <a:pt x="750" y="360"/>
                        </a:lnTo>
                        <a:lnTo>
                          <a:pt x="725" y="359"/>
                        </a:lnTo>
                        <a:lnTo>
                          <a:pt x="701" y="357"/>
                        </a:lnTo>
                        <a:lnTo>
                          <a:pt x="677" y="357"/>
                        </a:lnTo>
                        <a:lnTo>
                          <a:pt x="651" y="357"/>
                        </a:lnTo>
                        <a:lnTo>
                          <a:pt x="626" y="357"/>
                        </a:lnTo>
                        <a:lnTo>
                          <a:pt x="602" y="357"/>
                        </a:lnTo>
                        <a:lnTo>
                          <a:pt x="576" y="363"/>
                        </a:lnTo>
                        <a:lnTo>
                          <a:pt x="552" y="370"/>
                        </a:lnTo>
                        <a:lnTo>
                          <a:pt x="526" y="375"/>
                        </a:lnTo>
                        <a:lnTo>
                          <a:pt x="503" y="381"/>
                        </a:lnTo>
                        <a:lnTo>
                          <a:pt x="480" y="388"/>
                        </a:lnTo>
                        <a:lnTo>
                          <a:pt x="457" y="394"/>
                        </a:lnTo>
                        <a:lnTo>
                          <a:pt x="432" y="401"/>
                        </a:lnTo>
                        <a:lnTo>
                          <a:pt x="410" y="409"/>
                        </a:lnTo>
                        <a:lnTo>
                          <a:pt x="387" y="417"/>
                        </a:lnTo>
                        <a:lnTo>
                          <a:pt x="364" y="425"/>
                        </a:lnTo>
                        <a:lnTo>
                          <a:pt x="341" y="434"/>
                        </a:lnTo>
                        <a:lnTo>
                          <a:pt x="320" y="443"/>
                        </a:lnTo>
                        <a:lnTo>
                          <a:pt x="296" y="454"/>
                        </a:lnTo>
                        <a:lnTo>
                          <a:pt x="272" y="464"/>
                        </a:lnTo>
                        <a:lnTo>
                          <a:pt x="250" y="475"/>
                        </a:lnTo>
                        <a:lnTo>
                          <a:pt x="227" y="487"/>
                        </a:lnTo>
                        <a:lnTo>
                          <a:pt x="202" y="504"/>
                        </a:lnTo>
                        <a:lnTo>
                          <a:pt x="185" y="516"/>
                        </a:lnTo>
                        <a:lnTo>
                          <a:pt x="171" y="526"/>
                        </a:lnTo>
                        <a:lnTo>
                          <a:pt x="161" y="537"/>
                        </a:lnTo>
                        <a:lnTo>
                          <a:pt x="150" y="548"/>
                        </a:lnTo>
                        <a:lnTo>
                          <a:pt x="140" y="562"/>
                        </a:lnTo>
                        <a:lnTo>
                          <a:pt x="130" y="579"/>
                        </a:lnTo>
                        <a:lnTo>
                          <a:pt x="115" y="602"/>
                        </a:lnTo>
                        <a:lnTo>
                          <a:pt x="108" y="622"/>
                        </a:lnTo>
                        <a:lnTo>
                          <a:pt x="102" y="641"/>
                        </a:lnTo>
                        <a:lnTo>
                          <a:pt x="96" y="662"/>
                        </a:lnTo>
                        <a:lnTo>
                          <a:pt x="90" y="684"/>
                        </a:lnTo>
                        <a:lnTo>
                          <a:pt x="118" y="691"/>
                        </a:lnTo>
                        <a:lnTo>
                          <a:pt x="152" y="699"/>
                        </a:lnTo>
                        <a:lnTo>
                          <a:pt x="191" y="709"/>
                        </a:lnTo>
                        <a:lnTo>
                          <a:pt x="231" y="718"/>
                        </a:lnTo>
                        <a:lnTo>
                          <a:pt x="277" y="727"/>
                        </a:lnTo>
                        <a:lnTo>
                          <a:pt x="326" y="736"/>
                        </a:lnTo>
                        <a:lnTo>
                          <a:pt x="376" y="747"/>
                        </a:lnTo>
                        <a:lnTo>
                          <a:pt x="428" y="758"/>
                        </a:lnTo>
                        <a:lnTo>
                          <a:pt x="484" y="767"/>
                        </a:lnTo>
                        <a:lnTo>
                          <a:pt x="540" y="776"/>
                        </a:lnTo>
                        <a:lnTo>
                          <a:pt x="596" y="785"/>
                        </a:lnTo>
                        <a:lnTo>
                          <a:pt x="653" y="793"/>
                        </a:lnTo>
                        <a:lnTo>
                          <a:pt x="711" y="800"/>
                        </a:lnTo>
                        <a:lnTo>
                          <a:pt x="769" y="806"/>
                        </a:lnTo>
                        <a:lnTo>
                          <a:pt x="824" y="812"/>
                        </a:lnTo>
                        <a:lnTo>
                          <a:pt x="879" y="816"/>
                        </a:lnTo>
                        <a:lnTo>
                          <a:pt x="907" y="819"/>
                        </a:lnTo>
                        <a:lnTo>
                          <a:pt x="933" y="821"/>
                        </a:lnTo>
                        <a:lnTo>
                          <a:pt x="960" y="824"/>
                        </a:lnTo>
                        <a:lnTo>
                          <a:pt x="987" y="828"/>
                        </a:lnTo>
                        <a:lnTo>
                          <a:pt x="1013" y="830"/>
                        </a:lnTo>
                        <a:lnTo>
                          <a:pt x="1040" y="833"/>
                        </a:lnTo>
                        <a:lnTo>
                          <a:pt x="1069" y="837"/>
                        </a:lnTo>
                        <a:lnTo>
                          <a:pt x="1096" y="840"/>
                        </a:lnTo>
                        <a:lnTo>
                          <a:pt x="1096" y="842"/>
                        </a:lnTo>
                        <a:lnTo>
                          <a:pt x="1095" y="845"/>
                        </a:lnTo>
                        <a:lnTo>
                          <a:pt x="1093" y="848"/>
                        </a:lnTo>
                        <a:lnTo>
                          <a:pt x="1092" y="851"/>
                        </a:lnTo>
                        <a:lnTo>
                          <a:pt x="1085" y="852"/>
                        </a:lnTo>
                        <a:lnTo>
                          <a:pt x="1079" y="854"/>
                        </a:lnTo>
                        <a:lnTo>
                          <a:pt x="1075" y="856"/>
                        </a:lnTo>
                        <a:lnTo>
                          <a:pt x="1072" y="857"/>
                        </a:lnTo>
                        <a:lnTo>
                          <a:pt x="1067" y="858"/>
                        </a:lnTo>
                        <a:lnTo>
                          <a:pt x="1063" y="858"/>
                        </a:lnTo>
                        <a:lnTo>
                          <a:pt x="1056" y="859"/>
                        </a:lnTo>
                        <a:lnTo>
                          <a:pt x="1049" y="860"/>
                        </a:lnTo>
                        <a:lnTo>
                          <a:pt x="1045" y="864"/>
                        </a:lnTo>
                        <a:lnTo>
                          <a:pt x="1037" y="864"/>
                        </a:lnTo>
                        <a:lnTo>
                          <a:pt x="1025" y="865"/>
                        </a:lnTo>
                        <a:lnTo>
                          <a:pt x="1007" y="864"/>
                        </a:lnTo>
                        <a:lnTo>
                          <a:pt x="987" y="864"/>
                        </a:lnTo>
                        <a:lnTo>
                          <a:pt x="965" y="860"/>
                        </a:lnTo>
                        <a:lnTo>
                          <a:pt x="937" y="858"/>
                        </a:lnTo>
                        <a:lnTo>
                          <a:pt x="907" y="856"/>
                        </a:lnTo>
                        <a:lnTo>
                          <a:pt x="875" y="851"/>
                        </a:lnTo>
                        <a:lnTo>
                          <a:pt x="839" y="846"/>
                        </a:lnTo>
                        <a:lnTo>
                          <a:pt x="801" y="841"/>
                        </a:lnTo>
                        <a:lnTo>
                          <a:pt x="761" y="835"/>
                        </a:lnTo>
                        <a:lnTo>
                          <a:pt x="721" y="830"/>
                        </a:lnTo>
                        <a:lnTo>
                          <a:pt x="680" y="825"/>
                        </a:lnTo>
                        <a:lnTo>
                          <a:pt x="637" y="819"/>
                        </a:lnTo>
                        <a:lnTo>
                          <a:pt x="593" y="812"/>
                        </a:lnTo>
                        <a:lnTo>
                          <a:pt x="550" y="805"/>
                        </a:lnTo>
                        <a:lnTo>
                          <a:pt x="504" y="797"/>
                        </a:lnTo>
                        <a:lnTo>
                          <a:pt x="460" y="790"/>
                        </a:lnTo>
                        <a:lnTo>
                          <a:pt x="417" y="783"/>
                        </a:lnTo>
                        <a:lnTo>
                          <a:pt x="374" y="775"/>
                        </a:lnTo>
                        <a:lnTo>
                          <a:pt x="331" y="768"/>
                        </a:lnTo>
                        <a:lnTo>
                          <a:pt x="292" y="760"/>
                        </a:lnTo>
                        <a:lnTo>
                          <a:pt x="252" y="752"/>
                        </a:lnTo>
                        <a:lnTo>
                          <a:pt x="215" y="744"/>
                        </a:lnTo>
                        <a:lnTo>
                          <a:pt x="180" y="736"/>
                        </a:lnTo>
                        <a:lnTo>
                          <a:pt x="146" y="730"/>
                        </a:lnTo>
                        <a:lnTo>
                          <a:pt x="116" y="722"/>
                        </a:lnTo>
                        <a:lnTo>
                          <a:pt x="91" y="715"/>
                        </a:lnTo>
                        <a:lnTo>
                          <a:pt x="66" y="709"/>
                        </a:lnTo>
                        <a:lnTo>
                          <a:pt x="45" y="702"/>
                        </a:lnTo>
                        <a:lnTo>
                          <a:pt x="29" y="697"/>
                        </a:lnTo>
                        <a:lnTo>
                          <a:pt x="26" y="722"/>
                        </a:lnTo>
                        <a:lnTo>
                          <a:pt x="26" y="739"/>
                        </a:lnTo>
                        <a:lnTo>
                          <a:pt x="31" y="758"/>
                        </a:lnTo>
                        <a:lnTo>
                          <a:pt x="44" y="777"/>
                        </a:lnTo>
                        <a:lnTo>
                          <a:pt x="62" y="789"/>
                        </a:lnTo>
                        <a:lnTo>
                          <a:pt x="81" y="803"/>
                        </a:lnTo>
                        <a:lnTo>
                          <a:pt x="104" y="814"/>
                        </a:lnTo>
                        <a:lnTo>
                          <a:pt x="132" y="826"/>
                        </a:lnTo>
                        <a:lnTo>
                          <a:pt x="161" y="838"/>
                        </a:lnTo>
                        <a:lnTo>
                          <a:pt x="191" y="850"/>
                        </a:lnTo>
                        <a:lnTo>
                          <a:pt x="225" y="862"/>
                        </a:lnTo>
                        <a:lnTo>
                          <a:pt x="260" y="873"/>
                        </a:lnTo>
                        <a:lnTo>
                          <a:pt x="296" y="883"/>
                        </a:lnTo>
                        <a:lnTo>
                          <a:pt x="334" y="892"/>
                        </a:lnTo>
                        <a:lnTo>
                          <a:pt x="376" y="903"/>
                        </a:lnTo>
                        <a:lnTo>
                          <a:pt x="417" y="911"/>
                        </a:lnTo>
                        <a:lnTo>
                          <a:pt x="457" y="920"/>
                        </a:lnTo>
                        <a:lnTo>
                          <a:pt x="501" y="928"/>
                        </a:lnTo>
                        <a:lnTo>
                          <a:pt x="544" y="936"/>
                        </a:lnTo>
                        <a:lnTo>
                          <a:pt x="587" y="942"/>
                        </a:lnTo>
                        <a:lnTo>
                          <a:pt x="632" y="950"/>
                        </a:lnTo>
                        <a:lnTo>
                          <a:pt x="675" y="957"/>
                        </a:lnTo>
                        <a:lnTo>
                          <a:pt x="719" y="963"/>
                        </a:lnTo>
                        <a:lnTo>
                          <a:pt x="761" y="966"/>
                        </a:lnTo>
                        <a:lnTo>
                          <a:pt x="804" y="972"/>
                        </a:lnTo>
                        <a:lnTo>
                          <a:pt x="846" y="974"/>
                        </a:lnTo>
                        <a:lnTo>
                          <a:pt x="886" y="977"/>
                        </a:lnTo>
                        <a:lnTo>
                          <a:pt x="926" y="979"/>
                        </a:lnTo>
                        <a:lnTo>
                          <a:pt x="963" y="979"/>
                        </a:lnTo>
                        <a:lnTo>
                          <a:pt x="1000" y="981"/>
                        </a:lnTo>
                        <a:lnTo>
                          <a:pt x="1035" y="979"/>
                        </a:lnTo>
                        <a:lnTo>
                          <a:pt x="1066" y="979"/>
                        </a:lnTo>
                        <a:lnTo>
                          <a:pt x="1096" y="977"/>
                        </a:lnTo>
                        <a:lnTo>
                          <a:pt x="1123" y="974"/>
                        </a:lnTo>
                        <a:lnTo>
                          <a:pt x="1147" y="970"/>
                        </a:lnTo>
                        <a:lnTo>
                          <a:pt x="1169" y="965"/>
                        </a:lnTo>
                        <a:lnTo>
                          <a:pt x="1176" y="933"/>
                        </a:lnTo>
                        <a:lnTo>
                          <a:pt x="1186" y="904"/>
                        </a:lnTo>
                        <a:lnTo>
                          <a:pt x="1201" y="876"/>
                        </a:lnTo>
                        <a:lnTo>
                          <a:pt x="1217" y="851"/>
                        </a:lnTo>
                        <a:lnTo>
                          <a:pt x="1239" y="826"/>
                        </a:lnTo>
                        <a:lnTo>
                          <a:pt x="1266" y="805"/>
                        </a:lnTo>
                        <a:lnTo>
                          <a:pt x="1301" y="787"/>
                        </a:lnTo>
                        <a:lnTo>
                          <a:pt x="1341" y="772"/>
                        </a:lnTo>
                        <a:lnTo>
                          <a:pt x="1333" y="767"/>
                        </a:lnTo>
                        <a:lnTo>
                          <a:pt x="1323" y="769"/>
                        </a:lnTo>
                        <a:lnTo>
                          <a:pt x="1308" y="779"/>
                        </a:lnTo>
                        <a:lnTo>
                          <a:pt x="1291" y="796"/>
                        </a:lnTo>
                        <a:lnTo>
                          <a:pt x="1272" y="817"/>
                        </a:lnTo>
                        <a:lnTo>
                          <a:pt x="1253" y="843"/>
                        </a:lnTo>
                        <a:lnTo>
                          <a:pt x="1233" y="875"/>
                        </a:lnTo>
                        <a:lnTo>
                          <a:pt x="1217" y="907"/>
                        </a:lnTo>
                        <a:lnTo>
                          <a:pt x="1202" y="941"/>
                        </a:lnTo>
                        <a:lnTo>
                          <a:pt x="1193" y="977"/>
                        </a:lnTo>
                        <a:lnTo>
                          <a:pt x="1186" y="1011"/>
                        </a:lnTo>
                        <a:lnTo>
                          <a:pt x="1186" y="1043"/>
                        </a:lnTo>
                        <a:lnTo>
                          <a:pt x="1193" y="1074"/>
                        </a:lnTo>
                        <a:lnTo>
                          <a:pt x="1206" y="1102"/>
                        </a:lnTo>
                        <a:lnTo>
                          <a:pt x="1229" y="1125"/>
                        </a:lnTo>
                        <a:lnTo>
                          <a:pt x="1262" y="1142"/>
                        </a:lnTo>
                        <a:lnTo>
                          <a:pt x="1281" y="1145"/>
                        </a:lnTo>
                        <a:lnTo>
                          <a:pt x="1298" y="1146"/>
                        </a:lnTo>
                        <a:lnTo>
                          <a:pt x="1313" y="1147"/>
                        </a:lnTo>
                        <a:lnTo>
                          <a:pt x="1328" y="1148"/>
                        </a:lnTo>
                        <a:lnTo>
                          <a:pt x="1341" y="1147"/>
                        </a:lnTo>
                        <a:lnTo>
                          <a:pt x="1357" y="1145"/>
                        </a:lnTo>
                        <a:lnTo>
                          <a:pt x="1372" y="1140"/>
                        </a:lnTo>
                        <a:lnTo>
                          <a:pt x="1391" y="1135"/>
                        </a:lnTo>
                        <a:lnTo>
                          <a:pt x="1397" y="1131"/>
                        </a:lnTo>
                        <a:lnTo>
                          <a:pt x="1402" y="1127"/>
                        </a:lnTo>
                        <a:lnTo>
                          <a:pt x="1409" y="1123"/>
                        </a:lnTo>
                        <a:lnTo>
                          <a:pt x="1417" y="1118"/>
                        </a:lnTo>
                        <a:lnTo>
                          <a:pt x="1418" y="1118"/>
                        </a:lnTo>
                        <a:lnTo>
                          <a:pt x="1419" y="1119"/>
                        </a:lnTo>
                        <a:lnTo>
                          <a:pt x="1421" y="1119"/>
                        </a:lnTo>
                        <a:lnTo>
                          <a:pt x="1391" y="1148"/>
                        </a:lnTo>
                        <a:lnTo>
                          <a:pt x="1362" y="1168"/>
                        </a:lnTo>
                        <a:lnTo>
                          <a:pt x="1338" y="1180"/>
                        </a:lnTo>
                        <a:lnTo>
                          <a:pt x="1315" y="1185"/>
                        </a:lnTo>
                        <a:lnTo>
                          <a:pt x="1296" y="1186"/>
                        </a:lnTo>
                        <a:lnTo>
                          <a:pt x="1281" y="1185"/>
                        </a:lnTo>
                        <a:lnTo>
                          <a:pt x="1269" y="1185"/>
                        </a:lnTo>
                        <a:lnTo>
                          <a:pt x="1263" y="1185"/>
                        </a:lnTo>
                        <a:lnTo>
                          <a:pt x="1232" y="1176"/>
                        </a:lnTo>
                        <a:lnTo>
                          <a:pt x="1206" y="1159"/>
                        </a:lnTo>
                        <a:lnTo>
                          <a:pt x="1187" y="1135"/>
                        </a:lnTo>
                        <a:lnTo>
                          <a:pt x="1173" y="1110"/>
                        </a:lnTo>
                        <a:lnTo>
                          <a:pt x="1166" y="1084"/>
                        </a:lnTo>
                        <a:lnTo>
                          <a:pt x="1162" y="1056"/>
                        </a:lnTo>
                        <a:lnTo>
                          <a:pt x="1161" y="1028"/>
                        </a:lnTo>
                        <a:lnTo>
                          <a:pt x="1162" y="1006"/>
                        </a:lnTo>
                        <a:lnTo>
                          <a:pt x="1131" y="1007"/>
                        </a:lnTo>
                        <a:lnTo>
                          <a:pt x="1101" y="1007"/>
                        </a:lnTo>
                        <a:lnTo>
                          <a:pt x="1072" y="1007"/>
                        </a:lnTo>
                        <a:lnTo>
                          <a:pt x="1046" y="1007"/>
                        </a:lnTo>
                        <a:lnTo>
                          <a:pt x="1022" y="1007"/>
                        </a:lnTo>
                        <a:lnTo>
                          <a:pt x="999" y="1007"/>
                        </a:lnTo>
                        <a:lnTo>
                          <a:pt x="976" y="1006"/>
                        </a:lnTo>
                        <a:lnTo>
                          <a:pt x="956" y="1004"/>
                        </a:lnTo>
                        <a:lnTo>
                          <a:pt x="937" y="1003"/>
                        </a:lnTo>
                        <a:lnTo>
                          <a:pt x="917" y="1003"/>
                        </a:lnTo>
                        <a:lnTo>
                          <a:pt x="900" y="1002"/>
                        </a:lnTo>
                        <a:lnTo>
                          <a:pt x="883" y="1001"/>
                        </a:lnTo>
                        <a:lnTo>
                          <a:pt x="866" y="999"/>
                        </a:lnTo>
                        <a:lnTo>
                          <a:pt x="850" y="999"/>
                        </a:lnTo>
                        <a:lnTo>
                          <a:pt x="834" y="998"/>
                        </a:lnTo>
                        <a:lnTo>
                          <a:pt x="819" y="998"/>
                        </a:lnTo>
                        <a:lnTo>
                          <a:pt x="774" y="991"/>
                        </a:lnTo>
                        <a:lnTo>
                          <a:pt x="725" y="986"/>
                        </a:lnTo>
                        <a:lnTo>
                          <a:pt x="677" y="981"/>
                        </a:lnTo>
                        <a:lnTo>
                          <a:pt x="624" y="974"/>
                        </a:lnTo>
                        <a:lnTo>
                          <a:pt x="573" y="969"/>
                        </a:lnTo>
                        <a:lnTo>
                          <a:pt x="520" y="963"/>
                        </a:lnTo>
                        <a:lnTo>
                          <a:pt x="466" y="955"/>
                        </a:lnTo>
                        <a:lnTo>
                          <a:pt x="412" y="945"/>
                        </a:lnTo>
                        <a:lnTo>
                          <a:pt x="360" y="936"/>
                        </a:lnTo>
                        <a:lnTo>
                          <a:pt x="307" y="925"/>
                        </a:lnTo>
                        <a:lnTo>
                          <a:pt x="257" y="912"/>
                        </a:lnTo>
                        <a:lnTo>
                          <a:pt x="206" y="899"/>
                        </a:lnTo>
                        <a:lnTo>
                          <a:pt x="161" y="883"/>
                        </a:lnTo>
                        <a:lnTo>
                          <a:pt x="115" y="866"/>
                        </a:lnTo>
                        <a:lnTo>
                          <a:pt x="72" y="845"/>
                        </a:lnTo>
                        <a:lnTo>
                          <a:pt x="35" y="822"/>
                        </a:lnTo>
                        <a:lnTo>
                          <a:pt x="26" y="812"/>
                        </a:lnTo>
                        <a:lnTo>
                          <a:pt x="21" y="806"/>
                        </a:lnTo>
                        <a:lnTo>
                          <a:pt x="16" y="801"/>
                        </a:lnTo>
                        <a:lnTo>
                          <a:pt x="12" y="796"/>
                        </a:lnTo>
                        <a:lnTo>
                          <a:pt x="5" y="771"/>
                        </a:lnTo>
                        <a:lnTo>
                          <a:pt x="2" y="750"/>
                        </a:lnTo>
                        <a:lnTo>
                          <a:pt x="0" y="727"/>
                        </a:lnTo>
                        <a:lnTo>
                          <a:pt x="4" y="702"/>
                        </a:lnTo>
                        <a:lnTo>
                          <a:pt x="8" y="690"/>
                        </a:lnTo>
                        <a:lnTo>
                          <a:pt x="12" y="682"/>
                        </a:lnTo>
                        <a:lnTo>
                          <a:pt x="15" y="678"/>
                        </a:lnTo>
                        <a:lnTo>
                          <a:pt x="18" y="675"/>
                        </a:lnTo>
                        <a:lnTo>
                          <a:pt x="26" y="672"/>
                        </a:lnTo>
                        <a:lnTo>
                          <a:pt x="34" y="672"/>
                        </a:lnTo>
                        <a:lnTo>
                          <a:pt x="39" y="672"/>
                        </a:lnTo>
                        <a:lnTo>
                          <a:pt x="46" y="673"/>
                        </a:lnTo>
                        <a:lnTo>
                          <a:pt x="54" y="675"/>
                        </a:lnTo>
                        <a:lnTo>
                          <a:pt x="61" y="677"/>
                        </a:lnTo>
                        <a:lnTo>
                          <a:pt x="66" y="680"/>
                        </a:lnTo>
                        <a:lnTo>
                          <a:pt x="72" y="684"/>
                        </a:lnTo>
                        <a:lnTo>
                          <a:pt x="75" y="668"/>
                        </a:lnTo>
                        <a:lnTo>
                          <a:pt x="80" y="652"/>
                        </a:lnTo>
                        <a:lnTo>
                          <a:pt x="84" y="635"/>
                        </a:lnTo>
                        <a:lnTo>
                          <a:pt x="86" y="619"/>
                        </a:lnTo>
                        <a:lnTo>
                          <a:pt x="88" y="613"/>
                        </a:lnTo>
                        <a:lnTo>
                          <a:pt x="91" y="605"/>
                        </a:lnTo>
                        <a:lnTo>
                          <a:pt x="92" y="598"/>
                        </a:lnTo>
                        <a:lnTo>
                          <a:pt x="96" y="591"/>
                        </a:lnTo>
                        <a:lnTo>
                          <a:pt x="111" y="565"/>
                        </a:lnTo>
                        <a:lnTo>
                          <a:pt x="124" y="542"/>
                        </a:lnTo>
                        <a:lnTo>
                          <a:pt x="134" y="526"/>
                        </a:lnTo>
                        <a:lnTo>
                          <a:pt x="142" y="514"/>
                        </a:lnTo>
                        <a:lnTo>
                          <a:pt x="155" y="503"/>
                        </a:lnTo>
                        <a:lnTo>
                          <a:pt x="170" y="491"/>
                        </a:lnTo>
                        <a:lnTo>
                          <a:pt x="192" y="479"/>
                        </a:lnTo>
                        <a:lnTo>
                          <a:pt x="221" y="462"/>
                        </a:lnTo>
                        <a:lnTo>
                          <a:pt x="244" y="451"/>
                        </a:lnTo>
                        <a:lnTo>
                          <a:pt x="268" y="438"/>
                        </a:lnTo>
                        <a:lnTo>
                          <a:pt x="294" y="427"/>
                        </a:lnTo>
                        <a:lnTo>
                          <a:pt x="320" y="416"/>
                        </a:lnTo>
                        <a:lnTo>
                          <a:pt x="346" y="404"/>
                        </a:lnTo>
                        <a:lnTo>
                          <a:pt x="372" y="392"/>
                        </a:lnTo>
                        <a:lnTo>
                          <a:pt x="398" y="380"/>
                        </a:lnTo>
                        <a:lnTo>
                          <a:pt x="426" y="370"/>
                        </a:lnTo>
                        <a:lnTo>
                          <a:pt x="454" y="359"/>
                        </a:lnTo>
                        <a:lnTo>
                          <a:pt x="481" y="347"/>
                        </a:lnTo>
                        <a:lnTo>
                          <a:pt x="508" y="338"/>
                        </a:lnTo>
                        <a:lnTo>
                          <a:pt x="534" y="330"/>
                        </a:lnTo>
                        <a:lnTo>
                          <a:pt x="562" y="322"/>
                        </a:lnTo>
                        <a:lnTo>
                          <a:pt x="587" y="316"/>
                        </a:lnTo>
                        <a:lnTo>
                          <a:pt x="613" y="311"/>
                        </a:lnTo>
                        <a:lnTo>
                          <a:pt x="637" y="308"/>
                        </a:lnTo>
                        <a:lnTo>
                          <a:pt x="651" y="289"/>
                        </a:lnTo>
                        <a:lnTo>
                          <a:pt x="667" y="270"/>
                        </a:lnTo>
                        <a:lnTo>
                          <a:pt x="683" y="252"/>
                        </a:lnTo>
                        <a:lnTo>
                          <a:pt x="697" y="232"/>
                        </a:lnTo>
                        <a:lnTo>
                          <a:pt x="714" y="213"/>
                        </a:lnTo>
                        <a:lnTo>
                          <a:pt x="730" y="196"/>
                        </a:lnTo>
                        <a:lnTo>
                          <a:pt x="747" y="179"/>
                        </a:lnTo>
                        <a:lnTo>
                          <a:pt x="764" y="162"/>
                        </a:lnTo>
                        <a:lnTo>
                          <a:pt x="781" y="145"/>
                        </a:lnTo>
                        <a:lnTo>
                          <a:pt x="801" y="130"/>
                        </a:lnTo>
                        <a:lnTo>
                          <a:pt x="820" y="115"/>
                        </a:lnTo>
                        <a:lnTo>
                          <a:pt x="840" y="101"/>
                        </a:lnTo>
                        <a:lnTo>
                          <a:pt x="860" y="89"/>
                        </a:lnTo>
                        <a:lnTo>
                          <a:pt x="881" y="77"/>
                        </a:lnTo>
                        <a:lnTo>
                          <a:pt x="905" y="66"/>
                        </a:lnTo>
                        <a:lnTo>
                          <a:pt x="927" y="56"/>
                        </a:lnTo>
                        <a:lnTo>
                          <a:pt x="945" y="44"/>
                        </a:lnTo>
                        <a:lnTo>
                          <a:pt x="966" y="35"/>
                        </a:lnTo>
                        <a:lnTo>
                          <a:pt x="990" y="27"/>
                        </a:lnTo>
                        <a:lnTo>
                          <a:pt x="1016" y="21"/>
                        </a:lnTo>
                        <a:lnTo>
                          <a:pt x="1046" y="14"/>
                        </a:lnTo>
                        <a:lnTo>
                          <a:pt x="1079" y="10"/>
                        </a:lnTo>
                        <a:lnTo>
                          <a:pt x="1113" y="6"/>
                        </a:lnTo>
                        <a:lnTo>
                          <a:pt x="1149" y="3"/>
                        </a:lnTo>
                        <a:lnTo>
                          <a:pt x="1187" y="1"/>
                        </a:lnTo>
                        <a:lnTo>
                          <a:pt x="1227" y="0"/>
                        </a:lnTo>
                        <a:lnTo>
                          <a:pt x="1268" y="0"/>
                        </a:lnTo>
                        <a:lnTo>
                          <a:pt x="1309" y="0"/>
                        </a:lnTo>
                        <a:lnTo>
                          <a:pt x="1352" y="1"/>
                        </a:lnTo>
                        <a:lnTo>
                          <a:pt x="1393" y="3"/>
                        </a:lnTo>
                        <a:lnTo>
                          <a:pt x="1438" y="5"/>
                        </a:lnTo>
                        <a:lnTo>
                          <a:pt x="1481" y="7"/>
                        </a:lnTo>
                        <a:lnTo>
                          <a:pt x="1524" y="11"/>
                        </a:lnTo>
                        <a:lnTo>
                          <a:pt x="1565" y="15"/>
                        </a:lnTo>
                        <a:lnTo>
                          <a:pt x="1608" y="19"/>
                        </a:lnTo>
                        <a:lnTo>
                          <a:pt x="1648" y="23"/>
                        </a:lnTo>
                        <a:lnTo>
                          <a:pt x="1687" y="27"/>
                        </a:lnTo>
                        <a:lnTo>
                          <a:pt x="1725" y="32"/>
                        </a:lnTo>
                        <a:lnTo>
                          <a:pt x="1761" y="38"/>
                        </a:lnTo>
                        <a:lnTo>
                          <a:pt x="1795" y="42"/>
                        </a:lnTo>
                        <a:lnTo>
                          <a:pt x="1827" y="47"/>
                        </a:lnTo>
                        <a:lnTo>
                          <a:pt x="1855" y="54"/>
                        </a:lnTo>
                        <a:lnTo>
                          <a:pt x="1881" y="59"/>
                        </a:lnTo>
                        <a:lnTo>
                          <a:pt x="1906" y="63"/>
                        </a:lnTo>
                        <a:lnTo>
                          <a:pt x="1926" y="68"/>
                        </a:lnTo>
                        <a:lnTo>
                          <a:pt x="1942" y="72"/>
                        </a:lnTo>
                        <a:lnTo>
                          <a:pt x="1956" y="76"/>
                        </a:lnTo>
                        <a:lnTo>
                          <a:pt x="1964" y="8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4" name="Freeform 68"/>
                  <p:cNvSpPr>
                    <a:spLocks noChangeArrowheads="1"/>
                  </p:cNvSpPr>
                  <p:nvPr/>
                </p:nvSpPr>
                <p:spPr bwMode="auto">
                  <a:xfrm>
                    <a:off x="4187" y="3428"/>
                    <a:ext cx="175" cy="129"/>
                  </a:xfrm>
                  <a:custGeom>
                    <a:avLst/>
                    <a:gdLst>
                      <a:gd name="T0" fmla="*/ 0 w 771"/>
                      <a:gd name="T1" fmla="*/ 0 h 567"/>
                      <a:gd name="T2" fmla="*/ 0 w 771"/>
                      <a:gd name="T3" fmla="*/ 0 h 567"/>
                      <a:gd name="T4" fmla="*/ 0 w 771"/>
                      <a:gd name="T5" fmla="*/ 0 h 567"/>
                      <a:gd name="T6" fmla="*/ 0 w 771"/>
                      <a:gd name="T7" fmla="*/ 0 h 567"/>
                      <a:gd name="T8" fmla="*/ 0 w 771"/>
                      <a:gd name="T9" fmla="*/ 0 h 567"/>
                      <a:gd name="T10" fmla="*/ 0 w 771"/>
                      <a:gd name="T11" fmla="*/ 0 h 567"/>
                      <a:gd name="T12" fmla="*/ 0 w 771"/>
                      <a:gd name="T13" fmla="*/ 0 h 567"/>
                      <a:gd name="T14" fmla="*/ 0 w 771"/>
                      <a:gd name="T15" fmla="*/ 0 h 567"/>
                      <a:gd name="T16" fmla="*/ 0 w 771"/>
                      <a:gd name="T17" fmla="*/ 0 h 567"/>
                      <a:gd name="T18" fmla="*/ 0 w 771"/>
                      <a:gd name="T19" fmla="*/ 0 h 567"/>
                      <a:gd name="T20" fmla="*/ 0 w 771"/>
                      <a:gd name="T21" fmla="*/ 0 h 567"/>
                      <a:gd name="T22" fmla="*/ 0 w 771"/>
                      <a:gd name="T23" fmla="*/ 0 h 567"/>
                      <a:gd name="T24" fmla="*/ 0 w 771"/>
                      <a:gd name="T25" fmla="*/ 0 h 567"/>
                      <a:gd name="T26" fmla="*/ 0 w 771"/>
                      <a:gd name="T27" fmla="*/ 0 h 567"/>
                      <a:gd name="T28" fmla="*/ 0 w 771"/>
                      <a:gd name="T29" fmla="*/ 0 h 567"/>
                      <a:gd name="T30" fmla="*/ 0 w 771"/>
                      <a:gd name="T31" fmla="*/ 0 h 567"/>
                      <a:gd name="T32" fmla="*/ 0 w 771"/>
                      <a:gd name="T33" fmla="*/ 0 h 567"/>
                      <a:gd name="T34" fmla="*/ 0 w 771"/>
                      <a:gd name="T35" fmla="*/ 0 h 567"/>
                      <a:gd name="T36" fmla="*/ 0 w 771"/>
                      <a:gd name="T37" fmla="*/ 0 h 567"/>
                      <a:gd name="T38" fmla="*/ 0 w 771"/>
                      <a:gd name="T39" fmla="*/ 0 h 567"/>
                      <a:gd name="T40" fmla="*/ 0 w 771"/>
                      <a:gd name="T41" fmla="*/ 0 h 567"/>
                      <a:gd name="T42" fmla="*/ 0 w 771"/>
                      <a:gd name="T43" fmla="*/ 0 h 567"/>
                      <a:gd name="T44" fmla="*/ 0 w 771"/>
                      <a:gd name="T45" fmla="*/ 0 h 567"/>
                      <a:gd name="T46" fmla="*/ 0 w 771"/>
                      <a:gd name="T47" fmla="*/ 0 h 567"/>
                      <a:gd name="T48" fmla="*/ 0 w 771"/>
                      <a:gd name="T49" fmla="*/ 0 h 567"/>
                      <a:gd name="T50" fmla="*/ 0 w 771"/>
                      <a:gd name="T51" fmla="*/ 0 h 567"/>
                      <a:gd name="T52" fmla="*/ 0 w 771"/>
                      <a:gd name="T53" fmla="*/ 0 h 567"/>
                      <a:gd name="T54" fmla="*/ 0 w 771"/>
                      <a:gd name="T55" fmla="*/ 0 h 567"/>
                      <a:gd name="T56" fmla="*/ 0 w 771"/>
                      <a:gd name="T57" fmla="*/ 0 h 567"/>
                      <a:gd name="T58" fmla="*/ 0 w 771"/>
                      <a:gd name="T59" fmla="*/ 0 h 567"/>
                      <a:gd name="T60" fmla="*/ 0 w 771"/>
                      <a:gd name="T61" fmla="*/ 0 h 567"/>
                      <a:gd name="T62" fmla="*/ 0 w 771"/>
                      <a:gd name="T63" fmla="*/ 0 h 567"/>
                      <a:gd name="T64" fmla="*/ 0 w 771"/>
                      <a:gd name="T65" fmla="*/ 0 h 567"/>
                      <a:gd name="T66" fmla="*/ 0 w 771"/>
                      <a:gd name="T67" fmla="*/ 0 h 567"/>
                      <a:gd name="T68" fmla="*/ 0 w 771"/>
                      <a:gd name="T69" fmla="*/ 0 h 567"/>
                      <a:gd name="T70" fmla="*/ 0 w 771"/>
                      <a:gd name="T71" fmla="*/ 0 h 567"/>
                      <a:gd name="T72" fmla="*/ 0 w 771"/>
                      <a:gd name="T73" fmla="*/ 0 h 567"/>
                      <a:gd name="T74" fmla="*/ 0 w 771"/>
                      <a:gd name="T75" fmla="*/ 0 h 567"/>
                      <a:gd name="T76" fmla="*/ 0 w 771"/>
                      <a:gd name="T77" fmla="*/ 0 h 567"/>
                      <a:gd name="T78" fmla="*/ 0 w 771"/>
                      <a:gd name="T79" fmla="*/ 0 h 567"/>
                      <a:gd name="T80" fmla="*/ 0 w 771"/>
                      <a:gd name="T81" fmla="*/ 0 h 567"/>
                      <a:gd name="T82" fmla="*/ 0 w 771"/>
                      <a:gd name="T83" fmla="*/ 0 h 567"/>
                      <a:gd name="T84" fmla="*/ 0 w 771"/>
                      <a:gd name="T85" fmla="*/ 0 h 567"/>
                      <a:gd name="T86" fmla="*/ 0 w 771"/>
                      <a:gd name="T87" fmla="*/ 0 h 567"/>
                      <a:gd name="T88" fmla="*/ 0 w 771"/>
                      <a:gd name="T89" fmla="*/ 0 h 567"/>
                      <a:gd name="T90" fmla="*/ 0 w 771"/>
                      <a:gd name="T91" fmla="*/ 0 h 567"/>
                      <a:gd name="T92" fmla="*/ 0 w 771"/>
                      <a:gd name="T93" fmla="*/ 0 h 567"/>
                      <a:gd name="T94" fmla="*/ 0 w 771"/>
                      <a:gd name="T95" fmla="*/ 0 h 567"/>
                      <a:gd name="T96" fmla="*/ 0 w 771"/>
                      <a:gd name="T97" fmla="*/ 0 h 567"/>
                      <a:gd name="T98" fmla="*/ 0 w 771"/>
                      <a:gd name="T99" fmla="*/ 0 h 567"/>
                      <a:gd name="T100" fmla="*/ 0 w 771"/>
                      <a:gd name="T101" fmla="*/ 0 h 567"/>
                      <a:gd name="T102" fmla="*/ 0 w 771"/>
                      <a:gd name="T103" fmla="*/ 0 h 567"/>
                      <a:gd name="T104" fmla="*/ 0 w 771"/>
                      <a:gd name="T105" fmla="*/ 0 h 567"/>
                      <a:gd name="T106" fmla="*/ 0 w 771"/>
                      <a:gd name="T107" fmla="*/ 0 h 567"/>
                      <a:gd name="T108" fmla="*/ 0 w 771"/>
                      <a:gd name="T109" fmla="*/ 0 h 567"/>
                      <a:gd name="T110" fmla="*/ 0 w 771"/>
                      <a:gd name="T111" fmla="*/ 0 h 567"/>
                      <a:gd name="T112" fmla="*/ 0 w 771"/>
                      <a:gd name="T113" fmla="*/ 0 h 567"/>
                      <a:gd name="T114" fmla="*/ 0 w 771"/>
                      <a:gd name="T115" fmla="*/ 0 h 567"/>
                      <a:gd name="T116" fmla="*/ 0 w 771"/>
                      <a:gd name="T117" fmla="*/ 0 h 567"/>
                      <a:gd name="T118" fmla="*/ 0 w 771"/>
                      <a:gd name="T119" fmla="*/ 0 h 567"/>
                      <a:gd name="T120" fmla="*/ 0 w 771"/>
                      <a:gd name="T121" fmla="*/ 0 h 567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771"/>
                      <a:gd name="T184" fmla="*/ 0 h 567"/>
                      <a:gd name="T185" fmla="*/ 771 w 771"/>
                      <a:gd name="T186" fmla="*/ 567 h 567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771" h="567">
                        <a:moveTo>
                          <a:pt x="379" y="23"/>
                        </a:moveTo>
                        <a:lnTo>
                          <a:pt x="386" y="26"/>
                        </a:lnTo>
                        <a:lnTo>
                          <a:pt x="391" y="30"/>
                        </a:lnTo>
                        <a:lnTo>
                          <a:pt x="399" y="33"/>
                        </a:lnTo>
                        <a:lnTo>
                          <a:pt x="404" y="37"/>
                        </a:lnTo>
                        <a:lnTo>
                          <a:pt x="411" y="39"/>
                        </a:lnTo>
                        <a:lnTo>
                          <a:pt x="419" y="43"/>
                        </a:lnTo>
                        <a:lnTo>
                          <a:pt x="424" y="46"/>
                        </a:lnTo>
                        <a:lnTo>
                          <a:pt x="431" y="50"/>
                        </a:lnTo>
                        <a:lnTo>
                          <a:pt x="450" y="59"/>
                        </a:lnTo>
                        <a:lnTo>
                          <a:pt x="465" y="71"/>
                        </a:lnTo>
                        <a:lnTo>
                          <a:pt x="477" y="87"/>
                        </a:lnTo>
                        <a:lnTo>
                          <a:pt x="486" y="104"/>
                        </a:lnTo>
                        <a:lnTo>
                          <a:pt x="496" y="123"/>
                        </a:lnTo>
                        <a:lnTo>
                          <a:pt x="507" y="143"/>
                        </a:lnTo>
                        <a:lnTo>
                          <a:pt x="517" y="164"/>
                        </a:lnTo>
                        <a:lnTo>
                          <a:pt x="531" y="186"/>
                        </a:lnTo>
                        <a:lnTo>
                          <a:pt x="540" y="198"/>
                        </a:lnTo>
                        <a:lnTo>
                          <a:pt x="549" y="207"/>
                        </a:lnTo>
                        <a:lnTo>
                          <a:pt x="556" y="215"/>
                        </a:lnTo>
                        <a:lnTo>
                          <a:pt x="565" y="222"/>
                        </a:lnTo>
                        <a:lnTo>
                          <a:pt x="573" y="230"/>
                        </a:lnTo>
                        <a:lnTo>
                          <a:pt x="581" y="237"/>
                        </a:lnTo>
                        <a:lnTo>
                          <a:pt x="591" y="245"/>
                        </a:lnTo>
                        <a:lnTo>
                          <a:pt x="603" y="253"/>
                        </a:lnTo>
                        <a:lnTo>
                          <a:pt x="619" y="260"/>
                        </a:lnTo>
                        <a:lnTo>
                          <a:pt x="636" y="267"/>
                        </a:lnTo>
                        <a:lnTo>
                          <a:pt x="651" y="273"/>
                        </a:lnTo>
                        <a:lnTo>
                          <a:pt x="669" y="276"/>
                        </a:lnTo>
                        <a:lnTo>
                          <a:pt x="685" y="283"/>
                        </a:lnTo>
                        <a:lnTo>
                          <a:pt x="702" y="287"/>
                        </a:lnTo>
                        <a:lnTo>
                          <a:pt x="716" y="292"/>
                        </a:lnTo>
                        <a:lnTo>
                          <a:pt x="732" y="299"/>
                        </a:lnTo>
                        <a:lnTo>
                          <a:pt x="742" y="311"/>
                        </a:lnTo>
                        <a:lnTo>
                          <a:pt x="749" y="323"/>
                        </a:lnTo>
                        <a:lnTo>
                          <a:pt x="757" y="336"/>
                        </a:lnTo>
                        <a:lnTo>
                          <a:pt x="766" y="349"/>
                        </a:lnTo>
                        <a:lnTo>
                          <a:pt x="769" y="370"/>
                        </a:lnTo>
                        <a:lnTo>
                          <a:pt x="770" y="443"/>
                        </a:lnTo>
                        <a:lnTo>
                          <a:pt x="763" y="524"/>
                        </a:lnTo>
                        <a:lnTo>
                          <a:pt x="745" y="566"/>
                        </a:lnTo>
                        <a:lnTo>
                          <a:pt x="743" y="525"/>
                        </a:lnTo>
                        <a:lnTo>
                          <a:pt x="746" y="483"/>
                        </a:lnTo>
                        <a:lnTo>
                          <a:pt x="750" y="439"/>
                        </a:lnTo>
                        <a:lnTo>
                          <a:pt x="750" y="397"/>
                        </a:lnTo>
                        <a:lnTo>
                          <a:pt x="746" y="376"/>
                        </a:lnTo>
                        <a:lnTo>
                          <a:pt x="740" y="353"/>
                        </a:lnTo>
                        <a:lnTo>
                          <a:pt x="732" y="333"/>
                        </a:lnTo>
                        <a:lnTo>
                          <a:pt x="717" y="324"/>
                        </a:lnTo>
                        <a:lnTo>
                          <a:pt x="687" y="315"/>
                        </a:lnTo>
                        <a:lnTo>
                          <a:pt x="659" y="306"/>
                        </a:lnTo>
                        <a:lnTo>
                          <a:pt x="635" y="298"/>
                        </a:lnTo>
                        <a:lnTo>
                          <a:pt x="611" y="290"/>
                        </a:lnTo>
                        <a:lnTo>
                          <a:pt x="590" y="279"/>
                        </a:lnTo>
                        <a:lnTo>
                          <a:pt x="570" y="265"/>
                        </a:lnTo>
                        <a:lnTo>
                          <a:pt x="550" y="246"/>
                        </a:lnTo>
                        <a:lnTo>
                          <a:pt x="529" y="223"/>
                        </a:lnTo>
                        <a:lnTo>
                          <a:pt x="519" y="206"/>
                        </a:lnTo>
                        <a:lnTo>
                          <a:pt x="507" y="186"/>
                        </a:lnTo>
                        <a:lnTo>
                          <a:pt x="493" y="164"/>
                        </a:lnTo>
                        <a:lnTo>
                          <a:pt x="479" y="144"/>
                        </a:lnTo>
                        <a:lnTo>
                          <a:pt x="463" y="124"/>
                        </a:lnTo>
                        <a:lnTo>
                          <a:pt x="447" y="106"/>
                        </a:lnTo>
                        <a:lnTo>
                          <a:pt x="430" y="90"/>
                        </a:lnTo>
                        <a:lnTo>
                          <a:pt x="414" y="76"/>
                        </a:lnTo>
                        <a:lnTo>
                          <a:pt x="407" y="75"/>
                        </a:lnTo>
                        <a:lnTo>
                          <a:pt x="400" y="74"/>
                        </a:lnTo>
                        <a:lnTo>
                          <a:pt x="393" y="74"/>
                        </a:lnTo>
                        <a:lnTo>
                          <a:pt x="387" y="72"/>
                        </a:lnTo>
                        <a:lnTo>
                          <a:pt x="381" y="71"/>
                        </a:lnTo>
                        <a:lnTo>
                          <a:pt x="374" y="70"/>
                        </a:lnTo>
                        <a:lnTo>
                          <a:pt x="367" y="68"/>
                        </a:lnTo>
                        <a:lnTo>
                          <a:pt x="360" y="67"/>
                        </a:lnTo>
                        <a:lnTo>
                          <a:pt x="351" y="66"/>
                        </a:lnTo>
                        <a:lnTo>
                          <a:pt x="336" y="66"/>
                        </a:lnTo>
                        <a:lnTo>
                          <a:pt x="315" y="66"/>
                        </a:lnTo>
                        <a:lnTo>
                          <a:pt x="291" y="66"/>
                        </a:lnTo>
                        <a:lnTo>
                          <a:pt x="264" y="66"/>
                        </a:lnTo>
                        <a:lnTo>
                          <a:pt x="235" y="67"/>
                        </a:lnTo>
                        <a:lnTo>
                          <a:pt x="204" y="67"/>
                        </a:lnTo>
                        <a:lnTo>
                          <a:pt x="173" y="68"/>
                        </a:lnTo>
                        <a:lnTo>
                          <a:pt x="143" y="68"/>
                        </a:lnTo>
                        <a:lnTo>
                          <a:pt x="113" y="68"/>
                        </a:lnTo>
                        <a:lnTo>
                          <a:pt x="84" y="68"/>
                        </a:lnTo>
                        <a:lnTo>
                          <a:pt x="58" y="67"/>
                        </a:lnTo>
                        <a:lnTo>
                          <a:pt x="36" y="66"/>
                        </a:lnTo>
                        <a:lnTo>
                          <a:pt x="18" y="64"/>
                        </a:lnTo>
                        <a:lnTo>
                          <a:pt x="6" y="62"/>
                        </a:lnTo>
                        <a:lnTo>
                          <a:pt x="0" y="58"/>
                        </a:lnTo>
                        <a:lnTo>
                          <a:pt x="26" y="54"/>
                        </a:lnTo>
                        <a:lnTo>
                          <a:pt x="52" y="50"/>
                        </a:lnTo>
                        <a:lnTo>
                          <a:pt x="77" y="46"/>
                        </a:lnTo>
                        <a:lnTo>
                          <a:pt x="103" y="43"/>
                        </a:lnTo>
                        <a:lnTo>
                          <a:pt x="130" y="42"/>
                        </a:lnTo>
                        <a:lnTo>
                          <a:pt x="156" y="40"/>
                        </a:lnTo>
                        <a:lnTo>
                          <a:pt x="182" y="39"/>
                        </a:lnTo>
                        <a:lnTo>
                          <a:pt x="207" y="38"/>
                        </a:lnTo>
                        <a:lnTo>
                          <a:pt x="223" y="38"/>
                        </a:lnTo>
                        <a:lnTo>
                          <a:pt x="235" y="38"/>
                        </a:lnTo>
                        <a:lnTo>
                          <a:pt x="251" y="38"/>
                        </a:lnTo>
                        <a:lnTo>
                          <a:pt x="264" y="38"/>
                        </a:lnTo>
                        <a:lnTo>
                          <a:pt x="280" y="38"/>
                        </a:lnTo>
                        <a:lnTo>
                          <a:pt x="294" y="38"/>
                        </a:lnTo>
                        <a:lnTo>
                          <a:pt x="309" y="38"/>
                        </a:lnTo>
                        <a:lnTo>
                          <a:pt x="324" y="38"/>
                        </a:lnTo>
                        <a:lnTo>
                          <a:pt x="320" y="31"/>
                        </a:lnTo>
                        <a:lnTo>
                          <a:pt x="309" y="25"/>
                        </a:lnTo>
                        <a:lnTo>
                          <a:pt x="291" y="20"/>
                        </a:lnTo>
                        <a:lnTo>
                          <a:pt x="273" y="13"/>
                        </a:lnTo>
                        <a:lnTo>
                          <a:pt x="254" y="7"/>
                        </a:lnTo>
                        <a:lnTo>
                          <a:pt x="237" y="4"/>
                        </a:lnTo>
                        <a:lnTo>
                          <a:pt x="225" y="1"/>
                        </a:lnTo>
                        <a:lnTo>
                          <a:pt x="220" y="0"/>
                        </a:lnTo>
                        <a:lnTo>
                          <a:pt x="241" y="0"/>
                        </a:lnTo>
                        <a:lnTo>
                          <a:pt x="261" y="0"/>
                        </a:lnTo>
                        <a:lnTo>
                          <a:pt x="281" y="1"/>
                        </a:lnTo>
                        <a:lnTo>
                          <a:pt x="300" y="4"/>
                        </a:lnTo>
                        <a:lnTo>
                          <a:pt x="320" y="7"/>
                        </a:lnTo>
                        <a:lnTo>
                          <a:pt x="339" y="12"/>
                        </a:lnTo>
                        <a:lnTo>
                          <a:pt x="357" y="17"/>
                        </a:lnTo>
                        <a:lnTo>
                          <a:pt x="379" y="23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" name="Freeform 69"/>
                  <p:cNvSpPr>
                    <a:spLocks noChangeArrowheads="1"/>
                  </p:cNvSpPr>
                  <p:nvPr/>
                </p:nvSpPr>
                <p:spPr bwMode="auto">
                  <a:xfrm>
                    <a:off x="4228" y="3447"/>
                    <a:ext cx="29" cy="55"/>
                  </a:xfrm>
                  <a:custGeom>
                    <a:avLst/>
                    <a:gdLst>
                      <a:gd name="T0" fmla="*/ 0 w 130"/>
                      <a:gd name="T1" fmla="*/ 0 h 242"/>
                      <a:gd name="T2" fmla="*/ 0 w 130"/>
                      <a:gd name="T3" fmla="*/ 0 h 242"/>
                      <a:gd name="T4" fmla="*/ 0 w 130"/>
                      <a:gd name="T5" fmla="*/ 0 h 242"/>
                      <a:gd name="T6" fmla="*/ 0 w 130"/>
                      <a:gd name="T7" fmla="*/ 0 h 242"/>
                      <a:gd name="T8" fmla="*/ 0 w 130"/>
                      <a:gd name="T9" fmla="*/ 0 h 242"/>
                      <a:gd name="T10" fmla="*/ 0 w 130"/>
                      <a:gd name="T11" fmla="*/ 0 h 242"/>
                      <a:gd name="T12" fmla="*/ 0 w 130"/>
                      <a:gd name="T13" fmla="*/ 0 h 242"/>
                      <a:gd name="T14" fmla="*/ 0 w 130"/>
                      <a:gd name="T15" fmla="*/ 0 h 242"/>
                      <a:gd name="T16" fmla="*/ 0 w 130"/>
                      <a:gd name="T17" fmla="*/ 0 h 242"/>
                      <a:gd name="T18" fmla="*/ 0 w 130"/>
                      <a:gd name="T19" fmla="*/ 0 h 242"/>
                      <a:gd name="T20" fmla="*/ 0 w 130"/>
                      <a:gd name="T21" fmla="*/ 0 h 242"/>
                      <a:gd name="T22" fmla="*/ 0 w 130"/>
                      <a:gd name="T23" fmla="*/ 0 h 242"/>
                      <a:gd name="T24" fmla="*/ 0 w 130"/>
                      <a:gd name="T25" fmla="*/ 0 h 242"/>
                      <a:gd name="T26" fmla="*/ 0 w 130"/>
                      <a:gd name="T27" fmla="*/ 0 h 242"/>
                      <a:gd name="T28" fmla="*/ 0 w 130"/>
                      <a:gd name="T29" fmla="*/ 0 h 242"/>
                      <a:gd name="T30" fmla="*/ 0 w 130"/>
                      <a:gd name="T31" fmla="*/ 0 h 242"/>
                      <a:gd name="T32" fmla="*/ 0 w 130"/>
                      <a:gd name="T33" fmla="*/ 0 h 242"/>
                      <a:gd name="T34" fmla="*/ 0 w 130"/>
                      <a:gd name="T35" fmla="*/ 0 h 242"/>
                      <a:gd name="T36" fmla="*/ 0 w 130"/>
                      <a:gd name="T37" fmla="*/ 0 h 242"/>
                      <a:gd name="T38" fmla="*/ 0 w 130"/>
                      <a:gd name="T39" fmla="*/ 0 h 242"/>
                      <a:gd name="T40" fmla="*/ 0 w 130"/>
                      <a:gd name="T41" fmla="*/ 0 h 242"/>
                      <a:gd name="T42" fmla="*/ 0 w 130"/>
                      <a:gd name="T43" fmla="*/ 0 h 242"/>
                      <a:gd name="T44" fmla="*/ 0 w 130"/>
                      <a:gd name="T45" fmla="*/ 0 h 242"/>
                      <a:gd name="T46" fmla="*/ 0 w 130"/>
                      <a:gd name="T47" fmla="*/ 0 h 242"/>
                      <a:gd name="T48" fmla="*/ 0 w 130"/>
                      <a:gd name="T49" fmla="*/ 0 h 242"/>
                      <a:gd name="T50" fmla="*/ 0 w 130"/>
                      <a:gd name="T51" fmla="*/ 0 h 242"/>
                      <a:gd name="T52" fmla="*/ 0 w 130"/>
                      <a:gd name="T53" fmla="*/ 0 h 242"/>
                      <a:gd name="T54" fmla="*/ 0 w 130"/>
                      <a:gd name="T55" fmla="*/ 0 h 242"/>
                      <a:gd name="T56" fmla="*/ 0 w 130"/>
                      <a:gd name="T57" fmla="*/ 0 h 242"/>
                      <a:gd name="T58" fmla="*/ 0 w 130"/>
                      <a:gd name="T59" fmla="*/ 0 h 24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30"/>
                      <a:gd name="T91" fmla="*/ 0 h 242"/>
                      <a:gd name="T92" fmla="*/ 130 w 130"/>
                      <a:gd name="T93" fmla="*/ 242 h 24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30" h="242">
                        <a:moveTo>
                          <a:pt x="129" y="11"/>
                        </a:moveTo>
                        <a:lnTo>
                          <a:pt x="123" y="13"/>
                        </a:lnTo>
                        <a:lnTo>
                          <a:pt x="108" y="13"/>
                        </a:lnTo>
                        <a:lnTo>
                          <a:pt x="93" y="14"/>
                        </a:lnTo>
                        <a:lnTo>
                          <a:pt x="74" y="15"/>
                        </a:lnTo>
                        <a:lnTo>
                          <a:pt x="57" y="16"/>
                        </a:lnTo>
                        <a:lnTo>
                          <a:pt x="41" y="16"/>
                        </a:lnTo>
                        <a:lnTo>
                          <a:pt x="32" y="18"/>
                        </a:lnTo>
                        <a:lnTo>
                          <a:pt x="27" y="18"/>
                        </a:lnTo>
                        <a:lnTo>
                          <a:pt x="34" y="53"/>
                        </a:lnTo>
                        <a:lnTo>
                          <a:pt x="40" y="113"/>
                        </a:lnTo>
                        <a:lnTo>
                          <a:pt x="37" y="181"/>
                        </a:lnTo>
                        <a:lnTo>
                          <a:pt x="18" y="241"/>
                        </a:lnTo>
                        <a:lnTo>
                          <a:pt x="17" y="238"/>
                        </a:lnTo>
                        <a:lnTo>
                          <a:pt x="16" y="234"/>
                        </a:lnTo>
                        <a:lnTo>
                          <a:pt x="16" y="231"/>
                        </a:lnTo>
                        <a:lnTo>
                          <a:pt x="14" y="229"/>
                        </a:lnTo>
                        <a:lnTo>
                          <a:pt x="16" y="167"/>
                        </a:lnTo>
                        <a:lnTo>
                          <a:pt x="13" y="113"/>
                        </a:lnTo>
                        <a:lnTo>
                          <a:pt x="8" y="62"/>
                        </a:lnTo>
                        <a:lnTo>
                          <a:pt x="0" y="9"/>
                        </a:lnTo>
                        <a:lnTo>
                          <a:pt x="12" y="3"/>
                        </a:lnTo>
                        <a:lnTo>
                          <a:pt x="27" y="1"/>
                        </a:lnTo>
                        <a:lnTo>
                          <a:pt x="45" y="0"/>
                        </a:lnTo>
                        <a:lnTo>
                          <a:pt x="65" y="0"/>
                        </a:lnTo>
                        <a:lnTo>
                          <a:pt x="84" y="2"/>
                        </a:lnTo>
                        <a:lnTo>
                          <a:pt x="104" y="5"/>
                        </a:lnTo>
                        <a:lnTo>
                          <a:pt x="118" y="7"/>
                        </a:lnTo>
                        <a:lnTo>
                          <a:pt x="129" y="11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6" name="Freeform 70"/>
                  <p:cNvSpPr>
                    <a:spLocks noChangeArrowheads="1"/>
                  </p:cNvSpPr>
                  <p:nvPr/>
                </p:nvSpPr>
                <p:spPr bwMode="auto">
                  <a:xfrm>
                    <a:off x="4250" y="3448"/>
                    <a:ext cx="34" cy="49"/>
                  </a:xfrm>
                  <a:custGeom>
                    <a:avLst/>
                    <a:gdLst>
                      <a:gd name="T0" fmla="*/ 0 w 151"/>
                      <a:gd name="T1" fmla="*/ 0 h 214"/>
                      <a:gd name="T2" fmla="*/ 0 w 151"/>
                      <a:gd name="T3" fmla="*/ 0 h 214"/>
                      <a:gd name="T4" fmla="*/ 0 w 151"/>
                      <a:gd name="T5" fmla="*/ 0 h 214"/>
                      <a:gd name="T6" fmla="*/ 0 w 151"/>
                      <a:gd name="T7" fmla="*/ 0 h 214"/>
                      <a:gd name="T8" fmla="*/ 0 w 151"/>
                      <a:gd name="T9" fmla="*/ 0 h 214"/>
                      <a:gd name="T10" fmla="*/ 0 w 151"/>
                      <a:gd name="T11" fmla="*/ 0 h 214"/>
                      <a:gd name="T12" fmla="*/ 0 w 151"/>
                      <a:gd name="T13" fmla="*/ 0 h 214"/>
                      <a:gd name="T14" fmla="*/ 0 w 151"/>
                      <a:gd name="T15" fmla="*/ 0 h 214"/>
                      <a:gd name="T16" fmla="*/ 0 w 151"/>
                      <a:gd name="T17" fmla="*/ 0 h 214"/>
                      <a:gd name="T18" fmla="*/ 0 w 151"/>
                      <a:gd name="T19" fmla="*/ 0 h 214"/>
                      <a:gd name="T20" fmla="*/ 0 w 151"/>
                      <a:gd name="T21" fmla="*/ 0 h 214"/>
                      <a:gd name="T22" fmla="*/ 0 w 151"/>
                      <a:gd name="T23" fmla="*/ 0 h 214"/>
                      <a:gd name="T24" fmla="*/ 0 w 151"/>
                      <a:gd name="T25" fmla="*/ 0 h 214"/>
                      <a:gd name="T26" fmla="*/ 0 w 151"/>
                      <a:gd name="T27" fmla="*/ 0 h 214"/>
                      <a:gd name="T28" fmla="*/ 0 w 151"/>
                      <a:gd name="T29" fmla="*/ 0 h 214"/>
                      <a:gd name="T30" fmla="*/ 0 w 151"/>
                      <a:gd name="T31" fmla="*/ 0 h 214"/>
                      <a:gd name="T32" fmla="*/ 0 w 151"/>
                      <a:gd name="T33" fmla="*/ 0 h 214"/>
                      <a:gd name="T34" fmla="*/ 0 w 151"/>
                      <a:gd name="T35" fmla="*/ 0 h 214"/>
                      <a:gd name="T36" fmla="*/ 0 w 151"/>
                      <a:gd name="T37" fmla="*/ 0 h 214"/>
                      <a:gd name="T38" fmla="*/ 0 w 151"/>
                      <a:gd name="T39" fmla="*/ 0 h 214"/>
                      <a:gd name="T40" fmla="*/ 0 w 151"/>
                      <a:gd name="T41" fmla="*/ 0 h 214"/>
                      <a:gd name="T42" fmla="*/ 0 w 151"/>
                      <a:gd name="T43" fmla="*/ 0 h 214"/>
                      <a:gd name="T44" fmla="*/ 0 w 151"/>
                      <a:gd name="T45" fmla="*/ 0 h 214"/>
                      <a:gd name="T46" fmla="*/ 0 w 151"/>
                      <a:gd name="T47" fmla="*/ 0 h 214"/>
                      <a:gd name="T48" fmla="*/ 0 w 151"/>
                      <a:gd name="T49" fmla="*/ 0 h 214"/>
                      <a:gd name="T50" fmla="*/ 0 w 151"/>
                      <a:gd name="T51" fmla="*/ 0 h 21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51"/>
                      <a:gd name="T79" fmla="*/ 0 h 214"/>
                      <a:gd name="T80" fmla="*/ 151 w 151"/>
                      <a:gd name="T81" fmla="*/ 214 h 21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51" h="214">
                        <a:moveTo>
                          <a:pt x="148" y="199"/>
                        </a:moveTo>
                        <a:lnTo>
                          <a:pt x="146" y="205"/>
                        </a:lnTo>
                        <a:lnTo>
                          <a:pt x="144" y="209"/>
                        </a:lnTo>
                        <a:lnTo>
                          <a:pt x="143" y="211"/>
                        </a:lnTo>
                        <a:lnTo>
                          <a:pt x="142" y="213"/>
                        </a:lnTo>
                        <a:lnTo>
                          <a:pt x="140" y="211"/>
                        </a:lnTo>
                        <a:lnTo>
                          <a:pt x="138" y="210"/>
                        </a:lnTo>
                        <a:lnTo>
                          <a:pt x="137" y="209"/>
                        </a:lnTo>
                        <a:lnTo>
                          <a:pt x="132" y="176"/>
                        </a:lnTo>
                        <a:lnTo>
                          <a:pt x="121" y="145"/>
                        </a:lnTo>
                        <a:lnTo>
                          <a:pt x="108" y="115"/>
                        </a:lnTo>
                        <a:lnTo>
                          <a:pt x="96" y="85"/>
                        </a:lnTo>
                        <a:lnTo>
                          <a:pt x="77" y="59"/>
                        </a:lnTo>
                        <a:lnTo>
                          <a:pt x="55" y="35"/>
                        </a:lnTo>
                        <a:lnTo>
                          <a:pt x="30" y="16"/>
                        </a:lnTo>
                        <a:lnTo>
                          <a:pt x="0" y="0"/>
                        </a:lnTo>
                        <a:lnTo>
                          <a:pt x="41" y="3"/>
                        </a:lnTo>
                        <a:lnTo>
                          <a:pt x="74" y="21"/>
                        </a:lnTo>
                        <a:lnTo>
                          <a:pt x="102" y="50"/>
                        </a:lnTo>
                        <a:lnTo>
                          <a:pt x="123" y="85"/>
                        </a:lnTo>
                        <a:lnTo>
                          <a:pt x="137" y="122"/>
                        </a:lnTo>
                        <a:lnTo>
                          <a:pt x="147" y="156"/>
                        </a:lnTo>
                        <a:lnTo>
                          <a:pt x="150" y="183"/>
                        </a:lnTo>
                        <a:lnTo>
                          <a:pt x="148" y="199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7" name="Freeform 71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3448"/>
                    <a:ext cx="66" cy="68"/>
                  </a:xfrm>
                  <a:custGeom>
                    <a:avLst/>
                    <a:gdLst>
                      <a:gd name="T0" fmla="*/ 0 w 290"/>
                      <a:gd name="T1" fmla="*/ 0 h 300"/>
                      <a:gd name="T2" fmla="*/ 0 w 290"/>
                      <a:gd name="T3" fmla="*/ 0 h 300"/>
                      <a:gd name="T4" fmla="*/ 0 w 290"/>
                      <a:gd name="T5" fmla="*/ 0 h 300"/>
                      <a:gd name="T6" fmla="*/ 0 w 290"/>
                      <a:gd name="T7" fmla="*/ 0 h 300"/>
                      <a:gd name="T8" fmla="*/ 0 w 290"/>
                      <a:gd name="T9" fmla="*/ 0 h 300"/>
                      <a:gd name="T10" fmla="*/ 0 w 290"/>
                      <a:gd name="T11" fmla="*/ 0 h 300"/>
                      <a:gd name="T12" fmla="*/ 0 w 290"/>
                      <a:gd name="T13" fmla="*/ 0 h 300"/>
                      <a:gd name="T14" fmla="*/ 0 w 290"/>
                      <a:gd name="T15" fmla="*/ 0 h 300"/>
                      <a:gd name="T16" fmla="*/ 0 w 290"/>
                      <a:gd name="T17" fmla="*/ 0 h 300"/>
                      <a:gd name="T18" fmla="*/ 0 w 290"/>
                      <a:gd name="T19" fmla="*/ 0 h 300"/>
                      <a:gd name="T20" fmla="*/ 0 w 290"/>
                      <a:gd name="T21" fmla="*/ 0 h 300"/>
                      <a:gd name="T22" fmla="*/ 0 w 290"/>
                      <a:gd name="T23" fmla="*/ 0 h 300"/>
                      <a:gd name="T24" fmla="*/ 0 w 290"/>
                      <a:gd name="T25" fmla="*/ 0 h 300"/>
                      <a:gd name="T26" fmla="*/ 0 w 290"/>
                      <a:gd name="T27" fmla="*/ 0 h 300"/>
                      <a:gd name="T28" fmla="*/ 0 w 290"/>
                      <a:gd name="T29" fmla="*/ 0 h 300"/>
                      <a:gd name="T30" fmla="*/ 0 w 290"/>
                      <a:gd name="T31" fmla="*/ 0 h 300"/>
                      <a:gd name="T32" fmla="*/ 0 w 290"/>
                      <a:gd name="T33" fmla="*/ 0 h 300"/>
                      <a:gd name="T34" fmla="*/ 0 w 290"/>
                      <a:gd name="T35" fmla="*/ 0 h 300"/>
                      <a:gd name="T36" fmla="*/ 0 w 290"/>
                      <a:gd name="T37" fmla="*/ 0 h 300"/>
                      <a:gd name="T38" fmla="*/ 0 w 290"/>
                      <a:gd name="T39" fmla="*/ 0 h 300"/>
                      <a:gd name="T40" fmla="*/ 0 w 290"/>
                      <a:gd name="T41" fmla="*/ 0 h 300"/>
                      <a:gd name="T42" fmla="*/ 0 w 290"/>
                      <a:gd name="T43" fmla="*/ 0 h 300"/>
                      <a:gd name="T44" fmla="*/ 0 w 290"/>
                      <a:gd name="T45" fmla="*/ 0 h 300"/>
                      <a:gd name="T46" fmla="*/ 0 w 290"/>
                      <a:gd name="T47" fmla="*/ 0 h 300"/>
                      <a:gd name="T48" fmla="*/ 0 w 290"/>
                      <a:gd name="T49" fmla="*/ 0 h 300"/>
                      <a:gd name="T50" fmla="*/ 0 w 290"/>
                      <a:gd name="T51" fmla="*/ 0 h 300"/>
                      <a:gd name="T52" fmla="*/ 0 w 290"/>
                      <a:gd name="T53" fmla="*/ 0 h 300"/>
                      <a:gd name="T54" fmla="*/ 0 w 290"/>
                      <a:gd name="T55" fmla="*/ 0 h 300"/>
                      <a:gd name="T56" fmla="*/ 0 w 290"/>
                      <a:gd name="T57" fmla="*/ 0 h 300"/>
                      <a:gd name="T58" fmla="*/ 0 w 290"/>
                      <a:gd name="T59" fmla="*/ 0 h 300"/>
                      <a:gd name="T60" fmla="*/ 0 w 290"/>
                      <a:gd name="T61" fmla="*/ 0 h 300"/>
                      <a:gd name="T62" fmla="*/ 0 w 290"/>
                      <a:gd name="T63" fmla="*/ 0 h 300"/>
                      <a:gd name="T64" fmla="*/ 0 w 290"/>
                      <a:gd name="T65" fmla="*/ 0 h 30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90"/>
                      <a:gd name="T100" fmla="*/ 0 h 300"/>
                      <a:gd name="T101" fmla="*/ 290 w 290"/>
                      <a:gd name="T102" fmla="*/ 300 h 30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90" h="300">
                        <a:moveTo>
                          <a:pt x="260" y="1"/>
                        </a:moveTo>
                        <a:lnTo>
                          <a:pt x="275" y="14"/>
                        </a:lnTo>
                        <a:lnTo>
                          <a:pt x="284" y="39"/>
                        </a:lnTo>
                        <a:lnTo>
                          <a:pt x="285" y="71"/>
                        </a:lnTo>
                        <a:lnTo>
                          <a:pt x="282" y="110"/>
                        </a:lnTo>
                        <a:lnTo>
                          <a:pt x="276" y="148"/>
                        </a:lnTo>
                        <a:lnTo>
                          <a:pt x="268" y="186"/>
                        </a:lnTo>
                        <a:lnTo>
                          <a:pt x="262" y="221"/>
                        </a:lnTo>
                        <a:lnTo>
                          <a:pt x="258" y="247"/>
                        </a:lnTo>
                        <a:lnTo>
                          <a:pt x="272" y="245"/>
                        </a:lnTo>
                        <a:lnTo>
                          <a:pt x="281" y="244"/>
                        </a:lnTo>
                        <a:lnTo>
                          <a:pt x="285" y="244"/>
                        </a:lnTo>
                        <a:lnTo>
                          <a:pt x="289" y="245"/>
                        </a:lnTo>
                        <a:lnTo>
                          <a:pt x="288" y="250"/>
                        </a:lnTo>
                        <a:lnTo>
                          <a:pt x="274" y="259"/>
                        </a:lnTo>
                        <a:lnTo>
                          <a:pt x="250" y="269"/>
                        </a:lnTo>
                        <a:lnTo>
                          <a:pt x="219" y="283"/>
                        </a:lnTo>
                        <a:lnTo>
                          <a:pt x="186" y="293"/>
                        </a:lnTo>
                        <a:lnTo>
                          <a:pt x="150" y="299"/>
                        </a:lnTo>
                        <a:lnTo>
                          <a:pt x="117" y="298"/>
                        </a:lnTo>
                        <a:lnTo>
                          <a:pt x="88" y="288"/>
                        </a:lnTo>
                        <a:lnTo>
                          <a:pt x="106" y="281"/>
                        </a:lnTo>
                        <a:lnTo>
                          <a:pt x="123" y="276"/>
                        </a:lnTo>
                        <a:lnTo>
                          <a:pt x="140" y="271"/>
                        </a:lnTo>
                        <a:lnTo>
                          <a:pt x="160" y="267"/>
                        </a:lnTo>
                        <a:lnTo>
                          <a:pt x="177" y="263"/>
                        </a:lnTo>
                        <a:lnTo>
                          <a:pt x="198" y="258"/>
                        </a:lnTo>
                        <a:lnTo>
                          <a:pt x="214" y="253"/>
                        </a:lnTo>
                        <a:lnTo>
                          <a:pt x="233" y="250"/>
                        </a:lnTo>
                        <a:lnTo>
                          <a:pt x="240" y="192"/>
                        </a:lnTo>
                        <a:lnTo>
                          <a:pt x="250" y="137"/>
                        </a:lnTo>
                        <a:lnTo>
                          <a:pt x="259" y="81"/>
                        </a:lnTo>
                        <a:lnTo>
                          <a:pt x="260" y="24"/>
                        </a:lnTo>
                        <a:lnTo>
                          <a:pt x="252" y="22"/>
                        </a:lnTo>
                        <a:lnTo>
                          <a:pt x="244" y="18"/>
                        </a:lnTo>
                        <a:lnTo>
                          <a:pt x="236" y="16"/>
                        </a:lnTo>
                        <a:lnTo>
                          <a:pt x="230" y="14"/>
                        </a:lnTo>
                        <a:lnTo>
                          <a:pt x="222" y="14"/>
                        </a:lnTo>
                        <a:lnTo>
                          <a:pt x="210" y="15"/>
                        </a:lnTo>
                        <a:lnTo>
                          <a:pt x="199" y="19"/>
                        </a:lnTo>
                        <a:lnTo>
                          <a:pt x="182" y="24"/>
                        </a:lnTo>
                        <a:lnTo>
                          <a:pt x="166" y="43"/>
                        </a:lnTo>
                        <a:lnTo>
                          <a:pt x="140" y="77"/>
                        </a:lnTo>
                        <a:lnTo>
                          <a:pt x="110" y="122"/>
                        </a:lnTo>
                        <a:lnTo>
                          <a:pt x="80" y="168"/>
                        </a:lnTo>
                        <a:lnTo>
                          <a:pt x="50" y="215"/>
                        </a:lnTo>
                        <a:lnTo>
                          <a:pt x="25" y="255"/>
                        </a:lnTo>
                        <a:lnTo>
                          <a:pt x="8" y="283"/>
                        </a:lnTo>
                        <a:lnTo>
                          <a:pt x="0" y="295"/>
                        </a:lnTo>
                        <a:lnTo>
                          <a:pt x="9" y="261"/>
                        </a:lnTo>
                        <a:lnTo>
                          <a:pt x="30" y="222"/>
                        </a:lnTo>
                        <a:lnTo>
                          <a:pt x="54" y="174"/>
                        </a:lnTo>
                        <a:lnTo>
                          <a:pt x="82" y="128"/>
                        </a:lnTo>
                        <a:lnTo>
                          <a:pt x="113" y="83"/>
                        </a:lnTo>
                        <a:lnTo>
                          <a:pt x="142" y="47"/>
                        </a:lnTo>
                        <a:lnTo>
                          <a:pt x="167" y="22"/>
                        </a:lnTo>
                        <a:lnTo>
                          <a:pt x="186" y="13"/>
                        </a:lnTo>
                        <a:lnTo>
                          <a:pt x="193" y="7"/>
                        </a:lnTo>
                        <a:lnTo>
                          <a:pt x="202" y="3"/>
                        </a:lnTo>
                        <a:lnTo>
                          <a:pt x="210" y="1"/>
                        </a:lnTo>
                        <a:lnTo>
                          <a:pt x="220" y="0"/>
                        </a:lnTo>
                        <a:lnTo>
                          <a:pt x="232" y="0"/>
                        </a:lnTo>
                        <a:lnTo>
                          <a:pt x="240" y="0"/>
                        </a:lnTo>
                        <a:lnTo>
                          <a:pt x="252" y="0"/>
                        </a:lnTo>
                        <a:lnTo>
                          <a:pt x="260" y="1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8" name="Freeform 72"/>
                  <p:cNvSpPr>
                    <a:spLocks noChangeArrowheads="1"/>
                  </p:cNvSpPr>
                  <p:nvPr/>
                </p:nvSpPr>
                <p:spPr bwMode="auto">
                  <a:xfrm>
                    <a:off x="4054" y="3479"/>
                    <a:ext cx="303" cy="129"/>
                  </a:xfrm>
                  <a:custGeom>
                    <a:avLst/>
                    <a:gdLst>
                      <a:gd name="T0" fmla="*/ 0 w 1335"/>
                      <a:gd name="T1" fmla="*/ 0 h 571"/>
                      <a:gd name="T2" fmla="*/ 0 w 1335"/>
                      <a:gd name="T3" fmla="*/ 0 h 571"/>
                      <a:gd name="T4" fmla="*/ 0 w 1335"/>
                      <a:gd name="T5" fmla="*/ 0 h 571"/>
                      <a:gd name="T6" fmla="*/ 0 w 1335"/>
                      <a:gd name="T7" fmla="*/ 0 h 571"/>
                      <a:gd name="T8" fmla="*/ 0 w 1335"/>
                      <a:gd name="T9" fmla="*/ 0 h 571"/>
                      <a:gd name="T10" fmla="*/ 0 w 1335"/>
                      <a:gd name="T11" fmla="*/ 0 h 571"/>
                      <a:gd name="T12" fmla="*/ 0 w 1335"/>
                      <a:gd name="T13" fmla="*/ 0 h 571"/>
                      <a:gd name="T14" fmla="*/ 0 w 1335"/>
                      <a:gd name="T15" fmla="*/ 0 h 571"/>
                      <a:gd name="T16" fmla="*/ 0 w 1335"/>
                      <a:gd name="T17" fmla="*/ 0 h 571"/>
                      <a:gd name="T18" fmla="*/ 0 w 1335"/>
                      <a:gd name="T19" fmla="*/ 0 h 571"/>
                      <a:gd name="T20" fmla="*/ 0 w 1335"/>
                      <a:gd name="T21" fmla="*/ 0 h 571"/>
                      <a:gd name="T22" fmla="*/ 0 w 1335"/>
                      <a:gd name="T23" fmla="*/ 0 h 571"/>
                      <a:gd name="T24" fmla="*/ 0 w 1335"/>
                      <a:gd name="T25" fmla="*/ 0 h 571"/>
                      <a:gd name="T26" fmla="*/ 0 w 1335"/>
                      <a:gd name="T27" fmla="*/ 0 h 571"/>
                      <a:gd name="T28" fmla="*/ 0 w 1335"/>
                      <a:gd name="T29" fmla="*/ 0 h 571"/>
                      <a:gd name="T30" fmla="*/ 0 w 1335"/>
                      <a:gd name="T31" fmla="*/ 0 h 571"/>
                      <a:gd name="T32" fmla="*/ 0 w 1335"/>
                      <a:gd name="T33" fmla="*/ 0 h 571"/>
                      <a:gd name="T34" fmla="*/ 0 w 1335"/>
                      <a:gd name="T35" fmla="*/ 0 h 571"/>
                      <a:gd name="T36" fmla="*/ 0 w 1335"/>
                      <a:gd name="T37" fmla="*/ 0 h 571"/>
                      <a:gd name="T38" fmla="*/ 0 w 1335"/>
                      <a:gd name="T39" fmla="*/ 0 h 571"/>
                      <a:gd name="T40" fmla="*/ 0 w 1335"/>
                      <a:gd name="T41" fmla="*/ 0 h 571"/>
                      <a:gd name="T42" fmla="*/ 0 w 1335"/>
                      <a:gd name="T43" fmla="*/ 0 h 571"/>
                      <a:gd name="T44" fmla="*/ 0 w 1335"/>
                      <a:gd name="T45" fmla="*/ 0 h 571"/>
                      <a:gd name="T46" fmla="*/ 0 w 1335"/>
                      <a:gd name="T47" fmla="*/ 0 h 571"/>
                      <a:gd name="T48" fmla="*/ 0 w 1335"/>
                      <a:gd name="T49" fmla="*/ 0 h 571"/>
                      <a:gd name="T50" fmla="*/ 0 w 1335"/>
                      <a:gd name="T51" fmla="*/ 0 h 571"/>
                      <a:gd name="T52" fmla="*/ 0 w 1335"/>
                      <a:gd name="T53" fmla="*/ 0 h 571"/>
                      <a:gd name="T54" fmla="*/ 0 w 1335"/>
                      <a:gd name="T55" fmla="*/ 0 h 571"/>
                      <a:gd name="T56" fmla="*/ 0 w 1335"/>
                      <a:gd name="T57" fmla="*/ 0 h 571"/>
                      <a:gd name="T58" fmla="*/ 0 w 1335"/>
                      <a:gd name="T59" fmla="*/ 0 h 571"/>
                      <a:gd name="T60" fmla="*/ 0 w 1335"/>
                      <a:gd name="T61" fmla="*/ 0 h 571"/>
                      <a:gd name="T62" fmla="*/ 0 w 1335"/>
                      <a:gd name="T63" fmla="*/ 0 h 571"/>
                      <a:gd name="T64" fmla="*/ 0 w 1335"/>
                      <a:gd name="T65" fmla="*/ 0 h 571"/>
                      <a:gd name="T66" fmla="*/ 0 w 1335"/>
                      <a:gd name="T67" fmla="*/ 0 h 571"/>
                      <a:gd name="T68" fmla="*/ 0 w 1335"/>
                      <a:gd name="T69" fmla="*/ 0 h 571"/>
                      <a:gd name="T70" fmla="*/ 0 w 1335"/>
                      <a:gd name="T71" fmla="*/ 0 h 571"/>
                      <a:gd name="T72" fmla="*/ 0 w 1335"/>
                      <a:gd name="T73" fmla="*/ 0 h 571"/>
                      <a:gd name="T74" fmla="*/ 0 w 1335"/>
                      <a:gd name="T75" fmla="*/ 0 h 571"/>
                      <a:gd name="T76" fmla="*/ 0 w 1335"/>
                      <a:gd name="T77" fmla="*/ 0 h 571"/>
                      <a:gd name="T78" fmla="*/ 0 w 1335"/>
                      <a:gd name="T79" fmla="*/ 0 h 571"/>
                      <a:gd name="T80" fmla="*/ 0 w 1335"/>
                      <a:gd name="T81" fmla="*/ 0 h 571"/>
                      <a:gd name="T82" fmla="*/ 0 w 1335"/>
                      <a:gd name="T83" fmla="*/ 0 h 571"/>
                      <a:gd name="T84" fmla="*/ 0 w 1335"/>
                      <a:gd name="T85" fmla="*/ 0 h 571"/>
                      <a:gd name="T86" fmla="*/ 0 w 1335"/>
                      <a:gd name="T87" fmla="*/ 0 h 571"/>
                      <a:gd name="T88" fmla="*/ 0 w 1335"/>
                      <a:gd name="T89" fmla="*/ 0 h 571"/>
                      <a:gd name="T90" fmla="*/ 0 w 1335"/>
                      <a:gd name="T91" fmla="*/ 0 h 571"/>
                      <a:gd name="T92" fmla="*/ 0 w 1335"/>
                      <a:gd name="T93" fmla="*/ 0 h 571"/>
                      <a:gd name="T94" fmla="*/ 0 w 1335"/>
                      <a:gd name="T95" fmla="*/ 0 h 571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335"/>
                      <a:gd name="T145" fmla="*/ 0 h 571"/>
                      <a:gd name="T146" fmla="*/ 1335 w 1335"/>
                      <a:gd name="T147" fmla="*/ 571 h 571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335" h="571">
                        <a:moveTo>
                          <a:pt x="1087" y="241"/>
                        </a:moveTo>
                        <a:lnTo>
                          <a:pt x="1094" y="241"/>
                        </a:lnTo>
                        <a:lnTo>
                          <a:pt x="1104" y="239"/>
                        </a:lnTo>
                        <a:lnTo>
                          <a:pt x="1119" y="236"/>
                        </a:lnTo>
                        <a:lnTo>
                          <a:pt x="1136" y="233"/>
                        </a:lnTo>
                        <a:lnTo>
                          <a:pt x="1156" y="227"/>
                        </a:lnTo>
                        <a:lnTo>
                          <a:pt x="1176" y="222"/>
                        </a:lnTo>
                        <a:lnTo>
                          <a:pt x="1198" y="215"/>
                        </a:lnTo>
                        <a:lnTo>
                          <a:pt x="1220" y="209"/>
                        </a:lnTo>
                        <a:lnTo>
                          <a:pt x="1242" y="202"/>
                        </a:lnTo>
                        <a:lnTo>
                          <a:pt x="1263" y="197"/>
                        </a:lnTo>
                        <a:lnTo>
                          <a:pt x="1283" y="191"/>
                        </a:lnTo>
                        <a:lnTo>
                          <a:pt x="1300" y="186"/>
                        </a:lnTo>
                        <a:lnTo>
                          <a:pt x="1314" y="183"/>
                        </a:lnTo>
                        <a:lnTo>
                          <a:pt x="1324" y="182"/>
                        </a:lnTo>
                        <a:lnTo>
                          <a:pt x="1332" y="182"/>
                        </a:lnTo>
                        <a:lnTo>
                          <a:pt x="1334" y="185"/>
                        </a:lnTo>
                        <a:lnTo>
                          <a:pt x="1323" y="194"/>
                        </a:lnTo>
                        <a:lnTo>
                          <a:pt x="1303" y="206"/>
                        </a:lnTo>
                        <a:lnTo>
                          <a:pt x="1276" y="218"/>
                        </a:lnTo>
                        <a:lnTo>
                          <a:pt x="1243" y="231"/>
                        </a:lnTo>
                        <a:lnTo>
                          <a:pt x="1204" y="247"/>
                        </a:lnTo>
                        <a:lnTo>
                          <a:pt x="1163" y="263"/>
                        </a:lnTo>
                        <a:lnTo>
                          <a:pt x="1119" y="279"/>
                        </a:lnTo>
                        <a:lnTo>
                          <a:pt x="1072" y="293"/>
                        </a:lnTo>
                        <a:lnTo>
                          <a:pt x="1026" y="309"/>
                        </a:lnTo>
                        <a:lnTo>
                          <a:pt x="980" y="322"/>
                        </a:lnTo>
                        <a:lnTo>
                          <a:pt x="937" y="337"/>
                        </a:lnTo>
                        <a:lnTo>
                          <a:pt x="896" y="349"/>
                        </a:lnTo>
                        <a:lnTo>
                          <a:pt x="860" y="361"/>
                        </a:lnTo>
                        <a:lnTo>
                          <a:pt x="828" y="370"/>
                        </a:lnTo>
                        <a:lnTo>
                          <a:pt x="804" y="376"/>
                        </a:lnTo>
                        <a:lnTo>
                          <a:pt x="787" y="381"/>
                        </a:lnTo>
                        <a:lnTo>
                          <a:pt x="786" y="394"/>
                        </a:lnTo>
                        <a:lnTo>
                          <a:pt x="783" y="418"/>
                        </a:lnTo>
                        <a:lnTo>
                          <a:pt x="779" y="448"/>
                        </a:lnTo>
                        <a:lnTo>
                          <a:pt x="775" y="483"/>
                        </a:lnTo>
                        <a:lnTo>
                          <a:pt x="767" y="515"/>
                        </a:lnTo>
                        <a:lnTo>
                          <a:pt x="760" y="543"/>
                        </a:lnTo>
                        <a:lnTo>
                          <a:pt x="750" y="563"/>
                        </a:lnTo>
                        <a:lnTo>
                          <a:pt x="742" y="570"/>
                        </a:lnTo>
                        <a:lnTo>
                          <a:pt x="745" y="515"/>
                        </a:lnTo>
                        <a:lnTo>
                          <a:pt x="752" y="466"/>
                        </a:lnTo>
                        <a:lnTo>
                          <a:pt x="759" y="419"/>
                        </a:lnTo>
                        <a:lnTo>
                          <a:pt x="759" y="388"/>
                        </a:lnTo>
                        <a:lnTo>
                          <a:pt x="745" y="391"/>
                        </a:lnTo>
                        <a:lnTo>
                          <a:pt x="733" y="394"/>
                        </a:lnTo>
                        <a:lnTo>
                          <a:pt x="725" y="397"/>
                        </a:lnTo>
                        <a:lnTo>
                          <a:pt x="717" y="399"/>
                        </a:lnTo>
                        <a:lnTo>
                          <a:pt x="711" y="402"/>
                        </a:lnTo>
                        <a:lnTo>
                          <a:pt x="709" y="403"/>
                        </a:lnTo>
                        <a:lnTo>
                          <a:pt x="705" y="406"/>
                        </a:lnTo>
                        <a:lnTo>
                          <a:pt x="700" y="407"/>
                        </a:lnTo>
                        <a:lnTo>
                          <a:pt x="496" y="439"/>
                        </a:lnTo>
                        <a:lnTo>
                          <a:pt x="476" y="443"/>
                        </a:lnTo>
                        <a:lnTo>
                          <a:pt x="449" y="447"/>
                        </a:lnTo>
                        <a:lnTo>
                          <a:pt x="419" y="453"/>
                        </a:lnTo>
                        <a:lnTo>
                          <a:pt x="384" y="459"/>
                        </a:lnTo>
                        <a:lnTo>
                          <a:pt x="347" y="466"/>
                        </a:lnTo>
                        <a:lnTo>
                          <a:pt x="307" y="472"/>
                        </a:lnTo>
                        <a:lnTo>
                          <a:pt x="267" y="479"/>
                        </a:lnTo>
                        <a:lnTo>
                          <a:pt x="227" y="485"/>
                        </a:lnTo>
                        <a:lnTo>
                          <a:pt x="189" y="490"/>
                        </a:lnTo>
                        <a:lnTo>
                          <a:pt x="150" y="496"/>
                        </a:lnTo>
                        <a:lnTo>
                          <a:pt x="114" y="500"/>
                        </a:lnTo>
                        <a:lnTo>
                          <a:pt x="81" y="504"/>
                        </a:lnTo>
                        <a:lnTo>
                          <a:pt x="53" y="506"/>
                        </a:lnTo>
                        <a:lnTo>
                          <a:pt x="30" y="506"/>
                        </a:lnTo>
                        <a:lnTo>
                          <a:pt x="11" y="505"/>
                        </a:lnTo>
                        <a:lnTo>
                          <a:pt x="0" y="503"/>
                        </a:lnTo>
                        <a:lnTo>
                          <a:pt x="17" y="495"/>
                        </a:lnTo>
                        <a:lnTo>
                          <a:pt x="38" y="488"/>
                        </a:lnTo>
                        <a:lnTo>
                          <a:pt x="64" y="481"/>
                        </a:lnTo>
                        <a:lnTo>
                          <a:pt x="91" y="475"/>
                        </a:lnTo>
                        <a:lnTo>
                          <a:pt x="120" y="468"/>
                        </a:lnTo>
                        <a:lnTo>
                          <a:pt x="150" y="461"/>
                        </a:lnTo>
                        <a:lnTo>
                          <a:pt x="180" y="455"/>
                        </a:lnTo>
                        <a:lnTo>
                          <a:pt x="211" y="447"/>
                        </a:lnTo>
                        <a:lnTo>
                          <a:pt x="241" y="442"/>
                        </a:lnTo>
                        <a:lnTo>
                          <a:pt x="270" y="436"/>
                        </a:lnTo>
                        <a:lnTo>
                          <a:pt x="297" y="431"/>
                        </a:lnTo>
                        <a:lnTo>
                          <a:pt x="323" y="426"/>
                        </a:lnTo>
                        <a:lnTo>
                          <a:pt x="344" y="420"/>
                        </a:lnTo>
                        <a:lnTo>
                          <a:pt x="361" y="415"/>
                        </a:lnTo>
                        <a:lnTo>
                          <a:pt x="377" y="410"/>
                        </a:lnTo>
                        <a:lnTo>
                          <a:pt x="387" y="406"/>
                        </a:lnTo>
                        <a:lnTo>
                          <a:pt x="393" y="356"/>
                        </a:lnTo>
                        <a:lnTo>
                          <a:pt x="401" y="308"/>
                        </a:lnTo>
                        <a:lnTo>
                          <a:pt x="409" y="268"/>
                        </a:lnTo>
                        <a:lnTo>
                          <a:pt x="417" y="234"/>
                        </a:lnTo>
                        <a:lnTo>
                          <a:pt x="424" y="206"/>
                        </a:lnTo>
                        <a:lnTo>
                          <a:pt x="430" y="186"/>
                        </a:lnTo>
                        <a:lnTo>
                          <a:pt x="434" y="174"/>
                        </a:lnTo>
                        <a:lnTo>
                          <a:pt x="437" y="169"/>
                        </a:lnTo>
                        <a:lnTo>
                          <a:pt x="430" y="215"/>
                        </a:lnTo>
                        <a:lnTo>
                          <a:pt x="421" y="285"/>
                        </a:lnTo>
                        <a:lnTo>
                          <a:pt x="411" y="357"/>
                        </a:lnTo>
                        <a:lnTo>
                          <a:pt x="409" y="411"/>
                        </a:lnTo>
                        <a:lnTo>
                          <a:pt x="423" y="407"/>
                        </a:lnTo>
                        <a:lnTo>
                          <a:pt x="436" y="406"/>
                        </a:lnTo>
                        <a:lnTo>
                          <a:pt x="447" y="403"/>
                        </a:lnTo>
                        <a:lnTo>
                          <a:pt x="454" y="402"/>
                        </a:lnTo>
                        <a:lnTo>
                          <a:pt x="464" y="400"/>
                        </a:lnTo>
                        <a:lnTo>
                          <a:pt x="476" y="398"/>
                        </a:lnTo>
                        <a:lnTo>
                          <a:pt x="487" y="396"/>
                        </a:lnTo>
                        <a:lnTo>
                          <a:pt x="505" y="390"/>
                        </a:lnTo>
                        <a:lnTo>
                          <a:pt x="765" y="350"/>
                        </a:lnTo>
                        <a:lnTo>
                          <a:pt x="767" y="327"/>
                        </a:lnTo>
                        <a:lnTo>
                          <a:pt x="772" y="291"/>
                        </a:lnTo>
                        <a:lnTo>
                          <a:pt x="776" y="231"/>
                        </a:lnTo>
                        <a:lnTo>
                          <a:pt x="785" y="136"/>
                        </a:lnTo>
                        <a:lnTo>
                          <a:pt x="790" y="183"/>
                        </a:lnTo>
                        <a:lnTo>
                          <a:pt x="790" y="239"/>
                        </a:lnTo>
                        <a:lnTo>
                          <a:pt x="789" y="292"/>
                        </a:lnTo>
                        <a:lnTo>
                          <a:pt x="792" y="328"/>
                        </a:lnTo>
                        <a:lnTo>
                          <a:pt x="808" y="324"/>
                        </a:lnTo>
                        <a:lnTo>
                          <a:pt x="826" y="320"/>
                        </a:lnTo>
                        <a:lnTo>
                          <a:pt x="842" y="317"/>
                        </a:lnTo>
                        <a:lnTo>
                          <a:pt x="858" y="313"/>
                        </a:lnTo>
                        <a:lnTo>
                          <a:pt x="874" y="309"/>
                        </a:lnTo>
                        <a:lnTo>
                          <a:pt x="892" y="305"/>
                        </a:lnTo>
                        <a:lnTo>
                          <a:pt x="907" y="301"/>
                        </a:lnTo>
                        <a:lnTo>
                          <a:pt x="924" y="296"/>
                        </a:lnTo>
                        <a:lnTo>
                          <a:pt x="940" y="292"/>
                        </a:lnTo>
                        <a:lnTo>
                          <a:pt x="957" y="288"/>
                        </a:lnTo>
                        <a:lnTo>
                          <a:pt x="973" y="283"/>
                        </a:lnTo>
                        <a:lnTo>
                          <a:pt x="990" y="277"/>
                        </a:lnTo>
                        <a:lnTo>
                          <a:pt x="1006" y="274"/>
                        </a:lnTo>
                        <a:lnTo>
                          <a:pt x="1023" y="268"/>
                        </a:lnTo>
                        <a:lnTo>
                          <a:pt x="1039" y="261"/>
                        </a:lnTo>
                        <a:lnTo>
                          <a:pt x="1057" y="257"/>
                        </a:lnTo>
                        <a:lnTo>
                          <a:pt x="1066" y="199"/>
                        </a:lnTo>
                        <a:lnTo>
                          <a:pt x="1067" y="145"/>
                        </a:lnTo>
                        <a:lnTo>
                          <a:pt x="1062" y="83"/>
                        </a:lnTo>
                        <a:lnTo>
                          <a:pt x="1040" y="0"/>
                        </a:lnTo>
                        <a:lnTo>
                          <a:pt x="1060" y="11"/>
                        </a:lnTo>
                        <a:lnTo>
                          <a:pt x="1072" y="34"/>
                        </a:lnTo>
                        <a:lnTo>
                          <a:pt x="1080" y="70"/>
                        </a:lnTo>
                        <a:lnTo>
                          <a:pt x="1086" y="110"/>
                        </a:lnTo>
                        <a:lnTo>
                          <a:pt x="1089" y="152"/>
                        </a:lnTo>
                        <a:lnTo>
                          <a:pt x="1089" y="190"/>
                        </a:lnTo>
                        <a:lnTo>
                          <a:pt x="1089" y="221"/>
                        </a:lnTo>
                        <a:lnTo>
                          <a:pt x="1087" y="241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9" name="Freeform 73"/>
                  <p:cNvSpPr>
                    <a:spLocks noChangeArrowheads="1"/>
                  </p:cNvSpPr>
                  <p:nvPr/>
                </p:nvSpPr>
                <p:spPr bwMode="auto">
                  <a:xfrm>
                    <a:off x="4240" y="3490"/>
                    <a:ext cx="38" cy="12"/>
                  </a:xfrm>
                  <a:custGeom>
                    <a:avLst/>
                    <a:gdLst>
                      <a:gd name="T0" fmla="*/ 0 w 169"/>
                      <a:gd name="T1" fmla="*/ 0 h 53"/>
                      <a:gd name="T2" fmla="*/ 0 w 169"/>
                      <a:gd name="T3" fmla="*/ 0 h 53"/>
                      <a:gd name="T4" fmla="*/ 0 w 169"/>
                      <a:gd name="T5" fmla="*/ 0 h 53"/>
                      <a:gd name="T6" fmla="*/ 0 w 169"/>
                      <a:gd name="T7" fmla="*/ 0 h 53"/>
                      <a:gd name="T8" fmla="*/ 0 w 169"/>
                      <a:gd name="T9" fmla="*/ 0 h 53"/>
                      <a:gd name="T10" fmla="*/ 0 w 169"/>
                      <a:gd name="T11" fmla="*/ 0 h 53"/>
                      <a:gd name="T12" fmla="*/ 0 w 169"/>
                      <a:gd name="T13" fmla="*/ 0 h 53"/>
                      <a:gd name="T14" fmla="*/ 0 w 169"/>
                      <a:gd name="T15" fmla="*/ 0 h 53"/>
                      <a:gd name="T16" fmla="*/ 0 w 169"/>
                      <a:gd name="T17" fmla="*/ 0 h 53"/>
                      <a:gd name="T18" fmla="*/ 0 w 169"/>
                      <a:gd name="T19" fmla="*/ 0 h 53"/>
                      <a:gd name="T20" fmla="*/ 0 w 169"/>
                      <a:gd name="T21" fmla="*/ 0 h 53"/>
                      <a:gd name="T22" fmla="*/ 0 w 169"/>
                      <a:gd name="T23" fmla="*/ 0 h 53"/>
                      <a:gd name="T24" fmla="*/ 0 w 169"/>
                      <a:gd name="T25" fmla="*/ 0 h 53"/>
                      <a:gd name="T26" fmla="*/ 0 w 169"/>
                      <a:gd name="T27" fmla="*/ 0 h 53"/>
                      <a:gd name="T28" fmla="*/ 0 w 169"/>
                      <a:gd name="T29" fmla="*/ 0 h 53"/>
                      <a:gd name="T30" fmla="*/ 0 w 169"/>
                      <a:gd name="T31" fmla="*/ 0 h 53"/>
                      <a:gd name="T32" fmla="*/ 0 w 169"/>
                      <a:gd name="T33" fmla="*/ 0 h 53"/>
                      <a:gd name="T34" fmla="*/ 0 w 169"/>
                      <a:gd name="T35" fmla="*/ 0 h 53"/>
                      <a:gd name="T36" fmla="*/ 0 w 169"/>
                      <a:gd name="T37" fmla="*/ 0 h 53"/>
                      <a:gd name="T38" fmla="*/ 0 w 169"/>
                      <a:gd name="T39" fmla="*/ 0 h 53"/>
                      <a:gd name="T40" fmla="*/ 0 w 169"/>
                      <a:gd name="T41" fmla="*/ 0 h 53"/>
                      <a:gd name="T42" fmla="*/ 0 w 169"/>
                      <a:gd name="T43" fmla="*/ 0 h 53"/>
                      <a:gd name="T44" fmla="*/ 0 w 169"/>
                      <a:gd name="T45" fmla="*/ 0 h 53"/>
                      <a:gd name="T46" fmla="*/ 0 w 169"/>
                      <a:gd name="T47" fmla="*/ 0 h 53"/>
                      <a:gd name="T48" fmla="*/ 0 w 169"/>
                      <a:gd name="T49" fmla="*/ 0 h 53"/>
                      <a:gd name="T50" fmla="*/ 0 w 169"/>
                      <a:gd name="T51" fmla="*/ 0 h 53"/>
                      <a:gd name="T52" fmla="*/ 0 w 169"/>
                      <a:gd name="T53" fmla="*/ 0 h 53"/>
                      <a:gd name="T54" fmla="*/ 0 w 169"/>
                      <a:gd name="T55" fmla="*/ 0 h 53"/>
                      <a:gd name="T56" fmla="*/ 0 w 169"/>
                      <a:gd name="T57" fmla="*/ 0 h 53"/>
                      <a:gd name="T58" fmla="*/ 0 w 169"/>
                      <a:gd name="T59" fmla="*/ 0 h 53"/>
                      <a:gd name="T60" fmla="*/ 0 w 169"/>
                      <a:gd name="T61" fmla="*/ 0 h 53"/>
                      <a:gd name="T62" fmla="*/ 0 w 169"/>
                      <a:gd name="T63" fmla="*/ 0 h 53"/>
                      <a:gd name="T64" fmla="*/ 0 w 169"/>
                      <a:gd name="T65" fmla="*/ 0 h 5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69"/>
                      <a:gd name="T100" fmla="*/ 0 h 53"/>
                      <a:gd name="T101" fmla="*/ 169 w 169"/>
                      <a:gd name="T102" fmla="*/ 53 h 5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69" h="53">
                        <a:moveTo>
                          <a:pt x="164" y="3"/>
                        </a:moveTo>
                        <a:lnTo>
                          <a:pt x="165" y="5"/>
                        </a:lnTo>
                        <a:lnTo>
                          <a:pt x="167" y="8"/>
                        </a:lnTo>
                        <a:lnTo>
                          <a:pt x="167" y="14"/>
                        </a:lnTo>
                        <a:lnTo>
                          <a:pt x="168" y="24"/>
                        </a:lnTo>
                        <a:lnTo>
                          <a:pt x="167" y="26"/>
                        </a:lnTo>
                        <a:lnTo>
                          <a:pt x="165" y="26"/>
                        </a:lnTo>
                        <a:lnTo>
                          <a:pt x="165" y="27"/>
                        </a:lnTo>
                        <a:lnTo>
                          <a:pt x="164" y="28"/>
                        </a:lnTo>
                        <a:lnTo>
                          <a:pt x="157" y="28"/>
                        </a:lnTo>
                        <a:lnTo>
                          <a:pt x="153" y="30"/>
                        </a:lnTo>
                        <a:lnTo>
                          <a:pt x="147" y="30"/>
                        </a:lnTo>
                        <a:lnTo>
                          <a:pt x="141" y="31"/>
                        </a:lnTo>
                        <a:lnTo>
                          <a:pt x="134" y="31"/>
                        </a:lnTo>
                        <a:lnTo>
                          <a:pt x="125" y="33"/>
                        </a:lnTo>
                        <a:lnTo>
                          <a:pt x="115" y="34"/>
                        </a:lnTo>
                        <a:lnTo>
                          <a:pt x="102" y="35"/>
                        </a:lnTo>
                        <a:lnTo>
                          <a:pt x="93" y="36"/>
                        </a:lnTo>
                        <a:lnTo>
                          <a:pt x="87" y="40"/>
                        </a:lnTo>
                        <a:lnTo>
                          <a:pt x="79" y="41"/>
                        </a:lnTo>
                        <a:lnTo>
                          <a:pt x="70" y="43"/>
                        </a:lnTo>
                        <a:lnTo>
                          <a:pt x="61" y="44"/>
                        </a:lnTo>
                        <a:lnTo>
                          <a:pt x="55" y="48"/>
                        </a:lnTo>
                        <a:lnTo>
                          <a:pt x="46" y="49"/>
                        </a:lnTo>
                        <a:lnTo>
                          <a:pt x="37" y="52"/>
                        </a:lnTo>
                        <a:lnTo>
                          <a:pt x="34" y="52"/>
                        </a:lnTo>
                        <a:lnTo>
                          <a:pt x="30" y="50"/>
                        </a:lnTo>
                        <a:lnTo>
                          <a:pt x="25" y="50"/>
                        </a:lnTo>
                        <a:lnTo>
                          <a:pt x="23" y="50"/>
                        </a:lnTo>
                        <a:lnTo>
                          <a:pt x="23" y="49"/>
                        </a:lnTo>
                        <a:lnTo>
                          <a:pt x="23" y="48"/>
                        </a:lnTo>
                        <a:lnTo>
                          <a:pt x="23" y="46"/>
                        </a:lnTo>
                        <a:lnTo>
                          <a:pt x="20" y="44"/>
                        </a:lnTo>
                        <a:lnTo>
                          <a:pt x="17" y="42"/>
                        </a:lnTo>
                        <a:lnTo>
                          <a:pt x="14" y="41"/>
                        </a:lnTo>
                        <a:lnTo>
                          <a:pt x="11" y="40"/>
                        </a:lnTo>
                        <a:lnTo>
                          <a:pt x="8" y="40"/>
                        </a:lnTo>
                        <a:lnTo>
                          <a:pt x="5" y="40"/>
                        </a:lnTo>
                        <a:lnTo>
                          <a:pt x="3" y="40"/>
                        </a:lnTo>
                        <a:lnTo>
                          <a:pt x="0" y="40"/>
                        </a:lnTo>
                        <a:lnTo>
                          <a:pt x="1" y="36"/>
                        </a:lnTo>
                        <a:lnTo>
                          <a:pt x="1" y="33"/>
                        </a:lnTo>
                        <a:lnTo>
                          <a:pt x="3" y="30"/>
                        </a:lnTo>
                        <a:lnTo>
                          <a:pt x="4" y="27"/>
                        </a:lnTo>
                        <a:lnTo>
                          <a:pt x="14" y="24"/>
                        </a:lnTo>
                        <a:lnTo>
                          <a:pt x="23" y="20"/>
                        </a:lnTo>
                        <a:lnTo>
                          <a:pt x="34" y="17"/>
                        </a:lnTo>
                        <a:lnTo>
                          <a:pt x="45" y="15"/>
                        </a:lnTo>
                        <a:lnTo>
                          <a:pt x="55" y="14"/>
                        </a:lnTo>
                        <a:lnTo>
                          <a:pt x="63" y="12"/>
                        </a:lnTo>
                        <a:lnTo>
                          <a:pt x="72" y="11"/>
                        </a:lnTo>
                        <a:lnTo>
                          <a:pt x="82" y="8"/>
                        </a:lnTo>
                        <a:lnTo>
                          <a:pt x="91" y="7"/>
                        </a:lnTo>
                        <a:lnTo>
                          <a:pt x="101" y="5"/>
                        </a:lnTo>
                        <a:lnTo>
                          <a:pt x="111" y="1"/>
                        </a:lnTo>
                        <a:lnTo>
                          <a:pt x="121" y="0"/>
                        </a:lnTo>
                        <a:lnTo>
                          <a:pt x="125" y="0"/>
                        </a:lnTo>
                        <a:lnTo>
                          <a:pt x="131" y="1"/>
                        </a:lnTo>
                        <a:lnTo>
                          <a:pt x="137" y="1"/>
                        </a:lnTo>
                        <a:lnTo>
                          <a:pt x="143" y="1"/>
                        </a:lnTo>
                        <a:lnTo>
                          <a:pt x="148" y="1"/>
                        </a:lnTo>
                        <a:lnTo>
                          <a:pt x="154" y="1"/>
                        </a:lnTo>
                        <a:lnTo>
                          <a:pt x="158" y="3"/>
                        </a:lnTo>
                        <a:lnTo>
                          <a:pt x="164" y="3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0" name="Freeform 74"/>
                  <p:cNvSpPr>
                    <a:spLocks noChangeArrowheads="1"/>
                  </p:cNvSpPr>
                  <p:nvPr/>
                </p:nvSpPr>
                <p:spPr bwMode="auto">
                  <a:xfrm>
                    <a:off x="4298" y="3550"/>
                    <a:ext cx="67" cy="75"/>
                  </a:xfrm>
                  <a:custGeom>
                    <a:avLst/>
                    <a:gdLst>
                      <a:gd name="T0" fmla="*/ 0 w 295"/>
                      <a:gd name="T1" fmla="*/ 0 h 332"/>
                      <a:gd name="T2" fmla="*/ 0 w 295"/>
                      <a:gd name="T3" fmla="*/ 0 h 332"/>
                      <a:gd name="T4" fmla="*/ 0 w 295"/>
                      <a:gd name="T5" fmla="*/ 0 h 332"/>
                      <a:gd name="T6" fmla="*/ 0 w 295"/>
                      <a:gd name="T7" fmla="*/ 0 h 332"/>
                      <a:gd name="T8" fmla="*/ 0 w 295"/>
                      <a:gd name="T9" fmla="*/ 0 h 332"/>
                      <a:gd name="T10" fmla="*/ 0 w 295"/>
                      <a:gd name="T11" fmla="*/ 0 h 332"/>
                      <a:gd name="T12" fmla="*/ 0 w 295"/>
                      <a:gd name="T13" fmla="*/ 0 h 332"/>
                      <a:gd name="T14" fmla="*/ 0 w 295"/>
                      <a:gd name="T15" fmla="*/ 0 h 332"/>
                      <a:gd name="T16" fmla="*/ 0 w 295"/>
                      <a:gd name="T17" fmla="*/ 0 h 332"/>
                      <a:gd name="T18" fmla="*/ 0 w 295"/>
                      <a:gd name="T19" fmla="*/ 0 h 332"/>
                      <a:gd name="T20" fmla="*/ 0 w 295"/>
                      <a:gd name="T21" fmla="*/ 0 h 332"/>
                      <a:gd name="T22" fmla="*/ 0 w 295"/>
                      <a:gd name="T23" fmla="*/ 0 h 332"/>
                      <a:gd name="T24" fmla="*/ 0 w 295"/>
                      <a:gd name="T25" fmla="*/ 0 h 332"/>
                      <a:gd name="T26" fmla="*/ 0 w 295"/>
                      <a:gd name="T27" fmla="*/ 0 h 332"/>
                      <a:gd name="T28" fmla="*/ 0 w 295"/>
                      <a:gd name="T29" fmla="*/ 0 h 332"/>
                      <a:gd name="T30" fmla="*/ 0 w 295"/>
                      <a:gd name="T31" fmla="*/ 0 h 332"/>
                      <a:gd name="T32" fmla="*/ 0 w 295"/>
                      <a:gd name="T33" fmla="*/ 0 h 332"/>
                      <a:gd name="T34" fmla="*/ 0 w 295"/>
                      <a:gd name="T35" fmla="*/ 0 h 332"/>
                      <a:gd name="T36" fmla="*/ 0 w 295"/>
                      <a:gd name="T37" fmla="*/ 0 h 332"/>
                      <a:gd name="T38" fmla="*/ 0 w 295"/>
                      <a:gd name="T39" fmla="*/ 0 h 332"/>
                      <a:gd name="T40" fmla="*/ 0 w 295"/>
                      <a:gd name="T41" fmla="*/ 0 h 332"/>
                      <a:gd name="T42" fmla="*/ 0 w 295"/>
                      <a:gd name="T43" fmla="*/ 0 h 332"/>
                      <a:gd name="T44" fmla="*/ 0 w 295"/>
                      <a:gd name="T45" fmla="*/ 0 h 332"/>
                      <a:gd name="T46" fmla="*/ 0 w 295"/>
                      <a:gd name="T47" fmla="*/ 0 h 332"/>
                      <a:gd name="T48" fmla="*/ 0 w 295"/>
                      <a:gd name="T49" fmla="*/ 0 h 332"/>
                      <a:gd name="T50" fmla="*/ 0 w 295"/>
                      <a:gd name="T51" fmla="*/ 0 h 332"/>
                      <a:gd name="T52" fmla="*/ 0 w 295"/>
                      <a:gd name="T53" fmla="*/ 0 h 332"/>
                      <a:gd name="T54" fmla="*/ 0 w 295"/>
                      <a:gd name="T55" fmla="*/ 0 h 332"/>
                      <a:gd name="T56" fmla="*/ 0 w 295"/>
                      <a:gd name="T57" fmla="*/ 0 h 332"/>
                      <a:gd name="T58" fmla="*/ 0 w 295"/>
                      <a:gd name="T59" fmla="*/ 0 h 332"/>
                      <a:gd name="T60" fmla="*/ 0 w 295"/>
                      <a:gd name="T61" fmla="*/ 0 h 332"/>
                      <a:gd name="T62" fmla="*/ 0 w 295"/>
                      <a:gd name="T63" fmla="*/ 0 h 332"/>
                      <a:gd name="T64" fmla="*/ 0 w 295"/>
                      <a:gd name="T65" fmla="*/ 0 h 332"/>
                      <a:gd name="T66" fmla="*/ 0 w 295"/>
                      <a:gd name="T67" fmla="*/ 0 h 332"/>
                      <a:gd name="T68" fmla="*/ 0 w 295"/>
                      <a:gd name="T69" fmla="*/ 0 h 332"/>
                      <a:gd name="T70" fmla="*/ 0 w 295"/>
                      <a:gd name="T71" fmla="*/ 0 h 332"/>
                      <a:gd name="T72" fmla="*/ 0 w 295"/>
                      <a:gd name="T73" fmla="*/ 0 h 332"/>
                      <a:gd name="T74" fmla="*/ 0 w 295"/>
                      <a:gd name="T75" fmla="*/ 0 h 332"/>
                      <a:gd name="T76" fmla="*/ 0 w 295"/>
                      <a:gd name="T77" fmla="*/ 0 h 332"/>
                      <a:gd name="T78" fmla="*/ 0 w 295"/>
                      <a:gd name="T79" fmla="*/ 0 h 332"/>
                      <a:gd name="T80" fmla="*/ 0 w 295"/>
                      <a:gd name="T81" fmla="*/ 0 h 332"/>
                      <a:gd name="T82" fmla="*/ 0 w 295"/>
                      <a:gd name="T83" fmla="*/ 0 h 332"/>
                      <a:gd name="T84" fmla="*/ 0 w 295"/>
                      <a:gd name="T85" fmla="*/ 0 h 332"/>
                      <a:gd name="T86" fmla="*/ 0 w 295"/>
                      <a:gd name="T87" fmla="*/ 0 h 332"/>
                      <a:gd name="T88" fmla="*/ 0 w 295"/>
                      <a:gd name="T89" fmla="*/ 0 h 332"/>
                      <a:gd name="T90" fmla="*/ 0 w 295"/>
                      <a:gd name="T91" fmla="*/ 0 h 332"/>
                      <a:gd name="T92" fmla="*/ 0 w 295"/>
                      <a:gd name="T93" fmla="*/ 0 h 332"/>
                      <a:gd name="T94" fmla="*/ 0 w 295"/>
                      <a:gd name="T95" fmla="*/ 0 h 332"/>
                      <a:gd name="T96" fmla="*/ 0 w 295"/>
                      <a:gd name="T97" fmla="*/ 0 h 332"/>
                      <a:gd name="T98" fmla="*/ 0 w 295"/>
                      <a:gd name="T99" fmla="*/ 0 h 33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95"/>
                      <a:gd name="T151" fmla="*/ 0 h 332"/>
                      <a:gd name="T152" fmla="*/ 295 w 295"/>
                      <a:gd name="T153" fmla="*/ 332 h 332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95" h="332">
                        <a:moveTo>
                          <a:pt x="144" y="104"/>
                        </a:moveTo>
                        <a:lnTo>
                          <a:pt x="160" y="100"/>
                        </a:lnTo>
                        <a:lnTo>
                          <a:pt x="181" y="91"/>
                        </a:lnTo>
                        <a:lnTo>
                          <a:pt x="204" y="79"/>
                        </a:lnTo>
                        <a:lnTo>
                          <a:pt x="227" y="64"/>
                        </a:lnTo>
                        <a:lnTo>
                          <a:pt x="250" y="50"/>
                        </a:lnTo>
                        <a:lnTo>
                          <a:pt x="270" y="37"/>
                        </a:lnTo>
                        <a:lnTo>
                          <a:pt x="286" y="30"/>
                        </a:lnTo>
                        <a:lnTo>
                          <a:pt x="294" y="29"/>
                        </a:lnTo>
                        <a:lnTo>
                          <a:pt x="268" y="58"/>
                        </a:lnTo>
                        <a:lnTo>
                          <a:pt x="244" y="79"/>
                        </a:lnTo>
                        <a:lnTo>
                          <a:pt x="223" y="95"/>
                        </a:lnTo>
                        <a:lnTo>
                          <a:pt x="204" y="106"/>
                        </a:lnTo>
                        <a:lnTo>
                          <a:pt x="187" y="117"/>
                        </a:lnTo>
                        <a:lnTo>
                          <a:pt x="171" y="125"/>
                        </a:lnTo>
                        <a:lnTo>
                          <a:pt x="157" y="135"/>
                        </a:lnTo>
                        <a:lnTo>
                          <a:pt x="142" y="146"/>
                        </a:lnTo>
                        <a:lnTo>
                          <a:pt x="134" y="187"/>
                        </a:lnTo>
                        <a:lnTo>
                          <a:pt x="119" y="224"/>
                        </a:lnTo>
                        <a:lnTo>
                          <a:pt x="98" y="258"/>
                        </a:lnTo>
                        <a:lnTo>
                          <a:pt x="75" y="286"/>
                        </a:lnTo>
                        <a:lnTo>
                          <a:pt x="50" y="307"/>
                        </a:lnTo>
                        <a:lnTo>
                          <a:pt x="27" y="323"/>
                        </a:lnTo>
                        <a:lnTo>
                          <a:pt x="12" y="331"/>
                        </a:lnTo>
                        <a:lnTo>
                          <a:pt x="0" y="331"/>
                        </a:lnTo>
                        <a:lnTo>
                          <a:pt x="27" y="312"/>
                        </a:lnTo>
                        <a:lnTo>
                          <a:pt x="52" y="288"/>
                        </a:lnTo>
                        <a:lnTo>
                          <a:pt x="69" y="257"/>
                        </a:lnTo>
                        <a:lnTo>
                          <a:pt x="85" y="226"/>
                        </a:lnTo>
                        <a:lnTo>
                          <a:pt x="95" y="196"/>
                        </a:lnTo>
                        <a:lnTo>
                          <a:pt x="104" y="171"/>
                        </a:lnTo>
                        <a:lnTo>
                          <a:pt x="108" y="155"/>
                        </a:lnTo>
                        <a:lnTo>
                          <a:pt x="109" y="149"/>
                        </a:lnTo>
                        <a:lnTo>
                          <a:pt x="115" y="128"/>
                        </a:lnTo>
                        <a:lnTo>
                          <a:pt x="116" y="106"/>
                        </a:lnTo>
                        <a:lnTo>
                          <a:pt x="112" y="85"/>
                        </a:lnTo>
                        <a:lnTo>
                          <a:pt x="105" y="64"/>
                        </a:lnTo>
                        <a:lnTo>
                          <a:pt x="94" y="45"/>
                        </a:lnTo>
                        <a:lnTo>
                          <a:pt x="79" y="26"/>
                        </a:lnTo>
                        <a:lnTo>
                          <a:pt x="60" y="12"/>
                        </a:lnTo>
                        <a:lnTo>
                          <a:pt x="38" y="2"/>
                        </a:lnTo>
                        <a:lnTo>
                          <a:pt x="63" y="0"/>
                        </a:lnTo>
                        <a:lnTo>
                          <a:pt x="86" y="2"/>
                        </a:lnTo>
                        <a:lnTo>
                          <a:pt x="105" y="12"/>
                        </a:lnTo>
                        <a:lnTo>
                          <a:pt x="119" y="24"/>
                        </a:lnTo>
                        <a:lnTo>
                          <a:pt x="131" y="43"/>
                        </a:lnTo>
                        <a:lnTo>
                          <a:pt x="138" y="63"/>
                        </a:lnTo>
                        <a:lnTo>
                          <a:pt x="142" y="83"/>
                        </a:lnTo>
                        <a:lnTo>
                          <a:pt x="144" y="104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1" name="Freeform 75"/>
                  <p:cNvSpPr>
                    <a:spLocks noChangeArrowheads="1"/>
                  </p:cNvSpPr>
                  <p:nvPr/>
                </p:nvSpPr>
                <p:spPr bwMode="auto">
                  <a:xfrm>
                    <a:off x="4039" y="3532"/>
                    <a:ext cx="85" cy="30"/>
                  </a:xfrm>
                  <a:custGeom>
                    <a:avLst/>
                    <a:gdLst>
                      <a:gd name="T0" fmla="*/ 0 w 377"/>
                      <a:gd name="T1" fmla="*/ 0 h 134"/>
                      <a:gd name="T2" fmla="*/ 0 w 377"/>
                      <a:gd name="T3" fmla="*/ 0 h 134"/>
                      <a:gd name="T4" fmla="*/ 0 w 377"/>
                      <a:gd name="T5" fmla="*/ 0 h 134"/>
                      <a:gd name="T6" fmla="*/ 0 w 377"/>
                      <a:gd name="T7" fmla="*/ 0 h 134"/>
                      <a:gd name="T8" fmla="*/ 0 w 377"/>
                      <a:gd name="T9" fmla="*/ 0 h 134"/>
                      <a:gd name="T10" fmla="*/ 0 w 377"/>
                      <a:gd name="T11" fmla="*/ 0 h 134"/>
                      <a:gd name="T12" fmla="*/ 0 w 377"/>
                      <a:gd name="T13" fmla="*/ 0 h 134"/>
                      <a:gd name="T14" fmla="*/ 0 w 377"/>
                      <a:gd name="T15" fmla="*/ 0 h 134"/>
                      <a:gd name="T16" fmla="*/ 0 w 377"/>
                      <a:gd name="T17" fmla="*/ 0 h 134"/>
                      <a:gd name="T18" fmla="*/ 0 w 377"/>
                      <a:gd name="T19" fmla="*/ 0 h 134"/>
                      <a:gd name="T20" fmla="*/ 0 w 377"/>
                      <a:gd name="T21" fmla="*/ 0 h 134"/>
                      <a:gd name="T22" fmla="*/ 0 w 377"/>
                      <a:gd name="T23" fmla="*/ 0 h 134"/>
                      <a:gd name="T24" fmla="*/ 0 w 377"/>
                      <a:gd name="T25" fmla="*/ 0 h 134"/>
                      <a:gd name="T26" fmla="*/ 0 w 377"/>
                      <a:gd name="T27" fmla="*/ 0 h 134"/>
                      <a:gd name="T28" fmla="*/ 0 w 377"/>
                      <a:gd name="T29" fmla="*/ 0 h 134"/>
                      <a:gd name="T30" fmla="*/ 0 w 377"/>
                      <a:gd name="T31" fmla="*/ 0 h 134"/>
                      <a:gd name="T32" fmla="*/ 0 w 377"/>
                      <a:gd name="T33" fmla="*/ 0 h 134"/>
                      <a:gd name="T34" fmla="*/ 0 w 377"/>
                      <a:gd name="T35" fmla="*/ 0 h 134"/>
                      <a:gd name="T36" fmla="*/ 0 w 377"/>
                      <a:gd name="T37" fmla="*/ 0 h 134"/>
                      <a:gd name="T38" fmla="*/ 0 w 377"/>
                      <a:gd name="T39" fmla="*/ 0 h 134"/>
                      <a:gd name="T40" fmla="*/ 0 w 377"/>
                      <a:gd name="T41" fmla="*/ 0 h 134"/>
                      <a:gd name="T42" fmla="*/ 0 w 377"/>
                      <a:gd name="T43" fmla="*/ 0 h 134"/>
                      <a:gd name="T44" fmla="*/ 0 w 377"/>
                      <a:gd name="T45" fmla="*/ 0 h 134"/>
                      <a:gd name="T46" fmla="*/ 0 w 377"/>
                      <a:gd name="T47" fmla="*/ 0 h 134"/>
                      <a:gd name="T48" fmla="*/ 0 w 377"/>
                      <a:gd name="T49" fmla="*/ 0 h 134"/>
                      <a:gd name="T50" fmla="*/ 0 w 377"/>
                      <a:gd name="T51" fmla="*/ 0 h 134"/>
                      <a:gd name="T52" fmla="*/ 0 w 377"/>
                      <a:gd name="T53" fmla="*/ 0 h 134"/>
                      <a:gd name="T54" fmla="*/ 0 w 377"/>
                      <a:gd name="T55" fmla="*/ 0 h 134"/>
                      <a:gd name="T56" fmla="*/ 0 w 377"/>
                      <a:gd name="T57" fmla="*/ 0 h 134"/>
                      <a:gd name="T58" fmla="*/ 0 w 377"/>
                      <a:gd name="T59" fmla="*/ 0 h 134"/>
                      <a:gd name="T60" fmla="*/ 0 w 377"/>
                      <a:gd name="T61" fmla="*/ 0 h 134"/>
                      <a:gd name="T62" fmla="*/ 0 w 377"/>
                      <a:gd name="T63" fmla="*/ 0 h 134"/>
                      <a:gd name="T64" fmla="*/ 0 w 377"/>
                      <a:gd name="T65" fmla="*/ 0 h 134"/>
                      <a:gd name="T66" fmla="*/ 0 w 377"/>
                      <a:gd name="T67" fmla="*/ 0 h 13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77"/>
                      <a:gd name="T103" fmla="*/ 0 h 134"/>
                      <a:gd name="T104" fmla="*/ 377 w 377"/>
                      <a:gd name="T105" fmla="*/ 134 h 13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77" h="134">
                        <a:moveTo>
                          <a:pt x="376" y="0"/>
                        </a:moveTo>
                        <a:lnTo>
                          <a:pt x="362" y="8"/>
                        </a:lnTo>
                        <a:lnTo>
                          <a:pt x="342" y="17"/>
                        </a:lnTo>
                        <a:lnTo>
                          <a:pt x="319" y="29"/>
                        </a:lnTo>
                        <a:lnTo>
                          <a:pt x="292" y="40"/>
                        </a:lnTo>
                        <a:lnTo>
                          <a:pt x="263" y="51"/>
                        </a:lnTo>
                        <a:lnTo>
                          <a:pt x="232" y="65"/>
                        </a:lnTo>
                        <a:lnTo>
                          <a:pt x="199" y="77"/>
                        </a:lnTo>
                        <a:lnTo>
                          <a:pt x="167" y="88"/>
                        </a:lnTo>
                        <a:lnTo>
                          <a:pt x="136" y="99"/>
                        </a:lnTo>
                        <a:lnTo>
                          <a:pt x="104" y="109"/>
                        </a:lnTo>
                        <a:lnTo>
                          <a:pt x="75" y="117"/>
                        </a:lnTo>
                        <a:lnTo>
                          <a:pt x="51" y="126"/>
                        </a:lnTo>
                        <a:lnTo>
                          <a:pt x="31" y="130"/>
                        </a:lnTo>
                        <a:lnTo>
                          <a:pt x="14" y="133"/>
                        </a:lnTo>
                        <a:lnTo>
                          <a:pt x="4" y="133"/>
                        </a:lnTo>
                        <a:lnTo>
                          <a:pt x="0" y="129"/>
                        </a:lnTo>
                        <a:lnTo>
                          <a:pt x="14" y="118"/>
                        </a:lnTo>
                        <a:lnTo>
                          <a:pt x="34" y="107"/>
                        </a:lnTo>
                        <a:lnTo>
                          <a:pt x="54" y="97"/>
                        </a:lnTo>
                        <a:lnTo>
                          <a:pt x="75" y="86"/>
                        </a:lnTo>
                        <a:lnTo>
                          <a:pt x="101" y="75"/>
                        </a:lnTo>
                        <a:lnTo>
                          <a:pt x="126" y="65"/>
                        </a:lnTo>
                        <a:lnTo>
                          <a:pt x="153" y="56"/>
                        </a:lnTo>
                        <a:lnTo>
                          <a:pt x="179" y="45"/>
                        </a:lnTo>
                        <a:lnTo>
                          <a:pt x="206" y="35"/>
                        </a:lnTo>
                        <a:lnTo>
                          <a:pt x="233" y="27"/>
                        </a:lnTo>
                        <a:lnTo>
                          <a:pt x="262" y="18"/>
                        </a:lnTo>
                        <a:lnTo>
                          <a:pt x="287" y="11"/>
                        </a:lnTo>
                        <a:lnTo>
                          <a:pt x="312" y="8"/>
                        </a:lnTo>
                        <a:lnTo>
                          <a:pt x="335" y="3"/>
                        </a:lnTo>
                        <a:lnTo>
                          <a:pt x="358" y="1"/>
                        </a:lnTo>
                        <a:lnTo>
                          <a:pt x="376" y="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2" name="Freeform 76"/>
                  <p:cNvSpPr>
                    <a:spLocks noChangeArrowheads="1"/>
                  </p:cNvSpPr>
                  <p:nvPr/>
                </p:nvSpPr>
                <p:spPr bwMode="auto">
                  <a:xfrm>
                    <a:off x="4116" y="3587"/>
                    <a:ext cx="151" cy="56"/>
                  </a:xfrm>
                  <a:custGeom>
                    <a:avLst/>
                    <a:gdLst>
                      <a:gd name="T0" fmla="*/ 0 w 668"/>
                      <a:gd name="T1" fmla="*/ 0 h 246"/>
                      <a:gd name="T2" fmla="*/ 0 w 668"/>
                      <a:gd name="T3" fmla="*/ 0 h 246"/>
                      <a:gd name="T4" fmla="*/ 0 w 668"/>
                      <a:gd name="T5" fmla="*/ 0 h 246"/>
                      <a:gd name="T6" fmla="*/ 0 w 668"/>
                      <a:gd name="T7" fmla="*/ 0 h 246"/>
                      <a:gd name="T8" fmla="*/ 0 w 668"/>
                      <a:gd name="T9" fmla="*/ 0 h 246"/>
                      <a:gd name="T10" fmla="*/ 0 w 668"/>
                      <a:gd name="T11" fmla="*/ 0 h 246"/>
                      <a:gd name="T12" fmla="*/ 0 w 668"/>
                      <a:gd name="T13" fmla="*/ 0 h 246"/>
                      <a:gd name="T14" fmla="*/ 0 w 668"/>
                      <a:gd name="T15" fmla="*/ 0 h 246"/>
                      <a:gd name="T16" fmla="*/ 0 w 668"/>
                      <a:gd name="T17" fmla="*/ 0 h 246"/>
                      <a:gd name="T18" fmla="*/ 0 w 668"/>
                      <a:gd name="T19" fmla="*/ 0 h 246"/>
                      <a:gd name="T20" fmla="*/ 0 w 668"/>
                      <a:gd name="T21" fmla="*/ 0 h 246"/>
                      <a:gd name="T22" fmla="*/ 0 w 668"/>
                      <a:gd name="T23" fmla="*/ 0 h 246"/>
                      <a:gd name="T24" fmla="*/ 0 w 668"/>
                      <a:gd name="T25" fmla="*/ 0 h 246"/>
                      <a:gd name="T26" fmla="*/ 0 w 668"/>
                      <a:gd name="T27" fmla="*/ 0 h 246"/>
                      <a:gd name="T28" fmla="*/ 0 w 668"/>
                      <a:gd name="T29" fmla="*/ 0 h 246"/>
                      <a:gd name="T30" fmla="*/ 0 w 668"/>
                      <a:gd name="T31" fmla="*/ 0 h 246"/>
                      <a:gd name="T32" fmla="*/ 0 w 668"/>
                      <a:gd name="T33" fmla="*/ 0 h 246"/>
                      <a:gd name="T34" fmla="*/ 0 w 668"/>
                      <a:gd name="T35" fmla="*/ 0 h 246"/>
                      <a:gd name="T36" fmla="*/ 0 w 668"/>
                      <a:gd name="T37" fmla="*/ 0 h 246"/>
                      <a:gd name="T38" fmla="*/ 0 w 668"/>
                      <a:gd name="T39" fmla="*/ 0 h 246"/>
                      <a:gd name="T40" fmla="*/ 0 w 668"/>
                      <a:gd name="T41" fmla="*/ 0 h 246"/>
                      <a:gd name="T42" fmla="*/ 0 w 668"/>
                      <a:gd name="T43" fmla="*/ 0 h 246"/>
                      <a:gd name="T44" fmla="*/ 0 w 668"/>
                      <a:gd name="T45" fmla="*/ 0 h 246"/>
                      <a:gd name="T46" fmla="*/ 0 w 668"/>
                      <a:gd name="T47" fmla="*/ 0 h 246"/>
                      <a:gd name="T48" fmla="*/ 0 w 668"/>
                      <a:gd name="T49" fmla="*/ 0 h 246"/>
                      <a:gd name="T50" fmla="*/ 0 w 668"/>
                      <a:gd name="T51" fmla="*/ 0 h 246"/>
                      <a:gd name="T52" fmla="*/ 0 w 668"/>
                      <a:gd name="T53" fmla="*/ 0 h 246"/>
                      <a:gd name="T54" fmla="*/ 0 w 668"/>
                      <a:gd name="T55" fmla="*/ 0 h 246"/>
                      <a:gd name="T56" fmla="*/ 0 w 668"/>
                      <a:gd name="T57" fmla="*/ 0 h 246"/>
                      <a:gd name="T58" fmla="*/ 0 w 668"/>
                      <a:gd name="T59" fmla="*/ 0 h 246"/>
                      <a:gd name="T60" fmla="*/ 0 w 668"/>
                      <a:gd name="T61" fmla="*/ 0 h 246"/>
                      <a:gd name="T62" fmla="*/ 0 w 668"/>
                      <a:gd name="T63" fmla="*/ 0 h 246"/>
                      <a:gd name="T64" fmla="*/ 0 w 668"/>
                      <a:gd name="T65" fmla="*/ 0 h 246"/>
                      <a:gd name="T66" fmla="*/ 0 w 668"/>
                      <a:gd name="T67" fmla="*/ 0 h 246"/>
                      <a:gd name="T68" fmla="*/ 0 w 668"/>
                      <a:gd name="T69" fmla="*/ 0 h 246"/>
                      <a:gd name="T70" fmla="*/ 0 w 668"/>
                      <a:gd name="T71" fmla="*/ 0 h 246"/>
                      <a:gd name="T72" fmla="*/ 0 w 668"/>
                      <a:gd name="T73" fmla="*/ 0 h 246"/>
                      <a:gd name="T74" fmla="*/ 0 w 668"/>
                      <a:gd name="T75" fmla="*/ 0 h 246"/>
                      <a:gd name="T76" fmla="*/ 0 w 668"/>
                      <a:gd name="T77" fmla="*/ 0 h 246"/>
                      <a:gd name="T78" fmla="*/ 0 w 668"/>
                      <a:gd name="T79" fmla="*/ 0 h 24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668"/>
                      <a:gd name="T121" fmla="*/ 0 h 246"/>
                      <a:gd name="T122" fmla="*/ 668 w 668"/>
                      <a:gd name="T123" fmla="*/ 246 h 24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668" h="246">
                        <a:moveTo>
                          <a:pt x="667" y="153"/>
                        </a:moveTo>
                        <a:lnTo>
                          <a:pt x="667" y="168"/>
                        </a:lnTo>
                        <a:lnTo>
                          <a:pt x="657" y="162"/>
                        </a:lnTo>
                        <a:lnTo>
                          <a:pt x="647" y="156"/>
                        </a:lnTo>
                        <a:lnTo>
                          <a:pt x="637" y="148"/>
                        </a:lnTo>
                        <a:lnTo>
                          <a:pt x="632" y="140"/>
                        </a:lnTo>
                        <a:lnTo>
                          <a:pt x="624" y="132"/>
                        </a:lnTo>
                        <a:lnTo>
                          <a:pt x="620" y="124"/>
                        </a:lnTo>
                        <a:lnTo>
                          <a:pt x="617" y="115"/>
                        </a:lnTo>
                        <a:lnTo>
                          <a:pt x="616" y="105"/>
                        </a:lnTo>
                        <a:lnTo>
                          <a:pt x="586" y="115"/>
                        </a:lnTo>
                        <a:lnTo>
                          <a:pt x="555" y="124"/>
                        </a:lnTo>
                        <a:lnTo>
                          <a:pt x="525" y="133"/>
                        </a:lnTo>
                        <a:lnTo>
                          <a:pt x="495" y="142"/>
                        </a:lnTo>
                        <a:lnTo>
                          <a:pt x="465" y="152"/>
                        </a:lnTo>
                        <a:lnTo>
                          <a:pt x="435" y="162"/>
                        </a:lnTo>
                        <a:lnTo>
                          <a:pt x="405" y="172"/>
                        </a:lnTo>
                        <a:lnTo>
                          <a:pt x="373" y="182"/>
                        </a:lnTo>
                        <a:lnTo>
                          <a:pt x="343" y="192"/>
                        </a:lnTo>
                        <a:lnTo>
                          <a:pt x="311" y="200"/>
                        </a:lnTo>
                        <a:lnTo>
                          <a:pt x="280" y="209"/>
                        </a:lnTo>
                        <a:lnTo>
                          <a:pt x="249" y="217"/>
                        </a:lnTo>
                        <a:lnTo>
                          <a:pt x="218" y="224"/>
                        </a:lnTo>
                        <a:lnTo>
                          <a:pt x="188" y="230"/>
                        </a:lnTo>
                        <a:lnTo>
                          <a:pt x="156" y="235"/>
                        </a:lnTo>
                        <a:lnTo>
                          <a:pt x="126" y="241"/>
                        </a:lnTo>
                        <a:lnTo>
                          <a:pt x="115" y="242"/>
                        </a:lnTo>
                        <a:lnTo>
                          <a:pt x="112" y="243"/>
                        </a:lnTo>
                        <a:lnTo>
                          <a:pt x="107" y="245"/>
                        </a:lnTo>
                        <a:lnTo>
                          <a:pt x="96" y="242"/>
                        </a:lnTo>
                        <a:lnTo>
                          <a:pt x="97" y="222"/>
                        </a:lnTo>
                        <a:lnTo>
                          <a:pt x="97" y="195"/>
                        </a:lnTo>
                        <a:lnTo>
                          <a:pt x="96" y="164"/>
                        </a:lnTo>
                        <a:lnTo>
                          <a:pt x="91" y="134"/>
                        </a:lnTo>
                        <a:lnTo>
                          <a:pt x="90" y="101"/>
                        </a:lnTo>
                        <a:lnTo>
                          <a:pt x="85" y="73"/>
                        </a:lnTo>
                        <a:lnTo>
                          <a:pt x="75" y="52"/>
                        </a:lnTo>
                        <a:lnTo>
                          <a:pt x="61" y="36"/>
                        </a:lnTo>
                        <a:lnTo>
                          <a:pt x="47" y="24"/>
                        </a:lnTo>
                        <a:lnTo>
                          <a:pt x="31" y="16"/>
                        </a:lnTo>
                        <a:lnTo>
                          <a:pt x="15" y="9"/>
                        </a:lnTo>
                        <a:lnTo>
                          <a:pt x="0" y="4"/>
                        </a:lnTo>
                        <a:lnTo>
                          <a:pt x="47" y="0"/>
                        </a:lnTo>
                        <a:lnTo>
                          <a:pt x="81" y="12"/>
                        </a:lnTo>
                        <a:lnTo>
                          <a:pt x="105" y="36"/>
                        </a:lnTo>
                        <a:lnTo>
                          <a:pt x="119" y="68"/>
                        </a:lnTo>
                        <a:lnTo>
                          <a:pt x="127" y="105"/>
                        </a:lnTo>
                        <a:lnTo>
                          <a:pt x="132" y="141"/>
                        </a:lnTo>
                        <a:lnTo>
                          <a:pt x="135" y="174"/>
                        </a:lnTo>
                        <a:lnTo>
                          <a:pt x="136" y="202"/>
                        </a:lnTo>
                        <a:lnTo>
                          <a:pt x="171" y="195"/>
                        </a:lnTo>
                        <a:lnTo>
                          <a:pt x="205" y="187"/>
                        </a:lnTo>
                        <a:lnTo>
                          <a:pt x="238" y="180"/>
                        </a:lnTo>
                        <a:lnTo>
                          <a:pt x="273" y="170"/>
                        </a:lnTo>
                        <a:lnTo>
                          <a:pt x="305" y="161"/>
                        </a:lnTo>
                        <a:lnTo>
                          <a:pt x="339" y="152"/>
                        </a:lnTo>
                        <a:lnTo>
                          <a:pt x="372" y="142"/>
                        </a:lnTo>
                        <a:lnTo>
                          <a:pt x="405" y="133"/>
                        </a:lnTo>
                        <a:lnTo>
                          <a:pt x="437" y="123"/>
                        </a:lnTo>
                        <a:lnTo>
                          <a:pt x="469" y="113"/>
                        </a:lnTo>
                        <a:lnTo>
                          <a:pt x="503" y="102"/>
                        </a:lnTo>
                        <a:lnTo>
                          <a:pt x="535" y="93"/>
                        </a:lnTo>
                        <a:lnTo>
                          <a:pt x="568" y="83"/>
                        </a:lnTo>
                        <a:lnTo>
                          <a:pt x="601" y="72"/>
                        </a:lnTo>
                        <a:lnTo>
                          <a:pt x="636" y="61"/>
                        </a:lnTo>
                        <a:lnTo>
                          <a:pt x="667" y="52"/>
                        </a:lnTo>
                        <a:lnTo>
                          <a:pt x="667" y="85"/>
                        </a:lnTo>
                        <a:lnTo>
                          <a:pt x="662" y="86"/>
                        </a:lnTo>
                        <a:lnTo>
                          <a:pt x="654" y="89"/>
                        </a:lnTo>
                        <a:lnTo>
                          <a:pt x="648" y="92"/>
                        </a:lnTo>
                        <a:lnTo>
                          <a:pt x="640" y="94"/>
                        </a:lnTo>
                        <a:lnTo>
                          <a:pt x="636" y="102"/>
                        </a:lnTo>
                        <a:lnTo>
                          <a:pt x="634" y="112"/>
                        </a:lnTo>
                        <a:lnTo>
                          <a:pt x="636" y="120"/>
                        </a:lnTo>
                        <a:lnTo>
                          <a:pt x="637" y="128"/>
                        </a:lnTo>
                        <a:lnTo>
                          <a:pt x="644" y="134"/>
                        </a:lnTo>
                        <a:lnTo>
                          <a:pt x="652" y="141"/>
                        </a:lnTo>
                        <a:lnTo>
                          <a:pt x="660" y="148"/>
                        </a:lnTo>
                        <a:lnTo>
                          <a:pt x="667" y="153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3" name="Freeform 77"/>
                  <p:cNvSpPr>
                    <a:spLocks noChangeArrowheads="1"/>
                  </p:cNvSpPr>
                  <p:nvPr/>
                </p:nvSpPr>
                <p:spPr bwMode="auto">
                  <a:xfrm>
                    <a:off x="4267" y="3553"/>
                    <a:ext cx="36" cy="76"/>
                  </a:xfrm>
                  <a:custGeom>
                    <a:avLst/>
                    <a:gdLst>
                      <a:gd name="T0" fmla="*/ 0 w 158"/>
                      <a:gd name="T1" fmla="*/ 0 h 335"/>
                      <a:gd name="T2" fmla="*/ 0 w 158"/>
                      <a:gd name="T3" fmla="*/ 0 h 335"/>
                      <a:gd name="T4" fmla="*/ 0 w 158"/>
                      <a:gd name="T5" fmla="*/ 0 h 335"/>
                      <a:gd name="T6" fmla="*/ 0 w 158"/>
                      <a:gd name="T7" fmla="*/ 0 h 335"/>
                      <a:gd name="T8" fmla="*/ 0 w 158"/>
                      <a:gd name="T9" fmla="*/ 0 h 335"/>
                      <a:gd name="T10" fmla="*/ 0 w 158"/>
                      <a:gd name="T11" fmla="*/ 0 h 335"/>
                      <a:gd name="T12" fmla="*/ 0 w 158"/>
                      <a:gd name="T13" fmla="*/ 0 h 335"/>
                      <a:gd name="T14" fmla="*/ 0 w 158"/>
                      <a:gd name="T15" fmla="*/ 0 h 335"/>
                      <a:gd name="T16" fmla="*/ 0 w 158"/>
                      <a:gd name="T17" fmla="*/ 0 h 335"/>
                      <a:gd name="T18" fmla="*/ 0 w 158"/>
                      <a:gd name="T19" fmla="*/ 0 h 335"/>
                      <a:gd name="T20" fmla="*/ 0 w 158"/>
                      <a:gd name="T21" fmla="*/ 0 h 335"/>
                      <a:gd name="T22" fmla="*/ 0 w 158"/>
                      <a:gd name="T23" fmla="*/ 0 h 335"/>
                      <a:gd name="T24" fmla="*/ 0 w 158"/>
                      <a:gd name="T25" fmla="*/ 0 h 335"/>
                      <a:gd name="T26" fmla="*/ 0 w 158"/>
                      <a:gd name="T27" fmla="*/ 0 h 335"/>
                      <a:gd name="T28" fmla="*/ 0 w 158"/>
                      <a:gd name="T29" fmla="*/ 0 h 335"/>
                      <a:gd name="T30" fmla="*/ 0 w 158"/>
                      <a:gd name="T31" fmla="*/ 0 h 335"/>
                      <a:gd name="T32" fmla="*/ 0 w 158"/>
                      <a:gd name="T33" fmla="*/ 0 h 335"/>
                      <a:gd name="T34" fmla="*/ 0 w 158"/>
                      <a:gd name="T35" fmla="*/ 0 h 335"/>
                      <a:gd name="T36" fmla="*/ 0 w 158"/>
                      <a:gd name="T37" fmla="*/ 0 h 335"/>
                      <a:gd name="T38" fmla="*/ 0 w 158"/>
                      <a:gd name="T39" fmla="*/ 0 h 335"/>
                      <a:gd name="T40" fmla="*/ 0 w 158"/>
                      <a:gd name="T41" fmla="*/ 0 h 335"/>
                      <a:gd name="T42" fmla="*/ 0 w 158"/>
                      <a:gd name="T43" fmla="*/ 0 h 335"/>
                      <a:gd name="T44" fmla="*/ 0 w 158"/>
                      <a:gd name="T45" fmla="*/ 0 h 335"/>
                      <a:gd name="T46" fmla="*/ 0 w 158"/>
                      <a:gd name="T47" fmla="*/ 0 h 335"/>
                      <a:gd name="T48" fmla="*/ 0 w 158"/>
                      <a:gd name="T49" fmla="*/ 0 h 335"/>
                      <a:gd name="T50" fmla="*/ 0 w 158"/>
                      <a:gd name="T51" fmla="*/ 0 h 335"/>
                      <a:gd name="T52" fmla="*/ 0 w 158"/>
                      <a:gd name="T53" fmla="*/ 0 h 335"/>
                      <a:gd name="T54" fmla="*/ 0 w 158"/>
                      <a:gd name="T55" fmla="*/ 0 h 335"/>
                      <a:gd name="T56" fmla="*/ 0 w 158"/>
                      <a:gd name="T57" fmla="*/ 0 h 335"/>
                      <a:gd name="T58" fmla="*/ 0 w 158"/>
                      <a:gd name="T59" fmla="*/ 0 h 335"/>
                      <a:gd name="T60" fmla="*/ 0 w 158"/>
                      <a:gd name="T61" fmla="*/ 0 h 335"/>
                      <a:gd name="T62" fmla="*/ 0 w 158"/>
                      <a:gd name="T63" fmla="*/ 0 h 335"/>
                      <a:gd name="T64" fmla="*/ 0 w 158"/>
                      <a:gd name="T65" fmla="*/ 0 h 335"/>
                      <a:gd name="T66" fmla="*/ 0 w 158"/>
                      <a:gd name="T67" fmla="*/ 0 h 335"/>
                      <a:gd name="T68" fmla="*/ 0 w 158"/>
                      <a:gd name="T69" fmla="*/ 0 h 335"/>
                      <a:gd name="T70" fmla="*/ 0 w 158"/>
                      <a:gd name="T71" fmla="*/ 0 h 335"/>
                      <a:gd name="T72" fmla="*/ 0 w 158"/>
                      <a:gd name="T73" fmla="*/ 0 h 335"/>
                      <a:gd name="T74" fmla="*/ 0 w 158"/>
                      <a:gd name="T75" fmla="*/ 0 h 335"/>
                      <a:gd name="T76" fmla="*/ 0 w 158"/>
                      <a:gd name="T77" fmla="*/ 0 h 335"/>
                      <a:gd name="T78" fmla="*/ 0 w 158"/>
                      <a:gd name="T79" fmla="*/ 0 h 335"/>
                      <a:gd name="T80" fmla="*/ 0 w 158"/>
                      <a:gd name="T81" fmla="*/ 0 h 335"/>
                      <a:gd name="T82" fmla="*/ 0 w 158"/>
                      <a:gd name="T83" fmla="*/ 0 h 335"/>
                      <a:gd name="T84" fmla="*/ 0 w 158"/>
                      <a:gd name="T85" fmla="*/ 0 h 335"/>
                      <a:gd name="T86" fmla="*/ 0 w 158"/>
                      <a:gd name="T87" fmla="*/ 0 h 335"/>
                      <a:gd name="T88" fmla="*/ 0 w 158"/>
                      <a:gd name="T89" fmla="*/ 0 h 335"/>
                      <a:gd name="T90" fmla="*/ 0 w 158"/>
                      <a:gd name="T91" fmla="*/ 0 h 335"/>
                      <a:gd name="T92" fmla="*/ 0 w 158"/>
                      <a:gd name="T93" fmla="*/ 0 h 335"/>
                      <a:gd name="T94" fmla="*/ 0 w 158"/>
                      <a:gd name="T95" fmla="*/ 0 h 335"/>
                      <a:gd name="T96" fmla="*/ 0 w 158"/>
                      <a:gd name="T97" fmla="*/ 0 h 335"/>
                      <a:gd name="T98" fmla="*/ 0 w 158"/>
                      <a:gd name="T99" fmla="*/ 0 h 335"/>
                      <a:gd name="T100" fmla="*/ 0 w 158"/>
                      <a:gd name="T101" fmla="*/ 0 h 335"/>
                      <a:gd name="T102" fmla="*/ 0 w 158"/>
                      <a:gd name="T103" fmla="*/ 0 h 335"/>
                      <a:gd name="T104" fmla="*/ 0 w 158"/>
                      <a:gd name="T105" fmla="*/ 0 h 335"/>
                      <a:gd name="T106" fmla="*/ 0 w 158"/>
                      <a:gd name="T107" fmla="*/ 0 h 335"/>
                      <a:gd name="T108" fmla="*/ 0 w 158"/>
                      <a:gd name="T109" fmla="*/ 0 h 335"/>
                      <a:gd name="T110" fmla="*/ 0 w 158"/>
                      <a:gd name="T111" fmla="*/ 0 h 335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58"/>
                      <a:gd name="T169" fmla="*/ 0 h 335"/>
                      <a:gd name="T170" fmla="*/ 158 w 158"/>
                      <a:gd name="T171" fmla="*/ 335 h 335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58" h="335">
                        <a:moveTo>
                          <a:pt x="0" y="234"/>
                        </a:moveTo>
                        <a:lnTo>
                          <a:pt x="0" y="201"/>
                        </a:lnTo>
                        <a:lnTo>
                          <a:pt x="2" y="201"/>
                        </a:lnTo>
                        <a:lnTo>
                          <a:pt x="3" y="200"/>
                        </a:lnTo>
                        <a:lnTo>
                          <a:pt x="5" y="200"/>
                        </a:lnTo>
                        <a:lnTo>
                          <a:pt x="6" y="200"/>
                        </a:lnTo>
                        <a:lnTo>
                          <a:pt x="3" y="187"/>
                        </a:lnTo>
                        <a:lnTo>
                          <a:pt x="9" y="161"/>
                        </a:lnTo>
                        <a:lnTo>
                          <a:pt x="21" y="124"/>
                        </a:lnTo>
                        <a:lnTo>
                          <a:pt x="38" y="86"/>
                        </a:lnTo>
                        <a:lnTo>
                          <a:pt x="62" y="48"/>
                        </a:lnTo>
                        <a:lnTo>
                          <a:pt x="91" y="17"/>
                        </a:lnTo>
                        <a:lnTo>
                          <a:pt x="123" y="0"/>
                        </a:lnTo>
                        <a:lnTo>
                          <a:pt x="157" y="0"/>
                        </a:lnTo>
                        <a:lnTo>
                          <a:pt x="127" y="20"/>
                        </a:lnTo>
                        <a:lnTo>
                          <a:pt x="101" y="43"/>
                        </a:lnTo>
                        <a:lnTo>
                          <a:pt x="81" y="69"/>
                        </a:lnTo>
                        <a:lnTo>
                          <a:pt x="63" y="95"/>
                        </a:lnTo>
                        <a:lnTo>
                          <a:pt x="51" y="124"/>
                        </a:lnTo>
                        <a:lnTo>
                          <a:pt x="42" y="155"/>
                        </a:lnTo>
                        <a:lnTo>
                          <a:pt x="38" y="184"/>
                        </a:lnTo>
                        <a:lnTo>
                          <a:pt x="36" y="211"/>
                        </a:lnTo>
                        <a:lnTo>
                          <a:pt x="33" y="227"/>
                        </a:lnTo>
                        <a:lnTo>
                          <a:pt x="36" y="243"/>
                        </a:lnTo>
                        <a:lnTo>
                          <a:pt x="43" y="261"/>
                        </a:lnTo>
                        <a:lnTo>
                          <a:pt x="53" y="280"/>
                        </a:lnTo>
                        <a:lnTo>
                          <a:pt x="67" y="297"/>
                        </a:lnTo>
                        <a:lnTo>
                          <a:pt x="85" y="310"/>
                        </a:lnTo>
                        <a:lnTo>
                          <a:pt x="105" y="318"/>
                        </a:lnTo>
                        <a:lnTo>
                          <a:pt x="130" y="321"/>
                        </a:lnTo>
                        <a:lnTo>
                          <a:pt x="114" y="328"/>
                        </a:lnTo>
                        <a:lnTo>
                          <a:pt x="98" y="331"/>
                        </a:lnTo>
                        <a:lnTo>
                          <a:pt x="82" y="334"/>
                        </a:lnTo>
                        <a:lnTo>
                          <a:pt x="65" y="334"/>
                        </a:lnTo>
                        <a:lnTo>
                          <a:pt x="49" y="333"/>
                        </a:lnTo>
                        <a:lnTo>
                          <a:pt x="33" y="329"/>
                        </a:lnTo>
                        <a:lnTo>
                          <a:pt x="16" y="322"/>
                        </a:lnTo>
                        <a:lnTo>
                          <a:pt x="0" y="315"/>
                        </a:lnTo>
                        <a:lnTo>
                          <a:pt x="0" y="301"/>
                        </a:lnTo>
                        <a:lnTo>
                          <a:pt x="12" y="306"/>
                        </a:lnTo>
                        <a:lnTo>
                          <a:pt x="22" y="310"/>
                        </a:lnTo>
                        <a:lnTo>
                          <a:pt x="29" y="312"/>
                        </a:lnTo>
                        <a:lnTo>
                          <a:pt x="33" y="312"/>
                        </a:lnTo>
                        <a:lnTo>
                          <a:pt x="33" y="306"/>
                        </a:lnTo>
                        <a:lnTo>
                          <a:pt x="33" y="302"/>
                        </a:lnTo>
                        <a:lnTo>
                          <a:pt x="32" y="300"/>
                        </a:lnTo>
                        <a:lnTo>
                          <a:pt x="29" y="296"/>
                        </a:lnTo>
                        <a:lnTo>
                          <a:pt x="25" y="283"/>
                        </a:lnTo>
                        <a:lnTo>
                          <a:pt x="21" y="270"/>
                        </a:lnTo>
                        <a:lnTo>
                          <a:pt x="16" y="257"/>
                        </a:lnTo>
                        <a:lnTo>
                          <a:pt x="12" y="237"/>
                        </a:lnTo>
                        <a:lnTo>
                          <a:pt x="7" y="235"/>
                        </a:lnTo>
                        <a:lnTo>
                          <a:pt x="5" y="234"/>
                        </a:lnTo>
                        <a:lnTo>
                          <a:pt x="3" y="234"/>
                        </a:lnTo>
                        <a:lnTo>
                          <a:pt x="0" y="234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4" name="Freeform 7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573"/>
                    <a:ext cx="14" cy="40"/>
                  </a:xfrm>
                  <a:custGeom>
                    <a:avLst/>
                    <a:gdLst>
                      <a:gd name="T0" fmla="*/ 0 w 60"/>
                      <a:gd name="T1" fmla="*/ 0 h 175"/>
                      <a:gd name="T2" fmla="*/ 0 w 60"/>
                      <a:gd name="T3" fmla="*/ 0 h 175"/>
                      <a:gd name="T4" fmla="*/ 0 w 60"/>
                      <a:gd name="T5" fmla="*/ 0 h 175"/>
                      <a:gd name="T6" fmla="*/ 0 w 60"/>
                      <a:gd name="T7" fmla="*/ 0 h 175"/>
                      <a:gd name="T8" fmla="*/ 0 w 60"/>
                      <a:gd name="T9" fmla="*/ 0 h 175"/>
                      <a:gd name="T10" fmla="*/ 0 w 60"/>
                      <a:gd name="T11" fmla="*/ 0 h 175"/>
                      <a:gd name="T12" fmla="*/ 0 w 60"/>
                      <a:gd name="T13" fmla="*/ 0 h 175"/>
                      <a:gd name="T14" fmla="*/ 0 w 60"/>
                      <a:gd name="T15" fmla="*/ 0 h 175"/>
                      <a:gd name="T16" fmla="*/ 0 w 60"/>
                      <a:gd name="T17" fmla="*/ 0 h 175"/>
                      <a:gd name="T18" fmla="*/ 0 w 60"/>
                      <a:gd name="T19" fmla="*/ 0 h 175"/>
                      <a:gd name="T20" fmla="*/ 0 w 60"/>
                      <a:gd name="T21" fmla="*/ 0 h 175"/>
                      <a:gd name="T22" fmla="*/ 0 w 60"/>
                      <a:gd name="T23" fmla="*/ 0 h 175"/>
                      <a:gd name="T24" fmla="*/ 0 w 60"/>
                      <a:gd name="T25" fmla="*/ 0 h 175"/>
                      <a:gd name="T26" fmla="*/ 0 w 60"/>
                      <a:gd name="T27" fmla="*/ 0 h 175"/>
                      <a:gd name="T28" fmla="*/ 0 w 60"/>
                      <a:gd name="T29" fmla="*/ 0 h 175"/>
                      <a:gd name="T30" fmla="*/ 0 w 60"/>
                      <a:gd name="T31" fmla="*/ 0 h 175"/>
                      <a:gd name="T32" fmla="*/ 0 w 60"/>
                      <a:gd name="T33" fmla="*/ 0 h 175"/>
                      <a:gd name="T34" fmla="*/ 0 w 60"/>
                      <a:gd name="T35" fmla="*/ 0 h 175"/>
                      <a:gd name="T36" fmla="*/ 0 w 60"/>
                      <a:gd name="T37" fmla="*/ 0 h 175"/>
                      <a:gd name="T38" fmla="*/ 0 w 60"/>
                      <a:gd name="T39" fmla="*/ 0 h 175"/>
                      <a:gd name="T40" fmla="*/ 0 w 60"/>
                      <a:gd name="T41" fmla="*/ 0 h 175"/>
                      <a:gd name="T42" fmla="*/ 0 w 60"/>
                      <a:gd name="T43" fmla="*/ 0 h 175"/>
                      <a:gd name="T44" fmla="*/ 0 w 60"/>
                      <a:gd name="T45" fmla="*/ 0 h 175"/>
                      <a:gd name="T46" fmla="*/ 0 w 60"/>
                      <a:gd name="T47" fmla="*/ 0 h 175"/>
                      <a:gd name="T48" fmla="*/ 0 w 60"/>
                      <a:gd name="T49" fmla="*/ 0 h 175"/>
                      <a:gd name="T50" fmla="*/ 0 w 60"/>
                      <a:gd name="T51" fmla="*/ 0 h 175"/>
                      <a:gd name="T52" fmla="*/ 0 w 60"/>
                      <a:gd name="T53" fmla="*/ 0 h 175"/>
                      <a:gd name="T54" fmla="*/ 0 w 60"/>
                      <a:gd name="T55" fmla="*/ 0 h 175"/>
                      <a:gd name="T56" fmla="*/ 0 w 60"/>
                      <a:gd name="T57" fmla="*/ 0 h 175"/>
                      <a:gd name="T58" fmla="*/ 0 w 60"/>
                      <a:gd name="T59" fmla="*/ 0 h 175"/>
                      <a:gd name="T60" fmla="*/ 0 w 60"/>
                      <a:gd name="T61" fmla="*/ 0 h 175"/>
                      <a:gd name="T62" fmla="*/ 0 w 60"/>
                      <a:gd name="T63" fmla="*/ 0 h 175"/>
                      <a:gd name="T64" fmla="*/ 0 w 60"/>
                      <a:gd name="T65" fmla="*/ 0 h 175"/>
                      <a:gd name="T66" fmla="*/ 0 w 60"/>
                      <a:gd name="T67" fmla="*/ 0 h 175"/>
                      <a:gd name="T68" fmla="*/ 0 w 60"/>
                      <a:gd name="T69" fmla="*/ 0 h 175"/>
                      <a:gd name="T70" fmla="*/ 0 w 60"/>
                      <a:gd name="T71" fmla="*/ 0 h 175"/>
                      <a:gd name="T72" fmla="*/ 0 w 60"/>
                      <a:gd name="T73" fmla="*/ 0 h 175"/>
                      <a:gd name="T74" fmla="*/ 0 w 60"/>
                      <a:gd name="T75" fmla="*/ 0 h 175"/>
                      <a:gd name="T76" fmla="*/ 0 w 60"/>
                      <a:gd name="T77" fmla="*/ 0 h 175"/>
                      <a:gd name="T78" fmla="*/ 0 w 60"/>
                      <a:gd name="T79" fmla="*/ 0 h 175"/>
                      <a:gd name="T80" fmla="*/ 0 w 60"/>
                      <a:gd name="T81" fmla="*/ 0 h 175"/>
                      <a:gd name="T82" fmla="*/ 0 w 60"/>
                      <a:gd name="T83" fmla="*/ 0 h 175"/>
                      <a:gd name="T84" fmla="*/ 0 w 60"/>
                      <a:gd name="T85" fmla="*/ 0 h 175"/>
                      <a:gd name="T86" fmla="*/ 0 w 60"/>
                      <a:gd name="T87" fmla="*/ 0 h 175"/>
                      <a:gd name="T88" fmla="*/ 0 w 60"/>
                      <a:gd name="T89" fmla="*/ 0 h 175"/>
                      <a:gd name="T90" fmla="*/ 0 w 60"/>
                      <a:gd name="T91" fmla="*/ 0 h 17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60"/>
                      <a:gd name="T139" fmla="*/ 0 h 175"/>
                      <a:gd name="T140" fmla="*/ 60 w 60"/>
                      <a:gd name="T141" fmla="*/ 175 h 175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60" h="175">
                        <a:moveTo>
                          <a:pt x="59" y="0"/>
                        </a:moveTo>
                        <a:lnTo>
                          <a:pt x="58" y="4"/>
                        </a:lnTo>
                        <a:lnTo>
                          <a:pt x="56" y="11"/>
                        </a:lnTo>
                        <a:lnTo>
                          <a:pt x="52" y="21"/>
                        </a:lnTo>
                        <a:lnTo>
                          <a:pt x="45" y="43"/>
                        </a:lnTo>
                        <a:lnTo>
                          <a:pt x="34" y="68"/>
                        </a:lnTo>
                        <a:lnTo>
                          <a:pt x="27" y="83"/>
                        </a:lnTo>
                        <a:lnTo>
                          <a:pt x="24" y="94"/>
                        </a:lnTo>
                        <a:lnTo>
                          <a:pt x="21" y="104"/>
                        </a:lnTo>
                        <a:lnTo>
                          <a:pt x="20" y="112"/>
                        </a:lnTo>
                        <a:lnTo>
                          <a:pt x="20" y="120"/>
                        </a:lnTo>
                        <a:lnTo>
                          <a:pt x="20" y="128"/>
                        </a:lnTo>
                        <a:lnTo>
                          <a:pt x="20" y="137"/>
                        </a:lnTo>
                        <a:lnTo>
                          <a:pt x="21" y="143"/>
                        </a:lnTo>
                        <a:lnTo>
                          <a:pt x="21" y="148"/>
                        </a:lnTo>
                        <a:lnTo>
                          <a:pt x="22" y="154"/>
                        </a:lnTo>
                        <a:lnTo>
                          <a:pt x="24" y="159"/>
                        </a:lnTo>
                        <a:lnTo>
                          <a:pt x="21" y="167"/>
                        </a:lnTo>
                        <a:lnTo>
                          <a:pt x="18" y="171"/>
                        </a:lnTo>
                        <a:lnTo>
                          <a:pt x="17" y="172"/>
                        </a:lnTo>
                        <a:lnTo>
                          <a:pt x="16" y="174"/>
                        </a:lnTo>
                        <a:lnTo>
                          <a:pt x="10" y="169"/>
                        </a:lnTo>
                        <a:lnTo>
                          <a:pt x="8" y="166"/>
                        </a:lnTo>
                        <a:lnTo>
                          <a:pt x="7" y="163"/>
                        </a:lnTo>
                        <a:lnTo>
                          <a:pt x="6" y="161"/>
                        </a:lnTo>
                        <a:lnTo>
                          <a:pt x="4" y="151"/>
                        </a:lnTo>
                        <a:lnTo>
                          <a:pt x="3" y="142"/>
                        </a:lnTo>
                        <a:lnTo>
                          <a:pt x="2" y="131"/>
                        </a:lnTo>
                        <a:lnTo>
                          <a:pt x="0" y="122"/>
                        </a:lnTo>
                        <a:lnTo>
                          <a:pt x="0" y="116"/>
                        </a:lnTo>
                        <a:lnTo>
                          <a:pt x="0" y="112"/>
                        </a:lnTo>
                        <a:lnTo>
                          <a:pt x="2" y="107"/>
                        </a:lnTo>
                        <a:lnTo>
                          <a:pt x="2" y="103"/>
                        </a:lnTo>
                        <a:lnTo>
                          <a:pt x="8" y="81"/>
                        </a:lnTo>
                        <a:lnTo>
                          <a:pt x="13" y="65"/>
                        </a:lnTo>
                        <a:lnTo>
                          <a:pt x="20" y="49"/>
                        </a:lnTo>
                        <a:lnTo>
                          <a:pt x="31" y="23"/>
                        </a:lnTo>
                        <a:lnTo>
                          <a:pt x="40" y="13"/>
                        </a:lnTo>
                        <a:lnTo>
                          <a:pt x="42" y="8"/>
                        </a:lnTo>
                        <a:lnTo>
                          <a:pt x="46" y="4"/>
                        </a:lnTo>
                        <a:lnTo>
                          <a:pt x="52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9" y="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" name="Freeform 79"/>
                  <p:cNvSpPr>
                    <a:spLocks noChangeArrowheads="1"/>
                  </p:cNvSpPr>
                  <p:nvPr/>
                </p:nvSpPr>
                <p:spPr bwMode="auto">
                  <a:xfrm>
                    <a:off x="3866" y="3550"/>
                    <a:ext cx="114" cy="20"/>
                  </a:xfrm>
                  <a:custGeom>
                    <a:avLst/>
                    <a:gdLst>
                      <a:gd name="T0" fmla="*/ 0 w 501"/>
                      <a:gd name="T1" fmla="*/ 0 h 90"/>
                      <a:gd name="T2" fmla="*/ 0 w 501"/>
                      <a:gd name="T3" fmla="*/ 0 h 90"/>
                      <a:gd name="T4" fmla="*/ 0 w 501"/>
                      <a:gd name="T5" fmla="*/ 0 h 90"/>
                      <a:gd name="T6" fmla="*/ 0 w 501"/>
                      <a:gd name="T7" fmla="*/ 0 h 90"/>
                      <a:gd name="T8" fmla="*/ 0 w 501"/>
                      <a:gd name="T9" fmla="*/ 0 h 90"/>
                      <a:gd name="T10" fmla="*/ 0 w 501"/>
                      <a:gd name="T11" fmla="*/ 0 h 90"/>
                      <a:gd name="T12" fmla="*/ 0 w 501"/>
                      <a:gd name="T13" fmla="*/ 0 h 90"/>
                      <a:gd name="T14" fmla="*/ 0 w 501"/>
                      <a:gd name="T15" fmla="*/ 0 h 90"/>
                      <a:gd name="T16" fmla="*/ 0 w 501"/>
                      <a:gd name="T17" fmla="*/ 0 h 90"/>
                      <a:gd name="T18" fmla="*/ 0 w 501"/>
                      <a:gd name="T19" fmla="*/ 0 h 90"/>
                      <a:gd name="T20" fmla="*/ 0 w 501"/>
                      <a:gd name="T21" fmla="*/ 0 h 90"/>
                      <a:gd name="T22" fmla="*/ 0 w 501"/>
                      <a:gd name="T23" fmla="*/ 0 h 90"/>
                      <a:gd name="T24" fmla="*/ 0 w 501"/>
                      <a:gd name="T25" fmla="*/ 0 h 90"/>
                      <a:gd name="T26" fmla="*/ 0 w 501"/>
                      <a:gd name="T27" fmla="*/ 0 h 90"/>
                      <a:gd name="T28" fmla="*/ 0 w 501"/>
                      <a:gd name="T29" fmla="*/ 0 h 90"/>
                      <a:gd name="T30" fmla="*/ 0 w 501"/>
                      <a:gd name="T31" fmla="*/ 0 h 90"/>
                      <a:gd name="T32" fmla="*/ 0 w 501"/>
                      <a:gd name="T33" fmla="*/ 0 h 90"/>
                      <a:gd name="T34" fmla="*/ 0 w 501"/>
                      <a:gd name="T35" fmla="*/ 0 h 90"/>
                      <a:gd name="T36" fmla="*/ 0 w 501"/>
                      <a:gd name="T37" fmla="*/ 0 h 90"/>
                      <a:gd name="T38" fmla="*/ 0 w 501"/>
                      <a:gd name="T39" fmla="*/ 0 h 90"/>
                      <a:gd name="T40" fmla="*/ 0 w 501"/>
                      <a:gd name="T41" fmla="*/ 0 h 90"/>
                      <a:gd name="T42" fmla="*/ 0 w 501"/>
                      <a:gd name="T43" fmla="*/ 0 h 90"/>
                      <a:gd name="T44" fmla="*/ 0 w 501"/>
                      <a:gd name="T45" fmla="*/ 0 h 90"/>
                      <a:gd name="T46" fmla="*/ 0 w 501"/>
                      <a:gd name="T47" fmla="*/ 0 h 90"/>
                      <a:gd name="T48" fmla="*/ 0 w 501"/>
                      <a:gd name="T49" fmla="*/ 0 h 90"/>
                      <a:gd name="T50" fmla="*/ 0 w 501"/>
                      <a:gd name="T51" fmla="*/ 0 h 90"/>
                      <a:gd name="T52" fmla="*/ 0 w 501"/>
                      <a:gd name="T53" fmla="*/ 0 h 90"/>
                      <a:gd name="T54" fmla="*/ 0 w 501"/>
                      <a:gd name="T55" fmla="*/ 0 h 90"/>
                      <a:gd name="T56" fmla="*/ 0 w 501"/>
                      <a:gd name="T57" fmla="*/ 0 h 90"/>
                      <a:gd name="T58" fmla="*/ 0 w 501"/>
                      <a:gd name="T59" fmla="*/ 0 h 90"/>
                      <a:gd name="T60" fmla="*/ 0 w 501"/>
                      <a:gd name="T61" fmla="*/ 0 h 90"/>
                      <a:gd name="T62" fmla="*/ 0 w 501"/>
                      <a:gd name="T63" fmla="*/ 0 h 90"/>
                      <a:gd name="T64" fmla="*/ 0 w 501"/>
                      <a:gd name="T65" fmla="*/ 0 h 90"/>
                      <a:gd name="T66" fmla="*/ 0 w 501"/>
                      <a:gd name="T67" fmla="*/ 0 h 9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01"/>
                      <a:gd name="T103" fmla="*/ 0 h 90"/>
                      <a:gd name="T104" fmla="*/ 501 w 501"/>
                      <a:gd name="T105" fmla="*/ 90 h 9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01" h="90">
                        <a:moveTo>
                          <a:pt x="500" y="89"/>
                        </a:moveTo>
                        <a:lnTo>
                          <a:pt x="483" y="89"/>
                        </a:lnTo>
                        <a:lnTo>
                          <a:pt x="460" y="87"/>
                        </a:lnTo>
                        <a:lnTo>
                          <a:pt x="430" y="84"/>
                        </a:lnTo>
                        <a:lnTo>
                          <a:pt x="394" y="80"/>
                        </a:lnTo>
                        <a:lnTo>
                          <a:pt x="356" y="75"/>
                        </a:lnTo>
                        <a:lnTo>
                          <a:pt x="316" y="69"/>
                        </a:lnTo>
                        <a:lnTo>
                          <a:pt x="271" y="63"/>
                        </a:lnTo>
                        <a:lnTo>
                          <a:pt x="226" y="56"/>
                        </a:lnTo>
                        <a:lnTo>
                          <a:pt x="185" y="50"/>
                        </a:lnTo>
                        <a:lnTo>
                          <a:pt x="144" y="43"/>
                        </a:lnTo>
                        <a:lnTo>
                          <a:pt x="106" y="34"/>
                        </a:lnTo>
                        <a:lnTo>
                          <a:pt x="72" y="28"/>
                        </a:lnTo>
                        <a:lnTo>
                          <a:pt x="43" y="21"/>
                        </a:lnTo>
                        <a:lnTo>
                          <a:pt x="22" y="14"/>
                        </a:lnTo>
                        <a:lnTo>
                          <a:pt x="6" y="7"/>
                        </a:lnTo>
                        <a:lnTo>
                          <a:pt x="0" y="2"/>
                        </a:lnTo>
                        <a:lnTo>
                          <a:pt x="13" y="1"/>
                        </a:lnTo>
                        <a:lnTo>
                          <a:pt x="33" y="0"/>
                        </a:lnTo>
                        <a:lnTo>
                          <a:pt x="58" y="0"/>
                        </a:lnTo>
                        <a:lnTo>
                          <a:pt x="90" y="1"/>
                        </a:lnTo>
                        <a:lnTo>
                          <a:pt x="124" y="4"/>
                        </a:lnTo>
                        <a:lnTo>
                          <a:pt x="161" y="6"/>
                        </a:lnTo>
                        <a:lnTo>
                          <a:pt x="201" y="10"/>
                        </a:lnTo>
                        <a:lnTo>
                          <a:pt x="242" y="15"/>
                        </a:lnTo>
                        <a:lnTo>
                          <a:pt x="284" y="21"/>
                        </a:lnTo>
                        <a:lnTo>
                          <a:pt x="324" y="28"/>
                        </a:lnTo>
                        <a:lnTo>
                          <a:pt x="363" y="35"/>
                        </a:lnTo>
                        <a:lnTo>
                          <a:pt x="400" y="46"/>
                        </a:lnTo>
                        <a:lnTo>
                          <a:pt x="433" y="55"/>
                        </a:lnTo>
                        <a:lnTo>
                          <a:pt x="460" y="66"/>
                        </a:lnTo>
                        <a:lnTo>
                          <a:pt x="483" y="77"/>
                        </a:lnTo>
                        <a:lnTo>
                          <a:pt x="500" y="89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6" name="Freeform 80"/>
                  <p:cNvSpPr>
                    <a:spLocks noChangeArrowheads="1"/>
                  </p:cNvSpPr>
                  <p:nvPr/>
                </p:nvSpPr>
                <p:spPr bwMode="auto">
                  <a:xfrm>
                    <a:off x="3861" y="3564"/>
                    <a:ext cx="114" cy="20"/>
                  </a:xfrm>
                  <a:custGeom>
                    <a:avLst/>
                    <a:gdLst>
                      <a:gd name="T0" fmla="*/ 0 w 501"/>
                      <a:gd name="T1" fmla="*/ 0 h 88"/>
                      <a:gd name="T2" fmla="*/ 0 w 501"/>
                      <a:gd name="T3" fmla="*/ 0 h 88"/>
                      <a:gd name="T4" fmla="*/ 0 w 501"/>
                      <a:gd name="T5" fmla="*/ 0 h 88"/>
                      <a:gd name="T6" fmla="*/ 0 w 501"/>
                      <a:gd name="T7" fmla="*/ 0 h 88"/>
                      <a:gd name="T8" fmla="*/ 0 w 501"/>
                      <a:gd name="T9" fmla="*/ 0 h 88"/>
                      <a:gd name="T10" fmla="*/ 0 w 501"/>
                      <a:gd name="T11" fmla="*/ 0 h 88"/>
                      <a:gd name="T12" fmla="*/ 0 w 501"/>
                      <a:gd name="T13" fmla="*/ 0 h 88"/>
                      <a:gd name="T14" fmla="*/ 0 w 501"/>
                      <a:gd name="T15" fmla="*/ 0 h 88"/>
                      <a:gd name="T16" fmla="*/ 0 w 501"/>
                      <a:gd name="T17" fmla="*/ 0 h 88"/>
                      <a:gd name="T18" fmla="*/ 0 w 501"/>
                      <a:gd name="T19" fmla="*/ 0 h 88"/>
                      <a:gd name="T20" fmla="*/ 0 w 501"/>
                      <a:gd name="T21" fmla="*/ 0 h 88"/>
                      <a:gd name="T22" fmla="*/ 0 w 501"/>
                      <a:gd name="T23" fmla="*/ 0 h 88"/>
                      <a:gd name="T24" fmla="*/ 0 w 501"/>
                      <a:gd name="T25" fmla="*/ 0 h 88"/>
                      <a:gd name="T26" fmla="*/ 0 w 501"/>
                      <a:gd name="T27" fmla="*/ 0 h 88"/>
                      <a:gd name="T28" fmla="*/ 0 w 501"/>
                      <a:gd name="T29" fmla="*/ 0 h 88"/>
                      <a:gd name="T30" fmla="*/ 0 w 501"/>
                      <a:gd name="T31" fmla="*/ 0 h 88"/>
                      <a:gd name="T32" fmla="*/ 0 w 501"/>
                      <a:gd name="T33" fmla="*/ 0 h 88"/>
                      <a:gd name="T34" fmla="*/ 0 w 501"/>
                      <a:gd name="T35" fmla="*/ 0 h 88"/>
                      <a:gd name="T36" fmla="*/ 0 w 501"/>
                      <a:gd name="T37" fmla="*/ 0 h 88"/>
                      <a:gd name="T38" fmla="*/ 0 w 501"/>
                      <a:gd name="T39" fmla="*/ 0 h 88"/>
                      <a:gd name="T40" fmla="*/ 0 w 501"/>
                      <a:gd name="T41" fmla="*/ 0 h 88"/>
                      <a:gd name="T42" fmla="*/ 0 w 501"/>
                      <a:gd name="T43" fmla="*/ 0 h 88"/>
                      <a:gd name="T44" fmla="*/ 0 w 501"/>
                      <a:gd name="T45" fmla="*/ 0 h 88"/>
                      <a:gd name="T46" fmla="*/ 0 w 501"/>
                      <a:gd name="T47" fmla="*/ 0 h 88"/>
                      <a:gd name="T48" fmla="*/ 0 w 501"/>
                      <a:gd name="T49" fmla="*/ 0 h 88"/>
                      <a:gd name="T50" fmla="*/ 0 w 501"/>
                      <a:gd name="T51" fmla="*/ 0 h 88"/>
                      <a:gd name="T52" fmla="*/ 0 w 501"/>
                      <a:gd name="T53" fmla="*/ 0 h 88"/>
                      <a:gd name="T54" fmla="*/ 0 w 501"/>
                      <a:gd name="T55" fmla="*/ 0 h 88"/>
                      <a:gd name="T56" fmla="*/ 0 w 501"/>
                      <a:gd name="T57" fmla="*/ 0 h 88"/>
                      <a:gd name="T58" fmla="*/ 0 w 501"/>
                      <a:gd name="T59" fmla="*/ 0 h 88"/>
                      <a:gd name="T60" fmla="*/ 0 w 501"/>
                      <a:gd name="T61" fmla="*/ 0 h 88"/>
                      <a:gd name="T62" fmla="*/ 0 w 501"/>
                      <a:gd name="T63" fmla="*/ 0 h 88"/>
                      <a:gd name="T64" fmla="*/ 0 w 501"/>
                      <a:gd name="T65" fmla="*/ 0 h 88"/>
                      <a:gd name="T66" fmla="*/ 0 w 501"/>
                      <a:gd name="T67" fmla="*/ 0 h 8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01"/>
                      <a:gd name="T103" fmla="*/ 0 h 88"/>
                      <a:gd name="T104" fmla="*/ 501 w 501"/>
                      <a:gd name="T105" fmla="*/ 88 h 8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01" h="88">
                        <a:moveTo>
                          <a:pt x="500" y="87"/>
                        </a:moveTo>
                        <a:lnTo>
                          <a:pt x="483" y="87"/>
                        </a:lnTo>
                        <a:lnTo>
                          <a:pt x="460" y="84"/>
                        </a:lnTo>
                        <a:lnTo>
                          <a:pt x="430" y="82"/>
                        </a:lnTo>
                        <a:lnTo>
                          <a:pt x="394" y="78"/>
                        </a:lnTo>
                        <a:lnTo>
                          <a:pt x="355" y="71"/>
                        </a:lnTo>
                        <a:lnTo>
                          <a:pt x="314" y="66"/>
                        </a:lnTo>
                        <a:lnTo>
                          <a:pt x="271" y="60"/>
                        </a:lnTo>
                        <a:lnTo>
                          <a:pt x="226" y="53"/>
                        </a:lnTo>
                        <a:lnTo>
                          <a:pt x="183" y="47"/>
                        </a:lnTo>
                        <a:lnTo>
                          <a:pt x="143" y="40"/>
                        </a:lnTo>
                        <a:lnTo>
                          <a:pt x="105" y="34"/>
                        </a:lnTo>
                        <a:lnTo>
                          <a:pt x="70" y="26"/>
                        </a:lnTo>
                        <a:lnTo>
                          <a:pt x="43" y="19"/>
                        </a:lnTo>
                        <a:lnTo>
                          <a:pt x="20" y="13"/>
                        </a:lnTo>
                        <a:lnTo>
                          <a:pt x="5" y="7"/>
                        </a:lnTo>
                        <a:lnTo>
                          <a:pt x="0" y="2"/>
                        </a:lnTo>
                        <a:lnTo>
                          <a:pt x="13" y="1"/>
                        </a:lnTo>
                        <a:lnTo>
                          <a:pt x="31" y="0"/>
                        </a:lnTo>
                        <a:lnTo>
                          <a:pt x="57" y="0"/>
                        </a:lnTo>
                        <a:lnTo>
                          <a:pt x="87" y="1"/>
                        </a:lnTo>
                        <a:lnTo>
                          <a:pt x="121" y="4"/>
                        </a:lnTo>
                        <a:lnTo>
                          <a:pt x="161" y="6"/>
                        </a:lnTo>
                        <a:lnTo>
                          <a:pt x="201" y="10"/>
                        </a:lnTo>
                        <a:lnTo>
                          <a:pt x="242" y="14"/>
                        </a:lnTo>
                        <a:lnTo>
                          <a:pt x="282" y="20"/>
                        </a:lnTo>
                        <a:lnTo>
                          <a:pt x="324" y="27"/>
                        </a:lnTo>
                        <a:lnTo>
                          <a:pt x="363" y="35"/>
                        </a:lnTo>
                        <a:lnTo>
                          <a:pt x="400" y="42"/>
                        </a:lnTo>
                        <a:lnTo>
                          <a:pt x="432" y="52"/>
                        </a:lnTo>
                        <a:lnTo>
                          <a:pt x="460" y="62"/>
                        </a:lnTo>
                        <a:lnTo>
                          <a:pt x="483" y="74"/>
                        </a:lnTo>
                        <a:lnTo>
                          <a:pt x="500" y="87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" name="Freeform 81"/>
                  <p:cNvSpPr>
                    <a:spLocks noChangeArrowheads="1"/>
                  </p:cNvSpPr>
                  <p:nvPr/>
                </p:nvSpPr>
                <p:spPr bwMode="auto">
                  <a:xfrm>
                    <a:off x="3997" y="3563"/>
                    <a:ext cx="40" cy="25"/>
                  </a:xfrm>
                  <a:custGeom>
                    <a:avLst/>
                    <a:gdLst>
                      <a:gd name="T0" fmla="*/ 0 w 177"/>
                      <a:gd name="T1" fmla="*/ 0 h 112"/>
                      <a:gd name="T2" fmla="*/ 0 w 177"/>
                      <a:gd name="T3" fmla="*/ 0 h 112"/>
                      <a:gd name="T4" fmla="*/ 0 w 177"/>
                      <a:gd name="T5" fmla="*/ 0 h 112"/>
                      <a:gd name="T6" fmla="*/ 0 w 177"/>
                      <a:gd name="T7" fmla="*/ 0 h 112"/>
                      <a:gd name="T8" fmla="*/ 0 w 177"/>
                      <a:gd name="T9" fmla="*/ 0 h 112"/>
                      <a:gd name="T10" fmla="*/ 0 w 177"/>
                      <a:gd name="T11" fmla="*/ 0 h 112"/>
                      <a:gd name="T12" fmla="*/ 0 w 177"/>
                      <a:gd name="T13" fmla="*/ 0 h 112"/>
                      <a:gd name="T14" fmla="*/ 0 w 177"/>
                      <a:gd name="T15" fmla="*/ 0 h 112"/>
                      <a:gd name="T16" fmla="*/ 0 w 177"/>
                      <a:gd name="T17" fmla="*/ 0 h 112"/>
                      <a:gd name="T18" fmla="*/ 0 w 177"/>
                      <a:gd name="T19" fmla="*/ 0 h 112"/>
                      <a:gd name="T20" fmla="*/ 0 w 177"/>
                      <a:gd name="T21" fmla="*/ 0 h 112"/>
                      <a:gd name="T22" fmla="*/ 0 w 177"/>
                      <a:gd name="T23" fmla="*/ 0 h 112"/>
                      <a:gd name="T24" fmla="*/ 0 w 177"/>
                      <a:gd name="T25" fmla="*/ 0 h 112"/>
                      <a:gd name="T26" fmla="*/ 0 w 177"/>
                      <a:gd name="T27" fmla="*/ 0 h 112"/>
                      <a:gd name="T28" fmla="*/ 0 w 177"/>
                      <a:gd name="T29" fmla="*/ 0 h 112"/>
                      <a:gd name="T30" fmla="*/ 0 w 177"/>
                      <a:gd name="T31" fmla="*/ 0 h 112"/>
                      <a:gd name="T32" fmla="*/ 0 w 177"/>
                      <a:gd name="T33" fmla="*/ 0 h 112"/>
                      <a:gd name="T34" fmla="*/ 0 w 177"/>
                      <a:gd name="T35" fmla="*/ 0 h 112"/>
                      <a:gd name="T36" fmla="*/ 0 w 177"/>
                      <a:gd name="T37" fmla="*/ 0 h 112"/>
                      <a:gd name="T38" fmla="*/ 0 w 177"/>
                      <a:gd name="T39" fmla="*/ 0 h 112"/>
                      <a:gd name="T40" fmla="*/ 0 w 177"/>
                      <a:gd name="T41" fmla="*/ 0 h 112"/>
                      <a:gd name="T42" fmla="*/ 0 w 177"/>
                      <a:gd name="T43" fmla="*/ 0 h 112"/>
                      <a:gd name="T44" fmla="*/ 0 w 177"/>
                      <a:gd name="T45" fmla="*/ 0 h 112"/>
                      <a:gd name="T46" fmla="*/ 0 w 177"/>
                      <a:gd name="T47" fmla="*/ 0 h 112"/>
                      <a:gd name="T48" fmla="*/ 0 w 177"/>
                      <a:gd name="T49" fmla="*/ 0 h 112"/>
                      <a:gd name="T50" fmla="*/ 0 w 177"/>
                      <a:gd name="T51" fmla="*/ 0 h 112"/>
                      <a:gd name="T52" fmla="*/ 0 w 177"/>
                      <a:gd name="T53" fmla="*/ 0 h 112"/>
                      <a:gd name="T54" fmla="*/ 0 w 177"/>
                      <a:gd name="T55" fmla="*/ 0 h 112"/>
                      <a:gd name="T56" fmla="*/ 0 w 177"/>
                      <a:gd name="T57" fmla="*/ 0 h 112"/>
                      <a:gd name="T58" fmla="*/ 0 w 177"/>
                      <a:gd name="T59" fmla="*/ 0 h 112"/>
                      <a:gd name="T60" fmla="*/ 0 w 177"/>
                      <a:gd name="T61" fmla="*/ 0 h 112"/>
                      <a:gd name="T62" fmla="*/ 0 w 177"/>
                      <a:gd name="T63" fmla="*/ 0 h 112"/>
                      <a:gd name="T64" fmla="*/ 0 w 177"/>
                      <a:gd name="T65" fmla="*/ 0 h 112"/>
                      <a:gd name="T66" fmla="*/ 0 w 177"/>
                      <a:gd name="T67" fmla="*/ 0 h 11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77"/>
                      <a:gd name="T103" fmla="*/ 0 h 112"/>
                      <a:gd name="T104" fmla="*/ 177 w 177"/>
                      <a:gd name="T105" fmla="*/ 112 h 11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77" h="112">
                        <a:moveTo>
                          <a:pt x="155" y="42"/>
                        </a:moveTo>
                        <a:lnTo>
                          <a:pt x="170" y="57"/>
                        </a:lnTo>
                        <a:lnTo>
                          <a:pt x="175" y="67"/>
                        </a:lnTo>
                        <a:lnTo>
                          <a:pt x="176" y="76"/>
                        </a:lnTo>
                        <a:lnTo>
                          <a:pt x="174" y="84"/>
                        </a:lnTo>
                        <a:lnTo>
                          <a:pt x="168" y="90"/>
                        </a:lnTo>
                        <a:lnTo>
                          <a:pt x="161" y="95"/>
                        </a:lnTo>
                        <a:lnTo>
                          <a:pt x="155" y="102"/>
                        </a:lnTo>
                        <a:lnTo>
                          <a:pt x="151" y="111"/>
                        </a:lnTo>
                        <a:lnTo>
                          <a:pt x="151" y="107"/>
                        </a:lnTo>
                        <a:lnTo>
                          <a:pt x="150" y="97"/>
                        </a:lnTo>
                        <a:lnTo>
                          <a:pt x="150" y="79"/>
                        </a:lnTo>
                        <a:lnTo>
                          <a:pt x="150" y="58"/>
                        </a:lnTo>
                        <a:lnTo>
                          <a:pt x="126" y="44"/>
                        </a:lnTo>
                        <a:lnTo>
                          <a:pt x="106" y="34"/>
                        </a:lnTo>
                        <a:lnTo>
                          <a:pt x="91" y="27"/>
                        </a:lnTo>
                        <a:lnTo>
                          <a:pt x="74" y="25"/>
                        </a:lnTo>
                        <a:lnTo>
                          <a:pt x="60" y="26"/>
                        </a:lnTo>
                        <a:lnTo>
                          <a:pt x="44" y="34"/>
                        </a:lnTo>
                        <a:lnTo>
                          <a:pt x="26" y="46"/>
                        </a:lnTo>
                        <a:lnTo>
                          <a:pt x="10" y="65"/>
                        </a:lnTo>
                        <a:lnTo>
                          <a:pt x="10" y="75"/>
                        </a:lnTo>
                        <a:lnTo>
                          <a:pt x="11" y="86"/>
                        </a:lnTo>
                        <a:lnTo>
                          <a:pt x="14" y="95"/>
                        </a:lnTo>
                        <a:lnTo>
                          <a:pt x="21" y="100"/>
                        </a:lnTo>
                        <a:lnTo>
                          <a:pt x="4" y="91"/>
                        </a:lnTo>
                        <a:lnTo>
                          <a:pt x="0" y="71"/>
                        </a:lnTo>
                        <a:lnTo>
                          <a:pt x="6" y="47"/>
                        </a:lnTo>
                        <a:lnTo>
                          <a:pt x="24" y="23"/>
                        </a:lnTo>
                        <a:lnTo>
                          <a:pt x="48" y="6"/>
                        </a:lnTo>
                        <a:lnTo>
                          <a:pt x="80" y="0"/>
                        </a:lnTo>
                        <a:lnTo>
                          <a:pt x="116" y="10"/>
                        </a:lnTo>
                        <a:lnTo>
                          <a:pt x="155" y="42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8" name="Freeform 82"/>
                  <p:cNvSpPr>
                    <a:spLocks noChangeArrowheads="1"/>
                  </p:cNvSpPr>
                  <p:nvPr/>
                </p:nvSpPr>
                <p:spPr bwMode="auto">
                  <a:xfrm>
                    <a:off x="3830" y="3541"/>
                    <a:ext cx="32" cy="26"/>
                  </a:xfrm>
                  <a:custGeom>
                    <a:avLst/>
                    <a:gdLst>
                      <a:gd name="T0" fmla="*/ 0 w 143"/>
                      <a:gd name="T1" fmla="*/ 0 h 113"/>
                      <a:gd name="T2" fmla="*/ 0 w 143"/>
                      <a:gd name="T3" fmla="*/ 0 h 113"/>
                      <a:gd name="T4" fmla="*/ 0 w 143"/>
                      <a:gd name="T5" fmla="*/ 0 h 113"/>
                      <a:gd name="T6" fmla="*/ 0 w 143"/>
                      <a:gd name="T7" fmla="*/ 0 h 113"/>
                      <a:gd name="T8" fmla="*/ 0 w 143"/>
                      <a:gd name="T9" fmla="*/ 0 h 113"/>
                      <a:gd name="T10" fmla="*/ 0 w 143"/>
                      <a:gd name="T11" fmla="*/ 0 h 113"/>
                      <a:gd name="T12" fmla="*/ 0 w 143"/>
                      <a:gd name="T13" fmla="*/ 0 h 113"/>
                      <a:gd name="T14" fmla="*/ 0 w 143"/>
                      <a:gd name="T15" fmla="*/ 0 h 113"/>
                      <a:gd name="T16" fmla="*/ 0 w 143"/>
                      <a:gd name="T17" fmla="*/ 0 h 113"/>
                      <a:gd name="T18" fmla="*/ 0 w 143"/>
                      <a:gd name="T19" fmla="*/ 0 h 113"/>
                      <a:gd name="T20" fmla="*/ 0 w 143"/>
                      <a:gd name="T21" fmla="*/ 0 h 113"/>
                      <a:gd name="T22" fmla="*/ 0 w 143"/>
                      <a:gd name="T23" fmla="*/ 0 h 113"/>
                      <a:gd name="T24" fmla="*/ 0 w 143"/>
                      <a:gd name="T25" fmla="*/ 0 h 113"/>
                      <a:gd name="T26" fmla="*/ 0 w 143"/>
                      <a:gd name="T27" fmla="*/ 0 h 113"/>
                      <a:gd name="T28" fmla="*/ 0 w 143"/>
                      <a:gd name="T29" fmla="*/ 0 h 113"/>
                      <a:gd name="T30" fmla="*/ 0 w 143"/>
                      <a:gd name="T31" fmla="*/ 0 h 113"/>
                      <a:gd name="T32" fmla="*/ 0 w 143"/>
                      <a:gd name="T33" fmla="*/ 0 h 113"/>
                      <a:gd name="T34" fmla="*/ 0 w 143"/>
                      <a:gd name="T35" fmla="*/ 0 h 113"/>
                      <a:gd name="T36" fmla="*/ 0 w 143"/>
                      <a:gd name="T37" fmla="*/ 0 h 113"/>
                      <a:gd name="T38" fmla="*/ 0 w 143"/>
                      <a:gd name="T39" fmla="*/ 0 h 113"/>
                      <a:gd name="T40" fmla="*/ 0 w 143"/>
                      <a:gd name="T41" fmla="*/ 0 h 113"/>
                      <a:gd name="T42" fmla="*/ 0 w 143"/>
                      <a:gd name="T43" fmla="*/ 0 h 113"/>
                      <a:gd name="T44" fmla="*/ 0 w 143"/>
                      <a:gd name="T45" fmla="*/ 0 h 113"/>
                      <a:gd name="T46" fmla="*/ 0 w 143"/>
                      <a:gd name="T47" fmla="*/ 0 h 113"/>
                      <a:gd name="T48" fmla="*/ 0 w 143"/>
                      <a:gd name="T49" fmla="*/ 0 h 113"/>
                      <a:gd name="T50" fmla="*/ 0 w 143"/>
                      <a:gd name="T51" fmla="*/ 0 h 113"/>
                      <a:gd name="T52" fmla="*/ 0 w 143"/>
                      <a:gd name="T53" fmla="*/ 0 h 113"/>
                      <a:gd name="T54" fmla="*/ 0 w 143"/>
                      <a:gd name="T55" fmla="*/ 0 h 113"/>
                      <a:gd name="T56" fmla="*/ 0 w 143"/>
                      <a:gd name="T57" fmla="*/ 0 h 113"/>
                      <a:gd name="T58" fmla="*/ 0 w 143"/>
                      <a:gd name="T59" fmla="*/ 0 h 113"/>
                      <a:gd name="T60" fmla="*/ 0 w 143"/>
                      <a:gd name="T61" fmla="*/ 0 h 113"/>
                      <a:gd name="T62" fmla="*/ 0 w 143"/>
                      <a:gd name="T63" fmla="*/ 0 h 113"/>
                      <a:gd name="T64" fmla="*/ 0 w 143"/>
                      <a:gd name="T65" fmla="*/ 0 h 113"/>
                      <a:gd name="T66" fmla="*/ 0 w 143"/>
                      <a:gd name="T67" fmla="*/ 0 h 11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43"/>
                      <a:gd name="T103" fmla="*/ 0 h 113"/>
                      <a:gd name="T104" fmla="*/ 143 w 143"/>
                      <a:gd name="T105" fmla="*/ 113 h 11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43" h="113">
                        <a:moveTo>
                          <a:pt x="137" y="38"/>
                        </a:moveTo>
                        <a:lnTo>
                          <a:pt x="142" y="56"/>
                        </a:lnTo>
                        <a:lnTo>
                          <a:pt x="142" y="70"/>
                        </a:lnTo>
                        <a:lnTo>
                          <a:pt x="138" y="83"/>
                        </a:lnTo>
                        <a:lnTo>
                          <a:pt x="129" y="91"/>
                        </a:lnTo>
                        <a:lnTo>
                          <a:pt x="122" y="98"/>
                        </a:lnTo>
                        <a:lnTo>
                          <a:pt x="116" y="103"/>
                        </a:lnTo>
                        <a:lnTo>
                          <a:pt x="112" y="107"/>
                        </a:lnTo>
                        <a:lnTo>
                          <a:pt x="112" y="112"/>
                        </a:lnTo>
                        <a:lnTo>
                          <a:pt x="112" y="107"/>
                        </a:lnTo>
                        <a:lnTo>
                          <a:pt x="112" y="93"/>
                        </a:lnTo>
                        <a:lnTo>
                          <a:pt x="113" y="72"/>
                        </a:lnTo>
                        <a:lnTo>
                          <a:pt x="113" y="53"/>
                        </a:lnTo>
                        <a:lnTo>
                          <a:pt x="95" y="40"/>
                        </a:lnTo>
                        <a:lnTo>
                          <a:pt x="80" y="31"/>
                        </a:lnTo>
                        <a:lnTo>
                          <a:pt x="67" y="26"/>
                        </a:lnTo>
                        <a:lnTo>
                          <a:pt x="55" y="24"/>
                        </a:lnTo>
                        <a:lnTo>
                          <a:pt x="45" y="26"/>
                        </a:lnTo>
                        <a:lnTo>
                          <a:pt x="35" y="32"/>
                        </a:lnTo>
                        <a:lnTo>
                          <a:pt x="22" y="44"/>
                        </a:lnTo>
                        <a:lnTo>
                          <a:pt x="9" y="62"/>
                        </a:lnTo>
                        <a:lnTo>
                          <a:pt x="9" y="71"/>
                        </a:lnTo>
                        <a:lnTo>
                          <a:pt x="11" y="80"/>
                        </a:lnTo>
                        <a:lnTo>
                          <a:pt x="13" y="88"/>
                        </a:lnTo>
                        <a:lnTo>
                          <a:pt x="19" y="94"/>
                        </a:lnTo>
                        <a:lnTo>
                          <a:pt x="5" y="86"/>
                        </a:lnTo>
                        <a:lnTo>
                          <a:pt x="0" y="67"/>
                        </a:lnTo>
                        <a:lnTo>
                          <a:pt x="7" y="44"/>
                        </a:lnTo>
                        <a:lnTo>
                          <a:pt x="22" y="23"/>
                        </a:lnTo>
                        <a:lnTo>
                          <a:pt x="44" y="6"/>
                        </a:lnTo>
                        <a:lnTo>
                          <a:pt x="71" y="0"/>
                        </a:lnTo>
                        <a:lnTo>
                          <a:pt x="103" y="10"/>
                        </a:lnTo>
                        <a:lnTo>
                          <a:pt x="137" y="38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" name="Freeform 83"/>
                  <p:cNvSpPr>
                    <a:spLocks noChangeArrowheads="1"/>
                  </p:cNvSpPr>
                  <p:nvPr/>
                </p:nvSpPr>
                <p:spPr bwMode="auto">
                  <a:xfrm>
                    <a:off x="4093" y="3609"/>
                    <a:ext cx="25" cy="45"/>
                  </a:xfrm>
                  <a:custGeom>
                    <a:avLst/>
                    <a:gdLst>
                      <a:gd name="T0" fmla="*/ 0 w 110"/>
                      <a:gd name="T1" fmla="*/ 0 h 199"/>
                      <a:gd name="T2" fmla="*/ 0 w 110"/>
                      <a:gd name="T3" fmla="*/ 0 h 199"/>
                      <a:gd name="T4" fmla="*/ 0 w 110"/>
                      <a:gd name="T5" fmla="*/ 0 h 199"/>
                      <a:gd name="T6" fmla="*/ 0 w 110"/>
                      <a:gd name="T7" fmla="*/ 0 h 199"/>
                      <a:gd name="T8" fmla="*/ 0 w 110"/>
                      <a:gd name="T9" fmla="*/ 0 h 199"/>
                      <a:gd name="T10" fmla="*/ 0 w 110"/>
                      <a:gd name="T11" fmla="*/ 0 h 199"/>
                      <a:gd name="T12" fmla="*/ 0 w 110"/>
                      <a:gd name="T13" fmla="*/ 0 h 199"/>
                      <a:gd name="T14" fmla="*/ 0 w 110"/>
                      <a:gd name="T15" fmla="*/ 0 h 199"/>
                      <a:gd name="T16" fmla="*/ 0 w 110"/>
                      <a:gd name="T17" fmla="*/ 0 h 199"/>
                      <a:gd name="T18" fmla="*/ 0 w 110"/>
                      <a:gd name="T19" fmla="*/ 0 h 199"/>
                      <a:gd name="T20" fmla="*/ 0 w 110"/>
                      <a:gd name="T21" fmla="*/ 0 h 199"/>
                      <a:gd name="T22" fmla="*/ 0 w 110"/>
                      <a:gd name="T23" fmla="*/ 0 h 199"/>
                      <a:gd name="T24" fmla="*/ 0 w 110"/>
                      <a:gd name="T25" fmla="*/ 0 h 199"/>
                      <a:gd name="T26" fmla="*/ 0 w 110"/>
                      <a:gd name="T27" fmla="*/ 0 h 199"/>
                      <a:gd name="T28" fmla="*/ 0 w 110"/>
                      <a:gd name="T29" fmla="*/ 0 h 199"/>
                      <a:gd name="T30" fmla="*/ 0 w 110"/>
                      <a:gd name="T31" fmla="*/ 0 h 199"/>
                      <a:gd name="T32" fmla="*/ 0 w 110"/>
                      <a:gd name="T33" fmla="*/ 0 h 199"/>
                      <a:gd name="T34" fmla="*/ 0 w 110"/>
                      <a:gd name="T35" fmla="*/ 0 h 19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0"/>
                      <a:gd name="T55" fmla="*/ 0 h 199"/>
                      <a:gd name="T56" fmla="*/ 110 w 110"/>
                      <a:gd name="T57" fmla="*/ 199 h 19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0" h="199">
                        <a:moveTo>
                          <a:pt x="109" y="4"/>
                        </a:moveTo>
                        <a:lnTo>
                          <a:pt x="71" y="23"/>
                        </a:lnTo>
                        <a:lnTo>
                          <a:pt x="45" y="50"/>
                        </a:lnTo>
                        <a:lnTo>
                          <a:pt x="30" y="78"/>
                        </a:lnTo>
                        <a:lnTo>
                          <a:pt x="25" y="110"/>
                        </a:lnTo>
                        <a:lnTo>
                          <a:pt x="26" y="139"/>
                        </a:lnTo>
                        <a:lnTo>
                          <a:pt x="35" y="162"/>
                        </a:lnTo>
                        <a:lnTo>
                          <a:pt x="46" y="183"/>
                        </a:lnTo>
                        <a:lnTo>
                          <a:pt x="59" y="193"/>
                        </a:lnTo>
                        <a:lnTo>
                          <a:pt x="30" y="198"/>
                        </a:lnTo>
                        <a:lnTo>
                          <a:pt x="10" y="178"/>
                        </a:lnTo>
                        <a:lnTo>
                          <a:pt x="0" y="144"/>
                        </a:lnTo>
                        <a:lnTo>
                          <a:pt x="0" y="100"/>
                        </a:lnTo>
                        <a:lnTo>
                          <a:pt x="10" y="55"/>
                        </a:lnTo>
                        <a:lnTo>
                          <a:pt x="30" y="20"/>
                        </a:lnTo>
                        <a:lnTo>
                          <a:pt x="64" y="0"/>
                        </a:lnTo>
                        <a:lnTo>
                          <a:pt x="109" y="4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0" name="Freeform 84"/>
                  <p:cNvSpPr>
                    <a:spLocks noChangeArrowheads="1"/>
                  </p:cNvSpPr>
                  <p:nvPr/>
                </p:nvSpPr>
                <p:spPr bwMode="auto">
                  <a:xfrm>
                    <a:off x="4050" y="3608"/>
                    <a:ext cx="13" cy="31"/>
                  </a:xfrm>
                  <a:custGeom>
                    <a:avLst/>
                    <a:gdLst>
                      <a:gd name="T0" fmla="*/ 0 w 57"/>
                      <a:gd name="T1" fmla="*/ 0 h 136"/>
                      <a:gd name="T2" fmla="*/ 0 w 57"/>
                      <a:gd name="T3" fmla="*/ 0 h 136"/>
                      <a:gd name="T4" fmla="*/ 0 w 57"/>
                      <a:gd name="T5" fmla="*/ 0 h 136"/>
                      <a:gd name="T6" fmla="*/ 0 w 57"/>
                      <a:gd name="T7" fmla="*/ 0 h 136"/>
                      <a:gd name="T8" fmla="*/ 0 w 57"/>
                      <a:gd name="T9" fmla="*/ 0 h 136"/>
                      <a:gd name="T10" fmla="*/ 0 w 57"/>
                      <a:gd name="T11" fmla="*/ 0 h 136"/>
                      <a:gd name="T12" fmla="*/ 0 w 57"/>
                      <a:gd name="T13" fmla="*/ 0 h 136"/>
                      <a:gd name="T14" fmla="*/ 0 w 57"/>
                      <a:gd name="T15" fmla="*/ 0 h 136"/>
                      <a:gd name="T16" fmla="*/ 0 w 57"/>
                      <a:gd name="T17" fmla="*/ 0 h 136"/>
                      <a:gd name="T18" fmla="*/ 0 w 57"/>
                      <a:gd name="T19" fmla="*/ 0 h 136"/>
                      <a:gd name="T20" fmla="*/ 0 w 57"/>
                      <a:gd name="T21" fmla="*/ 0 h 136"/>
                      <a:gd name="T22" fmla="*/ 0 w 57"/>
                      <a:gd name="T23" fmla="*/ 0 h 136"/>
                      <a:gd name="T24" fmla="*/ 0 w 57"/>
                      <a:gd name="T25" fmla="*/ 0 h 136"/>
                      <a:gd name="T26" fmla="*/ 0 w 57"/>
                      <a:gd name="T27" fmla="*/ 0 h 136"/>
                      <a:gd name="T28" fmla="*/ 0 w 57"/>
                      <a:gd name="T29" fmla="*/ 0 h 136"/>
                      <a:gd name="T30" fmla="*/ 0 w 57"/>
                      <a:gd name="T31" fmla="*/ 0 h 136"/>
                      <a:gd name="T32" fmla="*/ 0 w 57"/>
                      <a:gd name="T33" fmla="*/ 0 h 136"/>
                      <a:gd name="T34" fmla="*/ 0 w 57"/>
                      <a:gd name="T35" fmla="*/ 0 h 136"/>
                      <a:gd name="T36" fmla="*/ 0 w 57"/>
                      <a:gd name="T37" fmla="*/ 0 h 136"/>
                      <a:gd name="T38" fmla="*/ 0 w 57"/>
                      <a:gd name="T39" fmla="*/ 0 h 136"/>
                      <a:gd name="T40" fmla="*/ 0 w 57"/>
                      <a:gd name="T41" fmla="*/ 0 h 136"/>
                      <a:gd name="T42" fmla="*/ 0 w 57"/>
                      <a:gd name="T43" fmla="*/ 0 h 1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7"/>
                      <a:gd name="T67" fmla="*/ 0 h 136"/>
                      <a:gd name="T68" fmla="*/ 57 w 57"/>
                      <a:gd name="T69" fmla="*/ 136 h 1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7" h="136">
                        <a:moveTo>
                          <a:pt x="41" y="0"/>
                        </a:moveTo>
                        <a:lnTo>
                          <a:pt x="44" y="12"/>
                        </a:lnTo>
                        <a:lnTo>
                          <a:pt x="49" y="26"/>
                        </a:lnTo>
                        <a:lnTo>
                          <a:pt x="53" y="35"/>
                        </a:lnTo>
                        <a:lnTo>
                          <a:pt x="56" y="41"/>
                        </a:lnTo>
                        <a:lnTo>
                          <a:pt x="53" y="54"/>
                        </a:lnTo>
                        <a:lnTo>
                          <a:pt x="51" y="70"/>
                        </a:lnTo>
                        <a:lnTo>
                          <a:pt x="47" y="89"/>
                        </a:lnTo>
                        <a:lnTo>
                          <a:pt x="41" y="105"/>
                        </a:lnTo>
                        <a:lnTo>
                          <a:pt x="34" y="119"/>
                        </a:lnTo>
                        <a:lnTo>
                          <a:pt x="25" y="131"/>
                        </a:lnTo>
                        <a:lnTo>
                          <a:pt x="14" y="135"/>
                        </a:lnTo>
                        <a:lnTo>
                          <a:pt x="0" y="135"/>
                        </a:lnTo>
                        <a:lnTo>
                          <a:pt x="9" y="125"/>
                        </a:lnTo>
                        <a:lnTo>
                          <a:pt x="16" y="108"/>
                        </a:lnTo>
                        <a:lnTo>
                          <a:pt x="21" y="86"/>
                        </a:lnTo>
                        <a:lnTo>
                          <a:pt x="27" y="61"/>
                        </a:lnTo>
                        <a:lnTo>
                          <a:pt x="33" y="38"/>
                        </a:lnTo>
                        <a:lnTo>
                          <a:pt x="37" y="18"/>
                        </a:lnTo>
                        <a:lnTo>
                          <a:pt x="39" y="4"/>
                        </a:lnTo>
                        <a:lnTo>
                          <a:pt x="41" y="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1" name="Freeform 85"/>
                  <p:cNvSpPr>
                    <a:spLocks noChangeArrowheads="1"/>
                  </p:cNvSpPr>
                  <p:nvPr/>
                </p:nvSpPr>
                <p:spPr bwMode="auto">
                  <a:xfrm>
                    <a:off x="3986" y="3611"/>
                    <a:ext cx="36" cy="12"/>
                  </a:xfrm>
                  <a:custGeom>
                    <a:avLst/>
                    <a:gdLst>
                      <a:gd name="T0" fmla="*/ 0 w 160"/>
                      <a:gd name="T1" fmla="*/ 0 h 53"/>
                      <a:gd name="T2" fmla="*/ 0 w 160"/>
                      <a:gd name="T3" fmla="*/ 0 h 53"/>
                      <a:gd name="T4" fmla="*/ 0 w 160"/>
                      <a:gd name="T5" fmla="*/ 0 h 53"/>
                      <a:gd name="T6" fmla="*/ 0 w 160"/>
                      <a:gd name="T7" fmla="*/ 0 h 53"/>
                      <a:gd name="T8" fmla="*/ 0 w 160"/>
                      <a:gd name="T9" fmla="*/ 0 h 53"/>
                      <a:gd name="T10" fmla="*/ 0 w 160"/>
                      <a:gd name="T11" fmla="*/ 0 h 53"/>
                      <a:gd name="T12" fmla="*/ 0 w 160"/>
                      <a:gd name="T13" fmla="*/ 0 h 53"/>
                      <a:gd name="T14" fmla="*/ 0 w 160"/>
                      <a:gd name="T15" fmla="*/ 0 h 53"/>
                      <a:gd name="T16" fmla="*/ 0 w 160"/>
                      <a:gd name="T17" fmla="*/ 0 h 53"/>
                      <a:gd name="T18" fmla="*/ 0 w 160"/>
                      <a:gd name="T19" fmla="*/ 0 h 53"/>
                      <a:gd name="T20" fmla="*/ 0 w 160"/>
                      <a:gd name="T21" fmla="*/ 0 h 53"/>
                      <a:gd name="T22" fmla="*/ 0 w 160"/>
                      <a:gd name="T23" fmla="*/ 0 h 53"/>
                      <a:gd name="T24" fmla="*/ 0 w 160"/>
                      <a:gd name="T25" fmla="*/ 0 h 53"/>
                      <a:gd name="T26" fmla="*/ 0 w 160"/>
                      <a:gd name="T27" fmla="*/ 0 h 53"/>
                      <a:gd name="T28" fmla="*/ 0 w 160"/>
                      <a:gd name="T29" fmla="*/ 0 h 53"/>
                      <a:gd name="T30" fmla="*/ 0 w 160"/>
                      <a:gd name="T31" fmla="*/ 0 h 53"/>
                      <a:gd name="T32" fmla="*/ 0 w 160"/>
                      <a:gd name="T33" fmla="*/ 0 h 53"/>
                      <a:gd name="T34" fmla="*/ 0 w 160"/>
                      <a:gd name="T35" fmla="*/ 0 h 53"/>
                      <a:gd name="T36" fmla="*/ 0 w 160"/>
                      <a:gd name="T37" fmla="*/ 0 h 53"/>
                      <a:gd name="T38" fmla="*/ 0 w 160"/>
                      <a:gd name="T39" fmla="*/ 0 h 53"/>
                      <a:gd name="T40" fmla="*/ 0 w 160"/>
                      <a:gd name="T41" fmla="*/ 0 h 53"/>
                      <a:gd name="T42" fmla="*/ 0 w 160"/>
                      <a:gd name="T43" fmla="*/ 0 h 53"/>
                      <a:gd name="T44" fmla="*/ 0 w 160"/>
                      <a:gd name="T45" fmla="*/ 0 h 53"/>
                      <a:gd name="T46" fmla="*/ 0 w 160"/>
                      <a:gd name="T47" fmla="*/ 0 h 53"/>
                      <a:gd name="T48" fmla="*/ 0 w 160"/>
                      <a:gd name="T49" fmla="*/ 0 h 53"/>
                      <a:gd name="T50" fmla="*/ 0 w 160"/>
                      <a:gd name="T51" fmla="*/ 0 h 5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60"/>
                      <a:gd name="T79" fmla="*/ 0 h 53"/>
                      <a:gd name="T80" fmla="*/ 160 w 160"/>
                      <a:gd name="T81" fmla="*/ 53 h 53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60" h="53">
                        <a:moveTo>
                          <a:pt x="137" y="1"/>
                        </a:moveTo>
                        <a:lnTo>
                          <a:pt x="151" y="10"/>
                        </a:lnTo>
                        <a:lnTo>
                          <a:pt x="159" y="23"/>
                        </a:lnTo>
                        <a:lnTo>
                          <a:pt x="158" y="37"/>
                        </a:lnTo>
                        <a:lnTo>
                          <a:pt x="142" y="49"/>
                        </a:lnTo>
                        <a:lnTo>
                          <a:pt x="128" y="49"/>
                        </a:lnTo>
                        <a:lnTo>
                          <a:pt x="112" y="51"/>
                        </a:lnTo>
                        <a:lnTo>
                          <a:pt x="99" y="51"/>
                        </a:lnTo>
                        <a:lnTo>
                          <a:pt x="83" y="51"/>
                        </a:lnTo>
                        <a:lnTo>
                          <a:pt x="70" y="52"/>
                        </a:lnTo>
                        <a:lnTo>
                          <a:pt x="55" y="52"/>
                        </a:lnTo>
                        <a:lnTo>
                          <a:pt x="41" y="51"/>
                        </a:lnTo>
                        <a:lnTo>
                          <a:pt x="25" y="49"/>
                        </a:lnTo>
                        <a:lnTo>
                          <a:pt x="18" y="44"/>
                        </a:lnTo>
                        <a:lnTo>
                          <a:pt x="12" y="42"/>
                        </a:lnTo>
                        <a:lnTo>
                          <a:pt x="9" y="39"/>
                        </a:lnTo>
                        <a:lnTo>
                          <a:pt x="3" y="38"/>
                        </a:lnTo>
                        <a:lnTo>
                          <a:pt x="0" y="24"/>
                        </a:lnTo>
                        <a:lnTo>
                          <a:pt x="5" y="14"/>
                        </a:lnTo>
                        <a:lnTo>
                          <a:pt x="16" y="7"/>
                        </a:lnTo>
                        <a:lnTo>
                          <a:pt x="35" y="3"/>
                        </a:lnTo>
                        <a:lnTo>
                          <a:pt x="57" y="0"/>
                        </a:lnTo>
                        <a:lnTo>
                          <a:pt x="81" y="0"/>
                        </a:lnTo>
                        <a:lnTo>
                          <a:pt x="109" y="0"/>
                        </a:lnTo>
                        <a:lnTo>
                          <a:pt x="137" y="1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2" name="Freeform 86"/>
                  <p:cNvSpPr>
                    <a:spLocks noChangeArrowheads="1"/>
                  </p:cNvSpPr>
                  <p:nvPr/>
                </p:nvSpPr>
                <p:spPr bwMode="auto">
                  <a:xfrm>
                    <a:off x="3823" y="3582"/>
                    <a:ext cx="36" cy="15"/>
                  </a:xfrm>
                  <a:custGeom>
                    <a:avLst/>
                    <a:gdLst>
                      <a:gd name="T0" fmla="*/ 0 w 157"/>
                      <a:gd name="T1" fmla="*/ 0 h 68"/>
                      <a:gd name="T2" fmla="*/ 0 w 157"/>
                      <a:gd name="T3" fmla="*/ 0 h 68"/>
                      <a:gd name="T4" fmla="*/ 0 w 157"/>
                      <a:gd name="T5" fmla="*/ 0 h 68"/>
                      <a:gd name="T6" fmla="*/ 0 w 157"/>
                      <a:gd name="T7" fmla="*/ 0 h 68"/>
                      <a:gd name="T8" fmla="*/ 0 w 157"/>
                      <a:gd name="T9" fmla="*/ 0 h 68"/>
                      <a:gd name="T10" fmla="*/ 0 w 157"/>
                      <a:gd name="T11" fmla="*/ 0 h 68"/>
                      <a:gd name="T12" fmla="*/ 0 w 157"/>
                      <a:gd name="T13" fmla="*/ 0 h 68"/>
                      <a:gd name="T14" fmla="*/ 0 w 157"/>
                      <a:gd name="T15" fmla="*/ 0 h 68"/>
                      <a:gd name="T16" fmla="*/ 0 w 157"/>
                      <a:gd name="T17" fmla="*/ 0 h 68"/>
                      <a:gd name="T18" fmla="*/ 0 w 157"/>
                      <a:gd name="T19" fmla="*/ 0 h 68"/>
                      <a:gd name="T20" fmla="*/ 0 w 157"/>
                      <a:gd name="T21" fmla="*/ 0 h 68"/>
                      <a:gd name="T22" fmla="*/ 0 w 157"/>
                      <a:gd name="T23" fmla="*/ 0 h 68"/>
                      <a:gd name="T24" fmla="*/ 0 w 157"/>
                      <a:gd name="T25" fmla="*/ 0 h 68"/>
                      <a:gd name="T26" fmla="*/ 0 w 157"/>
                      <a:gd name="T27" fmla="*/ 0 h 68"/>
                      <a:gd name="T28" fmla="*/ 0 w 157"/>
                      <a:gd name="T29" fmla="*/ 0 h 68"/>
                      <a:gd name="T30" fmla="*/ 0 w 157"/>
                      <a:gd name="T31" fmla="*/ 0 h 68"/>
                      <a:gd name="T32" fmla="*/ 0 w 157"/>
                      <a:gd name="T33" fmla="*/ 0 h 68"/>
                      <a:gd name="T34" fmla="*/ 0 w 157"/>
                      <a:gd name="T35" fmla="*/ 0 h 68"/>
                      <a:gd name="T36" fmla="*/ 0 w 157"/>
                      <a:gd name="T37" fmla="*/ 0 h 68"/>
                      <a:gd name="T38" fmla="*/ 0 w 157"/>
                      <a:gd name="T39" fmla="*/ 0 h 68"/>
                      <a:gd name="T40" fmla="*/ 0 w 157"/>
                      <a:gd name="T41" fmla="*/ 0 h 68"/>
                      <a:gd name="T42" fmla="*/ 0 w 157"/>
                      <a:gd name="T43" fmla="*/ 0 h 68"/>
                      <a:gd name="T44" fmla="*/ 0 w 157"/>
                      <a:gd name="T45" fmla="*/ 0 h 68"/>
                      <a:gd name="T46" fmla="*/ 0 w 157"/>
                      <a:gd name="T47" fmla="*/ 0 h 68"/>
                      <a:gd name="T48" fmla="*/ 0 w 157"/>
                      <a:gd name="T49" fmla="*/ 0 h 68"/>
                      <a:gd name="T50" fmla="*/ 0 w 157"/>
                      <a:gd name="T51" fmla="*/ 0 h 6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57"/>
                      <a:gd name="T79" fmla="*/ 0 h 68"/>
                      <a:gd name="T80" fmla="*/ 157 w 157"/>
                      <a:gd name="T81" fmla="*/ 68 h 6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57" h="68">
                        <a:moveTo>
                          <a:pt x="140" y="17"/>
                        </a:moveTo>
                        <a:lnTo>
                          <a:pt x="151" y="29"/>
                        </a:lnTo>
                        <a:lnTo>
                          <a:pt x="156" y="43"/>
                        </a:lnTo>
                        <a:lnTo>
                          <a:pt x="151" y="57"/>
                        </a:lnTo>
                        <a:lnTo>
                          <a:pt x="135" y="67"/>
                        </a:lnTo>
                        <a:lnTo>
                          <a:pt x="119" y="65"/>
                        </a:lnTo>
                        <a:lnTo>
                          <a:pt x="105" y="62"/>
                        </a:lnTo>
                        <a:lnTo>
                          <a:pt x="90" y="61"/>
                        </a:lnTo>
                        <a:lnTo>
                          <a:pt x="78" y="58"/>
                        </a:lnTo>
                        <a:lnTo>
                          <a:pt x="63" y="56"/>
                        </a:lnTo>
                        <a:lnTo>
                          <a:pt x="50" y="53"/>
                        </a:lnTo>
                        <a:lnTo>
                          <a:pt x="36" y="50"/>
                        </a:lnTo>
                        <a:lnTo>
                          <a:pt x="20" y="46"/>
                        </a:lnTo>
                        <a:lnTo>
                          <a:pt x="14" y="40"/>
                        </a:lnTo>
                        <a:lnTo>
                          <a:pt x="8" y="35"/>
                        </a:lnTo>
                        <a:lnTo>
                          <a:pt x="6" y="33"/>
                        </a:lnTo>
                        <a:lnTo>
                          <a:pt x="0" y="30"/>
                        </a:lnTo>
                        <a:lnTo>
                          <a:pt x="0" y="16"/>
                        </a:lnTo>
                        <a:lnTo>
                          <a:pt x="7" y="5"/>
                        </a:lnTo>
                        <a:lnTo>
                          <a:pt x="20" y="1"/>
                        </a:lnTo>
                        <a:lnTo>
                          <a:pt x="40" y="0"/>
                        </a:lnTo>
                        <a:lnTo>
                          <a:pt x="62" y="1"/>
                        </a:lnTo>
                        <a:lnTo>
                          <a:pt x="86" y="5"/>
                        </a:lnTo>
                        <a:lnTo>
                          <a:pt x="114" y="10"/>
                        </a:lnTo>
                        <a:lnTo>
                          <a:pt x="140" y="17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" name="Freeform 8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3603"/>
                    <a:ext cx="77" cy="46"/>
                  </a:xfrm>
                  <a:custGeom>
                    <a:avLst/>
                    <a:gdLst>
                      <a:gd name="T0" fmla="*/ 0 w 340"/>
                      <a:gd name="T1" fmla="*/ 0 h 202"/>
                      <a:gd name="T2" fmla="*/ 0 w 340"/>
                      <a:gd name="T3" fmla="*/ 0 h 202"/>
                      <a:gd name="T4" fmla="*/ 0 w 340"/>
                      <a:gd name="T5" fmla="*/ 0 h 202"/>
                      <a:gd name="T6" fmla="*/ 0 w 340"/>
                      <a:gd name="T7" fmla="*/ 0 h 202"/>
                      <a:gd name="T8" fmla="*/ 0 w 340"/>
                      <a:gd name="T9" fmla="*/ 0 h 202"/>
                      <a:gd name="T10" fmla="*/ 0 w 340"/>
                      <a:gd name="T11" fmla="*/ 0 h 202"/>
                      <a:gd name="T12" fmla="*/ 0 w 340"/>
                      <a:gd name="T13" fmla="*/ 0 h 202"/>
                      <a:gd name="T14" fmla="*/ 0 w 340"/>
                      <a:gd name="T15" fmla="*/ 0 h 202"/>
                      <a:gd name="T16" fmla="*/ 0 w 340"/>
                      <a:gd name="T17" fmla="*/ 0 h 202"/>
                      <a:gd name="T18" fmla="*/ 0 w 340"/>
                      <a:gd name="T19" fmla="*/ 0 h 202"/>
                      <a:gd name="T20" fmla="*/ 0 w 340"/>
                      <a:gd name="T21" fmla="*/ 0 h 202"/>
                      <a:gd name="T22" fmla="*/ 0 w 340"/>
                      <a:gd name="T23" fmla="*/ 0 h 202"/>
                      <a:gd name="T24" fmla="*/ 0 w 340"/>
                      <a:gd name="T25" fmla="*/ 0 h 202"/>
                      <a:gd name="T26" fmla="*/ 0 w 340"/>
                      <a:gd name="T27" fmla="*/ 0 h 202"/>
                      <a:gd name="T28" fmla="*/ 0 w 340"/>
                      <a:gd name="T29" fmla="*/ 0 h 202"/>
                      <a:gd name="T30" fmla="*/ 0 w 340"/>
                      <a:gd name="T31" fmla="*/ 0 h 202"/>
                      <a:gd name="T32" fmla="*/ 0 w 340"/>
                      <a:gd name="T33" fmla="*/ 0 h 202"/>
                      <a:gd name="T34" fmla="*/ 0 w 340"/>
                      <a:gd name="T35" fmla="*/ 0 h 202"/>
                      <a:gd name="T36" fmla="*/ 0 w 340"/>
                      <a:gd name="T37" fmla="*/ 0 h 202"/>
                      <a:gd name="T38" fmla="*/ 0 w 340"/>
                      <a:gd name="T39" fmla="*/ 0 h 202"/>
                      <a:gd name="T40" fmla="*/ 0 w 340"/>
                      <a:gd name="T41" fmla="*/ 0 h 202"/>
                      <a:gd name="T42" fmla="*/ 0 w 340"/>
                      <a:gd name="T43" fmla="*/ 0 h 202"/>
                      <a:gd name="T44" fmla="*/ 0 w 340"/>
                      <a:gd name="T45" fmla="*/ 0 h 202"/>
                      <a:gd name="T46" fmla="*/ 0 w 340"/>
                      <a:gd name="T47" fmla="*/ 0 h 202"/>
                      <a:gd name="T48" fmla="*/ 0 w 340"/>
                      <a:gd name="T49" fmla="*/ 0 h 202"/>
                      <a:gd name="T50" fmla="*/ 0 w 340"/>
                      <a:gd name="T51" fmla="*/ 0 h 202"/>
                      <a:gd name="T52" fmla="*/ 0 w 340"/>
                      <a:gd name="T53" fmla="*/ 0 h 202"/>
                      <a:gd name="T54" fmla="*/ 0 w 340"/>
                      <a:gd name="T55" fmla="*/ 0 h 202"/>
                      <a:gd name="T56" fmla="*/ 0 w 340"/>
                      <a:gd name="T57" fmla="*/ 0 h 202"/>
                      <a:gd name="T58" fmla="*/ 0 w 340"/>
                      <a:gd name="T59" fmla="*/ 0 h 202"/>
                      <a:gd name="T60" fmla="*/ 0 w 340"/>
                      <a:gd name="T61" fmla="*/ 0 h 202"/>
                      <a:gd name="T62" fmla="*/ 0 w 340"/>
                      <a:gd name="T63" fmla="*/ 0 h 202"/>
                      <a:gd name="T64" fmla="*/ 0 w 340"/>
                      <a:gd name="T65" fmla="*/ 0 h 202"/>
                      <a:gd name="T66" fmla="*/ 0 w 340"/>
                      <a:gd name="T67" fmla="*/ 0 h 202"/>
                      <a:gd name="T68" fmla="*/ 0 w 340"/>
                      <a:gd name="T69" fmla="*/ 0 h 202"/>
                      <a:gd name="T70" fmla="*/ 0 w 340"/>
                      <a:gd name="T71" fmla="*/ 0 h 202"/>
                      <a:gd name="T72" fmla="*/ 0 w 340"/>
                      <a:gd name="T73" fmla="*/ 0 h 202"/>
                      <a:gd name="T74" fmla="*/ 0 w 340"/>
                      <a:gd name="T75" fmla="*/ 0 h 202"/>
                      <a:gd name="T76" fmla="*/ 0 w 340"/>
                      <a:gd name="T77" fmla="*/ 0 h 202"/>
                      <a:gd name="T78" fmla="*/ 0 w 340"/>
                      <a:gd name="T79" fmla="*/ 0 h 202"/>
                      <a:gd name="T80" fmla="*/ 0 w 340"/>
                      <a:gd name="T81" fmla="*/ 0 h 202"/>
                      <a:gd name="T82" fmla="*/ 0 w 340"/>
                      <a:gd name="T83" fmla="*/ 0 h 202"/>
                      <a:gd name="T84" fmla="*/ 0 w 340"/>
                      <a:gd name="T85" fmla="*/ 0 h 202"/>
                      <a:gd name="T86" fmla="*/ 0 w 340"/>
                      <a:gd name="T87" fmla="*/ 0 h 202"/>
                      <a:gd name="T88" fmla="*/ 0 w 340"/>
                      <a:gd name="T89" fmla="*/ 0 h 202"/>
                      <a:gd name="T90" fmla="*/ 0 w 340"/>
                      <a:gd name="T91" fmla="*/ 0 h 202"/>
                      <a:gd name="T92" fmla="*/ 0 w 340"/>
                      <a:gd name="T93" fmla="*/ 0 h 202"/>
                      <a:gd name="T94" fmla="*/ 0 w 340"/>
                      <a:gd name="T95" fmla="*/ 0 h 202"/>
                      <a:gd name="T96" fmla="*/ 0 w 340"/>
                      <a:gd name="T97" fmla="*/ 0 h 202"/>
                      <a:gd name="T98" fmla="*/ 0 w 340"/>
                      <a:gd name="T99" fmla="*/ 0 h 202"/>
                      <a:gd name="T100" fmla="*/ 0 w 340"/>
                      <a:gd name="T101" fmla="*/ 0 h 202"/>
                      <a:gd name="T102" fmla="*/ 0 w 340"/>
                      <a:gd name="T103" fmla="*/ 0 h 202"/>
                      <a:gd name="T104" fmla="*/ 0 w 340"/>
                      <a:gd name="T105" fmla="*/ 0 h 202"/>
                      <a:gd name="T106" fmla="*/ 0 w 340"/>
                      <a:gd name="T107" fmla="*/ 0 h 202"/>
                      <a:gd name="T108" fmla="*/ 0 w 340"/>
                      <a:gd name="T109" fmla="*/ 0 h 202"/>
                      <a:gd name="T110" fmla="*/ 0 w 340"/>
                      <a:gd name="T111" fmla="*/ 0 h 202"/>
                      <a:gd name="T112" fmla="*/ 0 w 340"/>
                      <a:gd name="T113" fmla="*/ 0 h 202"/>
                      <a:gd name="T114" fmla="*/ 0 w 340"/>
                      <a:gd name="T115" fmla="*/ 0 h 202"/>
                      <a:gd name="T116" fmla="*/ 0 w 340"/>
                      <a:gd name="T117" fmla="*/ 0 h 202"/>
                      <a:gd name="T118" fmla="*/ 0 w 340"/>
                      <a:gd name="T119" fmla="*/ 0 h 202"/>
                      <a:gd name="T120" fmla="*/ 0 w 340"/>
                      <a:gd name="T121" fmla="*/ 0 h 202"/>
                      <a:gd name="T122" fmla="*/ 0 w 340"/>
                      <a:gd name="T123" fmla="*/ 0 h 202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40"/>
                      <a:gd name="T187" fmla="*/ 0 h 202"/>
                      <a:gd name="T188" fmla="*/ 340 w 340"/>
                      <a:gd name="T189" fmla="*/ 202 h 202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40" h="202">
                        <a:moveTo>
                          <a:pt x="6" y="0"/>
                        </a:moveTo>
                        <a:lnTo>
                          <a:pt x="7" y="7"/>
                        </a:lnTo>
                        <a:lnTo>
                          <a:pt x="11" y="15"/>
                        </a:lnTo>
                        <a:lnTo>
                          <a:pt x="12" y="23"/>
                        </a:lnTo>
                        <a:lnTo>
                          <a:pt x="15" y="31"/>
                        </a:lnTo>
                        <a:lnTo>
                          <a:pt x="22" y="47"/>
                        </a:lnTo>
                        <a:lnTo>
                          <a:pt x="27" y="65"/>
                        </a:lnTo>
                        <a:lnTo>
                          <a:pt x="32" y="82"/>
                        </a:lnTo>
                        <a:lnTo>
                          <a:pt x="41" y="101"/>
                        </a:lnTo>
                        <a:lnTo>
                          <a:pt x="55" y="121"/>
                        </a:lnTo>
                        <a:lnTo>
                          <a:pt x="73" y="140"/>
                        </a:lnTo>
                        <a:lnTo>
                          <a:pt x="102" y="157"/>
                        </a:lnTo>
                        <a:lnTo>
                          <a:pt x="143" y="172"/>
                        </a:lnTo>
                        <a:lnTo>
                          <a:pt x="134" y="153"/>
                        </a:lnTo>
                        <a:lnTo>
                          <a:pt x="128" y="135"/>
                        </a:lnTo>
                        <a:lnTo>
                          <a:pt x="122" y="117"/>
                        </a:lnTo>
                        <a:lnTo>
                          <a:pt x="118" y="98"/>
                        </a:lnTo>
                        <a:lnTo>
                          <a:pt x="115" y="79"/>
                        </a:lnTo>
                        <a:lnTo>
                          <a:pt x="117" y="62"/>
                        </a:lnTo>
                        <a:lnTo>
                          <a:pt x="122" y="45"/>
                        </a:lnTo>
                        <a:lnTo>
                          <a:pt x="129" y="28"/>
                        </a:lnTo>
                        <a:lnTo>
                          <a:pt x="135" y="36"/>
                        </a:lnTo>
                        <a:lnTo>
                          <a:pt x="141" y="50"/>
                        </a:lnTo>
                        <a:lnTo>
                          <a:pt x="148" y="70"/>
                        </a:lnTo>
                        <a:lnTo>
                          <a:pt x="154" y="92"/>
                        </a:lnTo>
                        <a:lnTo>
                          <a:pt x="159" y="116"/>
                        </a:lnTo>
                        <a:lnTo>
                          <a:pt x="164" y="135"/>
                        </a:lnTo>
                        <a:lnTo>
                          <a:pt x="168" y="153"/>
                        </a:lnTo>
                        <a:lnTo>
                          <a:pt x="173" y="164"/>
                        </a:lnTo>
                        <a:lnTo>
                          <a:pt x="191" y="165"/>
                        </a:lnTo>
                        <a:lnTo>
                          <a:pt x="211" y="161"/>
                        </a:lnTo>
                        <a:lnTo>
                          <a:pt x="231" y="153"/>
                        </a:lnTo>
                        <a:lnTo>
                          <a:pt x="254" y="141"/>
                        </a:lnTo>
                        <a:lnTo>
                          <a:pt x="276" y="127"/>
                        </a:lnTo>
                        <a:lnTo>
                          <a:pt x="296" y="113"/>
                        </a:lnTo>
                        <a:lnTo>
                          <a:pt x="317" y="97"/>
                        </a:lnTo>
                        <a:lnTo>
                          <a:pt x="336" y="85"/>
                        </a:lnTo>
                        <a:lnTo>
                          <a:pt x="339" y="103"/>
                        </a:lnTo>
                        <a:lnTo>
                          <a:pt x="333" y="124"/>
                        </a:lnTo>
                        <a:lnTo>
                          <a:pt x="321" y="143"/>
                        </a:lnTo>
                        <a:lnTo>
                          <a:pt x="300" y="161"/>
                        </a:lnTo>
                        <a:lnTo>
                          <a:pt x="275" y="178"/>
                        </a:lnTo>
                        <a:lnTo>
                          <a:pt x="246" y="190"/>
                        </a:lnTo>
                        <a:lnTo>
                          <a:pt x="213" y="198"/>
                        </a:lnTo>
                        <a:lnTo>
                          <a:pt x="178" y="201"/>
                        </a:lnTo>
                        <a:lnTo>
                          <a:pt x="139" y="194"/>
                        </a:lnTo>
                        <a:lnTo>
                          <a:pt x="107" y="185"/>
                        </a:lnTo>
                        <a:lnTo>
                          <a:pt x="79" y="173"/>
                        </a:lnTo>
                        <a:lnTo>
                          <a:pt x="58" y="159"/>
                        </a:lnTo>
                        <a:lnTo>
                          <a:pt x="39" y="143"/>
                        </a:lnTo>
                        <a:lnTo>
                          <a:pt x="26" y="126"/>
                        </a:lnTo>
                        <a:lnTo>
                          <a:pt x="15" y="109"/>
                        </a:lnTo>
                        <a:lnTo>
                          <a:pt x="7" y="90"/>
                        </a:lnTo>
                        <a:lnTo>
                          <a:pt x="3" y="73"/>
                        </a:lnTo>
                        <a:lnTo>
                          <a:pt x="0" y="57"/>
                        </a:lnTo>
                        <a:lnTo>
                          <a:pt x="0" y="41"/>
                        </a:lnTo>
                        <a:lnTo>
                          <a:pt x="0" y="28"/>
                        </a:lnTo>
                        <a:lnTo>
                          <a:pt x="2" y="17"/>
                        </a:lnTo>
                        <a:lnTo>
                          <a:pt x="3" y="7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4" name="Freeform 88"/>
                  <p:cNvSpPr>
                    <a:spLocks noChangeArrowheads="1"/>
                  </p:cNvSpPr>
                  <p:nvPr/>
                </p:nvSpPr>
                <p:spPr bwMode="auto">
                  <a:xfrm>
                    <a:off x="4043" y="3640"/>
                    <a:ext cx="41" cy="40"/>
                  </a:xfrm>
                  <a:custGeom>
                    <a:avLst/>
                    <a:gdLst>
                      <a:gd name="T0" fmla="*/ 0 w 181"/>
                      <a:gd name="T1" fmla="*/ 0 h 177"/>
                      <a:gd name="T2" fmla="*/ 0 w 181"/>
                      <a:gd name="T3" fmla="*/ 0 h 177"/>
                      <a:gd name="T4" fmla="*/ 0 w 181"/>
                      <a:gd name="T5" fmla="*/ 0 h 177"/>
                      <a:gd name="T6" fmla="*/ 0 w 181"/>
                      <a:gd name="T7" fmla="*/ 0 h 177"/>
                      <a:gd name="T8" fmla="*/ 0 w 181"/>
                      <a:gd name="T9" fmla="*/ 0 h 177"/>
                      <a:gd name="T10" fmla="*/ 0 w 181"/>
                      <a:gd name="T11" fmla="*/ 0 h 177"/>
                      <a:gd name="T12" fmla="*/ 0 w 181"/>
                      <a:gd name="T13" fmla="*/ 0 h 177"/>
                      <a:gd name="T14" fmla="*/ 0 w 181"/>
                      <a:gd name="T15" fmla="*/ 0 h 177"/>
                      <a:gd name="T16" fmla="*/ 0 w 181"/>
                      <a:gd name="T17" fmla="*/ 0 h 177"/>
                      <a:gd name="T18" fmla="*/ 0 w 181"/>
                      <a:gd name="T19" fmla="*/ 0 h 177"/>
                      <a:gd name="T20" fmla="*/ 0 w 181"/>
                      <a:gd name="T21" fmla="*/ 0 h 177"/>
                      <a:gd name="T22" fmla="*/ 0 w 181"/>
                      <a:gd name="T23" fmla="*/ 0 h 177"/>
                      <a:gd name="T24" fmla="*/ 0 w 181"/>
                      <a:gd name="T25" fmla="*/ 0 h 177"/>
                      <a:gd name="T26" fmla="*/ 0 w 181"/>
                      <a:gd name="T27" fmla="*/ 0 h 177"/>
                      <a:gd name="T28" fmla="*/ 0 w 181"/>
                      <a:gd name="T29" fmla="*/ 0 h 177"/>
                      <a:gd name="T30" fmla="*/ 0 w 181"/>
                      <a:gd name="T31" fmla="*/ 0 h 177"/>
                      <a:gd name="T32" fmla="*/ 0 w 181"/>
                      <a:gd name="T33" fmla="*/ 0 h 177"/>
                      <a:gd name="T34" fmla="*/ 0 w 181"/>
                      <a:gd name="T35" fmla="*/ 0 h 177"/>
                      <a:gd name="T36" fmla="*/ 0 w 181"/>
                      <a:gd name="T37" fmla="*/ 0 h 177"/>
                      <a:gd name="T38" fmla="*/ 0 w 181"/>
                      <a:gd name="T39" fmla="*/ 0 h 177"/>
                      <a:gd name="T40" fmla="*/ 0 w 181"/>
                      <a:gd name="T41" fmla="*/ 0 h 177"/>
                      <a:gd name="T42" fmla="*/ 0 w 181"/>
                      <a:gd name="T43" fmla="*/ 0 h 17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81"/>
                      <a:gd name="T67" fmla="*/ 0 h 177"/>
                      <a:gd name="T68" fmla="*/ 181 w 181"/>
                      <a:gd name="T69" fmla="*/ 177 h 17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81" h="177">
                        <a:moveTo>
                          <a:pt x="15" y="0"/>
                        </a:moveTo>
                        <a:lnTo>
                          <a:pt x="26" y="34"/>
                        </a:lnTo>
                        <a:lnTo>
                          <a:pt x="40" y="69"/>
                        </a:lnTo>
                        <a:lnTo>
                          <a:pt x="55" y="99"/>
                        </a:lnTo>
                        <a:lnTo>
                          <a:pt x="77" y="126"/>
                        </a:lnTo>
                        <a:lnTo>
                          <a:pt x="98" y="148"/>
                        </a:lnTo>
                        <a:lnTo>
                          <a:pt x="122" y="163"/>
                        </a:lnTo>
                        <a:lnTo>
                          <a:pt x="149" y="172"/>
                        </a:lnTo>
                        <a:lnTo>
                          <a:pt x="180" y="173"/>
                        </a:lnTo>
                        <a:lnTo>
                          <a:pt x="165" y="176"/>
                        </a:lnTo>
                        <a:lnTo>
                          <a:pt x="146" y="176"/>
                        </a:lnTo>
                        <a:lnTo>
                          <a:pt x="123" y="173"/>
                        </a:lnTo>
                        <a:lnTo>
                          <a:pt x="101" y="167"/>
                        </a:lnTo>
                        <a:lnTo>
                          <a:pt x="80" y="160"/>
                        </a:lnTo>
                        <a:lnTo>
                          <a:pt x="59" y="151"/>
                        </a:lnTo>
                        <a:lnTo>
                          <a:pt x="41" y="140"/>
                        </a:lnTo>
                        <a:lnTo>
                          <a:pt x="29" y="130"/>
                        </a:lnTo>
                        <a:lnTo>
                          <a:pt x="9" y="95"/>
                        </a:lnTo>
                        <a:lnTo>
                          <a:pt x="0" y="47"/>
                        </a:lnTo>
                        <a:lnTo>
                          <a:pt x="2" y="7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" name="Freeform 89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3440"/>
                    <a:ext cx="40" cy="53"/>
                  </a:xfrm>
                  <a:custGeom>
                    <a:avLst/>
                    <a:gdLst>
                      <a:gd name="T0" fmla="*/ 0 w 175"/>
                      <a:gd name="T1" fmla="*/ 0 h 234"/>
                      <a:gd name="T2" fmla="*/ 0 w 175"/>
                      <a:gd name="T3" fmla="*/ 0 h 234"/>
                      <a:gd name="T4" fmla="*/ 0 w 175"/>
                      <a:gd name="T5" fmla="*/ 0 h 234"/>
                      <a:gd name="T6" fmla="*/ 0 w 175"/>
                      <a:gd name="T7" fmla="*/ 0 h 234"/>
                      <a:gd name="T8" fmla="*/ 0 w 175"/>
                      <a:gd name="T9" fmla="*/ 0 h 234"/>
                      <a:gd name="T10" fmla="*/ 0 w 175"/>
                      <a:gd name="T11" fmla="*/ 0 h 234"/>
                      <a:gd name="T12" fmla="*/ 0 w 175"/>
                      <a:gd name="T13" fmla="*/ 0 h 234"/>
                      <a:gd name="T14" fmla="*/ 0 w 175"/>
                      <a:gd name="T15" fmla="*/ 0 h 234"/>
                      <a:gd name="T16" fmla="*/ 0 w 175"/>
                      <a:gd name="T17" fmla="*/ 0 h 234"/>
                      <a:gd name="T18" fmla="*/ 0 w 175"/>
                      <a:gd name="T19" fmla="*/ 0 h 23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5"/>
                      <a:gd name="T31" fmla="*/ 0 h 234"/>
                      <a:gd name="T32" fmla="*/ 175 w 175"/>
                      <a:gd name="T33" fmla="*/ 234 h 23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5" h="234">
                        <a:moveTo>
                          <a:pt x="174" y="156"/>
                        </a:moveTo>
                        <a:lnTo>
                          <a:pt x="174" y="233"/>
                        </a:lnTo>
                        <a:lnTo>
                          <a:pt x="19" y="197"/>
                        </a:lnTo>
                        <a:lnTo>
                          <a:pt x="55" y="106"/>
                        </a:lnTo>
                        <a:lnTo>
                          <a:pt x="174" y="0"/>
                        </a:lnTo>
                        <a:lnTo>
                          <a:pt x="174" y="36"/>
                        </a:lnTo>
                        <a:lnTo>
                          <a:pt x="85" y="98"/>
                        </a:lnTo>
                        <a:lnTo>
                          <a:pt x="0" y="187"/>
                        </a:lnTo>
                        <a:lnTo>
                          <a:pt x="174" y="156"/>
                        </a:lnTo>
                      </a:path>
                    </a:pathLst>
                  </a:custGeom>
                  <a:solidFill>
                    <a:srgbClr val="7AAD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6" name="Freeform 90"/>
                  <p:cNvSpPr>
                    <a:spLocks noChangeArrowheads="1"/>
                  </p:cNvSpPr>
                  <p:nvPr/>
                </p:nvSpPr>
                <p:spPr bwMode="auto">
                  <a:xfrm>
                    <a:off x="4008" y="3430"/>
                    <a:ext cx="167" cy="74"/>
                  </a:xfrm>
                  <a:custGeom>
                    <a:avLst/>
                    <a:gdLst>
                      <a:gd name="T0" fmla="*/ 0 w 736"/>
                      <a:gd name="T1" fmla="*/ 0 h 325"/>
                      <a:gd name="T2" fmla="*/ 0 w 736"/>
                      <a:gd name="T3" fmla="*/ 0 h 325"/>
                      <a:gd name="T4" fmla="*/ 0 w 736"/>
                      <a:gd name="T5" fmla="*/ 0 h 325"/>
                      <a:gd name="T6" fmla="*/ 0 w 736"/>
                      <a:gd name="T7" fmla="*/ 0 h 325"/>
                      <a:gd name="T8" fmla="*/ 0 w 736"/>
                      <a:gd name="T9" fmla="*/ 0 h 325"/>
                      <a:gd name="T10" fmla="*/ 0 w 736"/>
                      <a:gd name="T11" fmla="*/ 0 h 325"/>
                      <a:gd name="T12" fmla="*/ 0 w 736"/>
                      <a:gd name="T13" fmla="*/ 0 h 325"/>
                      <a:gd name="T14" fmla="*/ 0 w 736"/>
                      <a:gd name="T15" fmla="*/ 0 h 325"/>
                      <a:gd name="T16" fmla="*/ 0 w 736"/>
                      <a:gd name="T17" fmla="*/ 0 h 325"/>
                      <a:gd name="T18" fmla="*/ 0 w 736"/>
                      <a:gd name="T19" fmla="*/ 0 h 325"/>
                      <a:gd name="T20" fmla="*/ 0 w 736"/>
                      <a:gd name="T21" fmla="*/ 0 h 325"/>
                      <a:gd name="T22" fmla="*/ 0 w 736"/>
                      <a:gd name="T23" fmla="*/ 0 h 325"/>
                      <a:gd name="T24" fmla="*/ 0 w 736"/>
                      <a:gd name="T25" fmla="*/ 0 h 325"/>
                      <a:gd name="T26" fmla="*/ 0 w 736"/>
                      <a:gd name="T27" fmla="*/ 0 h 325"/>
                      <a:gd name="T28" fmla="*/ 0 w 736"/>
                      <a:gd name="T29" fmla="*/ 0 h 325"/>
                      <a:gd name="T30" fmla="*/ 0 w 736"/>
                      <a:gd name="T31" fmla="*/ 0 h 325"/>
                      <a:gd name="T32" fmla="*/ 0 w 736"/>
                      <a:gd name="T33" fmla="*/ 0 h 325"/>
                      <a:gd name="T34" fmla="*/ 0 w 736"/>
                      <a:gd name="T35" fmla="*/ 0 h 325"/>
                      <a:gd name="T36" fmla="*/ 0 w 736"/>
                      <a:gd name="T37" fmla="*/ 0 h 325"/>
                      <a:gd name="T38" fmla="*/ 0 w 736"/>
                      <a:gd name="T39" fmla="*/ 0 h 325"/>
                      <a:gd name="T40" fmla="*/ 0 w 736"/>
                      <a:gd name="T41" fmla="*/ 0 h 325"/>
                      <a:gd name="T42" fmla="*/ 0 w 736"/>
                      <a:gd name="T43" fmla="*/ 0 h 325"/>
                      <a:gd name="T44" fmla="*/ 0 w 736"/>
                      <a:gd name="T45" fmla="*/ 0 h 325"/>
                      <a:gd name="T46" fmla="*/ 0 w 736"/>
                      <a:gd name="T47" fmla="*/ 0 h 325"/>
                      <a:gd name="T48" fmla="*/ 0 w 736"/>
                      <a:gd name="T49" fmla="*/ 0 h 325"/>
                      <a:gd name="T50" fmla="*/ 0 w 736"/>
                      <a:gd name="T51" fmla="*/ 0 h 325"/>
                      <a:gd name="T52" fmla="*/ 0 w 736"/>
                      <a:gd name="T53" fmla="*/ 0 h 325"/>
                      <a:gd name="T54" fmla="*/ 0 w 736"/>
                      <a:gd name="T55" fmla="*/ 0 h 325"/>
                      <a:gd name="T56" fmla="*/ 0 w 736"/>
                      <a:gd name="T57" fmla="*/ 0 h 325"/>
                      <a:gd name="T58" fmla="*/ 0 w 736"/>
                      <a:gd name="T59" fmla="*/ 0 h 3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736"/>
                      <a:gd name="T91" fmla="*/ 0 h 325"/>
                      <a:gd name="T92" fmla="*/ 736 w 736"/>
                      <a:gd name="T93" fmla="*/ 325 h 3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736" h="325">
                        <a:moveTo>
                          <a:pt x="0" y="81"/>
                        </a:moveTo>
                        <a:lnTo>
                          <a:pt x="0" y="46"/>
                        </a:lnTo>
                        <a:lnTo>
                          <a:pt x="47" y="4"/>
                        </a:lnTo>
                        <a:lnTo>
                          <a:pt x="58" y="2"/>
                        </a:lnTo>
                        <a:lnTo>
                          <a:pt x="81" y="1"/>
                        </a:lnTo>
                        <a:lnTo>
                          <a:pt x="111" y="0"/>
                        </a:lnTo>
                        <a:lnTo>
                          <a:pt x="147" y="0"/>
                        </a:lnTo>
                        <a:lnTo>
                          <a:pt x="182" y="1"/>
                        </a:lnTo>
                        <a:lnTo>
                          <a:pt x="210" y="1"/>
                        </a:lnTo>
                        <a:lnTo>
                          <a:pt x="232" y="2"/>
                        </a:lnTo>
                        <a:lnTo>
                          <a:pt x="239" y="2"/>
                        </a:lnTo>
                        <a:lnTo>
                          <a:pt x="735" y="72"/>
                        </a:lnTo>
                        <a:lnTo>
                          <a:pt x="692" y="115"/>
                        </a:lnTo>
                        <a:lnTo>
                          <a:pt x="580" y="295"/>
                        </a:lnTo>
                        <a:lnTo>
                          <a:pt x="492" y="324"/>
                        </a:lnTo>
                        <a:lnTo>
                          <a:pt x="51" y="288"/>
                        </a:lnTo>
                        <a:lnTo>
                          <a:pt x="0" y="278"/>
                        </a:lnTo>
                        <a:lnTo>
                          <a:pt x="0" y="201"/>
                        </a:lnTo>
                        <a:lnTo>
                          <a:pt x="108" y="181"/>
                        </a:lnTo>
                        <a:lnTo>
                          <a:pt x="157" y="71"/>
                        </a:lnTo>
                        <a:lnTo>
                          <a:pt x="153" y="68"/>
                        </a:lnTo>
                        <a:lnTo>
                          <a:pt x="143" y="64"/>
                        </a:lnTo>
                        <a:lnTo>
                          <a:pt x="130" y="59"/>
                        </a:lnTo>
                        <a:lnTo>
                          <a:pt x="111" y="54"/>
                        </a:lnTo>
                        <a:lnTo>
                          <a:pt x="92" y="49"/>
                        </a:lnTo>
                        <a:lnTo>
                          <a:pt x="74" y="47"/>
                        </a:lnTo>
                        <a:lnTo>
                          <a:pt x="57" y="47"/>
                        </a:lnTo>
                        <a:lnTo>
                          <a:pt x="42" y="51"/>
                        </a:lnTo>
                        <a:lnTo>
                          <a:pt x="0" y="81"/>
                        </a:lnTo>
                      </a:path>
                    </a:pathLst>
                  </a:custGeom>
                  <a:solidFill>
                    <a:srgbClr val="7AAD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7" name="Freeform 91"/>
                  <p:cNvSpPr>
                    <a:spLocks noChangeArrowheads="1"/>
                  </p:cNvSpPr>
                  <p:nvPr/>
                </p:nvSpPr>
                <p:spPr bwMode="auto">
                  <a:xfrm>
                    <a:off x="4008" y="3430"/>
                    <a:ext cx="173" cy="22"/>
                  </a:xfrm>
                  <a:custGeom>
                    <a:avLst/>
                    <a:gdLst>
                      <a:gd name="T0" fmla="*/ 0 w 763"/>
                      <a:gd name="T1" fmla="*/ 0 h 96"/>
                      <a:gd name="T2" fmla="*/ 0 w 763"/>
                      <a:gd name="T3" fmla="*/ 0 h 96"/>
                      <a:gd name="T4" fmla="*/ 0 w 763"/>
                      <a:gd name="T5" fmla="*/ 0 h 96"/>
                      <a:gd name="T6" fmla="*/ 0 w 763"/>
                      <a:gd name="T7" fmla="*/ 0 h 96"/>
                      <a:gd name="T8" fmla="*/ 0 w 763"/>
                      <a:gd name="T9" fmla="*/ 0 h 96"/>
                      <a:gd name="T10" fmla="*/ 0 w 763"/>
                      <a:gd name="T11" fmla="*/ 0 h 96"/>
                      <a:gd name="T12" fmla="*/ 0 w 763"/>
                      <a:gd name="T13" fmla="*/ 0 h 96"/>
                      <a:gd name="T14" fmla="*/ 0 w 763"/>
                      <a:gd name="T15" fmla="*/ 0 h 96"/>
                      <a:gd name="T16" fmla="*/ 0 w 763"/>
                      <a:gd name="T17" fmla="*/ 0 h 96"/>
                      <a:gd name="T18" fmla="*/ 0 w 763"/>
                      <a:gd name="T19" fmla="*/ 0 h 96"/>
                      <a:gd name="T20" fmla="*/ 0 w 763"/>
                      <a:gd name="T21" fmla="*/ 0 h 96"/>
                      <a:gd name="T22" fmla="*/ 0 w 763"/>
                      <a:gd name="T23" fmla="*/ 0 h 96"/>
                      <a:gd name="T24" fmla="*/ 0 w 763"/>
                      <a:gd name="T25" fmla="*/ 0 h 96"/>
                      <a:gd name="T26" fmla="*/ 0 w 763"/>
                      <a:gd name="T27" fmla="*/ 0 h 96"/>
                      <a:gd name="T28" fmla="*/ 0 w 763"/>
                      <a:gd name="T29" fmla="*/ 0 h 96"/>
                      <a:gd name="T30" fmla="*/ 0 w 763"/>
                      <a:gd name="T31" fmla="*/ 0 h 96"/>
                      <a:gd name="T32" fmla="*/ 0 w 763"/>
                      <a:gd name="T33" fmla="*/ 0 h 96"/>
                      <a:gd name="T34" fmla="*/ 0 w 763"/>
                      <a:gd name="T35" fmla="*/ 0 h 96"/>
                      <a:gd name="T36" fmla="*/ 0 w 763"/>
                      <a:gd name="T37" fmla="*/ 0 h 96"/>
                      <a:gd name="T38" fmla="*/ 0 w 763"/>
                      <a:gd name="T39" fmla="*/ 0 h 96"/>
                      <a:gd name="T40" fmla="*/ 0 w 763"/>
                      <a:gd name="T41" fmla="*/ 0 h 96"/>
                      <a:gd name="T42" fmla="*/ 0 w 763"/>
                      <a:gd name="T43" fmla="*/ 0 h 96"/>
                      <a:gd name="T44" fmla="*/ 0 w 763"/>
                      <a:gd name="T45" fmla="*/ 0 h 96"/>
                      <a:gd name="T46" fmla="*/ 0 w 763"/>
                      <a:gd name="T47" fmla="*/ 0 h 96"/>
                      <a:gd name="T48" fmla="*/ 0 w 763"/>
                      <a:gd name="T49" fmla="*/ 0 h 96"/>
                      <a:gd name="T50" fmla="*/ 0 w 763"/>
                      <a:gd name="T51" fmla="*/ 0 h 96"/>
                      <a:gd name="T52" fmla="*/ 0 w 763"/>
                      <a:gd name="T53" fmla="*/ 0 h 96"/>
                      <a:gd name="T54" fmla="*/ 0 w 763"/>
                      <a:gd name="T55" fmla="*/ 0 h 96"/>
                      <a:gd name="T56" fmla="*/ 0 w 763"/>
                      <a:gd name="T57" fmla="*/ 0 h 96"/>
                      <a:gd name="T58" fmla="*/ 0 w 763"/>
                      <a:gd name="T59" fmla="*/ 0 h 96"/>
                      <a:gd name="T60" fmla="*/ 0 w 763"/>
                      <a:gd name="T61" fmla="*/ 0 h 96"/>
                      <a:gd name="T62" fmla="*/ 0 w 763"/>
                      <a:gd name="T63" fmla="*/ 0 h 96"/>
                      <a:gd name="T64" fmla="*/ 0 w 763"/>
                      <a:gd name="T65" fmla="*/ 0 h 96"/>
                      <a:gd name="T66" fmla="*/ 0 w 763"/>
                      <a:gd name="T67" fmla="*/ 0 h 96"/>
                      <a:gd name="T68" fmla="*/ 0 w 763"/>
                      <a:gd name="T69" fmla="*/ 0 h 96"/>
                      <a:gd name="T70" fmla="*/ 0 w 763"/>
                      <a:gd name="T71" fmla="*/ 0 h 96"/>
                      <a:gd name="T72" fmla="*/ 0 w 763"/>
                      <a:gd name="T73" fmla="*/ 0 h 96"/>
                      <a:gd name="T74" fmla="*/ 0 w 763"/>
                      <a:gd name="T75" fmla="*/ 0 h 96"/>
                      <a:gd name="T76" fmla="*/ 0 w 763"/>
                      <a:gd name="T77" fmla="*/ 0 h 96"/>
                      <a:gd name="T78" fmla="*/ 0 w 763"/>
                      <a:gd name="T79" fmla="*/ 0 h 96"/>
                      <a:gd name="T80" fmla="*/ 0 w 763"/>
                      <a:gd name="T81" fmla="*/ 0 h 96"/>
                      <a:gd name="T82" fmla="*/ 0 w 763"/>
                      <a:gd name="T83" fmla="*/ 0 h 96"/>
                      <a:gd name="T84" fmla="*/ 0 w 763"/>
                      <a:gd name="T85" fmla="*/ 0 h 96"/>
                      <a:gd name="T86" fmla="*/ 0 w 763"/>
                      <a:gd name="T87" fmla="*/ 0 h 96"/>
                      <a:gd name="T88" fmla="*/ 0 w 763"/>
                      <a:gd name="T89" fmla="*/ 0 h 96"/>
                      <a:gd name="T90" fmla="*/ 0 w 763"/>
                      <a:gd name="T91" fmla="*/ 0 h 96"/>
                      <a:gd name="T92" fmla="*/ 0 w 763"/>
                      <a:gd name="T93" fmla="*/ 0 h 96"/>
                      <a:gd name="T94" fmla="*/ 0 w 763"/>
                      <a:gd name="T95" fmla="*/ 0 h 96"/>
                      <a:gd name="T96" fmla="*/ 0 w 763"/>
                      <a:gd name="T97" fmla="*/ 0 h 96"/>
                      <a:gd name="T98" fmla="*/ 0 w 763"/>
                      <a:gd name="T99" fmla="*/ 0 h 96"/>
                      <a:gd name="T100" fmla="*/ 0 w 763"/>
                      <a:gd name="T101" fmla="*/ 0 h 96"/>
                      <a:gd name="T102" fmla="*/ 0 w 763"/>
                      <a:gd name="T103" fmla="*/ 0 h 96"/>
                      <a:gd name="T104" fmla="*/ 0 w 763"/>
                      <a:gd name="T105" fmla="*/ 0 h 96"/>
                      <a:gd name="T106" fmla="*/ 0 w 763"/>
                      <a:gd name="T107" fmla="*/ 0 h 96"/>
                      <a:gd name="T108" fmla="*/ 0 w 763"/>
                      <a:gd name="T109" fmla="*/ 0 h 96"/>
                      <a:gd name="T110" fmla="*/ 0 w 763"/>
                      <a:gd name="T111" fmla="*/ 0 h 96"/>
                      <a:gd name="T112" fmla="*/ 0 w 763"/>
                      <a:gd name="T113" fmla="*/ 0 h 96"/>
                      <a:gd name="T114" fmla="*/ 0 w 763"/>
                      <a:gd name="T115" fmla="*/ 0 h 9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63"/>
                      <a:gd name="T175" fmla="*/ 0 h 96"/>
                      <a:gd name="T176" fmla="*/ 763 w 763"/>
                      <a:gd name="T177" fmla="*/ 96 h 9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63" h="96">
                        <a:moveTo>
                          <a:pt x="708" y="59"/>
                        </a:moveTo>
                        <a:lnTo>
                          <a:pt x="713" y="62"/>
                        </a:lnTo>
                        <a:lnTo>
                          <a:pt x="720" y="65"/>
                        </a:lnTo>
                        <a:lnTo>
                          <a:pt x="728" y="68"/>
                        </a:lnTo>
                        <a:lnTo>
                          <a:pt x="736" y="76"/>
                        </a:lnTo>
                        <a:lnTo>
                          <a:pt x="746" y="79"/>
                        </a:lnTo>
                        <a:lnTo>
                          <a:pt x="754" y="85"/>
                        </a:lnTo>
                        <a:lnTo>
                          <a:pt x="758" y="91"/>
                        </a:lnTo>
                        <a:lnTo>
                          <a:pt x="762" y="95"/>
                        </a:lnTo>
                        <a:lnTo>
                          <a:pt x="755" y="93"/>
                        </a:lnTo>
                        <a:lnTo>
                          <a:pt x="749" y="92"/>
                        </a:lnTo>
                        <a:lnTo>
                          <a:pt x="742" y="91"/>
                        </a:lnTo>
                        <a:lnTo>
                          <a:pt x="733" y="91"/>
                        </a:lnTo>
                        <a:lnTo>
                          <a:pt x="725" y="89"/>
                        </a:lnTo>
                        <a:lnTo>
                          <a:pt x="718" y="87"/>
                        </a:lnTo>
                        <a:lnTo>
                          <a:pt x="706" y="86"/>
                        </a:lnTo>
                        <a:lnTo>
                          <a:pt x="694" y="85"/>
                        </a:lnTo>
                        <a:lnTo>
                          <a:pt x="683" y="84"/>
                        </a:lnTo>
                        <a:lnTo>
                          <a:pt x="669" y="83"/>
                        </a:lnTo>
                        <a:lnTo>
                          <a:pt x="653" y="79"/>
                        </a:lnTo>
                        <a:lnTo>
                          <a:pt x="636" y="78"/>
                        </a:lnTo>
                        <a:lnTo>
                          <a:pt x="616" y="76"/>
                        </a:lnTo>
                        <a:lnTo>
                          <a:pt x="592" y="73"/>
                        </a:lnTo>
                        <a:lnTo>
                          <a:pt x="570" y="68"/>
                        </a:lnTo>
                        <a:lnTo>
                          <a:pt x="542" y="66"/>
                        </a:lnTo>
                        <a:lnTo>
                          <a:pt x="508" y="62"/>
                        </a:lnTo>
                        <a:lnTo>
                          <a:pt x="474" y="59"/>
                        </a:lnTo>
                        <a:lnTo>
                          <a:pt x="440" y="55"/>
                        </a:lnTo>
                        <a:lnTo>
                          <a:pt x="406" y="51"/>
                        </a:lnTo>
                        <a:lnTo>
                          <a:pt x="373" y="48"/>
                        </a:lnTo>
                        <a:lnTo>
                          <a:pt x="338" y="46"/>
                        </a:lnTo>
                        <a:lnTo>
                          <a:pt x="306" y="41"/>
                        </a:lnTo>
                        <a:lnTo>
                          <a:pt x="272" y="39"/>
                        </a:lnTo>
                        <a:lnTo>
                          <a:pt x="238" y="38"/>
                        </a:lnTo>
                        <a:lnTo>
                          <a:pt x="205" y="35"/>
                        </a:lnTo>
                        <a:lnTo>
                          <a:pt x="171" y="33"/>
                        </a:lnTo>
                        <a:lnTo>
                          <a:pt x="138" y="32"/>
                        </a:lnTo>
                        <a:lnTo>
                          <a:pt x="105" y="30"/>
                        </a:lnTo>
                        <a:lnTo>
                          <a:pt x="70" y="30"/>
                        </a:lnTo>
                        <a:lnTo>
                          <a:pt x="36" y="30"/>
                        </a:lnTo>
                        <a:lnTo>
                          <a:pt x="0" y="32"/>
                        </a:lnTo>
                        <a:lnTo>
                          <a:pt x="49" y="21"/>
                        </a:lnTo>
                        <a:lnTo>
                          <a:pt x="99" y="13"/>
                        </a:lnTo>
                        <a:lnTo>
                          <a:pt x="148" y="8"/>
                        </a:lnTo>
                        <a:lnTo>
                          <a:pt x="198" y="3"/>
                        </a:lnTo>
                        <a:lnTo>
                          <a:pt x="247" y="1"/>
                        </a:lnTo>
                        <a:lnTo>
                          <a:pt x="297" y="0"/>
                        </a:lnTo>
                        <a:lnTo>
                          <a:pt x="344" y="1"/>
                        </a:lnTo>
                        <a:lnTo>
                          <a:pt x="392" y="3"/>
                        </a:lnTo>
                        <a:lnTo>
                          <a:pt x="436" y="8"/>
                        </a:lnTo>
                        <a:lnTo>
                          <a:pt x="482" y="11"/>
                        </a:lnTo>
                        <a:lnTo>
                          <a:pt x="525" y="19"/>
                        </a:lnTo>
                        <a:lnTo>
                          <a:pt x="566" y="25"/>
                        </a:lnTo>
                        <a:lnTo>
                          <a:pt x="604" y="32"/>
                        </a:lnTo>
                        <a:lnTo>
                          <a:pt x="642" y="41"/>
                        </a:lnTo>
                        <a:lnTo>
                          <a:pt x="676" y="49"/>
                        </a:lnTo>
                        <a:lnTo>
                          <a:pt x="708" y="59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8" name="Freeform 92"/>
                  <p:cNvSpPr>
                    <a:spLocks noChangeArrowheads="1"/>
                  </p:cNvSpPr>
                  <p:nvPr/>
                </p:nvSpPr>
                <p:spPr bwMode="auto">
                  <a:xfrm>
                    <a:off x="4141" y="3441"/>
                    <a:ext cx="38" cy="55"/>
                  </a:xfrm>
                  <a:custGeom>
                    <a:avLst/>
                    <a:gdLst>
                      <a:gd name="T0" fmla="*/ 0 w 169"/>
                      <a:gd name="T1" fmla="*/ 0 h 244"/>
                      <a:gd name="T2" fmla="*/ 0 w 169"/>
                      <a:gd name="T3" fmla="*/ 0 h 244"/>
                      <a:gd name="T4" fmla="*/ 0 w 169"/>
                      <a:gd name="T5" fmla="*/ 0 h 244"/>
                      <a:gd name="T6" fmla="*/ 0 w 169"/>
                      <a:gd name="T7" fmla="*/ 0 h 244"/>
                      <a:gd name="T8" fmla="*/ 0 w 169"/>
                      <a:gd name="T9" fmla="*/ 0 h 244"/>
                      <a:gd name="T10" fmla="*/ 0 w 169"/>
                      <a:gd name="T11" fmla="*/ 0 h 244"/>
                      <a:gd name="T12" fmla="*/ 0 w 169"/>
                      <a:gd name="T13" fmla="*/ 0 h 244"/>
                      <a:gd name="T14" fmla="*/ 0 w 169"/>
                      <a:gd name="T15" fmla="*/ 0 h 244"/>
                      <a:gd name="T16" fmla="*/ 0 w 169"/>
                      <a:gd name="T17" fmla="*/ 0 h 244"/>
                      <a:gd name="T18" fmla="*/ 0 w 169"/>
                      <a:gd name="T19" fmla="*/ 0 h 244"/>
                      <a:gd name="T20" fmla="*/ 0 w 169"/>
                      <a:gd name="T21" fmla="*/ 0 h 244"/>
                      <a:gd name="T22" fmla="*/ 0 w 169"/>
                      <a:gd name="T23" fmla="*/ 0 h 244"/>
                      <a:gd name="T24" fmla="*/ 0 w 169"/>
                      <a:gd name="T25" fmla="*/ 0 h 244"/>
                      <a:gd name="T26" fmla="*/ 0 w 169"/>
                      <a:gd name="T27" fmla="*/ 0 h 244"/>
                      <a:gd name="T28" fmla="*/ 0 w 169"/>
                      <a:gd name="T29" fmla="*/ 0 h 244"/>
                      <a:gd name="T30" fmla="*/ 0 w 169"/>
                      <a:gd name="T31" fmla="*/ 0 h 244"/>
                      <a:gd name="T32" fmla="*/ 0 w 169"/>
                      <a:gd name="T33" fmla="*/ 0 h 244"/>
                      <a:gd name="T34" fmla="*/ 0 w 169"/>
                      <a:gd name="T35" fmla="*/ 0 h 244"/>
                      <a:gd name="T36" fmla="*/ 0 w 169"/>
                      <a:gd name="T37" fmla="*/ 0 h 244"/>
                      <a:gd name="T38" fmla="*/ 0 w 169"/>
                      <a:gd name="T39" fmla="*/ 0 h 244"/>
                      <a:gd name="T40" fmla="*/ 0 w 169"/>
                      <a:gd name="T41" fmla="*/ 0 h 244"/>
                      <a:gd name="T42" fmla="*/ 0 w 169"/>
                      <a:gd name="T43" fmla="*/ 0 h 24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69"/>
                      <a:gd name="T67" fmla="*/ 0 h 244"/>
                      <a:gd name="T68" fmla="*/ 169 w 169"/>
                      <a:gd name="T69" fmla="*/ 244 h 24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69" h="244">
                        <a:moveTo>
                          <a:pt x="4" y="243"/>
                        </a:moveTo>
                        <a:lnTo>
                          <a:pt x="4" y="241"/>
                        </a:lnTo>
                        <a:lnTo>
                          <a:pt x="3" y="241"/>
                        </a:lnTo>
                        <a:lnTo>
                          <a:pt x="2" y="241"/>
                        </a:lnTo>
                        <a:lnTo>
                          <a:pt x="0" y="241"/>
                        </a:lnTo>
                        <a:lnTo>
                          <a:pt x="14" y="215"/>
                        </a:lnTo>
                        <a:lnTo>
                          <a:pt x="32" y="186"/>
                        </a:lnTo>
                        <a:lnTo>
                          <a:pt x="51" y="155"/>
                        </a:lnTo>
                        <a:lnTo>
                          <a:pt x="70" y="123"/>
                        </a:lnTo>
                        <a:lnTo>
                          <a:pt x="91" y="88"/>
                        </a:lnTo>
                        <a:lnTo>
                          <a:pt x="114" y="57"/>
                        </a:lnTo>
                        <a:lnTo>
                          <a:pt x="139" y="27"/>
                        </a:lnTo>
                        <a:lnTo>
                          <a:pt x="168" y="0"/>
                        </a:lnTo>
                        <a:lnTo>
                          <a:pt x="165" y="23"/>
                        </a:lnTo>
                        <a:lnTo>
                          <a:pt x="149" y="54"/>
                        </a:lnTo>
                        <a:lnTo>
                          <a:pt x="128" y="88"/>
                        </a:lnTo>
                        <a:lnTo>
                          <a:pt x="100" y="127"/>
                        </a:lnTo>
                        <a:lnTo>
                          <a:pt x="70" y="162"/>
                        </a:lnTo>
                        <a:lnTo>
                          <a:pt x="42" y="195"/>
                        </a:lnTo>
                        <a:lnTo>
                          <a:pt x="19" y="223"/>
                        </a:lnTo>
                        <a:lnTo>
                          <a:pt x="4" y="243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9" name="Freeform 93"/>
                  <p:cNvSpPr>
                    <a:spLocks noChangeArrowheads="1"/>
                  </p:cNvSpPr>
                  <p:nvPr/>
                </p:nvSpPr>
                <p:spPr bwMode="auto">
                  <a:xfrm>
                    <a:off x="3924" y="3454"/>
                    <a:ext cx="34" cy="31"/>
                  </a:xfrm>
                  <a:custGeom>
                    <a:avLst/>
                    <a:gdLst>
                      <a:gd name="T0" fmla="*/ 0 w 150"/>
                      <a:gd name="T1" fmla="*/ 0 h 136"/>
                      <a:gd name="T2" fmla="*/ 0 w 150"/>
                      <a:gd name="T3" fmla="*/ 0 h 136"/>
                      <a:gd name="T4" fmla="*/ 0 w 150"/>
                      <a:gd name="T5" fmla="*/ 0 h 136"/>
                      <a:gd name="T6" fmla="*/ 0 w 150"/>
                      <a:gd name="T7" fmla="*/ 0 h 136"/>
                      <a:gd name="T8" fmla="*/ 0 w 150"/>
                      <a:gd name="T9" fmla="*/ 0 h 136"/>
                      <a:gd name="T10" fmla="*/ 0 w 150"/>
                      <a:gd name="T11" fmla="*/ 0 h 136"/>
                      <a:gd name="T12" fmla="*/ 0 w 150"/>
                      <a:gd name="T13" fmla="*/ 0 h 136"/>
                      <a:gd name="T14" fmla="*/ 0 w 150"/>
                      <a:gd name="T15" fmla="*/ 0 h 136"/>
                      <a:gd name="T16" fmla="*/ 0 w 150"/>
                      <a:gd name="T17" fmla="*/ 0 h 136"/>
                      <a:gd name="T18" fmla="*/ 0 w 150"/>
                      <a:gd name="T19" fmla="*/ 0 h 136"/>
                      <a:gd name="T20" fmla="*/ 0 w 150"/>
                      <a:gd name="T21" fmla="*/ 0 h 136"/>
                      <a:gd name="T22" fmla="*/ 0 w 150"/>
                      <a:gd name="T23" fmla="*/ 0 h 136"/>
                      <a:gd name="T24" fmla="*/ 0 w 150"/>
                      <a:gd name="T25" fmla="*/ 0 h 136"/>
                      <a:gd name="T26" fmla="*/ 0 w 150"/>
                      <a:gd name="T27" fmla="*/ 0 h 136"/>
                      <a:gd name="T28" fmla="*/ 0 w 150"/>
                      <a:gd name="T29" fmla="*/ 0 h 136"/>
                      <a:gd name="T30" fmla="*/ 0 w 150"/>
                      <a:gd name="T31" fmla="*/ 0 h 136"/>
                      <a:gd name="T32" fmla="*/ 0 w 150"/>
                      <a:gd name="T33" fmla="*/ 0 h 136"/>
                      <a:gd name="T34" fmla="*/ 0 w 150"/>
                      <a:gd name="T35" fmla="*/ 0 h 136"/>
                      <a:gd name="T36" fmla="*/ 0 w 150"/>
                      <a:gd name="T37" fmla="*/ 0 h 136"/>
                      <a:gd name="T38" fmla="*/ 0 w 150"/>
                      <a:gd name="T39" fmla="*/ 0 h 136"/>
                      <a:gd name="T40" fmla="*/ 0 w 150"/>
                      <a:gd name="T41" fmla="*/ 0 h 136"/>
                      <a:gd name="T42" fmla="*/ 0 w 150"/>
                      <a:gd name="T43" fmla="*/ 0 h 136"/>
                      <a:gd name="T44" fmla="*/ 0 w 150"/>
                      <a:gd name="T45" fmla="*/ 0 h 136"/>
                      <a:gd name="T46" fmla="*/ 0 w 150"/>
                      <a:gd name="T47" fmla="*/ 0 h 136"/>
                      <a:gd name="T48" fmla="*/ 0 w 150"/>
                      <a:gd name="T49" fmla="*/ 0 h 136"/>
                      <a:gd name="T50" fmla="*/ 0 w 150"/>
                      <a:gd name="T51" fmla="*/ 0 h 136"/>
                      <a:gd name="T52" fmla="*/ 0 w 150"/>
                      <a:gd name="T53" fmla="*/ 0 h 136"/>
                      <a:gd name="T54" fmla="*/ 0 w 150"/>
                      <a:gd name="T55" fmla="*/ 0 h 136"/>
                      <a:gd name="T56" fmla="*/ 0 w 150"/>
                      <a:gd name="T57" fmla="*/ 0 h 136"/>
                      <a:gd name="T58" fmla="*/ 0 w 150"/>
                      <a:gd name="T59" fmla="*/ 0 h 136"/>
                      <a:gd name="T60" fmla="*/ 0 w 150"/>
                      <a:gd name="T61" fmla="*/ 0 h 136"/>
                      <a:gd name="T62" fmla="*/ 0 w 150"/>
                      <a:gd name="T63" fmla="*/ 0 h 136"/>
                      <a:gd name="T64" fmla="*/ 0 w 150"/>
                      <a:gd name="T65" fmla="*/ 0 h 136"/>
                      <a:gd name="T66" fmla="*/ 0 w 150"/>
                      <a:gd name="T67" fmla="*/ 0 h 136"/>
                      <a:gd name="T68" fmla="*/ 0 w 150"/>
                      <a:gd name="T69" fmla="*/ 0 h 136"/>
                      <a:gd name="T70" fmla="*/ 0 w 150"/>
                      <a:gd name="T71" fmla="*/ 0 h 136"/>
                      <a:gd name="T72" fmla="*/ 0 w 150"/>
                      <a:gd name="T73" fmla="*/ 0 h 136"/>
                      <a:gd name="T74" fmla="*/ 0 w 150"/>
                      <a:gd name="T75" fmla="*/ 0 h 136"/>
                      <a:gd name="T76" fmla="*/ 0 w 150"/>
                      <a:gd name="T77" fmla="*/ 0 h 136"/>
                      <a:gd name="T78" fmla="*/ 0 w 150"/>
                      <a:gd name="T79" fmla="*/ 0 h 136"/>
                      <a:gd name="T80" fmla="*/ 0 w 150"/>
                      <a:gd name="T81" fmla="*/ 0 h 136"/>
                      <a:gd name="T82" fmla="*/ 0 w 150"/>
                      <a:gd name="T83" fmla="*/ 0 h 136"/>
                      <a:gd name="T84" fmla="*/ 0 w 150"/>
                      <a:gd name="T85" fmla="*/ 0 h 136"/>
                      <a:gd name="T86" fmla="*/ 0 w 150"/>
                      <a:gd name="T87" fmla="*/ 0 h 136"/>
                      <a:gd name="T88" fmla="*/ 0 w 150"/>
                      <a:gd name="T89" fmla="*/ 0 h 136"/>
                      <a:gd name="T90" fmla="*/ 0 w 150"/>
                      <a:gd name="T91" fmla="*/ 0 h 1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50"/>
                      <a:gd name="T139" fmla="*/ 0 h 136"/>
                      <a:gd name="T140" fmla="*/ 150 w 150"/>
                      <a:gd name="T141" fmla="*/ 136 h 1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50" h="136">
                        <a:moveTo>
                          <a:pt x="111" y="0"/>
                        </a:moveTo>
                        <a:lnTo>
                          <a:pt x="132" y="11"/>
                        </a:lnTo>
                        <a:lnTo>
                          <a:pt x="144" y="24"/>
                        </a:lnTo>
                        <a:lnTo>
                          <a:pt x="149" y="37"/>
                        </a:lnTo>
                        <a:lnTo>
                          <a:pt x="148" y="50"/>
                        </a:lnTo>
                        <a:lnTo>
                          <a:pt x="143" y="59"/>
                        </a:lnTo>
                        <a:lnTo>
                          <a:pt x="133" y="69"/>
                        </a:lnTo>
                        <a:lnTo>
                          <a:pt x="125" y="72"/>
                        </a:lnTo>
                        <a:lnTo>
                          <a:pt x="115" y="70"/>
                        </a:lnTo>
                        <a:lnTo>
                          <a:pt x="121" y="61"/>
                        </a:lnTo>
                        <a:lnTo>
                          <a:pt x="125" y="53"/>
                        </a:lnTo>
                        <a:lnTo>
                          <a:pt x="126" y="46"/>
                        </a:lnTo>
                        <a:lnTo>
                          <a:pt x="131" y="37"/>
                        </a:lnTo>
                        <a:lnTo>
                          <a:pt x="125" y="32"/>
                        </a:lnTo>
                        <a:lnTo>
                          <a:pt x="116" y="26"/>
                        </a:lnTo>
                        <a:lnTo>
                          <a:pt x="109" y="21"/>
                        </a:lnTo>
                        <a:lnTo>
                          <a:pt x="102" y="16"/>
                        </a:lnTo>
                        <a:lnTo>
                          <a:pt x="99" y="16"/>
                        </a:lnTo>
                        <a:lnTo>
                          <a:pt x="94" y="16"/>
                        </a:lnTo>
                        <a:lnTo>
                          <a:pt x="92" y="16"/>
                        </a:lnTo>
                        <a:lnTo>
                          <a:pt x="88" y="14"/>
                        </a:lnTo>
                        <a:lnTo>
                          <a:pt x="72" y="27"/>
                        </a:lnTo>
                        <a:lnTo>
                          <a:pt x="56" y="42"/>
                        </a:lnTo>
                        <a:lnTo>
                          <a:pt x="40" y="57"/>
                        </a:lnTo>
                        <a:lnTo>
                          <a:pt x="28" y="72"/>
                        </a:lnTo>
                        <a:lnTo>
                          <a:pt x="23" y="84"/>
                        </a:lnTo>
                        <a:lnTo>
                          <a:pt x="24" y="94"/>
                        </a:lnTo>
                        <a:lnTo>
                          <a:pt x="33" y="104"/>
                        </a:lnTo>
                        <a:lnTo>
                          <a:pt x="54" y="108"/>
                        </a:lnTo>
                        <a:lnTo>
                          <a:pt x="48" y="111"/>
                        </a:lnTo>
                        <a:lnTo>
                          <a:pt x="43" y="112"/>
                        </a:lnTo>
                        <a:lnTo>
                          <a:pt x="39" y="116"/>
                        </a:lnTo>
                        <a:lnTo>
                          <a:pt x="32" y="122"/>
                        </a:lnTo>
                        <a:lnTo>
                          <a:pt x="32" y="123"/>
                        </a:lnTo>
                        <a:lnTo>
                          <a:pt x="32" y="124"/>
                        </a:lnTo>
                        <a:lnTo>
                          <a:pt x="33" y="125"/>
                        </a:lnTo>
                        <a:lnTo>
                          <a:pt x="14" y="135"/>
                        </a:lnTo>
                        <a:lnTo>
                          <a:pt x="2" y="128"/>
                        </a:lnTo>
                        <a:lnTo>
                          <a:pt x="0" y="108"/>
                        </a:lnTo>
                        <a:lnTo>
                          <a:pt x="5" y="82"/>
                        </a:lnTo>
                        <a:lnTo>
                          <a:pt x="20" y="51"/>
                        </a:lnTo>
                        <a:lnTo>
                          <a:pt x="42" y="25"/>
                        </a:lnTo>
                        <a:lnTo>
                          <a:pt x="72" y="6"/>
                        </a:lnTo>
                        <a:lnTo>
                          <a:pt x="111" y="0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0" name="Freeform 94"/>
                  <p:cNvSpPr>
                    <a:spLocks noChangeArrowheads="1"/>
                  </p:cNvSpPr>
                  <p:nvPr/>
                </p:nvSpPr>
                <p:spPr bwMode="auto">
                  <a:xfrm>
                    <a:off x="4106" y="3444"/>
                    <a:ext cx="7" cy="89"/>
                  </a:xfrm>
                  <a:custGeom>
                    <a:avLst/>
                    <a:gdLst>
                      <a:gd name="T0" fmla="*/ 0 w 31"/>
                      <a:gd name="T1" fmla="*/ 0 h 394"/>
                      <a:gd name="T2" fmla="*/ 0 w 31"/>
                      <a:gd name="T3" fmla="*/ 0 h 394"/>
                      <a:gd name="T4" fmla="*/ 0 w 31"/>
                      <a:gd name="T5" fmla="*/ 0 h 394"/>
                      <a:gd name="T6" fmla="*/ 0 w 31"/>
                      <a:gd name="T7" fmla="*/ 0 h 394"/>
                      <a:gd name="T8" fmla="*/ 0 w 31"/>
                      <a:gd name="T9" fmla="*/ 0 h 394"/>
                      <a:gd name="T10" fmla="*/ 0 w 31"/>
                      <a:gd name="T11" fmla="*/ 0 h 394"/>
                      <a:gd name="T12" fmla="*/ 0 w 31"/>
                      <a:gd name="T13" fmla="*/ 0 h 394"/>
                      <a:gd name="T14" fmla="*/ 0 w 31"/>
                      <a:gd name="T15" fmla="*/ 0 h 394"/>
                      <a:gd name="T16" fmla="*/ 0 w 31"/>
                      <a:gd name="T17" fmla="*/ 0 h 394"/>
                      <a:gd name="T18" fmla="*/ 0 w 31"/>
                      <a:gd name="T19" fmla="*/ 0 h 394"/>
                      <a:gd name="T20" fmla="*/ 0 w 31"/>
                      <a:gd name="T21" fmla="*/ 0 h 394"/>
                      <a:gd name="T22" fmla="*/ 0 w 31"/>
                      <a:gd name="T23" fmla="*/ 0 h 394"/>
                      <a:gd name="T24" fmla="*/ 0 w 31"/>
                      <a:gd name="T25" fmla="*/ 0 h 394"/>
                      <a:gd name="T26" fmla="*/ 0 w 31"/>
                      <a:gd name="T27" fmla="*/ 0 h 39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1"/>
                      <a:gd name="T43" fmla="*/ 0 h 394"/>
                      <a:gd name="T44" fmla="*/ 31 w 31"/>
                      <a:gd name="T45" fmla="*/ 394 h 39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1" h="394">
                        <a:moveTo>
                          <a:pt x="8" y="372"/>
                        </a:moveTo>
                        <a:lnTo>
                          <a:pt x="6" y="374"/>
                        </a:lnTo>
                        <a:lnTo>
                          <a:pt x="4" y="382"/>
                        </a:lnTo>
                        <a:lnTo>
                          <a:pt x="2" y="389"/>
                        </a:lnTo>
                        <a:lnTo>
                          <a:pt x="0" y="393"/>
                        </a:lnTo>
                        <a:lnTo>
                          <a:pt x="4" y="300"/>
                        </a:lnTo>
                        <a:lnTo>
                          <a:pt x="8" y="195"/>
                        </a:lnTo>
                        <a:lnTo>
                          <a:pt x="16" y="91"/>
                        </a:lnTo>
                        <a:lnTo>
                          <a:pt x="30" y="0"/>
                        </a:lnTo>
                        <a:lnTo>
                          <a:pt x="30" y="117"/>
                        </a:lnTo>
                        <a:lnTo>
                          <a:pt x="26" y="225"/>
                        </a:lnTo>
                        <a:lnTo>
                          <a:pt x="20" y="316"/>
                        </a:lnTo>
                        <a:lnTo>
                          <a:pt x="8" y="372"/>
                        </a:lnTo>
                      </a:path>
                    </a:pathLst>
                  </a:custGeom>
                  <a:solidFill>
                    <a:srgbClr val="0035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1" name="Freeform 95"/>
                  <p:cNvSpPr>
                    <a:spLocks noChangeArrowheads="1"/>
                  </p:cNvSpPr>
                  <p:nvPr/>
                </p:nvSpPr>
                <p:spPr bwMode="auto">
                  <a:xfrm>
                    <a:off x="4177" y="3393"/>
                    <a:ext cx="32" cy="29"/>
                  </a:xfrm>
                  <a:custGeom>
                    <a:avLst/>
                    <a:gdLst>
                      <a:gd name="T0" fmla="*/ 0 w 140"/>
                      <a:gd name="T1" fmla="*/ 0 h 130"/>
                      <a:gd name="T2" fmla="*/ 0 w 140"/>
                      <a:gd name="T3" fmla="*/ 0 h 130"/>
                      <a:gd name="T4" fmla="*/ 0 w 140"/>
                      <a:gd name="T5" fmla="*/ 0 h 130"/>
                      <a:gd name="T6" fmla="*/ 0 w 140"/>
                      <a:gd name="T7" fmla="*/ 0 h 1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0"/>
                      <a:gd name="T13" fmla="*/ 0 h 130"/>
                      <a:gd name="T14" fmla="*/ 140 w 140"/>
                      <a:gd name="T15" fmla="*/ 130 h 1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0" h="130">
                        <a:moveTo>
                          <a:pt x="139" y="0"/>
                        </a:moveTo>
                        <a:lnTo>
                          <a:pt x="139" y="129"/>
                        </a:lnTo>
                        <a:lnTo>
                          <a:pt x="0" y="129"/>
                        </a:lnTo>
                        <a:lnTo>
                          <a:pt x="139" y="0"/>
                        </a:lnTo>
                      </a:path>
                    </a:pathLst>
                  </a:custGeom>
                  <a:solidFill>
                    <a:srgbClr val="3366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98" name="Freeform 96"/>
                <p:cNvSpPr>
                  <a:spLocks noChangeArrowheads="1"/>
                </p:cNvSpPr>
                <p:nvPr/>
              </p:nvSpPr>
              <p:spPr bwMode="auto">
                <a:xfrm>
                  <a:off x="4188" y="3290"/>
                  <a:ext cx="625" cy="112"/>
                </a:xfrm>
                <a:custGeom>
                  <a:avLst/>
                  <a:gdLst>
                    <a:gd name="T0" fmla="*/ 0 w 2754"/>
                    <a:gd name="T1" fmla="*/ 0 h 495"/>
                    <a:gd name="T2" fmla="*/ 0 w 2754"/>
                    <a:gd name="T3" fmla="*/ 0 h 495"/>
                    <a:gd name="T4" fmla="*/ 0 w 2754"/>
                    <a:gd name="T5" fmla="*/ 0 h 495"/>
                    <a:gd name="T6" fmla="*/ 0 60000 65536"/>
                    <a:gd name="T7" fmla="*/ 0 60000 65536"/>
                    <a:gd name="T8" fmla="*/ 0 60000 65536"/>
                    <a:gd name="T9" fmla="*/ 0 w 2754"/>
                    <a:gd name="T10" fmla="*/ 0 h 495"/>
                    <a:gd name="T11" fmla="*/ 2754 w 2754"/>
                    <a:gd name="T12" fmla="*/ 495 h 4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54" h="495">
                      <a:moveTo>
                        <a:pt x="0" y="494"/>
                      </a:moveTo>
                      <a:cubicBezTo>
                        <a:pt x="405" y="318"/>
                        <a:pt x="811" y="141"/>
                        <a:pt x="1270" y="70"/>
                      </a:cubicBezTo>
                      <a:cubicBezTo>
                        <a:pt x="1729" y="0"/>
                        <a:pt x="2241" y="35"/>
                        <a:pt x="2753" y="70"/>
                      </a:cubicBez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9" name="Freeform 97"/>
                <p:cNvSpPr>
                  <a:spLocks noChangeArrowheads="1"/>
                </p:cNvSpPr>
                <p:nvPr/>
              </p:nvSpPr>
              <p:spPr bwMode="auto">
                <a:xfrm>
                  <a:off x="3914" y="2881"/>
                  <a:ext cx="287" cy="502"/>
                </a:xfrm>
                <a:custGeom>
                  <a:avLst/>
                  <a:gdLst>
                    <a:gd name="T0" fmla="*/ 0 w 1265"/>
                    <a:gd name="T1" fmla="*/ 0 h 2214"/>
                    <a:gd name="T2" fmla="*/ 0 w 1265"/>
                    <a:gd name="T3" fmla="*/ 0 h 2214"/>
                    <a:gd name="T4" fmla="*/ 0 w 1265"/>
                    <a:gd name="T5" fmla="*/ 0 h 2214"/>
                    <a:gd name="T6" fmla="*/ 0 60000 65536"/>
                    <a:gd name="T7" fmla="*/ 0 60000 65536"/>
                    <a:gd name="T8" fmla="*/ 0 60000 65536"/>
                    <a:gd name="T9" fmla="*/ 0 w 1265"/>
                    <a:gd name="T10" fmla="*/ 0 h 2214"/>
                    <a:gd name="T11" fmla="*/ 1265 w 1265"/>
                    <a:gd name="T12" fmla="*/ 2214 h 22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65" h="2214">
                      <a:moveTo>
                        <a:pt x="0" y="0"/>
                      </a:moveTo>
                      <a:cubicBezTo>
                        <a:pt x="230" y="304"/>
                        <a:pt x="461" y="609"/>
                        <a:pt x="671" y="978"/>
                      </a:cubicBezTo>
                      <a:cubicBezTo>
                        <a:pt x="882" y="1347"/>
                        <a:pt x="1072" y="1780"/>
                        <a:pt x="1264" y="2213"/>
                      </a:cubicBez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" name="Group 98"/>
                <p:cNvGrpSpPr>
                  <a:grpSpLocks/>
                </p:cNvGrpSpPr>
                <p:nvPr/>
              </p:nvGrpSpPr>
              <p:grpSpPr bwMode="auto">
                <a:xfrm>
                  <a:off x="3696" y="2826"/>
                  <a:ext cx="285" cy="481"/>
                  <a:chOff x="3696" y="2826"/>
                  <a:chExt cx="285" cy="481"/>
                </a:xfrm>
              </p:grpSpPr>
              <p:sp>
                <p:nvSpPr>
                  <p:cNvPr id="3101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826"/>
                    <a:ext cx="285" cy="480"/>
                  </a:xfrm>
                  <a:prstGeom prst="roundRect">
                    <a:avLst>
                      <a:gd name="adj" fmla="val 352"/>
                    </a:avLst>
                  </a:prstGeom>
                  <a:noFill/>
                  <a:ln w="144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2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3093"/>
                    <a:ext cx="120" cy="171"/>
                  </a:xfrm>
                  <a:custGeom>
                    <a:avLst/>
                    <a:gdLst>
                      <a:gd name="T0" fmla="*/ 0 w 529"/>
                      <a:gd name="T1" fmla="*/ 0 h 756"/>
                      <a:gd name="T2" fmla="*/ 0 w 529"/>
                      <a:gd name="T3" fmla="*/ 0 h 756"/>
                      <a:gd name="T4" fmla="*/ 0 w 529"/>
                      <a:gd name="T5" fmla="*/ 0 h 756"/>
                      <a:gd name="T6" fmla="*/ 0 w 529"/>
                      <a:gd name="T7" fmla="*/ 0 h 756"/>
                      <a:gd name="T8" fmla="*/ 0 w 529"/>
                      <a:gd name="T9" fmla="*/ 0 h 756"/>
                      <a:gd name="T10" fmla="*/ 0 w 529"/>
                      <a:gd name="T11" fmla="*/ 0 h 756"/>
                      <a:gd name="T12" fmla="*/ 0 w 529"/>
                      <a:gd name="T13" fmla="*/ 0 h 756"/>
                      <a:gd name="T14" fmla="*/ 0 w 529"/>
                      <a:gd name="T15" fmla="*/ 0 h 756"/>
                      <a:gd name="T16" fmla="*/ 0 w 529"/>
                      <a:gd name="T17" fmla="*/ 0 h 756"/>
                      <a:gd name="T18" fmla="*/ 0 w 529"/>
                      <a:gd name="T19" fmla="*/ 0 h 756"/>
                      <a:gd name="T20" fmla="*/ 0 w 529"/>
                      <a:gd name="T21" fmla="*/ 0 h 756"/>
                      <a:gd name="T22" fmla="*/ 0 w 529"/>
                      <a:gd name="T23" fmla="*/ 0 h 756"/>
                      <a:gd name="T24" fmla="*/ 0 w 529"/>
                      <a:gd name="T25" fmla="*/ 0 h 75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29"/>
                      <a:gd name="T40" fmla="*/ 0 h 756"/>
                      <a:gd name="T41" fmla="*/ 529 w 529"/>
                      <a:gd name="T42" fmla="*/ 756 h 75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29" h="756">
                        <a:moveTo>
                          <a:pt x="70" y="25"/>
                        </a:moveTo>
                        <a:lnTo>
                          <a:pt x="335" y="0"/>
                        </a:lnTo>
                        <a:lnTo>
                          <a:pt x="353" y="42"/>
                        </a:lnTo>
                        <a:lnTo>
                          <a:pt x="64" y="414"/>
                        </a:lnTo>
                        <a:lnTo>
                          <a:pt x="528" y="705"/>
                        </a:lnTo>
                        <a:lnTo>
                          <a:pt x="512" y="755"/>
                        </a:lnTo>
                        <a:lnTo>
                          <a:pt x="0" y="446"/>
                        </a:lnTo>
                        <a:lnTo>
                          <a:pt x="2" y="390"/>
                        </a:lnTo>
                        <a:lnTo>
                          <a:pt x="297" y="50"/>
                        </a:lnTo>
                        <a:lnTo>
                          <a:pt x="59" y="67"/>
                        </a:lnTo>
                        <a:lnTo>
                          <a:pt x="70" y="25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3" name="Freeform 101"/>
                  <p:cNvSpPr>
                    <a:spLocks noChangeArrowheads="1"/>
                  </p:cNvSpPr>
                  <p:nvPr/>
                </p:nvSpPr>
                <p:spPr bwMode="auto">
                  <a:xfrm>
                    <a:off x="3794" y="3105"/>
                    <a:ext cx="112" cy="172"/>
                  </a:xfrm>
                  <a:custGeom>
                    <a:avLst/>
                    <a:gdLst>
                      <a:gd name="T0" fmla="*/ 0 w 493"/>
                      <a:gd name="T1" fmla="*/ 0 h 759"/>
                      <a:gd name="T2" fmla="*/ 0 w 493"/>
                      <a:gd name="T3" fmla="*/ 0 h 759"/>
                      <a:gd name="T4" fmla="*/ 0 w 493"/>
                      <a:gd name="T5" fmla="*/ 0 h 759"/>
                      <a:gd name="T6" fmla="*/ 0 w 493"/>
                      <a:gd name="T7" fmla="*/ 0 h 759"/>
                      <a:gd name="T8" fmla="*/ 0 w 493"/>
                      <a:gd name="T9" fmla="*/ 0 h 759"/>
                      <a:gd name="T10" fmla="*/ 0 w 493"/>
                      <a:gd name="T11" fmla="*/ 0 h 759"/>
                      <a:gd name="T12" fmla="*/ 0 w 493"/>
                      <a:gd name="T13" fmla="*/ 0 h 759"/>
                      <a:gd name="T14" fmla="*/ 0 w 493"/>
                      <a:gd name="T15" fmla="*/ 0 h 759"/>
                      <a:gd name="T16" fmla="*/ 0 w 493"/>
                      <a:gd name="T17" fmla="*/ 0 h 759"/>
                      <a:gd name="T18" fmla="*/ 0 w 493"/>
                      <a:gd name="T19" fmla="*/ 0 h 759"/>
                      <a:gd name="T20" fmla="*/ 0 w 493"/>
                      <a:gd name="T21" fmla="*/ 0 h 75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93"/>
                      <a:gd name="T34" fmla="*/ 0 h 759"/>
                      <a:gd name="T35" fmla="*/ 493 w 493"/>
                      <a:gd name="T36" fmla="*/ 759 h 75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93" h="759">
                        <a:moveTo>
                          <a:pt x="155" y="8"/>
                        </a:moveTo>
                        <a:lnTo>
                          <a:pt x="485" y="279"/>
                        </a:lnTo>
                        <a:lnTo>
                          <a:pt x="492" y="336"/>
                        </a:lnTo>
                        <a:lnTo>
                          <a:pt x="26" y="758"/>
                        </a:lnTo>
                        <a:lnTo>
                          <a:pt x="0" y="717"/>
                        </a:lnTo>
                        <a:lnTo>
                          <a:pt x="443" y="311"/>
                        </a:lnTo>
                        <a:lnTo>
                          <a:pt x="117" y="38"/>
                        </a:lnTo>
                        <a:lnTo>
                          <a:pt x="128" y="0"/>
                        </a:lnTo>
                        <a:lnTo>
                          <a:pt x="155" y="8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4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2936"/>
                    <a:ext cx="29" cy="41"/>
                  </a:xfrm>
                  <a:custGeom>
                    <a:avLst/>
                    <a:gdLst>
                      <a:gd name="T0" fmla="*/ 0 w 129"/>
                      <a:gd name="T1" fmla="*/ 0 h 182"/>
                      <a:gd name="T2" fmla="*/ 0 w 129"/>
                      <a:gd name="T3" fmla="*/ 0 h 182"/>
                      <a:gd name="T4" fmla="*/ 0 w 129"/>
                      <a:gd name="T5" fmla="*/ 0 h 182"/>
                      <a:gd name="T6" fmla="*/ 0 w 129"/>
                      <a:gd name="T7" fmla="*/ 0 h 182"/>
                      <a:gd name="T8" fmla="*/ 0 w 129"/>
                      <a:gd name="T9" fmla="*/ 0 h 182"/>
                      <a:gd name="T10" fmla="*/ 0 w 129"/>
                      <a:gd name="T11" fmla="*/ 0 h 182"/>
                      <a:gd name="T12" fmla="*/ 0 w 129"/>
                      <a:gd name="T13" fmla="*/ 0 h 182"/>
                      <a:gd name="T14" fmla="*/ 0 w 129"/>
                      <a:gd name="T15" fmla="*/ 0 h 1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9"/>
                      <a:gd name="T25" fmla="*/ 0 h 182"/>
                      <a:gd name="T26" fmla="*/ 129 w 129"/>
                      <a:gd name="T27" fmla="*/ 182 h 1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9" h="182">
                        <a:moveTo>
                          <a:pt x="0" y="7"/>
                        </a:moveTo>
                        <a:lnTo>
                          <a:pt x="128" y="0"/>
                        </a:lnTo>
                        <a:lnTo>
                          <a:pt x="119" y="178"/>
                        </a:lnTo>
                        <a:lnTo>
                          <a:pt x="28" y="181"/>
                        </a:lnTo>
                        <a:lnTo>
                          <a:pt x="3" y="23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" name="Freeform 103"/>
                  <p:cNvSpPr>
                    <a:spLocks noChangeArrowheads="1"/>
                  </p:cNvSpPr>
                  <p:nvPr/>
                </p:nvSpPr>
                <p:spPr bwMode="auto">
                  <a:xfrm>
                    <a:off x="3837" y="2896"/>
                    <a:ext cx="17" cy="37"/>
                  </a:xfrm>
                  <a:custGeom>
                    <a:avLst/>
                    <a:gdLst>
                      <a:gd name="T0" fmla="*/ 0 w 75"/>
                      <a:gd name="T1" fmla="*/ 0 h 164"/>
                      <a:gd name="T2" fmla="*/ 0 w 75"/>
                      <a:gd name="T3" fmla="*/ 0 h 164"/>
                      <a:gd name="T4" fmla="*/ 0 w 75"/>
                      <a:gd name="T5" fmla="*/ 0 h 164"/>
                      <a:gd name="T6" fmla="*/ 0 w 75"/>
                      <a:gd name="T7" fmla="*/ 0 h 164"/>
                      <a:gd name="T8" fmla="*/ 0 w 75"/>
                      <a:gd name="T9" fmla="*/ 0 h 164"/>
                      <a:gd name="T10" fmla="*/ 0 w 75"/>
                      <a:gd name="T11" fmla="*/ 0 h 164"/>
                      <a:gd name="T12" fmla="*/ 0 w 75"/>
                      <a:gd name="T13" fmla="*/ 0 h 164"/>
                      <a:gd name="T14" fmla="*/ 0 w 75"/>
                      <a:gd name="T15" fmla="*/ 0 h 164"/>
                      <a:gd name="T16" fmla="*/ 0 w 75"/>
                      <a:gd name="T17" fmla="*/ 0 h 164"/>
                      <a:gd name="T18" fmla="*/ 0 w 75"/>
                      <a:gd name="T19" fmla="*/ 0 h 164"/>
                      <a:gd name="T20" fmla="*/ 0 w 75"/>
                      <a:gd name="T21" fmla="*/ 0 h 164"/>
                      <a:gd name="T22" fmla="*/ 0 w 75"/>
                      <a:gd name="T23" fmla="*/ 0 h 164"/>
                      <a:gd name="T24" fmla="*/ 0 w 75"/>
                      <a:gd name="T25" fmla="*/ 0 h 164"/>
                      <a:gd name="T26" fmla="*/ 0 w 75"/>
                      <a:gd name="T27" fmla="*/ 0 h 164"/>
                      <a:gd name="T28" fmla="*/ 0 w 75"/>
                      <a:gd name="T29" fmla="*/ 0 h 164"/>
                      <a:gd name="T30" fmla="*/ 0 w 75"/>
                      <a:gd name="T31" fmla="*/ 0 h 164"/>
                      <a:gd name="T32" fmla="*/ 0 w 75"/>
                      <a:gd name="T33" fmla="*/ 0 h 164"/>
                      <a:gd name="T34" fmla="*/ 0 w 75"/>
                      <a:gd name="T35" fmla="*/ 0 h 164"/>
                      <a:gd name="T36" fmla="*/ 0 w 75"/>
                      <a:gd name="T37" fmla="*/ 0 h 164"/>
                      <a:gd name="T38" fmla="*/ 0 w 75"/>
                      <a:gd name="T39" fmla="*/ 0 h 164"/>
                      <a:gd name="T40" fmla="*/ 0 w 75"/>
                      <a:gd name="T41" fmla="*/ 0 h 164"/>
                      <a:gd name="T42" fmla="*/ 0 w 75"/>
                      <a:gd name="T43" fmla="*/ 0 h 164"/>
                      <a:gd name="T44" fmla="*/ 0 w 75"/>
                      <a:gd name="T45" fmla="*/ 0 h 164"/>
                      <a:gd name="T46" fmla="*/ 0 w 75"/>
                      <a:gd name="T47" fmla="*/ 0 h 164"/>
                      <a:gd name="T48" fmla="*/ 0 w 75"/>
                      <a:gd name="T49" fmla="*/ 0 h 164"/>
                      <a:gd name="T50" fmla="*/ 0 w 75"/>
                      <a:gd name="T51" fmla="*/ 0 h 164"/>
                      <a:gd name="T52" fmla="*/ 0 w 75"/>
                      <a:gd name="T53" fmla="*/ 0 h 164"/>
                      <a:gd name="T54" fmla="*/ 0 w 75"/>
                      <a:gd name="T55" fmla="*/ 0 h 164"/>
                      <a:gd name="T56" fmla="*/ 0 w 75"/>
                      <a:gd name="T57" fmla="*/ 0 h 164"/>
                      <a:gd name="T58" fmla="*/ 0 w 75"/>
                      <a:gd name="T59" fmla="*/ 0 h 164"/>
                      <a:gd name="T60" fmla="*/ 0 w 75"/>
                      <a:gd name="T61" fmla="*/ 0 h 164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75"/>
                      <a:gd name="T94" fmla="*/ 0 h 164"/>
                      <a:gd name="T95" fmla="*/ 75 w 75"/>
                      <a:gd name="T96" fmla="*/ 164 h 164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75" h="164">
                        <a:moveTo>
                          <a:pt x="74" y="161"/>
                        </a:moveTo>
                        <a:lnTo>
                          <a:pt x="0" y="163"/>
                        </a:lnTo>
                        <a:lnTo>
                          <a:pt x="5" y="16"/>
                        </a:lnTo>
                        <a:lnTo>
                          <a:pt x="7" y="16"/>
                        </a:lnTo>
                        <a:lnTo>
                          <a:pt x="7" y="14"/>
                        </a:lnTo>
                        <a:lnTo>
                          <a:pt x="11" y="11"/>
                        </a:lnTo>
                        <a:lnTo>
                          <a:pt x="13" y="8"/>
                        </a:lnTo>
                        <a:lnTo>
                          <a:pt x="16" y="7"/>
                        </a:lnTo>
                        <a:lnTo>
                          <a:pt x="20" y="5"/>
                        </a:lnTo>
                        <a:lnTo>
                          <a:pt x="23" y="4"/>
                        </a:lnTo>
                        <a:lnTo>
                          <a:pt x="26" y="2"/>
                        </a:lnTo>
                        <a:lnTo>
                          <a:pt x="29" y="2"/>
                        </a:lnTo>
                        <a:lnTo>
                          <a:pt x="30" y="0"/>
                        </a:lnTo>
                        <a:lnTo>
                          <a:pt x="33" y="0"/>
                        </a:lnTo>
                        <a:lnTo>
                          <a:pt x="34" y="0"/>
                        </a:lnTo>
                        <a:lnTo>
                          <a:pt x="39" y="0"/>
                        </a:lnTo>
                        <a:lnTo>
                          <a:pt x="40" y="0"/>
                        </a:lnTo>
                        <a:lnTo>
                          <a:pt x="44" y="2"/>
                        </a:lnTo>
                        <a:lnTo>
                          <a:pt x="46" y="2"/>
                        </a:lnTo>
                        <a:lnTo>
                          <a:pt x="50" y="2"/>
                        </a:lnTo>
                        <a:lnTo>
                          <a:pt x="53" y="4"/>
                        </a:lnTo>
                        <a:lnTo>
                          <a:pt x="56" y="5"/>
                        </a:lnTo>
                        <a:lnTo>
                          <a:pt x="59" y="7"/>
                        </a:lnTo>
                        <a:lnTo>
                          <a:pt x="62" y="8"/>
                        </a:lnTo>
                        <a:lnTo>
                          <a:pt x="64" y="11"/>
                        </a:lnTo>
                        <a:lnTo>
                          <a:pt x="67" y="14"/>
                        </a:lnTo>
                        <a:lnTo>
                          <a:pt x="74" y="131"/>
                        </a:lnTo>
                        <a:lnTo>
                          <a:pt x="74" y="161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6" name="Freeform 104"/>
                  <p:cNvSpPr>
                    <a:spLocks noChangeArrowheads="1"/>
                  </p:cNvSpPr>
                  <p:nvPr/>
                </p:nvSpPr>
                <p:spPr bwMode="auto">
                  <a:xfrm>
                    <a:off x="3819" y="2869"/>
                    <a:ext cx="51" cy="49"/>
                  </a:xfrm>
                  <a:custGeom>
                    <a:avLst/>
                    <a:gdLst>
                      <a:gd name="T0" fmla="*/ 0 w 226"/>
                      <a:gd name="T1" fmla="*/ 0 h 214"/>
                      <a:gd name="T2" fmla="*/ 0 w 226"/>
                      <a:gd name="T3" fmla="*/ 0 h 214"/>
                      <a:gd name="T4" fmla="*/ 0 w 226"/>
                      <a:gd name="T5" fmla="*/ 0 h 214"/>
                      <a:gd name="T6" fmla="*/ 0 w 226"/>
                      <a:gd name="T7" fmla="*/ 0 h 214"/>
                      <a:gd name="T8" fmla="*/ 0 w 226"/>
                      <a:gd name="T9" fmla="*/ 0 h 214"/>
                      <a:gd name="T10" fmla="*/ 0 w 226"/>
                      <a:gd name="T11" fmla="*/ 0 h 214"/>
                      <a:gd name="T12" fmla="*/ 0 w 226"/>
                      <a:gd name="T13" fmla="*/ 0 h 214"/>
                      <a:gd name="T14" fmla="*/ 0 w 226"/>
                      <a:gd name="T15" fmla="*/ 0 h 214"/>
                      <a:gd name="T16" fmla="*/ 0 w 226"/>
                      <a:gd name="T17" fmla="*/ 0 h 214"/>
                      <a:gd name="T18" fmla="*/ 0 w 226"/>
                      <a:gd name="T19" fmla="*/ 0 h 214"/>
                      <a:gd name="T20" fmla="*/ 0 w 226"/>
                      <a:gd name="T21" fmla="*/ 0 h 214"/>
                      <a:gd name="T22" fmla="*/ 0 w 226"/>
                      <a:gd name="T23" fmla="*/ 0 h 214"/>
                      <a:gd name="T24" fmla="*/ 0 w 226"/>
                      <a:gd name="T25" fmla="*/ 0 h 214"/>
                      <a:gd name="T26" fmla="*/ 0 w 226"/>
                      <a:gd name="T27" fmla="*/ 0 h 214"/>
                      <a:gd name="T28" fmla="*/ 0 w 226"/>
                      <a:gd name="T29" fmla="*/ 0 h 214"/>
                      <a:gd name="T30" fmla="*/ 0 w 226"/>
                      <a:gd name="T31" fmla="*/ 0 h 214"/>
                      <a:gd name="T32" fmla="*/ 0 w 226"/>
                      <a:gd name="T33" fmla="*/ 0 h 214"/>
                      <a:gd name="T34" fmla="*/ 0 w 226"/>
                      <a:gd name="T35" fmla="*/ 0 h 214"/>
                      <a:gd name="T36" fmla="*/ 0 w 226"/>
                      <a:gd name="T37" fmla="*/ 0 h 214"/>
                      <a:gd name="T38" fmla="*/ 0 w 226"/>
                      <a:gd name="T39" fmla="*/ 0 h 214"/>
                      <a:gd name="T40" fmla="*/ 0 w 226"/>
                      <a:gd name="T41" fmla="*/ 0 h 214"/>
                      <a:gd name="T42" fmla="*/ 0 w 226"/>
                      <a:gd name="T43" fmla="*/ 0 h 214"/>
                      <a:gd name="T44" fmla="*/ 0 w 226"/>
                      <a:gd name="T45" fmla="*/ 0 h 214"/>
                      <a:gd name="T46" fmla="*/ 0 w 226"/>
                      <a:gd name="T47" fmla="*/ 0 h 214"/>
                      <a:gd name="T48" fmla="*/ 0 w 226"/>
                      <a:gd name="T49" fmla="*/ 0 h 214"/>
                      <a:gd name="T50" fmla="*/ 0 w 226"/>
                      <a:gd name="T51" fmla="*/ 0 h 214"/>
                      <a:gd name="T52" fmla="*/ 0 w 226"/>
                      <a:gd name="T53" fmla="*/ 0 h 214"/>
                      <a:gd name="T54" fmla="*/ 0 w 226"/>
                      <a:gd name="T55" fmla="*/ 0 h 214"/>
                      <a:gd name="T56" fmla="*/ 0 w 226"/>
                      <a:gd name="T57" fmla="*/ 0 h 214"/>
                      <a:gd name="T58" fmla="*/ 0 w 226"/>
                      <a:gd name="T59" fmla="*/ 0 h 214"/>
                      <a:gd name="T60" fmla="*/ 0 w 226"/>
                      <a:gd name="T61" fmla="*/ 0 h 214"/>
                      <a:gd name="T62" fmla="*/ 0 w 226"/>
                      <a:gd name="T63" fmla="*/ 0 h 214"/>
                      <a:gd name="T64" fmla="*/ 0 w 226"/>
                      <a:gd name="T65" fmla="*/ 0 h 214"/>
                      <a:gd name="T66" fmla="*/ 0 w 226"/>
                      <a:gd name="T67" fmla="*/ 0 h 214"/>
                      <a:gd name="T68" fmla="*/ 0 w 226"/>
                      <a:gd name="T69" fmla="*/ 0 h 214"/>
                      <a:gd name="T70" fmla="*/ 0 w 226"/>
                      <a:gd name="T71" fmla="*/ 0 h 214"/>
                      <a:gd name="T72" fmla="*/ 0 w 226"/>
                      <a:gd name="T73" fmla="*/ 0 h 214"/>
                      <a:gd name="T74" fmla="*/ 0 w 226"/>
                      <a:gd name="T75" fmla="*/ 0 h 214"/>
                      <a:gd name="T76" fmla="*/ 0 w 226"/>
                      <a:gd name="T77" fmla="*/ 0 h 214"/>
                      <a:gd name="T78" fmla="*/ 0 w 226"/>
                      <a:gd name="T79" fmla="*/ 0 h 214"/>
                      <a:gd name="T80" fmla="*/ 0 w 226"/>
                      <a:gd name="T81" fmla="*/ 0 h 214"/>
                      <a:gd name="T82" fmla="*/ 0 w 226"/>
                      <a:gd name="T83" fmla="*/ 0 h 214"/>
                      <a:gd name="T84" fmla="*/ 0 w 226"/>
                      <a:gd name="T85" fmla="*/ 0 h 214"/>
                      <a:gd name="T86" fmla="*/ 0 w 226"/>
                      <a:gd name="T87" fmla="*/ 0 h 214"/>
                      <a:gd name="T88" fmla="*/ 0 w 226"/>
                      <a:gd name="T89" fmla="*/ 0 h 214"/>
                      <a:gd name="T90" fmla="*/ 0 w 226"/>
                      <a:gd name="T91" fmla="*/ 0 h 214"/>
                      <a:gd name="T92" fmla="*/ 0 w 226"/>
                      <a:gd name="T93" fmla="*/ 0 h 214"/>
                      <a:gd name="T94" fmla="*/ 0 w 226"/>
                      <a:gd name="T95" fmla="*/ 0 h 214"/>
                      <a:gd name="T96" fmla="*/ 0 w 226"/>
                      <a:gd name="T97" fmla="*/ 0 h 214"/>
                      <a:gd name="T98" fmla="*/ 0 w 226"/>
                      <a:gd name="T99" fmla="*/ 0 h 214"/>
                      <a:gd name="T100" fmla="*/ 0 w 226"/>
                      <a:gd name="T101" fmla="*/ 0 h 214"/>
                      <a:gd name="T102" fmla="*/ 0 w 226"/>
                      <a:gd name="T103" fmla="*/ 0 h 214"/>
                      <a:gd name="T104" fmla="*/ 0 w 226"/>
                      <a:gd name="T105" fmla="*/ 0 h 214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26"/>
                      <a:gd name="T160" fmla="*/ 0 h 214"/>
                      <a:gd name="T161" fmla="*/ 226 w 226"/>
                      <a:gd name="T162" fmla="*/ 214 h 214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26" h="214">
                        <a:moveTo>
                          <a:pt x="180" y="202"/>
                        </a:moveTo>
                        <a:lnTo>
                          <a:pt x="180" y="199"/>
                        </a:lnTo>
                        <a:lnTo>
                          <a:pt x="179" y="195"/>
                        </a:lnTo>
                        <a:lnTo>
                          <a:pt x="179" y="192"/>
                        </a:lnTo>
                        <a:lnTo>
                          <a:pt x="179" y="189"/>
                        </a:lnTo>
                        <a:lnTo>
                          <a:pt x="177" y="185"/>
                        </a:lnTo>
                        <a:lnTo>
                          <a:pt x="177" y="183"/>
                        </a:lnTo>
                        <a:lnTo>
                          <a:pt x="176" y="177"/>
                        </a:lnTo>
                        <a:lnTo>
                          <a:pt x="176" y="176"/>
                        </a:lnTo>
                        <a:lnTo>
                          <a:pt x="176" y="170"/>
                        </a:lnTo>
                        <a:lnTo>
                          <a:pt x="176" y="168"/>
                        </a:lnTo>
                        <a:lnTo>
                          <a:pt x="173" y="164"/>
                        </a:lnTo>
                        <a:lnTo>
                          <a:pt x="173" y="161"/>
                        </a:lnTo>
                        <a:lnTo>
                          <a:pt x="173" y="158"/>
                        </a:lnTo>
                        <a:lnTo>
                          <a:pt x="173" y="155"/>
                        </a:lnTo>
                        <a:lnTo>
                          <a:pt x="171" y="151"/>
                        </a:lnTo>
                        <a:lnTo>
                          <a:pt x="171" y="149"/>
                        </a:lnTo>
                        <a:lnTo>
                          <a:pt x="170" y="145"/>
                        </a:lnTo>
                        <a:lnTo>
                          <a:pt x="170" y="142"/>
                        </a:lnTo>
                        <a:lnTo>
                          <a:pt x="170" y="139"/>
                        </a:lnTo>
                        <a:lnTo>
                          <a:pt x="170" y="136"/>
                        </a:lnTo>
                        <a:lnTo>
                          <a:pt x="168" y="133"/>
                        </a:lnTo>
                        <a:lnTo>
                          <a:pt x="168" y="132"/>
                        </a:lnTo>
                        <a:lnTo>
                          <a:pt x="168" y="127"/>
                        </a:lnTo>
                        <a:lnTo>
                          <a:pt x="168" y="126"/>
                        </a:lnTo>
                        <a:lnTo>
                          <a:pt x="168" y="124"/>
                        </a:lnTo>
                        <a:lnTo>
                          <a:pt x="168" y="121"/>
                        </a:lnTo>
                        <a:lnTo>
                          <a:pt x="168" y="118"/>
                        </a:lnTo>
                        <a:lnTo>
                          <a:pt x="164" y="116"/>
                        </a:lnTo>
                        <a:lnTo>
                          <a:pt x="162" y="114"/>
                        </a:lnTo>
                        <a:lnTo>
                          <a:pt x="160" y="113"/>
                        </a:lnTo>
                        <a:lnTo>
                          <a:pt x="157" y="110"/>
                        </a:lnTo>
                        <a:lnTo>
                          <a:pt x="155" y="108"/>
                        </a:lnTo>
                        <a:lnTo>
                          <a:pt x="152" y="107"/>
                        </a:lnTo>
                        <a:lnTo>
                          <a:pt x="151" y="105"/>
                        </a:lnTo>
                        <a:lnTo>
                          <a:pt x="148" y="105"/>
                        </a:lnTo>
                        <a:lnTo>
                          <a:pt x="145" y="102"/>
                        </a:lnTo>
                        <a:lnTo>
                          <a:pt x="143" y="102"/>
                        </a:lnTo>
                        <a:lnTo>
                          <a:pt x="142" y="101"/>
                        </a:lnTo>
                        <a:lnTo>
                          <a:pt x="139" y="101"/>
                        </a:lnTo>
                        <a:lnTo>
                          <a:pt x="134" y="99"/>
                        </a:lnTo>
                        <a:lnTo>
                          <a:pt x="130" y="99"/>
                        </a:lnTo>
                        <a:lnTo>
                          <a:pt x="126" y="96"/>
                        </a:lnTo>
                        <a:lnTo>
                          <a:pt x="121" y="96"/>
                        </a:lnTo>
                        <a:lnTo>
                          <a:pt x="118" y="96"/>
                        </a:lnTo>
                        <a:lnTo>
                          <a:pt x="114" y="96"/>
                        </a:lnTo>
                        <a:lnTo>
                          <a:pt x="109" y="98"/>
                        </a:lnTo>
                        <a:lnTo>
                          <a:pt x="105" y="99"/>
                        </a:lnTo>
                        <a:lnTo>
                          <a:pt x="102" y="99"/>
                        </a:lnTo>
                        <a:lnTo>
                          <a:pt x="99" y="101"/>
                        </a:lnTo>
                        <a:lnTo>
                          <a:pt x="95" y="101"/>
                        </a:lnTo>
                        <a:lnTo>
                          <a:pt x="93" y="102"/>
                        </a:lnTo>
                        <a:lnTo>
                          <a:pt x="90" y="105"/>
                        </a:lnTo>
                        <a:lnTo>
                          <a:pt x="86" y="105"/>
                        </a:lnTo>
                        <a:lnTo>
                          <a:pt x="85" y="108"/>
                        </a:lnTo>
                        <a:lnTo>
                          <a:pt x="81" y="110"/>
                        </a:lnTo>
                        <a:lnTo>
                          <a:pt x="79" y="110"/>
                        </a:lnTo>
                        <a:lnTo>
                          <a:pt x="78" y="113"/>
                        </a:lnTo>
                        <a:lnTo>
                          <a:pt x="75" y="114"/>
                        </a:lnTo>
                        <a:lnTo>
                          <a:pt x="70" y="117"/>
                        </a:lnTo>
                        <a:lnTo>
                          <a:pt x="69" y="118"/>
                        </a:lnTo>
                        <a:lnTo>
                          <a:pt x="69" y="121"/>
                        </a:lnTo>
                        <a:lnTo>
                          <a:pt x="69" y="123"/>
                        </a:lnTo>
                        <a:lnTo>
                          <a:pt x="69" y="124"/>
                        </a:lnTo>
                        <a:lnTo>
                          <a:pt x="69" y="126"/>
                        </a:lnTo>
                        <a:lnTo>
                          <a:pt x="69" y="127"/>
                        </a:lnTo>
                        <a:lnTo>
                          <a:pt x="69" y="130"/>
                        </a:lnTo>
                        <a:lnTo>
                          <a:pt x="69" y="132"/>
                        </a:lnTo>
                        <a:lnTo>
                          <a:pt x="69" y="135"/>
                        </a:lnTo>
                        <a:lnTo>
                          <a:pt x="67" y="136"/>
                        </a:lnTo>
                        <a:lnTo>
                          <a:pt x="67" y="141"/>
                        </a:lnTo>
                        <a:lnTo>
                          <a:pt x="67" y="143"/>
                        </a:lnTo>
                        <a:lnTo>
                          <a:pt x="67" y="148"/>
                        </a:lnTo>
                        <a:lnTo>
                          <a:pt x="67" y="151"/>
                        </a:lnTo>
                        <a:lnTo>
                          <a:pt x="67" y="155"/>
                        </a:lnTo>
                        <a:lnTo>
                          <a:pt x="67" y="158"/>
                        </a:lnTo>
                        <a:lnTo>
                          <a:pt x="67" y="161"/>
                        </a:lnTo>
                        <a:lnTo>
                          <a:pt x="67" y="167"/>
                        </a:lnTo>
                        <a:lnTo>
                          <a:pt x="67" y="170"/>
                        </a:lnTo>
                        <a:lnTo>
                          <a:pt x="66" y="174"/>
                        </a:lnTo>
                        <a:lnTo>
                          <a:pt x="66" y="177"/>
                        </a:lnTo>
                        <a:lnTo>
                          <a:pt x="66" y="182"/>
                        </a:lnTo>
                        <a:lnTo>
                          <a:pt x="66" y="186"/>
                        </a:lnTo>
                        <a:lnTo>
                          <a:pt x="66" y="189"/>
                        </a:lnTo>
                        <a:lnTo>
                          <a:pt x="66" y="193"/>
                        </a:lnTo>
                        <a:lnTo>
                          <a:pt x="66" y="195"/>
                        </a:lnTo>
                        <a:lnTo>
                          <a:pt x="66" y="201"/>
                        </a:lnTo>
                        <a:lnTo>
                          <a:pt x="66" y="204"/>
                        </a:lnTo>
                        <a:lnTo>
                          <a:pt x="66" y="208"/>
                        </a:lnTo>
                        <a:lnTo>
                          <a:pt x="66" y="210"/>
                        </a:lnTo>
                        <a:lnTo>
                          <a:pt x="66" y="213"/>
                        </a:lnTo>
                        <a:lnTo>
                          <a:pt x="62" y="211"/>
                        </a:lnTo>
                        <a:lnTo>
                          <a:pt x="59" y="210"/>
                        </a:lnTo>
                        <a:lnTo>
                          <a:pt x="53" y="208"/>
                        </a:lnTo>
                        <a:lnTo>
                          <a:pt x="51" y="207"/>
                        </a:lnTo>
                        <a:lnTo>
                          <a:pt x="47" y="202"/>
                        </a:lnTo>
                        <a:lnTo>
                          <a:pt x="44" y="201"/>
                        </a:lnTo>
                        <a:lnTo>
                          <a:pt x="41" y="199"/>
                        </a:lnTo>
                        <a:lnTo>
                          <a:pt x="36" y="195"/>
                        </a:lnTo>
                        <a:lnTo>
                          <a:pt x="35" y="193"/>
                        </a:lnTo>
                        <a:lnTo>
                          <a:pt x="32" y="192"/>
                        </a:lnTo>
                        <a:lnTo>
                          <a:pt x="29" y="189"/>
                        </a:lnTo>
                        <a:lnTo>
                          <a:pt x="26" y="185"/>
                        </a:lnTo>
                        <a:lnTo>
                          <a:pt x="25" y="182"/>
                        </a:lnTo>
                        <a:lnTo>
                          <a:pt x="23" y="177"/>
                        </a:lnTo>
                        <a:lnTo>
                          <a:pt x="19" y="176"/>
                        </a:lnTo>
                        <a:lnTo>
                          <a:pt x="17" y="173"/>
                        </a:lnTo>
                        <a:lnTo>
                          <a:pt x="16" y="168"/>
                        </a:lnTo>
                        <a:lnTo>
                          <a:pt x="11" y="165"/>
                        </a:lnTo>
                        <a:lnTo>
                          <a:pt x="10" y="161"/>
                        </a:lnTo>
                        <a:lnTo>
                          <a:pt x="10" y="160"/>
                        </a:lnTo>
                        <a:lnTo>
                          <a:pt x="8" y="155"/>
                        </a:lnTo>
                        <a:lnTo>
                          <a:pt x="7" y="151"/>
                        </a:lnTo>
                        <a:lnTo>
                          <a:pt x="4" y="148"/>
                        </a:lnTo>
                        <a:lnTo>
                          <a:pt x="2" y="143"/>
                        </a:lnTo>
                        <a:lnTo>
                          <a:pt x="2" y="139"/>
                        </a:lnTo>
                        <a:lnTo>
                          <a:pt x="1" y="135"/>
                        </a:lnTo>
                        <a:lnTo>
                          <a:pt x="1" y="132"/>
                        </a:lnTo>
                        <a:lnTo>
                          <a:pt x="0" y="127"/>
                        </a:lnTo>
                        <a:lnTo>
                          <a:pt x="0" y="124"/>
                        </a:lnTo>
                        <a:lnTo>
                          <a:pt x="0" y="118"/>
                        </a:lnTo>
                        <a:lnTo>
                          <a:pt x="0" y="116"/>
                        </a:lnTo>
                        <a:lnTo>
                          <a:pt x="0" y="113"/>
                        </a:lnTo>
                        <a:lnTo>
                          <a:pt x="0" y="108"/>
                        </a:lnTo>
                        <a:lnTo>
                          <a:pt x="0" y="105"/>
                        </a:lnTo>
                        <a:lnTo>
                          <a:pt x="0" y="102"/>
                        </a:lnTo>
                        <a:lnTo>
                          <a:pt x="0" y="99"/>
                        </a:lnTo>
                        <a:lnTo>
                          <a:pt x="0" y="96"/>
                        </a:lnTo>
                        <a:lnTo>
                          <a:pt x="0" y="94"/>
                        </a:lnTo>
                        <a:lnTo>
                          <a:pt x="1" y="91"/>
                        </a:lnTo>
                        <a:lnTo>
                          <a:pt x="1" y="89"/>
                        </a:lnTo>
                        <a:lnTo>
                          <a:pt x="1" y="85"/>
                        </a:lnTo>
                        <a:lnTo>
                          <a:pt x="1" y="83"/>
                        </a:lnTo>
                        <a:lnTo>
                          <a:pt x="2" y="80"/>
                        </a:lnTo>
                        <a:lnTo>
                          <a:pt x="2" y="79"/>
                        </a:lnTo>
                        <a:lnTo>
                          <a:pt x="4" y="74"/>
                        </a:lnTo>
                        <a:lnTo>
                          <a:pt x="7" y="73"/>
                        </a:lnTo>
                        <a:lnTo>
                          <a:pt x="7" y="69"/>
                        </a:lnTo>
                        <a:lnTo>
                          <a:pt x="8" y="67"/>
                        </a:lnTo>
                        <a:lnTo>
                          <a:pt x="8" y="64"/>
                        </a:lnTo>
                        <a:lnTo>
                          <a:pt x="10" y="63"/>
                        </a:lnTo>
                        <a:lnTo>
                          <a:pt x="10" y="60"/>
                        </a:lnTo>
                        <a:lnTo>
                          <a:pt x="11" y="57"/>
                        </a:lnTo>
                        <a:lnTo>
                          <a:pt x="16" y="54"/>
                        </a:lnTo>
                        <a:lnTo>
                          <a:pt x="19" y="49"/>
                        </a:lnTo>
                        <a:lnTo>
                          <a:pt x="20" y="45"/>
                        </a:lnTo>
                        <a:lnTo>
                          <a:pt x="25" y="41"/>
                        </a:lnTo>
                        <a:lnTo>
                          <a:pt x="28" y="35"/>
                        </a:lnTo>
                        <a:lnTo>
                          <a:pt x="33" y="32"/>
                        </a:lnTo>
                        <a:lnTo>
                          <a:pt x="36" y="29"/>
                        </a:lnTo>
                        <a:lnTo>
                          <a:pt x="41" y="24"/>
                        </a:lnTo>
                        <a:lnTo>
                          <a:pt x="44" y="22"/>
                        </a:lnTo>
                        <a:lnTo>
                          <a:pt x="50" y="17"/>
                        </a:lnTo>
                        <a:lnTo>
                          <a:pt x="51" y="16"/>
                        </a:lnTo>
                        <a:lnTo>
                          <a:pt x="53" y="16"/>
                        </a:lnTo>
                        <a:lnTo>
                          <a:pt x="57" y="13"/>
                        </a:lnTo>
                        <a:lnTo>
                          <a:pt x="59" y="13"/>
                        </a:lnTo>
                        <a:lnTo>
                          <a:pt x="60" y="11"/>
                        </a:lnTo>
                        <a:lnTo>
                          <a:pt x="63" y="11"/>
                        </a:lnTo>
                        <a:lnTo>
                          <a:pt x="66" y="8"/>
                        </a:lnTo>
                        <a:lnTo>
                          <a:pt x="69" y="8"/>
                        </a:lnTo>
                        <a:lnTo>
                          <a:pt x="70" y="5"/>
                        </a:lnTo>
                        <a:lnTo>
                          <a:pt x="75" y="5"/>
                        </a:lnTo>
                        <a:lnTo>
                          <a:pt x="76" y="4"/>
                        </a:lnTo>
                        <a:lnTo>
                          <a:pt x="78" y="4"/>
                        </a:lnTo>
                        <a:lnTo>
                          <a:pt x="81" y="4"/>
                        </a:lnTo>
                        <a:lnTo>
                          <a:pt x="85" y="1"/>
                        </a:lnTo>
                        <a:lnTo>
                          <a:pt x="86" y="1"/>
                        </a:lnTo>
                        <a:lnTo>
                          <a:pt x="90" y="1"/>
                        </a:lnTo>
                        <a:lnTo>
                          <a:pt x="92" y="0"/>
                        </a:lnTo>
                        <a:lnTo>
                          <a:pt x="95" y="0"/>
                        </a:lnTo>
                        <a:lnTo>
                          <a:pt x="99" y="0"/>
                        </a:lnTo>
                        <a:lnTo>
                          <a:pt x="100" y="0"/>
                        </a:lnTo>
                        <a:lnTo>
                          <a:pt x="102" y="0"/>
                        </a:lnTo>
                        <a:lnTo>
                          <a:pt x="105" y="0"/>
                        </a:lnTo>
                        <a:lnTo>
                          <a:pt x="109" y="0"/>
                        </a:lnTo>
                        <a:lnTo>
                          <a:pt x="111" y="0"/>
                        </a:lnTo>
                        <a:lnTo>
                          <a:pt x="114" y="0"/>
                        </a:lnTo>
                        <a:lnTo>
                          <a:pt x="118" y="0"/>
                        </a:lnTo>
                        <a:lnTo>
                          <a:pt x="120" y="0"/>
                        </a:lnTo>
                        <a:lnTo>
                          <a:pt x="124" y="0"/>
                        </a:lnTo>
                        <a:lnTo>
                          <a:pt x="126" y="0"/>
                        </a:lnTo>
                        <a:lnTo>
                          <a:pt x="128" y="0"/>
                        </a:lnTo>
                        <a:lnTo>
                          <a:pt x="133" y="0"/>
                        </a:lnTo>
                        <a:lnTo>
                          <a:pt x="134" y="1"/>
                        </a:lnTo>
                        <a:lnTo>
                          <a:pt x="136" y="1"/>
                        </a:lnTo>
                        <a:lnTo>
                          <a:pt x="139" y="1"/>
                        </a:lnTo>
                        <a:lnTo>
                          <a:pt x="143" y="4"/>
                        </a:lnTo>
                        <a:lnTo>
                          <a:pt x="145" y="4"/>
                        </a:lnTo>
                        <a:lnTo>
                          <a:pt x="148" y="4"/>
                        </a:lnTo>
                        <a:lnTo>
                          <a:pt x="151" y="5"/>
                        </a:lnTo>
                        <a:lnTo>
                          <a:pt x="152" y="5"/>
                        </a:lnTo>
                        <a:lnTo>
                          <a:pt x="155" y="8"/>
                        </a:lnTo>
                        <a:lnTo>
                          <a:pt x="157" y="8"/>
                        </a:lnTo>
                        <a:lnTo>
                          <a:pt x="161" y="11"/>
                        </a:lnTo>
                        <a:lnTo>
                          <a:pt x="162" y="11"/>
                        </a:lnTo>
                        <a:lnTo>
                          <a:pt x="167" y="13"/>
                        </a:lnTo>
                        <a:lnTo>
                          <a:pt x="168" y="13"/>
                        </a:lnTo>
                        <a:lnTo>
                          <a:pt x="170" y="16"/>
                        </a:lnTo>
                        <a:lnTo>
                          <a:pt x="173" y="16"/>
                        </a:lnTo>
                        <a:lnTo>
                          <a:pt x="176" y="17"/>
                        </a:lnTo>
                        <a:lnTo>
                          <a:pt x="179" y="22"/>
                        </a:lnTo>
                        <a:lnTo>
                          <a:pt x="185" y="24"/>
                        </a:lnTo>
                        <a:lnTo>
                          <a:pt x="188" y="29"/>
                        </a:lnTo>
                        <a:lnTo>
                          <a:pt x="191" y="32"/>
                        </a:lnTo>
                        <a:lnTo>
                          <a:pt x="195" y="35"/>
                        </a:lnTo>
                        <a:lnTo>
                          <a:pt x="201" y="41"/>
                        </a:lnTo>
                        <a:lnTo>
                          <a:pt x="202" y="45"/>
                        </a:lnTo>
                        <a:lnTo>
                          <a:pt x="205" y="49"/>
                        </a:lnTo>
                        <a:lnTo>
                          <a:pt x="210" y="54"/>
                        </a:lnTo>
                        <a:lnTo>
                          <a:pt x="211" y="57"/>
                        </a:lnTo>
                        <a:lnTo>
                          <a:pt x="213" y="60"/>
                        </a:lnTo>
                        <a:lnTo>
                          <a:pt x="214" y="63"/>
                        </a:lnTo>
                        <a:lnTo>
                          <a:pt x="216" y="64"/>
                        </a:lnTo>
                        <a:lnTo>
                          <a:pt x="216" y="67"/>
                        </a:lnTo>
                        <a:lnTo>
                          <a:pt x="219" y="69"/>
                        </a:lnTo>
                        <a:lnTo>
                          <a:pt x="219" y="73"/>
                        </a:lnTo>
                        <a:lnTo>
                          <a:pt x="219" y="74"/>
                        </a:lnTo>
                        <a:lnTo>
                          <a:pt x="220" y="79"/>
                        </a:lnTo>
                        <a:lnTo>
                          <a:pt x="220" y="80"/>
                        </a:lnTo>
                        <a:lnTo>
                          <a:pt x="222" y="83"/>
                        </a:lnTo>
                        <a:lnTo>
                          <a:pt x="223" y="85"/>
                        </a:lnTo>
                        <a:lnTo>
                          <a:pt x="223" y="89"/>
                        </a:lnTo>
                        <a:lnTo>
                          <a:pt x="223" y="91"/>
                        </a:lnTo>
                        <a:lnTo>
                          <a:pt x="225" y="94"/>
                        </a:lnTo>
                        <a:lnTo>
                          <a:pt x="225" y="96"/>
                        </a:lnTo>
                        <a:lnTo>
                          <a:pt x="225" y="99"/>
                        </a:lnTo>
                        <a:lnTo>
                          <a:pt x="225" y="102"/>
                        </a:lnTo>
                        <a:lnTo>
                          <a:pt x="225" y="105"/>
                        </a:lnTo>
                        <a:lnTo>
                          <a:pt x="225" y="108"/>
                        </a:lnTo>
                        <a:lnTo>
                          <a:pt x="225" y="113"/>
                        </a:lnTo>
                        <a:lnTo>
                          <a:pt x="225" y="114"/>
                        </a:lnTo>
                        <a:lnTo>
                          <a:pt x="225" y="118"/>
                        </a:lnTo>
                        <a:lnTo>
                          <a:pt x="225" y="121"/>
                        </a:lnTo>
                        <a:lnTo>
                          <a:pt x="225" y="124"/>
                        </a:lnTo>
                        <a:lnTo>
                          <a:pt x="223" y="127"/>
                        </a:lnTo>
                        <a:lnTo>
                          <a:pt x="223" y="132"/>
                        </a:lnTo>
                        <a:lnTo>
                          <a:pt x="223" y="135"/>
                        </a:lnTo>
                        <a:lnTo>
                          <a:pt x="223" y="139"/>
                        </a:lnTo>
                        <a:lnTo>
                          <a:pt x="222" y="142"/>
                        </a:lnTo>
                        <a:lnTo>
                          <a:pt x="220" y="143"/>
                        </a:lnTo>
                        <a:lnTo>
                          <a:pt x="219" y="148"/>
                        </a:lnTo>
                        <a:lnTo>
                          <a:pt x="219" y="151"/>
                        </a:lnTo>
                        <a:lnTo>
                          <a:pt x="216" y="152"/>
                        </a:lnTo>
                        <a:lnTo>
                          <a:pt x="216" y="157"/>
                        </a:lnTo>
                        <a:lnTo>
                          <a:pt x="214" y="160"/>
                        </a:lnTo>
                        <a:lnTo>
                          <a:pt x="214" y="161"/>
                        </a:lnTo>
                        <a:lnTo>
                          <a:pt x="211" y="165"/>
                        </a:lnTo>
                        <a:lnTo>
                          <a:pt x="210" y="168"/>
                        </a:lnTo>
                        <a:lnTo>
                          <a:pt x="207" y="170"/>
                        </a:lnTo>
                        <a:lnTo>
                          <a:pt x="207" y="174"/>
                        </a:lnTo>
                        <a:lnTo>
                          <a:pt x="205" y="176"/>
                        </a:lnTo>
                        <a:lnTo>
                          <a:pt x="202" y="177"/>
                        </a:lnTo>
                        <a:lnTo>
                          <a:pt x="201" y="182"/>
                        </a:lnTo>
                        <a:lnTo>
                          <a:pt x="198" y="185"/>
                        </a:lnTo>
                        <a:lnTo>
                          <a:pt x="195" y="186"/>
                        </a:lnTo>
                        <a:lnTo>
                          <a:pt x="193" y="189"/>
                        </a:lnTo>
                        <a:lnTo>
                          <a:pt x="191" y="192"/>
                        </a:lnTo>
                        <a:lnTo>
                          <a:pt x="189" y="193"/>
                        </a:lnTo>
                        <a:lnTo>
                          <a:pt x="186" y="195"/>
                        </a:lnTo>
                        <a:lnTo>
                          <a:pt x="185" y="198"/>
                        </a:lnTo>
                        <a:lnTo>
                          <a:pt x="182" y="199"/>
                        </a:lnTo>
                        <a:lnTo>
                          <a:pt x="180" y="202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7" name="Freeform 105"/>
                  <p:cNvSpPr>
                    <a:spLocks noChangeArrowheads="1"/>
                  </p:cNvSpPr>
                  <p:nvPr/>
                </p:nvSpPr>
                <p:spPr bwMode="auto">
                  <a:xfrm>
                    <a:off x="3838" y="2826"/>
                    <a:ext cx="12" cy="41"/>
                  </a:xfrm>
                  <a:custGeom>
                    <a:avLst/>
                    <a:gdLst>
                      <a:gd name="T0" fmla="*/ 0 w 53"/>
                      <a:gd name="T1" fmla="*/ 0 h 179"/>
                      <a:gd name="T2" fmla="*/ 0 w 53"/>
                      <a:gd name="T3" fmla="*/ 0 h 179"/>
                      <a:gd name="T4" fmla="*/ 0 w 53"/>
                      <a:gd name="T5" fmla="*/ 0 h 179"/>
                      <a:gd name="T6" fmla="*/ 0 w 53"/>
                      <a:gd name="T7" fmla="*/ 0 h 179"/>
                      <a:gd name="T8" fmla="*/ 0 w 53"/>
                      <a:gd name="T9" fmla="*/ 0 h 179"/>
                      <a:gd name="T10" fmla="*/ 0 w 53"/>
                      <a:gd name="T11" fmla="*/ 0 h 179"/>
                      <a:gd name="T12" fmla="*/ 0 w 53"/>
                      <a:gd name="T13" fmla="*/ 0 h 179"/>
                      <a:gd name="T14" fmla="*/ 0 w 53"/>
                      <a:gd name="T15" fmla="*/ 0 h 179"/>
                      <a:gd name="T16" fmla="*/ 0 w 53"/>
                      <a:gd name="T17" fmla="*/ 0 h 179"/>
                      <a:gd name="T18" fmla="*/ 0 w 53"/>
                      <a:gd name="T19" fmla="*/ 0 h 179"/>
                      <a:gd name="T20" fmla="*/ 0 w 53"/>
                      <a:gd name="T21" fmla="*/ 0 h 179"/>
                      <a:gd name="T22" fmla="*/ 0 w 53"/>
                      <a:gd name="T23" fmla="*/ 0 h 179"/>
                      <a:gd name="T24" fmla="*/ 0 w 53"/>
                      <a:gd name="T25" fmla="*/ 0 h 179"/>
                      <a:gd name="T26" fmla="*/ 0 w 53"/>
                      <a:gd name="T27" fmla="*/ 0 h 179"/>
                      <a:gd name="T28" fmla="*/ 0 w 53"/>
                      <a:gd name="T29" fmla="*/ 0 h 179"/>
                      <a:gd name="T30" fmla="*/ 0 w 53"/>
                      <a:gd name="T31" fmla="*/ 0 h 179"/>
                      <a:gd name="T32" fmla="*/ 0 w 53"/>
                      <a:gd name="T33" fmla="*/ 0 h 179"/>
                      <a:gd name="T34" fmla="*/ 0 w 53"/>
                      <a:gd name="T35" fmla="*/ 0 h 179"/>
                      <a:gd name="T36" fmla="*/ 0 w 53"/>
                      <a:gd name="T37" fmla="*/ 0 h 179"/>
                      <a:gd name="T38" fmla="*/ 0 w 53"/>
                      <a:gd name="T39" fmla="*/ 0 h 179"/>
                      <a:gd name="T40" fmla="*/ 0 w 53"/>
                      <a:gd name="T41" fmla="*/ 0 h 179"/>
                      <a:gd name="T42" fmla="*/ 0 w 53"/>
                      <a:gd name="T43" fmla="*/ 0 h 179"/>
                      <a:gd name="T44" fmla="*/ 0 w 53"/>
                      <a:gd name="T45" fmla="*/ 0 h 179"/>
                      <a:gd name="T46" fmla="*/ 0 w 53"/>
                      <a:gd name="T47" fmla="*/ 0 h 179"/>
                      <a:gd name="T48" fmla="*/ 0 w 53"/>
                      <a:gd name="T49" fmla="*/ 0 h 17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53"/>
                      <a:gd name="T76" fmla="*/ 0 h 179"/>
                      <a:gd name="T77" fmla="*/ 53 w 53"/>
                      <a:gd name="T78" fmla="*/ 179 h 17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53" h="179">
                        <a:moveTo>
                          <a:pt x="52" y="178"/>
                        </a:moveTo>
                        <a:lnTo>
                          <a:pt x="52" y="176"/>
                        </a:lnTo>
                        <a:lnTo>
                          <a:pt x="51" y="176"/>
                        </a:lnTo>
                        <a:lnTo>
                          <a:pt x="50" y="176"/>
                        </a:lnTo>
                        <a:lnTo>
                          <a:pt x="48" y="176"/>
                        </a:lnTo>
                        <a:lnTo>
                          <a:pt x="42" y="176"/>
                        </a:lnTo>
                        <a:lnTo>
                          <a:pt x="41" y="176"/>
                        </a:lnTo>
                        <a:lnTo>
                          <a:pt x="35" y="176"/>
                        </a:lnTo>
                        <a:lnTo>
                          <a:pt x="32" y="176"/>
                        </a:lnTo>
                        <a:lnTo>
                          <a:pt x="29" y="173"/>
                        </a:lnTo>
                        <a:lnTo>
                          <a:pt x="26" y="173"/>
                        </a:lnTo>
                        <a:lnTo>
                          <a:pt x="25" y="173"/>
                        </a:lnTo>
                        <a:lnTo>
                          <a:pt x="23" y="173"/>
                        </a:lnTo>
                        <a:lnTo>
                          <a:pt x="17" y="173"/>
                        </a:lnTo>
                        <a:lnTo>
                          <a:pt x="15" y="173"/>
                        </a:lnTo>
                        <a:lnTo>
                          <a:pt x="9" y="173"/>
                        </a:lnTo>
                        <a:lnTo>
                          <a:pt x="6" y="176"/>
                        </a:lnTo>
                        <a:lnTo>
                          <a:pt x="2" y="176"/>
                        </a:lnTo>
                        <a:lnTo>
                          <a:pt x="0" y="178"/>
                        </a:lnTo>
                        <a:lnTo>
                          <a:pt x="16" y="5"/>
                        </a:lnTo>
                        <a:lnTo>
                          <a:pt x="29" y="0"/>
                        </a:lnTo>
                        <a:lnTo>
                          <a:pt x="48" y="145"/>
                        </a:lnTo>
                        <a:lnTo>
                          <a:pt x="52" y="178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8" name="Freeform 106"/>
                  <p:cNvSpPr>
                    <a:spLocks noChangeArrowheads="1"/>
                  </p:cNvSpPr>
                  <p:nvPr/>
                </p:nvSpPr>
                <p:spPr bwMode="auto">
                  <a:xfrm>
                    <a:off x="3891" y="2846"/>
                    <a:ext cx="90" cy="37"/>
                  </a:xfrm>
                  <a:custGeom>
                    <a:avLst/>
                    <a:gdLst>
                      <a:gd name="T0" fmla="*/ 0 w 399"/>
                      <a:gd name="T1" fmla="*/ 0 h 165"/>
                      <a:gd name="T2" fmla="*/ 0 w 399"/>
                      <a:gd name="T3" fmla="*/ 0 h 165"/>
                      <a:gd name="T4" fmla="*/ 0 w 399"/>
                      <a:gd name="T5" fmla="*/ 0 h 165"/>
                      <a:gd name="T6" fmla="*/ 0 w 399"/>
                      <a:gd name="T7" fmla="*/ 0 h 165"/>
                      <a:gd name="T8" fmla="*/ 0 w 399"/>
                      <a:gd name="T9" fmla="*/ 0 h 165"/>
                      <a:gd name="T10" fmla="*/ 0 w 399"/>
                      <a:gd name="T11" fmla="*/ 0 h 165"/>
                      <a:gd name="T12" fmla="*/ 0 w 399"/>
                      <a:gd name="T13" fmla="*/ 0 h 165"/>
                      <a:gd name="T14" fmla="*/ 0 w 399"/>
                      <a:gd name="T15" fmla="*/ 0 h 1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99"/>
                      <a:gd name="T25" fmla="*/ 0 h 165"/>
                      <a:gd name="T26" fmla="*/ 399 w 399"/>
                      <a:gd name="T27" fmla="*/ 165 h 16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99" h="165">
                        <a:moveTo>
                          <a:pt x="0" y="164"/>
                        </a:moveTo>
                        <a:lnTo>
                          <a:pt x="83" y="117"/>
                        </a:lnTo>
                        <a:lnTo>
                          <a:pt x="314" y="0"/>
                        </a:lnTo>
                        <a:lnTo>
                          <a:pt x="398" y="19"/>
                        </a:lnTo>
                        <a:lnTo>
                          <a:pt x="38" y="158"/>
                        </a:lnTo>
                        <a:lnTo>
                          <a:pt x="0" y="164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9" name="Freeform 107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2893"/>
                    <a:ext cx="83" cy="7"/>
                  </a:xfrm>
                  <a:custGeom>
                    <a:avLst/>
                    <a:gdLst>
                      <a:gd name="T0" fmla="*/ 0 w 367"/>
                      <a:gd name="T1" fmla="*/ 0 h 32"/>
                      <a:gd name="T2" fmla="*/ 0 w 367"/>
                      <a:gd name="T3" fmla="*/ 0 h 32"/>
                      <a:gd name="T4" fmla="*/ 0 w 367"/>
                      <a:gd name="T5" fmla="*/ 0 h 32"/>
                      <a:gd name="T6" fmla="*/ 0 w 367"/>
                      <a:gd name="T7" fmla="*/ 0 h 32"/>
                      <a:gd name="T8" fmla="*/ 0 w 367"/>
                      <a:gd name="T9" fmla="*/ 0 h 32"/>
                      <a:gd name="T10" fmla="*/ 0 w 367"/>
                      <a:gd name="T11" fmla="*/ 0 h 32"/>
                      <a:gd name="T12" fmla="*/ 0 w 367"/>
                      <a:gd name="T13" fmla="*/ 0 h 32"/>
                      <a:gd name="T14" fmla="*/ 0 w 367"/>
                      <a:gd name="T15" fmla="*/ 0 h 3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67"/>
                      <a:gd name="T25" fmla="*/ 0 h 32"/>
                      <a:gd name="T26" fmla="*/ 367 w 367"/>
                      <a:gd name="T27" fmla="*/ 32 h 3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67" h="32">
                        <a:moveTo>
                          <a:pt x="39" y="19"/>
                        </a:moveTo>
                        <a:lnTo>
                          <a:pt x="303" y="0"/>
                        </a:lnTo>
                        <a:lnTo>
                          <a:pt x="366" y="31"/>
                        </a:lnTo>
                        <a:lnTo>
                          <a:pt x="68" y="31"/>
                        </a:lnTo>
                        <a:lnTo>
                          <a:pt x="0" y="31"/>
                        </a:lnTo>
                        <a:lnTo>
                          <a:pt x="39" y="19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0" name="Freeform 108"/>
                  <p:cNvSpPr>
                    <a:spLocks noChangeArrowheads="1"/>
                  </p:cNvSpPr>
                  <p:nvPr/>
                </p:nvSpPr>
                <p:spPr bwMode="auto">
                  <a:xfrm>
                    <a:off x="3875" y="2915"/>
                    <a:ext cx="38" cy="10"/>
                  </a:xfrm>
                  <a:custGeom>
                    <a:avLst/>
                    <a:gdLst>
                      <a:gd name="T0" fmla="*/ 0 w 169"/>
                      <a:gd name="T1" fmla="*/ 0 h 45"/>
                      <a:gd name="T2" fmla="*/ 0 w 169"/>
                      <a:gd name="T3" fmla="*/ 0 h 45"/>
                      <a:gd name="T4" fmla="*/ 0 w 169"/>
                      <a:gd name="T5" fmla="*/ 0 h 45"/>
                      <a:gd name="T6" fmla="*/ 0 w 169"/>
                      <a:gd name="T7" fmla="*/ 0 h 45"/>
                      <a:gd name="T8" fmla="*/ 0 w 169"/>
                      <a:gd name="T9" fmla="*/ 0 h 45"/>
                      <a:gd name="T10" fmla="*/ 0 w 169"/>
                      <a:gd name="T11" fmla="*/ 0 h 45"/>
                      <a:gd name="T12" fmla="*/ 0 w 169"/>
                      <a:gd name="T13" fmla="*/ 0 h 45"/>
                      <a:gd name="T14" fmla="*/ 0 w 169"/>
                      <a:gd name="T15" fmla="*/ 0 h 4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69"/>
                      <a:gd name="T25" fmla="*/ 0 h 45"/>
                      <a:gd name="T26" fmla="*/ 169 w 169"/>
                      <a:gd name="T27" fmla="*/ 45 h 4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69" h="45">
                        <a:moveTo>
                          <a:pt x="25" y="0"/>
                        </a:moveTo>
                        <a:lnTo>
                          <a:pt x="65" y="6"/>
                        </a:lnTo>
                        <a:lnTo>
                          <a:pt x="168" y="17"/>
                        </a:lnTo>
                        <a:lnTo>
                          <a:pt x="124" y="44"/>
                        </a:lnTo>
                        <a:lnTo>
                          <a:pt x="0" y="4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1" name="Freeform 10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920"/>
                    <a:ext cx="100" cy="29"/>
                  </a:xfrm>
                  <a:custGeom>
                    <a:avLst/>
                    <a:gdLst>
                      <a:gd name="T0" fmla="*/ 0 w 443"/>
                      <a:gd name="T1" fmla="*/ 0 h 129"/>
                      <a:gd name="T2" fmla="*/ 0 w 443"/>
                      <a:gd name="T3" fmla="*/ 0 h 129"/>
                      <a:gd name="T4" fmla="*/ 0 w 443"/>
                      <a:gd name="T5" fmla="*/ 0 h 129"/>
                      <a:gd name="T6" fmla="*/ 0 w 443"/>
                      <a:gd name="T7" fmla="*/ 0 h 129"/>
                      <a:gd name="T8" fmla="*/ 0 w 443"/>
                      <a:gd name="T9" fmla="*/ 0 h 129"/>
                      <a:gd name="T10" fmla="*/ 0 w 443"/>
                      <a:gd name="T11" fmla="*/ 0 h 129"/>
                      <a:gd name="T12" fmla="*/ 0 w 443"/>
                      <a:gd name="T13" fmla="*/ 0 h 129"/>
                      <a:gd name="T14" fmla="*/ 0 w 443"/>
                      <a:gd name="T15" fmla="*/ 0 h 12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43"/>
                      <a:gd name="T25" fmla="*/ 0 h 129"/>
                      <a:gd name="T26" fmla="*/ 443 w 443"/>
                      <a:gd name="T27" fmla="*/ 129 h 12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43" h="129">
                        <a:moveTo>
                          <a:pt x="442" y="0"/>
                        </a:moveTo>
                        <a:lnTo>
                          <a:pt x="36" y="128"/>
                        </a:lnTo>
                        <a:lnTo>
                          <a:pt x="0" y="99"/>
                        </a:lnTo>
                        <a:lnTo>
                          <a:pt x="378" y="10"/>
                        </a:lnTo>
                        <a:lnTo>
                          <a:pt x="424" y="0"/>
                        </a:lnTo>
                        <a:lnTo>
                          <a:pt x="442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2" name="Freeform 110"/>
                  <p:cNvSpPr>
                    <a:spLocks noChangeArrowheads="1"/>
                  </p:cNvSpPr>
                  <p:nvPr/>
                </p:nvSpPr>
                <p:spPr bwMode="auto">
                  <a:xfrm>
                    <a:off x="3759" y="2897"/>
                    <a:ext cx="43" cy="6"/>
                  </a:xfrm>
                  <a:custGeom>
                    <a:avLst/>
                    <a:gdLst>
                      <a:gd name="T0" fmla="*/ 0 w 191"/>
                      <a:gd name="T1" fmla="*/ 0 h 28"/>
                      <a:gd name="T2" fmla="*/ 0 w 191"/>
                      <a:gd name="T3" fmla="*/ 0 h 28"/>
                      <a:gd name="T4" fmla="*/ 0 w 191"/>
                      <a:gd name="T5" fmla="*/ 0 h 28"/>
                      <a:gd name="T6" fmla="*/ 0 w 191"/>
                      <a:gd name="T7" fmla="*/ 0 h 28"/>
                      <a:gd name="T8" fmla="*/ 0 w 191"/>
                      <a:gd name="T9" fmla="*/ 0 h 28"/>
                      <a:gd name="T10" fmla="*/ 0 w 191"/>
                      <a:gd name="T11" fmla="*/ 0 h 28"/>
                      <a:gd name="T12" fmla="*/ 0 w 191"/>
                      <a:gd name="T13" fmla="*/ 0 h 28"/>
                      <a:gd name="T14" fmla="*/ 0 w 191"/>
                      <a:gd name="T15" fmla="*/ 0 h 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1"/>
                      <a:gd name="T25" fmla="*/ 0 h 28"/>
                      <a:gd name="T26" fmla="*/ 191 w 191"/>
                      <a:gd name="T27" fmla="*/ 28 h 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1" h="28">
                        <a:moveTo>
                          <a:pt x="190" y="27"/>
                        </a:moveTo>
                        <a:lnTo>
                          <a:pt x="0" y="27"/>
                        </a:lnTo>
                        <a:lnTo>
                          <a:pt x="18" y="0"/>
                        </a:lnTo>
                        <a:lnTo>
                          <a:pt x="133" y="11"/>
                        </a:lnTo>
                        <a:lnTo>
                          <a:pt x="166" y="15"/>
                        </a:lnTo>
                        <a:lnTo>
                          <a:pt x="190" y="27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3" name="Freeform 111"/>
                  <p:cNvSpPr>
                    <a:spLocks noChangeArrowheads="1"/>
                  </p:cNvSpPr>
                  <p:nvPr/>
                </p:nvSpPr>
                <p:spPr bwMode="auto">
                  <a:xfrm>
                    <a:off x="3730" y="2864"/>
                    <a:ext cx="78" cy="19"/>
                  </a:xfrm>
                  <a:custGeom>
                    <a:avLst/>
                    <a:gdLst>
                      <a:gd name="T0" fmla="*/ 0 w 345"/>
                      <a:gd name="T1" fmla="*/ 0 h 85"/>
                      <a:gd name="T2" fmla="*/ 0 w 345"/>
                      <a:gd name="T3" fmla="*/ 0 h 85"/>
                      <a:gd name="T4" fmla="*/ 0 w 345"/>
                      <a:gd name="T5" fmla="*/ 0 h 85"/>
                      <a:gd name="T6" fmla="*/ 0 w 345"/>
                      <a:gd name="T7" fmla="*/ 0 h 85"/>
                      <a:gd name="T8" fmla="*/ 0 w 345"/>
                      <a:gd name="T9" fmla="*/ 0 h 85"/>
                      <a:gd name="T10" fmla="*/ 0 w 345"/>
                      <a:gd name="T11" fmla="*/ 0 h 85"/>
                      <a:gd name="T12" fmla="*/ 0 w 345"/>
                      <a:gd name="T13" fmla="*/ 0 h 85"/>
                      <a:gd name="T14" fmla="*/ 0 w 345"/>
                      <a:gd name="T15" fmla="*/ 0 h 8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45"/>
                      <a:gd name="T25" fmla="*/ 0 h 85"/>
                      <a:gd name="T26" fmla="*/ 345 w 345"/>
                      <a:gd name="T27" fmla="*/ 85 h 8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45" h="85">
                        <a:moveTo>
                          <a:pt x="35" y="0"/>
                        </a:moveTo>
                        <a:lnTo>
                          <a:pt x="344" y="78"/>
                        </a:lnTo>
                        <a:lnTo>
                          <a:pt x="319" y="84"/>
                        </a:lnTo>
                        <a:lnTo>
                          <a:pt x="0" y="31"/>
                        </a:lnTo>
                        <a:lnTo>
                          <a:pt x="19" y="15"/>
                        </a:lnTo>
                        <a:lnTo>
                          <a:pt x="35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4" name="Freeform 112"/>
                  <p:cNvSpPr>
                    <a:spLocks noChangeArrowheads="1"/>
                  </p:cNvSpPr>
                  <p:nvPr/>
                </p:nvSpPr>
                <p:spPr bwMode="auto">
                  <a:xfrm>
                    <a:off x="3760" y="3247"/>
                    <a:ext cx="211" cy="60"/>
                  </a:xfrm>
                  <a:custGeom>
                    <a:avLst/>
                    <a:gdLst>
                      <a:gd name="T0" fmla="*/ 0 w 931"/>
                      <a:gd name="T1" fmla="*/ 0 h 263"/>
                      <a:gd name="T2" fmla="*/ 0 w 931"/>
                      <a:gd name="T3" fmla="*/ 0 h 263"/>
                      <a:gd name="T4" fmla="*/ 0 w 931"/>
                      <a:gd name="T5" fmla="*/ 0 h 263"/>
                      <a:gd name="T6" fmla="*/ 0 w 931"/>
                      <a:gd name="T7" fmla="*/ 0 h 263"/>
                      <a:gd name="T8" fmla="*/ 0 w 931"/>
                      <a:gd name="T9" fmla="*/ 0 h 263"/>
                      <a:gd name="T10" fmla="*/ 0 w 931"/>
                      <a:gd name="T11" fmla="*/ 0 h 263"/>
                      <a:gd name="T12" fmla="*/ 0 w 931"/>
                      <a:gd name="T13" fmla="*/ 0 h 263"/>
                      <a:gd name="T14" fmla="*/ 0 w 931"/>
                      <a:gd name="T15" fmla="*/ 0 h 263"/>
                      <a:gd name="T16" fmla="*/ 0 w 931"/>
                      <a:gd name="T17" fmla="*/ 0 h 263"/>
                      <a:gd name="T18" fmla="*/ 0 w 931"/>
                      <a:gd name="T19" fmla="*/ 0 h 263"/>
                      <a:gd name="T20" fmla="*/ 0 w 931"/>
                      <a:gd name="T21" fmla="*/ 0 h 263"/>
                      <a:gd name="T22" fmla="*/ 0 w 931"/>
                      <a:gd name="T23" fmla="*/ 0 h 263"/>
                      <a:gd name="T24" fmla="*/ 0 w 931"/>
                      <a:gd name="T25" fmla="*/ 0 h 263"/>
                      <a:gd name="T26" fmla="*/ 0 w 931"/>
                      <a:gd name="T27" fmla="*/ 0 h 263"/>
                      <a:gd name="T28" fmla="*/ 0 w 931"/>
                      <a:gd name="T29" fmla="*/ 0 h 26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931"/>
                      <a:gd name="T46" fmla="*/ 0 h 263"/>
                      <a:gd name="T47" fmla="*/ 931 w 931"/>
                      <a:gd name="T48" fmla="*/ 263 h 26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931" h="263">
                        <a:moveTo>
                          <a:pt x="101" y="73"/>
                        </a:moveTo>
                        <a:lnTo>
                          <a:pt x="84" y="195"/>
                        </a:lnTo>
                        <a:lnTo>
                          <a:pt x="227" y="176"/>
                        </a:lnTo>
                        <a:lnTo>
                          <a:pt x="227" y="126"/>
                        </a:lnTo>
                        <a:lnTo>
                          <a:pt x="683" y="83"/>
                        </a:lnTo>
                        <a:lnTo>
                          <a:pt x="699" y="135"/>
                        </a:lnTo>
                        <a:lnTo>
                          <a:pt x="844" y="124"/>
                        </a:lnTo>
                        <a:lnTo>
                          <a:pt x="803" y="0"/>
                        </a:lnTo>
                        <a:lnTo>
                          <a:pt x="900" y="33"/>
                        </a:lnTo>
                        <a:lnTo>
                          <a:pt x="930" y="161"/>
                        </a:lnTo>
                        <a:lnTo>
                          <a:pt x="0" y="262"/>
                        </a:lnTo>
                        <a:lnTo>
                          <a:pt x="0" y="129"/>
                        </a:lnTo>
                        <a:lnTo>
                          <a:pt x="101" y="73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5" name="Freeform 113"/>
                  <p:cNvSpPr>
                    <a:spLocks noChangeArrowheads="1"/>
                  </p:cNvSpPr>
                  <p:nvPr/>
                </p:nvSpPr>
                <p:spPr bwMode="auto">
                  <a:xfrm>
                    <a:off x="3785" y="2966"/>
                    <a:ext cx="59" cy="320"/>
                  </a:xfrm>
                  <a:custGeom>
                    <a:avLst/>
                    <a:gdLst>
                      <a:gd name="T0" fmla="*/ 0 w 261"/>
                      <a:gd name="T1" fmla="*/ 0 h 1413"/>
                      <a:gd name="T2" fmla="*/ 0 w 261"/>
                      <a:gd name="T3" fmla="*/ 0 h 1413"/>
                      <a:gd name="T4" fmla="*/ 0 w 261"/>
                      <a:gd name="T5" fmla="*/ 0 h 1413"/>
                      <a:gd name="T6" fmla="*/ 0 w 261"/>
                      <a:gd name="T7" fmla="*/ 0 h 1413"/>
                      <a:gd name="T8" fmla="*/ 0 w 261"/>
                      <a:gd name="T9" fmla="*/ 0 h 1413"/>
                      <a:gd name="T10" fmla="*/ 0 w 261"/>
                      <a:gd name="T11" fmla="*/ 0 h 1413"/>
                      <a:gd name="T12" fmla="*/ 0 w 261"/>
                      <a:gd name="T13" fmla="*/ 0 h 1413"/>
                      <a:gd name="T14" fmla="*/ 0 w 261"/>
                      <a:gd name="T15" fmla="*/ 0 h 1413"/>
                      <a:gd name="T16" fmla="*/ 0 w 261"/>
                      <a:gd name="T17" fmla="*/ 0 h 1413"/>
                      <a:gd name="T18" fmla="*/ 0 w 261"/>
                      <a:gd name="T19" fmla="*/ 0 h 1413"/>
                      <a:gd name="T20" fmla="*/ 0 w 261"/>
                      <a:gd name="T21" fmla="*/ 0 h 1413"/>
                      <a:gd name="T22" fmla="*/ 0 w 261"/>
                      <a:gd name="T23" fmla="*/ 0 h 1413"/>
                      <a:gd name="T24" fmla="*/ 0 w 261"/>
                      <a:gd name="T25" fmla="*/ 0 h 1413"/>
                      <a:gd name="T26" fmla="*/ 0 w 261"/>
                      <a:gd name="T27" fmla="*/ 0 h 1413"/>
                      <a:gd name="T28" fmla="*/ 0 w 261"/>
                      <a:gd name="T29" fmla="*/ 0 h 1413"/>
                      <a:gd name="T30" fmla="*/ 0 w 261"/>
                      <a:gd name="T31" fmla="*/ 0 h 1413"/>
                      <a:gd name="T32" fmla="*/ 0 w 261"/>
                      <a:gd name="T33" fmla="*/ 0 h 1413"/>
                      <a:gd name="T34" fmla="*/ 0 w 261"/>
                      <a:gd name="T35" fmla="*/ 0 h 1413"/>
                      <a:gd name="T36" fmla="*/ 0 w 261"/>
                      <a:gd name="T37" fmla="*/ 0 h 1413"/>
                      <a:gd name="T38" fmla="*/ 0 w 261"/>
                      <a:gd name="T39" fmla="*/ 0 h 1413"/>
                      <a:gd name="T40" fmla="*/ 0 w 261"/>
                      <a:gd name="T41" fmla="*/ 0 h 1413"/>
                      <a:gd name="T42" fmla="*/ 0 w 261"/>
                      <a:gd name="T43" fmla="*/ 0 h 1413"/>
                      <a:gd name="T44" fmla="*/ 0 w 261"/>
                      <a:gd name="T45" fmla="*/ 0 h 1413"/>
                      <a:gd name="T46" fmla="*/ 0 w 261"/>
                      <a:gd name="T47" fmla="*/ 0 h 1413"/>
                      <a:gd name="T48" fmla="*/ 0 w 261"/>
                      <a:gd name="T49" fmla="*/ 0 h 1413"/>
                      <a:gd name="T50" fmla="*/ 0 w 261"/>
                      <a:gd name="T51" fmla="*/ 0 h 1413"/>
                      <a:gd name="T52" fmla="*/ 0 w 261"/>
                      <a:gd name="T53" fmla="*/ 0 h 1413"/>
                      <a:gd name="T54" fmla="*/ 0 w 261"/>
                      <a:gd name="T55" fmla="*/ 0 h 1413"/>
                      <a:gd name="T56" fmla="*/ 0 w 261"/>
                      <a:gd name="T57" fmla="*/ 0 h 1413"/>
                      <a:gd name="T58" fmla="*/ 0 w 261"/>
                      <a:gd name="T59" fmla="*/ 0 h 1413"/>
                      <a:gd name="T60" fmla="*/ 0 w 261"/>
                      <a:gd name="T61" fmla="*/ 0 h 1413"/>
                      <a:gd name="T62" fmla="*/ 0 w 261"/>
                      <a:gd name="T63" fmla="*/ 0 h 1413"/>
                      <a:gd name="T64" fmla="*/ 0 w 261"/>
                      <a:gd name="T65" fmla="*/ 0 h 1413"/>
                      <a:gd name="T66" fmla="*/ 0 w 261"/>
                      <a:gd name="T67" fmla="*/ 0 h 1413"/>
                      <a:gd name="T68" fmla="*/ 0 w 261"/>
                      <a:gd name="T69" fmla="*/ 0 h 1413"/>
                      <a:gd name="T70" fmla="*/ 0 w 261"/>
                      <a:gd name="T71" fmla="*/ 0 h 1413"/>
                      <a:gd name="T72" fmla="*/ 0 w 261"/>
                      <a:gd name="T73" fmla="*/ 0 h 1413"/>
                      <a:gd name="T74" fmla="*/ 0 w 261"/>
                      <a:gd name="T75" fmla="*/ 0 h 1413"/>
                      <a:gd name="T76" fmla="*/ 0 w 261"/>
                      <a:gd name="T77" fmla="*/ 0 h 1413"/>
                      <a:gd name="T78" fmla="*/ 0 w 261"/>
                      <a:gd name="T79" fmla="*/ 0 h 1413"/>
                      <a:gd name="T80" fmla="*/ 0 w 261"/>
                      <a:gd name="T81" fmla="*/ 0 h 1413"/>
                      <a:gd name="T82" fmla="*/ 0 w 261"/>
                      <a:gd name="T83" fmla="*/ 0 h 1413"/>
                      <a:gd name="T84" fmla="*/ 0 w 261"/>
                      <a:gd name="T85" fmla="*/ 0 h 1413"/>
                      <a:gd name="T86" fmla="*/ 0 w 261"/>
                      <a:gd name="T87" fmla="*/ 0 h 1413"/>
                      <a:gd name="T88" fmla="*/ 0 w 261"/>
                      <a:gd name="T89" fmla="*/ 0 h 1413"/>
                      <a:gd name="T90" fmla="*/ 0 w 261"/>
                      <a:gd name="T91" fmla="*/ 0 h 1413"/>
                      <a:gd name="T92" fmla="*/ 0 w 261"/>
                      <a:gd name="T93" fmla="*/ 0 h 1413"/>
                      <a:gd name="T94" fmla="*/ 0 w 261"/>
                      <a:gd name="T95" fmla="*/ 0 h 1413"/>
                      <a:gd name="T96" fmla="*/ 0 w 261"/>
                      <a:gd name="T97" fmla="*/ 0 h 1413"/>
                      <a:gd name="T98" fmla="*/ 0 w 261"/>
                      <a:gd name="T99" fmla="*/ 0 h 1413"/>
                      <a:gd name="T100" fmla="*/ 0 w 261"/>
                      <a:gd name="T101" fmla="*/ 0 h 1413"/>
                      <a:gd name="T102" fmla="*/ 0 w 261"/>
                      <a:gd name="T103" fmla="*/ 0 h 1413"/>
                      <a:gd name="T104" fmla="*/ 0 w 261"/>
                      <a:gd name="T105" fmla="*/ 0 h 1413"/>
                      <a:gd name="T106" fmla="*/ 0 w 261"/>
                      <a:gd name="T107" fmla="*/ 0 h 1413"/>
                      <a:gd name="T108" fmla="*/ 0 w 261"/>
                      <a:gd name="T109" fmla="*/ 0 h 1413"/>
                      <a:gd name="T110" fmla="*/ 0 w 261"/>
                      <a:gd name="T111" fmla="*/ 0 h 1413"/>
                      <a:gd name="T112" fmla="*/ 0 w 261"/>
                      <a:gd name="T113" fmla="*/ 0 h 1413"/>
                      <a:gd name="T114" fmla="*/ 0 w 261"/>
                      <a:gd name="T115" fmla="*/ 0 h 1413"/>
                      <a:gd name="T116" fmla="*/ 0 w 261"/>
                      <a:gd name="T117" fmla="*/ 0 h 1413"/>
                      <a:gd name="T118" fmla="*/ 0 w 261"/>
                      <a:gd name="T119" fmla="*/ 0 h 1413"/>
                      <a:gd name="T120" fmla="*/ 0 w 261"/>
                      <a:gd name="T121" fmla="*/ 0 h 141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61"/>
                      <a:gd name="T184" fmla="*/ 0 h 1413"/>
                      <a:gd name="T185" fmla="*/ 261 w 261"/>
                      <a:gd name="T186" fmla="*/ 1413 h 141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61" h="1413">
                        <a:moveTo>
                          <a:pt x="100" y="1400"/>
                        </a:moveTo>
                        <a:lnTo>
                          <a:pt x="0" y="1412"/>
                        </a:lnTo>
                        <a:lnTo>
                          <a:pt x="0" y="1407"/>
                        </a:lnTo>
                        <a:lnTo>
                          <a:pt x="0" y="1406"/>
                        </a:lnTo>
                        <a:lnTo>
                          <a:pt x="0" y="1403"/>
                        </a:lnTo>
                        <a:lnTo>
                          <a:pt x="0" y="1397"/>
                        </a:lnTo>
                        <a:lnTo>
                          <a:pt x="1" y="1391"/>
                        </a:lnTo>
                        <a:lnTo>
                          <a:pt x="1" y="1382"/>
                        </a:lnTo>
                        <a:lnTo>
                          <a:pt x="2" y="1373"/>
                        </a:lnTo>
                        <a:lnTo>
                          <a:pt x="5" y="1363"/>
                        </a:lnTo>
                        <a:lnTo>
                          <a:pt x="7" y="1353"/>
                        </a:lnTo>
                        <a:lnTo>
                          <a:pt x="8" y="1338"/>
                        </a:lnTo>
                        <a:lnTo>
                          <a:pt x="10" y="1323"/>
                        </a:lnTo>
                        <a:lnTo>
                          <a:pt x="13" y="1310"/>
                        </a:lnTo>
                        <a:lnTo>
                          <a:pt x="16" y="1294"/>
                        </a:lnTo>
                        <a:lnTo>
                          <a:pt x="17" y="1278"/>
                        </a:lnTo>
                        <a:lnTo>
                          <a:pt x="21" y="1258"/>
                        </a:lnTo>
                        <a:lnTo>
                          <a:pt x="24" y="1240"/>
                        </a:lnTo>
                        <a:lnTo>
                          <a:pt x="26" y="1218"/>
                        </a:lnTo>
                        <a:lnTo>
                          <a:pt x="30" y="1196"/>
                        </a:lnTo>
                        <a:lnTo>
                          <a:pt x="33" y="1175"/>
                        </a:lnTo>
                        <a:lnTo>
                          <a:pt x="36" y="1153"/>
                        </a:lnTo>
                        <a:lnTo>
                          <a:pt x="39" y="1130"/>
                        </a:lnTo>
                        <a:lnTo>
                          <a:pt x="43" y="1106"/>
                        </a:lnTo>
                        <a:lnTo>
                          <a:pt x="48" y="1081"/>
                        </a:lnTo>
                        <a:lnTo>
                          <a:pt x="51" y="1056"/>
                        </a:lnTo>
                        <a:lnTo>
                          <a:pt x="55" y="1031"/>
                        </a:lnTo>
                        <a:lnTo>
                          <a:pt x="58" y="1005"/>
                        </a:lnTo>
                        <a:lnTo>
                          <a:pt x="61" y="978"/>
                        </a:lnTo>
                        <a:lnTo>
                          <a:pt x="67" y="953"/>
                        </a:lnTo>
                        <a:lnTo>
                          <a:pt x="69" y="923"/>
                        </a:lnTo>
                        <a:lnTo>
                          <a:pt x="75" y="895"/>
                        </a:lnTo>
                        <a:lnTo>
                          <a:pt x="78" y="866"/>
                        </a:lnTo>
                        <a:lnTo>
                          <a:pt x="84" y="839"/>
                        </a:lnTo>
                        <a:lnTo>
                          <a:pt x="88" y="810"/>
                        </a:lnTo>
                        <a:lnTo>
                          <a:pt x="93" y="781"/>
                        </a:lnTo>
                        <a:lnTo>
                          <a:pt x="97" y="751"/>
                        </a:lnTo>
                        <a:lnTo>
                          <a:pt x="102" y="722"/>
                        </a:lnTo>
                        <a:lnTo>
                          <a:pt x="106" y="692"/>
                        </a:lnTo>
                        <a:lnTo>
                          <a:pt x="110" y="661"/>
                        </a:lnTo>
                        <a:lnTo>
                          <a:pt x="115" y="632"/>
                        </a:lnTo>
                        <a:lnTo>
                          <a:pt x="119" y="603"/>
                        </a:lnTo>
                        <a:lnTo>
                          <a:pt x="123" y="573"/>
                        </a:lnTo>
                        <a:lnTo>
                          <a:pt x="128" y="544"/>
                        </a:lnTo>
                        <a:lnTo>
                          <a:pt x="132" y="514"/>
                        </a:lnTo>
                        <a:lnTo>
                          <a:pt x="135" y="485"/>
                        </a:lnTo>
                        <a:lnTo>
                          <a:pt x="141" y="455"/>
                        </a:lnTo>
                        <a:lnTo>
                          <a:pt x="144" y="429"/>
                        </a:lnTo>
                        <a:lnTo>
                          <a:pt x="150" y="398"/>
                        </a:lnTo>
                        <a:lnTo>
                          <a:pt x="153" y="372"/>
                        </a:lnTo>
                        <a:lnTo>
                          <a:pt x="158" y="344"/>
                        </a:lnTo>
                        <a:lnTo>
                          <a:pt x="161" y="317"/>
                        </a:lnTo>
                        <a:lnTo>
                          <a:pt x="166" y="288"/>
                        </a:lnTo>
                        <a:lnTo>
                          <a:pt x="170" y="263"/>
                        </a:lnTo>
                        <a:lnTo>
                          <a:pt x="174" y="236"/>
                        </a:lnTo>
                        <a:lnTo>
                          <a:pt x="177" y="211"/>
                        </a:lnTo>
                        <a:lnTo>
                          <a:pt x="182" y="186"/>
                        </a:lnTo>
                        <a:lnTo>
                          <a:pt x="185" y="163"/>
                        </a:lnTo>
                        <a:lnTo>
                          <a:pt x="188" y="141"/>
                        </a:lnTo>
                        <a:lnTo>
                          <a:pt x="192" y="117"/>
                        </a:lnTo>
                        <a:lnTo>
                          <a:pt x="195" y="95"/>
                        </a:lnTo>
                        <a:lnTo>
                          <a:pt x="199" y="75"/>
                        </a:lnTo>
                        <a:lnTo>
                          <a:pt x="201" y="55"/>
                        </a:lnTo>
                        <a:lnTo>
                          <a:pt x="204" y="38"/>
                        </a:lnTo>
                        <a:lnTo>
                          <a:pt x="208" y="17"/>
                        </a:lnTo>
                        <a:lnTo>
                          <a:pt x="209" y="0"/>
                        </a:lnTo>
                        <a:lnTo>
                          <a:pt x="211" y="4"/>
                        </a:lnTo>
                        <a:lnTo>
                          <a:pt x="211" y="7"/>
                        </a:lnTo>
                        <a:lnTo>
                          <a:pt x="211" y="10"/>
                        </a:lnTo>
                        <a:lnTo>
                          <a:pt x="211" y="14"/>
                        </a:lnTo>
                        <a:lnTo>
                          <a:pt x="212" y="16"/>
                        </a:lnTo>
                        <a:lnTo>
                          <a:pt x="212" y="19"/>
                        </a:lnTo>
                        <a:lnTo>
                          <a:pt x="215" y="23"/>
                        </a:lnTo>
                        <a:lnTo>
                          <a:pt x="215" y="26"/>
                        </a:lnTo>
                        <a:lnTo>
                          <a:pt x="215" y="27"/>
                        </a:lnTo>
                        <a:lnTo>
                          <a:pt x="217" y="32"/>
                        </a:lnTo>
                        <a:lnTo>
                          <a:pt x="217" y="35"/>
                        </a:lnTo>
                        <a:lnTo>
                          <a:pt x="217" y="38"/>
                        </a:lnTo>
                        <a:lnTo>
                          <a:pt x="217" y="41"/>
                        </a:lnTo>
                        <a:lnTo>
                          <a:pt x="218" y="42"/>
                        </a:lnTo>
                        <a:lnTo>
                          <a:pt x="218" y="47"/>
                        </a:lnTo>
                        <a:lnTo>
                          <a:pt x="218" y="48"/>
                        </a:lnTo>
                        <a:lnTo>
                          <a:pt x="220" y="52"/>
                        </a:lnTo>
                        <a:lnTo>
                          <a:pt x="220" y="57"/>
                        </a:lnTo>
                        <a:lnTo>
                          <a:pt x="221" y="60"/>
                        </a:lnTo>
                        <a:lnTo>
                          <a:pt x="224" y="64"/>
                        </a:lnTo>
                        <a:lnTo>
                          <a:pt x="224" y="66"/>
                        </a:lnTo>
                        <a:lnTo>
                          <a:pt x="224" y="67"/>
                        </a:lnTo>
                        <a:lnTo>
                          <a:pt x="224" y="69"/>
                        </a:lnTo>
                        <a:lnTo>
                          <a:pt x="227" y="69"/>
                        </a:lnTo>
                        <a:lnTo>
                          <a:pt x="230" y="69"/>
                        </a:lnTo>
                        <a:lnTo>
                          <a:pt x="233" y="69"/>
                        </a:lnTo>
                        <a:lnTo>
                          <a:pt x="234" y="69"/>
                        </a:lnTo>
                        <a:lnTo>
                          <a:pt x="236" y="69"/>
                        </a:lnTo>
                        <a:lnTo>
                          <a:pt x="239" y="69"/>
                        </a:lnTo>
                        <a:lnTo>
                          <a:pt x="242" y="69"/>
                        </a:lnTo>
                        <a:lnTo>
                          <a:pt x="245" y="69"/>
                        </a:lnTo>
                        <a:lnTo>
                          <a:pt x="249" y="69"/>
                        </a:lnTo>
                        <a:lnTo>
                          <a:pt x="252" y="69"/>
                        </a:lnTo>
                        <a:lnTo>
                          <a:pt x="257" y="69"/>
                        </a:lnTo>
                        <a:lnTo>
                          <a:pt x="260" y="69"/>
                        </a:lnTo>
                        <a:lnTo>
                          <a:pt x="260" y="73"/>
                        </a:lnTo>
                        <a:lnTo>
                          <a:pt x="258" y="77"/>
                        </a:lnTo>
                        <a:lnTo>
                          <a:pt x="258" y="82"/>
                        </a:lnTo>
                        <a:lnTo>
                          <a:pt x="258" y="86"/>
                        </a:lnTo>
                        <a:lnTo>
                          <a:pt x="257" y="92"/>
                        </a:lnTo>
                        <a:lnTo>
                          <a:pt x="257" y="98"/>
                        </a:lnTo>
                        <a:lnTo>
                          <a:pt x="254" y="102"/>
                        </a:lnTo>
                        <a:lnTo>
                          <a:pt x="254" y="108"/>
                        </a:lnTo>
                        <a:lnTo>
                          <a:pt x="254" y="114"/>
                        </a:lnTo>
                        <a:lnTo>
                          <a:pt x="252" y="119"/>
                        </a:lnTo>
                        <a:lnTo>
                          <a:pt x="252" y="125"/>
                        </a:lnTo>
                        <a:lnTo>
                          <a:pt x="251" y="129"/>
                        </a:lnTo>
                        <a:lnTo>
                          <a:pt x="251" y="136"/>
                        </a:lnTo>
                        <a:lnTo>
                          <a:pt x="249" y="144"/>
                        </a:lnTo>
                        <a:lnTo>
                          <a:pt x="249" y="150"/>
                        </a:lnTo>
                        <a:lnTo>
                          <a:pt x="249" y="157"/>
                        </a:lnTo>
                        <a:lnTo>
                          <a:pt x="248" y="161"/>
                        </a:lnTo>
                        <a:lnTo>
                          <a:pt x="248" y="169"/>
                        </a:lnTo>
                        <a:lnTo>
                          <a:pt x="245" y="175"/>
                        </a:lnTo>
                        <a:lnTo>
                          <a:pt x="243" y="182"/>
                        </a:lnTo>
                        <a:lnTo>
                          <a:pt x="243" y="188"/>
                        </a:lnTo>
                        <a:lnTo>
                          <a:pt x="243" y="195"/>
                        </a:lnTo>
                        <a:lnTo>
                          <a:pt x="242" y="202"/>
                        </a:lnTo>
                        <a:lnTo>
                          <a:pt x="242" y="211"/>
                        </a:lnTo>
                        <a:lnTo>
                          <a:pt x="241" y="219"/>
                        </a:lnTo>
                        <a:lnTo>
                          <a:pt x="241" y="226"/>
                        </a:lnTo>
                        <a:lnTo>
                          <a:pt x="239" y="233"/>
                        </a:lnTo>
                        <a:lnTo>
                          <a:pt x="239" y="239"/>
                        </a:lnTo>
                        <a:lnTo>
                          <a:pt x="236" y="250"/>
                        </a:lnTo>
                        <a:lnTo>
                          <a:pt x="236" y="255"/>
                        </a:lnTo>
                        <a:lnTo>
                          <a:pt x="236" y="264"/>
                        </a:lnTo>
                        <a:lnTo>
                          <a:pt x="236" y="272"/>
                        </a:lnTo>
                        <a:lnTo>
                          <a:pt x="234" y="280"/>
                        </a:lnTo>
                        <a:lnTo>
                          <a:pt x="233" y="288"/>
                        </a:lnTo>
                        <a:lnTo>
                          <a:pt x="233" y="297"/>
                        </a:lnTo>
                        <a:lnTo>
                          <a:pt x="233" y="305"/>
                        </a:lnTo>
                        <a:lnTo>
                          <a:pt x="230" y="313"/>
                        </a:lnTo>
                        <a:lnTo>
                          <a:pt x="228" y="322"/>
                        </a:lnTo>
                        <a:lnTo>
                          <a:pt x="227" y="330"/>
                        </a:lnTo>
                        <a:lnTo>
                          <a:pt x="227" y="339"/>
                        </a:lnTo>
                        <a:lnTo>
                          <a:pt x="226" y="348"/>
                        </a:lnTo>
                        <a:lnTo>
                          <a:pt x="226" y="355"/>
                        </a:lnTo>
                        <a:lnTo>
                          <a:pt x="224" y="364"/>
                        </a:lnTo>
                        <a:lnTo>
                          <a:pt x="224" y="375"/>
                        </a:lnTo>
                        <a:lnTo>
                          <a:pt x="221" y="382"/>
                        </a:lnTo>
                        <a:lnTo>
                          <a:pt x="220" y="391"/>
                        </a:lnTo>
                        <a:lnTo>
                          <a:pt x="218" y="403"/>
                        </a:lnTo>
                        <a:lnTo>
                          <a:pt x="218" y="411"/>
                        </a:lnTo>
                        <a:lnTo>
                          <a:pt x="217" y="420"/>
                        </a:lnTo>
                        <a:lnTo>
                          <a:pt x="217" y="429"/>
                        </a:lnTo>
                        <a:lnTo>
                          <a:pt x="215" y="439"/>
                        </a:lnTo>
                        <a:lnTo>
                          <a:pt x="215" y="448"/>
                        </a:lnTo>
                        <a:lnTo>
                          <a:pt x="212" y="457"/>
                        </a:lnTo>
                        <a:lnTo>
                          <a:pt x="211" y="466"/>
                        </a:lnTo>
                        <a:lnTo>
                          <a:pt x="209" y="475"/>
                        </a:lnTo>
                        <a:lnTo>
                          <a:pt x="209" y="485"/>
                        </a:lnTo>
                        <a:lnTo>
                          <a:pt x="208" y="497"/>
                        </a:lnTo>
                        <a:lnTo>
                          <a:pt x="208" y="505"/>
                        </a:lnTo>
                        <a:lnTo>
                          <a:pt x="207" y="514"/>
                        </a:lnTo>
                        <a:lnTo>
                          <a:pt x="207" y="525"/>
                        </a:lnTo>
                        <a:lnTo>
                          <a:pt x="202" y="533"/>
                        </a:lnTo>
                        <a:lnTo>
                          <a:pt x="202" y="544"/>
                        </a:lnTo>
                        <a:lnTo>
                          <a:pt x="201" y="553"/>
                        </a:lnTo>
                        <a:lnTo>
                          <a:pt x="201" y="564"/>
                        </a:lnTo>
                        <a:lnTo>
                          <a:pt x="196" y="564"/>
                        </a:lnTo>
                        <a:lnTo>
                          <a:pt x="192" y="564"/>
                        </a:lnTo>
                        <a:lnTo>
                          <a:pt x="188" y="566"/>
                        </a:lnTo>
                        <a:lnTo>
                          <a:pt x="185" y="566"/>
                        </a:lnTo>
                        <a:lnTo>
                          <a:pt x="182" y="566"/>
                        </a:lnTo>
                        <a:lnTo>
                          <a:pt x="176" y="566"/>
                        </a:lnTo>
                        <a:lnTo>
                          <a:pt x="174" y="567"/>
                        </a:lnTo>
                        <a:lnTo>
                          <a:pt x="170" y="569"/>
                        </a:lnTo>
                        <a:lnTo>
                          <a:pt x="167" y="569"/>
                        </a:lnTo>
                        <a:lnTo>
                          <a:pt x="166" y="569"/>
                        </a:lnTo>
                        <a:lnTo>
                          <a:pt x="161" y="569"/>
                        </a:lnTo>
                        <a:lnTo>
                          <a:pt x="160" y="569"/>
                        </a:lnTo>
                        <a:lnTo>
                          <a:pt x="158" y="572"/>
                        </a:lnTo>
                        <a:lnTo>
                          <a:pt x="157" y="572"/>
                        </a:lnTo>
                        <a:lnTo>
                          <a:pt x="148" y="648"/>
                        </a:lnTo>
                        <a:lnTo>
                          <a:pt x="148" y="650"/>
                        </a:lnTo>
                        <a:lnTo>
                          <a:pt x="151" y="653"/>
                        </a:lnTo>
                        <a:lnTo>
                          <a:pt x="153" y="654"/>
                        </a:lnTo>
                        <a:lnTo>
                          <a:pt x="154" y="657"/>
                        </a:lnTo>
                        <a:lnTo>
                          <a:pt x="158" y="658"/>
                        </a:lnTo>
                        <a:lnTo>
                          <a:pt x="161" y="661"/>
                        </a:lnTo>
                        <a:lnTo>
                          <a:pt x="166" y="666"/>
                        </a:lnTo>
                        <a:lnTo>
                          <a:pt x="167" y="669"/>
                        </a:lnTo>
                        <a:lnTo>
                          <a:pt x="170" y="670"/>
                        </a:lnTo>
                        <a:lnTo>
                          <a:pt x="174" y="675"/>
                        </a:lnTo>
                        <a:lnTo>
                          <a:pt x="177" y="678"/>
                        </a:lnTo>
                        <a:lnTo>
                          <a:pt x="182" y="679"/>
                        </a:lnTo>
                        <a:lnTo>
                          <a:pt x="183" y="683"/>
                        </a:lnTo>
                        <a:lnTo>
                          <a:pt x="186" y="685"/>
                        </a:lnTo>
                        <a:lnTo>
                          <a:pt x="185" y="688"/>
                        </a:lnTo>
                        <a:lnTo>
                          <a:pt x="185" y="692"/>
                        </a:lnTo>
                        <a:lnTo>
                          <a:pt x="185" y="695"/>
                        </a:lnTo>
                        <a:lnTo>
                          <a:pt x="185" y="700"/>
                        </a:lnTo>
                        <a:lnTo>
                          <a:pt x="183" y="703"/>
                        </a:lnTo>
                        <a:lnTo>
                          <a:pt x="183" y="704"/>
                        </a:lnTo>
                        <a:lnTo>
                          <a:pt x="183" y="708"/>
                        </a:lnTo>
                        <a:lnTo>
                          <a:pt x="183" y="711"/>
                        </a:lnTo>
                        <a:lnTo>
                          <a:pt x="183" y="713"/>
                        </a:lnTo>
                        <a:lnTo>
                          <a:pt x="182" y="717"/>
                        </a:lnTo>
                        <a:lnTo>
                          <a:pt x="182" y="720"/>
                        </a:lnTo>
                        <a:lnTo>
                          <a:pt x="182" y="722"/>
                        </a:lnTo>
                        <a:lnTo>
                          <a:pt x="182" y="725"/>
                        </a:lnTo>
                        <a:lnTo>
                          <a:pt x="182" y="728"/>
                        </a:lnTo>
                        <a:lnTo>
                          <a:pt x="182" y="731"/>
                        </a:lnTo>
                        <a:lnTo>
                          <a:pt x="182" y="733"/>
                        </a:lnTo>
                        <a:lnTo>
                          <a:pt x="179" y="736"/>
                        </a:lnTo>
                        <a:lnTo>
                          <a:pt x="179" y="738"/>
                        </a:lnTo>
                        <a:lnTo>
                          <a:pt x="179" y="741"/>
                        </a:lnTo>
                        <a:lnTo>
                          <a:pt x="179" y="744"/>
                        </a:lnTo>
                        <a:lnTo>
                          <a:pt x="177" y="745"/>
                        </a:lnTo>
                        <a:lnTo>
                          <a:pt x="177" y="747"/>
                        </a:lnTo>
                        <a:lnTo>
                          <a:pt x="177" y="751"/>
                        </a:lnTo>
                        <a:lnTo>
                          <a:pt x="177" y="753"/>
                        </a:lnTo>
                        <a:lnTo>
                          <a:pt x="177" y="754"/>
                        </a:lnTo>
                        <a:lnTo>
                          <a:pt x="176" y="758"/>
                        </a:lnTo>
                        <a:lnTo>
                          <a:pt x="176" y="761"/>
                        </a:lnTo>
                        <a:lnTo>
                          <a:pt x="176" y="763"/>
                        </a:lnTo>
                        <a:lnTo>
                          <a:pt x="176" y="764"/>
                        </a:lnTo>
                        <a:lnTo>
                          <a:pt x="176" y="769"/>
                        </a:lnTo>
                        <a:lnTo>
                          <a:pt x="176" y="770"/>
                        </a:lnTo>
                        <a:lnTo>
                          <a:pt x="176" y="772"/>
                        </a:lnTo>
                        <a:lnTo>
                          <a:pt x="174" y="773"/>
                        </a:lnTo>
                        <a:lnTo>
                          <a:pt x="174" y="778"/>
                        </a:lnTo>
                        <a:lnTo>
                          <a:pt x="174" y="779"/>
                        </a:lnTo>
                        <a:lnTo>
                          <a:pt x="174" y="781"/>
                        </a:lnTo>
                        <a:lnTo>
                          <a:pt x="174" y="783"/>
                        </a:lnTo>
                        <a:lnTo>
                          <a:pt x="174" y="786"/>
                        </a:lnTo>
                        <a:lnTo>
                          <a:pt x="173" y="788"/>
                        </a:lnTo>
                        <a:lnTo>
                          <a:pt x="173" y="789"/>
                        </a:lnTo>
                        <a:lnTo>
                          <a:pt x="173" y="794"/>
                        </a:lnTo>
                        <a:lnTo>
                          <a:pt x="173" y="795"/>
                        </a:lnTo>
                        <a:lnTo>
                          <a:pt x="173" y="798"/>
                        </a:lnTo>
                        <a:lnTo>
                          <a:pt x="173" y="801"/>
                        </a:lnTo>
                        <a:lnTo>
                          <a:pt x="170" y="804"/>
                        </a:lnTo>
                        <a:lnTo>
                          <a:pt x="170" y="806"/>
                        </a:lnTo>
                        <a:lnTo>
                          <a:pt x="170" y="807"/>
                        </a:lnTo>
                        <a:lnTo>
                          <a:pt x="170" y="811"/>
                        </a:lnTo>
                        <a:lnTo>
                          <a:pt x="169" y="813"/>
                        </a:lnTo>
                        <a:lnTo>
                          <a:pt x="169" y="817"/>
                        </a:lnTo>
                        <a:lnTo>
                          <a:pt x="169" y="819"/>
                        </a:lnTo>
                        <a:lnTo>
                          <a:pt x="169" y="822"/>
                        </a:lnTo>
                        <a:lnTo>
                          <a:pt x="169" y="823"/>
                        </a:lnTo>
                        <a:lnTo>
                          <a:pt x="167" y="828"/>
                        </a:lnTo>
                        <a:lnTo>
                          <a:pt x="167" y="831"/>
                        </a:lnTo>
                        <a:lnTo>
                          <a:pt x="167" y="832"/>
                        </a:lnTo>
                        <a:lnTo>
                          <a:pt x="167" y="836"/>
                        </a:lnTo>
                        <a:lnTo>
                          <a:pt x="167" y="839"/>
                        </a:lnTo>
                        <a:lnTo>
                          <a:pt x="166" y="841"/>
                        </a:lnTo>
                        <a:lnTo>
                          <a:pt x="166" y="845"/>
                        </a:lnTo>
                        <a:lnTo>
                          <a:pt x="166" y="848"/>
                        </a:lnTo>
                        <a:lnTo>
                          <a:pt x="166" y="853"/>
                        </a:lnTo>
                        <a:lnTo>
                          <a:pt x="166" y="856"/>
                        </a:lnTo>
                        <a:lnTo>
                          <a:pt x="166" y="857"/>
                        </a:lnTo>
                        <a:lnTo>
                          <a:pt x="161" y="861"/>
                        </a:lnTo>
                        <a:lnTo>
                          <a:pt x="160" y="863"/>
                        </a:lnTo>
                        <a:lnTo>
                          <a:pt x="157" y="864"/>
                        </a:lnTo>
                        <a:lnTo>
                          <a:pt x="154" y="869"/>
                        </a:lnTo>
                        <a:lnTo>
                          <a:pt x="151" y="872"/>
                        </a:lnTo>
                        <a:lnTo>
                          <a:pt x="150" y="873"/>
                        </a:lnTo>
                        <a:lnTo>
                          <a:pt x="148" y="878"/>
                        </a:lnTo>
                        <a:lnTo>
                          <a:pt x="144" y="879"/>
                        </a:lnTo>
                        <a:lnTo>
                          <a:pt x="141" y="882"/>
                        </a:lnTo>
                        <a:lnTo>
                          <a:pt x="137" y="886"/>
                        </a:lnTo>
                        <a:lnTo>
                          <a:pt x="135" y="888"/>
                        </a:lnTo>
                        <a:lnTo>
                          <a:pt x="134" y="889"/>
                        </a:lnTo>
                        <a:lnTo>
                          <a:pt x="131" y="891"/>
                        </a:lnTo>
                        <a:lnTo>
                          <a:pt x="128" y="895"/>
                        </a:lnTo>
                        <a:lnTo>
                          <a:pt x="125" y="898"/>
                        </a:lnTo>
                        <a:lnTo>
                          <a:pt x="123" y="903"/>
                        </a:lnTo>
                        <a:lnTo>
                          <a:pt x="119" y="904"/>
                        </a:lnTo>
                        <a:lnTo>
                          <a:pt x="118" y="906"/>
                        </a:lnTo>
                        <a:lnTo>
                          <a:pt x="116" y="907"/>
                        </a:lnTo>
                        <a:lnTo>
                          <a:pt x="112" y="911"/>
                        </a:lnTo>
                        <a:lnTo>
                          <a:pt x="109" y="914"/>
                        </a:lnTo>
                        <a:lnTo>
                          <a:pt x="106" y="919"/>
                        </a:lnTo>
                        <a:lnTo>
                          <a:pt x="102" y="922"/>
                        </a:lnTo>
                        <a:lnTo>
                          <a:pt x="100" y="923"/>
                        </a:lnTo>
                        <a:lnTo>
                          <a:pt x="100" y="925"/>
                        </a:lnTo>
                        <a:lnTo>
                          <a:pt x="100" y="928"/>
                        </a:lnTo>
                        <a:lnTo>
                          <a:pt x="88" y="1012"/>
                        </a:lnTo>
                        <a:lnTo>
                          <a:pt x="91" y="1013"/>
                        </a:lnTo>
                        <a:lnTo>
                          <a:pt x="94" y="1015"/>
                        </a:lnTo>
                        <a:lnTo>
                          <a:pt x="97" y="1015"/>
                        </a:lnTo>
                        <a:lnTo>
                          <a:pt x="100" y="1018"/>
                        </a:lnTo>
                        <a:lnTo>
                          <a:pt x="103" y="1021"/>
                        </a:lnTo>
                        <a:lnTo>
                          <a:pt x="109" y="1024"/>
                        </a:lnTo>
                        <a:lnTo>
                          <a:pt x="112" y="1025"/>
                        </a:lnTo>
                        <a:lnTo>
                          <a:pt x="118" y="1030"/>
                        </a:lnTo>
                        <a:lnTo>
                          <a:pt x="119" y="1030"/>
                        </a:lnTo>
                        <a:lnTo>
                          <a:pt x="121" y="1031"/>
                        </a:lnTo>
                        <a:lnTo>
                          <a:pt x="123" y="1031"/>
                        </a:lnTo>
                        <a:lnTo>
                          <a:pt x="126" y="1034"/>
                        </a:lnTo>
                        <a:lnTo>
                          <a:pt x="131" y="1037"/>
                        </a:lnTo>
                        <a:lnTo>
                          <a:pt x="134" y="1040"/>
                        </a:lnTo>
                        <a:lnTo>
                          <a:pt x="139" y="1041"/>
                        </a:lnTo>
                        <a:lnTo>
                          <a:pt x="142" y="1046"/>
                        </a:lnTo>
                        <a:lnTo>
                          <a:pt x="142" y="1055"/>
                        </a:lnTo>
                        <a:lnTo>
                          <a:pt x="141" y="1063"/>
                        </a:lnTo>
                        <a:lnTo>
                          <a:pt x="139" y="1072"/>
                        </a:lnTo>
                        <a:lnTo>
                          <a:pt x="137" y="1081"/>
                        </a:lnTo>
                        <a:lnTo>
                          <a:pt x="135" y="1090"/>
                        </a:lnTo>
                        <a:lnTo>
                          <a:pt x="135" y="1099"/>
                        </a:lnTo>
                        <a:lnTo>
                          <a:pt x="134" y="1109"/>
                        </a:lnTo>
                        <a:lnTo>
                          <a:pt x="134" y="1118"/>
                        </a:lnTo>
                        <a:lnTo>
                          <a:pt x="132" y="1127"/>
                        </a:lnTo>
                        <a:lnTo>
                          <a:pt x="132" y="1135"/>
                        </a:lnTo>
                        <a:lnTo>
                          <a:pt x="131" y="1143"/>
                        </a:lnTo>
                        <a:lnTo>
                          <a:pt x="128" y="1152"/>
                        </a:lnTo>
                        <a:lnTo>
                          <a:pt x="128" y="1160"/>
                        </a:lnTo>
                        <a:lnTo>
                          <a:pt x="126" y="1169"/>
                        </a:lnTo>
                        <a:lnTo>
                          <a:pt x="126" y="1177"/>
                        </a:lnTo>
                        <a:lnTo>
                          <a:pt x="125" y="1185"/>
                        </a:lnTo>
                        <a:lnTo>
                          <a:pt x="125" y="1193"/>
                        </a:lnTo>
                        <a:lnTo>
                          <a:pt x="123" y="1202"/>
                        </a:lnTo>
                        <a:lnTo>
                          <a:pt x="123" y="1209"/>
                        </a:lnTo>
                        <a:lnTo>
                          <a:pt x="121" y="1218"/>
                        </a:lnTo>
                        <a:lnTo>
                          <a:pt x="119" y="1224"/>
                        </a:lnTo>
                        <a:lnTo>
                          <a:pt x="119" y="1230"/>
                        </a:lnTo>
                        <a:lnTo>
                          <a:pt x="118" y="1240"/>
                        </a:lnTo>
                        <a:lnTo>
                          <a:pt x="118" y="1246"/>
                        </a:lnTo>
                        <a:lnTo>
                          <a:pt x="116" y="1253"/>
                        </a:lnTo>
                        <a:lnTo>
                          <a:pt x="116" y="1259"/>
                        </a:lnTo>
                        <a:lnTo>
                          <a:pt x="116" y="1266"/>
                        </a:lnTo>
                        <a:lnTo>
                          <a:pt x="115" y="1275"/>
                        </a:lnTo>
                        <a:lnTo>
                          <a:pt x="112" y="1281"/>
                        </a:lnTo>
                        <a:lnTo>
                          <a:pt x="112" y="1286"/>
                        </a:lnTo>
                        <a:lnTo>
                          <a:pt x="112" y="1294"/>
                        </a:lnTo>
                        <a:lnTo>
                          <a:pt x="112" y="1298"/>
                        </a:lnTo>
                        <a:lnTo>
                          <a:pt x="110" y="1304"/>
                        </a:lnTo>
                        <a:lnTo>
                          <a:pt x="110" y="1311"/>
                        </a:lnTo>
                        <a:lnTo>
                          <a:pt x="109" y="1314"/>
                        </a:lnTo>
                        <a:lnTo>
                          <a:pt x="109" y="1322"/>
                        </a:lnTo>
                        <a:lnTo>
                          <a:pt x="107" y="1328"/>
                        </a:lnTo>
                        <a:lnTo>
                          <a:pt x="107" y="1331"/>
                        </a:lnTo>
                        <a:lnTo>
                          <a:pt x="107" y="1336"/>
                        </a:lnTo>
                        <a:lnTo>
                          <a:pt x="107" y="1342"/>
                        </a:lnTo>
                        <a:lnTo>
                          <a:pt x="106" y="1345"/>
                        </a:lnTo>
                        <a:lnTo>
                          <a:pt x="106" y="1351"/>
                        </a:lnTo>
                        <a:lnTo>
                          <a:pt x="103" y="1354"/>
                        </a:lnTo>
                        <a:lnTo>
                          <a:pt x="103" y="1357"/>
                        </a:lnTo>
                        <a:lnTo>
                          <a:pt x="103" y="1363"/>
                        </a:lnTo>
                        <a:lnTo>
                          <a:pt x="103" y="1366"/>
                        </a:lnTo>
                        <a:lnTo>
                          <a:pt x="102" y="1370"/>
                        </a:lnTo>
                        <a:lnTo>
                          <a:pt x="102" y="1373"/>
                        </a:lnTo>
                        <a:lnTo>
                          <a:pt x="102" y="1378"/>
                        </a:lnTo>
                        <a:lnTo>
                          <a:pt x="102" y="1379"/>
                        </a:lnTo>
                        <a:lnTo>
                          <a:pt x="102" y="1382"/>
                        </a:lnTo>
                        <a:lnTo>
                          <a:pt x="102" y="1385"/>
                        </a:lnTo>
                        <a:lnTo>
                          <a:pt x="100" y="1386"/>
                        </a:lnTo>
                        <a:lnTo>
                          <a:pt x="100" y="1389"/>
                        </a:lnTo>
                        <a:lnTo>
                          <a:pt x="100" y="1391"/>
                        </a:lnTo>
                        <a:lnTo>
                          <a:pt x="100" y="1394"/>
                        </a:lnTo>
                        <a:lnTo>
                          <a:pt x="100" y="1397"/>
                        </a:lnTo>
                        <a:lnTo>
                          <a:pt x="100" y="1398"/>
                        </a:lnTo>
                        <a:lnTo>
                          <a:pt x="100" y="140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6" name="Freeform 114"/>
                  <p:cNvSpPr>
                    <a:spLocks noChangeArrowheads="1"/>
                  </p:cNvSpPr>
                  <p:nvPr/>
                </p:nvSpPr>
                <p:spPr bwMode="auto">
                  <a:xfrm>
                    <a:off x="3852" y="2960"/>
                    <a:ext cx="93" cy="315"/>
                  </a:xfrm>
                  <a:custGeom>
                    <a:avLst/>
                    <a:gdLst>
                      <a:gd name="T0" fmla="*/ 0 w 408"/>
                      <a:gd name="T1" fmla="*/ 0 h 1387"/>
                      <a:gd name="T2" fmla="*/ 0 w 408"/>
                      <a:gd name="T3" fmla="*/ 0 h 1387"/>
                      <a:gd name="T4" fmla="*/ 0 w 408"/>
                      <a:gd name="T5" fmla="*/ 0 h 1387"/>
                      <a:gd name="T6" fmla="*/ 0 w 408"/>
                      <a:gd name="T7" fmla="*/ 0 h 1387"/>
                      <a:gd name="T8" fmla="*/ 0 w 408"/>
                      <a:gd name="T9" fmla="*/ 0 h 1387"/>
                      <a:gd name="T10" fmla="*/ 0 w 408"/>
                      <a:gd name="T11" fmla="*/ 0 h 1387"/>
                      <a:gd name="T12" fmla="*/ 0 w 408"/>
                      <a:gd name="T13" fmla="*/ 0 h 1387"/>
                      <a:gd name="T14" fmla="*/ 0 w 408"/>
                      <a:gd name="T15" fmla="*/ 0 h 1387"/>
                      <a:gd name="T16" fmla="*/ 0 w 408"/>
                      <a:gd name="T17" fmla="*/ 0 h 1387"/>
                      <a:gd name="T18" fmla="*/ 0 w 408"/>
                      <a:gd name="T19" fmla="*/ 0 h 1387"/>
                      <a:gd name="T20" fmla="*/ 0 w 408"/>
                      <a:gd name="T21" fmla="*/ 0 h 1387"/>
                      <a:gd name="T22" fmla="*/ 0 w 408"/>
                      <a:gd name="T23" fmla="*/ 0 h 1387"/>
                      <a:gd name="T24" fmla="*/ 0 w 408"/>
                      <a:gd name="T25" fmla="*/ 0 h 1387"/>
                      <a:gd name="T26" fmla="*/ 0 w 408"/>
                      <a:gd name="T27" fmla="*/ 0 h 1387"/>
                      <a:gd name="T28" fmla="*/ 0 w 408"/>
                      <a:gd name="T29" fmla="*/ 0 h 1387"/>
                      <a:gd name="T30" fmla="*/ 0 w 408"/>
                      <a:gd name="T31" fmla="*/ 0 h 1387"/>
                      <a:gd name="T32" fmla="*/ 0 w 408"/>
                      <a:gd name="T33" fmla="*/ 0 h 1387"/>
                      <a:gd name="T34" fmla="*/ 0 w 408"/>
                      <a:gd name="T35" fmla="*/ 0 h 1387"/>
                      <a:gd name="T36" fmla="*/ 0 w 408"/>
                      <a:gd name="T37" fmla="*/ 0 h 1387"/>
                      <a:gd name="T38" fmla="*/ 0 w 408"/>
                      <a:gd name="T39" fmla="*/ 0 h 1387"/>
                      <a:gd name="T40" fmla="*/ 0 w 408"/>
                      <a:gd name="T41" fmla="*/ 0 h 1387"/>
                      <a:gd name="T42" fmla="*/ 0 w 408"/>
                      <a:gd name="T43" fmla="*/ 0 h 1387"/>
                      <a:gd name="T44" fmla="*/ 0 w 408"/>
                      <a:gd name="T45" fmla="*/ 0 h 1387"/>
                      <a:gd name="T46" fmla="*/ 0 w 408"/>
                      <a:gd name="T47" fmla="*/ 0 h 1387"/>
                      <a:gd name="T48" fmla="*/ 0 w 408"/>
                      <a:gd name="T49" fmla="*/ 0 h 1387"/>
                      <a:gd name="T50" fmla="*/ 0 w 408"/>
                      <a:gd name="T51" fmla="*/ 0 h 1387"/>
                      <a:gd name="T52" fmla="*/ 0 w 408"/>
                      <a:gd name="T53" fmla="*/ 0 h 1387"/>
                      <a:gd name="T54" fmla="*/ 0 w 408"/>
                      <a:gd name="T55" fmla="*/ 0 h 1387"/>
                      <a:gd name="T56" fmla="*/ 0 w 408"/>
                      <a:gd name="T57" fmla="*/ 0 h 1387"/>
                      <a:gd name="T58" fmla="*/ 0 w 408"/>
                      <a:gd name="T59" fmla="*/ 0 h 1387"/>
                      <a:gd name="T60" fmla="*/ 0 w 408"/>
                      <a:gd name="T61" fmla="*/ 0 h 1387"/>
                      <a:gd name="T62" fmla="*/ 0 w 408"/>
                      <a:gd name="T63" fmla="*/ 0 h 1387"/>
                      <a:gd name="T64" fmla="*/ 0 w 408"/>
                      <a:gd name="T65" fmla="*/ 0 h 1387"/>
                      <a:gd name="T66" fmla="*/ 0 w 408"/>
                      <a:gd name="T67" fmla="*/ 0 h 1387"/>
                      <a:gd name="T68" fmla="*/ 0 w 408"/>
                      <a:gd name="T69" fmla="*/ 0 h 1387"/>
                      <a:gd name="T70" fmla="*/ 0 w 408"/>
                      <a:gd name="T71" fmla="*/ 0 h 1387"/>
                      <a:gd name="T72" fmla="*/ 0 w 408"/>
                      <a:gd name="T73" fmla="*/ 0 h 1387"/>
                      <a:gd name="T74" fmla="*/ 0 w 408"/>
                      <a:gd name="T75" fmla="*/ 0 h 1387"/>
                      <a:gd name="T76" fmla="*/ 0 w 408"/>
                      <a:gd name="T77" fmla="*/ 0 h 1387"/>
                      <a:gd name="T78" fmla="*/ 0 w 408"/>
                      <a:gd name="T79" fmla="*/ 0 h 1387"/>
                      <a:gd name="T80" fmla="*/ 0 w 408"/>
                      <a:gd name="T81" fmla="*/ 0 h 1387"/>
                      <a:gd name="T82" fmla="*/ 0 w 408"/>
                      <a:gd name="T83" fmla="*/ 0 h 1387"/>
                      <a:gd name="T84" fmla="*/ 0 w 408"/>
                      <a:gd name="T85" fmla="*/ 0 h 1387"/>
                      <a:gd name="T86" fmla="*/ 0 w 408"/>
                      <a:gd name="T87" fmla="*/ 0 h 1387"/>
                      <a:gd name="T88" fmla="*/ 0 w 408"/>
                      <a:gd name="T89" fmla="*/ 0 h 1387"/>
                      <a:gd name="T90" fmla="*/ 0 w 408"/>
                      <a:gd name="T91" fmla="*/ 0 h 1387"/>
                      <a:gd name="T92" fmla="*/ 0 w 408"/>
                      <a:gd name="T93" fmla="*/ 0 h 1387"/>
                      <a:gd name="T94" fmla="*/ 0 w 408"/>
                      <a:gd name="T95" fmla="*/ 0 h 1387"/>
                      <a:gd name="T96" fmla="*/ 0 w 408"/>
                      <a:gd name="T97" fmla="*/ 0 h 1387"/>
                      <a:gd name="T98" fmla="*/ 0 w 408"/>
                      <a:gd name="T99" fmla="*/ 0 h 1387"/>
                      <a:gd name="T100" fmla="*/ 0 w 408"/>
                      <a:gd name="T101" fmla="*/ 0 h 1387"/>
                      <a:gd name="T102" fmla="*/ 0 w 408"/>
                      <a:gd name="T103" fmla="*/ 0 h 1387"/>
                      <a:gd name="T104" fmla="*/ 0 w 408"/>
                      <a:gd name="T105" fmla="*/ 0 h 1387"/>
                      <a:gd name="T106" fmla="*/ 0 w 408"/>
                      <a:gd name="T107" fmla="*/ 0 h 1387"/>
                      <a:gd name="T108" fmla="*/ 0 w 408"/>
                      <a:gd name="T109" fmla="*/ 0 h 1387"/>
                      <a:gd name="T110" fmla="*/ 0 w 408"/>
                      <a:gd name="T111" fmla="*/ 0 h 1387"/>
                      <a:gd name="T112" fmla="*/ 0 w 408"/>
                      <a:gd name="T113" fmla="*/ 0 h 1387"/>
                      <a:gd name="T114" fmla="*/ 0 w 408"/>
                      <a:gd name="T115" fmla="*/ 0 h 1387"/>
                      <a:gd name="T116" fmla="*/ 0 w 408"/>
                      <a:gd name="T117" fmla="*/ 0 h 1387"/>
                      <a:gd name="T118" fmla="*/ 0 w 408"/>
                      <a:gd name="T119" fmla="*/ 0 h 1387"/>
                      <a:gd name="T120" fmla="*/ 0 w 408"/>
                      <a:gd name="T121" fmla="*/ 0 h 1387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408"/>
                      <a:gd name="T184" fmla="*/ 0 h 1387"/>
                      <a:gd name="T185" fmla="*/ 408 w 408"/>
                      <a:gd name="T186" fmla="*/ 1387 h 1387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408" h="1387">
                        <a:moveTo>
                          <a:pt x="306" y="1386"/>
                        </a:moveTo>
                        <a:lnTo>
                          <a:pt x="306" y="1384"/>
                        </a:lnTo>
                        <a:lnTo>
                          <a:pt x="306" y="1383"/>
                        </a:lnTo>
                        <a:lnTo>
                          <a:pt x="306" y="1381"/>
                        </a:lnTo>
                        <a:lnTo>
                          <a:pt x="305" y="1377"/>
                        </a:lnTo>
                        <a:lnTo>
                          <a:pt x="305" y="1375"/>
                        </a:lnTo>
                        <a:lnTo>
                          <a:pt x="305" y="1371"/>
                        </a:lnTo>
                        <a:lnTo>
                          <a:pt x="305" y="1368"/>
                        </a:lnTo>
                        <a:lnTo>
                          <a:pt x="303" y="1365"/>
                        </a:lnTo>
                        <a:lnTo>
                          <a:pt x="303" y="1361"/>
                        </a:lnTo>
                        <a:lnTo>
                          <a:pt x="300" y="1358"/>
                        </a:lnTo>
                        <a:lnTo>
                          <a:pt x="299" y="1352"/>
                        </a:lnTo>
                        <a:lnTo>
                          <a:pt x="299" y="1350"/>
                        </a:lnTo>
                        <a:lnTo>
                          <a:pt x="299" y="1349"/>
                        </a:lnTo>
                        <a:lnTo>
                          <a:pt x="299" y="1347"/>
                        </a:lnTo>
                        <a:lnTo>
                          <a:pt x="299" y="1343"/>
                        </a:lnTo>
                        <a:lnTo>
                          <a:pt x="300" y="1346"/>
                        </a:lnTo>
                        <a:lnTo>
                          <a:pt x="305" y="1347"/>
                        </a:lnTo>
                        <a:lnTo>
                          <a:pt x="306" y="1347"/>
                        </a:lnTo>
                        <a:lnTo>
                          <a:pt x="309" y="1349"/>
                        </a:lnTo>
                        <a:lnTo>
                          <a:pt x="314" y="1350"/>
                        </a:lnTo>
                        <a:lnTo>
                          <a:pt x="315" y="1350"/>
                        </a:lnTo>
                        <a:lnTo>
                          <a:pt x="317" y="1352"/>
                        </a:lnTo>
                        <a:lnTo>
                          <a:pt x="321" y="1352"/>
                        </a:lnTo>
                        <a:lnTo>
                          <a:pt x="322" y="1355"/>
                        </a:lnTo>
                        <a:lnTo>
                          <a:pt x="324" y="1356"/>
                        </a:lnTo>
                        <a:lnTo>
                          <a:pt x="328" y="1356"/>
                        </a:lnTo>
                        <a:lnTo>
                          <a:pt x="330" y="1356"/>
                        </a:lnTo>
                        <a:lnTo>
                          <a:pt x="331" y="1358"/>
                        </a:lnTo>
                        <a:lnTo>
                          <a:pt x="333" y="1358"/>
                        </a:lnTo>
                        <a:lnTo>
                          <a:pt x="358" y="1287"/>
                        </a:lnTo>
                        <a:lnTo>
                          <a:pt x="356" y="1286"/>
                        </a:lnTo>
                        <a:lnTo>
                          <a:pt x="355" y="1283"/>
                        </a:lnTo>
                        <a:lnTo>
                          <a:pt x="352" y="1282"/>
                        </a:lnTo>
                        <a:lnTo>
                          <a:pt x="348" y="1280"/>
                        </a:lnTo>
                        <a:lnTo>
                          <a:pt x="346" y="1279"/>
                        </a:lnTo>
                        <a:lnTo>
                          <a:pt x="342" y="1277"/>
                        </a:lnTo>
                        <a:lnTo>
                          <a:pt x="340" y="1274"/>
                        </a:lnTo>
                        <a:lnTo>
                          <a:pt x="337" y="1273"/>
                        </a:lnTo>
                        <a:lnTo>
                          <a:pt x="333" y="1271"/>
                        </a:lnTo>
                        <a:lnTo>
                          <a:pt x="331" y="1270"/>
                        </a:lnTo>
                        <a:lnTo>
                          <a:pt x="328" y="1268"/>
                        </a:lnTo>
                        <a:lnTo>
                          <a:pt x="324" y="1265"/>
                        </a:lnTo>
                        <a:lnTo>
                          <a:pt x="321" y="1263"/>
                        </a:lnTo>
                        <a:lnTo>
                          <a:pt x="317" y="1261"/>
                        </a:lnTo>
                        <a:lnTo>
                          <a:pt x="314" y="1257"/>
                        </a:lnTo>
                        <a:lnTo>
                          <a:pt x="309" y="1255"/>
                        </a:lnTo>
                        <a:lnTo>
                          <a:pt x="306" y="1254"/>
                        </a:lnTo>
                        <a:lnTo>
                          <a:pt x="303" y="1252"/>
                        </a:lnTo>
                        <a:lnTo>
                          <a:pt x="299" y="1248"/>
                        </a:lnTo>
                        <a:lnTo>
                          <a:pt x="296" y="1246"/>
                        </a:lnTo>
                        <a:lnTo>
                          <a:pt x="291" y="1243"/>
                        </a:lnTo>
                        <a:lnTo>
                          <a:pt x="289" y="1240"/>
                        </a:lnTo>
                        <a:lnTo>
                          <a:pt x="286" y="1239"/>
                        </a:lnTo>
                        <a:lnTo>
                          <a:pt x="281" y="1238"/>
                        </a:lnTo>
                        <a:lnTo>
                          <a:pt x="280" y="1236"/>
                        </a:lnTo>
                        <a:lnTo>
                          <a:pt x="275" y="1235"/>
                        </a:lnTo>
                        <a:lnTo>
                          <a:pt x="274" y="1232"/>
                        </a:lnTo>
                        <a:lnTo>
                          <a:pt x="271" y="1230"/>
                        </a:lnTo>
                        <a:lnTo>
                          <a:pt x="271" y="1227"/>
                        </a:lnTo>
                        <a:lnTo>
                          <a:pt x="269" y="1224"/>
                        </a:lnTo>
                        <a:lnTo>
                          <a:pt x="269" y="1221"/>
                        </a:lnTo>
                        <a:lnTo>
                          <a:pt x="266" y="1220"/>
                        </a:lnTo>
                        <a:lnTo>
                          <a:pt x="266" y="1215"/>
                        </a:lnTo>
                        <a:lnTo>
                          <a:pt x="265" y="1214"/>
                        </a:lnTo>
                        <a:lnTo>
                          <a:pt x="265" y="1211"/>
                        </a:lnTo>
                        <a:lnTo>
                          <a:pt x="265" y="1210"/>
                        </a:lnTo>
                        <a:lnTo>
                          <a:pt x="263" y="1205"/>
                        </a:lnTo>
                        <a:lnTo>
                          <a:pt x="263" y="1202"/>
                        </a:lnTo>
                        <a:lnTo>
                          <a:pt x="263" y="1201"/>
                        </a:lnTo>
                        <a:lnTo>
                          <a:pt x="262" y="1196"/>
                        </a:lnTo>
                        <a:lnTo>
                          <a:pt x="262" y="1193"/>
                        </a:lnTo>
                        <a:lnTo>
                          <a:pt x="262" y="1192"/>
                        </a:lnTo>
                        <a:lnTo>
                          <a:pt x="261" y="1188"/>
                        </a:lnTo>
                        <a:lnTo>
                          <a:pt x="261" y="1185"/>
                        </a:lnTo>
                        <a:lnTo>
                          <a:pt x="258" y="1182"/>
                        </a:lnTo>
                        <a:lnTo>
                          <a:pt x="258" y="1179"/>
                        </a:lnTo>
                        <a:lnTo>
                          <a:pt x="256" y="1176"/>
                        </a:lnTo>
                        <a:lnTo>
                          <a:pt x="256" y="1173"/>
                        </a:lnTo>
                        <a:lnTo>
                          <a:pt x="256" y="1170"/>
                        </a:lnTo>
                        <a:lnTo>
                          <a:pt x="255" y="1167"/>
                        </a:lnTo>
                        <a:lnTo>
                          <a:pt x="255" y="1163"/>
                        </a:lnTo>
                        <a:lnTo>
                          <a:pt x="255" y="1161"/>
                        </a:lnTo>
                        <a:lnTo>
                          <a:pt x="253" y="1158"/>
                        </a:lnTo>
                        <a:lnTo>
                          <a:pt x="253" y="1155"/>
                        </a:lnTo>
                        <a:lnTo>
                          <a:pt x="252" y="1151"/>
                        </a:lnTo>
                        <a:lnTo>
                          <a:pt x="252" y="1148"/>
                        </a:lnTo>
                        <a:lnTo>
                          <a:pt x="249" y="1145"/>
                        </a:lnTo>
                        <a:lnTo>
                          <a:pt x="249" y="1142"/>
                        </a:lnTo>
                        <a:lnTo>
                          <a:pt x="249" y="1139"/>
                        </a:lnTo>
                        <a:lnTo>
                          <a:pt x="247" y="1136"/>
                        </a:lnTo>
                        <a:lnTo>
                          <a:pt x="247" y="1133"/>
                        </a:lnTo>
                        <a:lnTo>
                          <a:pt x="247" y="1129"/>
                        </a:lnTo>
                        <a:lnTo>
                          <a:pt x="246" y="1126"/>
                        </a:lnTo>
                        <a:lnTo>
                          <a:pt x="246" y="1121"/>
                        </a:lnTo>
                        <a:lnTo>
                          <a:pt x="244" y="1118"/>
                        </a:lnTo>
                        <a:lnTo>
                          <a:pt x="244" y="1114"/>
                        </a:lnTo>
                        <a:lnTo>
                          <a:pt x="241" y="1113"/>
                        </a:lnTo>
                        <a:lnTo>
                          <a:pt x="241" y="1110"/>
                        </a:lnTo>
                        <a:lnTo>
                          <a:pt x="240" y="1105"/>
                        </a:lnTo>
                        <a:lnTo>
                          <a:pt x="240" y="1102"/>
                        </a:lnTo>
                        <a:lnTo>
                          <a:pt x="238" y="1099"/>
                        </a:lnTo>
                        <a:lnTo>
                          <a:pt x="238" y="1095"/>
                        </a:lnTo>
                        <a:lnTo>
                          <a:pt x="238" y="1092"/>
                        </a:lnTo>
                        <a:lnTo>
                          <a:pt x="237" y="1088"/>
                        </a:lnTo>
                        <a:lnTo>
                          <a:pt x="237" y="1085"/>
                        </a:lnTo>
                        <a:lnTo>
                          <a:pt x="237" y="1083"/>
                        </a:lnTo>
                        <a:lnTo>
                          <a:pt x="232" y="1077"/>
                        </a:lnTo>
                        <a:lnTo>
                          <a:pt x="232" y="1076"/>
                        </a:lnTo>
                        <a:lnTo>
                          <a:pt x="232" y="1071"/>
                        </a:lnTo>
                        <a:lnTo>
                          <a:pt x="231" y="1068"/>
                        </a:lnTo>
                        <a:lnTo>
                          <a:pt x="231" y="1066"/>
                        </a:lnTo>
                        <a:lnTo>
                          <a:pt x="230" y="1060"/>
                        </a:lnTo>
                        <a:lnTo>
                          <a:pt x="230" y="1058"/>
                        </a:lnTo>
                        <a:lnTo>
                          <a:pt x="230" y="1054"/>
                        </a:lnTo>
                        <a:lnTo>
                          <a:pt x="228" y="1051"/>
                        </a:lnTo>
                        <a:lnTo>
                          <a:pt x="227" y="1046"/>
                        </a:lnTo>
                        <a:lnTo>
                          <a:pt x="227" y="1044"/>
                        </a:lnTo>
                        <a:lnTo>
                          <a:pt x="224" y="1041"/>
                        </a:lnTo>
                        <a:lnTo>
                          <a:pt x="224" y="1036"/>
                        </a:lnTo>
                        <a:lnTo>
                          <a:pt x="222" y="1033"/>
                        </a:lnTo>
                        <a:lnTo>
                          <a:pt x="222" y="1029"/>
                        </a:lnTo>
                        <a:lnTo>
                          <a:pt x="222" y="1026"/>
                        </a:lnTo>
                        <a:lnTo>
                          <a:pt x="224" y="1024"/>
                        </a:lnTo>
                        <a:lnTo>
                          <a:pt x="228" y="1020"/>
                        </a:lnTo>
                        <a:lnTo>
                          <a:pt x="231" y="1017"/>
                        </a:lnTo>
                        <a:lnTo>
                          <a:pt x="232" y="1016"/>
                        </a:lnTo>
                        <a:lnTo>
                          <a:pt x="237" y="1010"/>
                        </a:lnTo>
                        <a:lnTo>
                          <a:pt x="240" y="1008"/>
                        </a:lnTo>
                        <a:lnTo>
                          <a:pt x="244" y="1004"/>
                        </a:lnTo>
                        <a:lnTo>
                          <a:pt x="246" y="1002"/>
                        </a:lnTo>
                        <a:lnTo>
                          <a:pt x="247" y="999"/>
                        </a:lnTo>
                        <a:lnTo>
                          <a:pt x="252" y="998"/>
                        </a:lnTo>
                        <a:lnTo>
                          <a:pt x="253" y="995"/>
                        </a:lnTo>
                        <a:lnTo>
                          <a:pt x="255" y="995"/>
                        </a:lnTo>
                        <a:lnTo>
                          <a:pt x="258" y="992"/>
                        </a:lnTo>
                        <a:lnTo>
                          <a:pt x="244" y="908"/>
                        </a:lnTo>
                        <a:lnTo>
                          <a:pt x="244" y="906"/>
                        </a:lnTo>
                        <a:lnTo>
                          <a:pt x="241" y="906"/>
                        </a:lnTo>
                        <a:lnTo>
                          <a:pt x="240" y="902"/>
                        </a:lnTo>
                        <a:lnTo>
                          <a:pt x="237" y="900"/>
                        </a:lnTo>
                        <a:lnTo>
                          <a:pt x="232" y="899"/>
                        </a:lnTo>
                        <a:lnTo>
                          <a:pt x="230" y="895"/>
                        </a:lnTo>
                        <a:lnTo>
                          <a:pt x="224" y="892"/>
                        </a:lnTo>
                        <a:lnTo>
                          <a:pt x="221" y="889"/>
                        </a:lnTo>
                        <a:lnTo>
                          <a:pt x="219" y="884"/>
                        </a:lnTo>
                        <a:lnTo>
                          <a:pt x="215" y="883"/>
                        </a:lnTo>
                        <a:lnTo>
                          <a:pt x="213" y="881"/>
                        </a:lnTo>
                        <a:lnTo>
                          <a:pt x="210" y="880"/>
                        </a:lnTo>
                        <a:lnTo>
                          <a:pt x="206" y="877"/>
                        </a:lnTo>
                        <a:lnTo>
                          <a:pt x="204" y="875"/>
                        </a:lnTo>
                        <a:lnTo>
                          <a:pt x="203" y="874"/>
                        </a:lnTo>
                        <a:lnTo>
                          <a:pt x="199" y="870"/>
                        </a:lnTo>
                        <a:lnTo>
                          <a:pt x="197" y="868"/>
                        </a:lnTo>
                        <a:lnTo>
                          <a:pt x="194" y="867"/>
                        </a:lnTo>
                        <a:lnTo>
                          <a:pt x="193" y="865"/>
                        </a:lnTo>
                        <a:lnTo>
                          <a:pt x="188" y="861"/>
                        </a:lnTo>
                        <a:lnTo>
                          <a:pt x="187" y="859"/>
                        </a:lnTo>
                        <a:lnTo>
                          <a:pt x="184" y="858"/>
                        </a:lnTo>
                        <a:lnTo>
                          <a:pt x="181" y="856"/>
                        </a:lnTo>
                        <a:lnTo>
                          <a:pt x="179" y="852"/>
                        </a:lnTo>
                        <a:lnTo>
                          <a:pt x="179" y="851"/>
                        </a:lnTo>
                        <a:lnTo>
                          <a:pt x="178" y="848"/>
                        </a:lnTo>
                        <a:lnTo>
                          <a:pt x="178" y="846"/>
                        </a:lnTo>
                        <a:lnTo>
                          <a:pt x="178" y="842"/>
                        </a:lnTo>
                        <a:lnTo>
                          <a:pt x="178" y="840"/>
                        </a:lnTo>
                        <a:lnTo>
                          <a:pt x="176" y="836"/>
                        </a:lnTo>
                        <a:lnTo>
                          <a:pt x="175" y="834"/>
                        </a:lnTo>
                        <a:lnTo>
                          <a:pt x="175" y="833"/>
                        </a:lnTo>
                        <a:lnTo>
                          <a:pt x="175" y="830"/>
                        </a:lnTo>
                        <a:lnTo>
                          <a:pt x="172" y="827"/>
                        </a:lnTo>
                        <a:lnTo>
                          <a:pt x="172" y="824"/>
                        </a:lnTo>
                        <a:lnTo>
                          <a:pt x="172" y="823"/>
                        </a:lnTo>
                        <a:lnTo>
                          <a:pt x="172" y="818"/>
                        </a:lnTo>
                        <a:lnTo>
                          <a:pt x="171" y="817"/>
                        </a:lnTo>
                        <a:lnTo>
                          <a:pt x="171" y="815"/>
                        </a:lnTo>
                        <a:lnTo>
                          <a:pt x="171" y="812"/>
                        </a:lnTo>
                        <a:lnTo>
                          <a:pt x="169" y="808"/>
                        </a:lnTo>
                        <a:lnTo>
                          <a:pt x="169" y="806"/>
                        </a:lnTo>
                        <a:lnTo>
                          <a:pt x="169" y="802"/>
                        </a:lnTo>
                        <a:lnTo>
                          <a:pt x="168" y="801"/>
                        </a:lnTo>
                        <a:lnTo>
                          <a:pt x="168" y="799"/>
                        </a:lnTo>
                        <a:lnTo>
                          <a:pt x="165" y="796"/>
                        </a:lnTo>
                        <a:lnTo>
                          <a:pt x="165" y="793"/>
                        </a:lnTo>
                        <a:lnTo>
                          <a:pt x="163" y="790"/>
                        </a:lnTo>
                        <a:lnTo>
                          <a:pt x="163" y="787"/>
                        </a:lnTo>
                        <a:lnTo>
                          <a:pt x="163" y="784"/>
                        </a:lnTo>
                        <a:lnTo>
                          <a:pt x="163" y="783"/>
                        </a:lnTo>
                        <a:lnTo>
                          <a:pt x="162" y="781"/>
                        </a:lnTo>
                        <a:lnTo>
                          <a:pt x="162" y="778"/>
                        </a:lnTo>
                        <a:lnTo>
                          <a:pt x="162" y="776"/>
                        </a:lnTo>
                        <a:lnTo>
                          <a:pt x="162" y="773"/>
                        </a:lnTo>
                        <a:lnTo>
                          <a:pt x="160" y="770"/>
                        </a:lnTo>
                        <a:lnTo>
                          <a:pt x="159" y="767"/>
                        </a:lnTo>
                        <a:lnTo>
                          <a:pt x="159" y="765"/>
                        </a:lnTo>
                        <a:lnTo>
                          <a:pt x="159" y="762"/>
                        </a:lnTo>
                        <a:lnTo>
                          <a:pt x="156" y="759"/>
                        </a:lnTo>
                        <a:lnTo>
                          <a:pt x="156" y="756"/>
                        </a:lnTo>
                        <a:lnTo>
                          <a:pt x="156" y="755"/>
                        </a:lnTo>
                        <a:lnTo>
                          <a:pt x="156" y="751"/>
                        </a:lnTo>
                        <a:lnTo>
                          <a:pt x="154" y="749"/>
                        </a:lnTo>
                        <a:lnTo>
                          <a:pt x="154" y="748"/>
                        </a:lnTo>
                        <a:lnTo>
                          <a:pt x="154" y="745"/>
                        </a:lnTo>
                        <a:lnTo>
                          <a:pt x="153" y="740"/>
                        </a:lnTo>
                        <a:lnTo>
                          <a:pt x="153" y="737"/>
                        </a:lnTo>
                        <a:lnTo>
                          <a:pt x="153" y="736"/>
                        </a:lnTo>
                        <a:lnTo>
                          <a:pt x="151" y="733"/>
                        </a:lnTo>
                        <a:lnTo>
                          <a:pt x="151" y="731"/>
                        </a:lnTo>
                        <a:lnTo>
                          <a:pt x="150" y="729"/>
                        </a:lnTo>
                        <a:lnTo>
                          <a:pt x="150" y="724"/>
                        </a:lnTo>
                        <a:lnTo>
                          <a:pt x="150" y="723"/>
                        </a:lnTo>
                        <a:lnTo>
                          <a:pt x="147" y="720"/>
                        </a:lnTo>
                        <a:lnTo>
                          <a:pt x="147" y="717"/>
                        </a:lnTo>
                        <a:lnTo>
                          <a:pt x="147" y="715"/>
                        </a:lnTo>
                        <a:lnTo>
                          <a:pt x="145" y="712"/>
                        </a:lnTo>
                        <a:lnTo>
                          <a:pt x="145" y="711"/>
                        </a:lnTo>
                        <a:lnTo>
                          <a:pt x="145" y="706"/>
                        </a:lnTo>
                        <a:lnTo>
                          <a:pt x="145" y="704"/>
                        </a:lnTo>
                        <a:lnTo>
                          <a:pt x="144" y="702"/>
                        </a:lnTo>
                        <a:lnTo>
                          <a:pt x="144" y="699"/>
                        </a:lnTo>
                        <a:lnTo>
                          <a:pt x="144" y="698"/>
                        </a:lnTo>
                        <a:lnTo>
                          <a:pt x="143" y="695"/>
                        </a:lnTo>
                        <a:lnTo>
                          <a:pt x="141" y="692"/>
                        </a:lnTo>
                        <a:lnTo>
                          <a:pt x="141" y="689"/>
                        </a:lnTo>
                        <a:lnTo>
                          <a:pt x="144" y="686"/>
                        </a:lnTo>
                        <a:lnTo>
                          <a:pt x="147" y="680"/>
                        </a:lnTo>
                        <a:lnTo>
                          <a:pt x="150" y="677"/>
                        </a:lnTo>
                        <a:lnTo>
                          <a:pt x="153" y="671"/>
                        </a:lnTo>
                        <a:lnTo>
                          <a:pt x="154" y="670"/>
                        </a:lnTo>
                        <a:lnTo>
                          <a:pt x="156" y="665"/>
                        </a:lnTo>
                        <a:lnTo>
                          <a:pt x="159" y="664"/>
                        </a:lnTo>
                        <a:lnTo>
                          <a:pt x="159" y="662"/>
                        </a:lnTo>
                        <a:lnTo>
                          <a:pt x="162" y="656"/>
                        </a:lnTo>
                        <a:lnTo>
                          <a:pt x="165" y="654"/>
                        </a:lnTo>
                        <a:lnTo>
                          <a:pt x="169" y="649"/>
                        </a:lnTo>
                        <a:lnTo>
                          <a:pt x="171" y="645"/>
                        </a:lnTo>
                        <a:lnTo>
                          <a:pt x="172" y="643"/>
                        </a:lnTo>
                        <a:lnTo>
                          <a:pt x="175" y="639"/>
                        </a:lnTo>
                        <a:lnTo>
                          <a:pt x="178" y="637"/>
                        </a:lnTo>
                        <a:lnTo>
                          <a:pt x="178" y="636"/>
                        </a:lnTo>
                        <a:lnTo>
                          <a:pt x="179" y="634"/>
                        </a:lnTo>
                        <a:lnTo>
                          <a:pt x="159" y="570"/>
                        </a:lnTo>
                        <a:lnTo>
                          <a:pt x="154" y="570"/>
                        </a:lnTo>
                        <a:lnTo>
                          <a:pt x="151" y="570"/>
                        </a:lnTo>
                        <a:lnTo>
                          <a:pt x="150" y="571"/>
                        </a:lnTo>
                        <a:lnTo>
                          <a:pt x="145" y="571"/>
                        </a:lnTo>
                        <a:lnTo>
                          <a:pt x="144" y="571"/>
                        </a:lnTo>
                        <a:lnTo>
                          <a:pt x="138" y="571"/>
                        </a:lnTo>
                        <a:lnTo>
                          <a:pt x="135" y="573"/>
                        </a:lnTo>
                        <a:lnTo>
                          <a:pt x="132" y="573"/>
                        </a:lnTo>
                        <a:lnTo>
                          <a:pt x="128" y="573"/>
                        </a:lnTo>
                        <a:lnTo>
                          <a:pt x="125" y="573"/>
                        </a:lnTo>
                        <a:lnTo>
                          <a:pt x="120" y="576"/>
                        </a:lnTo>
                        <a:lnTo>
                          <a:pt x="117" y="576"/>
                        </a:lnTo>
                        <a:lnTo>
                          <a:pt x="113" y="576"/>
                        </a:lnTo>
                        <a:lnTo>
                          <a:pt x="112" y="564"/>
                        </a:lnTo>
                        <a:lnTo>
                          <a:pt x="109" y="555"/>
                        </a:lnTo>
                        <a:lnTo>
                          <a:pt x="107" y="545"/>
                        </a:lnTo>
                        <a:lnTo>
                          <a:pt x="104" y="536"/>
                        </a:lnTo>
                        <a:lnTo>
                          <a:pt x="103" y="527"/>
                        </a:lnTo>
                        <a:lnTo>
                          <a:pt x="100" y="518"/>
                        </a:lnTo>
                        <a:lnTo>
                          <a:pt x="98" y="508"/>
                        </a:lnTo>
                        <a:lnTo>
                          <a:pt x="95" y="499"/>
                        </a:lnTo>
                        <a:lnTo>
                          <a:pt x="94" y="490"/>
                        </a:lnTo>
                        <a:lnTo>
                          <a:pt x="91" y="480"/>
                        </a:lnTo>
                        <a:lnTo>
                          <a:pt x="88" y="470"/>
                        </a:lnTo>
                        <a:lnTo>
                          <a:pt x="87" y="461"/>
                        </a:lnTo>
                        <a:lnTo>
                          <a:pt x="84" y="452"/>
                        </a:lnTo>
                        <a:lnTo>
                          <a:pt x="82" y="443"/>
                        </a:lnTo>
                        <a:lnTo>
                          <a:pt x="79" y="435"/>
                        </a:lnTo>
                        <a:lnTo>
                          <a:pt x="78" y="426"/>
                        </a:lnTo>
                        <a:lnTo>
                          <a:pt x="76" y="417"/>
                        </a:lnTo>
                        <a:lnTo>
                          <a:pt x="73" y="408"/>
                        </a:lnTo>
                        <a:lnTo>
                          <a:pt x="70" y="399"/>
                        </a:lnTo>
                        <a:lnTo>
                          <a:pt x="69" y="392"/>
                        </a:lnTo>
                        <a:lnTo>
                          <a:pt x="67" y="383"/>
                        </a:lnTo>
                        <a:lnTo>
                          <a:pt x="66" y="374"/>
                        </a:lnTo>
                        <a:lnTo>
                          <a:pt x="64" y="365"/>
                        </a:lnTo>
                        <a:lnTo>
                          <a:pt x="61" y="358"/>
                        </a:lnTo>
                        <a:lnTo>
                          <a:pt x="60" y="349"/>
                        </a:lnTo>
                        <a:lnTo>
                          <a:pt x="57" y="340"/>
                        </a:lnTo>
                        <a:lnTo>
                          <a:pt x="56" y="332"/>
                        </a:lnTo>
                        <a:lnTo>
                          <a:pt x="56" y="324"/>
                        </a:lnTo>
                        <a:lnTo>
                          <a:pt x="51" y="316"/>
                        </a:lnTo>
                        <a:lnTo>
                          <a:pt x="50" y="308"/>
                        </a:lnTo>
                        <a:lnTo>
                          <a:pt x="48" y="299"/>
                        </a:lnTo>
                        <a:lnTo>
                          <a:pt x="45" y="292"/>
                        </a:lnTo>
                        <a:lnTo>
                          <a:pt x="44" y="285"/>
                        </a:lnTo>
                        <a:lnTo>
                          <a:pt x="42" y="276"/>
                        </a:lnTo>
                        <a:lnTo>
                          <a:pt x="41" y="268"/>
                        </a:lnTo>
                        <a:lnTo>
                          <a:pt x="39" y="263"/>
                        </a:lnTo>
                        <a:lnTo>
                          <a:pt x="36" y="254"/>
                        </a:lnTo>
                        <a:lnTo>
                          <a:pt x="35" y="248"/>
                        </a:lnTo>
                        <a:lnTo>
                          <a:pt x="33" y="241"/>
                        </a:lnTo>
                        <a:lnTo>
                          <a:pt x="32" y="233"/>
                        </a:lnTo>
                        <a:lnTo>
                          <a:pt x="30" y="224"/>
                        </a:lnTo>
                        <a:lnTo>
                          <a:pt x="28" y="217"/>
                        </a:lnTo>
                        <a:lnTo>
                          <a:pt x="26" y="211"/>
                        </a:lnTo>
                        <a:lnTo>
                          <a:pt x="25" y="205"/>
                        </a:lnTo>
                        <a:lnTo>
                          <a:pt x="23" y="198"/>
                        </a:lnTo>
                        <a:lnTo>
                          <a:pt x="23" y="191"/>
                        </a:lnTo>
                        <a:lnTo>
                          <a:pt x="22" y="186"/>
                        </a:lnTo>
                        <a:lnTo>
                          <a:pt x="19" y="179"/>
                        </a:lnTo>
                        <a:lnTo>
                          <a:pt x="17" y="173"/>
                        </a:lnTo>
                        <a:lnTo>
                          <a:pt x="16" y="167"/>
                        </a:lnTo>
                        <a:lnTo>
                          <a:pt x="14" y="161"/>
                        </a:lnTo>
                        <a:lnTo>
                          <a:pt x="14" y="155"/>
                        </a:lnTo>
                        <a:lnTo>
                          <a:pt x="11" y="149"/>
                        </a:lnTo>
                        <a:lnTo>
                          <a:pt x="11" y="144"/>
                        </a:lnTo>
                        <a:lnTo>
                          <a:pt x="10" y="139"/>
                        </a:lnTo>
                        <a:lnTo>
                          <a:pt x="8" y="135"/>
                        </a:lnTo>
                        <a:lnTo>
                          <a:pt x="7" y="127"/>
                        </a:lnTo>
                        <a:lnTo>
                          <a:pt x="7" y="123"/>
                        </a:lnTo>
                        <a:lnTo>
                          <a:pt x="5" y="119"/>
                        </a:lnTo>
                        <a:lnTo>
                          <a:pt x="5" y="114"/>
                        </a:lnTo>
                        <a:lnTo>
                          <a:pt x="2" y="107"/>
                        </a:lnTo>
                        <a:lnTo>
                          <a:pt x="1" y="104"/>
                        </a:lnTo>
                        <a:lnTo>
                          <a:pt x="1" y="101"/>
                        </a:lnTo>
                        <a:lnTo>
                          <a:pt x="0" y="95"/>
                        </a:lnTo>
                        <a:lnTo>
                          <a:pt x="5" y="95"/>
                        </a:lnTo>
                        <a:lnTo>
                          <a:pt x="7" y="95"/>
                        </a:lnTo>
                        <a:lnTo>
                          <a:pt x="11" y="95"/>
                        </a:lnTo>
                        <a:lnTo>
                          <a:pt x="16" y="95"/>
                        </a:lnTo>
                        <a:lnTo>
                          <a:pt x="19" y="95"/>
                        </a:lnTo>
                        <a:lnTo>
                          <a:pt x="23" y="94"/>
                        </a:lnTo>
                        <a:lnTo>
                          <a:pt x="25" y="94"/>
                        </a:lnTo>
                        <a:lnTo>
                          <a:pt x="28" y="94"/>
                        </a:lnTo>
                        <a:lnTo>
                          <a:pt x="30" y="94"/>
                        </a:lnTo>
                        <a:lnTo>
                          <a:pt x="33" y="94"/>
                        </a:lnTo>
                        <a:lnTo>
                          <a:pt x="35" y="94"/>
                        </a:lnTo>
                        <a:lnTo>
                          <a:pt x="36" y="94"/>
                        </a:lnTo>
                        <a:lnTo>
                          <a:pt x="39" y="94"/>
                        </a:lnTo>
                        <a:lnTo>
                          <a:pt x="41" y="94"/>
                        </a:lnTo>
                        <a:lnTo>
                          <a:pt x="41" y="91"/>
                        </a:lnTo>
                        <a:lnTo>
                          <a:pt x="41" y="88"/>
                        </a:lnTo>
                        <a:lnTo>
                          <a:pt x="41" y="85"/>
                        </a:lnTo>
                        <a:lnTo>
                          <a:pt x="41" y="82"/>
                        </a:lnTo>
                        <a:lnTo>
                          <a:pt x="41" y="79"/>
                        </a:lnTo>
                        <a:lnTo>
                          <a:pt x="41" y="77"/>
                        </a:lnTo>
                        <a:lnTo>
                          <a:pt x="41" y="76"/>
                        </a:lnTo>
                        <a:lnTo>
                          <a:pt x="41" y="72"/>
                        </a:lnTo>
                        <a:lnTo>
                          <a:pt x="41" y="69"/>
                        </a:lnTo>
                        <a:lnTo>
                          <a:pt x="42" y="67"/>
                        </a:lnTo>
                        <a:lnTo>
                          <a:pt x="42" y="63"/>
                        </a:lnTo>
                        <a:lnTo>
                          <a:pt x="42" y="60"/>
                        </a:lnTo>
                        <a:lnTo>
                          <a:pt x="42" y="54"/>
                        </a:lnTo>
                        <a:lnTo>
                          <a:pt x="44" y="52"/>
                        </a:lnTo>
                        <a:lnTo>
                          <a:pt x="44" y="48"/>
                        </a:lnTo>
                        <a:lnTo>
                          <a:pt x="44" y="44"/>
                        </a:lnTo>
                        <a:lnTo>
                          <a:pt x="44" y="39"/>
                        </a:lnTo>
                        <a:lnTo>
                          <a:pt x="44" y="36"/>
                        </a:lnTo>
                        <a:lnTo>
                          <a:pt x="44" y="33"/>
                        </a:lnTo>
                        <a:lnTo>
                          <a:pt x="44" y="27"/>
                        </a:lnTo>
                        <a:lnTo>
                          <a:pt x="45" y="23"/>
                        </a:lnTo>
                        <a:lnTo>
                          <a:pt x="45" y="19"/>
                        </a:lnTo>
                        <a:lnTo>
                          <a:pt x="45" y="17"/>
                        </a:lnTo>
                        <a:lnTo>
                          <a:pt x="45" y="11"/>
                        </a:lnTo>
                        <a:lnTo>
                          <a:pt x="45" y="8"/>
                        </a:lnTo>
                        <a:lnTo>
                          <a:pt x="48" y="2"/>
                        </a:lnTo>
                        <a:lnTo>
                          <a:pt x="48" y="0"/>
                        </a:lnTo>
                        <a:lnTo>
                          <a:pt x="51" y="14"/>
                        </a:lnTo>
                        <a:lnTo>
                          <a:pt x="56" y="29"/>
                        </a:lnTo>
                        <a:lnTo>
                          <a:pt x="60" y="47"/>
                        </a:lnTo>
                        <a:lnTo>
                          <a:pt x="66" y="64"/>
                        </a:lnTo>
                        <a:lnTo>
                          <a:pt x="69" y="85"/>
                        </a:lnTo>
                        <a:lnTo>
                          <a:pt x="75" y="104"/>
                        </a:lnTo>
                        <a:lnTo>
                          <a:pt x="79" y="124"/>
                        </a:lnTo>
                        <a:lnTo>
                          <a:pt x="87" y="146"/>
                        </a:lnTo>
                        <a:lnTo>
                          <a:pt x="91" y="167"/>
                        </a:lnTo>
                        <a:lnTo>
                          <a:pt x="98" y="191"/>
                        </a:lnTo>
                        <a:lnTo>
                          <a:pt x="104" y="216"/>
                        </a:lnTo>
                        <a:lnTo>
                          <a:pt x="110" y="241"/>
                        </a:lnTo>
                        <a:lnTo>
                          <a:pt x="116" y="266"/>
                        </a:lnTo>
                        <a:lnTo>
                          <a:pt x="122" y="291"/>
                        </a:lnTo>
                        <a:lnTo>
                          <a:pt x="129" y="317"/>
                        </a:lnTo>
                        <a:lnTo>
                          <a:pt x="138" y="343"/>
                        </a:lnTo>
                        <a:lnTo>
                          <a:pt x="144" y="368"/>
                        </a:lnTo>
                        <a:lnTo>
                          <a:pt x="151" y="398"/>
                        </a:lnTo>
                        <a:lnTo>
                          <a:pt x="159" y="426"/>
                        </a:lnTo>
                        <a:lnTo>
                          <a:pt x="165" y="452"/>
                        </a:lnTo>
                        <a:lnTo>
                          <a:pt x="172" y="483"/>
                        </a:lnTo>
                        <a:lnTo>
                          <a:pt x="181" y="511"/>
                        </a:lnTo>
                        <a:lnTo>
                          <a:pt x="188" y="539"/>
                        </a:lnTo>
                        <a:lnTo>
                          <a:pt x="196" y="568"/>
                        </a:lnTo>
                        <a:lnTo>
                          <a:pt x="204" y="598"/>
                        </a:lnTo>
                        <a:lnTo>
                          <a:pt x="212" y="627"/>
                        </a:lnTo>
                        <a:lnTo>
                          <a:pt x="219" y="656"/>
                        </a:lnTo>
                        <a:lnTo>
                          <a:pt x="227" y="686"/>
                        </a:lnTo>
                        <a:lnTo>
                          <a:pt x="232" y="714"/>
                        </a:lnTo>
                        <a:lnTo>
                          <a:pt x="241" y="745"/>
                        </a:lnTo>
                        <a:lnTo>
                          <a:pt x="249" y="773"/>
                        </a:lnTo>
                        <a:lnTo>
                          <a:pt x="256" y="801"/>
                        </a:lnTo>
                        <a:lnTo>
                          <a:pt x="263" y="830"/>
                        </a:lnTo>
                        <a:lnTo>
                          <a:pt x="272" y="858"/>
                        </a:lnTo>
                        <a:lnTo>
                          <a:pt x="280" y="884"/>
                        </a:lnTo>
                        <a:lnTo>
                          <a:pt x="287" y="914"/>
                        </a:lnTo>
                        <a:lnTo>
                          <a:pt x="291" y="940"/>
                        </a:lnTo>
                        <a:lnTo>
                          <a:pt x="299" y="967"/>
                        </a:lnTo>
                        <a:lnTo>
                          <a:pt x="306" y="993"/>
                        </a:lnTo>
                        <a:lnTo>
                          <a:pt x="314" y="1017"/>
                        </a:lnTo>
                        <a:lnTo>
                          <a:pt x="321" y="1042"/>
                        </a:lnTo>
                        <a:lnTo>
                          <a:pt x="325" y="1067"/>
                        </a:lnTo>
                        <a:lnTo>
                          <a:pt x="333" y="1092"/>
                        </a:lnTo>
                        <a:lnTo>
                          <a:pt x="339" y="1114"/>
                        </a:lnTo>
                        <a:lnTo>
                          <a:pt x="343" y="1138"/>
                        </a:lnTo>
                        <a:lnTo>
                          <a:pt x="349" y="1160"/>
                        </a:lnTo>
                        <a:lnTo>
                          <a:pt x="356" y="1180"/>
                        </a:lnTo>
                        <a:lnTo>
                          <a:pt x="362" y="1201"/>
                        </a:lnTo>
                        <a:lnTo>
                          <a:pt x="365" y="1220"/>
                        </a:lnTo>
                        <a:lnTo>
                          <a:pt x="371" y="1238"/>
                        </a:lnTo>
                        <a:lnTo>
                          <a:pt x="374" y="1255"/>
                        </a:lnTo>
                        <a:lnTo>
                          <a:pt x="380" y="1271"/>
                        </a:lnTo>
                        <a:lnTo>
                          <a:pt x="383" y="1286"/>
                        </a:lnTo>
                        <a:lnTo>
                          <a:pt x="386" y="1300"/>
                        </a:lnTo>
                        <a:lnTo>
                          <a:pt x="390" y="1315"/>
                        </a:lnTo>
                        <a:lnTo>
                          <a:pt x="393" y="1325"/>
                        </a:lnTo>
                        <a:lnTo>
                          <a:pt x="398" y="1337"/>
                        </a:lnTo>
                        <a:lnTo>
                          <a:pt x="399" y="1347"/>
                        </a:lnTo>
                        <a:lnTo>
                          <a:pt x="401" y="1355"/>
                        </a:lnTo>
                        <a:lnTo>
                          <a:pt x="402" y="1361"/>
                        </a:lnTo>
                        <a:lnTo>
                          <a:pt x="405" y="1366"/>
                        </a:lnTo>
                        <a:lnTo>
                          <a:pt x="407" y="1371"/>
                        </a:lnTo>
                        <a:lnTo>
                          <a:pt x="407" y="1372"/>
                        </a:lnTo>
                        <a:lnTo>
                          <a:pt x="407" y="1374"/>
                        </a:lnTo>
                        <a:lnTo>
                          <a:pt x="306" y="1386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" name="Group 116"/>
            <p:cNvGrpSpPr>
              <a:grpSpLocks/>
            </p:cNvGrpSpPr>
            <p:nvPr/>
          </p:nvGrpSpPr>
          <p:grpSpPr bwMode="auto">
            <a:xfrm>
              <a:off x="384" y="863"/>
              <a:ext cx="1776" cy="1298"/>
              <a:chOff x="384" y="863"/>
              <a:chExt cx="1776" cy="1298"/>
            </a:xfrm>
          </p:grpSpPr>
          <p:sp>
            <p:nvSpPr>
              <p:cNvPr id="3089" name="Line 117"/>
              <p:cNvSpPr>
                <a:spLocks noChangeShapeType="1"/>
              </p:cNvSpPr>
              <p:nvPr/>
            </p:nvSpPr>
            <p:spPr bwMode="auto">
              <a:xfrm flipV="1">
                <a:off x="384" y="863"/>
                <a:ext cx="1776" cy="1298"/>
              </a:xfrm>
              <a:prstGeom prst="line">
                <a:avLst/>
              </a:prstGeom>
              <a:noFill/>
              <a:ln w="38160">
                <a:solidFill>
                  <a:srgbClr val="777777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Text Box 118"/>
              <p:cNvSpPr txBox="1">
                <a:spLocks noChangeArrowheads="1"/>
              </p:cNvSpPr>
              <p:nvPr/>
            </p:nvSpPr>
            <p:spPr bwMode="auto">
              <a:xfrm rot="-2160000">
                <a:off x="407" y="1176"/>
                <a:ext cx="1612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6000"/>
                  </a:lnSpc>
                  <a:buClr>
                    <a:srgbClr val="000000"/>
                  </a:buClr>
                  <a:buSzPct val="75000"/>
                  <a:buFont typeface="Times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latin typeface="GM Sans Regular" pitchFamily="2" charset="0"/>
                  </a:rPr>
                  <a:t>System Integration</a:t>
                </a:r>
              </a:p>
            </p:txBody>
          </p:sp>
        </p:grpSp>
        <p:grpSp>
          <p:nvGrpSpPr>
            <p:cNvPr id="12" name="Group 119"/>
            <p:cNvGrpSpPr>
              <a:grpSpLocks/>
            </p:cNvGrpSpPr>
            <p:nvPr/>
          </p:nvGrpSpPr>
          <p:grpSpPr bwMode="auto">
            <a:xfrm>
              <a:off x="2119" y="912"/>
              <a:ext cx="1159" cy="635"/>
              <a:chOff x="2119" y="912"/>
              <a:chExt cx="1159" cy="635"/>
            </a:xfrm>
          </p:grpSpPr>
          <p:pic>
            <p:nvPicPr>
              <p:cNvPr id="3087" name="Picture 12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395" y="912"/>
                <a:ext cx="52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88" name="Text Box 121"/>
              <p:cNvSpPr txBox="1">
                <a:spLocks noChangeArrowheads="1"/>
              </p:cNvSpPr>
              <p:nvPr/>
            </p:nvSpPr>
            <p:spPr bwMode="auto">
              <a:xfrm>
                <a:off x="2119" y="1296"/>
                <a:ext cx="1159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6000"/>
                  </a:lnSpc>
                  <a:buClr>
                    <a:srgbClr val="000000"/>
                  </a:buClr>
                  <a:buSzPct val="75000"/>
                  <a:buFont typeface="Times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latin typeface="GM Sans Regular" pitchFamily="2" charset="0"/>
                  </a:rPr>
                  <a:t>Wheel Motor</a:t>
                </a:r>
              </a:p>
            </p:txBody>
          </p:sp>
        </p:grpSp>
        <p:pic>
          <p:nvPicPr>
            <p:cNvPr id="3084" name="Picture 1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38" y="1824"/>
              <a:ext cx="2400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28"/>
            <p:cNvGrpSpPr>
              <a:grpSpLocks/>
            </p:cNvGrpSpPr>
            <p:nvPr/>
          </p:nvGrpSpPr>
          <p:grpSpPr bwMode="auto">
            <a:xfrm>
              <a:off x="1489" y="1392"/>
              <a:ext cx="1042" cy="671"/>
              <a:chOff x="1488" y="1392"/>
              <a:chExt cx="1042" cy="671"/>
            </a:xfrm>
          </p:grpSpPr>
          <p:graphicFrame>
            <p:nvGraphicFramePr>
              <p:cNvPr id="3074" name="Object 2"/>
              <p:cNvGraphicFramePr>
                <a:graphicFrameLocks noChangeAspect="1"/>
              </p:cNvGraphicFramePr>
              <p:nvPr/>
            </p:nvGraphicFramePr>
            <p:xfrm>
              <a:off x="1535" y="1392"/>
              <a:ext cx="418" cy="404"/>
            </p:xfrm>
            <a:graphic>
              <a:graphicData uri="http://schemas.openxmlformats.org/presentationml/2006/ole">
                <p:oleObj spid="_x0000_s4098" r:id="rId10" imgW="1114560" imgH="895320" progId="">
                  <p:embed/>
                </p:oleObj>
              </a:graphicData>
            </a:graphic>
          </p:graphicFrame>
          <p:sp>
            <p:nvSpPr>
              <p:cNvPr id="3086" name="Text Box 130"/>
              <p:cNvSpPr txBox="1">
                <a:spLocks noChangeArrowheads="1"/>
              </p:cNvSpPr>
              <p:nvPr/>
            </p:nvSpPr>
            <p:spPr bwMode="auto">
              <a:xfrm>
                <a:off x="1488" y="1824"/>
                <a:ext cx="1042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6000"/>
                  </a:lnSpc>
                  <a:buClr>
                    <a:srgbClr val="000000"/>
                  </a:buClr>
                  <a:buSzPct val="75000"/>
                  <a:buFont typeface="Times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FF0000"/>
                    </a:solidFill>
                    <a:latin typeface="GM Sans Regular" pitchFamily="2" charset="0"/>
                  </a:rPr>
                  <a:t>Brake by Wire</a:t>
                </a:r>
              </a:p>
            </p:txBody>
          </p:sp>
        </p:grpSp>
      </p:grpSp>
      <p:sp>
        <p:nvSpPr>
          <p:cNvPr id="3077" name="Text Box 132"/>
          <p:cNvSpPr txBox="1">
            <a:spLocks noChangeArrowheads="1"/>
          </p:cNvSpPr>
          <p:nvPr/>
        </p:nvSpPr>
        <p:spPr bwMode="auto">
          <a:xfrm>
            <a:off x="3048000" y="5029200"/>
            <a:ext cx="68421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chemeClr val="accent2"/>
                </a:solidFill>
              </a:rPr>
              <a:t>CAN</a:t>
            </a:r>
          </a:p>
        </p:txBody>
      </p:sp>
      <p:sp>
        <p:nvSpPr>
          <p:cNvPr id="121" name="Text Box 15"/>
          <p:cNvSpPr txBox="1">
            <a:spLocks noChangeArrowheads="1"/>
          </p:cNvSpPr>
          <p:nvPr/>
        </p:nvSpPr>
        <p:spPr bwMode="auto">
          <a:xfrm>
            <a:off x="6515100" y="2400300"/>
            <a:ext cx="2400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noAutofit/>
          </a:bodyPr>
          <a:lstStyle/>
          <a:p>
            <a:pPr algn="l" eaLnBrk="0" hangingPunct="0">
              <a:lnSpc>
                <a:spcPct val="96000"/>
              </a:lnSpc>
              <a:buClr>
                <a:srgbClr val="000000"/>
              </a:buClr>
              <a:buSzPct val="7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GM Sans Regular" pitchFamily="2" charset="0"/>
              </a:rPr>
              <a:t> By-wire applications</a:t>
            </a:r>
          </a:p>
          <a:p>
            <a:pPr algn="l" eaLnBrk="0" hangingPunct="0">
              <a:lnSpc>
                <a:spcPct val="96000"/>
              </a:lnSpc>
              <a:buClr>
                <a:srgbClr val="000000"/>
              </a:buClr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 smtClean="0">
              <a:latin typeface="GM Sans Regular" pitchFamily="2" charset="0"/>
            </a:endParaRPr>
          </a:p>
          <a:p>
            <a:pPr algn="l" eaLnBrk="0" hangingPunct="0">
              <a:lnSpc>
                <a:spcPct val="96000"/>
              </a:lnSpc>
              <a:buClr>
                <a:srgbClr val="000000"/>
              </a:buClr>
              <a:buSzPct val="7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GM Sans Regular" pitchFamily="2" charset="0"/>
              </a:rPr>
              <a:t> Partial and Fully </a:t>
            </a:r>
          </a:p>
          <a:p>
            <a:pPr algn="l" eaLnBrk="0" hangingPunct="0">
              <a:lnSpc>
                <a:spcPct val="96000"/>
              </a:lnSpc>
              <a:buClr>
                <a:srgbClr val="000000"/>
              </a:buClr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GM Sans Regular" pitchFamily="2" charset="0"/>
              </a:rPr>
              <a:t>   Autonomous</a:t>
            </a:r>
          </a:p>
          <a:p>
            <a:pPr algn="l" eaLnBrk="0" hangingPunct="0">
              <a:lnSpc>
                <a:spcPct val="96000"/>
              </a:lnSpc>
              <a:buClr>
                <a:srgbClr val="000000"/>
              </a:buClr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 smtClean="0">
              <a:latin typeface="GM Sans Regular" pitchFamily="2" charset="0"/>
            </a:endParaRPr>
          </a:p>
          <a:p>
            <a:pPr algn="l" eaLnBrk="0" hangingPunct="0">
              <a:lnSpc>
                <a:spcPct val="96000"/>
              </a:lnSpc>
              <a:buClr>
                <a:srgbClr val="000000"/>
              </a:buClr>
              <a:buSzPct val="75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GM Sans Regular" pitchFamily="2" charset="0"/>
              </a:rPr>
              <a:t>  Federated to </a:t>
            </a:r>
          </a:p>
          <a:p>
            <a:pPr algn="l" eaLnBrk="0" hangingPunct="0">
              <a:lnSpc>
                <a:spcPct val="96000"/>
              </a:lnSpc>
              <a:buClr>
                <a:srgbClr val="000000"/>
              </a:buClr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GM Sans Regular" pitchFamily="2" charset="0"/>
              </a:rPr>
              <a:t>   Integrated functions</a:t>
            </a:r>
            <a:endParaRPr lang="en-GB" sz="1800" dirty="0">
              <a:latin typeface="GM Sans Regular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GMRD">
  <a:themeElements>
    <a:clrScheme name="GMRD 8">
      <a:dk1>
        <a:srgbClr val="000000"/>
      </a:dk1>
      <a:lt1>
        <a:srgbClr val="FFFFFF"/>
      </a:lt1>
      <a:dk2>
        <a:srgbClr val="EBD189"/>
      </a:dk2>
      <a:lt2>
        <a:srgbClr val="777777"/>
      </a:lt2>
      <a:accent1>
        <a:srgbClr val="FCAB40"/>
      </a:accent1>
      <a:accent2>
        <a:srgbClr val="555BAD"/>
      </a:accent2>
      <a:accent3>
        <a:srgbClr val="FFFFFF"/>
      </a:accent3>
      <a:accent4>
        <a:srgbClr val="000000"/>
      </a:accent4>
      <a:accent5>
        <a:srgbClr val="FDD2AF"/>
      </a:accent5>
      <a:accent6>
        <a:srgbClr val="4C529C"/>
      </a:accent6>
      <a:hlink>
        <a:srgbClr val="B97C01"/>
      </a:hlink>
      <a:folHlink>
        <a:srgbClr val="990000"/>
      </a:folHlink>
    </a:clrScheme>
    <a:fontScheme name="GMRD">
      <a:majorFont>
        <a:latin typeface="GM Sans Regular"/>
        <a:ea typeface=""/>
        <a:cs typeface=""/>
      </a:majorFont>
      <a:minorFont>
        <a:latin typeface="GM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7" rIns="91410" bIns="4570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utura Md BT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7" rIns="91410" bIns="4570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utura Md BT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GMRD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MRD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MRD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MRD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MRD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MRD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MRD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MRD 8">
        <a:dk1>
          <a:srgbClr val="000000"/>
        </a:dk1>
        <a:lt1>
          <a:srgbClr val="FFFFFF"/>
        </a:lt1>
        <a:dk2>
          <a:srgbClr val="EBD189"/>
        </a:dk2>
        <a:lt2>
          <a:srgbClr val="777777"/>
        </a:lt2>
        <a:accent1>
          <a:srgbClr val="FCAB40"/>
        </a:accent1>
        <a:accent2>
          <a:srgbClr val="555BAD"/>
        </a:accent2>
        <a:accent3>
          <a:srgbClr val="FFFFFF"/>
        </a:accent3>
        <a:accent4>
          <a:srgbClr val="000000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7" rIns="91410" bIns="4570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utura Md BT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7" rIns="91410" bIns="4570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utura Md BT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GMRD</Template>
  <TotalTime>24787</TotalTime>
  <Words>778</Words>
  <Application>Microsoft Office PowerPoint</Application>
  <PresentationFormat>On-screen Show (4:3)</PresentationFormat>
  <Paragraphs>158</Paragraphs>
  <Slides>12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GMRD</vt:lpstr>
      <vt:lpstr>Default Design</vt:lpstr>
      <vt:lpstr>Photo Editor Photo</vt:lpstr>
      <vt:lpstr>Intelligent Transportation Systems:  A Vehicular Perspective  S. Ramesh India Science Lab, GM R&amp;D Bangalore</vt:lpstr>
      <vt:lpstr>OEM Challenges</vt:lpstr>
      <vt:lpstr>Customer Requirements</vt:lpstr>
      <vt:lpstr>Auto Industry Challenges</vt:lpstr>
      <vt:lpstr>Goal – Vehicles That Drive Themselves</vt:lpstr>
      <vt:lpstr>Intelligent Vehicles  and Highways</vt:lpstr>
      <vt:lpstr>Slide 7</vt:lpstr>
      <vt:lpstr>360° Safety with Integrated Sensor Strategy</vt:lpstr>
      <vt:lpstr>Active Safety to Autonomy</vt:lpstr>
      <vt:lpstr>Roadmap to Autonomous Driving</vt:lpstr>
      <vt:lpstr>Middleware Challenges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Requirements Analysis Modelling and Engineering S (FRAMES)</dc:title>
  <dc:creator/>
  <cp:lastModifiedBy>Ramesh S</cp:lastModifiedBy>
  <cp:revision>1453</cp:revision>
  <dcterms:created xsi:type="dcterms:W3CDTF">2006-08-16T00:00:00Z</dcterms:created>
  <dcterms:modified xsi:type="dcterms:W3CDTF">2010-11-30T10:31:36Z</dcterms:modified>
</cp:coreProperties>
</file>