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329DC-04CA-4DE3-885C-56CC1B69A107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24625-4F93-403D-88F9-177D32250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24625-4F93-403D-88F9-177D322505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9CFF9A5-5982-4002-A140-FD5F07A6A54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B3C631E-3B26-4E77-A662-6B11E41147F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FA9518-E432-4A76-9B4E-78DF8C66BD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1479CE-A986-45A5-9FED-6B192A07D74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ECA204-A5D4-49CC-84B3-7C219279561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F4E680-DEEE-47A9-BD39-1115B221360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516761-E500-4F17-B13D-82DCE7CBCCF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D851A-5193-41B8-869A-BB4385100B8A}" type="datetimeFigureOut">
              <a:rPr lang="en-US" smtClean="0"/>
              <a:pPr/>
              <a:t>11/14/10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1C14-962D-4E89-9ADE-C01AE2E2F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153400" cy="3352800"/>
          </a:xfrm>
        </p:spPr>
        <p:txBody>
          <a:bodyPr>
            <a:normAutofit/>
          </a:bodyPr>
          <a:lstStyle/>
          <a:p>
            <a:r>
              <a:rPr lang="en-US" b="1" dirty="0" smtClean="0"/>
              <a:t>SUSTAIN: An Adaptive Fault Tolerance </a:t>
            </a:r>
            <a:r>
              <a:rPr lang="en-US" b="1" dirty="0"/>
              <a:t>Service </a:t>
            </a:r>
            <a:r>
              <a:rPr lang="en-US" b="1" dirty="0" smtClean="0"/>
              <a:t>for Geographically </a:t>
            </a:r>
            <a:r>
              <a:rPr lang="en-US" b="1" dirty="0"/>
              <a:t>Overlapping Wireless </a:t>
            </a:r>
            <a:r>
              <a:rPr lang="en-US" b="1" dirty="0" smtClean="0"/>
              <a:t>Cyber-Physical </a:t>
            </a:r>
            <a:r>
              <a:rPr lang="en-US" b="1" dirty="0"/>
              <a:t>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95800"/>
            <a:ext cx="6553200" cy="1752600"/>
          </a:xfrm>
        </p:spPr>
        <p:txBody>
          <a:bodyPr>
            <a:normAutofit fontScale="92500"/>
          </a:bodyPr>
          <a:lstStyle/>
          <a:p>
            <a:pPr>
              <a:lnSpc>
                <a:spcPct val="98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 smtClean="0">
              <a:latin typeface="OEMFWS+CMSY9" charset="0"/>
              <a:ea typeface="OEMFWS+CMSY9" charset="0"/>
              <a:cs typeface="OEMFWS+CMSY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Gholam</a:t>
            </a:r>
            <a:r>
              <a:rPr lang="en-US" dirty="0" smtClean="0"/>
              <a:t> Abbas Angouti </a:t>
            </a:r>
            <a:r>
              <a:rPr lang="en-US" dirty="0" err="1" smtClean="0"/>
              <a:t>Kolucheh</a:t>
            </a:r>
            <a:r>
              <a:rPr lang="en-US" dirty="0" smtClean="0"/>
              <a:t>, </a:t>
            </a:r>
            <a:r>
              <a:rPr lang="en-US" dirty="0" err="1" smtClean="0"/>
              <a:t>Qi</a:t>
            </a:r>
            <a:r>
              <a:rPr lang="en-US" dirty="0" smtClean="0"/>
              <a:t> Han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{</a:t>
            </a:r>
            <a:r>
              <a:rPr lang="en-US" dirty="0" err="1" smtClean="0"/>
              <a:t>gangouti,qhan</a:t>
            </a:r>
            <a:r>
              <a:rPr lang="en-US" dirty="0" smtClean="0"/>
              <a:t>}@</a:t>
            </a:r>
            <a:r>
              <a:rPr lang="en-US" dirty="0" err="1" smtClean="0"/>
              <a:t>mines.edu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0401" y="1866436"/>
            <a:ext cx="7570080" cy="4327655"/>
          </a:xfrm>
          <a:noFill/>
        </p:spPr>
      </p:pic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F67ECB-D690-4217-AF9A-9C1A1A93132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Partitioning in No-sink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Possible situation: the exact number of partitions is not known at the sink. </a:t>
            </a:r>
          </a:p>
          <a:p>
            <a:pPr lvl="1">
              <a:defRPr/>
            </a:pPr>
            <a:r>
              <a:rPr lang="en-US" dirty="0" smtClean="0"/>
              <a:t>no-sink parts are further partitioned. </a:t>
            </a:r>
          </a:p>
          <a:p>
            <a:pPr>
              <a:defRPr/>
            </a:pPr>
            <a:r>
              <a:rPr lang="en-US" dirty="0" smtClean="0"/>
              <a:t>Solution: </a:t>
            </a:r>
          </a:p>
          <a:p>
            <a:pPr lvl="1">
              <a:defRPr/>
            </a:pPr>
            <a:r>
              <a:rPr lang="en-US" dirty="0" smtClean="0"/>
              <a:t>the topology of this part is then transmitted to the sink along with any faults reported to the </a:t>
            </a:r>
            <a:r>
              <a:rPr lang="en-US" dirty="0" err="1" smtClean="0"/>
              <a:t>FT_selected</a:t>
            </a:r>
            <a:r>
              <a:rPr lang="en-US" dirty="0" smtClean="0"/>
              <a:t> node. 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30241-4554-4B74-8ED9-3197B5572E3B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4762500"/>
            <a:ext cx="88011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481" y="313953"/>
            <a:ext cx="8228160" cy="106283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Performance Evaluation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604329"/>
            <a:ext cx="8228160" cy="4526396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Baseline </a:t>
            </a:r>
            <a:r>
              <a:rPr lang="en-US" dirty="0" smtClean="0"/>
              <a:t>methods: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CTP</a:t>
            </a:r>
            <a:r>
              <a:rPr lang="en-US" dirty="0" smtClean="0"/>
              <a:t>-without-faults: </a:t>
            </a:r>
          </a:p>
          <a:p>
            <a:pPr lvl="2">
              <a:defRPr/>
            </a:pPr>
            <a:r>
              <a:rPr lang="en-US" dirty="0" smtClean="0"/>
              <a:t>no network partitioning</a:t>
            </a:r>
          </a:p>
          <a:p>
            <a:pPr lvl="2">
              <a:defRPr/>
            </a:pPr>
            <a:r>
              <a:rPr lang="en-US" dirty="0" smtClean="0"/>
              <a:t>upper bound of the performance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CTP-with-faults: </a:t>
            </a:r>
          </a:p>
          <a:p>
            <a:pPr lvl="2">
              <a:defRPr/>
            </a:pPr>
            <a:r>
              <a:rPr lang="en-US" dirty="0" smtClean="0"/>
              <a:t>network is partitioned </a:t>
            </a:r>
          </a:p>
          <a:p>
            <a:pPr lvl="2">
              <a:defRPr/>
            </a:pPr>
            <a:r>
              <a:rPr lang="en-US" dirty="0" smtClean="0"/>
              <a:t>CTP does not deal with faults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Performance metrics: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packet delivery ratio (PDR), cost, and delay</a:t>
            </a:r>
          </a:p>
          <a:p>
            <a:pPr>
              <a:defRPr/>
            </a:pPr>
            <a:r>
              <a:rPr lang="en-US" dirty="0" smtClean="0"/>
              <a:t>Evaluation scenarios</a:t>
            </a:r>
          </a:p>
          <a:p>
            <a:pPr lvl="1">
              <a:defRPr/>
            </a:pPr>
            <a:r>
              <a:rPr lang="en-US" dirty="0" smtClean="0"/>
              <a:t>Impact of network size</a:t>
            </a:r>
          </a:p>
          <a:p>
            <a:pPr lvl="1">
              <a:defRPr/>
            </a:pPr>
            <a:r>
              <a:rPr lang="en-US" dirty="0" smtClean="0"/>
              <a:t>Impact of fault severity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87347B-88C7-4B97-8B32-2AF35D410E9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Implemented in </a:t>
            </a:r>
            <a:r>
              <a:rPr lang="en-US" dirty="0" err="1"/>
              <a:t>nesC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Two geographically overlapping WSNs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All nodes send data to the sink every 8 seconds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Network Size- PDR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00" y="1562564"/>
            <a:ext cx="8294400" cy="45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3A8ED-8F54-4876-88C4-4B11DF24363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Network Size- Cost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00" y="1562565"/>
            <a:ext cx="8294400" cy="463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EAE698-9950-441C-A2BF-77EC3DC3F719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Network Size- Delay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80" y="1562565"/>
            <a:ext cx="8363520" cy="463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61D107-6C1C-4D66-B3D4-BCD0A36CCC8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Fault Severity- PDR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00" y="1562565"/>
            <a:ext cx="8363520" cy="463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01E20-9C23-484A-AD1D-DA8F36E9C442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Fault Severity- Cost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80" y="1562565"/>
            <a:ext cx="8432640" cy="463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0567FC-EFC7-4555-8700-A195A16F7880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Fault Severity- Delay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00" y="1562565"/>
            <a:ext cx="8363520" cy="463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F06885-4C41-413E-8FE4-5B588DA3B612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481" y="355718"/>
            <a:ext cx="8228160" cy="980743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Geographically Overlapping CPSs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604329"/>
            <a:ext cx="8228160" cy="4526396"/>
          </a:xfrm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 smtClean="0"/>
              <a:t>More than one wireless sensor network (WSN) may be deployed in the same geographical area 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US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 smtClean="0"/>
              <a:t>Each WSN is isolated from the other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C6A12E-D649-4152-AA39-7F4BCA0EC9C6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5" name="Picture 4" descr="Cartal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200400"/>
            <a:ext cx="6324600" cy="1016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343400"/>
            <a:ext cx="72104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481" y="313953"/>
            <a:ext cx="8228160" cy="106283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Conclusion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604329"/>
            <a:ext cx="8228160" cy="452639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SUSTAIN supports fault tolerance in geographically overlapping WSNs.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SUSTAIN increases the average PDR with an affordable overhead.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SUSTAIN is beneficial to cyber-physical applications where the PDR is more important than slightly increased latency and number of hops for packets.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939DA-00A4-43F4-AF93-319B02D167B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481" y="313953"/>
            <a:ext cx="8228160" cy="1062832"/>
          </a:xfrm>
        </p:spPr>
        <p:txBody>
          <a:bodyPr tIns="35203"/>
          <a:lstStyle/>
          <a:p>
            <a:pP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WSNs</a:t>
            </a:r>
            <a:r>
              <a:rPr lang="en-US" dirty="0" smtClean="0"/>
              <a:t> are Failure Prone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604329"/>
            <a:ext cx="8228160" cy="4526396"/>
          </a:xfrm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Existing fault management techniques do not exploit resources in neighbor WSN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A network may be partitioned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AAF69-FC61-471B-9DAC-D5C29022941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481" y="313953"/>
            <a:ext cx="8228160" cy="106283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Problem Definition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604329"/>
            <a:ext cx="8228160" cy="4526396"/>
          </a:xfrm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 smtClean="0"/>
              <a:t>Objective: 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 smtClean="0"/>
              <a:t>To design SUSTAIN that resumes the communication between the sink and the disconnected parts using nodes in neighbor </a:t>
            </a:r>
            <a:r>
              <a:rPr lang="en-US" dirty="0" err="1" smtClean="0"/>
              <a:t>WSNs</a:t>
            </a:r>
            <a:r>
              <a:rPr lang="en-US" dirty="0" smtClean="0"/>
              <a:t>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 smtClean="0"/>
              <a:t>Assumptions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 smtClean="0"/>
              <a:t>Some nodes in neighbor WSNs are in the transmission range of each other. 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 smtClean="0"/>
              <a:t>All nodes in a network need to send their data to the sink.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 err="1" smtClean="0"/>
              <a:t>WSNs</a:t>
            </a:r>
            <a:r>
              <a:rPr lang="en-US" dirty="0" smtClean="0"/>
              <a:t> are initially connected.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dirty="0" smtClean="0"/>
              <a:t>The full topology of each WSN is available at its sink.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78F50-29AE-4500-8599-BDA0A8883A9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481" y="313953"/>
            <a:ext cx="8228160" cy="106283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Flow of SUSTAIN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680" y="2115583"/>
            <a:ext cx="8225280" cy="253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A5AAA7-157D-4CE0-BFB2-2588627BD40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 smtClean="0"/>
              <a:t>FT:</a:t>
            </a:r>
            <a:r>
              <a:rPr lang="en-US" dirty="0" smtClean="0"/>
              <a:t> a node that is in the transmission range of at least one node in neighbor WSNs.</a:t>
            </a:r>
          </a:p>
          <a:p>
            <a:pPr>
              <a:defRPr/>
            </a:pPr>
            <a:r>
              <a:rPr lang="en-US" b="1" dirty="0" err="1" smtClean="0"/>
              <a:t>FT_peer</a:t>
            </a:r>
            <a:r>
              <a:rPr lang="en-US" b="1" dirty="0" smtClean="0"/>
              <a:t>:</a:t>
            </a:r>
            <a:r>
              <a:rPr lang="en-US" dirty="0" smtClean="0"/>
              <a:t> one of the nodes in the neighbor WSN within the transmission range of an </a:t>
            </a:r>
            <a:r>
              <a:rPr lang="en-US" dirty="0" err="1" smtClean="0"/>
              <a:t>FT_node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b="1" dirty="0" smtClean="0"/>
              <a:t>sink-included part: </a:t>
            </a:r>
            <a:r>
              <a:rPr lang="en-US" dirty="0" smtClean="0"/>
              <a:t>the part of network including the sink </a:t>
            </a:r>
          </a:p>
          <a:p>
            <a:pPr>
              <a:defRPr/>
            </a:pPr>
            <a:r>
              <a:rPr lang="en-US" b="1" dirty="0" smtClean="0"/>
              <a:t>no-sink parts:</a:t>
            </a:r>
            <a:r>
              <a:rPr lang="en-US" dirty="0" smtClean="0"/>
              <a:t> The parts not including the sink</a:t>
            </a:r>
          </a:p>
          <a:p>
            <a:pPr>
              <a:defRPr/>
            </a:pPr>
            <a:r>
              <a:rPr lang="en-US" b="1" dirty="0"/>
              <a:t>FT_ selected: </a:t>
            </a:r>
            <a:r>
              <a:rPr lang="en-US" dirty="0"/>
              <a:t>the FT node which serves as the access point of all nodes in a </a:t>
            </a:r>
            <a:r>
              <a:rPr lang="en-US" dirty="0" smtClean="0"/>
              <a:t>partition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A31571-A238-4059-BA95-CF5CE023DEB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Network </a:t>
            </a:r>
            <a:r>
              <a:rPr lang="en-US" dirty="0"/>
              <a:t>P</a:t>
            </a:r>
            <a:r>
              <a:rPr lang="en-US" dirty="0" smtClean="0"/>
              <a:t>artitions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Failures are reported to the sink node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SUSTAIN identifies all the partitions and nodes belong to those partitions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Using the concept of articulation sets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FT nodes and their correspondent </a:t>
            </a:r>
            <a:r>
              <a:rPr lang="en-US" dirty="0" err="1" smtClean="0"/>
              <a:t>FT_peer</a:t>
            </a:r>
            <a:r>
              <a:rPr lang="en-US" dirty="0" smtClean="0"/>
              <a:t> nodes are identified for each part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815C5-DD8D-481D-8EAA-883088A5BC6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of Network Partitions</a:t>
            </a: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4800" y="1870757"/>
            <a:ext cx="8087040" cy="4254207"/>
          </a:xfr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800" y="1524000"/>
            <a:ext cx="8363520" cy="496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8783E7-E4D7-43A4-924E-9C2D833AD71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481" y="279389"/>
            <a:ext cx="8228160" cy="1134839"/>
          </a:xfrm>
        </p:spPr>
        <p:txBody>
          <a:bodyPr tIns="352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Connecting Sink-included and No-sink </a:t>
            </a:r>
            <a:r>
              <a:rPr lang="en-US" dirty="0"/>
              <a:t>P</a:t>
            </a:r>
            <a:r>
              <a:rPr lang="en-US" dirty="0" smtClean="0"/>
              <a:t>arts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Select an </a:t>
            </a:r>
            <a:r>
              <a:rPr lang="en-US" dirty="0" err="1" smtClean="0"/>
              <a:t>FT_selected</a:t>
            </a:r>
            <a:r>
              <a:rPr lang="en-US" dirty="0" smtClean="0"/>
              <a:t> node in sink-included part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Construct a path between this </a:t>
            </a:r>
            <a:r>
              <a:rPr lang="en-US" dirty="0" err="1" smtClean="0"/>
              <a:t>FT_selected</a:t>
            </a:r>
            <a:r>
              <a:rPr lang="en-US" dirty="0" smtClean="0"/>
              <a:t> node and an FT node in a no-sink part using nodes in a neighbor WSN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Select the FT node that belongs to the created path as the </a:t>
            </a:r>
            <a:r>
              <a:rPr lang="en-US" dirty="0" err="1" smtClean="0"/>
              <a:t>FT_selected</a:t>
            </a:r>
            <a:r>
              <a:rPr lang="en-US" dirty="0" smtClean="0"/>
              <a:t> node in no-sink parts.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C1DDF-4A7A-4161-8417-3C53EAE02EA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576</Words>
  <Application>Microsoft Macintosh PowerPoint</Application>
  <PresentationFormat>On-screen Show (4:3)</PresentationFormat>
  <Paragraphs>98</Paragraphs>
  <Slides>20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SUSTAIN: An Adaptive Fault Tolerance Service for Geographically Overlapping Wireless Cyber-Physical Systems</vt:lpstr>
      <vt:lpstr>Geographically Overlapping CPSs</vt:lpstr>
      <vt:lpstr>WSNs are Failure Prone</vt:lpstr>
      <vt:lpstr>Problem Definition</vt:lpstr>
      <vt:lpstr>Flow of SUSTAIN</vt:lpstr>
      <vt:lpstr>Terms Used</vt:lpstr>
      <vt:lpstr>Identifying Network Partitions</vt:lpstr>
      <vt:lpstr>An Example of Network Partitions</vt:lpstr>
      <vt:lpstr>Connecting Sink-included and No-sink Parts</vt:lpstr>
      <vt:lpstr>An Example</vt:lpstr>
      <vt:lpstr>Managing Partitioning in No-sink Parts</vt:lpstr>
      <vt:lpstr>Performance Evaluation</vt:lpstr>
      <vt:lpstr>Simulation Environment</vt:lpstr>
      <vt:lpstr>Impact of Network Size- PDR</vt:lpstr>
      <vt:lpstr>Impact of Network Size- Cost</vt:lpstr>
      <vt:lpstr>Impact of Network Size- Delay</vt:lpstr>
      <vt:lpstr>Impact of Fault Severity- PDR</vt:lpstr>
      <vt:lpstr>Impact of Fault Severity- Cost</vt:lpstr>
      <vt:lpstr>Impact of Fault Severity- Delay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SUSTAIN: An Adaptive Fault Tolerance Service for Geographically Overlapping Wireless Cyber-Physical Systems</dc:title>
  <dc:creator>abbas</dc:creator>
  <cp:lastModifiedBy>Qi Han</cp:lastModifiedBy>
  <cp:revision>52</cp:revision>
  <dcterms:created xsi:type="dcterms:W3CDTF">2010-11-14T21:41:15Z</dcterms:created>
  <dcterms:modified xsi:type="dcterms:W3CDTF">2010-11-14T21:42:44Z</dcterms:modified>
</cp:coreProperties>
</file>