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heme/themeOverride7.xml" ContentType="application/vnd.openxmlformats-officedocument.themeOverr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16" r:id="rId2"/>
    <p:sldMasterId id="2147483729" r:id="rId3"/>
    <p:sldMasterId id="2147483741" r:id="rId4"/>
  </p:sldMasterIdLst>
  <p:notesMasterIdLst>
    <p:notesMasterId r:id="rId43"/>
  </p:notesMasterIdLst>
  <p:sldIdLst>
    <p:sldId id="286" r:id="rId5"/>
    <p:sldId id="293" r:id="rId6"/>
    <p:sldId id="306" r:id="rId7"/>
    <p:sldId id="312" r:id="rId8"/>
    <p:sldId id="309" r:id="rId9"/>
    <p:sldId id="310" r:id="rId10"/>
    <p:sldId id="311" r:id="rId11"/>
    <p:sldId id="313" r:id="rId12"/>
    <p:sldId id="314" r:id="rId13"/>
    <p:sldId id="315" r:id="rId14"/>
    <p:sldId id="307" r:id="rId15"/>
    <p:sldId id="316" r:id="rId16"/>
    <p:sldId id="318" r:id="rId17"/>
    <p:sldId id="320" r:id="rId18"/>
    <p:sldId id="321" r:id="rId19"/>
    <p:sldId id="323" r:id="rId20"/>
    <p:sldId id="325" r:id="rId21"/>
    <p:sldId id="322" r:id="rId22"/>
    <p:sldId id="330" r:id="rId23"/>
    <p:sldId id="317" r:id="rId24"/>
    <p:sldId id="296" r:id="rId25"/>
    <p:sldId id="302" r:id="rId26"/>
    <p:sldId id="333" r:id="rId27"/>
    <p:sldId id="331" r:id="rId28"/>
    <p:sldId id="332" r:id="rId29"/>
    <p:sldId id="326" r:id="rId30"/>
    <p:sldId id="327" r:id="rId31"/>
    <p:sldId id="328" r:id="rId32"/>
    <p:sldId id="329" r:id="rId33"/>
    <p:sldId id="287" r:id="rId34"/>
    <p:sldId id="288" r:id="rId35"/>
    <p:sldId id="285" r:id="rId36"/>
    <p:sldId id="289" r:id="rId37"/>
    <p:sldId id="304" r:id="rId38"/>
    <p:sldId id="334" r:id="rId39"/>
    <p:sldId id="324" r:id="rId40"/>
    <p:sldId id="308" r:id="rId41"/>
    <p:sldId id="335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9BFFF"/>
    <a:srgbClr val="88DBFF"/>
    <a:srgbClr val="CCECFF"/>
    <a:srgbClr val="0099CC"/>
    <a:srgbClr val="33CCCC"/>
    <a:srgbClr val="33CCFF"/>
    <a:srgbClr val="264C6C"/>
    <a:srgbClr val="0E1C28"/>
    <a:srgbClr val="172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5645" autoAdjust="0"/>
  </p:normalViewPr>
  <p:slideViewPr>
    <p:cSldViewPr snapToGrid="0">
      <p:cViewPr varScale="1">
        <p:scale>
          <a:sx n="75" d="100"/>
          <a:sy n="75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6EFA5E-A0A1-48DA-AB56-0EA9FA0B68E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590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82833-D69E-4A37-97EF-776B559C9842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10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11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12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13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14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15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16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17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18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F1F78-3FF3-48DD-ACE2-52E5B0537348}" type="slidenum">
              <a:rPr lang="zh-CN" altLang="en-US" sz="1200"/>
              <a:pPr algn="r"/>
              <a:t>19</a:t>
            </a:fld>
            <a:endParaRPr lang="en-US" altLang="zh-CN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Selection query: Find all tweets mentioning “Rick Santorum”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Should “Rick Sanitarium” match? Probably yes!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Fuzzy selection query can find similar matches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ASTERIX</a:t>
            </a:r>
            <a:r>
              <a:rPr lang="en-US" altLang="zh-CN" sz="2400" b="1" baseline="0" dirty="0" smtClean="0">
                <a:ea typeface="宋体" pitchFamily="2" charset="-122"/>
              </a:rPr>
              <a:t> will support indexed fuzzy selection queries</a:t>
            </a:r>
            <a:endParaRPr lang="en-US" altLang="zh-CN" sz="2400" b="1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2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20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21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en-US" dirty="0" err="1" smtClean="0"/>
              <a:t>Semistructured</a:t>
            </a:r>
            <a:r>
              <a:rPr lang="en-US" dirty="0" smtClean="0"/>
              <a:t> data management</a:t>
            </a:r>
          </a:p>
          <a:p>
            <a:pPr lvl="1"/>
            <a:r>
              <a:rPr lang="en-US" dirty="0" smtClean="0"/>
              <a:t>Core work exists</a:t>
            </a:r>
          </a:p>
          <a:p>
            <a:pPr lvl="1"/>
            <a:r>
              <a:rPr lang="en-US" dirty="0" smtClean="0"/>
              <a:t>XML </a:t>
            </a:r>
            <a:r>
              <a:rPr lang="en-US" sz="2353" dirty="0" smtClean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XQuery</a:t>
            </a:r>
            <a:r>
              <a:rPr lang="en-US" dirty="0" smtClean="0"/>
              <a:t>, JSON, …</a:t>
            </a:r>
          </a:p>
          <a:p>
            <a:pPr lvl="1"/>
            <a:r>
              <a:rPr lang="en-US" dirty="0" smtClean="0"/>
              <a:t>Time to parallelize and scale out</a:t>
            </a:r>
          </a:p>
          <a:p>
            <a:r>
              <a:rPr lang="en-US" dirty="0" smtClean="0"/>
              <a:t>Parallel database systems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 err="1" smtClean="0"/>
              <a:t>quiesced</a:t>
            </a:r>
            <a:r>
              <a:rPr lang="en-US" dirty="0" smtClean="0"/>
              <a:t> in mid-1990’s</a:t>
            </a:r>
          </a:p>
          <a:p>
            <a:pPr lvl="1"/>
            <a:r>
              <a:rPr lang="en-US" dirty="0" smtClean="0"/>
              <a:t>Renewed industrial interest</a:t>
            </a:r>
          </a:p>
          <a:p>
            <a:pPr lvl="1"/>
            <a:r>
              <a:rPr lang="en-US" dirty="0" smtClean="0"/>
              <a:t>Time to scale up </a:t>
            </a:r>
            <a:r>
              <a:rPr lang="en-US" sz="2353" dirty="0" smtClean="0">
                <a:solidFill>
                  <a:prstClr val="black"/>
                </a:solidFill>
              </a:rPr>
              <a:t>&amp;</a:t>
            </a:r>
            <a:r>
              <a:rPr lang="en-US" dirty="0" smtClean="0"/>
              <a:t> de-schema-</a:t>
            </a:r>
            <a:r>
              <a:rPr lang="en-US" dirty="0" err="1" smtClean="0"/>
              <a:t>tize</a:t>
            </a:r>
            <a:endParaRPr lang="en-US" dirty="0" smtClean="0"/>
          </a:p>
          <a:p>
            <a:r>
              <a:rPr lang="en-US" dirty="0" smtClean="0"/>
              <a:t>Data-intensive computing</a:t>
            </a:r>
          </a:p>
          <a:p>
            <a:pPr lvl="1"/>
            <a:r>
              <a:rPr lang="en-US" i="1" dirty="0" err="1" smtClean="0"/>
              <a:t>MapReduce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Hadoop</a:t>
            </a:r>
            <a:r>
              <a:rPr lang="en-US" i="1" dirty="0" smtClean="0"/>
              <a:t> </a:t>
            </a:r>
            <a:r>
              <a:rPr lang="en-US" dirty="0" smtClean="0"/>
              <a:t>quite popular</a:t>
            </a:r>
          </a:p>
          <a:p>
            <a:pPr lvl="1"/>
            <a:r>
              <a:rPr lang="en-US" dirty="0" smtClean="0"/>
              <a:t>Language efforts even more popular (Pig, Hive, </a:t>
            </a:r>
            <a:r>
              <a:rPr lang="en-US" dirty="0" err="1" smtClean="0"/>
              <a:t>Jaql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Ripe for parallel DB query processing ideas and support for stored, indexed data sets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22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designed to ingest fast data</a:t>
            </a:r>
          </a:p>
          <a:p>
            <a:r>
              <a:rPr lang="en-US" baseline="0" dirty="0" smtClean="0"/>
              <a:t>Disk arm is moving all around the place</a:t>
            </a:r>
          </a:p>
          <a:p>
            <a:r>
              <a:rPr lang="en-US" baseline="0" dirty="0" smtClean="0"/>
              <a:t>As tree gets bigger, the insertion cost is even getting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1455-7E07-D44A-8092-0CC7C6F1C8B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9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ASTERIX uses LSM-based R-tree</a:t>
            </a:r>
            <a:r>
              <a:rPr lang="en-US" baseline="0" dirty="0" smtClean="0"/>
              <a:t> (</a:t>
            </a:r>
            <a:r>
              <a:rPr lang="en-US" dirty="0" smtClean="0"/>
              <a:t>LSM: Log Structured Merge trees).</a:t>
            </a:r>
          </a:p>
          <a:p>
            <a:r>
              <a:rPr lang="en-US" altLang="zh-CN" dirty="0" smtClean="0"/>
              <a:t>LSM-tree designed for high write throughput.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Basic Idea: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Batch inserts into in-memory R-tree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Flush R-tree </a:t>
            </a:r>
            <a:r>
              <a:rPr lang="en-US" altLang="zh-CN" dirty="0" smtClean="0"/>
              <a:t>sequentially </a:t>
            </a:r>
            <a:r>
              <a:rPr lang="en-US" dirty="0" smtClean="0"/>
              <a:t>to disk when memory budget is consumed.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Periodically merge disk R-trees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efficient merges and even search performance, we use Hilbert curve to organize trees on disk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F1455-7E07-D44A-8092-0CC7C6F1C8B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83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drop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dataverse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VLDBDemo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if exists;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dataverse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VLDBDemo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dataverse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VLDBDemo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create type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ProcessedWeblogType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 open {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id: int64,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gid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string?,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aid: string?,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version: string?,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location: point?,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year: int64?,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month: int64?,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 day: int64?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};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create dataset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ProcessedWeblog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ProcessedWeblogType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partitioned by key id;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create index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location_index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ProcessedWeblog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(location) type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rtree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load dataset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ProcessedWeblog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using "edu.uci.ics.asterix.external.dataset.adapter.NCFileSystemAdapter"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(("path"="nc1:///data/demo/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vldb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-demo/processed_logs2.adm"),("format"="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adm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"));</a:t>
            </a:r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EFA5E-A0A1-48DA-AB56-0EA9FA0B68EC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13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30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F1F78-3FF3-48DD-ACE2-52E5B0537348}" type="slidenum">
              <a:rPr lang="zh-CN" altLang="en-US" sz="1200"/>
              <a:pPr algn="r"/>
              <a:t>31</a:t>
            </a:fld>
            <a:endParaRPr lang="en-US" altLang="zh-CN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Selection query: Find all tweets mentioning “Rick Santorum”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Should “Rick Sanitarium” match? Probably yes!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Fuzzy selection query can find similar matches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ASTERIX</a:t>
            </a:r>
            <a:r>
              <a:rPr lang="en-US" altLang="zh-CN" sz="2400" b="1" baseline="0" dirty="0" smtClean="0">
                <a:ea typeface="宋体" pitchFamily="2" charset="-122"/>
              </a:rPr>
              <a:t> will support indexed fuzzy selection queries</a:t>
            </a:r>
            <a:endParaRPr lang="en-US" altLang="zh-CN" sz="2400" b="1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F1F78-3FF3-48DD-ACE2-52E5B0537348}" type="slidenum">
              <a:rPr lang="zh-CN" altLang="en-US" sz="1200"/>
              <a:pPr algn="r"/>
              <a:t>32</a:t>
            </a:fld>
            <a:endParaRPr lang="en-US" altLang="zh-CN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dirty="0" smtClean="0">
                <a:ea typeface="宋体" pitchFamily="2" charset="-122"/>
              </a:rPr>
              <a:t>~=</a:t>
            </a:r>
            <a:r>
              <a:rPr lang="en-US" altLang="zh-CN" sz="2400" b="1" baseline="0" dirty="0" smtClean="0">
                <a:ea typeface="宋体" pitchFamily="2" charset="-122"/>
              </a:rPr>
              <a:t> operator means “similar to”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~= is qualified by “set </a:t>
            </a:r>
            <a:r>
              <a:rPr lang="en-US" altLang="zh-CN" sz="2400" b="1" baseline="0" dirty="0" err="1" smtClean="0">
                <a:ea typeface="宋体" pitchFamily="2" charset="-122"/>
              </a:rPr>
              <a:t>simfunction</a:t>
            </a:r>
            <a:r>
              <a:rPr lang="en-US" altLang="zh-CN" sz="2400" b="1" baseline="0" dirty="0" smtClean="0">
                <a:ea typeface="宋体" pitchFamily="2" charset="-122"/>
              </a:rPr>
              <a:t>” and “set </a:t>
            </a:r>
            <a:r>
              <a:rPr lang="en-US" altLang="zh-CN" sz="2400" b="1" baseline="0" dirty="0" err="1" smtClean="0">
                <a:ea typeface="宋体" pitchFamily="2" charset="-122"/>
              </a:rPr>
              <a:t>simthreshold</a:t>
            </a:r>
            <a:r>
              <a:rPr lang="en-US" altLang="zh-CN" sz="2400" b="1" baseline="0" dirty="0" smtClean="0">
                <a:ea typeface="宋体" pitchFamily="2" charset="-122"/>
              </a:rPr>
              <a:t>”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~= just syntactic sugar, other representations via </a:t>
            </a:r>
            <a:r>
              <a:rPr lang="en-US" altLang="zh-CN" sz="2400" b="1" baseline="0" dirty="0" err="1" smtClean="0">
                <a:ea typeface="宋体" pitchFamily="2" charset="-122"/>
              </a:rPr>
              <a:t>jaccard</a:t>
            </a:r>
            <a:r>
              <a:rPr lang="en-US" altLang="zh-CN" sz="2400" b="1" baseline="0" dirty="0" smtClean="0">
                <a:ea typeface="宋体" pitchFamily="2" charset="-122"/>
              </a:rPr>
              <a:t> function equivalent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For each article find count the number of tweets that are about similar topics, and return the top ten articles based on the number of tweets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r>
              <a:rPr lang="en-US" altLang="zh-CN" sz="2400" b="1" baseline="0" dirty="0" smtClean="0">
                <a:ea typeface="宋体" pitchFamily="2" charset="-122"/>
              </a:rPr>
              <a:t>ASTERIX will support parallel fuzzy joins (possibly using indexes)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33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F1F78-3FF3-48DD-ACE2-52E5B0537348}" type="slidenum">
              <a:rPr lang="zh-CN" altLang="en-US" sz="1200"/>
              <a:pPr algn="r"/>
              <a:t>34</a:t>
            </a:fld>
            <a:endParaRPr lang="en-US" altLang="zh-CN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</a:pPr>
            <a:endParaRPr lang="en-US" altLang="zh-CN" sz="2400" b="1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36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37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/>
              <a:pPr algn="r"/>
              <a:t>38</a:t>
            </a:fld>
            <a:endParaRPr lang="en-US" altLang="zh-CN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4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5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6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8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F87B68-8D5D-443E-AD33-1B4829D007D9}" type="slidenum">
              <a:rPr lang="zh-CN" altLang="en-US" sz="1200">
                <a:solidFill>
                  <a:prstClr val="black"/>
                </a:solidFill>
              </a:rPr>
              <a:pPr algn="r"/>
              <a:t>9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216650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413" y="6223000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5625" y="6589726"/>
            <a:ext cx="844550" cy="217474"/>
          </a:xfrm>
        </p:spPr>
        <p:txBody>
          <a:bodyPr/>
          <a:lstStyle>
            <a:lvl1pPr>
              <a:defRPr/>
            </a:lvl1pPr>
          </a:lstStyle>
          <a:p>
            <a:fld id="{6078B9B1-F99D-4D74-B533-5CABE80E93F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261B0-9492-4637-A0D6-673002801FF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9266-F812-4C3E-B01D-C5A05FA0EE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BC3DD-E886-43CD-979D-009A877A28F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216650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413" y="6223000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5625" y="6589726"/>
            <a:ext cx="844550" cy="217474"/>
          </a:xfrm>
        </p:spPr>
        <p:txBody>
          <a:bodyPr/>
          <a:lstStyle>
            <a:lvl1pPr>
              <a:defRPr/>
            </a:lvl1pPr>
          </a:lstStyle>
          <a:p>
            <a:fld id="{6078B9B1-F99D-4D74-B533-5CABE80E93F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9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A28A7-0093-4B1C-A54B-62E02954190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6DD0-7E3B-47CF-948A-C31E6C8A5DD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3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B78C6-7E63-4C96-90EB-11C160AA908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9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AA9F-2C61-45C7-BF7F-12F2DC2279C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5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CCB3D-A3BA-4F4E-AF44-D450546804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51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31213" y="6585290"/>
            <a:ext cx="588962" cy="476250"/>
          </a:xfrm>
          <a:ln/>
        </p:spPr>
        <p:txBody>
          <a:bodyPr/>
          <a:lstStyle>
            <a:lvl1pPr>
              <a:defRPr/>
            </a:lvl1pPr>
          </a:lstStyle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A28A7-0093-4B1C-A54B-62E02954190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548A1-C213-4FEE-B4FA-D82A54704E7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83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01A5C-603A-4B9C-B3C1-339D69EF42F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16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261B0-9492-4637-A0D6-673002801FF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9266-F812-4C3E-B01D-C5A05FA0EE0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BC3DD-E886-43CD-979D-009A877A28F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89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8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09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6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8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6DD0-7E3B-47CF-948A-C31E6C8A5DD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46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5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67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88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84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A118-E14E-9F49-86F2-51C020DD99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07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2171-3813-AD43-BFF6-8F3B3838A4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sg-800p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148" y="5879926"/>
            <a:ext cx="8698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5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08B7-A1D1-F541-B11C-B8E51BCC76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0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5CC-ED02-1442-9DF9-58D4C9AA2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B78C6-7E63-4C96-90EB-11C160AA908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6EB-E954-0347-8185-A776D75C47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0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0C6B-0E7A-E74B-B05A-FB065B455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40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B8EE-E6E5-4046-8A53-D0CB1E125D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02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966A-8F95-F141-8CD7-0DBD639930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17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4F5E-2137-5A4E-88F4-D324D6E06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6D7-BD31-F344-9D74-B0134584C8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5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4921E-BDB4-9944-8E52-DF86CC0377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AA9F-2C61-45C7-BF7F-12F2DC2279C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CCB3D-A3BA-4F4E-AF44-D450546804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31213" y="6585290"/>
            <a:ext cx="588962" cy="476250"/>
          </a:xfrm>
          <a:ln/>
        </p:spPr>
        <p:txBody>
          <a:bodyPr/>
          <a:lstStyle>
            <a:lvl1pPr>
              <a:defRPr/>
            </a:lvl1pPr>
          </a:lstStyle>
          <a:p>
            <a:fld id="{0961E566-06AA-4288-BAC9-C04E6167F911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548A1-C213-4FEE-B4FA-D82A54704E7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01A5C-603A-4B9C-B3C1-339D69EF42F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6245225"/>
            <a:ext cx="588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fld id="{146E4A68-A3C4-463A-B2E6-6353664E401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8" name="Rectangle 7"/>
          <p:cNvSpPr/>
          <p:nvPr userDrawn="1"/>
        </p:nvSpPr>
        <p:spPr>
          <a:xfrm>
            <a:off x="151141" y="6603672"/>
            <a:ext cx="4390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ea typeface="宋体" pitchFamily="2" charset="-122"/>
              </a:rPr>
              <a:t>Supporting Analytics on Big Geospatial Data Using ASTERIX</a:t>
            </a:r>
            <a:endParaRPr lang="en-US" sz="12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060722" y="6555542"/>
            <a:ext cx="247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Speaker:</a:t>
            </a:r>
            <a:r>
              <a:rPr lang="en-US" baseline="0" dirty="0" smtClean="0"/>
              <a:t> </a:t>
            </a:r>
            <a:r>
              <a:rPr lang="en-US" sz="1200" baseline="0" dirty="0" smtClean="0"/>
              <a:t>Chen Li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>
          <a:solidFill>
            <a:schemeClr val="tx1"/>
          </a:solidFill>
          <a:latin typeface="+mn-lt"/>
        </a:defRPr>
      </a:lvl2pPr>
      <a:lvl3pPr marL="1150938" indent="-2952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>
          <a:solidFill>
            <a:schemeClr val="tx1"/>
          </a:solidFill>
          <a:latin typeface="+mn-lt"/>
        </a:defRPr>
      </a:lvl3pPr>
      <a:lvl4pPr marL="1608138" indent="-3429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4pPr>
      <a:lvl5pPr marL="2001838" indent="-2794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5pPr>
      <a:lvl6pPr marL="24590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宋体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宋体" pitchFamily="2" charset="-122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1213" y="6245225"/>
            <a:ext cx="588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pitchFamily="2" charset="-122"/>
              </a:defRPr>
            </a:lvl1pPr>
          </a:lstStyle>
          <a:p>
            <a:fld id="{146E4A68-A3C4-463A-B2E6-6353664E401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1141" y="6603672"/>
            <a:ext cx="4390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ea typeface="宋体" pitchFamily="2" charset="-122"/>
              </a:rPr>
              <a:t>ASTERIX: Scalable Warehouse-Style Web Data Integration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060722" y="6519446"/>
            <a:ext cx="247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Speaker: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Raman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宋体" pitchFamily="2" charset="-122"/>
              </a:rPr>
              <a:t>Grover</a:t>
            </a:r>
            <a:endParaRPr lang="en-US" sz="1200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5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>
          <a:solidFill>
            <a:schemeClr val="tx1"/>
          </a:solidFill>
          <a:latin typeface="+mn-lt"/>
        </a:defRPr>
      </a:lvl2pPr>
      <a:lvl3pPr marL="1150938" indent="-2952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>
          <a:solidFill>
            <a:schemeClr val="tx1"/>
          </a:solidFill>
          <a:latin typeface="+mn-lt"/>
        </a:defRPr>
      </a:lvl3pPr>
      <a:lvl4pPr marL="1608138" indent="-3429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4pPr>
      <a:lvl5pPr marL="2001838" indent="-2794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5pPr>
      <a:lvl6pPr marL="24590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87A0730-6621-7249-8CF3-AD1337D3E89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11/7/2012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B6F59A5-062A-E64F-8183-3B299B4848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8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CFC269-D0E9-9447-AD24-C7483616BA5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11/7/2012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hyperlink" Target="https://election.twitter.com/ma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4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.jpe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3.jpe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2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2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4.png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.jpeg"/><Relationship Id="rId5" Type="http://schemas.openxmlformats.org/officeDocument/2006/relationships/image" Target="../media/image60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hyperlink" Target="http://hyracks.org/projects/pregelix/" TargetMode="External"/><Relationship Id="rId5" Type="http://schemas.openxmlformats.org/officeDocument/2006/relationships/hyperlink" Target="http://code.google.com/p/hyracks/" TargetMode="External"/><Relationship Id="rId4" Type="http://schemas.openxmlformats.org/officeDocument/2006/relationships/hyperlink" Target="http://code.google.com/p/asterixdb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33.xml"/><Relationship Id="rId7" Type="http://schemas.openxmlformats.org/officeDocument/2006/relationships/hyperlink" Target="http://www.cnn.com/2012/05/30/tech/mobile/amercia-romney-iphone-app/index.html?hpt=hp_bn1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hyperlink" Target="http://mashable.com/2012/02/06/tweets-per-second-records-twitter/" TargetMode="External"/><Relationship Id="rId5" Type="http://schemas.openxmlformats.org/officeDocument/2006/relationships/hyperlink" Target="http://election.twitter.com/map" TargetMode="External"/><Relationship Id="rId4" Type="http://schemas.openxmlformats.org/officeDocument/2006/relationships/hyperlink" Target="http://www.deke.com/content/this-is-not-a-political-entry-this-is-an-historical-o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0" y="798286"/>
            <a:ext cx="9144000" cy="1671645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C00000"/>
                </a:solidFill>
                <a:ea typeface="宋体" pitchFamily="2" charset="-122"/>
              </a:rPr>
              <a:t>Supporting Analytics on Big Geospatial Data Using ASTERIX</a:t>
            </a:r>
            <a:endParaRPr lang="en-US" altLang="zh-CN" sz="3600" dirty="0" smtClean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903811"/>
            <a:ext cx="5473700" cy="1820589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ea typeface="宋体" pitchFamily="2" charset="-122"/>
              </a:rPr>
              <a:t>Chen Li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Information Systems Group (ISG)</a:t>
            </a:r>
          </a:p>
          <a:p>
            <a:pPr eaLnBrk="1" hangingPunct="1"/>
            <a:r>
              <a:rPr lang="en-US" altLang="zh-CN" dirty="0" smtClean="0">
                <a:ea typeface="宋体" pitchFamily="2" charset="-122"/>
              </a:rPr>
              <a:t>University of California, Irvine</a:t>
            </a:r>
          </a:p>
        </p:txBody>
      </p:sp>
      <p:pic>
        <p:nvPicPr>
          <p:cNvPr id="3" name="Picture 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1900" y="5851959"/>
            <a:ext cx="408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/>
              <a:t>BigSpatial</a:t>
            </a:r>
            <a:r>
              <a:rPr lang="en-US" sz="1800" b="1" dirty="0" smtClean="0"/>
              <a:t> Workshop</a:t>
            </a:r>
            <a:r>
              <a:rPr lang="en-US" sz="1800" b="1" smtClean="0"/>
              <a:t>, Nov. </a:t>
            </a:r>
            <a:r>
              <a:rPr lang="en-US" sz="1800" b="1" dirty="0"/>
              <a:t>6, </a:t>
            </a:r>
            <a:r>
              <a:rPr lang="en-US" sz="1800" b="1" dirty="0" smtClean="0"/>
              <a:t>2012</a:t>
            </a:r>
          </a:p>
          <a:p>
            <a:pPr algn="ctr"/>
            <a:r>
              <a:rPr lang="en-US" sz="1800" b="1" dirty="0" smtClean="0"/>
              <a:t>Redondo </a:t>
            </a:r>
            <a:r>
              <a:rPr lang="en-US" sz="1800" b="1" dirty="0"/>
              <a:t>Beach, CA, USA</a:t>
            </a:r>
          </a:p>
        </p:txBody>
      </p:sp>
      <p:pic>
        <p:nvPicPr>
          <p:cNvPr id="2052" name="Picture 4" descr="http://siliconangle.com/files/2011/11/big-data1-300x1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908300"/>
            <a:ext cx="3586461" cy="22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8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Huge Costs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26" name="Picture 2" descr="https://encrypted-tbn1.gstatic.com/images?q=tbn:ANd9GcRyGnmHb4gnAamfWSBLGVhRgJVc6lf247dQ0rmZW5q7xjKn89D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6" y="4187825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gel.net/blog/wp-content/uploads/2010/02/iStock_000004535321XXLarge-300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14" y="4197350"/>
            <a:ext cx="20097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zzle.com/img/articleImages/561693-47013-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693862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8jPZETGUoepypAA9uJDR57blWp7xx_A1p2aD2l9iluvKuPXOaQ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26" y="224948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e_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2314" y="1909032"/>
            <a:ext cx="5378622" cy="4518043"/>
          </a:xfrm>
          <a:prstGeom prst="rect">
            <a:avLst/>
          </a:prstGeom>
        </p:spPr>
      </p:pic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Powerful tools in 2012: Social Media</a:t>
            </a:r>
          </a:p>
        </p:txBody>
      </p:sp>
      <p:pic>
        <p:nvPicPr>
          <p:cNvPr id="4" name="Picture 3" descr="us_elections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535" y="4406801"/>
            <a:ext cx="2939743" cy="1712720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 bwMode="auto">
          <a:xfrm>
            <a:off x="3168882" y="1914069"/>
            <a:ext cx="461890" cy="4346904"/>
          </a:xfrm>
          <a:prstGeom prst="leftBrace">
            <a:avLst>
              <a:gd name="adj1" fmla="val 8333"/>
              <a:gd name="adj2" fmla="val 786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3275"/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4100" name="Picture 4" descr="http://www.tenorama.com/sites/default/files/styles/large_640x480/public/foto/bulldozer_1024_x_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9" y="1909032"/>
            <a:ext cx="2422633" cy="18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3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Example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  <a:r>
              <a:rPr lang="en-US" sz="3200" b="1" dirty="0" smtClean="0">
                <a:solidFill>
                  <a:srgbClr val="000000"/>
                </a:solidFill>
                <a:hlinkClick r:id="rId4"/>
              </a:rPr>
              <a:t>Twitter </a:t>
            </a:r>
            <a:r>
              <a:rPr lang="en-US" sz="3200" b="1" dirty="0">
                <a:solidFill>
                  <a:srgbClr val="000000"/>
                </a:solidFill>
                <a:hlinkClick r:id="rId4"/>
              </a:rPr>
              <a:t>Political Engagement Map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692110"/>
            <a:ext cx="6186487" cy="4780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Other applications: Business Competition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90675"/>
            <a:ext cx="6173788" cy="37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450929"/>
            <a:ext cx="861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kern="0" dirty="0" smtClean="0">
                <a:ea typeface="宋体" pitchFamily="2" charset="-122"/>
              </a:rPr>
              <a:t>Query: “Spatial </a:t>
            </a:r>
            <a:r>
              <a:rPr lang="en-US" altLang="zh-CN" sz="2000" kern="0" dirty="0">
                <a:ea typeface="宋体" pitchFamily="2" charset="-122"/>
              </a:rPr>
              <a:t>distribution of </a:t>
            </a:r>
            <a:r>
              <a:rPr lang="en-US" altLang="zh-CN" sz="2000" kern="0" dirty="0" smtClean="0">
                <a:ea typeface="宋体" pitchFamily="2" charset="-122"/>
              </a:rPr>
              <a:t>tweets mentioning </a:t>
            </a:r>
            <a:r>
              <a:rPr lang="en-US" altLang="zh-CN" sz="2000" i="1" kern="0" dirty="0" smtClean="0">
                <a:solidFill>
                  <a:srgbClr val="C00000"/>
                </a:solidFill>
                <a:ea typeface="宋体" pitchFamily="2" charset="-122"/>
              </a:rPr>
              <a:t>iphone sales</a:t>
            </a:r>
            <a:r>
              <a:rPr lang="en-US" altLang="zh-CN" sz="2000" kern="0" dirty="0" smtClean="0">
                <a:ea typeface="宋体" pitchFamily="2" charset="-122"/>
              </a:rPr>
              <a:t> </a:t>
            </a:r>
            <a:r>
              <a:rPr lang="en-US" altLang="zh-CN" sz="2000" kern="0" dirty="0">
                <a:ea typeface="宋体" pitchFamily="2" charset="-122"/>
              </a:rPr>
              <a:t>during the Christmas </a:t>
            </a:r>
            <a:r>
              <a:rPr lang="en-US" altLang="zh-CN" sz="2000" kern="0" dirty="0" smtClean="0">
                <a:ea typeface="宋体" pitchFamily="2" charset="-122"/>
              </a:rPr>
              <a:t>week.”</a:t>
            </a:r>
            <a:endParaRPr lang="en-US" altLang="zh-CN" sz="2000" kern="0" dirty="0">
              <a:ea typeface="宋体" pitchFamily="2" charset="-122"/>
            </a:endParaRPr>
          </a:p>
        </p:txBody>
      </p:sp>
      <p:pic>
        <p:nvPicPr>
          <p:cNvPr id="3076" name="Picture 4" descr="http://www.droid-life.com/wp-content/uploads/2011/09/VerizonLog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86317"/>
            <a:ext cx="1952625" cy="11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TIJZgeOcak_jRUu6BCPvuwCbgZ9Izjnw8aOmsNknu91AX80Gn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768802"/>
            <a:ext cx="17621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Other applications: Social Networks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05640"/>
            <a:ext cx="861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A user wants </a:t>
            </a:r>
            <a:r>
              <a:rPr lang="en-US" altLang="zh-CN" sz="2000" kern="0" dirty="0">
                <a:solidFill>
                  <a:srgbClr val="000000"/>
                </a:solidFill>
                <a:ea typeface="宋体" pitchFamily="2" charset="-122"/>
              </a:rPr>
              <a:t>to find a good jazz club in a neighborhood that starts in the </a:t>
            </a: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next </a:t>
            </a:r>
            <a:r>
              <a:rPr lang="en-US" altLang="zh-CN" sz="2000" kern="0" dirty="0">
                <a:solidFill>
                  <a:srgbClr val="000000"/>
                </a:solidFill>
                <a:ea typeface="宋体" pitchFamily="2" charset="-122"/>
              </a:rPr>
              <a:t>two hours, </a:t>
            </a: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and find </a:t>
            </a:r>
            <a:r>
              <a:rPr lang="en-US" altLang="zh-CN" sz="2000" kern="0" dirty="0">
                <a:solidFill>
                  <a:srgbClr val="000000"/>
                </a:solidFill>
                <a:ea typeface="宋体" pitchFamily="2" charset="-122"/>
              </a:rPr>
              <a:t>friends in the same area to </a:t>
            </a: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go.</a:t>
            </a:r>
            <a:endParaRPr lang="en-US" altLang="zh-CN" sz="2000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050" name="Picture 2" descr="http://relenet.com/images/social-network_illu_far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5" y="2146300"/>
            <a:ext cx="3937872" cy="235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gQX6CHn0fRsfsEE23MMbl_EQ5l4L0uLjxXnnudjVgpp2oPVb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4" y="1697037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SdW-v5Uu5j2Said2nw8e9GIO1rEGjoExauryY7q9aT2VXIqEDYL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4" y="3711884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0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Challenge: Spatial as 1</a:t>
            </a:r>
            <a:r>
              <a:rPr lang="en-US" altLang="zh-CN" b="1" baseline="30000" dirty="0" smtClean="0">
                <a:ea typeface="宋体" pitchFamily="2" charset="-122"/>
              </a:rPr>
              <a:t>st</a:t>
            </a:r>
            <a:r>
              <a:rPr lang="en-US" altLang="zh-CN" b="1" dirty="0">
                <a:ea typeface="宋体" pitchFamily="2" charset="-122"/>
              </a:rPr>
              <a:t>-</a:t>
            </a:r>
            <a:r>
              <a:rPr lang="en-US" altLang="zh-CN" b="1" dirty="0" smtClean="0">
                <a:ea typeface="宋体" pitchFamily="2" charset="-122"/>
              </a:rPr>
              <a:t>class citizen</a:t>
            </a:r>
          </a:p>
        </p:txBody>
      </p:sp>
      <p:pic>
        <p:nvPicPr>
          <p:cNvPr id="13" name="Picture 1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15</a:t>
            </a:fld>
            <a:endParaRPr lang="en-US" altLang="zh-CN"/>
          </a:p>
        </p:txBody>
      </p:sp>
      <p:pic>
        <p:nvPicPr>
          <p:cNvPr id="3076" name="Picture 4" descr="https://encrypted-tbn1.gstatic.com/images?q=tbn:ANd9GcTF5I9lPs0s69eq9z1itiSg_lv-ju_PZUrgLaZRniWRhzKXzEm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1828800"/>
            <a:ext cx="3590925" cy="24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ptWRdtlTaQXHSuCt64qeuX90B2gJFY2yqcBcjMN86wcYdU1HLT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2099317"/>
            <a:ext cx="4034730" cy="194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584700"/>
            <a:ext cx="5362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3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Challenge: Temporal Info</a:t>
            </a:r>
          </a:p>
        </p:txBody>
      </p:sp>
      <p:pic>
        <p:nvPicPr>
          <p:cNvPr id="13" name="Picture 1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16</a:t>
            </a:fld>
            <a:endParaRPr lang="en-US" altLang="zh-CN"/>
          </a:p>
        </p:txBody>
      </p:sp>
      <p:pic>
        <p:nvPicPr>
          <p:cNvPr id="5124" name="Picture 4" descr="http://www.rasmussenreports.com/var/plain/storage/images/media/romney_vs_obama/november_2012/romney_vs_obama_november_5_2012/865779-1-eng-US/romney_vs_obama_november_5_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4" y="1878805"/>
            <a:ext cx="6181726" cy="4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4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Challenge: Textual Info</a:t>
            </a:r>
          </a:p>
        </p:txBody>
      </p:sp>
      <p:pic>
        <p:nvPicPr>
          <p:cNvPr id="13" name="Picture 1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17</a:t>
            </a:fld>
            <a:endParaRPr lang="en-US" altLang="zh-CN"/>
          </a:p>
        </p:txBody>
      </p:sp>
      <p:pic>
        <p:nvPicPr>
          <p:cNvPr id="6148" name="Picture 4" descr="https://d3pof0dg6ipqi1.cloudfront.net/learning_preview/69969/image/large_moore_tweets_debat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51001"/>
            <a:ext cx="4365625" cy="46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15078" y="1651001"/>
            <a:ext cx="3317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Tools for</a:t>
            </a:r>
          </a:p>
          <a:p>
            <a:pPr marL="342900" lvl="1" indent="-342900" defTabSz="803275">
              <a:spcBef>
                <a:spcPts val="0"/>
              </a:spcBef>
              <a:buClr>
                <a:srgbClr val="000066"/>
              </a:buClr>
              <a:buSzPct val="70000"/>
              <a:buFont typeface="Arial" pitchFamily="34" charset="0"/>
              <a:buChar char="•"/>
            </a:pP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Text search</a:t>
            </a:r>
          </a:p>
          <a:p>
            <a:pPr marL="342900" lvl="1" indent="-342900" defTabSz="803275">
              <a:spcBef>
                <a:spcPts val="0"/>
              </a:spcBef>
              <a:buClr>
                <a:srgbClr val="000066"/>
              </a:buClr>
              <a:buSzPct val="70000"/>
              <a:buFont typeface="Arial" pitchFamily="34" charset="0"/>
              <a:buChar char="•"/>
            </a:pP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Text aggregation</a:t>
            </a:r>
          </a:p>
          <a:p>
            <a:pPr marL="342900" lvl="1" indent="-342900" defTabSz="803275">
              <a:spcBef>
                <a:spcPts val="0"/>
              </a:spcBef>
              <a:buClr>
                <a:srgbClr val="000066"/>
              </a:buClr>
              <a:buSzPct val="70000"/>
              <a:buFont typeface="Arial" pitchFamily="34" charset="0"/>
              <a:buChar char="•"/>
            </a:pPr>
            <a:r>
              <a:rPr lang="en-US" altLang="zh-CN" sz="2000" kern="0" dirty="0" smtClean="0">
                <a:solidFill>
                  <a:srgbClr val="000000"/>
                </a:solidFill>
                <a:ea typeface="宋体" pitchFamily="2" charset="-122"/>
              </a:rPr>
              <a:t>Text mining</a:t>
            </a:r>
            <a:endParaRPr lang="en-US" altLang="zh-CN" sz="2000" kern="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152" name="Picture 8" descr="http://saush.files.wordpress.com/2009/03/se03.png?w=300&amp;h=2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173412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45074" y="5891998"/>
            <a:ext cx="3087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b="1" kern="0" dirty="0" smtClean="0">
                <a:ea typeface="宋体" pitchFamily="2" charset="-122"/>
              </a:rPr>
              <a:t>Inverted index</a:t>
            </a:r>
            <a:endParaRPr lang="en-US" altLang="zh-CN" sz="2000" b="1" kern="0" dirty="0"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5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Challenge: Large and Dynamic</a:t>
            </a:r>
          </a:p>
        </p:txBody>
      </p:sp>
      <p:pic>
        <p:nvPicPr>
          <p:cNvPr id="13" name="Picture 1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18</a:t>
            </a:fld>
            <a:endParaRPr lang="en-US" altLang="zh-CN"/>
          </a:p>
        </p:txBody>
      </p:sp>
      <p:pic>
        <p:nvPicPr>
          <p:cNvPr id="7170" name="Picture 2" descr="https://encrypted-tbn2.gstatic.com/images?q=tbn:ANd9GcS2lgwpFnoPC9E9CT3Ro6ehkM_tB8XQ5rh6Akod4gDECPd8Lz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81" y="1941512"/>
            <a:ext cx="3013494" cy="21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QGZaPbUFLb_uZc3rXwY_Jv6aV-9u_jE7w12QX_JlwQxAHSZe6wj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860800"/>
            <a:ext cx="3742906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50981" y="4746694"/>
            <a:ext cx="4293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b="1" kern="0" dirty="0" smtClean="0">
                <a:ea typeface="宋体" pitchFamily="2" charset="-122"/>
              </a:rPr>
              <a:t>Tweets </a:t>
            </a:r>
            <a:r>
              <a:rPr lang="en-US" altLang="zh-CN" sz="2000" b="1" kern="0" dirty="0">
                <a:ea typeface="宋体" pitchFamily="2" charset="-122"/>
              </a:rPr>
              <a:t>per second (TPS): 25,088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Challenge: Noisy data </a:t>
            </a:r>
          </a:p>
        </p:txBody>
      </p:sp>
      <p:pic>
        <p:nvPicPr>
          <p:cNvPr id="17" name="Picture 16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19</a:t>
            </a:fld>
            <a:endParaRPr lang="en-US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719611"/>
            <a:ext cx="6299200" cy="4849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Today is a special day!</a:t>
            </a: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2</a:t>
            </a:fld>
            <a:endParaRPr lang="en-US" altLang="zh-CN"/>
          </a:p>
        </p:txBody>
      </p:sp>
      <p:pic>
        <p:nvPicPr>
          <p:cNvPr id="1026" name="Picture 2" descr="http://www.texashealthandlife.com/blog/wp-content/uploads/2012/08/Presidential-Election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79443"/>
            <a:ext cx="3286125" cy="34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ytexaminer.com/wp-content/uploads/2012/09/Election-2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30" y="2466082"/>
            <a:ext cx="5053364" cy="28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Existing solutions</a:t>
            </a:r>
          </a:p>
        </p:txBody>
      </p:sp>
      <p:pic>
        <p:nvPicPr>
          <p:cNvPr id="13" name="Picture 12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20</a:t>
            </a:fld>
            <a:endParaRPr lang="en-US" altLang="zh-CN"/>
          </a:p>
        </p:txBody>
      </p:sp>
      <p:pic>
        <p:nvPicPr>
          <p:cNvPr id="1026" name="Picture 2" descr="https://encrypted-tbn0.gstatic.com/images?q=tbn:ANd9GcQfPilipyWPw1wWl_UwCis9z569dYTfv1XHJo7jvoxk602UeV0j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256921"/>
            <a:ext cx="2486025" cy="8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Z1ksWoWUkPL_5FkuAD0uGVNI860BTKdMq1H0FA2OEznogdMchE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952533"/>
            <a:ext cx="1546225" cy="112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ikibon.org/vault/Special:FilePath/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" y="3731697"/>
            <a:ext cx="3009900" cy="7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Q9IqJtowEE0OTslxp8liRjD-lykJNLx4890taVQg7Ytrz3Zq_72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840162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eodin.com/wp-content/uploads/2012/08/hiv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7" y="4755895"/>
            <a:ext cx="1858963" cy="178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56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The ASTERIX Approach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6073" y="2664164"/>
            <a:ext cx="3941379" cy="2286000"/>
          </a:xfrm>
          <a:prstGeom prst="rect">
            <a:avLst/>
          </a:prstGeom>
        </p:spPr>
      </p:pic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2929812" y="2099274"/>
            <a:ext cx="3040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latin typeface="+mj-lt"/>
              </a:rPr>
              <a:t>Semistructured</a:t>
            </a:r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Data Management</a:t>
            </a: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2012720" y="460687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Parallel Database </a:t>
            </a:r>
            <a:r>
              <a:rPr lang="en-US" sz="2000" b="1" dirty="0">
                <a:latin typeface="+mj-lt"/>
              </a:rPr>
              <a:t>Systems</a:t>
            </a: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4808819" y="4606870"/>
            <a:ext cx="2009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Data-Intensive</a:t>
            </a:r>
          </a:p>
          <a:p>
            <a:pPr algn="ctr"/>
            <a:r>
              <a:rPr lang="en-US" sz="2000" b="1" dirty="0">
                <a:latin typeface="+mj-lt"/>
              </a:rPr>
              <a:t>Computing</a:t>
            </a:r>
          </a:p>
        </p:txBody>
      </p:sp>
      <p:sp>
        <p:nvSpPr>
          <p:cNvPr id="47" name="Magnetic Disk 15"/>
          <p:cNvSpPr/>
          <p:nvPr/>
        </p:nvSpPr>
        <p:spPr>
          <a:xfrm flipH="1">
            <a:off x="3999366" y="3454690"/>
            <a:ext cx="762000" cy="612648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s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21</a:t>
            </a:fld>
            <a:endParaRPr lang="en-US" altLang="zh-CN"/>
          </a:p>
        </p:txBody>
      </p:sp>
      <p:sp>
        <p:nvSpPr>
          <p:cNvPr id="12" name="Rectangle 11"/>
          <p:cNvSpPr/>
          <p:nvPr/>
        </p:nvSpPr>
        <p:spPr>
          <a:xfrm>
            <a:off x="1778001" y="5788094"/>
            <a:ext cx="504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803275">
              <a:spcBef>
                <a:spcPts val="0"/>
              </a:spcBef>
              <a:buClr>
                <a:srgbClr val="000066"/>
              </a:buClr>
              <a:buSzPct val="70000"/>
            </a:pPr>
            <a:r>
              <a:rPr lang="en-US" altLang="zh-CN" sz="2000" b="1" kern="0" dirty="0" smtClean="0">
                <a:solidFill>
                  <a:srgbClr val="C00000"/>
                </a:solidFill>
                <a:ea typeface="宋体" pitchFamily="2" charset="-122"/>
              </a:rPr>
              <a:t>Big Data Management System (BDMS)</a:t>
            </a:r>
            <a:endParaRPr lang="en-US" altLang="zh-CN" sz="2000" b="1" kern="0" dirty="0">
              <a:solidFill>
                <a:srgbClr val="C00000"/>
              </a:solidFill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The ASTERIX Architecture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04497" y="6300238"/>
            <a:ext cx="82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ASTERIX Cluster</a:t>
            </a:r>
            <a:endParaRPr lang="en-US" sz="2000" b="1" dirty="0"/>
          </a:p>
        </p:txBody>
      </p:sp>
      <p:sp>
        <p:nvSpPr>
          <p:cNvPr id="91" name="Can 90"/>
          <p:cNvSpPr/>
          <p:nvPr/>
        </p:nvSpPr>
        <p:spPr bwMode="auto">
          <a:xfrm>
            <a:off x="1097280" y="5733723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798787" y="3263468"/>
            <a:ext cx="3111065" cy="2364823"/>
          </a:xfrm>
          <a:prstGeom prst="roundRect">
            <a:avLst>
              <a:gd name="adj" fmla="val 9424"/>
            </a:avLst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3275"/>
            <a:endParaRPr lang="en-US" b="1" dirty="0"/>
          </a:p>
        </p:txBody>
      </p:sp>
      <p:sp>
        <p:nvSpPr>
          <p:cNvPr id="102" name="Can 101"/>
          <p:cNvSpPr/>
          <p:nvPr/>
        </p:nvSpPr>
        <p:spPr bwMode="auto">
          <a:xfrm>
            <a:off x="1776251" y="5743248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Can 102"/>
          <p:cNvSpPr/>
          <p:nvPr/>
        </p:nvSpPr>
        <p:spPr bwMode="auto">
          <a:xfrm>
            <a:off x="2485699" y="5743248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Can 103"/>
          <p:cNvSpPr/>
          <p:nvPr/>
        </p:nvSpPr>
        <p:spPr bwMode="auto">
          <a:xfrm>
            <a:off x="3242441" y="5743248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1276350" y="5619423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1971675" y="5647998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667000" y="5628948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3429000" y="5638473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Cloud 131"/>
          <p:cNvSpPr/>
          <p:nvPr/>
        </p:nvSpPr>
        <p:spPr bwMode="auto">
          <a:xfrm>
            <a:off x="1521651" y="2542138"/>
            <a:ext cx="5892800" cy="49212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Hi-Speed Interconnect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5199" y="1720772"/>
            <a:ext cx="8530072" cy="962833"/>
            <a:chOff x="125199" y="1720772"/>
            <a:chExt cx="8530072" cy="962833"/>
          </a:xfrm>
        </p:grpSpPr>
        <p:sp>
          <p:nvSpPr>
            <p:cNvPr id="134" name="TextBox 133"/>
            <p:cNvSpPr txBox="1"/>
            <p:nvPr/>
          </p:nvSpPr>
          <p:spPr>
            <a:xfrm>
              <a:off x="3373824" y="1794239"/>
              <a:ext cx="222293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AQL Queries/Results</a:t>
              </a:r>
              <a:endParaRPr lang="en-US" dirty="0"/>
            </a:p>
          </p:txBody>
        </p:sp>
        <p:sp>
          <p:nvSpPr>
            <p:cNvPr id="135" name="Up-Down Arrow 134"/>
            <p:cNvSpPr/>
            <p:nvPr/>
          </p:nvSpPr>
          <p:spPr bwMode="auto">
            <a:xfrm>
              <a:off x="4381966" y="2164507"/>
              <a:ext cx="316158" cy="37374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Left Arrow 136"/>
            <p:cNvSpPr/>
            <p:nvPr/>
          </p:nvSpPr>
          <p:spPr bwMode="auto">
            <a:xfrm rot="13073262">
              <a:off x="1539142" y="2346749"/>
              <a:ext cx="293267" cy="33685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25199" y="1720772"/>
              <a:ext cx="222293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loads and feeds from external sources</a:t>
              </a:r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9892" y="1851034"/>
              <a:ext cx="1655379" cy="338554"/>
            </a:xfrm>
            <a:prstGeom prst="rect">
              <a:avLst/>
            </a:prstGeom>
            <a:noFill/>
            <a:ln w="31750">
              <a:solidFill>
                <a:schemeClr val="tx2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Data publishing</a:t>
              </a:r>
              <a:endParaRPr lang="en-US" dirty="0"/>
            </a:p>
          </p:txBody>
        </p:sp>
        <p:sp>
          <p:nvSpPr>
            <p:cNvPr id="140" name="Left Arrow 139"/>
            <p:cNvSpPr/>
            <p:nvPr/>
          </p:nvSpPr>
          <p:spPr bwMode="auto">
            <a:xfrm rot="7922028">
              <a:off x="7314305" y="2284258"/>
              <a:ext cx="456722" cy="301808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6" name="Picture 45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49" name="Rounded Rectangle 48"/>
          <p:cNvSpPr/>
          <p:nvPr/>
        </p:nvSpPr>
        <p:spPr bwMode="auto">
          <a:xfrm>
            <a:off x="998486" y="3352795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Asterix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Client Interface</a:t>
            </a: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08996" y="3741675"/>
            <a:ext cx="1245478" cy="578069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AQL Compiler</a:t>
            </a:r>
          </a:p>
        </p:txBody>
      </p:sp>
      <p:sp>
        <p:nvSpPr>
          <p:cNvPr id="51" name="Rounded Rectangle 50"/>
          <p:cNvSpPr/>
          <p:nvPr/>
        </p:nvSpPr>
        <p:spPr bwMode="auto">
          <a:xfrm>
            <a:off x="2406872" y="3736420"/>
            <a:ext cx="1245478" cy="578069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Metadata Manager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983707" y="4435396"/>
            <a:ext cx="2687453" cy="340831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Hyracks</a:t>
            </a:r>
            <a:r>
              <a:rPr lang="en-US" b="1" dirty="0" smtClean="0"/>
              <a:t> Dataflow Engine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1043572" y="4846832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Dataset Feed Storage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1025686" y="5240378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LSM Tree Manager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 rot="16200000">
            <a:off x="7851951" y="4004448"/>
            <a:ext cx="738664" cy="7252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3600" b="1" dirty="0" smtClean="0"/>
              <a:t>…</a:t>
            </a:r>
            <a:endParaRPr lang="en-US" sz="3600" b="1" dirty="0"/>
          </a:p>
        </p:txBody>
      </p:sp>
      <p:sp>
        <p:nvSpPr>
          <p:cNvPr id="147" name="Can 146"/>
          <p:cNvSpPr/>
          <p:nvPr/>
        </p:nvSpPr>
        <p:spPr bwMode="auto">
          <a:xfrm>
            <a:off x="4760677" y="5755405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ounded Rectangle 147"/>
          <p:cNvSpPr/>
          <p:nvPr/>
        </p:nvSpPr>
        <p:spPr bwMode="auto">
          <a:xfrm>
            <a:off x="4462184" y="3285150"/>
            <a:ext cx="3111065" cy="2364823"/>
          </a:xfrm>
          <a:prstGeom prst="roundRect">
            <a:avLst>
              <a:gd name="adj" fmla="val 9424"/>
            </a:avLst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03275"/>
            <a:endParaRPr lang="en-US" b="1" dirty="0"/>
          </a:p>
        </p:txBody>
      </p:sp>
      <p:sp>
        <p:nvSpPr>
          <p:cNvPr id="149" name="Can 148"/>
          <p:cNvSpPr/>
          <p:nvPr/>
        </p:nvSpPr>
        <p:spPr bwMode="auto">
          <a:xfrm>
            <a:off x="5439648" y="5764930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Can 149"/>
          <p:cNvSpPr/>
          <p:nvPr/>
        </p:nvSpPr>
        <p:spPr bwMode="auto">
          <a:xfrm>
            <a:off x="6149096" y="5764930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Can 150"/>
          <p:cNvSpPr/>
          <p:nvPr/>
        </p:nvSpPr>
        <p:spPr bwMode="auto">
          <a:xfrm>
            <a:off x="6905838" y="5764930"/>
            <a:ext cx="378372" cy="503235"/>
          </a:xfrm>
          <a:prstGeom prst="can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4939747" y="5641105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5635072" y="5669680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6330397" y="5650630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7092397" y="5660155"/>
            <a:ext cx="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Rounded Rectangle 155"/>
          <p:cNvSpPr/>
          <p:nvPr/>
        </p:nvSpPr>
        <p:spPr bwMode="auto">
          <a:xfrm>
            <a:off x="4661883" y="3374477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Asterix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Client Interface</a:t>
            </a: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4672393" y="3763357"/>
            <a:ext cx="1245478" cy="578069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AQL Compiler</a:t>
            </a: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6070269" y="3758102"/>
            <a:ext cx="1245478" cy="578069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Metadata Manager</a:t>
            </a: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4647104" y="4457078"/>
            <a:ext cx="2687453" cy="340831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 smtClean="0"/>
              <a:t>Hyracks</a:t>
            </a:r>
            <a:r>
              <a:rPr lang="en-US" b="1" dirty="0" smtClean="0"/>
              <a:t> Dataflow Engine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4706969" y="4868514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Dataset Feed Storage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4689083" y="5262060"/>
            <a:ext cx="2627588" cy="320040"/>
          </a:xfrm>
          <a:prstGeom prst="roundRect">
            <a:avLst>
              <a:gd name="adj" fmla="val 1332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LSM Tree Manager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2989" y="3510698"/>
            <a:ext cx="143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Shared-Nothing</a:t>
            </a:r>
          </a:p>
          <a:p>
            <a:r>
              <a:rPr lang="en-US" dirty="0" smtClean="0"/>
              <a:t>Architecture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ASTERIX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asterixstack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98600"/>
            <a:ext cx="76073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ASTERIX Indexes Fast-Incoming Spatial </a:t>
            </a:r>
            <a:r>
              <a:rPr lang="en-US" dirty="0"/>
              <a:t>D</a:t>
            </a:r>
            <a:r>
              <a:rPr lang="en-US" dirty="0" smtClean="0"/>
              <a:t>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How about using conventional indexes such as R trees?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880417" y="3437923"/>
            <a:ext cx="619396" cy="2728318"/>
          </a:xfrm>
          <a:custGeom>
            <a:avLst/>
            <a:gdLst>
              <a:gd name="connsiteX0" fmla="*/ 301904 w 619396"/>
              <a:gd name="connsiteY0" fmla="*/ 0 h 2728318"/>
              <a:gd name="connsiteX1" fmla="*/ 4256 w 619396"/>
              <a:gd name="connsiteY1" fmla="*/ 684560 h 2728318"/>
              <a:gd name="connsiteX2" fmla="*/ 500336 w 619396"/>
              <a:gd name="connsiteY2" fmla="*/ 1011958 h 2728318"/>
              <a:gd name="connsiteX3" fmla="*/ 63786 w 619396"/>
              <a:gd name="connsiteY3" fmla="*/ 1468331 h 2728318"/>
              <a:gd name="connsiteX4" fmla="*/ 579709 w 619396"/>
              <a:gd name="connsiteY4" fmla="*/ 1865177 h 2728318"/>
              <a:gd name="connsiteX5" fmla="*/ 24099 w 619396"/>
              <a:gd name="connsiteY5" fmla="*/ 2311629 h 2728318"/>
              <a:gd name="connsiteX6" fmla="*/ 619396 w 619396"/>
              <a:gd name="connsiteY6" fmla="*/ 2728318 h 27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396" h="2728318">
                <a:moveTo>
                  <a:pt x="301904" y="0"/>
                </a:moveTo>
                <a:cubicBezTo>
                  <a:pt x="136544" y="257950"/>
                  <a:pt x="-28816" y="515900"/>
                  <a:pt x="4256" y="684560"/>
                </a:cubicBezTo>
                <a:cubicBezTo>
                  <a:pt x="37328" y="853220"/>
                  <a:pt x="490414" y="881330"/>
                  <a:pt x="500336" y="1011958"/>
                </a:cubicBezTo>
                <a:cubicBezTo>
                  <a:pt x="510258" y="1142586"/>
                  <a:pt x="50557" y="1326128"/>
                  <a:pt x="63786" y="1468331"/>
                </a:cubicBezTo>
                <a:cubicBezTo>
                  <a:pt x="77015" y="1610534"/>
                  <a:pt x="586324" y="1724627"/>
                  <a:pt x="579709" y="1865177"/>
                </a:cubicBezTo>
                <a:cubicBezTo>
                  <a:pt x="573094" y="2005727"/>
                  <a:pt x="17485" y="2167772"/>
                  <a:pt x="24099" y="2311629"/>
                </a:cubicBezTo>
                <a:cubicBezTo>
                  <a:pt x="30713" y="2455486"/>
                  <a:pt x="619396" y="2728318"/>
                  <a:pt x="619396" y="272831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066153" y="3437923"/>
            <a:ext cx="1339331" cy="2692400"/>
          </a:xfrm>
          <a:custGeom>
            <a:avLst/>
            <a:gdLst>
              <a:gd name="connsiteX0" fmla="*/ 140451 w 1339331"/>
              <a:gd name="connsiteY0" fmla="*/ 0 h 2692400"/>
              <a:gd name="connsiteX1" fmla="*/ 485891 w 1339331"/>
              <a:gd name="connsiteY1" fmla="*/ 690880 h 2692400"/>
              <a:gd name="connsiteX2" fmla="*/ 8371 w 1339331"/>
              <a:gd name="connsiteY2" fmla="*/ 1087120 h 2692400"/>
              <a:gd name="connsiteX3" fmla="*/ 973571 w 1339331"/>
              <a:gd name="connsiteY3" fmla="*/ 1422400 h 2692400"/>
              <a:gd name="connsiteX4" fmla="*/ 638291 w 1339331"/>
              <a:gd name="connsiteY4" fmla="*/ 1859280 h 2692400"/>
              <a:gd name="connsiteX5" fmla="*/ 1339331 w 1339331"/>
              <a:gd name="connsiteY5" fmla="*/ 26924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9331" h="2692400">
                <a:moveTo>
                  <a:pt x="140451" y="0"/>
                </a:moveTo>
                <a:cubicBezTo>
                  <a:pt x="324177" y="254846"/>
                  <a:pt x="507904" y="509693"/>
                  <a:pt x="485891" y="690880"/>
                </a:cubicBezTo>
                <a:cubicBezTo>
                  <a:pt x="463878" y="872067"/>
                  <a:pt x="-72909" y="965200"/>
                  <a:pt x="8371" y="1087120"/>
                </a:cubicBezTo>
                <a:cubicBezTo>
                  <a:pt x="89651" y="1209040"/>
                  <a:pt x="868584" y="1293707"/>
                  <a:pt x="973571" y="1422400"/>
                </a:cubicBezTo>
                <a:cubicBezTo>
                  <a:pt x="1078558" y="1551093"/>
                  <a:pt x="577331" y="1647613"/>
                  <a:pt x="638291" y="1859280"/>
                </a:cubicBezTo>
                <a:cubicBezTo>
                  <a:pt x="699251" y="2070947"/>
                  <a:pt x="1019291" y="2381673"/>
                  <a:pt x="1339331" y="26924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865120" y="3498883"/>
            <a:ext cx="1320800" cy="2672080"/>
          </a:xfrm>
          <a:custGeom>
            <a:avLst/>
            <a:gdLst>
              <a:gd name="connsiteX0" fmla="*/ 1320800 w 1320800"/>
              <a:gd name="connsiteY0" fmla="*/ 0 h 2672080"/>
              <a:gd name="connsiteX1" fmla="*/ 822960 w 1320800"/>
              <a:gd name="connsiteY1" fmla="*/ 863600 h 2672080"/>
              <a:gd name="connsiteX2" fmla="*/ 1137920 w 1320800"/>
              <a:gd name="connsiteY2" fmla="*/ 1168400 h 2672080"/>
              <a:gd name="connsiteX3" fmla="*/ 304800 w 1320800"/>
              <a:gd name="connsiteY3" fmla="*/ 1656080 h 2672080"/>
              <a:gd name="connsiteX4" fmla="*/ 924560 w 1320800"/>
              <a:gd name="connsiteY4" fmla="*/ 2296160 h 2672080"/>
              <a:gd name="connsiteX5" fmla="*/ 0 w 1320800"/>
              <a:gd name="connsiteY5" fmla="*/ 2672080 h 267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2672080">
                <a:moveTo>
                  <a:pt x="1320800" y="0"/>
                </a:moveTo>
                <a:cubicBezTo>
                  <a:pt x="1087120" y="334433"/>
                  <a:pt x="853440" y="668867"/>
                  <a:pt x="822960" y="863600"/>
                </a:cubicBezTo>
                <a:cubicBezTo>
                  <a:pt x="792480" y="1058333"/>
                  <a:pt x="1224280" y="1036320"/>
                  <a:pt x="1137920" y="1168400"/>
                </a:cubicBezTo>
                <a:cubicBezTo>
                  <a:pt x="1051560" y="1300480"/>
                  <a:pt x="340360" y="1468120"/>
                  <a:pt x="304800" y="1656080"/>
                </a:cubicBezTo>
                <a:cubicBezTo>
                  <a:pt x="269240" y="1844040"/>
                  <a:pt x="975360" y="2126827"/>
                  <a:pt x="924560" y="2296160"/>
                </a:cubicBezTo>
                <a:cubicBezTo>
                  <a:pt x="873760" y="2465493"/>
                  <a:pt x="0" y="2672080"/>
                  <a:pt x="0" y="267208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11407" y="3273985"/>
            <a:ext cx="4028172" cy="3075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460558" y="3273985"/>
            <a:ext cx="3462641" cy="2896978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6583" y="3958542"/>
            <a:ext cx="4478674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Does not scale!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</a:rPr>
              <a:t>Can we do better?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5" name="Picture 4" descr="cartoon_eart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25" y="2147597"/>
            <a:ext cx="1722284" cy="1556945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10800000" flipV="1">
            <a:off x="4185920" y="2635233"/>
            <a:ext cx="2359105" cy="454033"/>
          </a:xfrm>
          <a:prstGeom prst="bentConnector3">
            <a:avLst>
              <a:gd name="adj1" fmla="val 9952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59988" y="2265901"/>
            <a:ext cx="19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Insert to the R-tree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5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4" grpId="0" animBg="1"/>
      <p:bldP spid="3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LSM-based R-tree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11747" y="1600200"/>
            <a:ext cx="2410950" cy="1885021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68139" y="1907757"/>
            <a:ext cx="1508085" cy="882983"/>
          </a:xfrm>
          <a:prstGeom prst="triangl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2649069" y="3184692"/>
            <a:ext cx="5764454" cy="355658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4777253" y="4697668"/>
            <a:ext cx="1508085" cy="8829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2152987" y="2488147"/>
            <a:ext cx="1607300" cy="947469"/>
          </a:xfrm>
          <a:prstGeom prst="bentConnector3">
            <a:avLst>
              <a:gd name="adj1" fmla="val 99383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1111" y="1736202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Memory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9324" y="4076472"/>
            <a:ext cx="57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Disk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6637" y="1968871"/>
            <a:ext cx="239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Sequential write to disk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6551834" y="4697668"/>
            <a:ext cx="1508085" cy="8829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2741" y="590308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Periodically merge disk trees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868139" y="1923529"/>
            <a:ext cx="1508085" cy="8829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868139" y="1907757"/>
            <a:ext cx="1508085" cy="88298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089E-6 -1.27374E-6 L 0.11628 -1.27374E-6 C 0.16834 -1.27374E-6 0.23273 0.11232 0.23273 0.20334 L 0.23273 0.406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0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228E-6 -2.60769E-6 L -0.19524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1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73 0.4069 L 0.42607 0.40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089E-6 -1.27374E-6 L 0.11628 -1.27374E-6 C 0.16834 -1.27374E-6 0.23273 0.11232 0.23273 0.20334 L 0.23273 0.4069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20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34" grpId="0" animBg="1"/>
      <p:bldP spid="34" grpId="1" animBg="1"/>
      <p:bldP spid="38" grpId="0"/>
      <p:bldP spid="7" grpId="0" animBg="1"/>
      <p:bldP spid="7" grpId="1" animBg="1"/>
      <p:bldP spid="7" grpId="2" animBg="1"/>
      <p:bldP spid="7" grpId="3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0" y="8286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>
            <a:lvl1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Spatial Aggregation Using ASTERIX</a:t>
            </a:r>
          </a:p>
        </p:txBody>
      </p:sp>
      <p:pic>
        <p:nvPicPr>
          <p:cNvPr id="7" name="Picture 6" descr="Screen Shot 2012-11-05 at 10.3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4" y="2043275"/>
            <a:ext cx="7818572" cy="44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8286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>
            <a:lvl1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Spatial Aggregation Using ASTERIX</a:t>
            </a:r>
          </a:p>
        </p:txBody>
      </p:sp>
      <p:pic>
        <p:nvPicPr>
          <p:cNvPr id="4" name="Picture 3" descr="Screen Shot 2012-11-05 at 10.3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87" y="1969000"/>
            <a:ext cx="6542088" cy="45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8286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>
            <a:lvl1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Data Loading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184" y="238241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drop </a:t>
            </a:r>
            <a:r>
              <a:rPr lang="en-US" b="1" dirty="0" err="1">
                <a:solidFill>
                  <a:srgbClr val="000000"/>
                </a:solidFill>
              </a:rPr>
              <a:t>dataverse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VLDBDemo</a:t>
            </a:r>
            <a:r>
              <a:rPr lang="en-US" dirty="0">
                <a:solidFill>
                  <a:srgbClr val="000000"/>
                </a:solidFill>
              </a:rPr>
              <a:t> if exists;</a:t>
            </a:r>
          </a:p>
          <a:p>
            <a:r>
              <a:rPr lang="en-US" dirty="0">
                <a:solidFill>
                  <a:srgbClr val="000000"/>
                </a:solidFill>
              </a:rPr>
              <a:t>create </a:t>
            </a:r>
            <a:r>
              <a:rPr lang="en-US" b="1" dirty="0" err="1">
                <a:solidFill>
                  <a:srgbClr val="000000"/>
                </a:solidFill>
              </a:rPr>
              <a:t>dataverse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VLDBDemo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</a:rPr>
              <a:t>use </a:t>
            </a:r>
            <a:r>
              <a:rPr lang="en-US" b="1" dirty="0" err="1">
                <a:solidFill>
                  <a:srgbClr val="000000"/>
                </a:solidFill>
              </a:rPr>
              <a:t>dataverse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VLDBDemo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create type </a:t>
            </a:r>
            <a:r>
              <a:rPr lang="en-US" dirty="0" err="1">
                <a:solidFill>
                  <a:srgbClr val="000000"/>
                </a:solidFill>
              </a:rPr>
              <a:t>ProcessedWeblogType</a:t>
            </a:r>
            <a:r>
              <a:rPr lang="en-US" dirty="0">
                <a:solidFill>
                  <a:srgbClr val="000000"/>
                </a:solidFill>
              </a:rPr>
              <a:t> as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open </a:t>
            </a:r>
            <a:r>
              <a:rPr lang="en-US" dirty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id</a:t>
            </a:r>
            <a:r>
              <a:rPr lang="en-US" dirty="0">
                <a:solidFill>
                  <a:srgbClr val="000000"/>
                </a:solidFill>
              </a:rPr>
              <a:t>: int64,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gid</a:t>
            </a:r>
            <a:r>
              <a:rPr lang="en-US" dirty="0">
                <a:solidFill>
                  <a:srgbClr val="000000"/>
                </a:solidFill>
              </a:rPr>
              <a:t>: string?,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aid</a:t>
            </a:r>
            <a:r>
              <a:rPr lang="en-US" dirty="0">
                <a:solidFill>
                  <a:srgbClr val="000000"/>
                </a:solidFill>
              </a:rPr>
              <a:t>: string?,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version</a:t>
            </a:r>
            <a:r>
              <a:rPr lang="en-US" dirty="0">
                <a:solidFill>
                  <a:srgbClr val="000000"/>
                </a:solidFill>
              </a:rPr>
              <a:t>: string?,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b="1" dirty="0" smtClean="0">
                <a:solidFill>
                  <a:srgbClr val="C00000"/>
                </a:solidFill>
              </a:rPr>
              <a:t>location</a:t>
            </a:r>
            <a:r>
              <a:rPr lang="en-US" dirty="0">
                <a:solidFill>
                  <a:srgbClr val="000000"/>
                </a:solidFill>
              </a:rPr>
              <a:t>: point?,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year</a:t>
            </a:r>
            <a:r>
              <a:rPr lang="en-US" dirty="0">
                <a:solidFill>
                  <a:srgbClr val="000000"/>
                </a:solidFill>
              </a:rPr>
              <a:t>: int64?,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month</a:t>
            </a:r>
            <a:r>
              <a:rPr lang="en-US" dirty="0">
                <a:solidFill>
                  <a:srgbClr val="000000"/>
                </a:solidFill>
              </a:rPr>
              <a:t>: int64?,</a:t>
            </a:r>
          </a:p>
          <a:p>
            <a:r>
              <a:rPr lang="en-US" dirty="0">
                <a:solidFill>
                  <a:srgbClr val="000000"/>
                </a:solidFill>
              </a:rPr>
              <a:t>  </a:t>
            </a:r>
            <a:r>
              <a:rPr lang="en-US" dirty="0" smtClean="0">
                <a:solidFill>
                  <a:srgbClr val="000000"/>
                </a:solidFill>
              </a:rPr>
              <a:t>  day</a:t>
            </a:r>
            <a:r>
              <a:rPr lang="en-US" dirty="0">
                <a:solidFill>
                  <a:srgbClr val="000000"/>
                </a:solidFill>
              </a:rPr>
              <a:t>: int64?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8783" y="237659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create </a:t>
            </a:r>
            <a:r>
              <a:rPr lang="en-US" b="1" dirty="0">
                <a:solidFill>
                  <a:srgbClr val="000000"/>
                </a:solidFill>
              </a:rPr>
              <a:t>dataset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ProcessedWeblog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ProcessedWeblogType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</a:rPr>
              <a:t>partitioned by key id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r>
              <a:rPr lang="en-US" b="1" dirty="0">
                <a:solidFill>
                  <a:srgbClr val="000000"/>
                </a:solidFill>
              </a:rPr>
              <a:t>create index </a:t>
            </a:r>
            <a:r>
              <a:rPr lang="en-US" dirty="0" err="1">
                <a:solidFill>
                  <a:srgbClr val="000000"/>
                </a:solidFill>
              </a:rPr>
              <a:t>location_index</a:t>
            </a:r>
            <a:r>
              <a:rPr lang="en-US" dirty="0">
                <a:solidFill>
                  <a:srgbClr val="000000"/>
                </a:solidFill>
              </a:rPr>
              <a:t> on </a:t>
            </a:r>
            <a:r>
              <a:rPr lang="en-US" dirty="0" err="1">
                <a:solidFill>
                  <a:srgbClr val="000000"/>
                </a:solidFill>
              </a:rPr>
              <a:t>ProcessedWeblog</a:t>
            </a:r>
            <a:r>
              <a:rPr lang="en-US" dirty="0">
                <a:solidFill>
                  <a:srgbClr val="000000"/>
                </a:solidFill>
              </a:rPr>
              <a:t>(location) type </a:t>
            </a:r>
            <a:r>
              <a:rPr lang="en-US" b="1" dirty="0" err="1">
                <a:solidFill>
                  <a:srgbClr val="C00000"/>
                </a:solidFill>
              </a:rPr>
              <a:t>rtree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load dataset </a:t>
            </a:r>
            <a:r>
              <a:rPr lang="en-US" dirty="0" err="1">
                <a:solidFill>
                  <a:srgbClr val="000000"/>
                </a:solidFill>
              </a:rPr>
              <a:t>ProcessedWeblog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using "edu.uci.ics.asterix.external.dataset.adapter.NCFileSystemAdapter"</a:t>
            </a:r>
          </a:p>
          <a:p>
            <a:r>
              <a:rPr lang="en-US" dirty="0">
                <a:solidFill>
                  <a:srgbClr val="000000"/>
                </a:solidFill>
              </a:rPr>
              <a:t>(("path"="nc1:///data/demo/</a:t>
            </a:r>
            <a:r>
              <a:rPr lang="en-US" dirty="0" err="1">
                <a:solidFill>
                  <a:srgbClr val="000000"/>
                </a:solidFill>
              </a:rPr>
              <a:t>vldb</a:t>
            </a:r>
            <a:r>
              <a:rPr lang="en-US" dirty="0">
                <a:solidFill>
                  <a:srgbClr val="000000"/>
                </a:solidFill>
              </a:rPr>
              <a:t>-demo/processed_logs2.adm"),("format"="</a:t>
            </a:r>
            <a:r>
              <a:rPr lang="en-US" dirty="0" err="1">
                <a:solidFill>
                  <a:srgbClr val="000000"/>
                </a:solidFill>
              </a:rPr>
              <a:t>adm</a:t>
            </a:r>
            <a:r>
              <a:rPr lang="en-US" dirty="0">
                <a:solidFill>
                  <a:srgbClr val="000000"/>
                </a:solidFill>
              </a:rPr>
              <a:t>"));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65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0" y="8286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>
            <a:lvl1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Spatial Aggregation Query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485" y="2484945"/>
            <a:ext cx="73969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$x in dataset('</a:t>
            </a:r>
            <a:r>
              <a:rPr lang="en-US" dirty="0" err="1">
                <a:solidFill>
                  <a:srgbClr val="000000"/>
                </a:solidFill>
              </a:rPr>
              <a:t>ProcessedWeblog</a:t>
            </a:r>
            <a:r>
              <a:rPr lang="en-US" dirty="0">
                <a:solidFill>
                  <a:srgbClr val="000000"/>
                </a:solidFill>
              </a:rPr>
              <a:t>')</a:t>
            </a: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b="1" dirty="0">
                <a:solidFill>
                  <a:srgbClr val="C00000"/>
                </a:solidFill>
              </a:rPr>
              <a:t>$</a:t>
            </a:r>
            <a:r>
              <a:rPr lang="en-US" b="1" dirty="0" err="1">
                <a:solidFill>
                  <a:srgbClr val="C00000"/>
                </a:solidFill>
              </a:rPr>
              <a:t>x.version</a:t>
            </a:r>
            <a:r>
              <a:rPr lang="en-US" b="1" dirty="0">
                <a:solidFill>
                  <a:srgbClr val="C00000"/>
                </a:solidFill>
              </a:rPr>
              <a:t> = ‘6-b14’</a:t>
            </a:r>
          </a:p>
          <a:p>
            <a:r>
              <a:rPr lang="en-US" dirty="0">
                <a:solidFill>
                  <a:srgbClr val="000000"/>
                </a:solidFill>
              </a:rPr>
              <a:t>let $poly := </a:t>
            </a:r>
            <a:r>
              <a:rPr lang="en-US" b="1" dirty="0">
                <a:solidFill>
                  <a:srgbClr val="C00000"/>
                </a:solidFill>
              </a:rPr>
              <a:t>create-polygon</a:t>
            </a:r>
            <a:r>
              <a:rPr lang="en-US" dirty="0">
                <a:solidFill>
                  <a:srgbClr val="000000"/>
                </a:solidFill>
              </a:rPr>
              <a:t>(create-point(47.94900708555258,-74.49965312500001),create-point(38.63779231230829,-74.49965312500001),create-point(38.63779231230829,-111.41371562500001),create-point(47.94900708555258,-111.41371562500001))</a:t>
            </a: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b="1" dirty="0">
                <a:solidFill>
                  <a:srgbClr val="C00000"/>
                </a:solidFill>
              </a:rPr>
              <a:t>spatial-intersect</a:t>
            </a:r>
            <a:r>
              <a:rPr lang="en-US" dirty="0">
                <a:solidFill>
                  <a:srgbClr val="000000"/>
                </a:solidFill>
              </a:rPr>
              <a:t>($</a:t>
            </a:r>
            <a:r>
              <a:rPr lang="en-US" dirty="0" err="1">
                <a:solidFill>
                  <a:srgbClr val="000000"/>
                </a:solidFill>
              </a:rPr>
              <a:t>x.location</a:t>
            </a:r>
            <a:r>
              <a:rPr lang="en-US" dirty="0">
                <a:solidFill>
                  <a:srgbClr val="000000"/>
                </a:solidFill>
              </a:rPr>
              <a:t>, $poly)</a:t>
            </a:r>
          </a:p>
          <a:p>
            <a:r>
              <a:rPr lang="en-US" dirty="0">
                <a:solidFill>
                  <a:srgbClr val="000000"/>
                </a:solidFill>
              </a:rPr>
              <a:t>let $n := 1</a:t>
            </a:r>
          </a:p>
          <a:p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>
                <a:solidFill>
                  <a:srgbClr val="000000"/>
                </a:solidFill>
              </a:rPr>
              <a:t> $c := </a:t>
            </a:r>
            <a:r>
              <a:rPr lang="en-US" b="1" dirty="0">
                <a:solidFill>
                  <a:srgbClr val="C00000"/>
                </a:solidFill>
              </a:rPr>
              <a:t>spatial-cell</a:t>
            </a:r>
            <a:r>
              <a:rPr lang="en-US" dirty="0">
                <a:solidFill>
                  <a:srgbClr val="000000"/>
                </a:solidFill>
              </a:rPr>
              <a:t>($</a:t>
            </a:r>
            <a:r>
              <a:rPr lang="en-US" dirty="0" err="1">
                <a:solidFill>
                  <a:srgbClr val="000000"/>
                </a:solidFill>
              </a:rPr>
              <a:t>x.location</a:t>
            </a:r>
            <a:r>
              <a:rPr lang="en-US" dirty="0">
                <a:solidFill>
                  <a:srgbClr val="000000"/>
                </a:solidFill>
              </a:rPr>
              <a:t>, create-point(0.000,0.000), 0.093, 0.369) with $n</a:t>
            </a:r>
          </a:p>
          <a:p>
            <a:r>
              <a:rPr lang="en-US" dirty="0">
                <a:solidFill>
                  <a:srgbClr val="000000"/>
                </a:solidFill>
              </a:rPr>
              <a:t>return {'cell': $c, 'count': count($n)}</a:t>
            </a:r>
          </a:p>
        </p:txBody>
      </p:sp>
    </p:spTree>
    <p:extLst>
      <p:ext uri="{BB962C8B-B14F-4D97-AF65-F5344CB8AC3E}">
        <p14:creationId xmlns:p14="http://schemas.microsoft.com/office/powerpoint/2010/main" val="87317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If </a:t>
            </a:r>
            <a:r>
              <a:rPr lang="en-US" altLang="zh-CN" b="1" dirty="0">
                <a:ea typeface="宋体" pitchFamily="2" charset="-122"/>
              </a:rPr>
              <a:t>I Could Turn Back Time…</a:t>
            </a:r>
            <a:endParaRPr lang="en-US" altLang="zh-CN" b="1" dirty="0" smtClean="0">
              <a:ea typeface="宋体" pitchFamily="2" charset="-122"/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943225"/>
            <a:ext cx="1866901" cy="240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0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0443" y="1729561"/>
            <a:ext cx="1305377" cy="1305377"/>
          </a:xfrm>
          <a:prstGeom prst="rect">
            <a:avLst/>
          </a:prstGeom>
        </p:spPr>
      </p:pic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u="sng" dirty="0" err="1" smtClean="0">
                <a:ea typeface="宋体" pitchFamily="2" charset="-122"/>
              </a:rPr>
              <a:t>A</a:t>
            </a:r>
            <a:r>
              <a:rPr lang="en-US" altLang="zh-CN" b="1" dirty="0" err="1" smtClean="0">
                <a:ea typeface="宋体" pitchFamily="2" charset="-122"/>
              </a:rPr>
              <a:t>sterix</a:t>
            </a:r>
            <a:r>
              <a:rPr lang="en-US" altLang="zh-CN" b="1" dirty="0" smtClean="0">
                <a:ea typeface="宋体" pitchFamily="2" charset="-122"/>
              </a:rPr>
              <a:t> </a:t>
            </a:r>
            <a:r>
              <a:rPr lang="en-US" altLang="zh-CN" b="1" u="sng" dirty="0" smtClean="0">
                <a:ea typeface="宋体" pitchFamily="2" charset="-122"/>
              </a:rPr>
              <a:t>D</a:t>
            </a:r>
            <a:r>
              <a:rPr lang="en-US" altLang="zh-CN" b="1" dirty="0" smtClean="0">
                <a:ea typeface="宋体" pitchFamily="2" charset="-122"/>
              </a:rPr>
              <a:t>ata </a:t>
            </a:r>
            <a:r>
              <a:rPr lang="en-US" altLang="zh-CN" b="1" u="sng" dirty="0" smtClean="0">
                <a:ea typeface="宋体" pitchFamily="2" charset="-122"/>
              </a:rPr>
              <a:t>M</a:t>
            </a:r>
            <a:r>
              <a:rPr lang="en-US" altLang="zh-CN" b="1" dirty="0" smtClean="0">
                <a:ea typeface="宋体" pitchFamily="2" charset="-122"/>
              </a:rPr>
              <a:t>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2738" y="2893256"/>
            <a:ext cx="3983858" cy="291061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 create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type </a:t>
            </a:r>
            <a:r>
              <a:rPr lang="en-US" altLang="zh-CN" sz="1800" dirty="0" err="1" smtClean="0">
                <a:ea typeface="宋体" pitchFamily="2" charset="-122"/>
              </a:rPr>
              <a:t>TweetType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as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open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{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ea typeface="宋体" pitchFamily="2" charset="-122"/>
              </a:rPr>
              <a:t>      id: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   username: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   location: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point</a:t>
            </a:r>
            <a:r>
              <a:rPr lang="en-US" altLang="zh-CN" sz="1800" dirty="0" smtClean="0">
                <a:ea typeface="宋体" pitchFamily="2" charset="-122"/>
              </a:rPr>
              <a:t>?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   text: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   </a:t>
            </a:r>
            <a:r>
              <a:rPr lang="en-US" altLang="zh-CN" sz="1800" dirty="0" err="1" smtClean="0">
                <a:ea typeface="宋体" pitchFamily="2" charset="-122"/>
              </a:rPr>
              <a:t>hashtags</a:t>
            </a:r>
            <a:r>
              <a:rPr lang="en-US" altLang="zh-CN" sz="1800" dirty="0" smtClean="0">
                <a:ea typeface="宋体" pitchFamily="2" charset="-122"/>
              </a:rPr>
              <a:t>: {{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}}?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  } </a:t>
            </a: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None/>
            </a:pPr>
            <a:endParaRPr lang="en-US" altLang="zh-CN" sz="1800" b="1" dirty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None/>
            </a:pPr>
            <a:endParaRPr lang="en-US" altLang="zh-CN" sz="1800" b="1" dirty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91907" y="2906250"/>
            <a:ext cx="4104442" cy="2910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marL="346075" indent="-346075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0988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500">
                <a:solidFill>
                  <a:schemeClr val="tx1"/>
                </a:solidFill>
                <a:latin typeface="+mn-lt"/>
              </a:defRPr>
            </a:lvl2pPr>
            <a:lvl3pPr marL="1150938" indent="-295275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300">
                <a:solidFill>
                  <a:schemeClr val="tx1"/>
                </a:solidFill>
                <a:latin typeface="+mn-lt"/>
              </a:defRPr>
            </a:lvl3pPr>
            <a:lvl4pPr marL="1608138" indent="-342900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4pPr>
            <a:lvl5pPr marL="2001838" indent="-279400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5pPr>
            <a:lvl6pPr marL="24590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6pPr>
            <a:lvl7pPr marL="29162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7pPr>
            <a:lvl8pPr marL="33734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8pPr>
            <a:lvl9pPr marL="38306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 create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type </a:t>
            </a:r>
            <a:r>
              <a:rPr lang="en-US" altLang="zh-CN" sz="1800" dirty="0" err="1" smtClean="0">
                <a:ea typeface="宋体" pitchFamily="2" charset="-122"/>
              </a:rPr>
              <a:t>NewsType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as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open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dirty="0" smtClean="0">
                <a:ea typeface="宋体" pitchFamily="2" charset="-122"/>
              </a:rPr>
              <a:t>{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   id: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   title: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   description: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?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   link: 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,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   topics: {{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string</a:t>
            </a:r>
            <a:r>
              <a:rPr lang="en-US" altLang="zh-CN" sz="1800" dirty="0" smtClean="0">
                <a:ea typeface="宋体" pitchFamily="2" charset="-122"/>
              </a:rPr>
              <a:t>}}?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800" dirty="0" smtClean="0">
                <a:ea typeface="宋体" pitchFamily="2" charset="-122"/>
              </a:rPr>
              <a:t>   } </a:t>
            </a: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43" y="5833988"/>
            <a:ext cx="39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ea typeface="宋体" pitchFamily="2" charset="-122"/>
              </a:rPr>
              <a:t>Definition of a tweet in ADM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93033" y="5862125"/>
            <a:ext cx="409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ea typeface="宋体" pitchFamily="2" charset="-122"/>
              </a:rPr>
              <a:t>Definition of a news article in  ADM</a:t>
            </a:r>
          </a:p>
        </p:txBody>
      </p:sp>
      <p:pic>
        <p:nvPicPr>
          <p:cNvPr id="9" name="Picture 8" descr="twit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32764" y="1735742"/>
            <a:ext cx="1145198" cy="1145198"/>
          </a:xfrm>
          <a:prstGeom prst="rect">
            <a:avLst/>
          </a:prstGeom>
        </p:spPr>
      </p:pic>
      <p:pic>
        <p:nvPicPr>
          <p:cNvPr id="14" name="Picture 13" descr="is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30</a:t>
            </a:fld>
            <a:endParaRPr lang="en-US" altLang="zh-CN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280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Similarity Selection Queries</a:t>
            </a:r>
          </a:p>
        </p:txBody>
      </p:sp>
      <p:pic>
        <p:nvPicPr>
          <p:cNvPr id="17" name="Picture 16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31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>
            <a:off x="279400" y="3113020"/>
            <a:ext cx="53848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ea typeface="宋体" pitchFamily="2" charset="-122"/>
              </a:rPr>
              <a:t>…</a:t>
            </a:r>
          </a:p>
          <a:p>
            <a:r>
              <a:rPr lang="en-US" sz="2800" b="1" dirty="0" smtClean="0">
                <a:solidFill>
                  <a:srgbClr val="0066FF"/>
                </a:solidFill>
                <a:ea typeface="宋体" pitchFamily="2" charset="-122"/>
              </a:rPr>
              <a:t>where</a:t>
            </a:r>
            <a:r>
              <a:rPr lang="en-US" sz="2800" b="1" dirty="0" smtClean="0"/>
              <a:t> keyword </a:t>
            </a:r>
            <a:r>
              <a:rPr lang="en-US" sz="2800" b="1" dirty="0" smtClean="0">
                <a:solidFill>
                  <a:srgbClr val="0066FF"/>
                </a:solidFill>
              </a:rPr>
              <a:t>∼=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america</a:t>
            </a:r>
            <a:r>
              <a:rPr lang="en-US" sz="2800" b="1" dirty="0" smtClean="0"/>
              <a:t>”</a:t>
            </a:r>
          </a:p>
          <a:p>
            <a:r>
              <a:rPr lang="en-US" sz="2800" b="1" dirty="0" smtClean="0"/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703387"/>
            <a:ext cx="3114294" cy="469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07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90550" y="3784599"/>
            <a:ext cx="7867650" cy="37192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Fuzzy Join in AQL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503" y="3060699"/>
            <a:ext cx="7552997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set</a:t>
            </a:r>
            <a:r>
              <a:rPr lang="en-US" sz="1800" b="1" dirty="0" smtClean="0"/>
              <a:t> </a:t>
            </a:r>
            <a:r>
              <a:rPr lang="en-US" sz="1800" b="1" dirty="0" err="1">
                <a:solidFill>
                  <a:srgbClr val="0000FF"/>
                </a:solidFill>
                <a:ea typeface="宋体" pitchFamily="2" charset="-122"/>
              </a:rPr>
              <a:t>simfunction</a:t>
            </a:r>
            <a:r>
              <a:rPr lang="en-US" sz="1800" dirty="0" smtClean="0"/>
              <a:t> "</a:t>
            </a:r>
            <a:r>
              <a:rPr lang="en-US" sz="1800" dirty="0" err="1" smtClean="0"/>
              <a:t>jaccard</a:t>
            </a:r>
            <a:r>
              <a:rPr lang="en-US" sz="1800" dirty="0" smtClean="0"/>
              <a:t>"</a:t>
            </a: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set</a:t>
            </a:r>
            <a:r>
              <a:rPr lang="en-US" sz="1800" b="1" dirty="0" smtClean="0"/>
              <a:t> </a:t>
            </a:r>
            <a:r>
              <a:rPr lang="en-US" sz="1800" b="1" dirty="0" err="1">
                <a:solidFill>
                  <a:srgbClr val="0000FF"/>
                </a:solidFill>
                <a:ea typeface="宋体" pitchFamily="2" charset="-122"/>
              </a:rPr>
              <a:t>simthreshold</a:t>
            </a:r>
            <a:r>
              <a:rPr lang="en-US" sz="1800" dirty="0" smtClean="0"/>
              <a:t> "0.5f“</a:t>
            </a:r>
          </a:p>
          <a:p>
            <a:endParaRPr lang="en-US" sz="1800" dirty="0" smtClean="0"/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for</a:t>
            </a:r>
            <a:r>
              <a:rPr lang="en-US" sz="1800" dirty="0" smtClean="0"/>
              <a:t> $tweet </a:t>
            </a:r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in</a:t>
            </a:r>
            <a:r>
              <a:rPr lang="en-US" sz="1800" dirty="0" smtClean="0"/>
              <a:t> </a:t>
            </a:r>
            <a:r>
              <a:rPr lang="en-US" sz="1800" b="1" dirty="0">
                <a:ea typeface="宋体" pitchFamily="2" charset="-122"/>
              </a:rPr>
              <a:t>dataset</a:t>
            </a:r>
            <a:r>
              <a:rPr lang="en-US" sz="1800" dirty="0" smtClean="0"/>
              <a:t>(’Tweets’)</a:t>
            </a: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for</a:t>
            </a:r>
            <a:r>
              <a:rPr lang="en-US" sz="1800" dirty="0" smtClean="0"/>
              <a:t> $article </a:t>
            </a:r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in</a:t>
            </a:r>
            <a:r>
              <a:rPr lang="en-US" sz="1800" dirty="0" smtClean="0"/>
              <a:t> </a:t>
            </a:r>
            <a:r>
              <a:rPr lang="en-US" sz="1800" b="1" dirty="0">
                <a:ea typeface="宋体" pitchFamily="2" charset="-122"/>
              </a:rPr>
              <a:t>dataset</a:t>
            </a:r>
            <a:r>
              <a:rPr lang="en-US" sz="1800" dirty="0" smtClean="0"/>
              <a:t>(’News’)</a:t>
            </a: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where</a:t>
            </a:r>
            <a:r>
              <a:rPr lang="en-US" sz="1800" dirty="0" smtClean="0"/>
              <a:t> $</a:t>
            </a:r>
            <a:r>
              <a:rPr lang="en-US" sz="1800" dirty="0" err="1" smtClean="0"/>
              <a:t>tweet.hashTags</a:t>
            </a:r>
            <a:r>
              <a:rPr lang="en-US" sz="1800" dirty="0" smtClean="0"/>
              <a:t> </a:t>
            </a:r>
            <a:r>
              <a:rPr lang="en-US" sz="1800" b="1" dirty="0" smtClean="0"/>
              <a:t>∼= </a:t>
            </a:r>
            <a:r>
              <a:rPr lang="en-US" sz="1800" dirty="0" smtClean="0"/>
              <a:t>$</a:t>
            </a:r>
            <a:r>
              <a:rPr lang="en-US" sz="1800" dirty="0" err="1" smtClean="0"/>
              <a:t>article.topics</a:t>
            </a:r>
            <a:endParaRPr lang="en-US" sz="1800" dirty="0" smtClean="0"/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group</a:t>
            </a:r>
            <a:r>
              <a:rPr lang="en-US" sz="1800" b="1" dirty="0" smtClean="0"/>
              <a:t> </a:t>
            </a:r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by</a:t>
            </a:r>
            <a:r>
              <a:rPr lang="en-US" sz="1800" dirty="0" smtClean="0"/>
              <a:t> $a := $article.id </a:t>
            </a:r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with</a:t>
            </a:r>
            <a:r>
              <a:rPr lang="en-US" sz="1800" dirty="0" smtClean="0"/>
              <a:t> $article</a:t>
            </a: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order</a:t>
            </a:r>
            <a:r>
              <a:rPr lang="en-US" sz="1800" b="1" dirty="0" smtClean="0"/>
              <a:t> </a:t>
            </a:r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by</a:t>
            </a:r>
            <a:r>
              <a:rPr lang="en-US" sz="1800" dirty="0" smtClean="0"/>
              <a:t> </a:t>
            </a:r>
            <a:r>
              <a:rPr lang="en-US" sz="1800" b="1" dirty="0">
                <a:ea typeface="宋体" pitchFamily="2" charset="-122"/>
              </a:rPr>
              <a:t>count</a:t>
            </a:r>
            <a:r>
              <a:rPr lang="en-US" sz="1800" dirty="0" smtClean="0"/>
              <a:t>($article) </a:t>
            </a:r>
            <a:r>
              <a:rPr lang="en-US" sz="1800" b="1" dirty="0" err="1" smtClean="0">
                <a:solidFill>
                  <a:srgbClr val="0000FF"/>
                </a:solidFill>
                <a:ea typeface="宋体" pitchFamily="2" charset="-122"/>
              </a:rPr>
              <a:t>desc</a:t>
            </a:r>
            <a:endParaRPr lang="en-US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limit</a:t>
            </a:r>
            <a:r>
              <a:rPr lang="en-US" sz="1800" dirty="0" smtClean="0"/>
              <a:t> 10</a:t>
            </a:r>
          </a:p>
          <a:p>
            <a:r>
              <a:rPr lang="en-US" sz="1800" b="1" dirty="0">
                <a:solidFill>
                  <a:srgbClr val="0000FF"/>
                </a:solidFill>
                <a:ea typeface="宋体" pitchFamily="2" charset="-122"/>
              </a:rPr>
              <a:t>return</a:t>
            </a:r>
            <a:r>
              <a:rPr lang="en-US" sz="1800" dirty="0" smtClean="0"/>
              <a:t> {"article": $article, "popularity": </a:t>
            </a:r>
            <a:r>
              <a:rPr lang="en-US" sz="1800" b="1" dirty="0" smtClean="0"/>
              <a:t>count</a:t>
            </a:r>
            <a:r>
              <a:rPr lang="en-US" sz="1800" dirty="0" smtClean="0"/>
              <a:t>($article)}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" y="60471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Find top 10 popular news articles based on # of tweets about similar topics.</a:t>
            </a:r>
          </a:p>
        </p:txBody>
      </p:sp>
      <p:pic>
        <p:nvPicPr>
          <p:cNvPr id="9" name="Picture 8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32</a:t>
            </a:fld>
            <a:endParaRPr lang="en-US" altLang="zh-CN"/>
          </a:p>
        </p:txBody>
      </p:sp>
      <p:grpSp>
        <p:nvGrpSpPr>
          <p:cNvPr id="11" name="Group 10"/>
          <p:cNvGrpSpPr/>
          <p:nvPr/>
        </p:nvGrpSpPr>
        <p:grpSpPr>
          <a:xfrm>
            <a:off x="1338983" y="1730915"/>
            <a:ext cx="5836314" cy="1351455"/>
            <a:chOff x="1224461" y="4110139"/>
            <a:chExt cx="5836314" cy="1351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1827" y="4110139"/>
              <a:ext cx="1305377" cy="1305377"/>
            </a:xfrm>
            <a:prstGeom prst="rect">
              <a:avLst/>
            </a:prstGeom>
          </p:spPr>
        </p:pic>
        <p:pic>
          <p:nvPicPr>
            <p:cNvPr id="13" name="Picture 12" descr="twitt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5577" y="4163617"/>
              <a:ext cx="1145198" cy="11451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50550" y="5092262"/>
              <a:ext cx="2333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topics ~= </a:t>
              </a:r>
              <a:r>
                <a:rPr lang="en-US" sz="1800" dirty="0" err="1" smtClean="0"/>
                <a:t>hashTags</a:t>
              </a:r>
              <a:endParaRPr lang="en-US" sz="1800" dirty="0"/>
            </a:p>
          </p:txBody>
        </p:sp>
        <p:sp>
          <p:nvSpPr>
            <p:cNvPr id="15" name="Flowchart: Collate 14"/>
            <p:cNvSpPr/>
            <p:nvPr/>
          </p:nvSpPr>
          <p:spPr bwMode="auto">
            <a:xfrm rot="16200000">
              <a:off x="5013436" y="4367043"/>
              <a:ext cx="583324" cy="772510"/>
            </a:xfrm>
            <a:prstGeom prst="flowChartCol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2806280" y="4303985"/>
              <a:ext cx="362605" cy="89863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24461" y="4456383"/>
              <a:ext cx="15029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Fuzzy Join on Topics</a:t>
              </a:r>
              <a:endParaRPr lang="en-US" sz="18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Creating a Feed</a:t>
            </a:r>
          </a:p>
        </p:txBody>
      </p:sp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8801" y="1956446"/>
            <a:ext cx="1145198" cy="1145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0596" y="3558343"/>
            <a:ext cx="1305377" cy="1305377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9589" y="3685483"/>
            <a:ext cx="6973730" cy="17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marL="346075" indent="-346075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0988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500">
                <a:solidFill>
                  <a:schemeClr val="tx1"/>
                </a:solidFill>
                <a:latin typeface="+mn-lt"/>
              </a:defRPr>
            </a:lvl2pPr>
            <a:lvl3pPr marL="1150938" indent="-295275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300">
                <a:solidFill>
                  <a:schemeClr val="tx1"/>
                </a:solidFill>
                <a:latin typeface="+mn-lt"/>
              </a:defRPr>
            </a:lvl3pPr>
            <a:lvl4pPr marL="1608138" indent="-342900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4pPr>
            <a:lvl5pPr marL="2001838" indent="-279400" algn="l" defTabSz="803275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5pPr>
            <a:lvl6pPr marL="24590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6pPr>
            <a:lvl7pPr marL="29162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7pPr>
            <a:lvl8pPr marL="33734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8pPr>
            <a:lvl9pPr marL="38306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create</a:t>
            </a:r>
            <a:r>
              <a:rPr lang="en-US" altLang="zh-CN" sz="1800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feed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dataset</a:t>
            </a:r>
            <a:r>
              <a:rPr lang="en-US" altLang="zh-CN" sz="1800" dirty="0" smtClean="0">
                <a:ea typeface="宋体" pitchFamily="2" charset="-122"/>
              </a:rPr>
              <a:t> News(</a:t>
            </a:r>
            <a:r>
              <a:rPr lang="en-US" altLang="zh-CN" sz="1800" dirty="0" err="1" smtClean="0">
                <a:ea typeface="宋体" pitchFamily="2" charset="-122"/>
              </a:rPr>
              <a:t>NewsType</a:t>
            </a:r>
            <a:r>
              <a:rPr lang="en-US" altLang="zh-CN" sz="1800" dirty="0" smtClean="0">
                <a:ea typeface="宋体" pitchFamily="2" charset="-122"/>
              </a:rPr>
              <a:t>)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using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dirty="0" err="1" smtClean="0">
                <a:ea typeface="宋体" pitchFamily="2" charset="-122"/>
              </a:rPr>
              <a:t>CNNFeedAdapter</a:t>
            </a:r>
            <a:r>
              <a:rPr lang="en-US" altLang="zh-CN" sz="1800" dirty="0" smtClean="0">
                <a:ea typeface="宋体" pitchFamily="2" charset="-122"/>
              </a:rPr>
              <a:t> (“topic”=“</a:t>
            </a:r>
            <a:r>
              <a:rPr lang="en-US" altLang="zh-CN" sz="1800" dirty="0" err="1" smtClean="0">
                <a:ea typeface="宋体" pitchFamily="2" charset="-122"/>
              </a:rPr>
              <a:t>politics”,”interval</a:t>
            </a:r>
            <a:r>
              <a:rPr lang="en-US" altLang="zh-CN" sz="1800" dirty="0" smtClean="0">
                <a:ea typeface="宋体" pitchFamily="2" charset="-122"/>
              </a:rPr>
              <a:t>”=“600”)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apply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function </a:t>
            </a:r>
            <a:r>
              <a:rPr lang="en-US" altLang="zh-CN" sz="1800" dirty="0" err="1">
                <a:ea typeface="宋体" pitchFamily="2" charset="-122"/>
              </a:rPr>
              <a:t>getTaggedNews</a:t>
            </a:r>
            <a:endParaRPr lang="en-US" altLang="zh-CN" sz="1800" dirty="0"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partitioned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by</a:t>
            </a:r>
            <a:r>
              <a:rPr lang="en-US" altLang="zh-CN" sz="1800" dirty="0" smtClean="0"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key</a:t>
            </a:r>
            <a:r>
              <a:rPr lang="en-US" altLang="zh-CN" sz="1800" dirty="0" smtClean="0">
                <a:ea typeface="宋体" pitchFamily="2" charset="-122"/>
              </a:rPr>
              <a:t> id;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 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    </a:t>
            </a: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1800" b="1" dirty="0" smtClean="0">
              <a:solidFill>
                <a:srgbClr val="0000FF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145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145000"/>
              </a:lnSpc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917" y="5519844"/>
            <a:ext cx="786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create</a:t>
            </a:r>
            <a:r>
              <a:rPr lang="en-US" sz="2400" dirty="0" smtClean="0"/>
              <a:t> </a:t>
            </a:r>
            <a:r>
              <a:rPr lang="en-US" sz="1800" b="1" dirty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index </a:t>
            </a:r>
            <a:r>
              <a:rPr lang="en-US" sz="1800" dirty="0" err="1">
                <a:latin typeface="+mn-lt"/>
                <a:ea typeface="宋体" pitchFamily="2" charset="-122"/>
                <a:cs typeface="+mn-cs"/>
              </a:rPr>
              <a:t>location_index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 on </a:t>
            </a:r>
            <a:r>
              <a:rPr lang="en-US" sz="1800" dirty="0" smtClean="0">
                <a:latin typeface="+mn-lt"/>
                <a:ea typeface="宋体" pitchFamily="2" charset="-122"/>
                <a:cs typeface="+mn-cs"/>
              </a:rPr>
              <a:t>Tweets(location)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  </a:t>
            </a:r>
            <a:r>
              <a:rPr lang="en-US" sz="1800" b="1" dirty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type </a:t>
            </a:r>
            <a:r>
              <a:rPr lang="en-US" sz="1800" b="1" dirty="0" err="1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rtree</a:t>
            </a:r>
            <a:r>
              <a:rPr lang="en-US" sz="1800" b="1" dirty="0">
                <a:solidFill>
                  <a:srgbClr val="0000FF"/>
                </a:solidFill>
                <a:latin typeface="+mn-lt"/>
                <a:ea typeface="宋体" pitchFamily="2" charset="-122"/>
                <a:cs typeface="+mn-cs"/>
              </a:rPr>
              <a:t>;</a:t>
            </a:r>
          </a:p>
        </p:txBody>
      </p:sp>
      <p:pic>
        <p:nvPicPr>
          <p:cNvPr id="12" name="Picture 11" descr="is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33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218414" y="2248495"/>
            <a:ext cx="47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 using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dirty="0" err="1">
                <a:ea typeface="宋体" pitchFamily="2" charset="-122"/>
              </a:rPr>
              <a:t>TwitterAdapter</a:t>
            </a:r>
            <a:r>
              <a:rPr lang="en-US" altLang="zh-CN" sz="1800" dirty="0">
                <a:ea typeface="宋体" pitchFamily="2" charset="-122"/>
              </a:rPr>
              <a:t> (“interval”=“10”) 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733" y="2606310"/>
            <a:ext cx="47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 apply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function </a:t>
            </a:r>
            <a:r>
              <a:rPr lang="en-US" altLang="zh-CN" sz="1800" dirty="0" err="1">
                <a:ea typeface="宋体" pitchFamily="2" charset="-122"/>
              </a:rPr>
              <a:t>addHashTagsToTweet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30" y="2926775"/>
            <a:ext cx="472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 partitioned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by</a:t>
            </a:r>
            <a:r>
              <a:rPr lang="en-US" altLang="zh-CN" sz="1800" dirty="0">
                <a:ea typeface="宋体" pitchFamily="2" charset="-122"/>
              </a:rPr>
              <a:t> </a:t>
            </a:r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key</a:t>
            </a:r>
            <a:r>
              <a:rPr lang="en-US" altLang="zh-CN" sz="1800" dirty="0">
                <a:ea typeface="宋体" pitchFamily="2" charset="-122"/>
              </a:rPr>
              <a:t> id;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3026" y="1901545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feed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8337" y="1885880"/>
            <a:ext cx="346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0000FF"/>
                </a:solidFill>
                <a:ea typeface="宋体" pitchFamily="2" charset="-122"/>
              </a:rPr>
              <a:t>d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ataset Tweets(</a:t>
            </a:r>
            <a:r>
              <a:rPr lang="en-US" altLang="zh-CN" sz="1800" b="1" dirty="0" err="1" smtClean="0">
                <a:solidFill>
                  <a:srgbClr val="0000FF"/>
                </a:solidFill>
                <a:ea typeface="宋体" pitchFamily="2" charset="-122"/>
              </a:rPr>
              <a:t>TweetType</a:t>
            </a:r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)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325" y="1885880"/>
            <a:ext cx="91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0000FF"/>
                </a:solidFill>
                <a:ea typeface="宋体" pitchFamily="2" charset="-122"/>
              </a:rPr>
              <a:t>create</a:t>
            </a:r>
            <a:endParaRPr lang="en-US" sz="18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945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1976730" y="4324954"/>
            <a:ext cx="1260559" cy="11176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101927" y="4450175"/>
            <a:ext cx="1010163" cy="8851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11495" y="4663951"/>
            <a:ext cx="375791" cy="5460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24659" y="-2362173"/>
            <a:ext cx="8628062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Ingesting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190" y="3534686"/>
            <a:ext cx="786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rgbClr val="0000FF"/>
              </a:solidFill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3" name="Picture 2" descr="twitter-eco-glo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086"/>
            <a:ext cx="1406609" cy="849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4337" y="5474996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pic>
        <p:nvPicPr>
          <p:cNvPr id="25" name="Picture 24" descr="twe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8" y="3245395"/>
            <a:ext cx="514864" cy="5148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356562" y="5564289"/>
            <a:ext cx="1315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Tweets in ADM format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976608" y="3700649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69012" y="3606690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pic>
        <p:nvPicPr>
          <p:cNvPr id="91" name="Picture 90" descr="twe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66" y="3094898"/>
            <a:ext cx="514864" cy="514864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0" y="1888422"/>
            <a:ext cx="315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egin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feed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Tweets;</a:t>
            </a:r>
            <a:endParaRPr lang="en-US" dirty="0"/>
          </a:p>
        </p:txBody>
      </p:sp>
      <p:sp>
        <p:nvSpPr>
          <p:cNvPr id="95" name="Rectangle 11"/>
          <p:cNvSpPr txBox="1">
            <a:spLocks noChangeArrowheads="1"/>
          </p:cNvSpPr>
          <p:nvPr/>
        </p:nvSpPr>
        <p:spPr bwMode="auto">
          <a:xfrm>
            <a:off x="0" y="81078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>
            <a:lvl1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2pPr>
            <a:lvl3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3pPr>
            <a:lvl4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4pPr>
            <a:lvl5pPr algn="ctr" defTabSz="803275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5pPr>
            <a:lvl6pPr marL="4572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9144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13716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1828800" algn="ctr" defTabSz="803275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Data Ingestion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03186" y="2486501"/>
            <a:ext cx="1251989" cy="10733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10499" y="2611721"/>
            <a:ext cx="1001592" cy="8228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2" name="Picture 41" descr="twe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6" y="4359847"/>
            <a:ext cx="514864" cy="514864"/>
          </a:xfrm>
          <a:prstGeom prst="rect">
            <a:avLst/>
          </a:prstGeom>
        </p:spPr>
      </p:pic>
      <p:pic>
        <p:nvPicPr>
          <p:cNvPr id="43" name="Picture 42" descr="twee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54" y="4604467"/>
            <a:ext cx="514864" cy="5148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3850599" y="3275007"/>
            <a:ext cx="1139476" cy="25029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3831924" y="2897935"/>
            <a:ext cx="1032952" cy="359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3831924" y="4740450"/>
            <a:ext cx="1086609" cy="194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719871" y="3076820"/>
            <a:ext cx="1127120" cy="1692103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4999901" y="2485988"/>
            <a:ext cx="1314570" cy="11982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070652" y="2598033"/>
            <a:ext cx="1150441" cy="9602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</a:t>
            </a:r>
            <a:r>
              <a:rPr lang="en-US" dirty="0" smtClean="0"/>
              <a:t>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391421" y="2606817"/>
            <a:ext cx="348543" cy="272764"/>
          </a:xfrm>
          <a:prstGeom prst="rect">
            <a:avLst/>
          </a:prstGeom>
          <a:solidFill>
            <a:srgbClr val="19B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133168" y="2799566"/>
            <a:ext cx="354120" cy="5057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4959390" y="2915824"/>
            <a:ext cx="370511" cy="1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554788" y="2815160"/>
            <a:ext cx="13157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Tweets (</a:t>
            </a:r>
            <a:r>
              <a:rPr lang="en-US" dirty="0" err="1" smtClean="0"/>
              <a:t>json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3807378" y="3092399"/>
            <a:ext cx="1111155" cy="146916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97" name="Rectangle 96"/>
          <p:cNvSpPr/>
          <p:nvPr/>
        </p:nvSpPr>
        <p:spPr bwMode="auto">
          <a:xfrm>
            <a:off x="3391419" y="3409794"/>
            <a:ext cx="348543" cy="272764"/>
          </a:xfrm>
          <a:prstGeom prst="rect">
            <a:avLst/>
          </a:prstGeom>
          <a:solidFill>
            <a:srgbClr val="19B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Connector 97"/>
          <p:cNvSpPr/>
          <p:nvPr/>
        </p:nvSpPr>
        <p:spPr bwMode="auto">
          <a:xfrm>
            <a:off x="3465583" y="3191386"/>
            <a:ext cx="200959" cy="11798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338391" y="4383849"/>
            <a:ext cx="348543" cy="272764"/>
          </a:xfrm>
          <a:prstGeom prst="rect">
            <a:avLst/>
          </a:prstGeom>
          <a:solidFill>
            <a:srgbClr val="19B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338389" y="5186826"/>
            <a:ext cx="348543" cy="272764"/>
          </a:xfrm>
          <a:prstGeom prst="rect">
            <a:avLst/>
          </a:prstGeom>
          <a:solidFill>
            <a:srgbClr val="19B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>
            <a:off x="3775897" y="4955660"/>
            <a:ext cx="1196293" cy="110853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5322298" y="2745853"/>
            <a:ext cx="93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(tweet)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002228" y="5478465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 bwMode="auto">
          <a:xfrm>
            <a:off x="5025521" y="4281693"/>
            <a:ext cx="1314570" cy="11982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096272" y="4393738"/>
            <a:ext cx="1150441" cy="9602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</a:t>
            </a:r>
            <a:r>
              <a:rPr lang="en-US" dirty="0" smtClean="0"/>
              <a:t>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294262" y="4523669"/>
            <a:ext cx="93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(tweet)</a:t>
            </a:r>
            <a:endParaRPr lang="en-US" dirty="0"/>
          </a:p>
        </p:txBody>
      </p:sp>
      <p:sp>
        <p:nvSpPr>
          <p:cNvPr id="119" name="Connector 118"/>
          <p:cNvSpPr/>
          <p:nvPr/>
        </p:nvSpPr>
        <p:spPr bwMode="auto">
          <a:xfrm>
            <a:off x="5555943" y="5845442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Connector 119"/>
          <p:cNvSpPr/>
          <p:nvPr/>
        </p:nvSpPr>
        <p:spPr bwMode="auto">
          <a:xfrm>
            <a:off x="5558939" y="6128560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67949" y="2371589"/>
            <a:ext cx="108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Adapter</a:t>
            </a:r>
            <a:endParaRPr lang="en-US" dirty="0"/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1833644" y="2745067"/>
            <a:ext cx="410861" cy="224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3909623" y="2269623"/>
            <a:ext cx="1083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 Partition</a:t>
            </a:r>
            <a:endParaRPr lang="en-US" dirty="0"/>
          </a:p>
        </p:txBody>
      </p:sp>
      <p:sp>
        <p:nvSpPr>
          <p:cNvPr id="125" name="Connector 124"/>
          <p:cNvSpPr/>
          <p:nvPr/>
        </p:nvSpPr>
        <p:spPr bwMode="auto">
          <a:xfrm>
            <a:off x="3421240" y="4764654"/>
            <a:ext cx="200959" cy="11798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Connector 131"/>
          <p:cNvSpPr/>
          <p:nvPr/>
        </p:nvSpPr>
        <p:spPr bwMode="auto">
          <a:xfrm>
            <a:off x="3474898" y="3003905"/>
            <a:ext cx="200959" cy="11798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Connector 132"/>
          <p:cNvSpPr/>
          <p:nvPr/>
        </p:nvSpPr>
        <p:spPr bwMode="auto">
          <a:xfrm>
            <a:off x="3430556" y="4970719"/>
            <a:ext cx="200959" cy="117985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7" name="Picture 136" descr="is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34</a:t>
            </a:fld>
            <a:endParaRPr lang="en-US" altLang="zh-CN"/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5004477" y="4749742"/>
            <a:ext cx="370511" cy="1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7639292" y="2495279"/>
            <a:ext cx="1314570" cy="11982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710043" y="2589436"/>
            <a:ext cx="1150441" cy="9602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</a:t>
            </a:r>
            <a:r>
              <a:rPr lang="en-US" dirty="0" smtClean="0"/>
              <a:t>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Can 75"/>
          <p:cNvSpPr/>
          <p:nvPr/>
        </p:nvSpPr>
        <p:spPr bwMode="auto">
          <a:xfrm>
            <a:off x="7814656" y="3224349"/>
            <a:ext cx="859074" cy="26143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41619" y="5469868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7664912" y="4273096"/>
            <a:ext cx="1314570" cy="11982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735663" y="4385141"/>
            <a:ext cx="1150441" cy="9602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endParaRPr lang="en-US" dirty="0" smtClean="0"/>
          </a:p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</a:t>
            </a:r>
            <a:r>
              <a:rPr lang="en-US" dirty="0" smtClean="0"/>
              <a:t>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Can 79"/>
          <p:cNvSpPr/>
          <p:nvPr/>
        </p:nvSpPr>
        <p:spPr bwMode="auto">
          <a:xfrm>
            <a:off x="7840276" y="5020054"/>
            <a:ext cx="859074" cy="261435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Connector 80"/>
          <p:cNvSpPr/>
          <p:nvPr/>
        </p:nvSpPr>
        <p:spPr bwMode="auto">
          <a:xfrm>
            <a:off x="8195334" y="5836845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Connector 81"/>
          <p:cNvSpPr/>
          <p:nvPr/>
        </p:nvSpPr>
        <p:spPr bwMode="auto">
          <a:xfrm>
            <a:off x="8198330" y="6119963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6113382" y="2943004"/>
            <a:ext cx="370511" cy="1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131268" y="4749741"/>
            <a:ext cx="370511" cy="1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617663" y="3309371"/>
            <a:ext cx="978716" cy="254218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6649276" y="2925116"/>
            <a:ext cx="1032952" cy="3592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V="1">
            <a:off x="6631390" y="4731854"/>
            <a:ext cx="1086609" cy="1940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V="1">
            <a:off x="6599777" y="3157668"/>
            <a:ext cx="1100336" cy="14396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6606844" y="3083803"/>
            <a:ext cx="1111155" cy="1469166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6575363" y="4947064"/>
            <a:ext cx="1111719" cy="122201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7889251" y="2647814"/>
            <a:ext cx="93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cxnSp>
        <p:nvCxnSpPr>
          <p:cNvPr id="104" name="Straight Arrow Connector 103"/>
          <p:cNvCxnSpPr>
            <a:endCxn id="76" idx="1"/>
          </p:cNvCxnSpPr>
          <p:nvPr/>
        </p:nvCxnSpPr>
        <p:spPr bwMode="auto">
          <a:xfrm>
            <a:off x="8227365" y="2951600"/>
            <a:ext cx="16828" cy="272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844909" y="4481732"/>
            <a:ext cx="933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8183023" y="4785518"/>
            <a:ext cx="16828" cy="272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6494461" y="2243138"/>
            <a:ext cx="10831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 Partition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7641619" y="3674165"/>
            <a:ext cx="150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Asterix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110" name="Connector 109"/>
          <p:cNvSpPr/>
          <p:nvPr/>
        </p:nvSpPr>
        <p:spPr bwMode="auto">
          <a:xfrm>
            <a:off x="2402776" y="5829777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Connector 114"/>
          <p:cNvSpPr/>
          <p:nvPr/>
        </p:nvSpPr>
        <p:spPr bwMode="auto">
          <a:xfrm>
            <a:off x="2405772" y="6112895"/>
            <a:ext cx="330570" cy="225942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ASTERIX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years, large team, ~250K lines of Java code (LOC)</a:t>
            </a:r>
          </a:p>
          <a:p>
            <a:r>
              <a:rPr lang="en-US" sz="2800" dirty="0" smtClean="0"/>
              <a:t>Various modules released (Hyracks, </a:t>
            </a:r>
            <a:r>
              <a:rPr lang="en-US" sz="2800" dirty="0" err="1" smtClean="0"/>
              <a:t>Pregelix</a:t>
            </a:r>
            <a:r>
              <a:rPr lang="en-US" sz="2800" dirty="0" smtClean="0"/>
              <a:t>…)</a:t>
            </a:r>
          </a:p>
          <a:p>
            <a:r>
              <a:rPr lang="en-US" sz="2800" dirty="0" smtClean="0"/>
              <a:t>Collaborators: Facebook, Yahoo, Rice, UCSC, NTUA</a:t>
            </a:r>
            <a:r>
              <a:rPr lang="en-US" sz="2800" dirty="0"/>
              <a:t>, T.U. </a:t>
            </a:r>
            <a:r>
              <a:rPr lang="en-US" sz="2800" dirty="0" smtClean="0"/>
              <a:t>Berlin, HPI, Humboldt </a:t>
            </a:r>
            <a:r>
              <a:rPr lang="en-US" sz="2800" dirty="0"/>
              <a:t>U</a:t>
            </a:r>
            <a:r>
              <a:rPr lang="en-US" sz="2800" dirty="0" smtClean="0"/>
              <a:t>., Apache Software Foundation, HTC, ….</a:t>
            </a:r>
          </a:p>
          <a:p>
            <a:r>
              <a:rPr lang="en-US" sz="2800" dirty="0"/>
              <a:t>LSM-based storage and </a:t>
            </a:r>
            <a:r>
              <a:rPr lang="en-US" sz="2800" dirty="0" smtClean="0"/>
              <a:t>indexes ready</a:t>
            </a:r>
          </a:p>
          <a:p>
            <a:r>
              <a:rPr lang="en-US" sz="2800" dirty="0" smtClean="0"/>
              <a:t>Transaction manager ready soon</a:t>
            </a:r>
          </a:p>
          <a:p>
            <a:r>
              <a:rPr lang="en-US" sz="2800" dirty="0" smtClean="0"/>
              <a:t>ASTERIX ready to release in a few months</a:t>
            </a:r>
          </a:p>
          <a:p>
            <a:r>
              <a:rPr lang="en-US" sz="2800" dirty="0" smtClean="0"/>
              <a:t>Looking for collaborators and customers!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66FF"/>
                </a:solidFill>
              </a:rPr>
              <a:t>http://</a:t>
            </a:r>
            <a:r>
              <a:rPr lang="en-US" sz="2800" b="1" dirty="0" smtClean="0">
                <a:solidFill>
                  <a:srgbClr val="0066FF"/>
                </a:solidFill>
              </a:rPr>
              <a:t>asterix.ics.uci.edu</a:t>
            </a:r>
            <a:endParaRPr lang="en-US" sz="2800" b="1" dirty="0">
              <a:solidFill>
                <a:srgbClr val="00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220px-Asterix_conquers_america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9199" y="3492500"/>
            <a:ext cx="1358463" cy="21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Conclusions</a:t>
            </a:r>
          </a:p>
        </p:txBody>
      </p:sp>
      <p:pic>
        <p:nvPicPr>
          <p:cNvPr id="6" name="Picture 5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36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1481959" y="5644039"/>
            <a:ext cx="59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</a:rPr>
              <a:t>http://asterix.ics.uci.edu</a:t>
            </a:r>
            <a:endParaRPr lang="en-US" sz="3600" b="1" dirty="0">
              <a:solidFill>
                <a:srgbClr val="00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66" y="1898649"/>
            <a:ext cx="4572000" cy="3253215"/>
            <a:chOff x="20166" y="1898649"/>
            <a:chExt cx="4572000" cy="325321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1" y="1898649"/>
              <a:ext cx="4020208" cy="2642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166" y="4751754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Tonight marks the end of 2012 election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15509" y="1952998"/>
            <a:ext cx="4572000" cy="3211566"/>
            <a:chOff x="4515509" y="1952998"/>
            <a:chExt cx="4572000" cy="3211566"/>
          </a:xfrm>
        </p:grpSpPr>
        <p:pic>
          <p:nvPicPr>
            <p:cNvPr id="10" name="Picture 4" descr="http://siliconangle.com/files/2011/11/big-data1-300x18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952998"/>
              <a:ext cx="4197502" cy="258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515509" y="4764454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Big Data research just started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4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References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298" y="1813040"/>
            <a:ext cx="8293100" cy="4619290"/>
          </a:xfrm>
        </p:spPr>
        <p:txBody>
          <a:bodyPr/>
          <a:lstStyle/>
          <a:p>
            <a:pPr eaLnBrk="1" hangingPunct="1">
              <a:lnSpc>
                <a:spcPct val="145000"/>
              </a:lnSpc>
            </a:pPr>
            <a:r>
              <a:rPr lang="en-US" altLang="zh-CN" sz="1600" dirty="0" err="1" smtClean="0">
                <a:ea typeface="宋体" pitchFamily="2" charset="-122"/>
              </a:rPr>
              <a:t>Asterix</a:t>
            </a:r>
            <a:r>
              <a:rPr lang="en-US" altLang="zh-CN" sz="1600" dirty="0">
                <a:ea typeface="宋体" pitchFamily="2" charset="-122"/>
              </a:rPr>
              <a:t> code base: </a:t>
            </a:r>
            <a:r>
              <a:rPr lang="en-US" altLang="zh-CN" sz="1600" dirty="0" smtClean="0">
                <a:ea typeface="宋体" pitchFamily="2" charset="-122"/>
                <a:hlinkClick r:id="rId4"/>
              </a:rPr>
              <a:t>http://code.google.com/p/asterixdb/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145000"/>
              </a:lnSpc>
            </a:pPr>
            <a:r>
              <a:rPr lang="en-US" altLang="zh-CN" sz="1600" dirty="0" smtClean="0">
                <a:ea typeface="宋体" pitchFamily="2" charset="-122"/>
              </a:rPr>
              <a:t>Hyracks code</a:t>
            </a:r>
            <a:r>
              <a:rPr lang="en-US" altLang="zh-CN" sz="1600" dirty="0">
                <a:ea typeface="宋体" pitchFamily="2" charset="-122"/>
              </a:rPr>
              <a:t>: </a:t>
            </a:r>
            <a:r>
              <a:rPr lang="en-US" altLang="zh-CN" sz="1600" dirty="0" smtClean="0">
                <a:ea typeface="宋体" pitchFamily="2" charset="-122"/>
                <a:hlinkClick r:id="rId5"/>
              </a:rPr>
              <a:t>http</a:t>
            </a:r>
            <a:r>
              <a:rPr lang="en-US" altLang="zh-CN" sz="1600" dirty="0">
                <a:ea typeface="宋体" pitchFamily="2" charset="-122"/>
                <a:hlinkClick r:id="rId5"/>
              </a:rPr>
              <a:t>://code.google.com/p/hyracks</a:t>
            </a:r>
            <a:r>
              <a:rPr lang="en-US" altLang="zh-CN" sz="1600" dirty="0" smtClean="0">
                <a:ea typeface="宋体" pitchFamily="2" charset="-122"/>
                <a:hlinkClick r:id="rId5"/>
              </a:rPr>
              <a:t>/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145000"/>
              </a:lnSpc>
            </a:pPr>
            <a:r>
              <a:rPr lang="en-US" altLang="zh-CN" sz="1600" dirty="0" err="1" smtClean="0">
                <a:ea typeface="宋体" pitchFamily="2" charset="-122"/>
              </a:rPr>
              <a:t>Pregelix</a:t>
            </a:r>
            <a:r>
              <a:rPr lang="en-US" altLang="zh-CN" sz="1600" dirty="0">
                <a:ea typeface="宋体" pitchFamily="2" charset="-122"/>
              </a:rPr>
              <a:t>: </a:t>
            </a:r>
            <a:r>
              <a:rPr lang="en-US" altLang="zh-CN" sz="1600" dirty="0">
                <a:ea typeface="宋体" pitchFamily="2" charset="-122"/>
                <a:hlinkClick r:id="rId6"/>
              </a:rPr>
              <a:t>http://hyracks.org/projects/pregelix</a:t>
            </a:r>
            <a:r>
              <a:rPr lang="en-US" altLang="zh-CN" sz="1600" dirty="0" smtClean="0">
                <a:ea typeface="宋体" pitchFamily="2" charset="-122"/>
                <a:hlinkClick r:id="rId6"/>
              </a:rPr>
              <a:t>/</a:t>
            </a:r>
            <a:endParaRPr lang="en-US" altLang="zh-CN" sz="1600" dirty="0" smtClean="0">
              <a:ea typeface="宋体" pitchFamily="2" charset="-122"/>
            </a:endParaRPr>
          </a:p>
          <a:p>
            <a:pPr eaLnBrk="1" hangingPunct="1">
              <a:lnSpc>
                <a:spcPct val="145000"/>
              </a:lnSpc>
            </a:pPr>
            <a:r>
              <a:rPr lang="en-US" altLang="zh-CN" sz="1600" dirty="0">
                <a:ea typeface="宋体" pitchFamily="2" charset="-122"/>
              </a:rPr>
              <a:t>Inside “Big Data Management”: Ogres, Onions, or </a:t>
            </a:r>
            <a:r>
              <a:rPr lang="en-US" altLang="zh-CN" sz="1600" dirty="0" smtClean="0">
                <a:ea typeface="宋体" pitchFamily="2" charset="-122"/>
              </a:rPr>
              <a:t>Parfaits? Vinayak R. Borkar, Michael J. Carey, Chen Li, EDBT 2012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zh-CN" sz="1600" dirty="0">
                <a:ea typeface="宋体" pitchFamily="2" charset="-122"/>
              </a:rPr>
              <a:t>ASTERIX: Scalable Warehouse-Style Web Data </a:t>
            </a:r>
            <a:r>
              <a:rPr lang="en-US" altLang="zh-CN" sz="1600" dirty="0" smtClean="0">
                <a:ea typeface="宋体" pitchFamily="2" charset="-122"/>
              </a:rPr>
              <a:t>Integration, Alsubaiee et al., </a:t>
            </a:r>
            <a:r>
              <a:rPr lang="en-US" altLang="zh-CN" sz="1600" dirty="0" err="1" smtClean="0">
                <a:ea typeface="宋体" pitchFamily="2" charset="-122"/>
              </a:rPr>
              <a:t>IIWeb</a:t>
            </a:r>
            <a:r>
              <a:rPr lang="en-US" altLang="zh-CN" sz="1600" dirty="0" smtClean="0">
                <a:ea typeface="宋体" pitchFamily="2" charset="-122"/>
              </a:rPr>
              <a:t> 2012</a:t>
            </a:r>
          </a:p>
          <a:p>
            <a:pPr eaLnBrk="1" hangingPunct="1">
              <a:lnSpc>
                <a:spcPct val="145000"/>
              </a:lnSpc>
            </a:pPr>
            <a:r>
              <a:rPr lang="en-US" sz="1600" dirty="0"/>
              <a:t>ASTERIX: Towards a Scalable, Semistructured Data Platform for Evolving-World </a:t>
            </a:r>
            <a:r>
              <a:rPr lang="en-US" sz="1600" dirty="0" smtClean="0"/>
              <a:t>Models., Behm et al., Distributed </a:t>
            </a:r>
            <a:r>
              <a:rPr lang="en-US" sz="1600" dirty="0"/>
              <a:t>Parallel Databases 29, 3 (June 2011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145000"/>
              </a:lnSpc>
            </a:pPr>
            <a:r>
              <a:rPr lang="en-US" sz="1600" dirty="0"/>
              <a:t>Hyracks: A Flexible and Extensible Foundation for Data-Intensive </a:t>
            </a:r>
            <a:r>
              <a:rPr lang="en-US" sz="1600" dirty="0" smtClean="0"/>
              <a:t>Computing, Borkar et al., ICDE </a:t>
            </a:r>
            <a:r>
              <a:rPr lang="en-US" sz="1600"/>
              <a:t>2011</a:t>
            </a:r>
            <a:r>
              <a:rPr lang="en-US" sz="1600" smtClean="0"/>
              <a:t>.</a:t>
            </a:r>
            <a:endParaRPr lang="en-US" sz="1600" dirty="0"/>
          </a:p>
        </p:txBody>
      </p:sp>
      <p:pic>
        <p:nvPicPr>
          <p:cNvPr id="6" name="Picture 5" descr="is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37</a:t>
            </a:fld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8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宋体" pitchFamily="2" charset="-122"/>
              </a:rPr>
              <a:t>References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298" y="1813040"/>
            <a:ext cx="8293100" cy="4619290"/>
          </a:xfrm>
        </p:spPr>
        <p:txBody>
          <a:bodyPr/>
          <a:lstStyle/>
          <a:p>
            <a:pPr eaLnBrk="1" hangingPunct="1">
              <a:lnSpc>
                <a:spcPct val="145000"/>
              </a:lnSpc>
            </a:pPr>
            <a:r>
              <a:rPr lang="en-US" altLang="zh-CN" sz="1800" dirty="0">
                <a:ea typeface="宋体" pitchFamily="2" charset="-122"/>
              </a:rPr>
              <a:t>History of US presidential election </a:t>
            </a:r>
            <a:r>
              <a:rPr lang="en-US" altLang="zh-CN" sz="1800" dirty="0" smtClean="0">
                <a:ea typeface="宋体" pitchFamily="2" charset="-122"/>
              </a:rPr>
              <a:t>results: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www.deke.com/content/this-is-not-a-political-entry-this-is-an-historical-one</a:t>
            </a:r>
            <a:endParaRPr lang="en-US" sz="1800" dirty="0" smtClean="0"/>
          </a:p>
          <a:p>
            <a:pPr eaLnBrk="1" hangingPunct="1">
              <a:lnSpc>
                <a:spcPct val="145000"/>
              </a:lnSpc>
            </a:pPr>
            <a:r>
              <a:rPr lang="en-US" altLang="zh-CN" sz="1800" dirty="0" smtClean="0">
                <a:ea typeface="宋体" pitchFamily="2" charset="-122"/>
              </a:rPr>
              <a:t>Twitter </a:t>
            </a:r>
            <a:r>
              <a:rPr lang="en-US" altLang="zh-CN" sz="1800" dirty="0">
                <a:ea typeface="宋体" pitchFamily="2" charset="-122"/>
              </a:rPr>
              <a:t>Political Engagement </a:t>
            </a:r>
            <a:r>
              <a:rPr lang="en-US" altLang="zh-CN" sz="1800" dirty="0" smtClean="0">
                <a:ea typeface="宋体" pitchFamily="2" charset="-122"/>
              </a:rPr>
              <a:t>Map: </a:t>
            </a:r>
            <a:r>
              <a:rPr lang="en-US" sz="1800" u="sng" dirty="0" smtClean="0">
                <a:hlinkClick r:id="rId5"/>
              </a:rPr>
              <a:t>election.twitter.com/map</a:t>
            </a:r>
            <a:endParaRPr lang="en-US" sz="1800" u="sng" dirty="0" smtClean="0"/>
          </a:p>
          <a:p>
            <a:pPr eaLnBrk="1" hangingPunct="1">
              <a:lnSpc>
                <a:spcPct val="145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Top 15 Tweets-Per-Second </a:t>
            </a:r>
            <a:r>
              <a:rPr lang="en-US" sz="1800" dirty="0" smtClean="0"/>
              <a:t>Records: </a:t>
            </a:r>
            <a:r>
              <a:rPr lang="en-US" sz="1800" dirty="0">
                <a:hlinkClick r:id="rId6"/>
              </a:rPr>
              <a:t>http://mashable.com/2012/02/06/tweets-per-second-records-twitter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pPr eaLnBrk="1" hangingPunct="1">
              <a:lnSpc>
                <a:spcPct val="145000"/>
              </a:lnSpc>
            </a:pPr>
            <a:r>
              <a:rPr lang="en-US" sz="1800" dirty="0" smtClean="0"/>
              <a:t>Romney </a:t>
            </a:r>
            <a:r>
              <a:rPr lang="en-US" sz="1800" dirty="0"/>
              <a:t>iPhone app misspells 'America' to Web's </a:t>
            </a:r>
            <a:r>
              <a:rPr lang="en-US" sz="1800" dirty="0" smtClean="0"/>
              <a:t>delight: </a:t>
            </a:r>
            <a:r>
              <a:rPr lang="en-US" sz="1800" dirty="0">
                <a:hlinkClick r:id="rId7"/>
              </a:rPr>
              <a:t>http://www.cnn.com/2012/05/30/tech/mobile/amercia-romney-iphone-app/index.html?hpt=hp_bn11</a:t>
            </a:r>
            <a:endParaRPr lang="en-US" sz="1800" dirty="0"/>
          </a:p>
          <a:p>
            <a:pPr eaLnBrk="1" hangingPunct="1">
              <a:lnSpc>
                <a:spcPct val="145000"/>
              </a:lnSpc>
            </a:pPr>
            <a:endParaRPr lang="en-US" sz="1800" dirty="0"/>
          </a:p>
        </p:txBody>
      </p:sp>
      <p:pic>
        <p:nvPicPr>
          <p:cNvPr id="6" name="Picture 5" descr="is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/>
              <a:pPr/>
              <a:t>38</a:t>
            </a:fld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/>
              <a:t>Election results: </a:t>
            </a:r>
            <a:r>
              <a:rPr lang="en-US" sz="3600" b="1" dirty="0" smtClean="0"/>
              <a:t>1864</a:t>
            </a:r>
            <a:endParaRPr lang="en-US" sz="3600" b="1" dirty="0"/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050" name="Picture 2" descr="The 1864 Presidential 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871661"/>
            <a:ext cx="6600825" cy="40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braham Lincoln November 18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44" y="4729162"/>
            <a:ext cx="1428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3868" y="6152734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Abraham Lincoln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3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/>
              <a:t>Election results: </a:t>
            </a:r>
            <a:r>
              <a:rPr lang="en-US" sz="3600" b="1" dirty="0" smtClean="0"/>
              <a:t>1912</a:t>
            </a:r>
            <a:endParaRPr lang="en-US" sz="3600" b="1" dirty="0"/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3076" name="Picture 4" descr="The 1912 Presidential 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828800"/>
            <a:ext cx="6659782" cy="40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oodrow Wilson-H&amp;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69" y="4702175"/>
            <a:ext cx="14573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73035" y="6249571"/>
            <a:ext cx="1844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Woodrow Wilson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9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/>
              <a:t>Election results: 1948</a:t>
            </a: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2" name="Picture 2" descr="The 1948 Presidential 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6" y="1693862"/>
            <a:ext cx="6756708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uman initiating Korean involve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049258"/>
            <a:ext cx="1190664" cy="15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3420" y="6215232"/>
            <a:ext cx="19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Harry S. Truman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6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Election results: 1972</a:t>
            </a: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122" name="Picture 2" descr="The 1972 Presidential 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82763"/>
            <a:ext cx="6832370" cy="41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chard Nix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5" y="4635500"/>
            <a:ext cx="1590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29163" y="6211471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Richard Nixon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Election results: </a:t>
            </a:r>
            <a:r>
              <a:rPr lang="en-US" sz="3600" b="1" dirty="0" smtClean="0">
                <a:solidFill>
                  <a:srgbClr val="000000"/>
                </a:solidFill>
              </a:rPr>
              <a:t>2008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9163" y="621147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Barack Obama</a:t>
            </a:r>
          </a:p>
        </p:txBody>
      </p:sp>
      <p:pic>
        <p:nvPicPr>
          <p:cNvPr id="7170" name="Picture 2" descr="The 2008 Presidential El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9" y="1782763"/>
            <a:ext cx="6839961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arack Obam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8178"/>
            <a:ext cx="14478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3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00"/>
                </a:solidFill>
              </a:rPr>
              <a:t>Election results: </a:t>
            </a:r>
            <a:r>
              <a:rPr lang="en-US" sz="3600" b="1" dirty="0" smtClean="0">
                <a:solidFill>
                  <a:srgbClr val="000000"/>
                </a:solidFill>
              </a:rPr>
              <a:t>2012</a:t>
            </a: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i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89" y="0"/>
            <a:ext cx="451611" cy="5589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E566-06AA-4288-BAC9-C04E6167F911}" type="slidenum">
              <a:rPr lang="zh-CN" altLang="en-US" smtClean="0">
                <a:solidFill>
                  <a:srgbClr val="000000"/>
                </a:solidFill>
              </a:rPr>
              <a:pPr/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7172" name="Picture 4" descr="Barack Oba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062652"/>
            <a:ext cx="1346200" cy="181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itt Romney speaking close up cropp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" y="1062652"/>
            <a:ext cx="1485919" cy="18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eology.com/state-map/maps/usa-ma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81" y="1917689"/>
            <a:ext cx="6185643" cy="41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SmXTUWJmMyna0DbhsU-mJXZfdblCI2839wqD1m7hUOFx7O7hW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33" y="2914820"/>
            <a:ext cx="1799054" cy="179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4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0.421"/>
  <p:tag name="TIMELINE" val="2.0/4.5/6.7/9.6/14.6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5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6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7.xml><?xml version="1.0" encoding="utf-8"?>
<a:themeOverride xmlns:a="http://schemas.openxmlformats.org/drawingml/2006/main">
  <a:clrScheme name="UCI Master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1393</Words>
  <Application>Microsoft Office PowerPoint</Application>
  <PresentationFormat>On-screen Show (4:3)</PresentationFormat>
  <Paragraphs>348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UCI Master</vt:lpstr>
      <vt:lpstr>1_UCI Master</vt:lpstr>
      <vt:lpstr>Office Theme</vt:lpstr>
      <vt:lpstr>1_Office Theme</vt:lpstr>
      <vt:lpstr>Supporting Analytics on Big Geospatial Data Using ASTERIX</vt:lpstr>
      <vt:lpstr>Today is a special day!</vt:lpstr>
      <vt:lpstr>If I Could Turn Back Time…</vt:lpstr>
      <vt:lpstr>Election results: 1864</vt:lpstr>
      <vt:lpstr>Election results: 1912</vt:lpstr>
      <vt:lpstr>Election results: 1948</vt:lpstr>
      <vt:lpstr>Election results: 1972</vt:lpstr>
      <vt:lpstr>Election results: 2008</vt:lpstr>
      <vt:lpstr>Election results: 2012</vt:lpstr>
      <vt:lpstr>Huge Costs</vt:lpstr>
      <vt:lpstr>Powerful tools in 2012: Social Media</vt:lpstr>
      <vt:lpstr>Example: Twitter Political Engagement Map</vt:lpstr>
      <vt:lpstr>Other applications: Business Competition</vt:lpstr>
      <vt:lpstr>Other applications: Social Networks</vt:lpstr>
      <vt:lpstr>Challenge: Spatial as 1st-class citizen</vt:lpstr>
      <vt:lpstr>Challenge: Temporal Info</vt:lpstr>
      <vt:lpstr>Challenge: Textual Info</vt:lpstr>
      <vt:lpstr>Challenge: Large and Dynamic</vt:lpstr>
      <vt:lpstr>Challenge: Noisy data </vt:lpstr>
      <vt:lpstr>Existing solutions</vt:lpstr>
      <vt:lpstr>The ASTERIX Approach</vt:lpstr>
      <vt:lpstr>The ASTERIX Architecture</vt:lpstr>
      <vt:lpstr>The ASTERIX Stack</vt:lpstr>
      <vt:lpstr>How ASTERIX Indexes Fast-Incoming Spatial Data?</vt:lpstr>
      <vt:lpstr>LSM-based R-tree</vt:lpstr>
      <vt:lpstr>PowerPoint Presentation</vt:lpstr>
      <vt:lpstr>PowerPoint Presentation</vt:lpstr>
      <vt:lpstr>PowerPoint Presentation</vt:lpstr>
      <vt:lpstr>PowerPoint Presentation</vt:lpstr>
      <vt:lpstr>Asterix Data Model</vt:lpstr>
      <vt:lpstr>Similarity Selection Queries</vt:lpstr>
      <vt:lpstr>Fuzzy Join in AQL</vt:lpstr>
      <vt:lpstr>Creating a Feed</vt:lpstr>
      <vt:lpstr>Ingesting Data</vt:lpstr>
      <vt:lpstr>ASTERIX Project Status</vt:lpstr>
      <vt:lpstr>Conclusions</vt:lpstr>
      <vt:lpstr>References</vt:lpstr>
      <vt:lpstr>References</vt:lpstr>
    </vt:vector>
  </TitlesOfParts>
  <Manager/>
  <Company>University California Irvine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RinderHack</dc:creator>
  <cp:keywords/>
  <dc:description/>
  <cp:lastModifiedBy>Chen Li</cp:lastModifiedBy>
  <cp:revision>1242</cp:revision>
  <dcterms:created xsi:type="dcterms:W3CDTF">2002-12-30T18:35:41Z</dcterms:created>
  <dcterms:modified xsi:type="dcterms:W3CDTF">2012-11-08T00:15:59Z</dcterms:modified>
  <cp:category/>
</cp:coreProperties>
</file>