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8" r:id="rId1"/>
    <p:sldMasterId id="2147483780" r:id="rId2"/>
    <p:sldMasterId id="2147483792" r:id="rId3"/>
  </p:sldMasterIdLst>
  <p:notesMasterIdLst>
    <p:notesMasterId r:id="rId43"/>
  </p:notesMasterIdLst>
  <p:handoutMasterIdLst>
    <p:handoutMasterId r:id="rId44"/>
  </p:handoutMasterIdLst>
  <p:sldIdLst>
    <p:sldId id="284" r:id="rId4"/>
    <p:sldId id="358" r:id="rId5"/>
    <p:sldId id="338" r:id="rId6"/>
    <p:sldId id="345" r:id="rId7"/>
    <p:sldId id="343" r:id="rId8"/>
    <p:sldId id="346" r:id="rId9"/>
    <p:sldId id="347" r:id="rId10"/>
    <p:sldId id="348" r:id="rId11"/>
    <p:sldId id="349" r:id="rId12"/>
    <p:sldId id="350" r:id="rId13"/>
    <p:sldId id="359" r:id="rId14"/>
    <p:sldId id="360" r:id="rId15"/>
    <p:sldId id="361" r:id="rId16"/>
    <p:sldId id="324" r:id="rId17"/>
    <p:sldId id="327" r:id="rId18"/>
    <p:sldId id="319" r:id="rId19"/>
    <p:sldId id="326" r:id="rId20"/>
    <p:sldId id="294" r:id="rId21"/>
    <p:sldId id="320" r:id="rId22"/>
    <p:sldId id="336" r:id="rId23"/>
    <p:sldId id="312" r:id="rId24"/>
    <p:sldId id="301" r:id="rId25"/>
    <p:sldId id="311" r:id="rId26"/>
    <p:sldId id="371" r:id="rId27"/>
    <p:sldId id="335" r:id="rId28"/>
    <p:sldId id="264" r:id="rId29"/>
    <p:sldId id="266" r:id="rId30"/>
    <p:sldId id="314" r:id="rId31"/>
    <p:sldId id="287" r:id="rId32"/>
    <p:sldId id="363" r:id="rId33"/>
    <p:sldId id="364" r:id="rId34"/>
    <p:sldId id="365" r:id="rId35"/>
    <p:sldId id="366" r:id="rId36"/>
    <p:sldId id="367" r:id="rId37"/>
    <p:sldId id="368" r:id="rId38"/>
    <p:sldId id="369" r:id="rId39"/>
    <p:sldId id="370" r:id="rId40"/>
    <p:sldId id="356" r:id="rId41"/>
    <p:sldId id="362" r:id="rId42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3399"/>
    <a:srgbClr val="D4D4DB"/>
    <a:srgbClr val="FFFFCC"/>
    <a:srgbClr val="CBF5FF"/>
    <a:srgbClr val="FFCCCC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60935" autoAdjust="0"/>
  </p:normalViewPr>
  <p:slideViewPr>
    <p:cSldViewPr>
      <p:cViewPr varScale="1">
        <p:scale>
          <a:sx n="78" d="100"/>
          <a:sy n="78" d="100"/>
        </p:scale>
        <p:origin x="-36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2" d="100"/>
        <a:sy n="72" d="100"/>
      </p:scale>
      <p:origin x="0" y="3450"/>
    </p:cViewPr>
  </p:sorterViewPr>
  <p:notesViewPr>
    <p:cSldViewPr>
      <p:cViewPr varScale="1">
        <p:scale>
          <a:sx n="60" d="100"/>
          <a:sy n="60" d="100"/>
        </p:scale>
        <p:origin x="-2490" y="-72"/>
      </p:cViewPr>
      <p:guideLst>
        <p:guide orient="horz" pos="3224"/>
        <p:guide pos="2236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r>
              <a:rPr lang="en-US" smtClean="0"/>
              <a:t>Chen Li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02A867EB-2350-4145-937E-7C5640E1AA84}" type="datetimeFigureOut">
              <a:rPr lang="en-US" smtClean="0"/>
              <a:pPr/>
              <a:t>3/22/2012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r>
              <a:rPr lang="it-IT" smtClean="0"/>
              <a:t>Chen Li (UCI and Bimaple)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DA64EED7-8BBB-4CE8-9026-2FE9DD378B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r>
              <a:rPr lang="en-US" smtClean="0"/>
              <a:t>Chen Li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D2A26B10-6E10-4803-A917-1011CA9BB6D0}" type="datetimeFigureOut">
              <a:rPr lang="en-US" smtClean="0"/>
              <a:pPr/>
              <a:t>3/22/2012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r>
              <a:rPr lang="it-IT" smtClean="0"/>
              <a:t>Chen Li (UCI and Bimaple)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3066EC74-4C41-4C0D-8495-05715179D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Chen Li (UCI and Bimaple)</a:t>
            </a: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Chen Li (UCI and Bimaple)</a:t>
            </a: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C34C15-0641-45F8-BBEF-1D83362095DA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 cap="flat"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7CE469-934C-4A79-9B1A-4469A0426D1F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 cap="flat"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4B95DC-5E10-4FFA-B603-8C83DD08A257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 cap="flat"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Chen Li (UCI and Bimaple)</a:t>
            </a:r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Chen Li (UCI and Bimaple)</a:t>
            </a:r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Chen Li (UCI and Bimaple)</a:t>
            </a:r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Chen Li (UCI and Bimaple)</a:t>
            </a:r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6988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Chen Li (UCI and Bimaple)</a:t>
            </a:r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6988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Chen Li (UCI and Bimaple)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Chen Li (UCI and Bimaple)</a:t>
            </a:r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57DBAD-7535-4C22-9D76-831C442EE169}" type="slidenum">
              <a:rPr lang="zh-CN" altLang="en-US"/>
              <a:pPr/>
              <a:t>24</a:t>
            </a:fld>
            <a:endParaRPr lang="en-US" altLang="zh-CN"/>
          </a:p>
        </p:txBody>
      </p:sp>
      <p:sp>
        <p:nvSpPr>
          <p:cNvPr id="42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Chen Li (UCI and Bimaple)</a:t>
            </a:r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57DBAD-7535-4C22-9D76-831C442EE169}" type="slidenum">
              <a:rPr lang="zh-CN" altLang="en-US"/>
              <a:pPr/>
              <a:t>25</a:t>
            </a:fld>
            <a:endParaRPr lang="en-US" altLang="zh-CN"/>
          </a:p>
        </p:txBody>
      </p:sp>
      <p:sp>
        <p:nvSpPr>
          <p:cNvPr id="42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Chen Li (UCI and Bimaple)</a:t>
            </a:r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Chen Li (UCI and Bimaple)</a:t>
            </a:r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4DEB1D-EC20-45DB-BFBE-796A5602469B}" type="slidenum">
              <a:rPr lang="en-US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 cap="flat"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Chen Li (UCI and Bimaple)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Chen Li (UCI and Bimaple)</a:t>
            </a: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Chen Li (UCI and Bimaple)</a:t>
            </a: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Chen Li (UCI and Bimaple)</a:t>
            </a: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Chen Li (UCI and Bimaple)</a:t>
            </a: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Chen Li (UCI and Bimaple)</a:t>
            </a: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Chen Li (UCI and Bimaple)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>
                <a:solidFill>
                  <a:schemeClr val="accent2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E84C11F-5AEF-4DAA-9D5E-D133B660D7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0"/>
            <a:ext cx="2590800" cy="4572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24599"/>
            <a:ext cx="5791200" cy="5334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09600"/>
            <a:ext cx="533400" cy="244476"/>
          </a:xfrm>
          <a:prstGeom prst="rect">
            <a:avLst/>
          </a:prstGeom>
        </p:spPr>
        <p:txBody>
          <a:bodyPr/>
          <a:lstStyle/>
          <a:p>
            <a:fld id="{1E84C11F-5AEF-4DAA-9D5E-D133B660D7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  <a:prstGeom prst="rect">
            <a:avLst/>
          </a:prstGeom>
        </p:spPr>
        <p:txBody>
          <a:bodyPr/>
          <a:lstStyle/>
          <a:p>
            <a:fld id="{1E84C11F-5AEF-4DAA-9D5E-D133B660D7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3" name="Group 1027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1028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1029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" name="Group 1030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1031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1032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1033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8" name="Rectangle 1034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9" name="Rectangle 1035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151564" name="Rectangle 1036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1565" name="Rectangle 103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038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1C1C1C"/>
              </a:solidFill>
            </a:endParaRPr>
          </a:p>
        </p:txBody>
      </p:sp>
      <p:sp>
        <p:nvSpPr>
          <p:cNvPr id="15" name="Rectangle 1039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1C1C1C"/>
              </a:solidFill>
            </a:endParaRPr>
          </a:p>
        </p:txBody>
      </p:sp>
      <p:sp>
        <p:nvSpPr>
          <p:cNvPr id="16" name="Rectangle 104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1606400-C662-4EED-B1E8-92E7797150D9}" type="slidenum">
              <a:rPr lang="en-US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C1C1C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C8AF2-15C5-43C2-9860-17FA1EAFDA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1B1C5-80FF-43AE-AF93-D77A5DBD35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0138" y="179546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2538" y="179546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66CC3-A888-49EB-9DC1-5A256575DA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07D92-AFBC-4B6D-8E2D-66B5D75B64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AB941-BC98-472A-A8DF-EA77A820A8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F12FA-A7C4-4824-9006-64B4D5A63C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2FDD1-F4A6-4BE2-B872-BCB3FF0292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315200" cy="609600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914400"/>
            <a:ext cx="8378952" cy="533400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pic>
        <p:nvPicPr>
          <p:cNvPr id="4" name="Picture 3" descr="is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52401" y="5943600"/>
            <a:ext cx="653790" cy="7574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57B55-130A-4BAA-B8B5-F729E30D34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E8EE7-0A2E-41A3-863C-10CDF78B0C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29438" y="596900"/>
            <a:ext cx="1943100" cy="5313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0138" y="596900"/>
            <a:ext cx="5676900" cy="5313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B703A-9AB8-4CA6-96FC-6DF8D78ACB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3" name="Group 1027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1028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1029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" name="Group 1030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1031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1032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1033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8" name="Rectangle 1034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9" name="Rectangle 1035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151564" name="Rectangle 1036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1565" name="Rectangle 103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038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1C1C1C"/>
              </a:solidFill>
            </a:endParaRPr>
          </a:p>
        </p:txBody>
      </p:sp>
      <p:sp>
        <p:nvSpPr>
          <p:cNvPr id="15" name="Rectangle 1039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1C1C1C"/>
              </a:solidFill>
            </a:endParaRPr>
          </a:p>
        </p:txBody>
      </p:sp>
      <p:sp>
        <p:nvSpPr>
          <p:cNvPr id="16" name="Rectangle 104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1606400-C662-4EED-B1E8-92E7797150D9}" type="slidenum">
              <a:rPr lang="en-US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C1C1C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C8AF2-15C5-43C2-9860-17FA1EAFDA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1B1C5-80FF-43AE-AF93-D77A5DBD35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0138" y="179546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2538" y="179546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66CC3-A888-49EB-9DC1-5A256575DA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07D92-AFBC-4B6D-8E2D-66B5D75B64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AB941-BC98-472A-A8DF-EA77A820A8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F12FA-A7C4-4824-9006-64B4D5A63C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2743200"/>
            <a:ext cx="7620000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1430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219200" y="1600200"/>
            <a:ext cx="79248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600200"/>
            <a:ext cx="79248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553200" y="0"/>
            <a:ext cx="2590800" cy="4572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143000" cy="7016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E84C11F-5AEF-4DAA-9D5E-D133B660D7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0" y="6324599"/>
            <a:ext cx="5791200" cy="5334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2FDD1-F4A6-4BE2-B872-BCB3FF0292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57B55-130A-4BAA-B8B5-F729E30D34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E8EE7-0A2E-41A3-863C-10CDF78B0C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29438" y="596900"/>
            <a:ext cx="1943100" cy="5313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0138" y="596900"/>
            <a:ext cx="5676900" cy="5313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B703A-9AB8-4CA6-96FC-6DF8D78ACB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553200" y="0"/>
            <a:ext cx="2590800" cy="457201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0" y="609600"/>
            <a:ext cx="533400" cy="244476"/>
          </a:xfrm>
          <a:prstGeom prst="rect">
            <a:avLst/>
          </a:prstGeom>
        </p:spPr>
        <p:txBody>
          <a:bodyPr rtlCol="0"/>
          <a:lstStyle/>
          <a:p>
            <a:fld id="{1E84C11F-5AEF-4DAA-9D5E-D133B660D7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0" y="6324599"/>
            <a:ext cx="5791200" cy="533401"/>
          </a:xfrm>
          <a:prstGeom prst="rect">
            <a:avLst/>
          </a:prstGeom>
        </p:spPr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6553200" y="0"/>
            <a:ext cx="2590800" cy="457201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>
          <a:xfrm>
            <a:off x="0" y="609600"/>
            <a:ext cx="533400" cy="244476"/>
          </a:xfrm>
          <a:prstGeom prst="rect">
            <a:avLst/>
          </a:prstGeom>
        </p:spPr>
        <p:txBody>
          <a:bodyPr rtlCol="0"/>
          <a:lstStyle/>
          <a:p>
            <a:fld id="{1E84C11F-5AEF-4DAA-9D5E-D133B660D7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0" y="6324599"/>
            <a:ext cx="5791200" cy="533401"/>
          </a:xfrm>
          <a:prstGeom prst="rect">
            <a:avLst/>
          </a:prstGeom>
        </p:spPr>
        <p:txBody>
          <a:bodyPr rtlCol="0"/>
          <a:lstStyle/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24599"/>
            <a:ext cx="5791200" cy="5334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82000" y="6400800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E84C11F-5AEF-4DAA-9D5E-D133B660D7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53200" y="0"/>
            <a:ext cx="2590800" cy="4572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324599"/>
            <a:ext cx="5791200" cy="5334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E84C11F-5AEF-4DAA-9D5E-D133B660D7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53200" y="0"/>
            <a:ext cx="2590800" cy="4572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324599"/>
            <a:ext cx="5791200" cy="5334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09600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E84C11F-5AEF-4DAA-9D5E-D133B660D7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  <a:prstGeom prst="rect">
            <a:avLst/>
          </a:prstGeom>
        </p:spPr>
        <p:txBody>
          <a:bodyPr rtlCol="0"/>
          <a:lstStyle>
            <a:lvl1pPr>
              <a:defRPr sz="2800"/>
            </a:lvl1pPr>
          </a:lstStyle>
          <a:p>
            <a:fld id="{1E84C11F-5AEF-4DAA-9D5E-D133B660D7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0"/>
            <a:ext cx="5943600" cy="609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838200"/>
            <a:ext cx="8378952" cy="5334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53340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-1" y="609600"/>
            <a:ext cx="577901" cy="228600"/>
          </a:xfrm>
          <a:prstGeom prst="rect">
            <a:avLst/>
          </a:prstGeom>
          <a:solidFill>
            <a:schemeClr val="tx2"/>
          </a:solidFill>
          <a:ln w="50800" cap="rnd" cmpd="dbl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09600" y="609600"/>
            <a:ext cx="85344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6" name="Rectangle 8"/>
          <p:cNvSpPr>
            <a:spLocks noChangeArrowheads="1"/>
          </p:cNvSpPr>
          <p:nvPr/>
        </p:nvSpPr>
        <p:spPr bwMode="gray">
          <a:xfrm>
            <a:off x="501650" y="1411288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102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8875" y="596900"/>
            <a:ext cx="75311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00138" y="179546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053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054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054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B86A07-DCB2-4F1F-9772-4037BB5BF24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6" name="Rectangle 8"/>
          <p:cNvSpPr>
            <a:spLocks noChangeArrowheads="1"/>
          </p:cNvSpPr>
          <p:nvPr/>
        </p:nvSpPr>
        <p:spPr bwMode="gray">
          <a:xfrm>
            <a:off x="501650" y="1411288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102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8875" y="596900"/>
            <a:ext cx="75311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00138" y="179546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053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054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054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B86A07-DCB2-4F1F-9772-4037BB5BF24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search.ics.uci.edu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mniplaces.com/" TargetMode="External"/><Relationship Id="rId4" Type="http://schemas.openxmlformats.org/officeDocument/2006/relationships/hyperlink" Target="http://ipubmed.ics.uci.edu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psearch.ics.uci.edu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pubmed.ics.uci.edu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omniplaces.com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flamingo.ics.uci.edu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cherry.ics.uci.edu:8080/" TargetMode="External"/><Relationship Id="rId2" Type="http://schemas.openxmlformats.org/officeDocument/2006/relationships/hyperlink" Target="http://asterix.ics.uci.edu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52400" y="1676400"/>
            <a:ext cx="8839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en-US" altLang="zh-CN" sz="3600" kern="0" dirty="0" smtClean="0">
                <a:solidFill>
                  <a:srgbClr val="C00000"/>
                </a:solidFill>
              </a:rPr>
              <a:t>Improving Search for Emerging Applications</a:t>
            </a:r>
            <a:endParaRPr lang="en-US" altLang="zh-CN" sz="3600" kern="0" dirty="0">
              <a:solidFill>
                <a:srgbClr val="C00000"/>
              </a:solidFill>
              <a:latin typeface="+mn-lt"/>
              <a:ea typeface="+mn-ea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33400" y="5562600"/>
            <a:ext cx="800100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ctr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•"/>
              <a:defRPr/>
            </a:pPr>
            <a:r>
              <a:rPr lang="en-US" altLang="zh-CN" sz="2000" kern="0" dirty="0" smtClean="0">
                <a:solidFill>
                  <a:schemeClr val="bg1"/>
                </a:solidFill>
                <a:latin typeface="+mn-lt"/>
                <a:ea typeface="+mn-ea"/>
              </a:rPr>
              <a:t>* Some techniques current being licensed to Bimaple</a:t>
            </a:r>
            <a:endParaRPr lang="en-US" altLang="zh-CN" sz="2000" kern="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2" name="Rectangle 1027"/>
          <p:cNvSpPr txBox="1">
            <a:spLocks noChangeArrowheads="1"/>
          </p:cNvSpPr>
          <p:nvPr/>
        </p:nvSpPr>
        <p:spPr>
          <a:xfrm>
            <a:off x="2057400" y="3276600"/>
            <a:ext cx="5334000" cy="1371600"/>
          </a:xfrm>
          <a:prstGeom prst="rect">
            <a:avLst/>
          </a:prstGeom>
          <a:noFill/>
        </p:spPr>
        <p:txBody>
          <a:bodyPr vert="horz" lIns="92075" tIns="46038" rIns="92075" bIns="46038" anchor="ctr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Chen Li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UC Irvine</a:t>
            </a:r>
          </a:p>
        </p:txBody>
      </p:sp>
      <p:pic>
        <p:nvPicPr>
          <p:cNvPr id="5" name="Picture 2" descr="http://www.ignyte.com/portfolio/GraphicsIllustrations/05-search-database-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2895600"/>
            <a:ext cx="3048000" cy="1912971"/>
          </a:xfrm>
          <a:prstGeom prst="rect">
            <a:avLst/>
          </a:prstGeom>
          <a:noFill/>
        </p:spPr>
      </p:pic>
      <p:pic>
        <p:nvPicPr>
          <p:cNvPr id="6" name="Picture 5" descr="is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5562600"/>
            <a:ext cx="982663" cy="11384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609600"/>
          </a:xfrm>
        </p:spPr>
        <p:txBody>
          <a:bodyPr>
            <a:noAutofit/>
          </a:bodyPr>
          <a:lstStyle/>
          <a:p>
            <a:r>
              <a:rPr lang="en-US" dirty="0" smtClean="0"/>
              <a:t>Demos</a:t>
            </a:r>
            <a:endParaRPr lang="en-US" dirty="0"/>
          </a:p>
        </p:txBody>
      </p:sp>
      <p:sp>
        <p:nvSpPr>
          <p:cNvPr id="77829" name="AutoShape 5" descr="data:image/jpg;base64,/9j/4AAQSkZJRgABAQAAAQABAAD/2wCEAAkGBhQQEBQQEhIUFRQVFA8QDxAPFBAPFA8QFRAVFBUQFRUXHCcfGRkjGRUSIDAgIycpLCwsFR4xNTAqNSYuLCkBCQoKDgwOGg8PGi8lHyUsKSwpKikpKi0vLC8pLiwsLCwtLywpLiwsLCk1KiwpKS81KSkpLCksLC4pLCwsLDUsKf/AABEIAIEAgAMBIgACEQEDEQH/xAAcAAACAgMBAQAAAAAAAAAAAAACAwABBQYHBAj/xAA2EAACAgECAwQHBwQDAAAAAAABAgADEQQSBSExBhNBURQiYXGBwfAHMkJSkaGxFSNyklPR0v/EABwBAAICAwEBAAAAAAAAAAAAAAECBAUAAwYHCP/EACwRAAICAQMCBAUFAQAAAAAAAAABAhEDBBIhBTEGQVFxEyJhgfAUMpGh8WL/2gAMAwEAAhEDEQA/AN8sOIvfLLCVjM8hR06RN8vMHu5BWZnAeApMSKIwJFYrdAYirF8o4iTExOgp0eUJiNVsxhWAao12NuskksCU0wCLUSy0DnJthoIW4QlMAVwgcTAMo84HSRTiO25mGN0UjQ8QNkNDAxWXtgOY/EA15iip+oCwtsx3FuO06QZusC/lUZZ2/wAVHWazqPtQXOKqCR+a1tn7AGWek6PrNZzhxtr17IiZ9dhw/vkbvtlETR6vtEtPWhPgz/MTK6TttU5xYrV+0+un6gZEm5vDHUsC3Sx2vo0yLj6xpJyrfXuZ5jGKuRBpKuAykMp6MpBB/SNUShknF7ZLktFNNcA4lGG0UwzMQy5AZpFXzhiuCxhHv0IywqzCxIEgFbGAQtsiiWYDU2Xymm9uO3A0SiqrBvYZGeYpU5G5h4n2TOcc4uunpsuboilj7TjkvxJAnA9Tr3vta6w5d2LMT/HwGB8J1Ph7pEdXleXMvkj/AGyr12peOO2PdmQ7x7rN7szux5k5ZmP14TL6ThNn/G/+rTC6NckDrkjAHMk5HQTuPDhohjbw3UA9Mmmv/wBT1SWX9PFKMeDl/hfHbtmgaLhpJ27cHyIx/MyVvZ9guf2m28W0aLYtyUvUpGxg6qoz4fdJEmouXZ4TbDVb0ml7lVm0eyclJ/c0fQ8Us0j5Q5XPr1now+R9s6FwzXJfWttZyD4eKnxU+2c54u4LEjzjuxHG+51IpJ9S71cH8NmDtPx6fGcz4n6Hj1OB6nEqnFW/qvO/Vlr0TqM8cvgzdxZ0hlgYjYLCeSHeJiWiY6wSgsKNqYQhgRKxyGLYskOCROobAjkblPHr7eRhg7lRHk2jnv2ocQI0wQfjsUH2gAt/IE5fU3Ob/wDaUM1IfKzn8Vac9BnrHh+KjpFXqzn9a28jMxobirKy/eBVl/yBBH74ndatfratOL9Rr9Oo2qzKKUchiPuAK3M+6cA0eq2kHCtj8Ljcpz5jM2zsfp0u1Itt0rWVJnfXpKlILEeqDzGB8Ze5Yqat+RX424ul5na30d2oo22XVncudvdhGU4yM4bkczmGu17ozVMTlSVPwmZs7Z6GnVV1Jo9lYyt/eJWtiucbNo3Y5Hrz8Z5ftM4bsZdVXU9aN6rhlQAN4H1WMzRyeOe2S4fY0a7As8LXePfuarq9XmYptWVYODgqysp8iDkH9oF2oniutzLLNNbHfoQdNh2tH0RVZvUMPxBWHxAPzllJWhp21Ip6qlan3qgX5RpE+e8tLJKu1nokJcI87CBGNFkzUSEU8WDDzKKQIdcHor6TxcRHIz2VGI1teRGxupEfIjn3anQd9TYnjjcvvXmPnOVn/vPvna+JUYM5z2r4AUY3oPUPOxRz2N4tjynonh/WqK+DJ8MpdXjb+ZGuVg55ePIe/kPnOpG/VcE0S93rtP8A3GBFFVdNz72GWLP15efs5Tlf19ecOyzJztVen3AEHIeQnYSW6l5Fav7Mg2sLksxJZiSxY5LEnJJPtJnW+x3FTxfh1uiuuXvKkAUOnrMmMV2bt3Mg8jy6ziQee/gvHLNJeuoq27lzydQ6sCMFWU9QYcvzr2Egtr58xuuDVu1bDDIzIw8iDiZDsbww6vW1V4yqsLbfIIhBIPvwB8TPBxrir6/VG0Uqr2bR3VG4hmxjIB55M619n3ZQaKnLc7rMGw/lA6Vj2Dnn2mU3W+prSaZpv52qS9/Mk6XSqc/ojcwZRaXFuZ485WzpUhZaBjMA9YatGZvqgFhrFrGV9YWNIcol2pkSg08+r4tVUyJZYEaw7ag3Le35QfOLCMpOoqyNJ1yzF8T0eZrmp03hj9pua6yq2x6UsVrK8d6q5Jrz0B8PP9Jr/G+Iaeh2SyzayoLGXa5wjHAPIfWZd6V5dyhtd+lEWbjV3waDxXsarktUQhPVD90n2eU13UdndRX1qY+1MOP2nXG4dkbhzBAIPmp5jw8oj+nHynSafrebEtsuUQp6WEjkS8KuPSqz/VplOH9i9RaRlRWPNzzx/iOc6Lqu7owbbFrDZA3nbnHlMvwnSpaoetldT0ZDuHLrN2fxBmULjCvryLDSRvlmK7J9jKtL6wG5yMGxsZx4hfITeNPVgQNPogBPQBicRrNTk1Et83ZZY8agqRcW4jN0WTK9qiREQ8AxlkUxmxEiJIxOUpRylzGB8hAzEdsOFjUaO1cEsim2or95bE5jGOfPpMtG1ibcGWWDJHJHuuTTlgpRpnJtRwi6ujTOVuKWrbbqyBcWOqZm2l1rIbkNuM8gc+c8/FuFahh66W2N6FUNxrdWP97IQjn62Mzsyyy3t+X8To4+Isiabgr9fxFW9CnxfByDimhv7ywMmqOoPo/9PNOe67sKuQ3gOnP4yuJcG11V9iIHK0sNaCA5FjME3VDHUZJ9X3zryv8AXPnC3/XOa14iknfwl+fYL0X/AEc44fwO9K+HkAG57NTdZ6QHZE31khXA5jwHxg8W4S+nZq2J32C/Vd5R6VXX35wq1V10/iG0HLnxnSd5+swDYZGXWp77cVXPHu7X8DrSKuGc51OouNVluo9KL+i0tpnpdq0qPcHf3oDDaxbmd3UdIFlmoLqGexHNeiOjbGqbKmlCxC1go5Lbt2+b3qeCae5xZbTW7jHruoYnHTPnj29J7/DHh5csfpN8ur49q24+ftx7f4BaWV/uNL4Rcy8QdSbLNzaglz6TX3ABG1HRx3bL4KV5++bbvh2DlPOTKfV5/wBRJSquK/OxPwY9iqxjc4gw1aXZV4yKuCQuAQ0sGLrjIzGaCBjQ2BPOXh5mNCNDS8rfFbpYisG0NXhd5FHlJui0ZtGd5BeyDuldZlGUNDwg885MgaGguB6m6TzmElmeUBjCgRVFGWX5YgwXMYeiq4ZlyQsLFJ1jZckLCyoaSSTUxJFWdYMkkxBXYkJZUkJjBMGSSEKCWSXJCjCRdkkkZBR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31" name="AutoShape 7" descr="data:image/jpg;base64,/9j/4AAQSkZJRgABAQAAAQABAAD/2wCEAAkGBhQQEBQQEhIUFRQVFA8QDxAPFBAPFA8QFRAVFBUQFRUXHCcfGRkjGRUSIDAgIycpLCwsFR4xNTAqNSYuLCkBCQoKDgwOGg8PGi8lHyUsKSwpKikpKi0vLC8pLiwsLCwtLywpLiwsLCk1KiwpKS81KSkpLCksLC4pLCwsLDUsKf/AABEIAIEAgAMBIgACEQEDEQH/xAAcAAACAgMBAQAAAAAAAAAAAAACAwABBQYHBAj/xAA2EAACAgECAwQHBwQDAAAAAAABAgADEQQSBSExBhNBURQiYXGBwfAHMkJSkaGxFSNyklPR0v/EABwBAAICAwEBAAAAAAAAAAAAAAECBAUAAwYHCP/EACwRAAICAQMCBAUFAQAAAAAAAAABAhEDBBIhBTEGQVFxEyJhgfAUMpGh8WL/2gAMAwEAAhEDEQA/AN8sOIvfLLCVjM8hR06RN8vMHu5BWZnAeApMSKIwJFYrdAYirF8o4iTExOgp0eUJiNVsxhWAao12NuskksCU0wCLUSy0DnJthoIW4QlMAVwgcTAMo84HSRTiO25mGN0UjQ8QNkNDAxWXtgOY/EA15iip+oCwtsx3FuO06QZusC/lUZZ2/wAVHWazqPtQXOKqCR+a1tn7AGWek6PrNZzhxtr17IiZ9dhw/vkbvtlETR6vtEtPWhPgz/MTK6TttU5xYrV+0+un6gZEm5vDHUsC3Sx2vo0yLj6xpJyrfXuZ5jGKuRBpKuAykMp6MpBB/SNUShknF7ZLktFNNcA4lGG0UwzMQy5AZpFXzhiuCxhHv0IywqzCxIEgFbGAQtsiiWYDU2Xymm9uO3A0SiqrBvYZGeYpU5G5h4n2TOcc4uunpsuboilj7TjkvxJAnA9Tr3vta6w5d2LMT/HwGB8J1Ph7pEdXleXMvkj/AGyr12peOO2PdmQ7x7rN7szux5k5ZmP14TL6ThNn/G/+rTC6NckDrkjAHMk5HQTuPDhohjbw3UA9Mmmv/wBT1SWX9PFKMeDl/hfHbtmgaLhpJ27cHyIx/MyVvZ9guf2m28W0aLYtyUvUpGxg6qoz4fdJEmouXZ4TbDVb0ml7lVm0eyclJ/c0fQ8Us0j5Q5XPr1now+R9s6FwzXJfWttZyD4eKnxU+2c54u4LEjzjuxHG+51IpJ9S71cH8NmDtPx6fGcz4n6Hj1OB6nEqnFW/qvO/Vlr0TqM8cvgzdxZ0hlgYjYLCeSHeJiWiY6wSgsKNqYQhgRKxyGLYskOCROobAjkblPHr7eRhg7lRHk2jnv2ocQI0wQfjsUH2gAt/IE5fU3Ob/wDaUM1IfKzn8Vac9BnrHh+KjpFXqzn9a28jMxobirKy/eBVl/yBBH74ndatfratOL9Rr9Oo2qzKKUchiPuAK3M+6cA0eq2kHCtj8Ljcpz5jM2zsfp0u1Itt0rWVJnfXpKlILEeqDzGB8Ze5Yqat+RX424ul5na30d2oo22XVncudvdhGU4yM4bkczmGu17ozVMTlSVPwmZs7Z6GnVV1Jo9lYyt/eJWtiucbNo3Y5Hrz8Z5ftM4bsZdVXU9aN6rhlQAN4H1WMzRyeOe2S4fY0a7As8LXePfuarq9XmYptWVYODgqysp8iDkH9oF2oniutzLLNNbHfoQdNh2tH0RVZvUMPxBWHxAPzllJWhp21Ip6qlan3qgX5RpE+e8tLJKu1nokJcI87CBGNFkzUSEU8WDDzKKQIdcHor6TxcRHIz2VGI1teRGxupEfIjn3anQd9TYnjjcvvXmPnOVn/vPvna+JUYM5z2r4AUY3oPUPOxRz2N4tjynonh/WqK+DJ8MpdXjb+ZGuVg55ePIe/kPnOpG/VcE0S93rtP8A3GBFFVdNz72GWLP15efs5Tlf19ecOyzJztVen3AEHIeQnYSW6l5Fav7Mg2sLksxJZiSxY5LEnJJPtJnW+x3FTxfh1uiuuXvKkAUOnrMmMV2bt3Mg8jy6ziQee/gvHLNJeuoq27lzydQ6sCMFWU9QYcvzr2Egtr58xuuDVu1bDDIzIw8iDiZDsbww6vW1V4yqsLbfIIhBIPvwB8TPBxrir6/VG0Uqr2bR3VG4hmxjIB55M619n3ZQaKnLc7rMGw/lA6Vj2Dnn2mU3W+prSaZpv52qS9/Mk6XSqc/ojcwZRaXFuZ485WzpUhZaBjMA9YatGZvqgFhrFrGV9YWNIcol2pkSg08+r4tVUyJZYEaw7ag3Le35QfOLCMpOoqyNJ1yzF8T0eZrmp03hj9pua6yq2x6UsVrK8d6q5Jrz0B8PP9Jr/G+Iaeh2SyzayoLGXa5wjHAPIfWZd6V5dyhtd+lEWbjV3waDxXsarktUQhPVD90n2eU13UdndRX1qY+1MOP2nXG4dkbhzBAIPmp5jw8oj+nHynSafrebEtsuUQp6WEjkS8KuPSqz/VplOH9i9RaRlRWPNzzx/iOc6Lqu7owbbFrDZA3nbnHlMvwnSpaoetldT0ZDuHLrN2fxBmULjCvryLDSRvlmK7J9jKtL6wG5yMGxsZx4hfITeNPVgQNPogBPQBicRrNTk1Et83ZZY8agqRcW4jN0WTK9qiREQ8AxlkUxmxEiJIxOUpRylzGB8hAzEdsOFjUaO1cEsim2or95bE5jGOfPpMtG1ibcGWWDJHJHuuTTlgpRpnJtRwi6ujTOVuKWrbbqyBcWOqZm2l1rIbkNuM8gc+c8/FuFahh66W2N6FUNxrdWP97IQjn62Mzsyyy3t+X8To4+Isiabgr9fxFW9CnxfByDimhv7ywMmqOoPo/9PNOe67sKuQ3gOnP4yuJcG11V9iIHK0sNaCA5FjME3VDHUZJ9X3zryv8AXPnC3/XOa14iknfwl+fYL0X/AEc44fwO9K+HkAG57NTdZ6QHZE31khXA5jwHxg8W4S+nZq2J32C/Vd5R6VXX35wq1V10/iG0HLnxnSd5+swDYZGXWp77cVXPHu7X8DrSKuGc51OouNVluo9KL+i0tpnpdq0qPcHf3oDDaxbmd3UdIFlmoLqGexHNeiOjbGqbKmlCxC1go5Lbt2+b3qeCae5xZbTW7jHruoYnHTPnj29J7/DHh5csfpN8ur49q24+ftx7f4BaWV/uNL4Rcy8QdSbLNzaglz6TX3ABG1HRx3bL4KV5++bbvh2DlPOTKfV5/wBRJSquK/OxPwY9iqxjc4gw1aXZV4yKuCQuAQ0sGLrjIzGaCBjQ2BPOXh5mNCNDS8rfFbpYisG0NXhd5FHlJui0ZtGd5BeyDuldZlGUNDwg885MgaGguB6m6TzmElmeUBjCgRVFGWX5YgwXMYeiq4ZlyQsLFJ1jZckLCyoaSSTUxJFWdYMkkxBXYkJZUkJjBMGSSEKCWSXJCjCRdkkkZBR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14400"/>
            <a:ext cx="8378952" cy="5334000"/>
          </a:xfrm>
        </p:spPr>
        <p:txBody>
          <a:bodyPr>
            <a:normAutofit/>
          </a:bodyPr>
          <a:lstStyle/>
          <a:p>
            <a:r>
              <a:rPr lang="en-US" dirty="0" smtClean="0">
                <a:cs typeface="Times New Roman"/>
                <a:hlinkClick r:id="rId3"/>
              </a:rPr>
              <a:t>http://psearch.ics.uci.edu</a:t>
            </a:r>
            <a:r>
              <a:rPr lang="en-US" dirty="0" smtClean="0">
                <a:cs typeface="Times New Roman"/>
              </a:rPr>
              <a:t>: Search on UCI directory;</a:t>
            </a:r>
          </a:p>
          <a:p>
            <a:r>
              <a:rPr lang="en-US" dirty="0" smtClean="0">
                <a:cs typeface="Times New Roman"/>
                <a:hlinkClick r:id="rId4"/>
              </a:rPr>
              <a:t>http://ipubmed.ics.uci.edu</a:t>
            </a:r>
            <a:r>
              <a:rPr lang="en-US" dirty="0" smtClean="0">
                <a:cs typeface="Times New Roman"/>
              </a:rPr>
              <a:t>:  Search on more than 21 million MEDLINE publications</a:t>
            </a:r>
          </a:p>
          <a:p>
            <a:r>
              <a:rPr lang="en-US" dirty="0" smtClean="0">
                <a:hlinkClick r:id="rId5"/>
              </a:rPr>
              <a:t>http://www.omniplaces.com/</a:t>
            </a:r>
            <a:r>
              <a:rPr lang="en-US" dirty="0" smtClean="0">
                <a:cs typeface="Times New Roman"/>
              </a:rPr>
              <a:t>: Location-based search on 17 million geospatial objects.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9B3B74D-4DBC-4066-A241-B24329356ED2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45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09588" y="596900"/>
            <a:ext cx="7531100" cy="812800"/>
          </a:xfrm>
        </p:spPr>
        <p:txBody>
          <a:bodyPr/>
          <a:lstStyle/>
          <a:p>
            <a:pPr eaLnBrk="1" hangingPunct="1"/>
            <a:r>
              <a:rPr lang="en-US" sz="3600" smtClean="0">
                <a:latin typeface="Times New Roman" pitchFamily="18" charset="0"/>
              </a:rPr>
              <a:t>Search on People Directories</a:t>
            </a: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075" y="1477963"/>
            <a:ext cx="870585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027"/>
          <p:cNvSpPr txBox="1">
            <a:spLocks noChangeArrowheads="1"/>
          </p:cNvSpPr>
          <p:nvPr/>
        </p:nvSpPr>
        <p:spPr bwMode="auto">
          <a:xfrm>
            <a:off x="698500" y="6184900"/>
            <a:ext cx="8054975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2400" kern="0" dirty="0">
                <a:solidFill>
                  <a:srgbClr val="000000"/>
                </a:solidFill>
                <a:hlinkClick r:id="rId4"/>
              </a:rPr>
              <a:t>psearch.ics.uci.edu</a:t>
            </a:r>
            <a:endParaRPr lang="en-US" sz="2400" kern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A609DA1-BA2E-4227-AC8E-D4A794983C0A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483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09588" y="596900"/>
            <a:ext cx="7531100" cy="812800"/>
          </a:xfrm>
        </p:spPr>
        <p:txBody>
          <a:bodyPr/>
          <a:lstStyle/>
          <a:p>
            <a:pPr eaLnBrk="1" hangingPunct="1"/>
            <a:r>
              <a:rPr lang="en-US" sz="3600" smtClean="0">
                <a:latin typeface="Times New Roman" pitchFamily="18" charset="0"/>
              </a:rPr>
              <a:t>Search on Publications</a:t>
            </a:r>
          </a:p>
        </p:txBody>
      </p:sp>
      <p:sp>
        <p:nvSpPr>
          <p:cNvPr id="7" name="Rectangle 1027"/>
          <p:cNvSpPr txBox="1">
            <a:spLocks noChangeArrowheads="1"/>
          </p:cNvSpPr>
          <p:nvPr/>
        </p:nvSpPr>
        <p:spPr bwMode="auto">
          <a:xfrm>
            <a:off x="698500" y="6184900"/>
            <a:ext cx="8054975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2400" kern="0" dirty="0">
                <a:solidFill>
                  <a:srgbClr val="000000"/>
                </a:solidFill>
                <a:hlinkClick r:id="rId3"/>
              </a:rPr>
              <a:t>ipubmed.ics.uci.edu</a:t>
            </a:r>
            <a:endParaRPr lang="en-US" sz="2400" kern="0" dirty="0">
              <a:solidFill>
                <a:srgbClr val="000000"/>
              </a:solidFill>
            </a:endParaRPr>
          </a:p>
        </p:txBody>
      </p: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75" y="1519238"/>
            <a:ext cx="9020175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85B3236-F0EA-4EA1-B824-96B92F2D276D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50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09588" y="596900"/>
            <a:ext cx="7531100" cy="812800"/>
          </a:xfrm>
        </p:spPr>
        <p:txBody>
          <a:bodyPr/>
          <a:lstStyle/>
          <a:p>
            <a:pPr eaLnBrk="1" hangingPunct="1"/>
            <a:r>
              <a:rPr lang="en-US" sz="3600" smtClean="0">
                <a:latin typeface="Times New Roman" pitchFamily="18" charset="0"/>
              </a:rPr>
              <a:t>Search on Business Listings</a:t>
            </a: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492250"/>
            <a:ext cx="860107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027"/>
          <p:cNvSpPr txBox="1">
            <a:spLocks noChangeArrowheads="1"/>
          </p:cNvSpPr>
          <p:nvPr/>
        </p:nvSpPr>
        <p:spPr bwMode="auto">
          <a:xfrm>
            <a:off x="698500" y="6211888"/>
            <a:ext cx="8054975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2400" kern="0" dirty="0">
                <a:solidFill>
                  <a:srgbClr val="000000"/>
                </a:solidFill>
                <a:hlinkClick r:id="rId4"/>
              </a:rPr>
              <a:t>www.omniplaces.com</a:t>
            </a:r>
            <a:endParaRPr lang="en-US" sz="2000" kern="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Our Focus: Instant Search in </a:t>
            </a:r>
            <a:r>
              <a:rPr lang="en-US" b="1" dirty="0" smtClean="0">
                <a:solidFill>
                  <a:srgbClr val="C00000"/>
                </a:solidFill>
              </a:rPr>
              <a:t>Vertical Domains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cs typeface="Times New Roman"/>
              </a:rPr>
              <a:t>Server applications (enterprises)</a:t>
            </a:r>
          </a:p>
          <a:p>
            <a:pPr lvl="1"/>
            <a:r>
              <a:rPr lang="en-US" dirty="0" smtClean="0">
                <a:cs typeface="Times New Roman"/>
              </a:rPr>
              <a:t>E.g., e-commerce systems</a:t>
            </a:r>
          </a:p>
          <a:p>
            <a:r>
              <a:rPr lang="en-US" dirty="0" smtClean="0">
                <a:cs typeface="Times New Roman"/>
              </a:rPr>
              <a:t>Powerful features</a:t>
            </a:r>
          </a:p>
          <a:p>
            <a:pPr lvl="1"/>
            <a:r>
              <a:rPr lang="en-US" dirty="0" smtClean="0">
                <a:cs typeface="Times New Roman"/>
              </a:rPr>
              <a:t>Efficient</a:t>
            </a:r>
          </a:p>
          <a:p>
            <a:pPr lvl="1"/>
            <a:r>
              <a:rPr lang="en-US" dirty="0" smtClean="0">
                <a:cs typeface="Times New Roman"/>
              </a:rPr>
              <a:t>Full text</a:t>
            </a:r>
          </a:p>
          <a:p>
            <a:pPr lvl="1"/>
            <a:r>
              <a:rPr lang="en-US" dirty="0" smtClean="0">
                <a:cs typeface="Times New Roman"/>
              </a:rPr>
              <a:t>Fuzzy search</a:t>
            </a:r>
          </a:p>
          <a:p>
            <a:pPr lvl="1"/>
            <a:r>
              <a:rPr lang="en-US" dirty="0" smtClean="0">
                <a:cs typeface="Times New Roman"/>
              </a:rPr>
              <a:t>Location-based search</a:t>
            </a:r>
          </a:p>
          <a:p>
            <a:pPr lvl="1"/>
            <a:r>
              <a:rPr lang="en-US" dirty="0" smtClean="0">
                <a:cs typeface="Times New Roman"/>
              </a:rPr>
              <a:t>…</a:t>
            </a:r>
          </a:p>
          <a:p>
            <a:endParaRPr lang="en-US" dirty="0" smtClean="0"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“Instant Search”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Search as you type</a:t>
            </a:r>
          </a:p>
          <a:p>
            <a:r>
              <a:rPr lang="en-US" dirty="0" smtClean="0">
                <a:cs typeface="Times New Roman"/>
              </a:rPr>
              <a:t>Type-ahead search</a:t>
            </a:r>
          </a:p>
          <a:p>
            <a:r>
              <a:rPr lang="en-US" dirty="0" smtClean="0">
                <a:cs typeface="Times New Roman"/>
              </a:rPr>
              <a:t>Autocompletion</a:t>
            </a:r>
          </a:p>
          <a:p>
            <a:r>
              <a:rPr lang="en-US" dirty="0" smtClean="0">
                <a:cs typeface="Times New Roman"/>
              </a:rPr>
              <a:t>…</a:t>
            </a:r>
          </a:p>
          <a:p>
            <a:pPr>
              <a:buNone/>
            </a:pPr>
            <a:endParaRPr lang="en-US" dirty="0" smtClean="0">
              <a:cs typeface="Times New Roman"/>
            </a:endParaRPr>
          </a:p>
          <a:p>
            <a:pPr>
              <a:buNone/>
            </a:pPr>
            <a:r>
              <a:rPr lang="en-US" dirty="0" smtClean="0">
                <a:cs typeface="Times New Roman"/>
              </a:rPr>
              <a:t>Benefits:</a:t>
            </a:r>
          </a:p>
          <a:p>
            <a:pPr lvl="1"/>
            <a:r>
              <a:rPr lang="en-US" dirty="0" smtClean="0"/>
              <a:t>Save user time</a:t>
            </a:r>
          </a:p>
          <a:p>
            <a:pPr lvl="2"/>
            <a:r>
              <a:rPr lang="en-US" dirty="0" smtClean="0"/>
              <a:t>Suggestions</a:t>
            </a:r>
          </a:p>
          <a:p>
            <a:pPr lvl="2"/>
            <a:r>
              <a:rPr lang="en-US" dirty="0" smtClean="0"/>
              <a:t>Save 2-3 seconds (Google Instant)</a:t>
            </a:r>
          </a:p>
          <a:p>
            <a:pPr lvl="1"/>
            <a:r>
              <a:rPr lang="en-US" dirty="0" smtClean="0">
                <a:cs typeface="Times New Roman"/>
              </a:rPr>
              <a:t>Mobile devices</a:t>
            </a:r>
          </a:p>
          <a:p>
            <a:endParaRPr lang="en-US" dirty="0" smtClean="0"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Instant</a:t>
            </a:r>
            <a:endParaRPr lang="en-US" dirty="0"/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838" y="1228725"/>
            <a:ext cx="7934325" cy="44005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Instant Search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Query Prediction</a:t>
            </a:r>
          </a:p>
          <a:p>
            <a:pPr lvl="1"/>
            <a:r>
              <a:rPr lang="en-US" dirty="0" smtClean="0"/>
              <a:t>Example: Google Instant</a:t>
            </a:r>
          </a:p>
          <a:p>
            <a:pPr lvl="1"/>
            <a:r>
              <a:rPr lang="en-US" dirty="0" smtClean="0"/>
              <a:t>Rely on query logs and user profiles</a:t>
            </a:r>
          </a:p>
          <a:p>
            <a:pPr lvl="1"/>
            <a:r>
              <a:rPr lang="en-US" dirty="0" smtClean="0"/>
              <a:t>“Fire” the most likely prediction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Searching directly on the data</a:t>
            </a:r>
          </a:p>
          <a:p>
            <a:pPr lvl="1"/>
            <a:r>
              <a:rPr lang="en-US" dirty="0" smtClean="0">
                <a:cs typeface="Times New Roman"/>
              </a:rPr>
              <a:t>Example: </a:t>
            </a:r>
            <a:r>
              <a:rPr lang="en-US" dirty="0" err="1" smtClean="0">
                <a:cs typeface="Times New Roman"/>
              </a:rPr>
              <a:t>PSearch@UCI</a:t>
            </a:r>
            <a:endParaRPr lang="en-US" dirty="0" smtClean="0">
              <a:cs typeface="Times New Roman"/>
            </a:endParaRPr>
          </a:p>
          <a:p>
            <a:pPr lvl="1"/>
            <a:r>
              <a:rPr lang="en-US" dirty="0" smtClean="0">
                <a:cs typeface="Times New Roman"/>
              </a:rPr>
              <a:t>Not relying on query logs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Performance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&lt; 100 ms</a:t>
            </a:r>
          </a:p>
          <a:p>
            <a:pPr lvl="1"/>
            <a:r>
              <a:rPr lang="en-US" dirty="0" smtClean="0"/>
              <a:t>server processing, network, </a:t>
            </a:r>
            <a:r>
              <a:rPr lang="en-US" dirty="0" err="1" smtClean="0"/>
              <a:t>javascript</a:t>
            </a:r>
            <a:r>
              <a:rPr lang="en-US" dirty="0" smtClean="0"/>
              <a:t>, etc</a:t>
            </a:r>
          </a:p>
          <a:p>
            <a:r>
              <a:rPr lang="en-US" dirty="0" smtClean="0">
                <a:cs typeface="Times New Roman"/>
              </a:rPr>
              <a:t>Requirement for </a:t>
            </a:r>
            <a:r>
              <a:rPr lang="en-US" dirty="0" smtClean="0">
                <a:solidFill>
                  <a:srgbClr val="C00000"/>
                </a:solidFill>
                <a:cs typeface="Times New Roman"/>
              </a:rPr>
              <a:t>high query throughput</a:t>
            </a:r>
          </a:p>
          <a:p>
            <a:pPr lvl="1"/>
            <a:r>
              <a:rPr lang="en-US" dirty="0" smtClean="0">
                <a:cs typeface="Times New Roman"/>
              </a:rPr>
              <a:t>20 queries per second (QPS) </a:t>
            </a:r>
            <a:r>
              <a:rPr lang="en-US" dirty="0" smtClean="0">
                <a:cs typeface="Times New Roman"/>
                <a:sym typeface="Wingdings" pitchFamily="2" charset="2"/>
              </a:rPr>
              <a:t> </a:t>
            </a:r>
            <a:r>
              <a:rPr lang="en-US" dirty="0" smtClean="0">
                <a:cs typeface="Times New Roman"/>
              </a:rPr>
              <a:t>50ms/query (at most)</a:t>
            </a:r>
          </a:p>
          <a:p>
            <a:pPr lvl="1"/>
            <a:r>
              <a:rPr lang="en-US" dirty="0" smtClean="0">
                <a:cs typeface="Times New Roman"/>
              </a:rPr>
              <a:t>100 QPS </a:t>
            </a:r>
            <a:r>
              <a:rPr lang="en-US" dirty="0" smtClean="0">
                <a:cs typeface="Times New Roman"/>
                <a:sym typeface="Wingdings" pitchFamily="2" charset="2"/>
              </a:rPr>
              <a:t></a:t>
            </a:r>
            <a:r>
              <a:rPr lang="en-US" dirty="0" smtClean="0">
                <a:cs typeface="Times New Roman"/>
              </a:rPr>
              <a:t> 10ms/query</a:t>
            </a:r>
          </a:p>
          <a:p>
            <a:r>
              <a:rPr lang="en-US" dirty="0" smtClean="0">
                <a:cs typeface="Times New Roman"/>
              </a:rPr>
              <a:t>Other challenges: </a:t>
            </a:r>
          </a:p>
          <a:p>
            <a:pPr lvl="1"/>
            <a:r>
              <a:rPr lang="en-US" dirty="0" smtClean="0">
                <a:cs typeface="Times New Roman"/>
              </a:rPr>
              <a:t>Ranking</a:t>
            </a:r>
          </a:p>
          <a:p>
            <a:pPr lvl="1"/>
            <a:r>
              <a:rPr lang="en-US" dirty="0" smtClean="0">
                <a:cs typeface="Times New Roman"/>
              </a:rPr>
              <a:t>Space requirements</a:t>
            </a:r>
          </a:p>
          <a:p>
            <a:pPr lvl="1"/>
            <a:r>
              <a:rPr lang="en-US" dirty="0" smtClean="0">
                <a:cs typeface="Times New Roman"/>
              </a:rPr>
              <a:t>…</a:t>
            </a:r>
          </a:p>
          <a:p>
            <a:pPr lvl="1"/>
            <a:endParaRPr lang="en-US" dirty="0" smtClean="0"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Next: two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Fuzzy Search</a:t>
            </a:r>
            <a:r>
              <a:rPr lang="en-US" dirty="0" smtClean="0"/>
              <a:t>: finding results with approximate keywords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  <a:cs typeface="Times New Roman"/>
              </a:rPr>
              <a:t>Full-text</a:t>
            </a:r>
            <a:r>
              <a:rPr lang="en-US" dirty="0" smtClean="0">
                <a:cs typeface="Times New Roman"/>
              </a:rPr>
              <a:t>: find results with query keywords (not necessarily adjacently)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8550" y="5105400"/>
            <a:ext cx="655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133600"/>
            <a:ext cx="6858000" cy="120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my UC Irvine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Text research (main focus of this talk)</a:t>
            </a:r>
          </a:p>
          <a:p>
            <a:r>
              <a:rPr lang="en-US" dirty="0" smtClean="0"/>
              <a:t>Data-intensive </a:t>
            </a:r>
            <a:r>
              <a:rPr lang="en-US" dirty="0" smtClean="0"/>
              <a:t>computing: ASTERIX project</a:t>
            </a:r>
            <a:endParaRPr lang="en-US" dirty="0" smtClean="0"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Edit Distance</a:t>
            </a:r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52400" y="1066800"/>
            <a:ext cx="8567738" cy="499745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3050" marR="0" lvl="0" indent="-27305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altLang="zh-CN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Ed(s1, s2) = minimum # of operations (insertion, deletion, substitution) to change s1 to s2</a:t>
            </a:r>
          </a:p>
          <a:p>
            <a:pPr marL="273050" marR="0" lvl="0" indent="-27305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en-US" altLang="zh-CN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kumimoji="0" lang="en-US" altLang="zh-CN" sz="3600" b="0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s1: </a:t>
            </a:r>
            <a:r>
              <a:rPr kumimoji="0" lang="en-US" altLang="zh-CN" sz="3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 </a:t>
            </a:r>
            <a:r>
              <a:rPr kumimoji="0" lang="en-US" altLang="zh-CN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 n k a t s u b r a m a n i a n</a:t>
            </a:r>
            <a:endParaRPr kumimoji="0" lang="en-US" altLang="zh-CN" sz="3600" b="0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kumimoji="0" lang="en-US" altLang="zh-CN" sz="3600" b="0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s2:</a:t>
            </a:r>
            <a:r>
              <a:rPr kumimoji="0" lang="en-US" altLang="zh-CN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 </a:t>
            </a:r>
            <a:r>
              <a:rPr kumimoji="0" lang="en-US" altLang="zh-CN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 n k a t s u b r a m a n i a n</a:t>
            </a:r>
          </a:p>
          <a:p>
            <a:pPr marL="273050" marR="0" lvl="0" indent="-27305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en-US" altLang="zh-CN" sz="3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ed(s1, s2) = 1</a:t>
            </a:r>
            <a:endParaRPr kumimoji="0" lang="en-US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R: a set of records</a:t>
            </a:r>
          </a:p>
          <a:p>
            <a:pPr lvl="1"/>
            <a:r>
              <a:rPr lang="en-US" dirty="0" smtClean="0"/>
              <a:t>W: a set of distinct words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Query</a:t>
            </a:r>
          </a:p>
          <a:p>
            <a:pPr lvl="1"/>
            <a:r>
              <a:rPr lang="en-US" dirty="0" smtClean="0"/>
              <a:t>Q = {p</a:t>
            </a:r>
            <a:r>
              <a:rPr lang="en-US" baseline="-25000" dirty="0" smtClean="0"/>
              <a:t>1</a:t>
            </a:r>
            <a:r>
              <a:rPr lang="en-US" dirty="0" smtClean="0"/>
              <a:t>, p</a:t>
            </a:r>
            <a:r>
              <a:rPr lang="en-US" baseline="-25000" dirty="0" smtClean="0"/>
              <a:t>2</a:t>
            </a:r>
            <a:r>
              <a:rPr lang="en-US" dirty="0" smtClean="0"/>
              <a:t>, …, p</a:t>
            </a:r>
            <a:r>
              <a:rPr lang="en-US" baseline="-25000" dirty="0" smtClean="0"/>
              <a:t>l</a:t>
            </a:r>
            <a:r>
              <a:rPr lang="en-US" dirty="0" smtClean="0"/>
              <a:t>}: a set of prefixes</a:t>
            </a:r>
          </a:p>
          <a:p>
            <a:pPr lvl="1"/>
            <a:r>
              <a:rPr lang="el-GR" dirty="0" smtClean="0">
                <a:latin typeface="Times New Roman"/>
                <a:cs typeface="Times New Roman"/>
              </a:rPr>
              <a:t>δ</a:t>
            </a:r>
            <a:r>
              <a:rPr lang="en-US" dirty="0" smtClean="0">
                <a:latin typeface="Times New Roman"/>
                <a:cs typeface="Times New Roman"/>
              </a:rPr>
              <a:t>:</a:t>
            </a:r>
            <a:r>
              <a:rPr lang="el-GR" dirty="0" smtClean="0">
                <a:latin typeface="Times New Roman"/>
                <a:cs typeface="Times New Roman"/>
              </a:rPr>
              <a:t> </a:t>
            </a:r>
            <a:r>
              <a:rPr lang="en-US" dirty="0" smtClean="0"/>
              <a:t>Edit-distance threshold</a:t>
            </a:r>
          </a:p>
          <a:p>
            <a:pPr lvl="1"/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/>
              <a:t>Query result</a:t>
            </a:r>
          </a:p>
          <a:p>
            <a:pPr lvl="1"/>
            <a:r>
              <a:rPr lang="en-US" dirty="0" smtClean="0">
                <a:cs typeface="Times New Roman"/>
              </a:rPr>
              <a:t>R</a:t>
            </a:r>
            <a:r>
              <a:rPr lang="en-US" baseline="-25000" dirty="0" smtClean="0">
                <a:cs typeface="Times New Roman"/>
              </a:rPr>
              <a:t>Q</a:t>
            </a:r>
            <a:r>
              <a:rPr lang="en-US" dirty="0" smtClean="0">
                <a:cs typeface="Times New Roman"/>
              </a:rPr>
              <a:t>: a set of records such that each record has all query prefixes or their similar forms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Feature 1: Fuzzy Search</a:t>
            </a:r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524000"/>
            <a:ext cx="6858000" cy="120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Formulation</a:t>
            </a:r>
          </a:p>
        </p:txBody>
      </p:sp>
      <p:graphicFrame>
        <p:nvGraphicFramePr>
          <p:cNvPr id="46" name="Table 45"/>
          <p:cNvGraphicFramePr>
            <a:graphicFrameLocks noGrp="1"/>
          </p:cNvGraphicFramePr>
          <p:nvPr/>
        </p:nvGraphicFramePr>
        <p:xfrm>
          <a:off x="1981200" y="1524000"/>
          <a:ext cx="3505200" cy="2626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</a:tblGrid>
              <a:tr h="40957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Record Strings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  <a:tr h="4095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95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09575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4095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095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7" name="Rectangle 9"/>
          <p:cNvSpPr>
            <a:spLocks noChangeArrowheads="1"/>
          </p:cNvSpPr>
          <p:nvPr/>
        </p:nvSpPr>
        <p:spPr bwMode="auto">
          <a:xfrm>
            <a:off x="1447800" y="762000"/>
            <a:ext cx="3581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4000" dirty="0" err="1" smtClean="0">
                <a:solidFill>
                  <a:srgbClr val="C00000"/>
                </a:solidFill>
                <a:latin typeface="Garamond" pitchFamily="18" charset="0"/>
              </a:rPr>
              <a:t>wenkatsubra</a:t>
            </a:r>
            <a:endParaRPr lang="en-US" sz="4000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48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5105400"/>
            <a:ext cx="8378952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Find strings with a prefix similar to a query keyword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Do it incrementally!</a:t>
            </a:r>
            <a:endParaRPr lang="en-US" dirty="0" smtClean="0">
              <a:solidFill>
                <a:srgbClr val="002060"/>
              </a:solidFill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81200" y="3667780"/>
            <a:ext cx="350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 smtClean="0">
                <a:latin typeface="Garamond" pitchFamily="18" charset="0"/>
              </a:rPr>
              <a:t>venkatasubramanian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1981200" y="1905000"/>
            <a:ext cx="350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 smtClean="0">
                <a:latin typeface="Garamond" pitchFamily="18" charset="0"/>
              </a:rPr>
              <a:t>carey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981200" y="2286000"/>
            <a:ext cx="350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 smtClean="0">
                <a:latin typeface="Garamond" pitchFamily="18" charset="0"/>
              </a:rPr>
              <a:t>jain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1981200" y="2743200"/>
            <a:ext cx="350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 smtClean="0">
                <a:latin typeface="Garamond" pitchFamily="18" charset="0"/>
              </a:rPr>
              <a:t>nicolau</a:t>
            </a:r>
            <a:endParaRPr lang="en-US" sz="24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2133600" y="4113212"/>
            <a:ext cx="1752600" cy="158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981200" y="3210580"/>
            <a:ext cx="350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Garamond" pitchFamily="18" charset="0"/>
              </a:rPr>
              <a:t>smith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381000" y="838200"/>
            <a:ext cx="1295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Garamond" pitchFamily="18" charset="0"/>
              </a:rPr>
              <a:t>Query: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C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CC00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9010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47663" y="1119187"/>
            <a:ext cx="2981325" cy="1187450"/>
            <a:chOff x="1365" y="1548"/>
            <a:chExt cx="1497" cy="748"/>
          </a:xfrm>
        </p:grpSpPr>
        <p:sp>
          <p:nvSpPr>
            <p:cNvPr id="428037" name="Line 5"/>
            <p:cNvSpPr>
              <a:spLocks noChangeShapeType="1"/>
            </p:cNvSpPr>
            <p:nvPr/>
          </p:nvSpPr>
          <p:spPr bwMode="auto">
            <a:xfrm>
              <a:off x="1365" y="1550"/>
              <a:ext cx="0" cy="7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28038" name="Line 6"/>
            <p:cNvSpPr>
              <a:spLocks noChangeShapeType="1"/>
            </p:cNvSpPr>
            <p:nvPr/>
          </p:nvSpPr>
          <p:spPr bwMode="auto">
            <a:xfrm>
              <a:off x="1546" y="1556"/>
              <a:ext cx="0" cy="7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28039" name="Line 7"/>
            <p:cNvSpPr>
              <a:spLocks noChangeShapeType="1"/>
            </p:cNvSpPr>
            <p:nvPr/>
          </p:nvSpPr>
          <p:spPr bwMode="auto">
            <a:xfrm>
              <a:off x="1721" y="1550"/>
              <a:ext cx="0" cy="7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28040" name="Line 8"/>
            <p:cNvSpPr>
              <a:spLocks noChangeShapeType="1"/>
            </p:cNvSpPr>
            <p:nvPr/>
          </p:nvSpPr>
          <p:spPr bwMode="auto">
            <a:xfrm>
              <a:off x="1864" y="1548"/>
              <a:ext cx="0" cy="7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28041" name="Line 9"/>
            <p:cNvSpPr>
              <a:spLocks noChangeShapeType="1"/>
            </p:cNvSpPr>
            <p:nvPr/>
          </p:nvSpPr>
          <p:spPr bwMode="auto">
            <a:xfrm>
              <a:off x="2036" y="1550"/>
              <a:ext cx="0" cy="7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28042" name="Line 10"/>
            <p:cNvSpPr>
              <a:spLocks noChangeShapeType="1"/>
            </p:cNvSpPr>
            <p:nvPr/>
          </p:nvSpPr>
          <p:spPr bwMode="auto">
            <a:xfrm>
              <a:off x="2208" y="1548"/>
              <a:ext cx="0" cy="7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28043" name="Line 11"/>
            <p:cNvSpPr>
              <a:spLocks noChangeShapeType="1"/>
            </p:cNvSpPr>
            <p:nvPr/>
          </p:nvSpPr>
          <p:spPr bwMode="auto">
            <a:xfrm>
              <a:off x="2362" y="1548"/>
              <a:ext cx="0" cy="7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28044" name="Line 12"/>
            <p:cNvSpPr>
              <a:spLocks noChangeShapeType="1"/>
            </p:cNvSpPr>
            <p:nvPr/>
          </p:nvSpPr>
          <p:spPr bwMode="auto">
            <a:xfrm>
              <a:off x="2534" y="1550"/>
              <a:ext cx="0" cy="7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28045" name="Line 13"/>
            <p:cNvSpPr>
              <a:spLocks noChangeShapeType="1"/>
            </p:cNvSpPr>
            <p:nvPr/>
          </p:nvSpPr>
          <p:spPr bwMode="auto">
            <a:xfrm>
              <a:off x="2706" y="1548"/>
              <a:ext cx="0" cy="7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28046" name="Line 14"/>
            <p:cNvSpPr>
              <a:spLocks noChangeShapeType="1"/>
            </p:cNvSpPr>
            <p:nvPr/>
          </p:nvSpPr>
          <p:spPr bwMode="auto">
            <a:xfrm>
              <a:off x="2862" y="1548"/>
              <a:ext cx="0" cy="7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428047" name="Text Box 15"/>
          <p:cNvSpPr txBox="1">
            <a:spLocks noChangeArrowheads="1"/>
          </p:cNvSpPr>
          <p:nvPr/>
        </p:nvSpPr>
        <p:spPr bwMode="auto">
          <a:xfrm>
            <a:off x="304800" y="990600"/>
            <a:ext cx="3022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 sz="2800">
                <a:latin typeface="Gungsuh" pitchFamily="18" charset="-127"/>
                <a:ea typeface="Gungsuh" pitchFamily="18" charset="-127"/>
              </a:rPr>
              <a:t>u n i v e r s a l</a:t>
            </a:r>
          </a:p>
        </p:txBody>
      </p:sp>
      <p:sp>
        <p:nvSpPr>
          <p:cNvPr id="428048" name="Line 16"/>
          <p:cNvSpPr>
            <a:spLocks noChangeShapeType="1"/>
          </p:cNvSpPr>
          <p:nvPr/>
        </p:nvSpPr>
        <p:spPr bwMode="auto">
          <a:xfrm>
            <a:off x="333375" y="1514475"/>
            <a:ext cx="7270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28049" name="Line 17"/>
          <p:cNvSpPr>
            <a:spLocks noChangeShapeType="1"/>
          </p:cNvSpPr>
          <p:nvPr/>
        </p:nvSpPr>
        <p:spPr bwMode="auto">
          <a:xfrm>
            <a:off x="677863" y="1585912"/>
            <a:ext cx="63658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28050" name="Line 18"/>
          <p:cNvSpPr>
            <a:spLocks noChangeShapeType="1"/>
          </p:cNvSpPr>
          <p:nvPr/>
        </p:nvSpPr>
        <p:spPr bwMode="auto">
          <a:xfrm>
            <a:off x="1042988" y="1657350"/>
            <a:ext cx="635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28051" name="Line 19"/>
          <p:cNvSpPr>
            <a:spLocks noChangeShapeType="1"/>
          </p:cNvSpPr>
          <p:nvPr/>
        </p:nvSpPr>
        <p:spPr bwMode="auto">
          <a:xfrm>
            <a:off x="1314450" y="1730375"/>
            <a:ext cx="72866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28052" name="Line 20"/>
          <p:cNvSpPr>
            <a:spLocks noChangeShapeType="1"/>
          </p:cNvSpPr>
          <p:nvPr/>
        </p:nvSpPr>
        <p:spPr bwMode="auto">
          <a:xfrm>
            <a:off x="1677988" y="1803400"/>
            <a:ext cx="63658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28053" name="Line 21"/>
          <p:cNvSpPr>
            <a:spLocks noChangeShapeType="1"/>
          </p:cNvSpPr>
          <p:nvPr/>
        </p:nvSpPr>
        <p:spPr bwMode="auto">
          <a:xfrm>
            <a:off x="2024063" y="1889125"/>
            <a:ext cx="635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28054" name="Line 22"/>
          <p:cNvSpPr>
            <a:spLocks noChangeShapeType="1"/>
          </p:cNvSpPr>
          <p:nvPr/>
        </p:nvSpPr>
        <p:spPr bwMode="auto">
          <a:xfrm>
            <a:off x="2314575" y="1974850"/>
            <a:ext cx="7270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28055" name="Line 23"/>
          <p:cNvSpPr>
            <a:spLocks noChangeShapeType="1"/>
          </p:cNvSpPr>
          <p:nvPr/>
        </p:nvSpPr>
        <p:spPr bwMode="auto">
          <a:xfrm>
            <a:off x="2678113" y="2062162"/>
            <a:ext cx="63658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28056" name="Rectangle 24"/>
          <p:cNvSpPr>
            <a:spLocks noChangeArrowheads="1"/>
          </p:cNvSpPr>
          <p:nvPr/>
        </p:nvSpPr>
        <p:spPr bwMode="auto">
          <a:xfrm>
            <a:off x="1295400" y="2514600"/>
            <a:ext cx="14398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altLang="zh-CN" sz="2000" b="1"/>
              <a:t>2-grams</a:t>
            </a:r>
            <a:endParaRPr lang="en-US" altLang="zh-CN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Fuzzy search using grams</a:t>
            </a:r>
            <a:endParaRPr lang="en-US" dirty="0"/>
          </a:p>
        </p:txBody>
      </p:sp>
      <p:sp>
        <p:nvSpPr>
          <p:cNvPr id="27" name="Line 5"/>
          <p:cNvSpPr>
            <a:spLocks noChangeShapeType="1"/>
          </p:cNvSpPr>
          <p:nvPr/>
        </p:nvSpPr>
        <p:spPr bwMode="auto">
          <a:xfrm>
            <a:off x="3124200" y="3200400"/>
            <a:ext cx="0" cy="2286000"/>
          </a:xfrm>
          <a:prstGeom prst="line">
            <a:avLst/>
          </a:prstGeom>
          <a:noFill/>
          <a:ln w="127000">
            <a:solidFill>
              <a:srgbClr val="0033CC"/>
            </a:solidFill>
            <a:round/>
            <a:headEnd/>
            <a:tailEnd/>
          </a:ln>
        </p:spPr>
        <p:txBody>
          <a:bodyPr wrap="none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" name="Oval 13"/>
          <p:cNvSpPr>
            <a:spLocks noChangeArrowheads="1"/>
          </p:cNvSpPr>
          <p:nvPr/>
        </p:nvSpPr>
        <p:spPr bwMode="auto">
          <a:xfrm>
            <a:off x="2971800" y="4038600"/>
            <a:ext cx="304800" cy="304800"/>
          </a:xfrm>
          <a:prstGeom prst="ellipse">
            <a:avLst/>
          </a:prstGeom>
          <a:solidFill>
            <a:srgbClr val="FF0000"/>
          </a:solidFill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29" name="Line 26"/>
          <p:cNvSpPr>
            <a:spLocks noChangeShapeType="1"/>
          </p:cNvSpPr>
          <p:nvPr/>
        </p:nvSpPr>
        <p:spPr bwMode="auto">
          <a:xfrm>
            <a:off x="4495800" y="3276600"/>
            <a:ext cx="0" cy="2590800"/>
          </a:xfrm>
          <a:prstGeom prst="line">
            <a:avLst/>
          </a:prstGeom>
          <a:noFill/>
          <a:ln w="127000">
            <a:solidFill>
              <a:srgbClr val="0033CC"/>
            </a:solidFill>
            <a:round/>
            <a:headEnd/>
            <a:tailEnd/>
          </a:ln>
        </p:spPr>
        <p:txBody>
          <a:bodyPr wrap="none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" name="Oval 27"/>
          <p:cNvSpPr>
            <a:spLocks noChangeArrowheads="1"/>
          </p:cNvSpPr>
          <p:nvPr/>
        </p:nvSpPr>
        <p:spPr bwMode="auto">
          <a:xfrm>
            <a:off x="4343400" y="4724400"/>
            <a:ext cx="304800" cy="304800"/>
          </a:xfrm>
          <a:prstGeom prst="ellipse">
            <a:avLst/>
          </a:prstGeom>
          <a:solidFill>
            <a:srgbClr val="FF0000"/>
          </a:solidFill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31" name="Line 30"/>
          <p:cNvSpPr>
            <a:spLocks noChangeShapeType="1"/>
          </p:cNvSpPr>
          <p:nvPr/>
        </p:nvSpPr>
        <p:spPr bwMode="auto">
          <a:xfrm>
            <a:off x="5410200" y="3276600"/>
            <a:ext cx="0" cy="990600"/>
          </a:xfrm>
          <a:prstGeom prst="line">
            <a:avLst/>
          </a:prstGeom>
          <a:noFill/>
          <a:ln w="127000">
            <a:solidFill>
              <a:srgbClr val="0033CC"/>
            </a:solidFill>
            <a:round/>
            <a:headEnd/>
            <a:tailEnd/>
          </a:ln>
        </p:spPr>
        <p:txBody>
          <a:bodyPr wrap="none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5257800" y="3276600"/>
            <a:ext cx="304800" cy="304800"/>
          </a:xfrm>
          <a:prstGeom prst="ellipse">
            <a:avLst/>
          </a:prstGeom>
          <a:solidFill>
            <a:srgbClr val="FF0000"/>
          </a:solidFill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33" name="Line 34"/>
          <p:cNvSpPr>
            <a:spLocks noChangeShapeType="1"/>
          </p:cNvSpPr>
          <p:nvPr/>
        </p:nvSpPr>
        <p:spPr bwMode="auto">
          <a:xfrm>
            <a:off x="6324600" y="3276600"/>
            <a:ext cx="0" cy="1828800"/>
          </a:xfrm>
          <a:prstGeom prst="line">
            <a:avLst/>
          </a:prstGeom>
          <a:noFill/>
          <a:ln w="127000">
            <a:solidFill>
              <a:srgbClr val="0033CC"/>
            </a:solidFill>
            <a:round/>
            <a:headEnd/>
            <a:tailEnd/>
          </a:ln>
        </p:spPr>
        <p:txBody>
          <a:bodyPr wrap="none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4" name="Oval 35"/>
          <p:cNvSpPr>
            <a:spLocks noChangeArrowheads="1"/>
          </p:cNvSpPr>
          <p:nvPr/>
        </p:nvSpPr>
        <p:spPr bwMode="auto">
          <a:xfrm>
            <a:off x="6172200" y="3810000"/>
            <a:ext cx="304800" cy="304800"/>
          </a:xfrm>
          <a:prstGeom prst="ellipse">
            <a:avLst/>
          </a:prstGeom>
          <a:solidFill>
            <a:srgbClr val="FF0000"/>
          </a:solidFill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35" name="Line 38"/>
          <p:cNvSpPr>
            <a:spLocks noChangeShapeType="1"/>
          </p:cNvSpPr>
          <p:nvPr/>
        </p:nvSpPr>
        <p:spPr bwMode="auto">
          <a:xfrm>
            <a:off x="7239000" y="3276600"/>
            <a:ext cx="0" cy="1752600"/>
          </a:xfrm>
          <a:prstGeom prst="line">
            <a:avLst/>
          </a:prstGeom>
          <a:noFill/>
          <a:ln w="127000">
            <a:solidFill>
              <a:srgbClr val="0033CC"/>
            </a:solidFill>
            <a:round/>
            <a:headEnd/>
            <a:tailEnd/>
          </a:ln>
        </p:spPr>
        <p:txBody>
          <a:bodyPr wrap="none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6" name="Oval 39"/>
          <p:cNvSpPr>
            <a:spLocks noChangeArrowheads="1"/>
          </p:cNvSpPr>
          <p:nvPr/>
        </p:nvSpPr>
        <p:spPr bwMode="auto">
          <a:xfrm>
            <a:off x="7086600" y="4267200"/>
            <a:ext cx="304800" cy="304800"/>
          </a:xfrm>
          <a:prstGeom prst="ellipse">
            <a:avLst/>
          </a:prstGeom>
          <a:solidFill>
            <a:srgbClr val="FF0000"/>
          </a:solidFill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37" name="Line 42"/>
          <p:cNvSpPr>
            <a:spLocks noChangeShapeType="1"/>
          </p:cNvSpPr>
          <p:nvPr/>
        </p:nvSpPr>
        <p:spPr bwMode="auto">
          <a:xfrm>
            <a:off x="8153400" y="3200400"/>
            <a:ext cx="0" cy="2057400"/>
          </a:xfrm>
          <a:prstGeom prst="line">
            <a:avLst/>
          </a:prstGeom>
          <a:noFill/>
          <a:ln w="127000">
            <a:solidFill>
              <a:srgbClr val="0033CC"/>
            </a:solidFill>
            <a:round/>
            <a:headEnd/>
            <a:tailEnd/>
          </a:ln>
        </p:spPr>
        <p:txBody>
          <a:bodyPr wrap="none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8" name="Line 42"/>
          <p:cNvSpPr>
            <a:spLocks noChangeShapeType="1"/>
          </p:cNvSpPr>
          <p:nvPr/>
        </p:nvSpPr>
        <p:spPr bwMode="auto">
          <a:xfrm>
            <a:off x="3810000" y="3276600"/>
            <a:ext cx="0" cy="2057400"/>
          </a:xfrm>
          <a:prstGeom prst="line">
            <a:avLst/>
          </a:prstGeom>
          <a:noFill/>
          <a:ln w="127000">
            <a:solidFill>
              <a:srgbClr val="0033CC"/>
            </a:solidFill>
            <a:round/>
            <a:headEnd/>
            <a:tailEnd/>
          </a:ln>
        </p:spPr>
        <p:txBody>
          <a:bodyPr wrap="none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" name="Text Box 16"/>
          <p:cNvSpPr txBox="1">
            <a:spLocks noChangeArrowheads="1"/>
          </p:cNvSpPr>
          <p:nvPr/>
        </p:nvSpPr>
        <p:spPr bwMode="auto">
          <a:xfrm>
            <a:off x="2814638" y="6096000"/>
            <a:ext cx="6162675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smtClean="0">
                <a:solidFill>
                  <a:srgbClr val="0033CC"/>
                </a:solidFill>
                <a:ea typeface="宋体" pitchFamily="2" charset="-122"/>
              </a:rPr>
              <a:t>Find elements whose occurrences ≥ T </a:t>
            </a:r>
          </a:p>
        </p:txBody>
      </p:sp>
      <p:sp>
        <p:nvSpPr>
          <p:cNvPr id="40" name="Text Box 31"/>
          <p:cNvSpPr txBox="1">
            <a:spLocks noChangeArrowheads="1"/>
          </p:cNvSpPr>
          <p:nvPr/>
        </p:nvSpPr>
        <p:spPr bwMode="auto">
          <a:xfrm>
            <a:off x="1447800" y="3657600"/>
            <a:ext cx="1676400" cy="77946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zh-CN" smtClean="0">
                <a:solidFill>
                  <a:srgbClr val="000000"/>
                </a:solidFill>
                <a:ea typeface="宋体" pitchFamily="2" charset="-122"/>
              </a:rPr>
              <a:t>Ascending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zh-CN" smtClean="0">
                <a:solidFill>
                  <a:srgbClr val="000000"/>
                </a:solidFill>
                <a:ea typeface="宋体" pitchFamily="2" charset="-122"/>
              </a:rPr>
              <a:t>order</a:t>
            </a:r>
          </a:p>
        </p:txBody>
      </p:sp>
      <p:sp>
        <p:nvSpPr>
          <p:cNvPr id="41" name="AutoShape 32"/>
          <p:cNvSpPr>
            <a:spLocks/>
          </p:cNvSpPr>
          <p:nvPr/>
        </p:nvSpPr>
        <p:spPr bwMode="auto">
          <a:xfrm rot="5400000" flipH="1">
            <a:off x="5391150" y="323850"/>
            <a:ext cx="495300" cy="5181600"/>
          </a:xfrm>
          <a:prstGeom prst="rightBrace">
            <a:avLst>
              <a:gd name="adj1" fmla="val 87179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2" name="Text Box 33"/>
          <p:cNvSpPr txBox="1">
            <a:spLocks noChangeArrowheads="1"/>
          </p:cNvSpPr>
          <p:nvPr/>
        </p:nvSpPr>
        <p:spPr bwMode="auto">
          <a:xfrm>
            <a:off x="3810000" y="2286000"/>
            <a:ext cx="3657600" cy="3968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zh-CN" sz="2000" b="1" smtClean="0">
                <a:solidFill>
                  <a:srgbClr val="FF6600"/>
                </a:solidFill>
                <a:ea typeface="宋体" pitchFamily="2" charset="-122"/>
              </a:rPr>
              <a:t>Merge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Flamingo Package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3429000" y="5867400"/>
            <a:ext cx="27761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flamingo.ics.uci.edu</a:t>
            </a:r>
            <a:r>
              <a:rPr lang="en-US" dirty="0" smtClean="0">
                <a:hlinkClick r:id="rId3"/>
              </a:rPr>
              <a:t>/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1066800"/>
            <a:ext cx="5257800" cy="42100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dirty="0" smtClean="0"/>
              <a:t>Strings = {</a:t>
            </a:r>
            <a:r>
              <a:rPr lang="en-US" dirty="0" smtClean="0">
                <a:solidFill>
                  <a:schemeClr val="accent2"/>
                </a:solidFill>
              </a:rPr>
              <a:t>exam, example, exemplar, exempt, sample</a:t>
            </a:r>
            <a:r>
              <a:rPr lang="en-US" dirty="0" smtClean="0"/>
              <a:t>}</a:t>
            </a: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dirty="0" smtClean="0">
                <a:latin typeface="Times New Roman"/>
                <a:cs typeface="Times New Roman"/>
              </a:rPr>
              <a:t>Edit-distance threshold </a:t>
            </a:r>
            <a:r>
              <a:rPr lang="el-GR" dirty="0" smtClean="0">
                <a:latin typeface="Times New Roman"/>
                <a:cs typeface="Times New Roman"/>
              </a:rPr>
              <a:t>δ</a:t>
            </a:r>
            <a:r>
              <a:rPr lang="en-US" dirty="0" smtClean="0"/>
              <a:t> = 2</a:t>
            </a: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66800" y="2286000"/>
          <a:ext cx="24384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Prefix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Distance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examp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exampl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example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exemp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exempt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exempl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exempla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sampl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257800" y="2286000"/>
          <a:ext cx="24384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Prefix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Distance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examp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exampl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example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exempl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exempl</a:t>
                      </a:r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a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sample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V="1">
            <a:off x="3505200" y="2819400"/>
            <a:ext cx="17526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505200" y="3200400"/>
            <a:ext cx="17526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505200" y="3581400"/>
            <a:ext cx="1752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505200" y="3962400"/>
            <a:ext cx="17526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505200" y="4343400"/>
            <a:ext cx="1752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505200" y="4724400"/>
            <a:ext cx="17526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20972076">
            <a:off x="3790020" y="2743200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delete </a:t>
            </a:r>
            <a:r>
              <a:rPr lang="en-US" dirty="0" smtClean="0">
                <a:solidFill>
                  <a:srgbClr val="FF0000"/>
                </a:solidFill>
              </a:rPr>
              <a:t>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20972076">
            <a:off x="3816801" y="3118769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delete </a:t>
            </a:r>
            <a:r>
              <a:rPr lang="en-US" dirty="0" smtClean="0">
                <a:solidFill>
                  <a:srgbClr val="FF0000"/>
                </a:solidFill>
              </a:rPr>
              <a:t>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86200" y="3505200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match </a:t>
            </a:r>
            <a:r>
              <a:rPr lang="en-US" dirty="0" smtClean="0">
                <a:solidFill>
                  <a:srgbClr val="FF0000"/>
                </a:solidFill>
              </a:rPr>
              <a:t>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19784075">
            <a:off x="3827684" y="4218319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delete </a:t>
            </a:r>
            <a:r>
              <a:rPr lang="en-US" dirty="0" smtClean="0">
                <a:solidFill>
                  <a:srgbClr val="FF0000"/>
                </a:solidFill>
              </a:rPr>
              <a:t>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rot="20341347">
            <a:off x="3579185" y="4617170"/>
            <a:ext cx="1688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replace </a:t>
            </a:r>
            <a:r>
              <a:rPr lang="en-US" dirty="0" smtClean="0">
                <a:solidFill>
                  <a:srgbClr val="FF0000"/>
                </a:solidFill>
              </a:rPr>
              <a:t>e</a:t>
            </a:r>
            <a:r>
              <a:rPr lang="en-US" dirty="0" smtClean="0"/>
              <a:t> with </a:t>
            </a:r>
            <a:r>
              <a:rPr lang="en-US" dirty="0" smtClean="0">
                <a:solidFill>
                  <a:schemeClr val="accent2"/>
                </a:solidFill>
              </a:rPr>
              <a:t>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rot="19784075">
            <a:off x="3903884" y="5208920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match </a:t>
            </a:r>
            <a:r>
              <a:rPr lang="en-US" dirty="0" smtClean="0">
                <a:solidFill>
                  <a:srgbClr val="FF0000"/>
                </a:solidFill>
              </a:rPr>
              <a:t>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95400" y="1752600"/>
            <a:ext cx="21018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Q’ = </a:t>
            </a:r>
            <a:r>
              <a:rPr lang="en-US" sz="2800" dirty="0" err="1" smtClean="0">
                <a:solidFill>
                  <a:schemeClr val="accent6"/>
                </a:solidFill>
              </a:rPr>
              <a:t>exampl</a:t>
            </a:r>
            <a:endParaRPr lang="en-US" sz="2800" dirty="0">
              <a:solidFill>
                <a:schemeClr val="accent6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10200" y="1752600"/>
            <a:ext cx="23001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Q = </a:t>
            </a:r>
            <a:r>
              <a:rPr lang="en-US" sz="2800" dirty="0" smtClean="0">
                <a:solidFill>
                  <a:schemeClr val="accent6"/>
                </a:solidFill>
              </a:rPr>
              <a:t>exampl</a:t>
            </a:r>
            <a:r>
              <a:rPr lang="en-US" sz="2800" dirty="0" smtClean="0">
                <a:solidFill>
                  <a:srgbClr val="FF0000"/>
                </a:solidFill>
              </a:rPr>
              <a:t>e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Trie</a:t>
            </a:r>
            <a:r>
              <a:rPr lang="en-US" dirty="0" smtClean="0"/>
              <a:t> Indexing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953000" y="1295400"/>
            <a:ext cx="4191000" cy="1600200"/>
          </a:xfrm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pPr>
              <a:buNone/>
            </a:pPr>
            <a:r>
              <a:rPr lang="en-US" dirty="0" smtClean="0"/>
              <a:t>Computing set of </a:t>
            </a:r>
            <a:r>
              <a:rPr lang="en-US" b="1" dirty="0" smtClean="0">
                <a:solidFill>
                  <a:schemeClr val="accent1"/>
                </a:solidFill>
              </a:rPr>
              <a:t>active nodes </a:t>
            </a:r>
            <a:r>
              <a:rPr lang="el-GR" dirty="0" smtClean="0">
                <a:latin typeface="Times New Roman"/>
                <a:cs typeface="Times New Roman"/>
              </a:rPr>
              <a:t>Φ</a:t>
            </a:r>
            <a:r>
              <a:rPr lang="en-US" baseline="-25000" dirty="0" smtClean="0">
                <a:latin typeface="Times New Roman"/>
                <a:cs typeface="Times New Roman"/>
              </a:rPr>
              <a:t>Q</a:t>
            </a:r>
            <a:endParaRPr lang="en-US" dirty="0" smtClean="0">
              <a:solidFill>
                <a:schemeClr val="accent1"/>
              </a:solidFill>
            </a:endParaRPr>
          </a:p>
          <a:p>
            <a:pPr lvl="1"/>
            <a:r>
              <a:rPr lang="en-US" dirty="0" smtClean="0"/>
              <a:t>Initialization</a:t>
            </a:r>
          </a:p>
          <a:p>
            <a:pPr lvl="1"/>
            <a:r>
              <a:rPr lang="en-US" dirty="0" smtClean="0"/>
              <a:t>Incremental step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124200" y="10668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981200" y="16002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981200" y="21336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x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066800" y="26670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066800" y="32004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m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524000" y="37338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p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524000" y="42672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l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524000" y="5334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$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685800" y="3733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$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2819400" y="26670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819400" y="32004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m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819400" y="37338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p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362200" y="42672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l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2362200" y="48006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362200" y="53340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r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2362200" y="5867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$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3276600" y="42672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276600" y="4800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$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4191000" y="16002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191000" y="21336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191000" y="26670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m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4191000" y="32004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p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4191000" y="37338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l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191000" y="42672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191000" y="4800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$</a:t>
            </a:r>
            <a:endParaRPr lang="en-US" dirty="0"/>
          </a:p>
        </p:txBody>
      </p:sp>
      <p:cxnSp>
        <p:nvCxnSpPr>
          <p:cNvPr id="29" name="Straight Arrow Connector 28"/>
          <p:cNvCxnSpPr>
            <a:stCxn id="4" idx="2"/>
            <a:endCxn id="5" idx="7"/>
          </p:cNvCxnSpPr>
          <p:nvPr/>
        </p:nvCxnSpPr>
        <p:spPr>
          <a:xfrm rot="10800000" flipV="1">
            <a:off x="2176322" y="1181100"/>
            <a:ext cx="947878" cy="4525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4" idx="6"/>
            <a:endCxn id="22" idx="1"/>
          </p:cNvCxnSpPr>
          <p:nvPr/>
        </p:nvCxnSpPr>
        <p:spPr>
          <a:xfrm>
            <a:off x="3352800" y="1181100"/>
            <a:ext cx="871678" cy="4525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5" idx="4"/>
            <a:endCxn id="6" idx="0"/>
          </p:cNvCxnSpPr>
          <p:nvPr/>
        </p:nvCxnSpPr>
        <p:spPr>
          <a:xfrm rot="5400000">
            <a:off x="1943100" y="19812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2" idx="4"/>
            <a:endCxn id="23" idx="0"/>
          </p:cNvCxnSpPr>
          <p:nvPr/>
        </p:nvCxnSpPr>
        <p:spPr>
          <a:xfrm rot="5400000">
            <a:off x="4152900" y="19812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6" idx="2"/>
            <a:endCxn id="7" idx="7"/>
          </p:cNvCxnSpPr>
          <p:nvPr/>
        </p:nvCxnSpPr>
        <p:spPr>
          <a:xfrm rot="10800000" flipV="1">
            <a:off x="1261922" y="2247900"/>
            <a:ext cx="719278" cy="4525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" idx="6"/>
            <a:endCxn id="13" idx="1"/>
          </p:cNvCxnSpPr>
          <p:nvPr/>
        </p:nvCxnSpPr>
        <p:spPr>
          <a:xfrm>
            <a:off x="2209800" y="2247900"/>
            <a:ext cx="643078" cy="4525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7" idx="4"/>
            <a:endCxn id="8" idx="0"/>
          </p:cNvCxnSpPr>
          <p:nvPr/>
        </p:nvCxnSpPr>
        <p:spPr>
          <a:xfrm rot="5400000">
            <a:off x="1028700" y="30480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8" idx="3"/>
            <a:endCxn id="12" idx="0"/>
          </p:cNvCxnSpPr>
          <p:nvPr/>
        </p:nvCxnSpPr>
        <p:spPr>
          <a:xfrm rot="5400000">
            <a:off x="781050" y="3414572"/>
            <a:ext cx="338278" cy="3001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8" idx="5"/>
            <a:endCxn id="9" idx="0"/>
          </p:cNvCxnSpPr>
          <p:nvPr/>
        </p:nvCxnSpPr>
        <p:spPr>
          <a:xfrm rot="16200000" flipH="1">
            <a:off x="1280972" y="3376472"/>
            <a:ext cx="338278" cy="3763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9" idx="4"/>
            <a:endCxn id="10" idx="0"/>
          </p:cNvCxnSpPr>
          <p:nvPr/>
        </p:nvCxnSpPr>
        <p:spPr>
          <a:xfrm rot="5400000">
            <a:off x="1485900" y="41148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0" idx="4"/>
            <a:endCxn id="58" idx="0"/>
          </p:cNvCxnSpPr>
          <p:nvPr/>
        </p:nvCxnSpPr>
        <p:spPr>
          <a:xfrm rot="5400000">
            <a:off x="1485900" y="46482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3" idx="4"/>
            <a:endCxn id="14" idx="0"/>
          </p:cNvCxnSpPr>
          <p:nvPr/>
        </p:nvCxnSpPr>
        <p:spPr>
          <a:xfrm rot="5400000">
            <a:off x="2781300" y="30480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4" idx="4"/>
            <a:endCxn id="15" idx="0"/>
          </p:cNvCxnSpPr>
          <p:nvPr/>
        </p:nvCxnSpPr>
        <p:spPr>
          <a:xfrm rot="5400000">
            <a:off x="2781300" y="35814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5" idx="3"/>
            <a:endCxn id="16" idx="0"/>
          </p:cNvCxnSpPr>
          <p:nvPr/>
        </p:nvCxnSpPr>
        <p:spPr>
          <a:xfrm rot="5400000">
            <a:off x="2495550" y="3909872"/>
            <a:ext cx="338278" cy="3763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5" idx="5"/>
            <a:endCxn id="20" idx="0"/>
          </p:cNvCxnSpPr>
          <p:nvPr/>
        </p:nvCxnSpPr>
        <p:spPr>
          <a:xfrm rot="16200000" flipH="1">
            <a:off x="3033572" y="3909872"/>
            <a:ext cx="338278" cy="3763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6" idx="4"/>
            <a:endCxn id="17" idx="0"/>
          </p:cNvCxnSpPr>
          <p:nvPr/>
        </p:nvCxnSpPr>
        <p:spPr>
          <a:xfrm rot="5400000">
            <a:off x="2324100" y="46482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7" idx="4"/>
            <a:endCxn id="18" idx="0"/>
          </p:cNvCxnSpPr>
          <p:nvPr/>
        </p:nvCxnSpPr>
        <p:spPr>
          <a:xfrm rot="5400000">
            <a:off x="2324100" y="51816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8" idx="4"/>
            <a:endCxn id="19" idx="0"/>
          </p:cNvCxnSpPr>
          <p:nvPr/>
        </p:nvCxnSpPr>
        <p:spPr>
          <a:xfrm rot="5400000">
            <a:off x="2324100" y="57150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0" idx="4"/>
            <a:endCxn id="21" idx="0"/>
          </p:cNvCxnSpPr>
          <p:nvPr/>
        </p:nvCxnSpPr>
        <p:spPr>
          <a:xfrm rot="5400000">
            <a:off x="3238500" y="46482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3" idx="4"/>
            <a:endCxn id="24" idx="0"/>
          </p:cNvCxnSpPr>
          <p:nvPr/>
        </p:nvCxnSpPr>
        <p:spPr>
          <a:xfrm rot="5400000">
            <a:off x="4152900" y="25146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4" idx="4"/>
            <a:endCxn id="25" idx="0"/>
          </p:cNvCxnSpPr>
          <p:nvPr/>
        </p:nvCxnSpPr>
        <p:spPr>
          <a:xfrm rot="5400000">
            <a:off x="4152900" y="30480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5" idx="4"/>
            <a:endCxn id="26" idx="0"/>
          </p:cNvCxnSpPr>
          <p:nvPr/>
        </p:nvCxnSpPr>
        <p:spPr>
          <a:xfrm rot="5400000">
            <a:off x="4152900" y="35814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26" idx="4"/>
            <a:endCxn id="27" idx="0"/>
          </p:cNvCxnSpPr>
          <p:nvPr/>
        </p:nvCxnSpPr>
        <p:spPr>
          <a:xfrm rot="5400000">
            <a:off x="4152900" y="41148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27" idx="4"/>
            <a:endCxn id="28" idx="0"/>
          </p:cNvCxnSpPr>
          <p:nvPr/>
        </p:nvCxnSpPr>
        <p:spPr>
          <a:xfrm rot="5400000">
            <a:off x="4152900" y="46482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3" name="Table 52"/>
          <p:cNvGraphicFramePr>
            <a:graphicFrameLocks noGrp="1"/>
          </p:cNvGraphicFramePr>
          <p:nvPr/>
        </p:nvGraphicFramePr>
        <p:xfrm>
          <a:off x="5257800" y="3200400"/>
          <a:ext cx="24384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Prefix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Distance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examp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exampl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example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exempl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exempla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sample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4" name="TextBox 53"/>
          <p:cNvSpPr txBox="1"/>
          <p:nvPr/>
        </p:nvSpPr>
        <p:spPr>
          <a:xfrm>
            <a:off x="7696202" y="3048000"/>
            <a:ext cx="461665" cy="296004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dirty="0" smtClean="0"/>
              <a:t>Active nodes for Q = </a:t>
            </a:r>
            <a:r>
              <a:rPr lang="en-US" dirty="0" smtClean="0">
                <a:solidFill>
                  <a:srgbClr val="C00000"/>
                </a:solidFill>
              </a:rPr>
              <a:t>example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1524000" y="48006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e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61" name="Straight Arrow Connector 60"/>
          <p:cNvCxnSpPr>
            <a:stCxn id="58" idx="4"/>
            <a:endCxn id="11" idx="0"/>
          </p:cNvCxnSpPr>
          <p:nvPr/>
        </p:nvCxnSpPr>
        <p:spPr>
          <a:xfrm rot="5400000">
            <a:off x="1485900" y="51816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676400" y="36576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676400" y="4191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676400" y="4724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514600" y="4191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514600" y="4724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343400" y="4191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CC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CC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CC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CC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CC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CC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67" grpId="0"/>
      <p:bldP spid="68" grpId="0"/>
      <p:bldP spid="69" grpId="0"/>
      <p:bldP spid="70" grpId="0"/>
      <p:bldP spid="71" grpId="0"/>
      <p:bldP spid="7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838200"/>
            <a:ext cx="4191000" cy="914400"/>
          </a:xfrm>
        </p:spPr>
        <p:txBody>
          <a:bodyPr/>
          <a:lstStyle/>
          <a:p>
            <a:r>
              <a:rPr lang="en-US" dirty="0" smtClean="0"/>
              <a:t>Q = </a:t>
            </a:r>
            <a:r>
              <a:rPr lang="el-GR" dirty="0" smtClean="0"/>
              <a:t>ε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124200" y="10668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981200" y="16002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981200" y="21336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x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066800" y="26670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066800" y="32004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m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524000" y="37338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p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524000" y="42672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l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524000" y="5334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$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685800" y="3733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$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2819400" y="26670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819400" y="32004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m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819400" y="37338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p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362200" y="42672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l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2362200" y="48006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362200" y="53340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r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2362200" y="5867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$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3276600" y="42672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276600" y="4800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$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4191000" y="16002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191000" y="21336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191000" y="26670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m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4191000" y="32004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p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4191000" y="37338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l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191000" y="42672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191000" y="4800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$</a:t>
            </a:r>
            <a:endParaRPr lang="en-US" dirty="0"/>
          </a:p>
        </p:txBody>
      </p:sp>
      <p:cxnSp>
        <p:nvCxnSpPr>
          <p:cNvPr id="30" name="Straight Arrow Connector 29"/>
          <p:cNvCxnSpPr>
            <a:stCxn id="4" idx="2"/>
            <a:endCxn id="5" idx="7"/>
          </p:cNvCxnSpPr>
          <p:nvPr/>
        </p:nvCxnSpPr>
        <p:spPr>
          <a:xfrm rot="10800000" flipV="1">
            <a:off x="2176322" y="1181100"/>
            <a:ext cx="947878" cy="4525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4" idx="6"/>
            <a:endCxn id="22" idx="1"/>
          </p:cNvCxnSpPr>
          <p:nvPr/>
        </p:nvCxnSpPr>
        <p:spPr>
          <a:xfrm>
            <a:off x="3352800" y="1181100"/>
            <a:ext cx="871678" cy="4525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5" idx="4"/>
            <a:endCxn id="6" idx="0"/>
          </p:cNvCxnSpPr>
          <p:nvPr/>
        </p:nvCxnSpPr>
        <p:spPr>
          <a:xfrm rot="5400000">
            <a:off x="1943100" y="19812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2" idx="4"/>
            <a:endCxn id="23" idx="0"/>
          </p:cNvCxnSpPr>
          <p:nvPr/>
        </p:nvCxnSpPr>
        <p:spPr>
          <a:xfrm rot="5400000">
            <a:off x="4152900" y="19812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6" idx="2"/>
            <a:endCxn id="7" idx="7"/>
          </p:cNvCxnSpPr>
          <p:nvPr/>
        </p:nvCxnSpPr>
        <p:spPr>
          <a:xfrm rot="10800000" flipV="1">
            <a:off x="1261922" y="2247900"/>
            <a:ext cx="719278" cy="4525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6" idx="6"/>
            <a:endCxn id="13" idx="1"/>
          </p:cNvCxnSpPr>
          <p:nvPr/>
        </p:nvCxnSpPr>
        <p:spPr>
          <a:xfrm>
            <a:off x="2209800" y="2247900"/>
            <a:ext cx="643078" cy="4525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7" idx="4"/>
            <a:endCxn id="8" idx="0"/>
          </p:cNvCxnSpPr>
          <p:nvPr/>
        </p:nvCxnSpPr>
        <p:spPr>
          <a:xfrm rot="5400000">
            <a:off x="1028700" y="30480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8" idx="3"/>
            <a:endCxn id="12" idx="0"/>
          </p:cNvCxnSpPr>
          <p:nvPr/>
        </p:nvCxnSpPr>
        <p:spPr>
          <a:xfrm rot="5400000">
            <a:off x="781050" y="3414572"/>
            <a:ext cx="338278" cy="3001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8" idx="5"/>
            <a:endCxn id="9" idx="0"/>
          </p:cNvCxnSpPr>
          <p:nvPr/>
        </p:nvCxnSpPr>
        <p:spPr>
          <a:xfrm rot="16200000" flipH="1">
            <a:off x="1280972" y="3376472"/>
            <a:ext cx="338278" cy="3763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9" idx="4"/>
            <a:endCxn id="10" idx="0"/>
          </p:cNvCxnSpPr>
          <p:nvPr/>
        </p:nvCxnSpPr>
        <p:spPr>
          <a:xfrm rot="5400000">
            <a:off x="1485900" y="41148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10" idx="4"/>
            <a:endCxn id="73" idx="0"/>
          </p:cNvCxnSpPr>
          <p:nvPr/>
        </p:nvCxnSpPr>
        <p:spPr>
          <a:xfrm rot="5400000">
            <a:off x="1485900" y="46482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3" idx="4"/>
            <a:endCxn id="14" idx="0"/>
          </p:cNvCxnSpPr>
          <p:nvPr/>
        </p:nvCxnSpPr>
        <p:spPr>
          <a:xfrm rot="5400000">
            <a:off x="2781300" y="30480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14" idx="4"/>
            <a:endCxn id="15" idx="0"/>
          </p:cNvCxnSpPr>
          <p:nvPr/>
        </p:nvCxnSpPr>
        <p:spPr>
          <a:xfrm rot="5400000">
            <a:off x="2781300" y="35814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15" idx="3"/>
            <a:endCxn id="16" idx="0"/>
          </p:cNvCxnSpPr>
          <p:nvPr/>
        </p:nvCxnSpPr>
        <p:spPr>
          <a:xfrm rot="5400000">
            <a:off x="2495550" y="3909872"/>
            <a:ext cx="338278" cy="3763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15" idx="5"/>
            <a:endCxn id="20" idx="0"/>
          </p:cNvCxnSpPr>
          <p:nvPr/>
        </p:nvCxnSpPr>
        <p:spPr>
          <a:xfrm rot="16200000" flipH="1">
            <a:off x="3033572" y="3909872"/>
            <a:ext cx="338278" cy="3763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16" idx="4"/>
            <a:endCxn id="17" idx="0"/>
          </p:cNvCxnSpPr>
          <p:nvPr/>
        </p:nvCxnSpPr>
        <p:spPr>
          <a:xfrm rot="5400000">
            <a:off x="2324100" y="46482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17" idx="4"/>
            <a:endCxn id="18" idx="0"/>
          </p:cNvCxnSpPr>
          <p:nvPr/>
        </p:nvCxnSpPr>
        <p:spPr>
          <a:xfrm rot="5400000">
            <a:off x="2324100" y="51816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18" idx="4"/>
            <a:endCxn id="19" idx="0"/>
          </p:cNvCxnSpPr>
          <p:nvPr/>
        </p:nvCxnSpPr>
        <p:spPr>
          <a:xfrm rot="5400000">
            <a:off x="2324100" y="57150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20" idx="4"/>
            <a:endCxn id="21" idx="0"/>
          </p:cNvCxnSpPr>
          <p:nvPr/>
        </p:nvCxnSpPr>
        <p:spPr>
          <a:xfrm rot="5400000">
            <a:off x="3238500" y="46482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23" idx="4"/>
            <a:endCxn id="24" idx="0"/>
          </p:cNvCxnSpPr>
          <p:nvPr/>
        </p:nvCxnSpPr>
        <p:spPr>
          <a:xfrm rot="5400000">
            <a:off x="4152900" y="25146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24" idx="4"/>
            <a:endCxn id="25" idx="0"/>
          </p:cNvCxnSpPr>
          <p:nvPr/>
        </p:nvCxnSpPr>
        <p:spPr>
          <a:xfrm rot="5400000">
            <a:off x="4152900" y="30480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25" idx="4"/>
            <a:endCxn id="26" idx="0"/>
          </p:cNvCxnSpPr>
          <p:nvPr/>
        </p:nvCxnSpPr>
        <p:spPr>
          <a:xfrm rot="5400000">
            <a:off x="4152900" y="35814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26" idx="4"/>
            <a:endCxn id="27" idx="0"/>
          </p:cNvCxnSpPr>
          <p:nvPr/>
        </p:nvCxnSpPr>
        <p:spPr>
          <a:xfrm rot="5400000">
            <a:off x="4152900" y="41148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27" idx="4"/>
            <a:endCxn id="28" idx="0"/>
          </p:cNvCxnSpPr>
          <p:nvPr/>
        </p:nvCxnSpPr>
        <p:spPr>
          <a:xfrm rot="5400000">
            <a:off x="4152900" y="46482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8" name="Table 77"/>
          <p:cNvGraphicFramePr>
            <a:graphicFrameLocks noGrp="1"/>
          </p:cNvGraphicFramePr>
          <p:nvPr/>
        </p:nvGraphicFramePr>
        <p:xfrm>
          <a:off x="5257800" y="1219200"/>
          <a:ext cx="24384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Prefix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Distance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9" name="TextBox 78"/>
          <p:cNvSpPr txBox="1"/>
          <p:nvPr/>
        </p:nvSpPr>
        <p:spPr>
          <a:xfrm>
            <a:off x="3352800" y="9906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0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209800" y="1524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1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419600" y="1524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1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209800" y="2057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2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419600" y="2057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2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84" name="Table 83"/>
          <p:cNvGraphicFramePr>
            <a:graphicFrameLocks noGrp="1"/>
          </p:cNvGraphicFramePr>
          <p:nvPr/>
        </p:nvGraphicFramePr>
        <p:xfrm>
          <a:off x="5257800" y="1219200"/>
          <a:ext cx="24384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Prefix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Distance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5" name="Table 84"/>
          <p:cNvGraphicFramePr>
            <a:graphicFrameLocks noGrp="1"/>
          </p:cNvGraphicFramePr>
          <p:nvPr/>
        </p:nvGraphicFramePr>
        <p:xfrm>
          <a:off x="5257800" y="1219200"/>
          <a:ext cx="24384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Prefix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Distance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ε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5" name="TextBox 64"/>
          <p:cNvSpPr txBox="1"/>
          <p:nvPr/>
        </p:nvSpPr>
        <p:spPr>
          <a:xfrm>
            <a:off x="5181600" y="43434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Initializing </a:t>
            </a:r>
            <a:r>
              <a:rPr lang="el-GR" sz="2400" dirty="0" smtClean="0">
                <a:latin typeface="Times New Roman"/>
                <a:cs typeface="Times New Roman"/>
              </a:rPr>
              <a:t>Φ</a:t>
            </a:r>
            <a:r>
              <a:rPr lang="el-GR" sz="2400" baseline="-25000" dirty="0" smtClean="0"/>
              <a:t>ε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with all nodes within a depth of </a:t>
            </a:r>
            <a:r>
              <a:rPr lang="el-GR" sz="2400" dirty="0" smtClean="0">
                <a:cs typeface="Times New Roman"/>
              </a:rPr>
              <a:t>δ</a:t>
            </a:r>
            <a:endParaRPr lang="en-US" sz="2400" dirty="0"/>
          </a:p>
        </p:txBody>
      </p:sp>
      <p:sp>
        <p:nvSpPr>
          <p:cNvPr id="73" name="Oval 72"/>
          <p:cNvSpPr/>
          <p:nvPr/>
        </p:nvSpPr>
        <p:spPr>
          <a:xfrm>
            <a:off x="1524000" y="48006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e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90" name="Straight Arrow Connector 89"/>
          <p:cNvCxnSpPr>
            <a:stCxn id="73" idx="4"/>
            <a:endCxn id="11" idx="0"/>
          </p:cNvCxnSpPr>
          <p:nvPr/>
        </p:nvCxnSpPr>
        <p:spPr>
          <a:xfrm rot="5400000">
            <a:off x="1485900" y="51816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CC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CC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CC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CC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CC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/>
      <p:bldP spid="81" grpId="0"/>
      <p:bldP spid="82" grpId="0"/>
      <p:bldP spid="8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Incremental Algorithm: Overview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38200"/>
            <a:ext cx="679132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57200" y="6243935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Access their leaf nodes as answers.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Vertical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Search on a specific segment of online content</a:t>
            </a:r>
            <a:endParaRPr lang="en-US" dirty="0" smtClean="0">
              <a:cs typeface="Times New Roman"/>
            </a:endParaRPr>
          </a:p>
          <a:p>
            <a:r>
              <a:rPr lang="en-US" dirty="0" smtClean="0"/>
              <a:t>Different from general Web search engine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981200"/>
            <a:ext cx="7429500" cy="46863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09600" y="2895600"/>
            <a:ext cx="1828800" cy="533400"/>
          </a:xfrm>
          <a:prstGeom prst="rect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Feature 2: Full-text search</a:t>
            </a:r>
          </a:p>
        </p:txBody>
      </p:sp>
      <p:sp>
        <p:nvSpPr>
          <p:cNvPr id="39939" name="Content Placeholder 3"/>
          <p:cNvSpPr>
            <a:spLocks noGrp="1"/>
          </p:cNvSpPr>
          <p:nvPr>
            <p:ph sz="quarter" idx="1"/>
          </p:nvPr>
        </p:nvSpPr>
        <p:spPr>
          <a:xfrm>
            <a:off x="612775" y="914400"/>
            <a:ext cx="8378825" cy="5334000"/>
          </a:xfrm>
        </p:spPr>
        <p:txBody>
          <a:bodyPr/>
          <a:lstStyle/>
          <a:p>
            <a:pPr eaLnBrk="1" hangingPunct="1"/>
            <a:r>
              <a:rPr lang="en-US" smtClean="0"/>
              <a:t>Find answers with query keywords</a:t>
            </a:r>
          </a:p>
          <a:p>
            <a:pPr eaLnBrk="1" hangingPunct="1"/>
            <a:r>
              <a:rPr lang="en-US" smtClean="0"/>
              <a:t>Not necessarily adjacently</a:t>
            </a:r>
          </a:p>
        </p:txBody>
      </p:sp>
      <p:pic>
        <p:nvPicPr>
          <p:cNvPr id="3994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667000"/>
            <a:ext cx="655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Multi-Prefix Intersection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sz="quarter" idx="1"/>
          </p:nvPr>
        </p:nvSpPr>
        <p:spPr>
          <a:xfrm>
            <a:off x="4191000" y="914400"/>
            <a:ext cx="4800600" cy="5334000"/>
          </a:xfrm>
        </p:spPr>
        <p:txBody>
          <a:bodyPr/>
          <a:lstStyle/>
          <a:p>
            <a:pPr eaLnBrk="1" hangingPunct="1"/>
            <a:r>
              <a:rPr lang="en-US" smtClean="0"/>
              <a:t>Q = </a:t>
            </a:r>
            <a:r>
              <a:rPr lang="en-US" smtClean="0">
                <a:solidFill>
                  <a:srgbClr val="C00000"/>
                </a:solidFill>
              </a:rPr>
              <a:t>vldb li</a:t>
            </a:r>
            <a:endParaRPr lang="en-US" smtClean="0"/>
          </a:p>
        </p:txBody>
      </p:sp>
      <p:graphicFrame>
        <p:nvGraphicFramePr>
          <p:cNvPr id="4" name="Content Placeholder 179"/>
          <p:cNvGraphicFramePr>
            <a:graphicFrameLocks/>
          </p:cNvGraphicFramePr>
          <p:nvPr/>
        </p:nvGraphicFramePr>
        <p:xfrm>
          <a:off x="609600" y="990600"/>
          <a:ext cx="2590801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161"/>
                <a:gridCol w="2072640"/>
              </a:tblGrid>
              <a:tr h="262467">
                <a:tc>
                  <a:txBody>
                    <a:bodyPr/>
                    <a:lstStyle/>
                    <a:p>
                      <a:r>
                        <a:rPr lang="en-US" dirty="0" smtClean="0"/>
                        <a:t>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Record</a:t>
                      </a:r>
                      <a:endParaRPr lang="en-US" dirty="0"/>
                    </a:p>
                  </a:txBody>
                  <a:tcPr/>
                </a:tc>
              </a:tr>
              <a:tr h="262467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 data…</a:t>
                      </a:r>
                      <a:endParaRPr lang="en-US" dirty="0"/>
                    </a:p>
                  </a:txBody>
                  <a:tcPr/>
                </a:tc>
              </a:tr>
              <a:tr h="262467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data…</a:t>
                      </a:r>
                      <a:endParaRPr lang="en-US" dirty="0"/>
                    </a:p>
                  </a:txBody>
                  <a:tcPr/>
                </a:tc>
              </a:tr>
              <a:tr h="262467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 Lin…</a:t>
                      </a:r>
                      <a:endParaRPr lang="en-US" dirty="0"/>
                    </a:p>
                  </a:txBody>
                  <a:tcPr/>
                </a:tc>
              </a:tr>
              <a:tr h="262467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Lu Lin Luis…</a:t>
                      </a:r>
                    </a:p>
                  </a:txBody>
                  <a:tcPr/>
                </a:tc>
              </a:tr>
              <a:tr h="262467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Liu…</a:t>
                      </a:r>
                      <a:endParaRPr lang="en-US" dirty="0"/>
                    </a:p>
                  </a:txBody>
                  <a:tcPr/>
                </a:tc>
              </a:tr>
              <a:tr h="262467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VLDB Lin data…</a:t>
                      </a:r>
                      <a:endParaRPr lang="en-US" dirty="0"/>
                    </a:p>
                  </a:txBody>
                  <a:tcPr/>
                </a:tc>
              </a:tr>
              <a:tr h="262467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VLDB…</a:t>
                      </a:r>
                      <a:endParaRPr lang="en-US" dirty="0"/>
                    </a:p>
                  </a:txBody>
                  <a:tcPr/>
                </a:tc>
              </a:tr>
              <a:tr h="262467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 VLDB…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09600" y="3200400"/>
          <a:ext cx="259080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3400"/>
                <a:gridCol w="2057400"/>
              </a:tblGrid>
              <a:tr h="1524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VLDB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Li</a:t>
                      </a:r>
                      <a:r>
                        <a:rPr lang="en-US" dirty="0" smtClean="0"/>
                        <a:t>n data…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09600" y="3886200"/>
          <a:ext cx="259080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3400"/>
                <a:gridCol w="2057400"/>
              </a:tblGrid>
              <a:tr h="1524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Li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VLDB</a:t>
                      </a:r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6248400" y="1687513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525B7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343400" y="2220913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525B7E"/>
                </a:solidFill>
              </a:rPr>
              <a:t>d</a:t>
            </a:r>
          </a:p>
        </p:txBody>
      </p:sp>
      <p:sp>
        <p:nvSpPr>
          <p:cNvPr id="9" name="Oval 8"/>
          <p:cNvSpPr/>
          <p:nvPr/>
        </p:nvSpPr>
        <p:spPr>
          <a:xfrm>
            <a:off x="4343400" y="2754313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525B7E"/>
                </a:solidFill>
              </a:rPr>
              <a:t>a</a:t>
            </a:r>
          </a:p>
        </p:txBody>
      </p:sp>
      <p:sp>
        <p:nvSpPr>
          <p:cNvPr id="10" name="Oval 9"/>
          <p:cNvSpPr/>
          <p:nvPr/>
        </p:nvSpPr>
        <p:spPr>
          <a:xfrm>
            <a:off x="4343400" y="3287713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525B7E"/>
                </a:solidFill>
              </a:rPr>
              <a:t>t</a:t>
            </a:r>
          </a:p>
        </p:txBody>
      </p:sp>
      <p:sp>
        <p:nvSpPr>
          <p:cNvPr id="11" name="Oval 10"/>
          <p:cNvSpPr/>
          <p:nvPr/>
        </p:nvSpPr>
        <p:spPr>
          <a:xfrm>
            <a:off x="4343400" y="3821113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525B7E"/>
                </a:solidFill>
              </a:rPr>
              <a:t>a</a:t>
            </a:r>
          </a:p>
        </p:txBody>
      </p:sp>
      <p:sp>
        <p:nvSpPr>
          <p:cNvPr id="12" name="Oval 11"/>
          <p:cNvSpPr/>
          <p:nvPr/>
        </p:nvSpPr>
        <p:spPr>
          <a:xfrm>
            <a:off x="4343400" y="4354513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white"/>
                </a:solidFill>
              </a:rPr>
              <a:t>$</a:t>
            </a:r>
          </a:p>
        </p:txBody>
      </p:sp>
      <p:sp>
        <p:nvSpPr>
          <p:cNvPr id="13" name="Oval 12"/>
          <p:cNvSpPr/>
          <p:nvPr/>
        </p:nvSpPr>
        <p:spPr>
          <a:xfrm>
            <a:off x="6248400" y="2220913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525B7E"/>
                </a:solidFill>
              </a:rPr>
              <a:t>l</a:t>
            </a:r>
          </a:p>
        </p:txBody>
      </p:sp>
      <p:sp>
        <p:nvSpPr>
          <p:cNvPr id="14" name="Oval 13"/>
          <p:cNvSpPr/>
          <p:nvPr/>
        </p:nvSpPr>
        <p:spPr>
          <a:xfrm>
            <a:off x="5486400" y="2754313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err="1">
                <a:solidFill>
                  <a:srgbClr val="525B7E"/>
                </a:solidFill>
              </a:rPr>
              <a:t>i</a:t>
            </a:r>
            <a:endParaRPr lang="en-US" sz="1800" dirty="0">
              <a:solidFill>
                <a:srgbClr val="525B7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486400" y="3287713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525B7E"/>
                </a:solidFill>
              </a:rPr>
              <a:t>n</a:t>
            </a:r>
          </a:p>
        </p:txBody>
      </p:sp>
      <p:sp>
        <p:nvSpPr>
          <p:cNvPr id="16" name="Oval 15"/>
          <p:cNvSpPr/>
          <p:nvPr/>
        </p:nvSpPr>
        <p:spPr>
          <a:xfrm>
            <a:off x="6019800" y="3287713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525B7E"/>
                </a:solidFill>
              </a:rPr>
              <a:t>u</a:t>
            </a:r>
          </a:p>
        </p:txBody>
      </p:sp>
      <p:sp>
        <p:nvSpPr>
          <p:cNvPr id="17" name="Oval 16"/>
          <p:cNvSpPr/>
          <p:nvPr/>
        </p:nvSpPr>
        <p:spPr>
          <a:xfrm>
            <a:off x="6019800" y="3821113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white"/>
                </a:solidFill>
              </a:rPr>
              <a:t>$</a:t>
            </a:r>
          </a:p>
        </p:txBody>
      </p:sp>
      <p:sp>
        <p:nvSpPr>
          <p:cNvPr id="18" name="Oval 17"/>
          <p:cNvSpPr/>
          <p:nvPr/>
        </p:nvSpPr>
        <p:spPr>
          <a:xfrm>
            <a:off x="6934200" y="2754313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525B7E"/>
                </a:solidFill>
              </a:rPr>
              <a:t>u</a:t>
            </a:r>
          </a:p>
        </p:txBody>
      </p:sp>
      <p:sp>
        <p:nvSpPr>
          <p:cNvPr id="19" name="Oval 18"/>
          <p:cNvSpPr/>
          <p:nvPr/>
        </p:nvSpPr>
        <p:spPr>
          <a:xfrm>
            <a:off x="7239000" y="4354513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white"/>
                </a:solidFill>
              </a:rPr>
              <a:t>$</a:t>
            </a:r>
          </a:p>
        </p:txBody>
      </p:sp>
      <p:sp>
        <p:nvSpPr>
          <p:cNvPr id="20" name="Oval 19"/>
          <p:cNvSpPr/>
          <p:nvPr/>
        </p:nvSpPr>
        <p:spPr>
          <a:xfrm>
            <a:off x="7924800" y="2220913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525B7E"/>
                </a:solidFill>
              </a:rPr>
              <a:t>v</a:t>
            </a:r>
          </a:p>
        </p:txBody>
      </p:sp>
      <p:sp>
        <p:nvSpPr>
          <p:cNvPr id="21" name="Oval 20"/>
          <p:cNvSpPr/>
          <p:nvPr/>
        </p:nvSpPr>
        <p:spPr>
          <a:xfrm>
            <a:off x="7924800" y="2754313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525B7E"/>
                </a:solidFill>
              </a:rPr>
              <a:t>l</a:t>
            </a:r>
          </a:p>
        </p:txBody>
      </p:sp>
      <p:sp>
        <p:nvSpPr>
          <p:cNvPr id="22" name="Oval 21"/>
          <p:cNvSpPr/>
          <p:nvPr/>
        </p:nvSpPr>
        <p:spPr>
          <a:xfrm>
            <a:off x="7924800" y="3287713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525B7E"/>
                </a:solidFill>
              </a:rPr>
              <a:t>d</a:t>
            </a:r>
          </a:p>
        </p:txBody>
      </p:sp>
      <p:sp>
        <p:nvSpPr>
          <p:cNvPr id="23" name="Oval 22"/>
          <p:cNvSpPr/>
          <p:nvPr/>
        </p:nvSpPr>
        <p:spPr>
          <a:xfrm>
            <a:off x="7924800" y="3821113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525B7E"/>
                </a:solidFill>
              </a:rPr>
              <a:t>b</a:t>
            </a:r>
          </a:p>
        </p:txBody>
      </p:sp>
      <p:sp>
        <p:nvSpPr>
          <p:cNvPr id="24" name="Oval 23"/>
          <p:cNvSpPr/>
          <p:nvPr/>
        </p:nvSpPr>
        <p:spPr>
          <a:xfrm>
            <a:off x="7924800" y="4354513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white"/>
                </a:solidFill>
              </a:rPr>
              <a:t>$</a:t>
            </a:r>
          </a:p>
        </p:txBody>
      </p:sp>
      <p:cxnSp>
        <p:nvCxnSpPr>
          <p:cNvPr id="25" name="Straight Arrow Connector 24"/>
          <p:cNvCxnSpPr>
            <a:stCxn id="7" idx="2"/>
            <a:endCxn id="8" idx="7"/>
          </p:cNvCxnSpPr>
          <p:nvPr/>
        </p:nvCxnSpPr>
        <p:spPr>
          <a:xfrm rot="10800000" flipV="1">
            <a:off x="4538663" y="1801813"/>
            <a:ext cx="1709737" cy="452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7" idx="6"/>
            <a:endCxn id="20" idx="1"/>
          </p:cNvCxnSpPr>
          <p:nvPr/>
        </p:nvCxnSpPr>
        <p:spPr>
          <a:xfrm>
            <a:off x="6477000" y="1801813"/>
            <a:ext cx="1481138" cy="452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8" idx="4"/>
            <a:endCxn id="9" idx="0"/>
          </p:cNvCxnSpPr>
          <p:nvPr/>
        </p:nvCxnSpPr>
        <p:spPr>
          <a:xfrm rot="5400000">
            <a:off x="4305301" y="2601912"/>
            <a:ext cx="3048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0" idx="4"/>
            <a:endCxn id="21" idx="0"/>
          </p:cNvCxnSpPr>
          <p:nvPr/>
        </p:nvCxnSpPr>
        <p:spPr>
          <a:xfrm rot="5400000">
            <a:off x="7886701" y="2601912"/>
            <a:ext cx="3048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9" idx="4"/>
            <a:endCxn id="10" idx="0"/>
          </p:cNvCxnSpPr>
          <p:nvPr/>
        </p:nvCxnSpPr>
        <p:spPr>
          <a:xfrm rot="5400000">
            <a:off x="4305301" y="3135312"/>
            <a:ext cx="3048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7" idx="4"/>
            <a:endCxn id="13" idx="0"/>
          </p:cNvCxnSpPr>
          <p:nvPr/>
        </p:nvCxnSpPr>
        <p:spPr>
          <a:xfrm rot="5400000">
            <a:off x="6210301" y="2068512"/>
            <a:ext cx="3048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0" idx="4"/>
            <a:endCxn id="11" idx="0"/>
          </p:cNvCxnSpPr>
          <p:nvPr/>
        </p:nvCxnSpPr>
        <p:spPr>
          <a:xfrm rot="5400000">
            <a:off x="4305301" y="3668712"/>
            <a:ext cx="3048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1" idx="4"/>
            <a:endCxn id="12" idx="0"/>
          </p:cNvCxnSpPr>
          <p:nvPr/>
        </p:nvCxnSpPr>
        <p:spPr>
          <a:xfrm rot="5400000">
            <a:off x="4305301" y="4202112"/>
            <a:ext cx="3048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3" idx="3"/>
            <a:endCxn id="14" idx="0"/>
          </p:cNvCxnSpPr>
          <p:nvPr/>
        </p:nvCxnSpPr>
        <p:spPr>
          <a:xfrm rot="5400000">
            <a:off x="5772150" y="2244725"/>
            <a:ext cx="338138" cy="6810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3" idx="5"/>
            <a:endCxn id="18" idx="0"/>
          </p:cNvCxnSpPr>
          <p:nvPr/>
        </p:nvCxnSpPr>
        <p:spPr>
          <a:xfrm rot="16200000" flipH="1">
            <a:off x="6577013" y="2282825"/>
            <a:ext cx="338138" cy="6048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4" idx="4"/>
            <a:endCxn id="15" idx="0"/>
          </p:cNvCxnSpPr>
          <p:nvPr/>
        </p:nvCxnSpPr>
        <p:spPr>
          <a:xfrm rot="5400000">
            <a:off x="5448301" y="3135312"/>
            <a:ext cx="3048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4" idx="5"/>
            <a:endCxn id="16" idx="0"/>
          </p:cNvCxnSpPr>
          <p:nvPr/>
        </p:nvCxnSpPr>
        <p:spPr>
          <a:xfrm rot="16200000" flipH="1">
            <a:off x="5738813" y="2892425"/>
            <a:ext cx="338138" cy="452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6" idx="4"/>
            <a:endCxn id="17" idx="0"/>
          </p:cNvCxnSpPr>
          <p:nvPr/>
        </p:nvCxnSpPr>
        <p:spPr>
          <a:xfrm rot="5400000">
            <a:off x="5981701" y="3668712"/>
            <a:ext cx="3048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55" idx="4"/>
            <a:endCxn id="19" idx="0"/>
          </p:cNvCxnSpPr>
          <p:nvPr/>
        </p:nvCxnSpPr>
        <p:spPr>
          <a:xfrm rot="5400000">
            <a:off x="7200901" y="4202112"/>
            <a:ext cx="3048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1" idx="4"/>
            <a:endCxn id="22" idx="0"/>
          </p:cNvCxnSpPr>
          <p:nvPr/>
        </p:nvCxnSpPr>
        <p:spPr>
          <a:xfrm rot="5400000">
            <a:off x="7886701" y="3135312"/>
            <a:ext cx="3048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2" idx="4"/>
            <a:endCxn id="23" idx="0"/>
          </p:cNvCxnSpPr>
          <p:nvPr/>
        </p:nvCxnSpPr>
        <p:spPr>
          <a:xfrm rot="5400000">
            <a:off x="7886701" y="3668712"/>
            <a:ext cx="3048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3" idx="4"/>
            <a:endCxn id="24" idx="0"/>
          </p:cNvCxnSpPr>
          <p:nvPr/>
        </p:nvCxnSpPr>
        <p:spPr>
          <a:xfrm rot="5400000">
            <a:off x="7886701" y="4202112"/>
            <a:ext cx="3048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4343400" y="4887913"/>
            <a:ext cx="228600" cy="1066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363640"/>
                </a:solidFill>
              </a:rPr>
              <a:t>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363640"/>
                </a:solidFill>
              </a:rPr>
              <a:t>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363640"/>
                </a:solidFill>
              </a:rPr>
              <a:t>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363640"/>
                </a:solidFill>
              </a:rPr>
              <a:t>6</a:t>
            </a:r>
          </a:p>
        </p:txBody>
      </p:sp>
      <p:cxnSp>
        <p:nvCxnSpPr>
          <p:cNvPr id="43" name="Straight Connector 42"/>
          <p:cNvCxnSpPr>
            <a:stCxn id="12" idx="4"/>
            <a:endCxn id="42" idx="0"/>
          </p:cNvCxnSpPr>
          <p:nvPr/>
        </p:nvCxnSpPr>
        <p:spPr>
          <a:xfrm rot="5400000">
            <a:off x="4305301" y="4735512"/>
            <a:ext cx="3048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6019800" y="4278313"/>
            <a:ext cx="2286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363640"/>
                </a:solidFill>
              </a:rPr>
              <a:t>5</a:t>
            </a:r>
          </a:p>
        </p:txBody>
      </p:sp>
      <p:cxnSp>
        <p:nvCxnSpPr>
          <p:cNvPr id="45" name="Straight Connector 44"/>
          <p:cNvCxnSpPr>
            <a:stCxn id="17" idx="4"/>
            <a:endCxn id="44" idx="0"/>
          </p:cNvCxnSpPr>
          <p:nvPr/>
        </p:nvCxnSpPr>
        <p:spPr>
          <a:xfrm rot="5400000">
            <a:off x="6019801" y="4164012"/>
            <a:ext cx="2286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7239000" y="4811713"/>
            <a:ext cx="2286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363640"/>
                </a:solidFill>
              </a:rPr>
              <a:t>4</a:t>
            </a:r>
          </a:p>
        </p:txBody>
      </p:sp>
      <p:cxnSp>
        <p:nvCxnSpPr>
          <p:cNvPr id="47" name="Straight Connector 46"/>
          <p:cNvCxnSpPr>
            <a:stCxn id="19" idx="4"/>
            <a:endCxn id="46" idx="0"/>
          </p:cNvCxnSpPr>
          <p:nvPr/>
        </p:nvCxnSpPr>
        <p:spPr>
          <a:xfrm rot="5400000">
            <a:off x="7239001" y="4697412"/>
            <a:ext cx="2286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7924800" y="4887913"/>
            <a:ext cx="228600" cy="838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363640"/>
                </a:solidFill>
              </a:rPr>
              <a:t>6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363640"/>
                </a:solidFill>
              </a:rPr>
              <a:t>7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363640"/>
                </a:solidFill>
              </a:rPr>
              <a:t>8</a:t>
            </a:r>
          </a:p>
        </p:txBody>
      </p:sp>
      <p:cxnSp>
        <p:nvCxnSpPr>
          <p:cNvPr id="49" name="Straight Connector 48"/>
          <p:cNvCxnSpPr>
            <a:stCxn id="24" idx="4"/>
            <a:endCxn id="48" idx="0"/>
          </p:cNvCxnSpPr>
          <p:nvPr/>
        </p:nvCxnSpPr>
        <p:spPr>
          <a:xfrm rot="5400000">
            <a:off x="7886701" y="4735512"/>
            <a:ext cx="3048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5486400" y="3821113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white"/>
                </a:solidFill>
              </a:rPr>
              <a:t>$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486400" y="4278313"/>
            <a:ext cx="228600" cy="838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363640"/>
                </a:solidFill>
              </a:rPr>
              <a:t>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363640"/>
                </a:solidFill>
              </a:rPr>
              <a:t>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363640"/>
                </a:solidFill>
              </a:rPr>
              <a:t>6</a:t>
            </a:r>
          </a:p>
        </p:txBody>
      </p:sp>
      <p:cxnSp>
        <p:nvCxnSpPr>
          <p:cNvPr id="52" name="Straight Connector 51"/>
          <p:cNvCxnSpPr>
            <a:stCxn id="50" idx="4"/>
            <a:endCxn id="51" idx="0"/>
          </p:cNvCxnSpPr>
          <p:nvPr/>
        </p:nvCxnSpPr>
        <p:spPr>
          <a:xfrm rot="5400000">
            <a:off x="5486401" y="4164012"/>
            <a:ext cx="2286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5" idx="4"/>
            <a:endCxn id="50" idx="0"/>
          </p:cNvCxnSpPr>
          <p:nvPr/>
        </p:nvCxnSpPr>
        <p:spPr>
          <a:xfrm rot="5400000">
            <a:off x="5448301" y="3668712"/>
            <a:ext cx="3048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7239000" y="3287713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err="1">
                <a:solidFill>
                  <a:srgbClr val="525B7E"/>
                </a:solidFill>
              </a:rPr>
              <a:t>i</a:t>
            </a:r>
            <a:endParaRPr lang="en-US" sz="1800" dirty="0">
              <a:solidFill>
                <a:srgbClr val="525B7E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7239000" y="3821113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525B7E"/>
                </a:solidFill>
              </a:rPr>
              <a:t>s</a:t>
            </a:r>
          </a:p>
        </p:txBody>
      </p:sp>
      <p:cxnSp>
        <p:nvCxnSpPr>
          <p:cNvPr id="56" name="Straight Arrow Connector 55"/>
          <p:cNvCxnSpPr>
            <a:stCxn id="18" idx="5"/>
            <a:endCxn id="54" idx="0"/>
          </p:cNvCxnSpPr>
          <p:nvPr/>
        </p:nvCxnSpPr>
        <p:spPr>
          <a:xfrm rot="16200000" flipH="1">
            <a:off x="7072313" y="3006725"/>
            <a:ext cx="338138" cy="2238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4" idx="4"/>
            <a:endCxn id="55" idx="0"/>
          </p:cNvCxnSpPr>
          <p:nvPr/>
        </p:nvCxnSpPr>
        <p:spPr>
          <a:xfrm rot="5400000">
            <a:off x="7200901" y="3668712"/>
            <a:ext cx="3048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4953000" y="3287713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white"/>
                </a:solidFill>
              </a:rPr>
              <a:t>$</a:t>
            </a:r>
          </a:p>
        </p:txBody>
      </p:sp>
      <p:cxnSp>
        <p:nvCxnSpPr>
          <p:cNvPr id="59" name="Straight Arrow Connector 58"/>
          <p:cNvCxnSpPr>
            <a:stCxn id="14" idx="3"/>
            <a:endCxn id="58" idx="0"/>
          </p:cNvCxnSpPr>
          <p:nvPr/>
        </p:nvCxnSpPr>
        <p:spPr>
          <a:xfrm rot="5400000">
            <a:off x="5124450" y="2892425"/>
            <a:ext cx="338138" cy="452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4953000" y="3821113"/>
            <a:ext cx="2286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363640"/>
                </a:solidFill>
              </a:rPr>
              <a:t>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363640"/>
                </a:solidFill>
              </a:rPr>
              <a:t>8</a:t>
            </a:r>
          </a:p>
        </p:txBody>
      </p:sp>
      <p:cxnSp>
        <p:nvCxnSpPr>
          <p:cNvPr id="61" name="Straight Connector 60"/>
          <p:cNvCxnSpPr>
            <a:stCxn id="58" idx="4"/>
            <a:endCxn id="60" idx="0"/>
          </p:cNvCxnSpPr>
          <p:nvPr/>
        </p:nvCxnSpPr>
        <p:spPr>
          <a:xfrm rot="5400000">
            <a:off x="4914901" y="3668712"/>
            <a:ext cx="3048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6629400" y="3287713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white"/>
                </a:solidFill>
              </a:rPr>
              <a:t>$</a:t>
            </a:r>
          </a:p>
        </p:txBody>
      </p:sp>
      <p:sp>
        <p:nvSpPr>
          <p:cNvPr id="63" name="Rectangle 62"/>
          <p:cNvSpPr/>
          <p:nvPr/>
        </p:nvSpPr>
        <p:spPr>
          <a:xfrm>
            <a:off x="6629400" y="3821113"/>
            <a:ext cx="2286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363640"/>
                </a:solidFill>
              </a:rPr>
              <a:t>4</a:t>
            </a:r>
          </a:p>
        </p:txBody>
      </p:sp>
      <p:cxnSp>
        <p:nvCxnSpPr>
          <p:cNvPr id="64" name="Straight Connector 63"/>
          <p:cNvCxnSpPr>
            <a:stCxn id="62" idx="4"/>
            <a:endCxn id="63" idx="0"/>
          </p:cNvCxnSpPr>
          <p:nvPr/>
        </p:nvCxnSpPr>
        <p:spPr>
          <a:xfrm rot="5400000">
            <a:off x="6591301" y="3668712"/>
            <a:ext cx="3048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18" idx="3"/>
            <a:endCxn id="62" idx="0"/>
          </p:cNvCxnSpPr>
          <p:nvPr/>
        </p:nvCxnSpPr>
        <p:spPr>
          <a:xfrm rot="5400000">
            <a:off x="6686550" y="3006725"/>
            <a:ext cx="338138" cy="2238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BF5FF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BF5FF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BF5FF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CC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534400" cy="609600"/>
          </a:xfrm>
        </p:spPr>
        <p:txBody>
          <a:bodyPr/>
          <a:lstStyle/>
          <a:p>
            <a:pPr eaLnBrk="1" hangingPunct="1"/>
            <a:r>
              <a:rPr lang="en-US" smtClean="0"/>
              <a:t>Multi-Prefix Intersection: Method 1</a:t>
            </a:r>
          </a:p>
        </p:txBody>
      </p:sp>
      <p:graphicFrame>
        <p:nvGraphicFramePr>
          <p:cNvPr id="180" name="Content Placeholder 179"/>
          <p:cNvGraphicFramePr>
            <a:graphicFrameLocks noGrp="1"/>
          </p:cNvGraphicFramePr>
          <p:nvPr>
            <p:ph sz="quarter" idx="1"/>
          </p:nvPr>
        </p:nvGraphicFramePr>
        <p:xfrm>
          <a:off x="609600" y="990600"/>
          <a:ext cx="2590801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161"/>
                <a:gridCol w="2072640"/>
              </a:tblGrid>
              <a:tr h="262467">
                <a:tc>
                  <a:txBody>
                    <a:bodyPr/>
                    <a:lstStyle/>
                    <a:p>
                      <a:r>
                        <a:rPr lang="en-US" dirty="0" smtClean="0"/>
                        <a:t>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Record</a:t>
                      </a:r>
                      <a:endParaRPr lang="en-US" dirty="0"/>
                    </a:p>
                  </a:txBody>
                  <a:tcPr/>
                </a:tc>
              </a:tr>
              <a:tr h="262467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 data…</a:t>
                      </a:r>
                      <a:endParaRPr lang="en-US" dirty="0"/>
                    </a:p>
                  </a:txBody>
                  <a:tcPr/>
                </a:tc>
              </a:tr>
              <a:tr h="262467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data…</a:t>
                      </a:r>
                      <a:endParaRPr lang="en-US" dirty="0"/>
                    </a:p>
                  </a:txBody>
                  <a:tcPr/>
                </a:tc>
              </a:tr>
              <a:tr h="262467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 Lin…</a:t>
                      </a:r>
                      <a:endParaRPr lang="en-US" dirty="0"/>
                    </a:p>
                  </a:txBody>
                  <a:tcPr/>
                </a:tc>
              </a:tr>
              <a:tr h="262467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Lu Lin Luis…</a:t>
                      </a:r>
                    </a:p>
                  </a:txBody>
                  <a:tcPr/>
                </a:tc>
              </a:tr>
              <a:tr h="262467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Liu…</a:t>
                      </a:r>
                      <a:endParaRPr lang="en-US" dirty="0"/>
                    </a:p>
                  </a:txBody>
                  <a:tcPr/>
                </a:tc>
              </a:tr>
              <a:tr h="262467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VLDB Lin data…</a:t>
                      </a:r>
                      <a:endParaRPr lang="en-US" dirty="0"/>
                    </a:p>
                  </a:txBody>
                  <a:tcPr/>
                </a:tc>
              </a:tr>
              <a:tr h="262467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VLDB…</a:t>
                      </a:r>
                      <a:endParaRPr lang="en-US" dirty="0"/>
                    </a:p>
                  </a:txBody>
                  <a:tcPr/>
                </a:tc>
              </a:tr>
              <a:tr h="262467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 VLDB…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6248400" y="9906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525B7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343400" y="15240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525B7E"/>
                </a:solidFill>
              </a:rPr>
              <a:t>d</a:t>
            </a:r>
          </a:p>
        </p:txBody>
      </p:sp>
      <p:sp>
        <p:nvSpPr>
          <p:cNvPr id="6" name="Oval 5"/>
          <p:cNvSpPr/>
          <p:nvPr/>
        </p:nvSpPr>
        <p:spPr>
          <a:xfrm>
            <a:off x="4343400" y="20574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525B7E"/>
                </a:solidFill>
              </a:rPr>
              <a:t>a</a:t>
            </a:r>
          </a:p>
        </p:txBody>
      </p:sp>
      <p:sp>
        <p:nvSpPr>
          <p:cNvPr id="7" name="Oval 6"/>
          <p:cNvSpPr/>
          <p:nvPr/>
        </p:nvSpPr>
        <p:spPr>
          <a:xfrm>
            <a:off x="4343400" y="25908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525B7E"/>
                </a:solidFill>
              </a:rPr>
              <a:t>t</a:t>
            </a:r>
          </a:p>
        </p:txBody>
      </p:sp>
      <p:sp>
        <p:nvSpPr>
          <p:cNvPr id="8" name="Oval 7"/>
          <p:cNvSpPr/>
          <p:nvPr/>
        </p:nvSpPr>
        <p:spPr>
          <a:xfrm>
            <a:off x="4343400" y="31242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525B7E"/>
                </a:solidFill>
              </a:rPr>
              <a:t>a</a:t>
            </a:r>
          </a:p>
        </p:txBody>
      </p:sp>
      <p:sp>
        <p:nvSpPr>
          <p:cNvPr id="12" name="Oval 11"/>
          <p:cNvSpPr/>
          <p:nvPr/>
        </p:nvSpPr>
        <p:spPr>
          <a:xfrm>
            <a:off x="4343400" y="3657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white"/>
                </a:solidFill>
              </a:rPr>
              <a:t>$</a:t>
            </a:r>
          </a:p>
        </p:txBody>
      </p:sp>
      <p:sp>
        <p:nvSpPr>
          <p:cNvPr id="13" name="Oval 12"/>
          <p:cNvSpPr/>
          <p:nvPr/>
        </p:nvSpPr>
        <p:spPr>
          <a:xfrm>
            <a:off x="6248400" y="15240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525B7E"/>
                </a:solidFill>
              </a:rPr>
              <a:t>l</a:t>
            </a:r>
          </a:p>
        </p:txBody>
      </p:sp>
      <p:sp>
        <p:nvSpPr>
          <p:cNvPr id="16" name="Oval 15"/>
          <p:cNvSpPr/>
          <p:nvPr/>
        </p:nvSpPr>
        <p:spPr>
          <a:xfrm>
            <a:off x="5486400" y="20574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err="1">
                <a:solidFill>
                  <a:srgbClr val="525B7E"/>
                </a:solidFill>
              </a:rPr>
              <a:t>i</a:t>
            </a:r>
            <a:endParaRPr lang="en-US" sz="1800" dirty="0">
              <a:solidFill>
                <a:srgbClr val="525B7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486400" y="25908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525B7E"/>
                </a:solidFill>
              </a:rPr>
              <a:t>n</a:t>
            </a:r>
          </a:p>
        </p:txBody>
      </p:sp>
      <p:sp>
        <p:nvSpPr>
          <p:cNvPr id="18" name="Oval 17"/>
          <p:cNvSpPr/>
          <p:nvPr/>
        </p:nvSpPr>
        <p:spPr>
          <a:xfrm>
            <a:off x="6019800" y="25908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525B7E"/>
                </a:solidFill>
              </a:rPr>
              <a:t>u</a:t>
            </a:r>
          </a:p>
        </p:txBody>
      </p:sp>
      <p:sp>
        <p:nvSpPr>
          <p:cNvPr id="19" name="Oval 18"/>
          <p:cNvSpPr/>
          <p:nvPr/>
        </p:nvSpPr>
        <p:spPr>
          <a:xfrm>
            <a:off x="6019800" y="31242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white"/>
                </a:solidFill>
              </a:rPr>
              <a:t>$</a:t>
            </a:r>
          </a:p>
        </p:txBody>
      </p:sp>
      <p:sp>
        <p:nvSpPr>
          <p:cNvPr id="20" name="Oval 19"/>
          <p:cNvSpPr/>
          <p:nvPr/>
        </p:nvSpPr>
        <p:spPr>
          <a:xfrm>
            <a:off x="6934200" y="20574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525B7E"/>
                </a:solidFill>
              </a:rPr>
              <a:t>u</a:t>
            </a:r>
          </a:p>
        </p:txBody>
      </p:sp>
      <p:sp>
        <p:nvSpPr>
          <p:cNvPr id="21" name="Oval 20"/>
          <p:cNvSpPr/>
          <p:nvPr/>
        </p:nvSpPr>
        <p:spPr>
          <a:xfrm>
            <a:off x="7239000" y="3657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white"/>
                </a:solidFill>
              </a:rPr>
              <a:t>$</a:t>
            </a:r>
          </a:p>
        </p:txBody>
      </p:sp>
      <p:sp>
        <p:nvSpPr>
          <p:cNvPr id="22" name="Oval 21"/>
          <p:cNvSpPr/>
          <p:nvPr/>
        </p:nvSpPr>
        <p:spPr>
          <a:xfrm>
            <a:off x="7924800" y="15240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525B7E"/>
                </a:solidFill>
              </a:rPr>
              <a:t>v</a:t>
            </a:r>
          </a:p>
        </p:txBody>
      </p:sp>
      <p:sp>
        <p:nvSpPr>
          <p:cNvPr id="23" name="Oval 22"/>
          <p:cNvSpPr/>
          <p:nvPr/>
        </p:nvSpPr>
        <p:spPr>
          <a:xfrm>
            <a:off x="7924800" y="20574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525B7E"/>
                </a:solidFill>
              </a:rPr>
              <a:t>l</a:t>
            </a:r>
          </a:p>
        </p:txBody>
      </p:sp>
      <p:sp>
        <p:nvSpPr>
          <p:cNvPr id="24" name="Oval 23"/>
          <p:cNvSpPr/>
          <p:nvPr/>
        </p:nvSpPr>
        <p:spPr>
          <a:xfrm>
            <a:off x="7924800" y="25908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525B7E"/>
                </a:solidFill>
              </a:rPr>
              <a:t>d</a:t>
            </a:r>
          </a:p>
        </p:txBody>
      </p:sp>
      <p:sp>
        <p:nvSpPr>
          <p:cNvPr id="25" name="Oval 24"/>
          <p:cNvSpPr/>
          <p:nvPr/>
        </p:nvSpPr>
        <p:spPr>
          <a:xfrm>
            <a:off x="7924800" y="31242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525B7E"/>
                </a:solidFill>
              </a:rPr>
              <a:t>b</a:t>
            </a:r>
          </a:p>
        </p:txBody>
      </p:sp>
      <p:sp>
        <p:nvSpPr>
          <p:cNvPr id="28" name="Oval 27"/>
          <p:cNvSpPr/>
          <p:nvPr/>
        </p:nvSpPr>
        <p:spPr>
          <a:xfrm>
            <a:off x="7924800" y="3657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white"/>
                </a:solidFill>
              </a:rPr>
              <a:t>$</a:t>
            </a:r>
          </a:p>
        </p:txBody>
      </p:sp>
      <p:cxnSp>
        <p:nvCxnSpPr>
          <p:cNvPr id="29" name="Straight Arrow Connector 28"/>
          <p:cNvCxnSpPr>
            <a:stCxn id="4" idx="2"/>
            <a:endCxn id="5" idx="7"/>
          </p:cNvCxnSpPr>
          <p:nvPr/>
        </p:nvCxnSpPr>
        <p:spPr>
          <a:xfrm rot="10800000" flipV="1">
            <a:off x="4538663" y="1104900"/>
            <a:ext cx="1709737" cy="452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4" idx="6"/>
            <a:endCxn id="22" idx="1"/>
          </p:cNvCxnSpPr>
          <p:nvPr/>
        </p:nvCxnSpPr>
        <p:spPr>
          <a:xfrm>
            <a:off x="6477000" y="1104900"/>
            <a:ext cx="1481138" cy="452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5" idx="4"/>
            <a:endCxn id="6" idx="0"/>
          </p:cNvCxnSpPr>
          <p:nvPr/>
        </p:nvCxnSpPr>
        <p:spPr>
          <a:xfrm rot="5400000">
            <a:off x="4305301" y="1905000"/>
            <a:ext cx="3048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2" idx="4"/>
            <a:endCxn id="23" idx="0"/>
          </p:cNvCxnSpPr>
          <p:nvPr/>
        </p:nvCxnSpPr>
        <p:spPr>
          <a:xfrm rot="5400000">
            <a:off x="7886701" y="1905000"/>
            <a:ext cx="3048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6" idx="4"/>
            <a:endCxn id="7" idx="0"/>
          </p:cNvCxnSpPr>
          <p:nvPr/>
        </p:nvCxnSpPr>
        <p:spPr>
          <a:xfrm rot="5400000">
            <a:off x="4305301" y="2438400"/>
            <a:ext cx="3048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4" idx="4"/>
            <a:endCxn id="13" idx="0"/>
          </p:cNvCxnSpPr>
          <p:nvPr/>
        </p:nvCxnSpPr>
        <p:spPr>
          <a:xfrm rot="5400000">
            <a:off x="6210301" y="1371600"/>
            <a:ext cx="3048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7" idx="4"/>
            <a:endCxn id="8" idx="0"/>
          </p:cNvCxnSpPr>
          <p:nvPr/>
        </p:nvCxnSpPr>
        <p:spPr>
          <a:xfrm rot="5400000">
            <a:off x="4305301" y="2971800"/>
            <a:ext cx="3048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8" idx="4"/>
            <a:endCxn id="12" idx="0"/>
          </p:cNvCxnSpPr>
          <p:nvPr/>
        </p:nvCxnSpPr>
        <p:spPr>
          <a:xfrm rot="5400000">
            <a:off x="4305301" y="3505200"/>
            <a:ext cx="3048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3" idx="3"/>
            <a:endCxn id="16" idx="0"/>
          </p:cNvCxnSpPr>
          <p:nvPr/>
        </p:nvCxnSpPr>
        <p:spPr>
          <a:xfrm rot="5400000">
            <a:off x="5772150" y="1547813"/>
            <a:ext cx="338137" cy="6810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3" idx="5"/>
            <a:endCxn id="20" idx="0"/>
          </p:cNvCxnSpPr>
          <p:nvPr/>
        </p:nvCxnSpPr>
        <p:spPr>
          <a:xfrm rot="16200000" flipH="1">
            <a:off x="6577013" y="1585913"/>
            <a:ext cx="338137" cy="6048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6" idx="4"/>
            <a:endCxn id="17" idx="0"/>
          </p:cNvCxnSpPr>
          <p:nvPr/>
        </p:nvCxnSpPr>
        <p:spPr>
          <a:xfrm rot="5400000">
            <a:off x="5448301" y="2438400"/>
            <a:ext cx="3048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6" idx="5"/>
            <a:endCxn id="18" idx="0"/>
          </p:cNvCxnSpPr>
          <p:nvPr/>
        </p:nvCxnSpPr>
        <p:spPr>
          <a:xfrm rot="16200000" flipH="1">
            <a:off x="5738813" y="2195513"/>
            <a:ext cx="338137" cy="452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8" idx="4"/>
            <a:endCxn id="19" idx="0"/>
          </p:cNvCxnSpPr>
          <p:nvPr/>
        </p:nvCxnSpPr>
        <p:spPr>
          <a:xfrm rot="5400000">
            <a:off x="5981701" y="2971800"/>
            <a:ext cx="3048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124" idx="4"/>
            <a:endCxn id="21" idx="0"/>
          </p:cNvCxnSpPr>
          <p:nvPr/>
        </p:nvCxnSpPr>
        <p:spPr>
          <a:xfrm rot="5400000">
            <a:off x="7200901" y="3505200"/>
            <a:ext cx="3048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3" idx="4"/>
            <a:endCxn id="24" idx="0"/>
          </p:cNvCxnSpPr>
          <p:nvPr/>
        </p:nvCxnSpPr>
        <p:spPr>
          <a:xfrm rot="5400000">
            <a:off x="7886701" y="2438400"/>
            <a:ext cx="3048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4" idx="4"/>
            <a:endCxn id="25" idx="0"/>
          </p:cNvCxnSpPr>
          <p:nvPr/>
        </p:nvCxnSpPr>
        <p:spPr>
          <a:xfrm rot="5400000">
            <a:off x="7886701" y="2971800"/>
            <a:ext cx="3048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5" idx="4"/>
            <a:endCxn id="28" idx="0"/>
          </p:cNvCxnSpPr>
          <p:nvPr/>
        </p:nvCxnSpPr>
        <p:spPr>
          <a:xfrm rot="5400000">
            <a:off x="7886701" y="3505200"/>
            <a:ext cx="3048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4343400" y="4191000"/>
            <a:ext cx="228600" cy="1066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363640"/>
                </a:solidFill>
              </a:rPr>
              <a:t>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363640"/>
                </a:solidFill>
              </a:rPr>
              <a:t>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363640"/>
                </a:solidFill>
              </a:rPr>
              <a:t>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363640"/>
                </a:solidFill>
              </a:rPr>
              <a:t>6</a:t>
            </a:r>
          </a:p>
        </p:txBody>
      </p:sp>
      <p:cxnSp>
        <p:nvCxnSpPr>
          <p:cNvPr id="56" name="Straight Connector 55"/>
          <p:cNvCxnSpPr>
            <a:stCxn id="12" idx="4"/>
            <a:endCxn id="54" idx="0"/>
          </p:cNvCxnSpPr>
          <p:nvPr/>
        </p:nvCxnSpPr>
        <p:spPr>
          <a:xfrm rot="5400000">
            <a:off x="4305301" y="4038600"/>
            <a:ext cx="3048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6019800" y="3581400"/>
            <a:ext cx="2286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363640"/>
                </a:solidFill>
              </a:rPr>
              <a:t>5</a:t>
            </a:r>
          </a:p>
        </p:txBody>
      </p:sp>
      <p:cxnSp>
        <p:nvCxnSpPr>
          <p:cNvPr id="62" name="Straight Connector 61"/>
          <p:cNvCxnSpPr>
            <a:stCxn id="19" idx="4"/>
            <a:endCxn id="60" idx="0"/>
          </p:cNvCxnSpPr>
          <p:nvPr/>
        </p:nvCxnSpPr>
        <p:spPr>
          <a:xfrm rot="5400000">
            <a:off x="6019801" y="3467100"/>
            <a:ext cx="2286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7239000" y="4114800"/>
            <a:ext cx="2286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363640"/>
                </a:solidFill>
              </a:rPr>
              <a:t>4</a:t>
            </a:r>
          </a:p>
        </p:txBody>
      </p:sp>
      <p:cxnSp>
        <p:nvCxnSpPr>
          <p:cNvPr id="67" name="Straight Connector 66"/>
          <p:cNvCxnSpPr>
            <a:stCxn id="21" idx="4"/>
            <a:endCxn id="65" idx="0"/>
          </p:cNvCxnSpPr>
          <p:nvPr/>
        </p:nvCxnSpPr>
        <p:spPr>
          <a:xfrm rot="5400000">
            <a:off x="7239001" y="4000500"/>
            <a:ext cx="2286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7924800" y="4191000"/>
            <a:ext cx="228600" cy="838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363640"/>
                </a:solidFill>
              </a:rPr>
              <a:t>6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363640"/>
                </a:solidFill>
              </a:rPr>
              <a:t>7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363640"/>
                </a:solidFill>
              </a:rPr>
              <a:t>8</a:t>
            </a:r>
          </a:p>
        </p:txBody>
      </p:sp>
      <p:cxnSp>
        <p:nvCxnSpPr>
          <p:cNvPr id="71" name="Straight Connector 70"/>
          <p:cNvCxnSpPr>
            <a:stCxn id="28" idx="4"/>
            <a:endCxn id="69" idx="0"/>
          </p:cNvCxnSpPr>
          <p:nvPr/>
        </p:nvCxnSpPr>
        <p:spPr>
          <a:xfrm rot="5400000">
            <a:off x="7886701" y="4038600"/>
            <a:ext cx="3048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Oval 111"/>
          <p:cNvSpPr/>
          <p:nvPr/>
        </p:nvSpPr>
        <p:spPr>
          <a:xfrm>
            <a:off x="5486400" y="31242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white"/>
                </a:solidFill>
              </a:rPr>
              <a:t>$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5486400" y="3581400"/>
            <a:ext cx="228600" cy="838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363640"/>
                </a:solidFill>
              </a:rPr>
              <a:t>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363640"/>
                </a:solidFill>
              </a:rPr>
              <a:t>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363640"/>
                </a:solidFill>
              </a:rPr>
              <a:t>6</a:t>
            </a:r>
          </a:p>
        </p:txBody>
      </p:sp>
      <p:cxnSp>
        <p:nvCxnSpPr>
          <p:cNvPr id="116" name="Straight Connector 115"/>
          <p:cNvCxnSpPr>
            <a:stCxn id="112" idx="4"/>
            <a:endCxn id="114" idx="0"/>
          </p:cNvCxnSpPr>
          <p:nvPr/>
        </p:nvCxnSpPr>
        <p:spPr>
          <a:xfrm rot="5400000">
            <a:off x="5486401" y="3467100"/>
            <a:ext cx="2286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stCxn id="17" idx="4"/>
            <a:endCxn id="112" idx="0"/>
          </p:cNvCxnSpPr>
          <p:nvPr/>
        </p:nvCxnSpPr>
        <p:spPr>
          <a:xfrm rot="5400000">
            <a:off x="5448301" y="2971800"/>
            <a:ext cx="3048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Oval 122"/>
          <p:cNvSpPr/>
          <p:nvPr/>
        </p:nvSpPr>
        <p:spPr>
          <a:xfrm>
            <a:off x="7239000" y="25908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err="1">
                <a:solidFill>
                  <a:srgbClr val="525B7E"/>
                </a:solidFill>
              </a:rPr>
              <a:t>i</a:t>
            </a:r>
            <a:endParaRPr lang="en-US" sz="1800" dirty="0">
              <a:solidFill>
                <a:srgbClr val="525B7E"/>
              </a:solidFill>
            </a:endParaRPr>
          </a:p>
        </p:txBody>
      </p:sp>
      <p:sp>
        <p:nvSpPr>
          <p:cNvPr id="124" name="Oval 123"/>
          <p:cNvSpPr/>
          <p:nvPr/>
        </p:nvSpPr>
        <p:spPr>
          <a:xfrm>
            <a:off x="7239000" y="31242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525B7E"/>
                </a:solidFill>
              </a:rPr>
              <a:t>s</a:t>
            </a:r>
          </a:p>
        </p:txBody>
      </p:sp>
      <p:cxnSp>
        <p:nvCxnSpPr>
          <p:cNvPr id="134" name="Straight Arrow Connector 133"/>
          <p:cNvCxnSpPr>
            <a:stCxn id="20" idx="5"/>
            <a:endCxn id="123" idx="0"/>
          </p:cNvCxnSpPr>
          <p:nvPr/>
        </p:nvCxnSpPr>
        <p:spPr>
          <a:xfrm rot="16200000" flipH="1">
            <a:off x="7072313" y="2309813"/>
            <a:ext cx="338137" cy="2238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>
            <a:stCxn id="123" idx="4"/>
            <a:endCxn id="124" idx="0"/>
          </p:cNvCxnSpPr>
          <p:nvPr/>
        </p:nvCxnSpPr>
        <p:spPr>
          <a:xfrm rot="5400000">
            <a:off x="7200901" y="2971800"/>
            <a:ext cx="3048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Oval 138"/>
          <p:cNvSpPr/>
          <p:nvPr/>
        </p:nvSpPr>
        <p:spPr>
          <a:xfrm>
            <a:off x="4953000" y="2590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white"/>
                </a:solidFill>
              </a:rPr>
              <a:t>$</a:t>
            </a:r>
          </a:p>
        </p:txBody>
      </p:sp>
      <p:cxnSp>
        <p:nvCxnSpPr>
          <p:cNvPr id="141" name="Straight Arrow Connector 140"/>
          <p:cNvCxnSpPr>
            <a:stCxn id="16" idx="3"/>
            <a:endCxn id="139" idx="0"/>
          </p:cNvCxnSpPr>
          <p:nvPr/>
        </p:nvCxnSpPr>
        <p:spPr>
          <a:xfrm rot="5400000">
            <a:off x="5124450" y="2195513"/>
            <a:ext cx="338137" cy="452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Rectangle 144"/>
          <p:cNvSpPr/>
          <p:nvPr/>
        </p:nvSpPr>
        <p:spPr>
          <a:xfrm>
            <a:off x="4953000" y="3124200"/>
            <a:ext cx="2286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363640"/>
                </a:solidFill>
              </a:rPr>
              <a:t>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363640"/>
                </a:solidFill>
              </a:rPr>
              <a:t>8</a:t>
            </a:r>
          </a:p>
        </p:txBody>
      </p:sp>
      <p:cxnSp>
        <p:nvCxnSpPr>
          <p:cNvPr id="147" name="Straight Connector 146"/>
          <p:cNvCxnSpPr>
            <a:stCxn id="139" idx="4"/>
            <a:endCxn id="145" idx="0"/>
          </p:cNvCxnSpPr>
          <p:nvPr/>
        </p:nvCxnSpPr>
        <p:spPr>
          <a:xfrm rot="5400000">
            <a:off x="4914901" y="2971800"/>
            <a:ext cx="3048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Oval 162"/>
          <p:cNvSpPr/>
          <p:nvPr/>
        </p:nvSpPr>
        <p:spPr>
          <a:xfrm>
            <a:off x="6629400" y="2590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white"/>
                </a:solidFill>
              </a:rPr>
              <a:t>$</a:t>
            </a:r>
          </a:p>
        </p:txBody>
      </p:sp>
      <p:sp>
        <p:nvSpPr>
          <p:cNvPr id="165" name="Rectangle 164"/>
          <p:cNvSpPr/>
          <p:nvPr/>
        </p:nvSpPr>
        <p:spPr>
          <a:xfrm>
            <a:off x="6629400" y="3124200"/>
            <a:ext cx="2286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363640"/>
                </a:solidFill>
              </a:rPr>
              <a:t>4</a:t>
            </a:r>
          </a:p>
        </p:txBody>
      </p:sp>
      <p:cxnSp>
        <p:nvCxnSpPr>
          <p:cNvPr id="167" name="Straight Connector 166"/>
          <p:cNvCxnSpPr>
            <a:stCxn id="163" idx="4"/>
            <a:endCxn id="165" idx="0"/>
          </p:cNvCxnSpPr>
          <p:nvPr/>
        </p:nvCxnSpPr>
        <p:spPr>
          <a:xfrm rot="5400000">
            <a:off x="6591301" y="2971800"/>
            <a:ext cx="3048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>
            <a:stCxn id="20" idx="3"/>
            <a:endCxn id="163" idx="0"/>
          </p:cNvCxnSpPr>
          <p:nvPr/>
        </p:nvCxnSpPr>
        <p:spPr>
          <a:xfrm rot="5400000">
            <a:off x="6686550" y="2309813"/>
            <a:ext cx="338137" cy="2238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Rectangle 186"/>
          <p:cNvSpPr/>
          <p:nvPr/>
        </p:nvSpPr>
        <p:spPr>
          <a:xfrm>
            <a:off x="5486400" y="5410200"/>
            <a:ext cx="1295400" cy="228600"/>
          </a:xfrm>
          <a:prstGeom prst="rect">
            <a:avLst/>
          </a:prstGeom>
          <a:solidFill>
            <a:srgbClr val="CBF5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363640"/>
                </a:solidFill>
              </a:rPr>
              <a:t>1 3 4 5 6 8</a:t>
            </a:r>
          </a:p>
        </p:txBody>
      </p:sp>
      <p:sp>
        <p:nvSpPr>
          <p:cNvPr id="188" name="Rectangle 187"/>
          <p:cNvSpPr/>
          <p:nvPr/>
        </p:nvSpPr>
        <p:spPr>
          <a:xfrm>
            <a:off x="5486400" y="5715000"/>
            <a:ext cx="762000" cy="2286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363640"/>
                </a:solidFill>
              </a:rPr>
              <a:t>6 7 8</a:t>
            </a:r>
          </a:p>
        </p:txBody>
      </p:sp>
      <p:sp>
        <p:nvSpPr>
          <p:cNvPr id="189" name="TextBox 188"/>
          <p:cNvSpPr txBox="1">
            <a:spLocks noChangeArrowheads="1"/>
          </p:cNvSpPr>
          <p:nvPr/>
        </p:nvSpPr>
        <p:spPr bwMode="auto">
          <a:xfrm>
            <a:off x="4876800" y="5334000"/>
            <a:ext cx="2873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Tw Cen MT" pitchFamily="34" charset="0"/>
              </a:rPr>
              <a:t>li</a:t>
            </a:r>
          </a:p>
        </p:txBody>
      </p:sp>
      <p:sp>
        <p:nvSpPr>
          <p:cNvPr id="190" name="TextBox 189"/>
          <p:cNvSpPr txBox="1">
            <a:spLocks noChangeArrowheads="1"/>
          </p:cNvSpPr>
          <p:nvPr/>
        </p:nvSpPr>
        <p:spPr bwMode="auto">
          <a:xfrm>
            <a:off x="4876800" y="5638800"/>
            <a:ext cx="590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Tw Cen MT" pitchFamily="34" charset="0"/>
              </a:rPr>
              <a:t>vldb</a:t>
            </a:r>
          </a:p>
        </p:txBody>
      </p:sp>
      <p:sp>
        <p:nvSpPr>
          <p:cNvPr id="191" name="Rectangle 190"/>
          <p:cNvSpPr/>
          <p:nvPr/>
        </p:nvSpPr>
        <p:spPr>
          <a:xfrm>
            <a:off x="8077200" y="5562600"/>
            <a:ext cx="5334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525B7E"/>
                </a:solidFill>
              </a:rPr>
              <a:t>6 8</a:t>
            </a:r>
          </a:p>
        </p:txBody>
      </p:sp>
      <p:sp>
        <p:nvSpPr>
          <p:cNvPr id="192" name="Right Arrow 191"/>
          <p:cNvSpPr/>
          <p:nvPr/>
        </p:nvSpPr>
        <p:spPr>
          <a:xfrm>
            <a:off x="7010400" y="5486400"/>
            <a:ext cx="685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3" name="Content Placeholder 2"/>
          <p:cNvSpPr txBox="1">
            <a:spLocks/>
          </p:cNvSpPr>
          <p:nvPr/>
        </p:nvSpPr>
        <p:spPr bwMode="auto">
          <a:xfrm>
            <a:off x="609600" y="5334000"/>
            <a:ext cx="3429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>
              <a:spcBef>
                <a:spcPts val="700"/>
              </a:spcBef>
              <a:buClr>
                <a:srgbClr val="7D8524"/>
              </a:buClr>
              <a:buSzPct val="60000"/>
              <a:buFont typeface="Wingdings" pitchFamily="2" charset="2"/>
              <a:buChar char=""/>
            </a:pPr>
            <a:r>
              <a:rPr lang="en-US" sz="2900">
                <a:solidFill>
                  <a:srgbClr val="000000"/>
                </a:solidFill>
                <a:latin typeface="Tw Cen MT" pitchFamily="34" charset="0"/>
              </a:rPr>
              <a:t>Q = </a:t>
            </a:r>
            <a:r>
              <a:rPr lang="en-US" sz="2900">
                <a:solidFill>
                  <a:srgbClr val="C00000"/>
                </a:solidFill>
                <a:latin typeface="Tw Cen MT" pitchFamily="34" charset="0"/>
              </a:rPr>
              <a:t>vldb li</a:t>
            </a:r>
          </a:p>
        </p:txBody>
      </p:sp>
      <p:graphicFrame>
        <p:nvGraphicFramePr>
          <p:cNvPr id="194" name="Table 193"/>
          <p:cNvGraphicFramePr>
            <a:graphicFrameLocks noGrp="1"/>
          </p:cNvGraphicFramePr>
          <p:nvPr/>
        </p:nvGraphicFramePr>
        <p:xfrm>
          <a:off x="609600" y="4495800"/>
          <a:ext cx="3657600" cy="741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47800"/>
                <a:gridCol w="2209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Space 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Inverted</a:t>
                      </a:r>
                      <a:r>
                        <a:rPr lang="en-US" baseline="0" dirty="0" smtClean="0"/>
                        <a:t> index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Time 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Union + intersection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2895600" y="6248400"/>
            <a:ext cx="4346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19088" indent="-319088">
              <a:spcBef>
                <a:spcPts val="700"/>
              </a:spcBef>
              <a:buClr>
                <a:srgbClr val="7D8524"/>
              </a:buClr>
              <a:buSzPct val="60000"/>
            </a:pPr>
            <a:r>
              <a:rPr lang="en-US" sz="2000">
                <a:solidFill>
                  <a:srgbClr val="000000"/>
                </a:solidFill>
                <a:latin typeface="Tw Cen MT" pitchFamily="34" charset="0"/>
              </a:rPr>
              <a:t>More efficient intersection approaches…</a:t>
            </a:r>
            <a:endParaRPr lang="en-US" sz="2000">
              <a:solidFill>
                <a:srgbClr val="C00000"/>
              </a:solidFill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BF5FF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BF5FF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BF5FF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CC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5" grpId="0" animBg="1"/>
      <p:bldP spid="187" grpId="0" animBg="1"/>
      <p:bldP spid="188" grpId="0" animBg="1"/>
      <p:bldP spid="189" grpId="0"/>
      <p:bldP spid="190" grpId="0"/>
      <p:bldP spid="191" grpId="0" animBg="1"/>
      <p:bldP spid="192" grpId="0" animBg="1"/>
      <p:bldP spid="19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Multi-Prefix Intersection: Method 2</a:t>
            </a:r>
          </a:p>
        </p:txBody>
      </p:sp>
      <p:graphicFrame>
        <p:nvGraphicFramePr>
          <p:cNvPr id="90" name="Content Placeholder 89"/>
          <p:cNvGraphicFramePr>
            <a:graphicFrameLocks noGrp="1"/>
          </p:cNvGraphicFramePr>
          <p:nvPr>
            <p:ph sz="quarter" idx="1"/>
          </p:nvPr>
        </p:nvGraphicFramePr>
        <p:xfrm>
          <a:off x="2743200" y="990600"/>
          <a:ext cx="15240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</a:tblGrid>
              <a:tr h="24553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Forward List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4553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 1 2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4553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 1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4553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 1 3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4553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 3 5 6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4553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 4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4553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 1 3 7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4553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 7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4553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 2 7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6248400" y="9906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rgbClr val="525B7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343400" y="15240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525B7E"/>
                </a:solidFill>
              </a:rPr>
              <a:t>d</a:t>
            </a:r>
          </a:p>
        </p:txBody>
      </p:sp>
      <p:sp>
        <p:nvSpPr>
          <p:cNvPr id="6" name="Oval 5"/>
          <p:cNvSpPr/>
          <p:nvPr/>
        </p:nvSpPr>
        <p:spPr>
          <a:xfrm>
            <a:off x="4343400" y="20574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525B7E"/>
                </a:solidFill>
              </a:rPr>
              <a:t>a</a:t>
            </a:r>
          </a:p>
        </p:txBody>
      </p:sp>
      <p:sp>
        <p:nvSpPr>
          <p:cNvPr id="7" name="Oval 6"/>
          <p:cNvSpPr/>
          <p:nvPr/>
        </p:nvSpPr>
        <p:spPr>
          <a:xfrm>
            <a:off x="4343400" y="25908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525B7E"/>
                </a:solidFill>
              </a:rPr>
              <a:t>t</a:t>
            </a:r>
          </a:p>
        </p:txBody>
      </p:sp>
      <p:sp>
        <p:nvSpPr>
          <p:cNvPr id="8" name="Oval 7"/>
          <p:cNvSpPr/>
          <p:nvPr/>
        </p:nvSpPr>
        <p:spPr>
          <a:xfrm>
            <a:off x="4343400" y="31242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525B7E"/>
                </a:solidFill>
              </a:rPr>
              <a:t>a</a:t>
            </a:r>
          </a:p>
        </p:txBody>
      </p:sp>
      <p:sp>
        <p:nvSpPr>
          <p:cNvPr id="9" name="Oval 8"/>
          <p:cNvSpPr/>
          <p:nvPr/>
        </p:nvSpPr>
        <p:spPr>
          <a:xfrm>
            <a:off x="4343400" y="3657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white"/>
                </a:solidFill>
              </a:rPr>
              <a:t>$</a:t>
            </a:r>
          </a:p>
        </p:txBody>
      </p:sp>
      <p:sp>
        <p:nvSpPr>
          <p:cNvPr id="10" name="Oval 9"/>
          <p:cNvSpPr/>
          <p:nvPr/>
        </p:nvSpPr>
        <p:spPr>
          <a:xfrm>
            <a:off x="6248400" y="15240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525B7E"/>
                </a:solidFill>
              </a:rPr>
              <a:t>l</a:t>
            </a:r>
          </a:p>
        </p:txBody>
      </p:sp>
      <p:sp>
        <p:nvSpPr>
          <p:cNvPr id="11" name="Oval 10"/>
          <p:cNvSpPr/>
          <p:nvPr/>
        </p:nvSpPr>
        <p:spPr>
          <a:xfrm>
            <a:off x="5486400" y="20574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err="1">
                <a:solidFill>
                  <a:srgbClr val="525B7E"/>
                </a:solidFill>
              </a:rPr>
              <a:t>i</a:t>
            </a:r>
            <a:endParaRPr lang="en-US" sz="1800" dirty="0">
              <a:solidFill>
                <a:srgbClr val="525B7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486400" y="25908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525B7E"/>
                </a:solidFill>
              </a:rPr>
              <a:t>n</a:t>
            </a:r>
          </a:p>
        </p:txBody>
      </p:sp>
      <p:sp>
        <p:nvSpPr>
          <p:cNvPr id="13" name="Oval 12"/>
          <p:cNvSpPr/>
          <p:nvPr/>
        </p:nvSpPr>
        <p:spPr>
          <a:xfrm>
            <a:off x="6019800" y="25908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525B7E"/>
                </a:solidFill>
              </a:rPr>
              <a:t>u</a:t>
            </a:r>
          </a:p>
        </p:txBody>
      </p:sp>
      <p:sp>
        <p:nvSpPr>
          <p:cNvPr id="14" name="Oval 13"/>
          <p:cNvSpPr/>
          <p:nvPr/>
        </p:nvSpPr>
        <p:spPr>
          <a:xfrm>
            <a:off x="6019800" y="31242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white"/>
                </a:solidFill>
              </a:rPr>
              <a:t>$</a:t>
            </a:r>
          </a:p>
        </p:txBody>
      </p:sp>
      <p:sp>
        <p:nvSpPr>
          <p:cNvPr id="15" name="Oval 14"/>
          <p:cNvSpPr/>
          <p:nvPr/>
        </p:nvSpPr>
        <p:spPr>
          <a:xfrm>
            <a:off x="6934200" y="20574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525B7E"/>
                </a:solidFill>
              </a:rPr>
              <a:t>u</a:t>
            </a:r>
          </a:p>
        </p:txBody>
      </p:sp>
      <p:sp>
        <p:nvSpPr>
          <p:cNvPr id="16" name="Oval 15"/>
          <p:cNvSpPr/>
          <p:nvPr/>
        </p:nvSpPr>
        <p:spPr>
          <a:xfrm>
            <a:off x="7239000" y="3657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white"/>
                </a:solidFill>
              </a:rPr>
              <a:t>$</a:t>
            </a:r>
          </a:p>
        </p:txBody>
      </p:sp>
      <p:sp>
        <p:nvSpPr>
          <p:cNvPr id="17" name="Oval 16"/>
          <p:cNvSpPr/>
          <p:nvPr/>
        </p:nvSpPr>
        <p:spPr>
          <a:xfrm>
            <a:off x="7924800" y="15240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525B7E"/>
                </a:solidFill>
              </a:rPr>
              <a:t>v</a:t>
            </a:r>
          </a:p>
        </p:txBody>
      </p:sp>
      <p:sp>
        <p:nvSpPr>
          <p:cNvPr id="18" name="Oval 17"/>
          <p:cNvSpPr/>
          <p:nvPr/>
        </p:nvSpPr>
        <p:spPr>
          <a:xfrm>
            <a:off x="7924800" y="20574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525B7E"/>
                </a:solidFill>
              </a:rPr>
              <a:t>l</a:t>
            </a:r>
          </a:p>
        </p:txBody>
      </p:sp>
      <p:sp>
        <p:nvSpPr>
          <p:cNvPr id="19" name="Oval 18"/>
          <p:cNvSpPr/>
          <p:nvPr/>
        </p:nvSpPr>
        <p:spPr>
          <a:xfrm>
            <a:off x="7924800" y="25908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525B7E"/>
                </a:solidFill>
              </a:rPr>
              <a:t>d</a:t>
            </a:r>
          </a:p>
        </p:txBody>
      </p:sp>
      <p:sp>
        <p:nvSpPr>
          <p:cNvPr id="20" name="Oval 19"/>
          <p:cNvSpPr/>
          <p:nvPr/>
        </p:nvSpPr>
        <p:spPr>
          <a:xfrm>
            <a:off x="7924800" y="31242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525B7E"/>
                </a:solidFill>
              </a:rPr>
              <a:t>b</a:t>
            </a:r>
          </a:p>
        </p:txBody>
      </p:sp>
      <p:sp>
        <p:nvSpPr>
          <p:cNvPr id="21" name="Oval 20"/>
          <p:cNvSpPr/>
          <p:nvPr/>
        </p:nvSpPr>
        <p:spPr>
          <a:xfrm>
            <a:off x="7924800" y="3657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white"/>
                </a:solidFill>
              </a:rPr>
              <a:t>$</a:t>
            </a:r>
          </a:p>
        </p:txBody>
      </p:sp>
      <p:cxnSp>
        <p:nvCxnSpPr>
          <p:cNvPr id="22" name="Straight Arrow Connector 21"/>
          <p:cNvCxnSpPr>
            <a:stCxn id="4" idx="2"/>
            <a:endCxn id="5" idx="7"/>
          </p:cNvCxnSpPr>
          <p:nvPr/>
        </p:nvCxnSpPr>
        <p:spPr>
          <a:xfrm rot="10800000" flipV="1">
            <a:off x="4538663" y="1104900"/>
            <a:ext cx="1709737" cy="452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4" idx="6"/>
            <a:endCxn id="17" idx="1"/>
          </p:cNvCxnSpPr>
          <p:nvPr/>
        </p:nvCxnSpPr>
        <p:spPr>
          <a:xfrm>
            <a:off x="6477000" y="1104900"/>
            <a:ext cx="1481138" cy="452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5" idx="4"/>
            <a:endCxn id="6" idx="0"/>
          </p:cNvCxnSpPr>
          <p:nvPr/>
        </p:nvCxnSpPr>
        <p:spPr>
          <a:xfrm rot="5400000">
            <a:off x="4305301" y="1905000"/>
            <a:ext cx="3048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7" idx="4"/>
            <a:endCxn id="18" idx="0"/>
          </p:cNvCxnSpPr>
          <p:nvPr/>
        </p:nvCxnSpPr>
        <p:spPr>
          <a:xfrm rot="5400000">
            <a:off x="7886701" y="1905000"/>
            <a:ext cx="3048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4"/>
            <a:endCxn id="7" idx="0"/>
          </p:cNvCxnSpPr>
          <p:nvPr/>
        </p:nvCxnSpPr>
        <p:spPr>
          <a:xfrm rot="5400000">
            <a:off x="4305301" y="2438400"/>
            <a:ext cx="3048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4" idx="4"/>
            <a:endCxn id="10" idx="0"/>
          </p:cNvCxnSpPr>
          <p:nvPr/>
        </p:nvCxnSpPr>
        <p:spPr>
          <a:xfrm rot="5400000">
            <a:off x="6210301" y="1371600"/>
            <a:ext cx="3048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7" idx="4"/>
            <a:endCxn id="8" idx="0"/>
          </p:cNvCxnSpPr>
          <p:nvPr/>
        </p:nvCxnSpPr>
        <p:spPr>
          <a:xfrm rot="5400000">
            <a:off x="4305301" y="2971800"/>
            <a:ext cx="3048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8" idx="4"/>
            <a:endCxn id="9" idx="0"/>
          </p:cNvCxnSpPr>
          <p:nvPr/>
        </p:nvCxnSpPr>
        <p:spPr>
          <a:xfrm rot="5400000">
            <a:off x="4305301" y="3505200"/>
            <a:ext cx="3048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0" idx="3"/>
            <a:endCxn id="11" idx="0"/>
          </p:cNvCxnSpPr>
          <p:nvPr/>
        </p:nvCxnSpPr>
        <p:spPr>
          <a:xfrm rot="5400000">
            <a:off x="5772150" y="1547813"/>
            <a:ext cx="338137" cy="6810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0" idx="5"/>
            <a:endCxn id="15" idx="0"/>
          </p:cNvCxnSpPr>
          <p:nvPr/>
        </p:nvCxnSpPr>
        <p:spPr>
          <a:xfrm rot="16200000" flipH="1">
            <a:off x="6577013" y="1585913"/>
            <a:ext cx="338137" cy="6048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1" idx="4"/>
            <a:endCxn id="12" idx="0"/>
          </p:cNvCxnSpPr>
          <p:nvPr/>
        </p:nvCxnSpPr>
        <p:spPr>
          <a:xfrm rot="5400000">
            <a:off x="5448301" y="2438400"/>
            <a:ext cx="3048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1" idx="5"/>
            <a:endCxn id="13" idx="0"/>
          </p:cNvCxnSpPr>
          <p:nvPr/>
        </p:nvCxnSpPr>
        <p:spPr>
          <a:xfrm rot="16200000" flipH="1">
            <a:off x="5738813" y="2195513"/>
            <a:ext cx="338137" cy="452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3" idx="4"/>
            <a:endCxn id="14" idx="0"/>
          </p:cNvCxnSpPr>
          <p:nvPr/>
        </p:nvCxnSpPr>
        <p:spPr>
          <a:xfrm rot="5400000">
            <a:off x="5981701" y="2971800"/>
            <a:ext cx="3048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52" idx="4"/>
            <a:endCxn id="16" idx="0"/>
          </p:cNvCxnSpPr>
          <p:nvPr/>
        </p:nvCxnSpPr>
        <p:spPr>
          <a:xfrm rot="5400000">
            <a:off x="7200901" y="3505200"/>
            <a:ext cx="3048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8" idx="4"/>
            <a:endCxn id="19" idx="0"/>
          </p:cNvCxnSpPr>
          <p:nvPr/>
        </p:nvCxnSpPr>
        <p:spPr>
          <a:xfrm rot="5400000">
            <a:off x="7886701" y="2438400"/>
            <a:ext cx="3048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9" idx="4"/>
            <a:endCxn id="20" idx="0"/>
          </p:cNvCxnSpPr>
          <p:nvPr/>
        </p:nvCxnSpPr>
        <p:spPr>
          <a:xfrm rot="5400000">
            <a:off x="7886701" y="2971800"/>
            <a:ext cx="3048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0" idx="4"/>
            <a:endCxn id="21" idx="0"/>
          </p:cNvCxnSpPr>
          <p:nvPr/>
        </p:nvCxnSpPr>
        <p:spPr>
          <a:xfrm rot="5400000">
            <a:off x="7886701" y="3505200"/>
            <a:ext cx="3048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4343400" y="4191000"/>
            <a:ext cx="228600" cy="1066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363640"/>
                </a:solidFill>
              </a:rPr>
              <a:t>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363640"/>
                </a:solidFill>
              </a:rPr>
              <a:t>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363640"/>
                </a:solidFill>
              </a:rPr>
              <a:t>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363640"/>
                </a:solidFill>
              </a:rPr>
              <a:t>6</a:t>
            </a:r>
          </a:p>
        </p:txBody>
      </p:sp>
      <p:cxnSp>
        <p:nvCxnSpPr>
          <p:cNvPr id="40" name="Straight Connector 39"/>
          <p:cNvCxnSpPr>
            <a:stCxn id="9" idx="4"/>
            <a:endCxn id="39" idx="0"/>
          </p:cNvCxnSpPr>
          <p:nvPr/>
        </p:nvCxnSpPr>
        <p:spPr>
          <a:xfrm rot="5400000">
            <a:off x="4305301" y="4038600"/>
            <a:ext cx="3048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6019800" y="3581400"/>
            <a:ext cx="2286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363640"/>
                </a:solidFill>
              </a:rPr>
              <a:t>5</a:t>
            </a:r>
          </a:p>
        </p:txBody>
      </p:sp>
      <p:cxnSp>
        <p:nvCxnSpPr>
          <p:cNvPr id="42" name="Straight Connector 41"/>
          <p:cNvCxnSpPr>
            <a:stCxn id="14" idx="4"/>
            <a:endCxn id="41" idx="0"/>
          </p:cNvCxnSpPr>
          <p:nvPr/>
        </p:nvCxnSpPr>
        <p:spPr>
          <a:xfrm rot="5400000">
            <a:off x="6019801" y="3467100"/>
            <a:ext cx="2286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7239000" y="4114800"/>
            <a:ext cx="2286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363640"/>
                </a:solidFill>
              </a:rPr>
              <a:t>4</a:t>
            </a:r>
          </a:p>
        </p:txBody>
      </p:sp>
      <p:cxnSp>
        <p:nvCxnSpPr>
          <p:cNvPr id="44" name="Straight Connector 43"/>
          <p:cNvCxnSpPr>
            <a:stCxn id="16" idx="4"/>
            <a:endCxn id="43" idx="0"/>
          </p:cNvCxnSpPr>
          <p:nvPr/>
        </p:nvCxnSpPr>
        <p:spPr>
          <a:xfrm rot="5400000">
            <a:off x="7239001" y="4000500"/>
            <a:ext cx="2286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7924800" y="4191000"/>
            <a:ext cx="228600" cy="838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363640"/>
                </a:solidFill>
              </a:rPr>
              <a:t>6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363640"/>
                </a:solidFill>
              </a:rPr>
              <a:t>7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363640"/>
                </a:solidFill>
              </a:rPr>
              <a:t>8</a:t>
            </a:r>
          </a:p>
        </p:txBody>
      </p:sp>
      <p:cxnSp>
        <p:nvCxnSpPr>
          <p:cNvPr id="46" name="Straight Connector 45"/>
          <p:cNvCxnSpPr>
            <a:stCxn id="21" idx="4"/>
            <a:endCxn id="45" idx="0"/>
          </p:cNvCxnSpPr>
          <p:nvPr/>
        </p:nvCxnSpPr>
        <p:spPr>
          <a:xfrm rot="5400000">
            <a:off x="7886701" y="4038600"/>
            <a:ext cx="3048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5486400" y="31242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white"/>
                </a:solidFill>
              </a:rPr>
              <a:t>$</a:t>
            </a:r>
          </a:p>
        </p:txBody>
      </p:sp>
      <p:sp>
        <p:nvSpPr>
          <p:cNvPr id="48" name="Rectangle 47"/>
          <p:cNvSpPr/>
          <p:nvPr/>
        </p:nvSpPr>
        <p:spPr>
          <a:xfrm>
            <a:off x="5486400" y="3581400"/>
            <a:ext cx="228600" cy="838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363640"/>
                </a:solidFill>
              </a:rPr>
              <a:t>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363640"/>
                </a:solidFill>
              </a:rPr>
              <a:t>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363640"/>
                </a:solidFill>
              </a:rPr>
              <a:t>6</a:t>
            </a:r>
          </a:p>
        </p:txBody>
      </p:sp>
      <p:cxnSp>
        <p:nvCxnSpPr>
          <p:cNvPr id="49" name="Straight Connector 48"/>
          <p:cNvCxnSpPr>
            <a:stCxn id="47" idx="4"/>
            <a:endCxn id="48" idx="0"/>
          </p:cNvCxnSpPr>
          <p:nvPr/>
        </p:nvCxnSpPr>
        <p:spPr>
          <a:xfrm rot="5400000">
            <a:off x="5486401" y="3467100"/>
            <a:ext cx="2286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12" idx="4"/>
            <a:endCxn id="47" idx="0"/>
          </p:cNvCxnSpPr>
          <p:nvPr/>
        </p:nvCxnSpPr>
        <p:spPr>
          <a:xfrm rot="5400000">
            <a:off x="5448301" y="2971800"/>
            <a:ext cx="3048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7239000" y="25908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err="1">
                <a:solidFill>
                  <a:srgbClr val="525B7E"/>
                </a:solidFill>
              </a:rPr>
              <a:t>i</a:t>
            </a:r>
            <a:endParaRPr lang="en-US" sz="1800" dirty="0">
              <a:solidFill>
                <a:srgbClr val="525B7E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7239000" y="31242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525B7E"/>
                </a:solidFill>
              </a:rPr>
              <a:t>s</a:t>
            </a:r>
          </a:p>
        </p:txBody>
      </p:sp>
      <p:cxnSp>
        <p:nvCxnSpPr>
          <p:cNvPr id="53" name="Straight Arrow Connector 52"/>
          <p:cNvCxnSpPr>
            <a:stCxn id="15" idx="5"/>
            <a:endCxn id="51" idx="0"/>
          </p:cNvCxnSpPr>
          <p:nvPr/>
        </p:nvCxnSpPr>
        <p:spPr>
          <a:xfrm rot="16200000" flipH="1">
            <a:off x="7072313" y="2309813"/>
            <a:ext cx="338137" cy="2238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51" idx="4"/>
            <a:endCxn id="52" idx="0"/>
          </p:cNvCxnSpPr>
          <p:nvPr/>
        </p:nvCxnSpPr>
        <p:spPr>
          <a:xfrm rot="5400000">
            <a:off x="7200901" y="2971800"/>
            <a:ext cx="3048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4953000" y="2590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white"/>
                </a:solidFill>
              </a:rPr>
              <a:t>$</a:t>
            </a:r>
          </a:p>
        </p:txBody>
      </p:sp>
      <p:cxnSp>
        <p:nvCxnSpPr>
          <p:cNvPr id="56" name="Straight Arrow Connector 55"/>
          <p:cNvCxnSpPr>
            <a:stCxn id="11" idx="3"/>
            <a:endCxn id="55" idx="0"/>
          </p:cNvCxnSpPr>
          <p:nvPr/>
        </p:nvCxnSpPr>
        <p:spPr>
          <a:xfrm rot="5400000">
            <a:off x="5124450" y="2195513"/>
            <a:ext cx="338137" cy="452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4953000" y="3124200"/>
            <a:ext cx="2286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363640"/>
                </a:solidFill>
              </a:rPr>
              <a:t>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363640"/>
                </a:solidFill>
              </a:rPr>
              <a:t>8</a:t>
            </a:r>
          </a:p>
        </p:txBody>
      </p:sp>
      <p:cxnSp>
        <p:nvCxnSpPr>
          <p:cNvPr id="58" name="Straight Connector 57"/>
          <p:cNvCxnSpPr>
            <a:stCxn id="55" idx="4"/>
            <a:endCxn id="57" idx="0"/>
          </p:cNvCxnSpPr>
          <p:nvPr/>
        </p:nvCxnSpPr>
        <p:spPr>
          <a:xfrm rot="5400000">
            <a:off x="4914901" y="2971800"/>
            <a:ext cx="3048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6629400" y="2590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white"/>
                </a:solidFill>
              </a:rPr>
              <a:t>$</a:t>
            </a:r>
          </a:p>
        </p:txBody>
      </p:sp>
      <p:sp>
        <p:nvSpPr>
          <p:cNvPr id="60" name="Rectangle 59"/>
          <p:cNvSpPr/>
          <p:nvPr/>
        </p:nvSpPr>
        <p:spPr>
          <a:xfrm>
            <a:off x="6629400" y="3124200"/>
            <a:ext cx="2286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363640"/>
                </a:solidFill>
              </a:rPr>
              <a:t>4</a:t>
            </a:r>
          </a:p>
        </p:txBody>
      </p:sp>
      <p:cxnSp>
        <p:nvCxnSpPr>
          <p:cNvPr id="61" name="Straight Connector 60"/>
          <p:cNvCxnSpPr>
            <a:stCxn id="59" idx="4"/>
            <a:endCxn id="60" idx="0"/>
          </p:cNvCxnSpPr>
          <p:nvPr/>
        </p:nvCxnSpPr>
        <p:spPr>
          <a:xfrm rot="5400000">
            <a:off x="6591301" y="2971800"/>
            <a:ext cx="3048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15" idx="3"/>
            <a:endCxn id="59" idx="0"/>
          </p:cNvCxnSpPr>
          <p:nvPr/>
        </p:nvCxnSpPr>
        <p:spPr>
          <a:xfrm rot="5400000">
            <a:off x="6686550" y="2309813"/>
            <a:ext cx="338137" cy="2238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3" name="Content Placeholder 179"/>
          <p:cNvGraphicFramePr>
            <a:graphicFrameLocks/>
          </p:cNvGraphicFramePr>
          <p:nvPr/>
        </p:nvGraphicFramePr>
        <p:xfrm>
          <a:off x="609600" y="990600"/>
          <a:ext cx="2209799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1"/>
                <a:gridCol w="1767838"/>
              </a:tblGrid>
              <a:tr h="26246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Record</a:t>
                      </a:r>
                      <a:endParaRPr lang="en-US" sz="1600" dirty="0"/>
                    </a:p>
                  </a:txBody>
                  <a:tcPr/>
                </a:tc>
              </a:tr>
              <a:tr h="26246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Li data…</a:t>
                      </a:r>
                      <a:endParaRPr lang="en-US" sz="1600" dirty="0"/>
                    </a:p>
                  </a:txBody>
                  <a:tcPr/>
                </a:tc>
              </a:tr>
              <a:tr h="26246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data…</a:t>
                      </a:r>
                      <a:endParaRPr lang="en-US" sz="1600" dirty="0"/>
                    </a:p>
                  </a:txBody>
                  <a:tcPr/>
                </a:tc>
              </a:tr>
              <a:tr h="26246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data Lin…</a:t>
                      </a:r>
                      <a:endParaRPr lang="en-US" sz="1600" dirty="0"/>
                    </a:p>
                  </a:txBody>
                  <a:tcPr/>
                </a:tc>
              </a:tr>
              <a:tr h="26246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Lu Lin Luis…</a:t>
                      </a:r>
                    </a:p>
                  </a:txBody>
                  <a:tcPr/>
                </a:tc>
              </a:tr>
              <a:tr h="26246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Liu…</a:t>
                      </a:r>
                      <a:endParaRPr lang="en-US" sz="1600" dirty="0"/>
                    </a:p>
                  </a:txBody>
                  <a:tcPr/>
                </a:tc>
              </a:tr>
              <a:tr h="26246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VLDB Lin data…</a:t>
                      </a:r>
                      <a:endParaRPr lang="en-US" sz="1600" dirty="0"/>
                    </a:p>
                  </a:txBody>
                  <a:tcPr/>
                </a:tc>
              </a:tr>
              <a:tr h="26246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VLDB…</a:t>
                      </a:r>
                      <a:endParaRPr lang="en-US" sz="1600" dirty="0"/>
                    </a:p>
                  </a:txBody>
                  <a:tcPr/>
                </a:tc>
              </a:tr>
              <a:tr h="26246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Li VLDB…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6400800" y="914400"/>
            <a:ext cx="5207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C00000"/>
                </a:solidFill>
                <a:latin typeface="Tw Cen MT" pitchFamily="34" charset="0"/>
              </a:rPr>
              <a:t>[1, 7]</a:t>
            </a:r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4495800" y="1524000"/>
            <a:ext cx="5127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C00000"/>
                </a:solidFill>
                <a:latin typeface="Tw Cen MT" pitchFamily="34" charset="0"/>
              </a:rPr>
              <a:t>[1, 1]</a:t>
            </a: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4495800" y="1981200"/>
            <a:ext cx="5127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C00000"/>
                </a:solidFill>
                <a:latin typeface="Tw Cen MT" pitchFamily="34" charset="0"/>
              </a:rPr>
              <a:t>[1, 1]</a:t>
            </a: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4495800" y="2514600"/>
            <a:ext cx="5127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C00000"/>
                </a:solidFill>
                <a:latin typeface="Tw Cen MT" pitchFamily="34" charset="0"/>
              </a:rPr>
              <a:t>[1, 1]</a:t>
            </a:r>
          </a:p>
        </p:txBody>
      </p: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4495800" y="3048000"/>
            <a:ext cx="5127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C00000"/>
                </a:solidFill>
                <a:latin typeface="Tw Cen MT" pitchFamily="34" charset="0"/>
              </a:rPr>
              <a:t>[1, 1]</a:t>
            </a:r>
          </a:p>
        </p:txBody>
      </p: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6400800" y="1447800"/>
            <a:ext cx="5127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C00000"/>
                </a:solidFill>
                <a:latin typeface="Tw Cen MT" pitchFamily="34" charset="0"/>
              </a:rPr>
              <a:t>[2, 6]</a:t>
            </a:r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5638800" y="1981200"/>
            <a:ext cx="5127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C00000"/>
                </a:solidFill>
                <a:latin typeface="Tw Cen MT" pitchFamily="34" charset="0"/>
              </a:rPr>
              <a:t>[2, 4]</a:t>
            </a:r>
          </a:p>
        </p:txBody>
      </p:sp>
      <p:sp>
        <p:nvSpPr>
          <p:cNvPr id="43131" name="TextBox 73"/>
          <p:cNvSpPr txBox="1">
            <a:spLocks noChangeArrowheads="1"/>
          </p:cNvSpPr>
          <p:nvPr/>
        </p:nvSpPr>
        <p:spPr bwMode="auto">
          <a:xfrm>
            <a:off x="4495800" y="3657600"/>
            <a:ext cx="269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C00000"/>
                </a:solidFill>
                <a:latin typeface="Tw Cen MT" pitchFamily="34" charset="0"/>
              </a:rPr>
              <a:t>1</a:t>
            </a:r>
          </a:p>
        </p:txBody>
      </p:sp>
      <p:sp>
        <p:nvSpPr>
          <p:cNvPr id="43132" name="TextBox 74"/>
          <p:cNvSpPr txBox="1">
            <a:spLocks noChangeArrowheads="1"/>
          </p:cNvSpPr>
          <p:nvPr/>
        </p:nvSpPr>
        <p:spPr bwMode="auto">
          <a:xfrm>
            <a:off x="5105400" y="2590800"/>
            <a:ext cx="269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C00000"/>
                </a:solidFill>
                <a:latin typeface="Tw Cen MT" pitchFamily="34" charset="0"/>
              </a:rPr>
              <a:t>2</a:t>
            </a:r>
          </a:p>
        </p:txBody>
      </p:sp>
      <p:sp>
        <p:nvSpPr>
          <p:cNvPr id="43133" name="TextBox 75"/>
          <p:cNvSpPr txBox="1">
            <a:spLocks noChangeArrowheads="1"/>
          </p:cNvSpPr>
          <p:nvPr/>
        </p:nvSpPr>
        <p:spPr bwMode="auto">
          <a:xfrm>
            <a:off x="5638800" y="3124200"/>
            <a:ext cx="269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C00000"/>
                </a:solidFill>
                <a:latin typeface="Tw Cen MT" pitchFamily="34" charset="0"/>
              </a:rPr>
              <a:t>3</a:t>
            </a:r>
          </a:p>
        </p:txBody>
      </p:sp>
      <p:sp>
        <p:nvSpPr>
          <p:cNvPr id="43134" name="TextBox 76"/>
          <p:cNvSpPr txBox="1">
            <a:spLocks noChangeArrowheads="1"/>
          </p:cNvSpPr>
          <p:nvPr/>
        </p:nvSpPr>
        <p:spPr bwMode="auto">
          <a:xfrm>
            <a:off x="6172200" y="3124200"/>
            <a:ext cx="269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C00000"/>
                </a:solidFill>
                <a:latin typeface="Tw Cen MT" pitchFamily="34" charset="0"/>
              </a:rPr>
              <a:t>4</a:t>
            </a:r>
          </a:p>
        </p:txBody>
      </p:sp>
      <p:sp>
        <p:nvSpPr>
          <p:cNvPr id="43135" name="TextBox 77"/>
          <p:cNvSpPr txBox="1">
            <a:spLocks noChangeArrowheads="1"/>
          </p:cNvSpPr>
          <p:nvPr/>
        </p:nvSpPr>
        <p:spPr bwMode="auto">
          <a:xfrm>
            <a:off x="6781800" y="2590800"/>
            <a:ext cx="269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C00000"/>
                </a:solidFill>
                <a:latin typeface="Tw Cen MT" pitchFamily="34" charset="0"/>
              </a:rPr>
              <a:t>5</a:t>
            </a:r>
          </a:p>
        </p:txBody>
      </p:sp>
      <p:sp>
        <p:nvSpPr>
          <p:cNvPr id="43136" name="TextBox 78"/>
          <p:cNvSpPr txBox="1">
            <a:spLocks noChangeArrowheads="1"/>
          </p:cNvSpPr>
          <p:nvPr/>
        </p:nvSpPr>
        <p:spPr bwMode="auto">
          <a:xfrm>
            <a:off x="7391400" y="3657600"/>
            <a:ext cx="269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C00000"/>
                </a:solidFill>
                <a:latin typeface="Tw Cen MT" pitchFamily="34" charset="0"/>
              </a:rPr>
              <a:t>6</a:t>
            </a:r>
          </a:p>
        </p:txBody>
      </p:sp>
      <p:sp>
        <p:nvSpPr>
          <p:cNvPr id="43137" name="TextBox 79"/>
          <p:cNvSpPr txBox="1">
            <a:spLocks noChangeArrowheads="1"/>
          </p:cNvSpPr>
          <p:nvPr/>
        </p:nvSpPr>
        <p:spPr bwMode="auto">
          <a:xfrm>
            <a:off x="8077200" y="3657600"/>
            <a:ext cx="269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C00000"/>
                </a:solidFill>
                <a:latin typeface="Tw Cen MT" pitchFamily="34" charset="0"/>
              </a:rPr>
              <a:t>7</a:t>
            </a:r>
          </a:p>
        </p:txBody>
      </p: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5638800" y="2514600"/>
            <a:ext cx="5127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C00000"/>
                </a:solidFill>
                <a:latin typeface="Tw Cen MT" pitchFamily="34" charset="0"/>
              </a:rPr>
              <a:t>[3, 3]</a:t>
            </a:r>
          </a:p>
        </p:txBody>
      </p:sp>
      <p:sp>
        <p:nvSpPr>
          <p:cNvPr id="82" name="TextBox 81"/>
          <p:cNvSpPr txBox="1">
            <a:spLocks noChangeArrowheads="1"/>
          </p:cNvSpPr>
          <p:nvPr/>
        </p:nvSpPr>
        <p:spPr bwMode="auto">
          <a:xfrm>
            <a:off x="6172200" y="2514600"/>
            <a:ext cx="5127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C00000"/>
                </a:solidFill>
                <a:latin typeface="Tw Cen MT" pitchFamily="34" charset="0"/>
              </a:rPr>
              <a:t>[4, 4]</a:t>
            </a:r>
          </a:p>
        </p:txBody>
      </p: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7086600" y="1981200"/>
            <a:ext cx="5127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C00000"/>
                </a:solidFill>
                <a:latin typeface="Tw Cen MT" pitchFamily="34" charset="0"/>
              </a:rPr>
              <a:t>[5, 6]</a:t>
            </a:r>
          </a:p>
        </p:txBody>
      </p:sp>
      <p:sp>
        <p:nvSpPr>
          <p:cNvPr id="84" name="TextBox 83"/>
          <p:cNvSpPr txBox="1">
            <a:spLocks noChangeArrowheads="1"/>
          </p:cNvSpPr>
          <p:nvPr/>
        </p:nvSpPr>
        <p:spPr bwMode="auto">
          <a:xfrm>
            <a:off x="7391400" y="2514600"/>
            <a:ext cx="5127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C00000"/>
                </a:solidFill>
                <a:latin typeface="Tw Cen MT" pitchFamily="34" charset="0"/>
              </a:rPr>
              <a:t>[6, 6]</a:t>
            </a:r>
          </a:p>
        </p:txBody>
      </p:sp>
      <p:sp>
        <p:nvSpPr>
          <p:cNvPr id="85" name="TextBox 84"/>
          <p:cNvSpPr txBox="1">
            <a:spLocks noChangeArrowheads="1"/>
          </p:cNvSpPr>
          <p:nvPr/>
        </p:nvSpPr>
        <p:spPr bwMode="auto">
          <a:xfrm>
            <a:off x="7391400" y="3048000"/>
            <a:ext cx="5127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C00000"/>
                </a:solidFill>
                <a:latin typeface="Tw Cen MT" pitchFamily="34" charset="0"/>
              </a:rPr>
              <a:t>[6, 6]</a:t>
            </a:r>
          </a:p>
        </p:txBody>
      </p:sp>
      <p:sp>
        <p:nvSpPr>
          <p:cNvPr id="86" name="TextBox 85"/>
          <p:cNvSpPr txBox="1">
            <a:spLocks noChangeArrowheads="1"/>
          </p:cNvSpPr>
          <p:nvPr/>
        </p:nvSpPr>
        <p:spPr bwMode="auto">
          <a:xfrm>
            <a:off x="8077200" y="1447800"/>
            <a:ext cx="5207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C00000"/>
                </a:solidFill>
                <a:latin typeface="Tw Cen MT" pitchFamily="34" charset="0"/>
              </a:rPr>
              <a:t>[7, 7]</a:t>
            </a:r>
          </a:p>
        </p:txBody>
      </p: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8077200" y="1981200"/>
            <a:ext cx="5207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C00000"/>
                </a:solidFill>
                <a:latin typeface="Tw Cen MT" pitchFamily="34" charset="0"/>
              </a:rPr>
              <a:t>[7, 7]</a:t>
            </a:r>
          </a:p>
        </p:txBody>
      </p:sp>
      <p:sp>
        <p:nvSpPr>
          <p:cNvPr id="88" name="TextBox 87"/>
          <p:cNvSpPr txBox="1">
            <a:spLocks noChangeArrowheads="1"/>
          </p:cNvSpPr>
          <p:nvPr/>
        </p:nvSpPr>
        <p:spPr bwMode="auto">
          <a:xfrm>
            <a:off x="8077200" y="2514600"/>
            <a:ext cx="5207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C00000"/>
                </a:solidFill>
                <a:latin typeface="Tw Cen MT" pitchFamily="34" charset="0"/>
              </a:rPr>
              <a:t>[7, 7]</a:t>
            </a:r>
          </a:p>
        </p:txBody>
      </p:sp>
      <p:sp>
        <p:nvSpPr>
          <p:cNvPr id="89" name="TextBox 88"/>
          <p:cNvSpPr txBox="1">
            <a:spLocks noChangeArrowheads="1"/>
          </p:cNvSpPr>
          <p:nvPr/>
        </p:nvSpPr>
        <p:spPr bwMode="auto">
          <a:xfrm>
            <a:off x="8077200" y="3048000"/>
            <a:ext cx="5207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C00000"/>
                </a:solidFill>
                <a:latin typeface="Tw Cen MT" pitchFamily="34" charset="0"/>
              </a:rPr>
              <a:t>[7, 7]</a:t>
            </a:r>
          </a:p>
        </p:txBody>
      </p:sp>
      <p:sp>
        <p:nvSpPr>
          <p:cNvPr id="91" name="Content Placeholder 2"/>
          <p:cNvSpPr txBox="1">
            <a:spLocks/>
          </p:cNvSpPr>
          <p:nvPr/>
        </p:nvSpPr>
        <p:spPr bwMode="auto">
          <a:xfrm>
            <a:off x="609600" y="5486400"/>
            <a:ext cx="3429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>
              <a:spcBef>
                <a:spcPts val="700"/>
              </a:spcBef>
              <a:buClr>
                <a:srgbClr val="7D8524"/>
              </a:buClr>
              <a:buSzPct val="60000"/>
              <a:buFont typeface="Wingdings" pitchFamily="2" charset="2"/>
              <a:buChar char=""/>
            </a:pPr>
            <a:r>
              <a:rPr lang="en-US" sz="2900">
                <a:solidFill>
                  <a:srgbClr val="000000"/>
                </a:solidFill>
                <a:latin typeface="Tw Cen MT" pitchFamily="34" charset="0"/>
              </a:rPr>
              <a:t>Q = </a:t>
            </a:r>
            <a:r>
              <a:rPr lang="en-US" sz="2900">
                <a:solidFill>
                  <a:srgbClr val="C00000"/>
                </a:solidFill>
                <a:latin typeface="Tw Cen MT" pitchFamily="34" charset="0"/>
              </a:rPr>
              <a:t>vldb li</a:t>
            </a:r>
          </a:p>
        </p:txBody>
      </p:sp>
      <p:sp>
        <p:nvSpPr>
          <p:cNvPr id="93" name="Rectangle 92"/>
          <p:cNvSpPr/>
          <p:nvPr/>
        </p:nvSpPr>
        <p:spPr>
          <a:xfrm>
            <a:off x="1981200" y="4648200"/>
            <a:ext cx="228600" cy="838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363640"/>
                </a:solidFill>
              </a:rPr>
              <a:t>6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363640"/>
                </a:solidFill>
              </a:rPr>
              <a:t>7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363640"/>
                </a:solidFill>
              </a:rPr>
              <a:t>8</a:t>
            </a:r>
          </a:p>
        </p:txBody>
      </p:sp>
      <p:sp>
        <p:nvSpPr>
          <p:cNvPr id="94" name="TextBox 93"/>
          <p:cNvSpPr txBox="1">
            <a:spLocks noChangeArrowheads="1"/>
          </p:cNvSpPr>
          <p:nvPr/>
        </p:nvSpPr>
        <p:spPr bwMode="auto">
          <a:xfrm>
            <a:off x="2362200" y="5105400"/>
            <a:ext cx="692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C00000"/>
                </a:solidFill>
                <a:latin typeface="Tw Cen MT" pitchFamily="34" charset="0"/>
              </a:rPr>
              <a:t>[2, 4]</a:t>
            </a:r>
          </a:p>
        </p:txBody>
      </p:sp>
      <p:sp>
        <p:nvSpPr>
          <p:cNvPr id="99" name="Right Arrow 98"/>
          <p:cNvSpPr/>
          <p:nvPr/>
        </p:nvSpPr>
        <p:spPr>
          <a:xfrm rot="13433898">
            <a:off x="900113" y="4518025"/>
            <a:ext cx="685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0" name="Right Arrow 99"/>
          <p:cNvSpPr/>
          <p:nvPr/>
        </p:nvSpPr>
        <p:spPr>
          <a:xfrm rot="18827157">
            <a:off x="2878138" y="4521200"/>
            <a:ext cx="685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1" name="TextBox 100"/>
          <p:cNvSpPr txBox="1">
            <a:spLocks noChangeArrowheads="1"/>
          </p:cNvSpPr>
          <p:nvPr/>
        </p:nvSpPr>
        <p:spPr bwMode="auto">
          <a:xfrm>
            <a:off x="609600" y="4953000"/>
            <a:ext cx="1166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Tw Cen MT" pitchFamily="34" charset="0"/>
              </a:rPr>
              <a:t>Read each</a:t>
            </a:r>
          </a:p>
        </p:txBody>
      </p:sp>
      <p:sp>
        <p:nvSpPr>
          <p:cNvPr id="102" name="TextBox 101"/>
          <p:cNvSpPr txBox="1">
            <a:spLocks noChangeArrowheads="1"/>
          </p:cNvSpPr>
          <p:nvPr/>
        </p:nvSpPr>
        <p:spPr bwMode="auto">
          <a:xfrm>
            <a:off x="2971800" y="4953000"/>
            <a:ext cx="1406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Tw Cen MT" pitchFamily="34" charset="0"/>
              </a:rPr>
              <a:t>Verify/Probe</a:t>
            </a:r>
          </a:p>
        </p:txBody>
      </p:sp>
      <p:graphicFrame>
        <p:nvGraphicFramePr>
          <p:cNvPr id="103" name="Table 102"/>
          <p:cNvGraphicFramePr>
            <a:graphicFrameLocks noGrp="1"/>
          </p:cNvGraphicFramePr>
          <p:nvPr/>
        </p:nvGraphicFramePr>
        <p:xfrm>
          <a:off x="609600" y="2971800"/>
          <a:ext cx="3657601" cy="335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9725"/>
                <a:gridCol w="1790075"/>
                <a:gridCol w="1447801"/>
              </a:tblGrid>
              <a:tr h="1524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VLDB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Li</a:t>
                      </a:r>
                      <a:r>
                        <a:rPr lang="en-US" sz="1600" dirty="0" smtClean="0"/>
                        <a:t>n data…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C00000"/>
                          </a:solidFill>
                        </a:rPr>
                        <a:t>1 </a:t>
                      </a:r>
                      <a:r>
                        <a:rPr lang="en-US" sz="1600" dirty="0" smtClean="0">
                          <a:solidFill>
                            <a:srgbClr val="0070C0"/>
                          </a:solidFill>
                        </a:rPr>
                        <a:t>3</a:t>
                      </a:r>
                      <a:r>
                        <a:rPr lang="en-US" sz="1600" dirty="0" smtClean="0">
                          <a:solidFill>
                            <a:srgbClr val="C00000"/>
                          </a:solidFill>
                        </a:rPr>
                        <a:t> 7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4" name="Table 103"/>
          <p:cNvGraphicFramePr>
            <a:graphicFrameLocks noGrp="1"/>
          </p:cNvGraphicFramePr>
          <p:nvPr/>
        </p:nvGraphicFramePr>
        <p:xfrm>
          <a:off x="609600" y="3657600"/>
          <a:ext cx="3657601" cy="335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9725"/>
                <a:gridCol w="1806641"/>
                <a:gridCol w="1431235"/>
              </a:tblGrid>
              <a:tr h="1524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Li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VLDB</a:t>
                      </a:r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r>
                        <a:rPr lang="en-US" sz="1600" dirty="0" smtClean="0">
                          <a:solidFill>
                            <a:srgbClr val="C00000"/>
                          </a:solidFill>
                        </a:rPr>
                        <a:t> 7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5" name="Table 104"/>
          <p:cNvGraphicFramePr>
            <a:graphicFrameLocks noGrp="1"/>
          </p:cNvGraphicFramePr>
          <p:nvPr/>
        </p:nvGraphicFramePr>
        <p:xfrm>
          <a:off x="4343400" y="5410200"/>
          <a:ext cx="4267200" cy="741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29751"/>
                <a:gridCol w="273744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Space 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Inverted</a:t>
                      </a:r>
                      <a:r>
                        <a:rPr lang="en-US" baseline="0" dirty="0" smtClean="0"/>
                        <a:t> + forward index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Time 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Probing forward lists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69" grpId="0"/>
      <p:bldP spid="70" grpId="0"/>
      <p:bldP spid="71" grpId="0"/>
      <p:bldP spid="72" grpId="0"/>
      <p:bldP spid="73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1" grpId="0"/>
      <p:bldP spid="93" grpId="0" animBg="1"/>
      <p:bldP spid="94" grpId="0"/>
      <p:bldP spid="99" grpId="0" animBg="1"/>
      <p:bldP spid="100" grpId="0" animBg="1"/>
      <p:bldP spid="101" grpId="0"/>
      <p:bldP spid="10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Computing similar prefixes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8970"/>
          <a:stretch>
            <a:fillRect/>
          </a:stretch>
        </p:blipFill>
        <p:spPr bwMode="auto">
          <a:xfrm>
            <a:off x="1600200" y="1524000"/>
            <a:ext cx="5050171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Multi-prefix intersection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49811"/>
          <a:stretch>
            <a:fillRect/>
          </a:stretch>
        </p:blipFill>
        <p:spPr bwMode="auto">
          <a:xfrm>
            <a:off x="1905000" y="1524000"/>
            <a:ext cx="5067332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Scalability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905000"/>
            <a:ext cx="8715375" cy="3718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 scalability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219200"/>
            <a:ext cx="50101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315200" cy="609600"/>
          </a:xfrm>
        </p:spPr>
        <p:txBody>
          <a:bodyPr/>
          <a:lstStyle/>
          <a:p>
            <a:r>
              <a:rPr lang="en-US" dirty="0" smtClean="0"/>
              <a:t>Research on data-intensive computing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914400"/>
            <a:ext cx="8378952" cy="2362200"/>
          </a:xfrm>
        </p:spPr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http://asterix.ics.uci.edu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http://cherry.ics.uci.edu/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46FCCD1-D5A4-4C79-A90F-68C5A3DF7DED}" type="slidenum">
              <a:rPr lang="en-US" smtClean="0">
                <a:solidFill>
                  <a:srgbClr val="000000"/>
                </a:solidFill>
              </a:rPr>
              <a:pPr/>
              <a:t>39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915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09588" y="596900"/>
            <a:ext cx="7531100" cy="812800"/>
          </a:xfrm>
        </p:spPr>
        <p:txBody>
          <a:bodyPr/>
          <a:lstStyle/>
          <a:p>
            <a:pPr algn="ctr" eaLnBrk="1" hangingPunct="1"/>
            <a:r>
              <a:rPr lang="en-US" sz="3600" dirty="0" smtClean="0">
                <a:latin typeface="Times New Roman" pitchFamily="18" charset="0"/>
              </a:rPr>
              <a:t>Thank you!</a:t>
            </a:r>
          </a:p>
        </p:txBody>
      </p:sp>
      <p:pic>
        <p:nvPicPr>
          <p:cNvPr id="49156" name="Picture 5" descr="http://whalen.files.wordpress.com/2010/06/questionansw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3850" y="2201863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609600"/>
          </a:xfrm>
        </p:spPr>
        <p:txBody>
          <a:bodyPr>
            <a:noAutofit/>
          </a:bodyPr>
          <a:lstStyle/>
          <a:p>
            <a:r>
              <a:rPr lang="en-US" dirty="0" smtClean="0"/>
              <a:t>Approach 1: Database built-in full-text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838200"/>
            <a:ext cx="8378952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Example (Oracle)</a:t>
            </a:r>
          </a:p>
          <a:p>
            <a:pPr>
              <a:buNone/>
            </a:pPr>
            <a:r>
              <a:rPr lang="en-US" sz="1800" dirty="0" smtClean="0">
                <a:solidFill>
                  <a:srgbClr val="C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          SELECT SCORE(1) score, id, name</a:t>
            </a:r>
          </a:p>
          <a:p>
            <a:pPr>
              <a:buNone/>
            </a:pPr>
            <a:r>
              <a:rPr lang="en-US" sz="1800" dirty="0" smtClean="0">
                <a:solidFill>
                  <a:srgbClr val="C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          FROM   Products</a:t>
            </a:r>
          </a:p>
          <a:p>
            <a:pPr>
              <a:buNone/>
            </a:pPr>
            <a:r>
              <a:rPr lang="en-US" sz="1800" dirty="0" smtClean="0">
                <a:solidFill>
                  <a:srgbClr val="C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          WHERE  CONTAINS(doc, ‘</a:t>
            </a:r>
            <a:r>
              <a:rPr lang="en-US" sz="1800" dirty="0" err="1" smtClean="0">
                <a:solidFill>
                  <a:srgbClr val="C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iphone</a:t>
            </a:r>
            <a:r>
              <a:rPr lang="en-US" sz="1800" dirty="0" smtClean="0">
                <a:solidFill>
                  <a:srgbClr val="C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', 1) &gt; 0</a:t>
            </a:r>
          </a:p>
          <a:p>
            <a:pPr>
              <a:buNone/>
            </a:pPr>
            <a:r>
              <a:rPr lang="en-US" sz="1800" dirty="0" smtClean="0">
                <a:solidFill>
                  <a:srgbClr val="C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          ORDER BY SCORE(1) DESC;</a:t>
            </a:r>
          </a:p>
          <a:p>
            <a:r>
              <a:rPr lang="en-US" dirty="0" smtClean="0"/>
              <a:t>Limitations</a:t>
            </a:r>
          </a:p>
          <a:p>
            <a:pPr lvl="1"/>
            <a:r>
              <a:rPr lang="en-US" dirty="0" smtClean="0"/>
              <a:t>Speed</a:t>
            </a:r>
          </a:p>
          <a:p>
            <a:pPr lvl="1"/>
            <a:r>
              <a:rPr lang="en-US" dirty="0" smtClean="0"/>
              <a:t>Ranking</a:t>
            </a:r>
          </a:p>
        </p:txBody>
      </p:sp>
      <p:pic>
        <p:nvPicPr>
          <p:cNvPr id="4" name="Picture 3" descr="databas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1143000"/>
            <a:ext cx="2057400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Approach 2: Open-source packages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438400"/>
            <a:ext cx="282892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sphinxsearch.com/images/sphin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3276600"/>
            <a:ext cx="1905000" cy="485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536" y="1066800"/>
            <a:ext cx="3886690" cy="4572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Approach 3: Home-grown search engines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8600" y="2286000"/>
            <a:ext cx="1828800" cy="533400"/>
          </a:xfrm>
          <a:prstGeom prst="rect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41799" y="1143000"/>
            <a:ext cx="4673600" cy="4419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638800" y="1066800"/>
            <a:ext cx="1828800" cy="533400"/>
          </a:xfrm>
          <a:prstGeom prst="rect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609600"/>
          </a:xfrm>
        </p:spPr>
        <p:txBody>
          <a:bodyPr>
            <a:noAutofit/>
          </a:bodyPr>
          <a:lstStyle/>
          <a:p>
            <a:r>
              <a:rPr lang="en-US" dirty="0" smtClean="0"/>
              <a:t>Recent Trend1: More Mobile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438400" y="4191000"/>
            <a:ext cx="3276600" cy="762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Fat fingers …</a:t>
            </a:r>
          </a:p>
        </p:txBody>
      </p:sp>
      <p:pic>
        <p:nvPicPr>
          <p:cNvPr id="82946" name="Picture 2" descr="http://andfaraway.net/blog/wp-content/uploads/2011/03/OMMA-Beyond-Branded-Mobile-Apps-The-Future-Of-Mobile-Lies-With-HTML5-And-iAd-298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371600"/>
            <a:ext cx="2838450" cy="2857500"/>
          </a:xfrm>
          <a:prstGeom prst="rect">
            <a:avLst/>
          </a:prstGeom>
          <a:noFill/>
        </p:spPr>
      </p:pic>
      <p:pic>
        <p:nvPicPr>
          <p:cNvPr id="82950" name="Picture 6" descr="http://mobilecommunitydesign.com/uploaded_images/iphone-77625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447800"/>
            <a:ext cx="3393830" cy="2438400"/>
          </a:xfrm>
          <a:prstGeom prst="rect">
            <a:avLst/>
          </a:prstGeom>
          <a:noFill/>
        </p:spPr>
      </p:pic>
      <p:pic>
        <p:nvPicPr>
          <p:cNvPr id="52226" name="Picture 2" descr="http://us.cdn3.123rf.com/168nwm/asian75/asian750708/asian75070800018/1365485-frustrated-manager-wearing-glasses-yelling-at-the-mobile-phone-isolated-on-white-angry-shocked--ra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4876800"/>
            <a:ext cx="1076325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609600"/>
          </a:xfrm>
        </p:spPr>
        <p:txBody>
          <a:bodyPr>
            <a:noAutofit/>
          </a:bodyPr>
          <a:lstStyle/>
          <a:p>
            <a:r>
              <a:rPr lang="en-US" dirty="0" smtClean="0"/>
              <a:t>Recent Trend 2: More Location-Based Services</a:t>
            </a:r>
            <a:endParaRPr lang="en-US" dirty="0"/>
          </a:p>
        </p:txBody>
      </p:sp>
      <p:pic>
        <p:nvPicPr>
          <p:cNvPr id="77826" name="Picture 2" descr="http://graphics8.nytimes.com/images/2009/03/03/timestopics/yelp-3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1" y="1600200"/>
            <a:ext cx="1752600" cy="1158048"/>
          </a:xfrm>
          <a:prstGeom prst="rect">
            <a:avLst/>
          </a:prstGeom>
          <a:noFill/>
        </p:spPr>
      </p:pic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1752600"/>
            <a:ext cx="26098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9" name="AutoShape 5" descr="data:image/jpg;base64,/9j/4AAQSkZJRgABAQAAAQABAAD/2wCEAAkGBhQQEBQQEhIUFRQVFA8QDxAPFBAPFA8QFRAVFBUQFRUXHCcfGRkjGRUSIDAgIycpLCwsFR4xNTAqNSYuLCkBCQoKDgwOGg8PGi8lHyUsKSwpKikpKi0vLC8pLiwsLCwtLywpLiwsLCk1KiwpKS81KSkpLCksLC4pLCwsLDUsKf/AABEIAIEAgAMBIgACEQEDEQH/xAAcAAACAgMBAQAAAAAAAAAAAAACAwABBQYHBAj/xAA2EAACAgECAwQHBwQDAAAAAAABAgADEQQSBSExBhNBURQiYXGBwfAHMkJSkaGxFSNyklPR0v/EABwBAAICAwEBAAAAAAAAAAAAAAECBAUAAwYHCP/EACwRAAICAQMCBAUFAQAAAAAAAAABAhEDBBIhBTEGQVFxEyJhgfAUMpGh8WL/2gAMAwEAAhEDEQA/AN8sOIvfLLCVjM8hR06RN8vMHu5BWZnAeApMSKIwJFYrdAYirF8o4iTExOgp0eUJiNVsxhWAao12NuskksCU0wCLUSy0DnJthoIW4QlMAVwgcTAMo84HSRTiO25mGN0UjQ8QNkNDAxWXtgOY/EA15iip+oCwtsx3FuO06QZusC/lUZZ2/wAVHWazqPtQXOKqCR+a1tn7AGWek6PrNZzhxtr17IiZ9dhw/vkbvtlETR6vtEtPWhPgz/MTK6TttU5xYrV+0+un6gZEm5vDHUsC3Sx2vo0yLj6xpJyrfXuZ5jGKuRBpKuAykMp6MpBB/SNUShknF7ZLktFNNcA4lGG0UwzMQy5AZpFXzhiuCxhHv0IywqzCxIEgFbGAQtsiiWYDU2Xymm9uO3A0SiqrBvYZGeYpU5G5h4n2TOcc4uunpsuboilj7TjkvxJAnA9Tr3vta6w5d2LMT/HwGB8J1Ph7pEdXleXMvkj/AGyr12peOO2PdmQ7x7rN7szux5k5ZmP14TL6ThNn/G/+rTC6NckDrkjAHMk5HQTuPDhohjbw3UA9Mmmv/wBT1SWX9PFKMeDl/hfHbtmgaLhpJ27cHyIx/MyVvZ9guf2m28W0aLYtyUvUpGxg6qoz4fdJEmouXZ4TbDVb0ml7lVm0eyclJ/c0fQ8Us0j5Q5XPr1now+R9s6FwzXJfWttZyD4eKnxU+2c54u4LEjzjuxHG+51IpJ9S71cH8NmDtPx6fGcz4n6Hj1OB6nEqnFW/qvO/Vlr0TqM8cvgzdxZ0hlgYjYLCeSHeJiWiY6wSgsKNqYQhgRKxyGLYskOCROobAjkblPHr7eRhg7lRHk2jnv2ocQI0wQfjsUH2gAt/IE5fU3Ob/wDaUM1IfKzn8Vac9BnrHh+KjpFXqzn9a28jMxobirKy/eBVl/yBBH74ndatfratOL9Rr9Oo2qzKKUchiPuAK3M+6cA0eq2kHCtj8Ljcpz5jM2zsfp0u1Itt0rWVJnfXpKlILEeqDzGB8Ze5Yqat+RX424ul5na30d2oo22XVncudvdhGU4yM4bkczmGu17ozVMTlSVPwmZs7Z6GnVV1Jo9lYyt/eJWtiucbNo3Y5Hrz8Z5ftM4bsZdVXU9aN6rhlQAN4H1WMzRyeOe2S4fY0a7As8LXePfuarq9XmYptWVYODgqysp8iDkH9oF2oniutzLLNNbHfoQdNh2tH0RVZvUMPxBWHxAPzllJWhp21Ip6qlan3qgX5RpE+e8tLJKu1nokJcI87CBGNFkzUSEU8WDDzKKQIdcHor6TxcRHIz2VGI1teRGxupEfIjn3anQd9TYnjjcvvXmPnOVn/vPvna+JUYM5z2r4AUY3oPUPOxRz2N4tjynonh/WqK+DJ8MpdXjb+ZGuVg55ePIe/kPnOpG/VcE0S93rtP8A3GBFFVdNz72GWLP15efs5Tlf19ecOyzJztVen3AEHIeQnYSW6l5Fav7Mg2sLksxJZiSxY5LEnJJPtJnW+x3FTxfh1uiuuXvKkAUOnrMmMV2bt3Mg8jy6ziQee/gvHLNJeuoq27lzydQ6sCMFWU9QYcvzr2Egtr58xuuDVu1bDDIzIw8iDiZDsbww6vW1V4yqsLbfIIhBIPvwB8TPBxrir6/VG0Uqr2bR3VG4hmxjIB55M619n3ZQaKnLc7rMGw/lA6Vj2Dnn2mU3W+prSaZpv52qS9/Mk6XSqc/ojcwZRaXFuZ485WzpUhZaBjMA9YatGZvqgFhrFrGV9YWNIcol2pkSg08+r4tVUyJZYEaw7ag3Le35QfOLCMpOoqyNJ1yzF8T0eZrmp03hj9pua6yq2x6UsVrK8d6q5Jrz0B8PP9Jr/G+Iaeh2SyzayoLGXa5wjHAPIfWZd6V5dyhtd+lEWbjV3waDxXsarktUQhPVD90n2eU13UdndRX1qY+1MOP2nXG4dkbhzBAIPmp5jw8oj+nHynSafrebEtsuUQp6WEjkS8KuPSqz/VplOH9i9RaRlRWPNzzx/iOc6Lqu7owbbFrDZA3nbnHlMvwnSpaoetldT0ZDuHLrN2fxBmULjCvryLDSRvlmK7J9jKtL6wG5yMGxsZx4hfITeNPVgQNPogBPQBicRrNTk1Et83ZZY8agqRcW4jN0WTK9qiREQ8AxlkUxmxEiJIxOUpRylzGB8hAzEdsOFjUaO1cEsim2or95bE5jGOfPpMtG1ibcGWWDJHJHuuTTlgpRpnJtRwi6ujTOVuKWrbbqyBcWOqZm2l1rIbkNuM8gc+c8/FuFahh66W2N6FUNxrdWP97IQjn62Mzsyyy3t+X8To4+Isiabgr9fxFW9CnxfByDimhv7ywMmqOoPo/9PNOe67sKuQ3gOnP4yuJcG11V9iIHK0sNaCA5FjME3VDHUZJ9X3zryv8AXPnC3/XOa14iknfwl+fYL0X/AEc44fwO9K+HkAG57NTdZ6QHZE31khXA5jwHxg8W4S+nZq2J32C/Vd5R6VXX35wq1V10/iG0HLnxnSd5+swDYZGXWp77cVXPHu7X8DrSKuGc51OouNVluo9KL+i0tpnpdq0qPcHf3oDDaxbmd3UdIFlmoLqGexHNeiOjbGqbKmlCxC1go5Lbt2+b3qeCae5xZbTW7jHruoYnHTPnj29J7/DHh5csfpN8ur49q24+ftx7f4BaWV/uNL4Rcy8QdSbLNzaglz6TX3ABG1HRx3bL4KV5++bbvh2DlPOTKfV5/wBRJSquK/OxPwY9iqxjc4gw1aXZV4yKuCQuAQ0sGLrjIzGaCBjQ2BPOXh5mNCNDS8rfFbpYisG0NXhd5FHlJui0ZtGd5BeyDuldZlGUNDwg885MgaGguB6m6TzmElmeUBjCgRVFGWX5YgwXMYeiq4ZlyQsLFJ1jZckLCyoaSSTUxJFWdYMkkxBXYkJZUkJjBMGSSEKCWSXJCjCRdkkkZBR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31" name="AutoShape 7" descr="data:image/jpg;base64,/9j/4AAQSkZJRgABAQAAAQABAAD/2wCEAAkGBhQQEBQQEhIUFRQVFA8QDxAPFBAPFA8QFRAVFBUQFRUXHCcfGRkjGRUSIDAgIycpLCwsFR4xNTAqNSYuLCkBCQoKDgwOGg8PGi8lHyUsKSwpKikpKi0vLC8pLiwsLCwtLywpLiwsLCk1KiwpKS81KSkpLCksLC4pLCwsLDUsKf/AABEIAIEAgAMBIgACEQEDEQH/xAAcAAACAgMBAQAAAAAAAAAAAAACAwABBQYHBAj/xAA2EAACAgECAwQHBwQDAAAAAAABAgADEQQSBSExBhNBURQiYXGBwfAHMkJSkaGxFSNyklPR0v/EABwBAAICAwEBAAAAAAAAAAAAAAECBAUAAwYHCP/EACwRAAICAQMCBAUFAQAAAAAAAAABAhEDBBIhBTEGQVFxEyJhgfAUMpGh8WL/2gAMAwEAAhEDEQA/AN8sOIvfLLCVjM8hR06RN8vMHu5BWZnAeApMSKIwJFYrdAYirF8o4iTExOgp0eUJiNVsxhWAao12NuskksCU0wCLUSy0DnJthoIW4QlMAVwgcTAMo84HSRTiO25mGN0UjQ8QNkNDAxWXtgOY/EA15iip+oCwtsx3FuO06QZusC/lUZZ2/wAVHWazqPtQXOKqCR+a1tn7AGWek6PrNZzhxtr17IiZ9dhw/vkbvtlETR6vtEtPWhPgz/MTK6TttU5xYrV+0+un6gZEm5vDHUsC3Sx2vo0yLj6xpJyrfXuZ5jGKuRBpKuAykMp6MpBB/SNUShknF7ZLktFNNcA4lGG0UwzMQy5AZpFXzhiuCxhHv0IywqzCxIEgFbGAQtsiiWYDU2Xymm9uO3A0SiqrBvYZGeYpU5G5h4n2TOcc4uunpsuboilj7TjkvxJAnA9Tr3vta6w5d2LMT/HwGB8J1Ph7pEdXleXMvkj/AGyr12peOO2PdmQ7x7rN7szux5k5ZmP14TL6ThNn/G/+rTC6NckDrkjAHMk5HQTuPDhohjbw3UA9Mmmv/wBT1SWX9PFKMeDl/hfHbtmgaLhpJ27cHyIx/MyVvZ9guf2m28W0aLYtyUvUpGxg6qoz4fdJEmouXZ4TbDVb0ml7lVm0eyclJ/c0fQ8Us0j5Q5XPr1now+R9s6FwzXJfWttZyD4eKnxU+2c54u4LEjzjuxHG+51IpJ9S71cH8NmDtPx6fGcz4n6Hj1OB6nEqnFW/qvO/Vlr0TqM8cvgzdxZ0hlgYjYLCeSHeJiWiY6wSgsKNqYQhgRKxyGLYskOCROobAjkblPHr7eRhg7lRHk2jnv2ocQI0wQfjsUH2gAt/IE5fU3Ob/wDaUM1IfKzn8Vac9BnrHh+KjpFXqzn9a28jMxobirKy/eBVl/yBBH74ndatfratOL9Rr9Oo2qzKKUchiPuAK3M+6cA0eq2kHCtj8Ljcpz5jM2zsfp0u1Itt0rWVJnfXpKlILEeqDzGB8Ze5Yqat+RX424ul5na30d2oo22XVncudvdhGU4yM4bkczmGu17ozVMTlSVPwmZs7Z6GnVV1Jo9lYyt/eJWtiucbNo3Y5Hrz8Z5ftM4bsZdVXU9aN6rhlQAN4H1WMzRyeOe2S4fY0a7As8LXePfuarq9XmYptWVYODgqysp8iDkH9oF2oniutzLLNNbHfoQdNh2tH0RVZvUMPxBWHxAPzllJWhp21Ip6qlan3qgX5RpE+e8tLJKu1nokJcI87CBGNFkzUSEU8WDDzKKQIdcHor6TxcRHIz2VGI1teRGxupEfIjn3anQd9TYnjjcvvXmPnOVn/vPvna+JUYM5z2r4AUY3oPUPOxRz2N4tjynonh/WqK+DJ8MpdXjb+ZGuVg55ePIe/kPnOpG/VcE0S93rtP8A3GBFFVdNz72GWLP15efs5Tlf19ecOyzJztVen3AEHIeQnYSW6l5Fav7Mg2sLksxJZiSxY5LEnJJPtJnW+x3FTxfh1uiuuXvKkAUOnrMmMV2bt3Mg8jy6ziQee/gvHLNJeuoq27lzydQ6sCMFWU9QYcvzr2Egtr58xuuDVu1bDDIzIw8iDiZDsbww6vW1V4yqsLbfIIhBIPvwB8TPBxrir6/VG0Uqr2bR3VG4hmxjIB55M619n3ZQaKnLc7rMGw/lA6Vj2Dnn2mU3W+prSaZpv52qS9/Mk6XSqc/ojcwZRaXFuZ485WzpUhZaBjMA9YatGZvqgFhrFrGV9YWNIcol2pkSg08+r4tVUyJZYEaw7ag3Le35QfOLCMpOoqyNJ1yzF8T0eZrmp03hj9pua6yq2x6UsVrK8d6q5Jrz0B8PP9Jr/G+Iaeh2SyzayoLGXa5wjHAPIfWZd6V5dyhtd+lEWbjV3waDxXsarktUQhPVD90n2eU13UdndRX1qY+1MOP2nXG4dkbhzBAIPmp5jw8oj+nHynSafrebEtsuUQp6WEjkS8KuPSqz/VplOH9i9RaRlRWPNzzx/iOc6Lqu7owbbFrDZA3nbnHlMvwnSpaoetldT0ZDuHLrN2fxBmULjCvryLDSRvlmK7J9jKtL6wG5yMGxsZx4hfITeNPVgQNPogBPQBicRrNTk1Et83ZZY8agqRcW4jN0WTK9qiREQ8AxlkUxmxEiJIxOUpRylzGB8hAzEdsOFjUaO1cEsim2or95bE5jGOfPpMtG1ibcGWWDJHJHuuTTlgpRpnJtRwi6ujTOVuKWrbbqyBcWOqZm2l1rIbkNuM8gc+c8/FuFahh66W2N6FUNxrdWP97IQjn62Mzsyyy3t+X8To4+Isiabgr9fxFW9CnxfByDimhv7ywMmqOoPo/9PNOe67sKuQ3gOnP4yuJcG11V9iIHK0sNaCA5FjME3VDHUZJ9X3zryv8AXPnC3/XOa14iknfwl+fYL0X/AEc44fwO9K+HkAG57NTdZ6QHZE31khXA5jwHxg8W4S+nZq2J32C/Vd5R6VXX35wq1V10/iG0HLnxnSd5+swDYZGXWp77cVXPHu7X8DrSKuGc51OouNVluo9KL+i0tpnpdq0qPcHf3oDDaxbmd3UdIFlmoLqGexHNeiOjbGqbKmlCxC1go5Lbt2+b3qeCae5xZbTW7jHruoYnHTPnj29J7/DHh5csfpN8ur49q24+ftx7f4BaWV/uNL4Rcy8QdSbLNzaglz6TX3ABG1HRx3bL4KV5++bbvh2DlPOTKfV5/wBRJSquK/OxPwY9iqxjc4gw1aXZV4yKuCQuAQ0sGLrjIzGaCBjQ2BPOXh5mNCNDS8rfFbpYisG0NXhd5FHlJui0ZtGd5BeyDuldZlGUNDwg885MgaGguB6m6TzmElmeUBjCgRVFGWX5YgwXMYeiq4ZlyQsLFJ1jZckLCyoaSSTUxJFWdYMkkxBXYkJZUkJjBMGSSEKCWSXJCjCRdkkkZBR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7833" name="Picture 9" descr="http://static.product-reviews.net/wp-content/uploads/yellow-p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2057400"/>
            <a:ext cx="1524000" cy="1543051"/>
          </a:xfrm>
          <a:prstGeom prst="rect">
            <a:avLst/>
          </a:prstGeom>
          <a:noFill/>
        </p:spPr>
      </p:pic>
      <p:pic>
        <p:nvPicPr>
          <p:cNvPr id="77836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9200" y="3733800"/>
            <a:ext cx="2667000" cy="97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Picture 2" descr="https://encrypted-tbn2.google.com/images?q=tbn:ANd9GcQ73g2OvjOwp1sSe-1rEeKr51X5qsH128L_o78g4xpmnxe1dm7cJ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62400" y="4572000"/>
            <a:ext cx="3219450" cy="1419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609600"/>
          </a:xfrm>
        </p:spPr>
        <p:txBody>
          <a:bodyPr>
            <a:noAutofit/>
          </a:bodyPr>
          <a:lstStyle/>
          <a:p>
            <a:r>
              <a:rPr lang="en-US" dirty="0" smtClean="0"/>
              <a:t>So: New requirements for Vertical Search</a:t>
            </a:r>
            <a:endParaRPr lang="en-US" dirty="0"/>
          </a:p>
        </p:txBody>
      </p:sp>
      <p:sp>
        <p:nvSpPr>
          <p:cNvPr id="77829" name="AutoShape 5" descr="data:image/jpg;base64,/9j/4AAQSkZJRgABAQAAAQABAAD/2wCEAAkGBhQQEBQQEhIUFRQVFA8QDxAPFBAPFA8QFRAVFBUQFRUXHCcfGRkjGRUSIDAgIycpLCwsFR4xNTAqNSYuLCkBCQoKDgwOGg8PGi8lHyUsKSwpKikpKi0vLC8pLiwsLCwtLywpLiwsLCk1KiwpKS81KSkpLCksLC4pLCwsLDUsKf/AABEIAIEAgAMBIgACEQEDEQH/xAAcAAACAgMBAQAAAAAAAAAAAAACAwABBQYHBAj/xAA2EAACAgECAwQHBwQDAAAAAAABAgADEQQSBSExBhNBURQiYXGBwfAHMkJSkaGxFSNyklPR0v/EABwBAAICAwEBAAAAAAAAAAAAAAECBAUAAwYHCP/EACwRAAICAQMCBAUFAQAAAAAAAAABAhEDBBIhBTEGQVFxEyJhgfAUMpGh8WL/2gAMAwEAAhEDEQA/AN8sOIvfLLCVjM8hR06RN8vMHu5BWZnAeApMSKIwJFYrdAYirF8o4iTExOgp0eUJiNVsxhWAao12NuskksCU0wCLUSy0DnJthoIW4QlMAVwgcTAMo84HSRTiO25mGN0UjQ8QNkNDAxWXtgOY/EA15iip+oCwtsx3FuO06QZusC/lUZZ2/wAVHWazqPtQXOKqCR+a1tn7AGWek6PrNZzhxtr17IiZ9dhw/vkbvtlETR6vtEtPWhPgz/MTK6TttU5xYrV+0+un6gZEm5vDHUsC3Sx2vo0yLj6xpJyrfXuZ5jGKuRBpKuAykMp6MpBB/SNUShknF7ZLktFNNcA4lGG0UwzMQy5AZpFXzhiuCxhHv0IywqzCxIEgFbGAQtsiiWYDU2Xymm9uO3A0SiqrBvYZGeYpU5G5h4n2TOcc4uunpsuboilj7TjkvxJAnA9Tr3vta6w5d2LMT/HwGB8J1Ph7pEdXleXMvkj/AGyr12peOO2PdmQ7x7rN7szux5k5ZmP14TL6ThNn/G/+rTC6NckDrkjAHMk5HQTuPDhohjbw3UA9Mmmv/wBT1SWX9PFKMeDl/hfHbtmgaLhpJ27cHyIx/MyVvZ9guf2m28W0aLYtyUvUpGxg6qoz4fdJEmouXZ4TbDVb0ml7lVm0eyclJ/c0fQ8Us0j5Q5XPr1now+R9s6FwzXJfWttZyD4eKnxU+2c54u4LEjzjuxHG+51IpJ9S71cH8NmDtPx6fGcz4n6Hj1OB6nEqnFW/qvO/Vlr0TqM8cvgzdxZ0hlgYjYLCeSHeJiWiY6wSgsKNqYQhgRKxyGLYskOCROobAjkblPHr7eRhg7lRHk2jnv2ocQI0wQfjsUH2gAt/IE5fU3Ob/wDaUM1IfKzn8Vac9BnrHh+KjpFXqzn9a28jMxobirKy/eBVl/yBBH74ndatfratOL9Rr9Oo2qzKKUchiPuAK3M+6cA0eq2kHCtj8Ljcpz5jM2zsfp0u1Itt0rWVJnfXpKlILEeqDzGB8Ze5Yqat+RX424ul5na30d2oo22XVncudvdhGU4yM4bkczmGu17ozVMTlSVPwmZs7Z6GnVV1Jo9lYyt/eJWtiucbNo3Y5Hrz8Z5ftM4bsZdVXU9aN6rhlQAN4H1WMzRyeOe2S4fY0a7As8LXePfuarq9XmYptWVYODgqysp8iDkH9oF2oniutzLLNNbHfoQdNh2tH0RVZvUMPxBWHxAPzllJWhp21Ip6qlan3qgX5RpE+e8tLJKu1nokJcI87CBGNFkzUSEU8WDDzKKQIdcHor6TxcRHIz2VGI1teRGxupEfIjn3anQd9TYnjjcvvXmPnOVn/vPvna+JUYM5z2r4AUY3oPUPOxRz2N4tjynonh/WqK+DJ8MpdXjb+ZGuVg55ePIe/kPnOpG/VcE0S93rtP8A3GBFFVdNz72GWLP15efs5Tlf19ecOyzJztVen3AEHIeQnYSW6l5Fav7Mg2sLksxJZiSxY5LEnJJPtJnW+x3FTxfh1uiuuXvKkAUOnrMmMV2bt3Mg8jy6ziQee/gvHLNJeuoq27lzydQ6sCMFWU9QYcvzr2Egtr58xuuDVu1bDDIzIw8iDiZDsbww6vW1V4yqsLbfIIhBIPvwB8TPBxrir6/VG0Uqr2bR3VG4hmxjIB55M619n3ZQaKnLc7rMGw/lA6Vj2Dnn2mU3W+prSaZpv52qS9/Mk6XSqc/ojcwZRaXFuZ485WzpUhZaBjMA9YatGZvqgFhrFrGV9YWNIcol2pkSg08+r4tVUyJZYEaw7ag3Le35QfOLCMpOoqyNJ1yzF8T0eZrmp03hj9pua6yq2x6UsVrK8d6q5Jrz0B8PP9Jr/G+Iaeh2SyzayoLGXa5wjHAPIfWZd6V5dyhtd+lEWbjV3waDxXsarktUQhPVD90n2eU13UdndRX1qY+1MOP2nXG4dkbhzBAIPmp5jw8oj+nHynSafrebEtsuUQp6WEjkS8KuPSqz/VplOH9i9RaRlRWPNzzx/iOc6Lqu7owbbFrDZA3nbnHlMvwnSpaoetldT0ZDuHLrN2fxBmULjCvryLDSRvlmK7J9jKtL6wG5yMGxsZx4hfITeNPVgQNPogBPQBicRrNTk1Et83ZZY8agqRcW4jN0WTK9qiREQ8AxlkUxmxEiJIxOUpRylzGB8hAzEdsOFjUaO1cEsim2or95bE5jGOfPpMtG1ibcGWWDJHJHuuTTlgpRpnJtRwi6ujTOVuKWrbbqyBcWOqZm2l1rIbkNuM8gc+c8/FuFahh66W2N6FUNxrdWP97IQjn62Mzsyyy3t+X8To4+Isiabgr9fxFW9CnxfByDimhv7ywMmqOoPo/9PNOe67sKuQ3gOnP4yuJcG11V9iIHK0sNaCA5FjME3VDHUZJ9X3zryv8AXPnC3/XOa14iknfwl+fYL0X/AEc44fwO9K+HkAG57NTdZ6QHZE31khXA5jwHxg8W4S+nZq2J32C/Vd5R6VXX35wq1V10/iG0HLnxnSd5+swDYZGXWp77cVXPHu7X8DrSKuGc51OouNVluo9KL+i0tpnpdq0qPcHf3oDDaxbmd3UdIFlmoLqGexHNeiOjbGqbKmlCxC1go5Lbt2+b3qeCae5xZbTW7jHruoYnHTPnj29J7/DHh5csfpN8ur49q24+ftx7f4BaWV/uNL4Rcy8QdSbLNzaglz6TX3ABG1HRx3bL4KV5++bbvh2DlPOTKfV5/wBRJSquK/OxPwY9iqxjc4gw1aXZV4yKuCQuAQ0sGLrjIzGaCBjQ2BPOXh5mNCNDS8rfFbpYisG0NXhd5FHlJui0ZtGd5BeyDuldZlGUNDwg885MgaGguB6m6TzmElmeUBjCgRVFGWX5YgwXMYeiq4ZlyQsLFJ1jZckLCyoaSSTUxJFWdYMkkxBXYkJZUkJjBMGSSEKCWSXJCjCRdkkkZBR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31" name="AutoShape 7" descr="data:image/jpg;base64,/9j/4AAQSkZJRgABAQAAAQABAAD/2wCEAAkGBhQQEBQQEhIUFRQVFA8QDxAPFBAPFA8QFRAVFBUQFRUXHCcfGRkjGRUSIDAgIycpLCwsFR4xNTAqNSYuLCkBCQoKDgwOGg8PGi8lHyUsKSwpKikpKi0vLC8pLiwsLCwtLywpLiwsLCk1KiwpKS81KSkpLCksLC4pLCwsLDUsKf/AABEIAIEAgAMBIgACEQEDEQH/xAAcAAACAgMBAQAAAAAAAAAAAAACAwABBQYHBAj/xAA2EAACAgECAwQHBwQDAAAAAAABAgADEQQSBSExBhNBURQiYXGBwfAHMkJSkaGxFSNyklPR0v/EABwBAAICAwEBAAAAAAAAAAAAAAECBAUAAwYHCP/EACwRAAICAQMCBAUFAQAAAAAAAAABAhEDBBIhBTEGQVFxEyJhgfAUMpGh8WL/2gAMAwEAAhEDEQA/AN8sOIvfLLCVjM8hR06RN8vMHu5BWZnAeApMSKIwJFYrdAYirF8o4iTExOgp0eUJiNVsxhWAao12NuskksCU0wCLUSy0DnJthoIW4QlMAVwgcTAMo84HSRTiO25mGN0UjQ8QNkNDAxWXtgOY/EA15iip+oCwtsx3FuO06QZusC/lUZZ2/wAVHWazqPtQXOKqCR+a1tn7AGWek6PrNZzhxtr17IiZ9dhw/vkbvtlETR6vtEtPWhPgz/MTK6TttU5xYrV+0+un6gZEm5vDHUsC3Sx2vo0yLj6xpJyrfXuZ5jGKuRBpKuAykMp6MpBB/SNUShknF7ZLktFNNcA4lGG0UwzMQy5AZpFXzhiuCxhHv0IywqzCxIEgFbGAQtsiiWYDU2Xymm9uO3A0SiqrBvYZGeYpU5G5h4n2TOcc4uunpsuboilj7TjkvxJAnA9Tr3vta6w5d2LMT/HwGB8J1Ph7pEdXleXMvkj/AGyr12peOO2PdmQ7x7rN7szux5k5ZmP14TL6ThNn/G/+rTC6NckDrkjAHMk5HQTuPDhohjbw3UA9Mmmv/wBT1SWX9PFKMeDl/hfHbtmgaLhpJ27cHyIx/MyVvZ9guf2m28W0aLYtyUvUpGxg6qoz4fdJEmouXZ4TbDVb0ml7lVm0eyclJ/c0fQ8Us0j5Q5XPr1now+R9s6FwzXJfWttZyD4eKnxU+2c54u4LEjzjuxHG+51IpJ9S71cH8NmDtPx6fGcz4n6Hj1OB6nEqnFW/qvO/Vlr0TqM8cvgzdxZ0hlgYjYLCeSHeJiWiY6wSgsKNqYQhgRKxyGLYskOCROobAjkblPHr7eRhg7lRHk2jnv2ocQI0wQfjsUH2gAt/IE5fU3Ob/wDaUM1IfKzn8Vac9BnrHh+KjpFXqzn9a28jMxobirKy/eBVl/yBBH74ndatfratOL9Rr9Oo2qzKKUchiPuAK3M+6cA0eq2kHCtj8Ljcpz5jM2zsfp0u1Itt0rWVJnfXpKlILEeqDzGB8Ze5Yqat+RX424ul5na30d2oo22XVncudvdhGU4yM4bkczmGu17ozVMTlSVPwmZs7Z6GnVV1Jo9lYyt/eJWtiucbNo3Y5Hrz8Z5ftM4bsZdVXU9aN6rhlQAN4H1WMzRyeOe2S4fY0a7As8LXePfuarq9XmYptWVYODgqysp8iDkH9oF2oniutzLLNNbHfoQdNh2tH0RVZvUMPxBWHxAPzllJWhp21Ip6qlan3qgX5RpE+e8tLJKu1nokJcI87CBGNFkzUSEU8WDDzKKQIdcHor6TxcRHIz2VGI1teRGxupEfIjn3anQd9TYnjjcvvXmPnOVn/vPvna+JUYM5z2r4AUY3oPUPOxRz2N4tjynonh/WqK+DJ8MpdXjb+ZGuVg55ePIe/kPnOpG/VcE0S93rtP8A3GBFFVdNz72GWLP15efs5Tlf19ecOyzJztVen3AEHIeQnYSW6l5Fav7Mg2sLksxJZiSxY5LEnJJPtJnW+x3FTxfh1uiuuXvKkAUOnrMmMV2bt3Mg8jy6ziQee/gvHLNJeuoq27lzydQ6sCMFWU9QYcvzr2Egtr58xuuDVu1bDDIzIw8iDiZDsbww6vW1V4yqsLbfIIhBIPvwB8TPBxrir6/VG0Uqr2bR3VG4hmxjIB55M619n3ZQaKnLc7rMGw/lA6Vj2Dnn2mU3W+prSaZpv52qS9/Mk6XSqc/ojcwZRaXFuZ485WzpUhZaBjMA9YatGZvqgFhrFrGV9YWNIcol2pkSg08+r4tVUyJZYEaw7ag3Le35QfOLCMpOoqyNJ1yzF8T0eZrmp03hj9pua6yq2x6UsVrK8d6q5Jrz0B8PP9Jr/G+Iaeh2SyzayoLGXa5wjHAPIfWZd6V5dyhtd+lEWbjV3waDxXsarktUQhPVD90n2eU13UdndRX1qY+1MOP2nXG4dkbhzBAIPmp5jw8oj+nHynSafrebEtsuUQp6WEjkS8KuPSqz/VplOH9i9RaRlRWPNzzx/iOc6Lqu7owbbFrDZA3nbnHlMvwnSpaoetldT0ZDuHLrN2fxBmULjCvryLDSRvlmK7J9jKtL6wG5yMGxsZx4hfITeNPVgQNPogBPQBicRrNTk1Et83ZZY8agqRcW4jN0WTK9qiREQ8AxlkUxmxEiJIxOUpRylzGB8hAzEdsOFjUaO1cEsim2or95bE5jGOfPpMtG1ibcGWWDJHJHuuTTlgpRpnJtRwi6ujTOVuKWrbbqyBcWOqZm2l1rIbkNuM8gc+c8/FuFahh66W2N6FUNxrdWP97IQjn62Mzsyyy3t+X8To4+Isiabgr9fxFW9CnxfByDimhv7ywMmqOoPo/9PNOe67sKuQ3gOnP4yuJcG11V9iIHK0sNaCA5FjME3VDHUZJ9X3zryv8AXPnC3/XOa14iknfwl+fYL0X/AEc44fwO9K+HkAG57NTdZ6QHZE31khXA5jwHxg8W4S+nZq2J32C/Vd5R6VXX35wq1V10/iG0HLnxnSd5+swDYZGXWp77cVXPHu7X8DrSKuGc51OouNVluo9KL+i0tpnpdq0qPcHf3oDDaxbmd3UdIFlmoLqGexHNeiOjbGqbKmlCxC1go5Lbt2+b3qeCae5xZbTW7jHruoYnHTPnj29J7/DHh5csfpN8ur49q24+ftx7f4BaWV/uNL4Rcy8QdSbLNzaglz6TX3ABG1HRx3bL4KV5++bbvh2DlPOTKfV5/wBRJSquK/OxPwY9iqxjc4gw1aXZV4yKuCQuAQ0sGLrjIzGaCBjQ2BPOXh5mNCNDS8rfFbpYisG0NXhd5FHlJui0ZtGd5BeyDuldZlGUNDwg885MgaGguB6m6TzmElmeUBjCgRVFGWX5YgwXMYeiq4ZlyQsLFJ1jZckLCyoaSSTUxJFWdYMkkxBXYkJZUkJjBMGSSEKCWSXJCjCRdkkkZBR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14400"/>
            <a:ext cx="8378952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Find results faster </a:t>
            </a:r>
            <a:r>
              <a:rPr lang="en-US" dirty="0" smtClean="0">
                <a:sym typeface="Wingdings" pitchFamily="2" charset="2"/>
              </a:rPr>
              <a:t> Instant search</a:t>
            </a:r>
            <a:endParaRPr lang="en-US" dirty="0" smtClean="0"/>
          </a:p>
          <a:p>
            <a:r>
              <a:rPr lang="en-US" dirty="0" smtClean="0">
                <a:cs typeface="Times New Roman"/>
              </a:rPr>
              <a:t>Deal with errors </a:t>
            </a:r>
            <a:r>
              <a:rPr lang="en-US" dirty="0" smtClean="0">
                <a:cs typeface="Times New Roman"/>
                <a:sym typeface="Wingdings" pitchFamily="2" charset="2"/>
              </a:rPr>
              <a:t> Fuzzy search</a:t>
            </a:r>
          </a:p>
          <a:p>
            <a:r>
              <a:rPr lang="en-US" dirty="0" smtClean="0">
                <a:cs typeface="Times New Roman"/>
                <a:sym typeface="Wingdings" pitchFamily="2" charset="2"/>
              </a:rPr>
              <a:t>Be aware of the location  Location-based Search</a:t>
            </a:r>
            <a:endParaRPr lang="en-US" dirty="0" smtClean="0">
              <a:cs typeface="Times New Roman"/>
            </a:endParaRPr>
          </a:p>
          <a:p>
            <a:endParaRPr lang="en-US" dirty="0" smtClean="0"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5">
      <a:dk1>
        <a:sysClr val="windowText" lastClr="000000"/>
      </a:dk1>
      <a:lt1>
        <a:sysClr val="window" lastClr="FFFFFF"/>
      </a:lt1>
      <a:dk2>
        <a:srgbClr val="363640"/>
      </a:dk2>
      <a:lt2>
        <a:srgbClr val="DDE9EC"/>
      </a:lt2>
      <a:accent1>
        <a:srgbClr val="525B7E"/>
      </a:accent1>
      <a:accent2>
        <a:srgbClr val="7D8524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4742</TotalTime>
  <Words>1303</Words>
  <Application>Microsoft Office PowerPoint</Application>
  <PresentationFormat>On-screen Show (4:3)</PresentationFormat>
  <Paragraphs>546</Paragraphs>
  <Slides>39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Median</vt:lpstr>
      <vt:lpstr>Blends</vt:lpstr>
      <vt:lpstr>1_Blends</vt:lpstr>
      <vt:lpstr>Slide 1</vt:lpstr>
      <vt:lpstr>Overview of my UC Irvine Research</vt:lpstr>
      <vt:lpstr>Vertical Search</vt:lpstr>
      <vt:lpstr>Approach 1: Database built-in full-text search</vt:lpstr>
      <vt:lpstr>Approach 2: Open-source packages</vt:lpstr>
      <vt:lpstr>Approach 3: Home-grown search engines</vt:lpstr>
      <vt:lpstr>Recent Trend1: More Mobile Applications</vt:lpstr>
      <vt:lpstr>Recent Trend 2: More Location-Based Services</vt:lpstr>
      <vt:lpstr>So: New requirements for Vertical Search</vt:lpstr>
      <vt:lpstr>Demos</vt:lpstr>
      <vt:lpstr>Search on People Directories</vt:lpstr>
      <vt:lpstr>Search on Publications</vt:lpstr>
      <vt:lpstr>Search on Business Listings</vt:lpstr>
      <vt:lpstr>Our Focus: Instant Search in Vertical Domains</vt:lpstr>
      <vt:lpstr>“Instant Search”</vt:lpstr>
      <vt:lpstr>Google Instant</vt:lpstr>
      <vt:lpstr>Instant Search Classification</vt:lpstr>
      <vt:lpstr>Challenges</vt:lpstr>
      <vt:lpstr>Next: two features</vt:lpstr>
      <vt:lpstr>Edit Distance</vt:lpstr>
      <vt:lpstr>Problem Setting</vt:lpstr>
      <vt:lpstr>Feature 1: Fuzzy Search</vt:lpstr>
      <vt:lpstr>Formulation</vt:lpstr>
      <vt:lpstr>Fuzzy search using grams</vt:lpstr>
      <vt:lpstr>The Flamingo Package</vt:lpstr>
      <vt:lpstr>Observation</vt:lpstr>
      <vt:lpstr>Trie Indexing </vt:lpstr>
      <vt:lpstr>Initialization</vt:lpstr>
      <vt:lpstr>Incremental Algorithm: Overview</vt:lpstr>
      <vt:lpstr>Feature 2: Full-text search</vt:lpstr>
      <vt:lpstr>Multi-Prefix Intersection</vt:lpstr>
      <vt:lpstr>Multi-Prefix Intersection: Method 1</vt:lpstr>
      <vt:lpstr>Multi-Prefix Intersection: Method 2</vt:lpstr>
      <vt:lpstr>Experimental Results</vt:lpstr>
      <vt:lpstr>Multi-prefix intersection</vt:lpstr>
      <vt:lpstr>Time Scalability</vt:lpstr>
      <vt:lpstr>Index scalability</vt:lpstr>
      <vt:lpstr>Research on data-intensive computing</vt:lpstr>
      <vt:lpstr>Thank you!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Powerful Vertical Search</dc:title>
  <dc:creator>Chen Li</dc:creator>
  <cp:lastModifiedBy>Chen Li</cp:lastModifiedBy>
  <cp:revision>494</cp:revision>
  <dcterms:created xsi:type="dcterms:W3CDTF">2009-04-08T03:51:53Z</dcterms:created>
  <dcterms:modified xsi:type="dcterms:W3CDTF">2012-03-23T04:13:45Z</dcterms:modified>
</cp:coreProperties>
</file>