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1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2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3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4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5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6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7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8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9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  <p:sldMasterId id="2147483689" r:id="rId4"/>
    <p:sldMasterId id="2147483805" r:id="rId5"/>
    <p:sldMasterId id="2147483846" r:id="rId6"/>
    <p:sldMasterId id="2147483860" r:id="rId7"/>
    <p:sldMasterId id="2147483863" r:id="rId8"/>
    <p:sldMasterId id="2147483866" r:id="rId9"/>
    <p:sldMasterId id="2147483878" r:id="rId10"/>
    <p:sldMasterId id="2147483890" r:id="rId11"/>
    <p:sldMasterId id="2147483893" r:id="rId12"/>
    <p:sldMasterId id="2147483896" r:id="rId13"/>
    <p:sldMasterId id="2147483899" r:id="rId14"/>
    <p:sldMasterId id="2147483905" r:id="rId15"/>
    <p:sldMasterId id="2147483917" r:id="rId16"/>
    <p:sldMasterId id="2147483931" r:id="rId17"/>
    <p:sldMasterId id="2147483943" r:id="rId18"/>
    <p:sldMasterId id="2147483955" r:id="rId19"/>
    <p:sldMasterId id="2147483967" r:id="rId20"/>
  </p:sldMasterIdLst>
  <p:notesMasterIdLst>
    <p:notesMasterId r:id="rId69"/>
  </p:notesMasterIdLst>
  <p:handoutMasterIdLst>
    <p:handoutMasterId r:id="rId70"/>
  </p:handoutMasterIdLst>
  <p:sldIdLst>
    <p:sldId id="259" r:id="rId21"/>
    <p:sldId id="323" r:id="rId22"/>
    <p:sldId id="280" r:id="rId23"/>
    <p:sldId id="269" r:id="rId24"/>
    <p:sldId id="283" r:id="rId25"/>
    <p:sldId id="284" r:id="rId26"/>
    <p:sldId id="329" r:id="rId27"/>
    <p:sldId id="270" r:id="rId28"/>
    <p:sldId id="268" r:id="rId29"/>
    <p:sldId id="272" r:id="rId30"/>
    <p:sldId id="318" r:id="rId31"/>
    <p:sldId id="324" r:id="rId32"/>
    <p:sldId id="312" r:id="rId33"/>
    <p:sldId id="319" r:id="rId34"/>
    <p:sldId id="363" r:id="rId35"/>
    <p:sldId id="328" r:id="rId36"/>
    <p:sldId id="321" r:id="rId37"/>
    <p:sldId id="374" r:id="rId38"/>
    <p:sldId id="371" r:id="rId39"/>
    <p:sldId id="372" r:id="rId40"/>
    <p:sldId id="373" r:id="rId41"/>
    <p:sldId id="322" r:id="rId42"/>
    <p:sldId id="326" r:id="rId43"/>
    <p:sldId id="327" r:id="rId44"/>
    <p:sldId id="339" r:id="rId45"/>
    <p:sldId id="336" r:id="rId46"/>
    <p:sldId id="331" r:id="rId47"/>
    <p:sldId id="364" r:id="rId48"/>
    <p:sldId id="365" r:id="rId49"/>
    <p:sldId id="366" r:id="rId50"/>
    <p:sldId id="335" r:id="rId51"/>
    <p:sldId id="337" r:id="rId52"/>
    <p:sldId id="342" r:id="rId53"/>
    <p:sldId id="343" r:id="rId54"/>
    <p:sldId id="352" r:id="rId55"/>
    <p:sldId id="347" r:id="rId56"/>
    <p:sldId id="348" r:id="rId57"/>
    <p:sldId id="349" r:id="rId58"/>
    <p:sldId id="375" r:id="rId59"/>
    <p:sldId id="379" r:id="rId60"/>
    <p:sldId id="356" r:id="rId61"/>
    <p:sldId id="358" r:id="rId62"/>
    <p:sldId id="357" r:id="rId63"/>
    <p:sldId id="370" r:id="rId64"/>
    <p:sldId id="359" r:id="rId65"/>
    <p:sldId id="360" r:id="rId66"/>
    <p:sldId id="314" r:id="rId67"/>
    <p:sldId id="378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63" Type="http://schemas.openxmlformats.org/officeDocument/2006/relationships/slide" Target="slides/slide43.xml"/><Relationship Id="rId68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slide" Target="slides/slide46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61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slide" Target="slides/slide44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slide" Target="slides/slide4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4FD97-0E21-4ED5-A84D-F872D0949714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CF012-206A-407F-B5D9-58D1111FF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29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73F5D-42C2-4AC0-83ED-E430F868B0E5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97264-EC26-447B-B2E3-29F644AEA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D65E19-3C15-449A-9BDD-3CD862291577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8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EC74-4C41-4C0D-8495-05715179D93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128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EC74-4C41-4C0D-8495-05715179D933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23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EC74-4C41-4C0D-8495-05715179D933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03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4B95DC-5E10-4FFA-B603-8C83DD08A257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D65E19-3C15-449A-9BDD-3CD862291577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8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7E2E4-8841-423E-81E8-422EF6E99810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0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7E2E4-8841-423E-81E8-422EF6E99810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0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7E2E4-8841-423E-81E8-422EF6E99810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0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7E2E4-8841-423E-81E8-422EF6E99810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0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7E2E4-8841-423E-81E8-422EF6E99810}" type="slidenum">
              <a:rPr lang="en-US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0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F07070-A923-48A7-BBE6-1719D15D931D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7E2E4-8841-423E-81E8-422EF6E99810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0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7E2E4-8841-423E-81E8-422EF6E99810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0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D65E19-3C15-449A-9BDD-3CD862291577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8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D65E19-3C15-449A-9BDD-3CD862291577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8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7DBAD-7535-4C22-9D76-831C442EE169}" type="slidenum">
              <a:rPr lang="zh-CN" altLang="en-US">
                <a:solidFill>
                  <a:prstClr val="black"/>
                </a:solidFill>
              </a:rPr>
              <a:pPr/>
              <a:t>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/>
                </a:solidFill>
              </a:rPr>
              <a:t>Chen Li (UCI and Bimaple)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4B95DC-5E10-4FFA-B603-8C83DD08A257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7E2E4-8841-423E-81E8-422EF6E99810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0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/>
                </a:solidFill>
              </a:rPr>
              <a:t>Chen Li (UCI and Bimaple)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/>
                </a:solidFill>
              </a:rPr>
              <a:t>Chen Li (UCI and Bimaple)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/>
                </a:solidFill>
              </a:rPr>
              <a:t>Chen Li (UCI and Bimaple)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B260-71FF-4466-8ED1-88FC67F9E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 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B260-71FF-4466-8ED1-88FC67F9E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Chen Li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1E84C11F-5AEF-4DAA-9D5E-D133B660D70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16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286000"/>
            <a:ext cx="2313830" cy="22860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2286000"/>
            <a:ext cx="678484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7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096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763000" cy="5486400"/>
          </a:xfrm>
        </p:spPr>
        <p:txBody>
          <a:bodyPr/>
          <a:lstStyle>
            <a:lvl1pPr marL="320040" indent="-320040">
              <a:buClr>
                <a:srgbClr val="0000FF"/>
              </a:buClr>
              <a:buFont typeface="Wingdings" pitchFamily="2" charset="2"/>
              <a:buChar char=""/>
              <a:defRPr/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zh-CN" altLang="en-US" sz="1600" b="0" kern="120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971800" y="6492875"/>
            <a:ext cx="32004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zh-CN" altLang="en-US" sz="1600" b="0" kern="1200" dirty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CN" smtClean="0"/>
              <a:t>Chen Li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zh-CN" altLang="en-US" sz="1600" b="0" kern="120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C913308-F349-4B6D-A68A-DD1791B4A57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42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286000"/>
            <a:ext cx="2313830" cy="22860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2286000"/>
            <a:ext cx="678484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68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096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763000" cy="5486400"/>
          </a:xfrm>
        </p:spPr>
        <p:txBody>
          <a:bodyPr/>
          <a:lstStyle>
            <a:lvl1pPr marL="320040" indent="-320040">
              <a:buClr>
                <a:srgbClr val="0000FF"/>
              </a:buClr>
              <a:buFont typeface="Wingdings" pitchFamily="2" charset="2"/>
              <a:buChar char=""/>
              <a:defRPr/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zh-CN" altLang="en-US" sz="1600" b="0" kern="120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971800" y="6492875"/>
            <a:ext cx="32004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zh-CN" altLang="en-US" sz="1600" b="0" kern="1200" dirty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CN" smtClean="0"/>
              <a:t>Chen Li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zh-CN" altLang="en-US" sz="1600" b="0" kern="120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C913308-F349-4B6D-A68A-DD1791B4A57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20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286000"/>
            <a:ext cx="2313830" cy="22860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2286000"/>
            <a:ext cx="678484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843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096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763000" cy="5486400"/>
          </a:xfrm>
        </p:spPr>
        <p:txBody>
          <a:bodyPr/>
          <a:lstStyle>
            <a:lvl1pPr marL="320040" indent="-320040">
              <a:buClr>
                <a:srgbClr val="0000FF"/>
              </a:buClr>
              <a:buFont typeface="Wingdings" pitchFamily="2" charset="2"/>
              <a:buChar char=""/>
              <a:defRPr/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zh-CN" altLang="en-US" sz="1600" b="0" kern="120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971800" y="6492875"/>
            <a:ext cx="32004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zh-CN" altLang="en-US" sz="1600" b="0" kern="1200" dirty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CN" smtClean="0"/>
              <a:t>Chen Li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zh-CN" altLang="en-US" sz="1600" b="0" kern="120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C913308-F349-4B6D-A68A-DD1791B4A57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2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286000"/>
            <a:ext cx="2313830" cy="22860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2286000"/>
            <a:ext cx="678484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537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096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763000" cy="5486400"/>
          </a:xfrm>
        </p:spPr>
        <p:txBody>
          <a:bodyPr/>
          <a:lstStyle>
            <a:lvl1pPr marL="320040" indent="-320040">
              <a:buClr>
                <a:srgbClr val="0000FF"/>
              </a:buClr>
              <a:buFont typeface="Wingdings" pitchFamily="2" charset="2"/>
              <a:buChar char=""/>
              <a:defRPr/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zh-CN" altLang="en-US" sz="1600" b="0" kern="120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971800" y="6492875"/>
            <a:ext cx="32004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zh-CN" altLang="en-US" sz="1600" b="0" kern="1200" dirty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CN" smtClean="0"/>
              <a:t>Chen Li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zh-CN" altLang="en-US" sz="1600" b="0" kern="120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C913308-F349-4B6D-A68A-DD1791B4A57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82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Chen 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B260-71FF-4466-8ED1-88FC67F9E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 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B260-71FF-4466-8ED1-88FC67F9E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Chen 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B260-71FF-4466-8ED1-88FC67F9E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725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Chen 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B260-71FF-4466-8ED1-88FC67F9E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75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Chen 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B260-71FF-4466-8ED1-88FC67F9E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1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Chen 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B260-71FF-4466-8ED1-88FC67F9E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37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Chen 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B260-71FF-4466-8ED1-88FC67F9E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959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Chen 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B260-71FF-4466-8ED1-88FC67F9E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5101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Chen 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B260-71FF-4466-8ED1-88FC67F9E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5524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Chen 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B260-71FF-4466-8ED1-88FC67F9E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3177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Chen 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B260-71FF-4466-8ED1-88FC67F9E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659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Chen 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B260-71FF-4466-8ED1-88FC67F9E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98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4343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343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1C1C1C"/>
              </a:solidFill>
            </a:endParaRPr>
          </a:p>
        </p:txBody>
      </p:sp>
      <p:sp>
        <p:nvSpPr>
          <p:cNvPr id="74343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1C1C1C"/>
                </a:solidFill>
              </a:rPr>
              <a:t>Chen Li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74344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142D38-8453-4572-96BD-807193780D62}" type="slidenum">
              <a:rPr lang="en-US">
                <a:solidFill>
                  <a:srgbClr val="1C1C1C"/>
                </a:solidFill>
              </a:rPr>
              <a:pPr/>
              <a:t>‹#›</a:t>
            </a:fld>
            <a:endParaRPr lang="en-US">
              <a:solidFill>
                <a:srgbClr val="1C1C1C"/>
              </a:solidFill>
            </a:endParaRPr>
          </a:p>
        </p:txBody>
      </p:sp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18"/>
            <p:cNvGrpSpPr>
              <a:grpSpLocks/>
            </p:cNvGrpSpPr>
            <p:nvPr userDrawn="1"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743443" name="Rectangle 19"/>
              <p:cNvSpPr>
                <a:spLocks noChangeArrowheads="1"/>
              </p:cNvSpPr>
              <p:nvPr userDrawn="1"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3444" name="Rectangle 20"/>
              <p:cNvSpPr>
                <a:spLocks noChangeArrowheads="1"/>
              </p:cNvSpPr>
              <p:nvPr userDrawn="1"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21"/>
            <p:cNvGrpSpPr>
              <a:grpSpLocks/>
            </p:cNvGrpSpPr>
            <p:nvPr userDrawn="1"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743446" name="Rectangle 22"/>
              <p:cNvSpPr>
                <a:spLocks noChangeArrowheads="1"/>
              </p:cNvSpPr>
              <p:nvPr userDrawn="1"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3447" name="Rectangle 23"/>
              <p:cNvSpPr>
                <a:spLocks noChangeArrowheads="1"/>
              </p:cNvSpPr>
              <p:nvPr userDrawn="1"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43448" name="Rectangle 24"/>
            <p:cNvSpPr>
              <a:spLocks noChangeArrowheads="1"/>
            </p:cNvSpPr>
            <p:nvPr userDrawn="1"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43449" name="Rectangle 25"/>
            <p:cNvSpPr>
              <a:spLocks noChangeArrowheads="1"/>
            </p:cNvSpPr>
            <p:nvPr userDrawn="1"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43450" name="Rectangle 26"/>
            <p:cNvSpPr>
              <a:spLocks noChangeArrowheads="1"/>
            </p:cNvSpPr>
            <p:nvPr userDrawn="1"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4343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343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1C1C1C"/>
              </a:solidFill>
            </a:endParaRPr>
          </a:p>
        </p:txBody>
      </p:sp>
      <p:sp>
        <p:nvSpPr>
          <p:cNvPr id="74343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1C1C1C"/>
                </a:solidFill>
              </a:rPr>
              <a:t>Chen Li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74344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142D38-8453-4572-96BD-807193780D62}" type="slidenum">
              <a:rPr lang="en-US">
                <a:solidFill>
                  <a:srgbClr val="1C1C1C"/>
                </a:solidFill>
              </a:rPr>
              <a:pPr/>
              <a:t>‹#›</a:t>
            </a:fld>
            <a:endParaRPr lang="en-US">
              <a:solidFill>
                <a:srgbClr val="1C1C1C"/>
              </a:solidFill>
            </a:endParaRPr>
          </a:p>
        </p:txBody>
      </p:sp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18"/>
            <p:cNvGrpSpPr>
              <a:grpSpLocks/>
            </p:cNvGrpSpPr>
            <p:nvPr userDrawn="1"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743443" name="Rectangle 19"/>
              <p:cNvSpPr>
                <a:spLocks noChangeArrowheads="1"/>
              </p:cNvSpPr>
              <p:nvPr userDrawn="1"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3444" name="Rectangle 20"/>
              <p:cNvSpPr>
                <a:spLocks noChangeArrowheads="1"/>
              </p:cNvSpPr>
              <p:nvPr userDrawn="1"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21"/>
            <p:cNvGrpSpPr>
              <a:grpSpLocks/>
            </p:cNvGrpSpPr>
            <p:nvPr userDrawn="1"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743446" name="Rectangle 22"/>
              <p:cNvSpPr>
                <a:spLocks noChangeArrowheads="1"/>
              </p:cNvSpPr>
              <p:nvPr userDrawn="1"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3447" name="Rectangle 23"/>
              <p:cNvSpPr>
                <a:spLocks noChangeArrowheads="1"/>
              </p:cNvSpPr>
              <p:nvPr userDrawn="1"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43448" name="Rectangle 24"/>
            <p:cNvSpPr>
              <a:spLocks noChangeArrowheads="1"/>
            </p:cNvSpPr>
            <p:nvPr userDrawn="1"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43449" name="Rectangle 25"/>
            <p:cNvSpPr>
              <a:spLocks noChangeArrowheads="1"/>
            </p:cNvSpPr>
            <p:nvPr userDrawn="1"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43450" name="Rectangle 26"/>
            <p:cNvSpPr>
              <a:spLocks noChangeArrowheads="1"/>
            </p:cNvSpPr>
            <p:nvPr userDrawn="1"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125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4F04C-2B43-4098-8F1D-104ED9FECF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10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9E550-3E03-41CB-96EC-65182FF5A7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036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E7D32-4222-43F4-86B9-FA4322F440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5727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843DA-E66C-4B53-930E-D405214541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306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9CAAA-084B-4699-9CD8-28EFC533E2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0173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E28E2-3E8D-4EFA-B91F-893BA3F794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999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89B1F-7EFF-4D28-9022-B3258F2981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0377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91703-76C5-4E6F-AA1C-010D35B1C3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6152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55EF5-26C6-4B11-BCE2-4E0C90FC74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83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4F04C-2B43-4098-8F1D-104ED9FECF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1DE48-E611-4720-BB48-8D82818011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43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1AE5F76-9833-41DE-8D83-48EB55EDC6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9381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44A3300-29EF-4DF2-B6DE-CCAC1203B4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94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286000"/>
            <a:ext cx="2313830" cy="22860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2286000"/>
            <a:ext cx="678484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229600" y="6354837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defTabSz="457200"/>
            <a:fld id="{1E84C11F-5AEF-4DAA-9D5E-D133B660D70D}" type="slidenum">
              <a:rPr lang="en-US" smtClean="0">
                <a:solidFill>
                  <a:srgbClr val="CF543F"/>
                </a:solidFill>
              </a:rPr>
              <a:pPr defTabSz="457200"/>
              <a:t>‹#›</a:t>
            </a:fld>
            <a:endParaRPr lang="en-US" dirty="0">
              <a:solidFill>
                <a:srgbClr val="CF54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25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315200" cy="6096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14400"/>
            <a:ext cx="8378952" cy="5334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971800" y="6492875"/>
            <a:ext cx="32004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zh-CN" altLang="en-US" sz="1600" b="0" kern="1200" dirty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/>
                <a:cs typeface="+mn-cs"/>
              </a:rPr>
              <a:t>Chen Li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w Cen MT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zh-CN" altLang="en-US" sz="1600" b="0" kern="120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762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743200"/>
            <a:ext cx="7620000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1430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1600200"/>
            <a:ext cx="79248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600200"/>
            <a:ext cx="79248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1430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defTabSz="457200"/>
            <a:fld id="{1E84C11F-5AEF-4DAA-9D5E-D133B660D70D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20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609600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defTabSz="457200"/>
            <a:fld id="{1E84C11F-5AEF-4DAA-9D5E-D133B660D70D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4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609600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defTabSz="457200"/>
            <a:fld id="{1E84C11F-5AEF-4DAA-9D5E-D133B660D70D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483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09600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57200"/>
            <a:fld id="{1E84C11F-5AEF-4DAA-9D5E-D133B660D70D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45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457200"/>
            <a:fld id="{1E84C11F-5AEF-4DAA-9D5E-D133B660D70D}" type="slidenum">
              <a:rPr lang="en-US" smtClean="0">
                <a:solidFill>
                  <a:srgbClr val="564B3C"/>
                </a:solidFill>
              </a:rPr>
              <a:pPr defTabSz="457200"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87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9E550-3E03-41CB-96EC-65182FF5A7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09600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57200"/>
            <a:fld id="{1E84C11F-5AEF-4DAA-9D5E-D133B660D70D}" type="slidenum">
              <a:rPr lang="en-US" smtClean="0"/>
              <a:pPr defTabSz="45720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49857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 defTabSz="457200"/>
            <a:fld id="{1E84C11F-5AEF-4DAA-9D5E-D133B660D70D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pPr defTabSz="457200"/>
            <a:r>
              <a:rPr lang="en-US" smtClean="0">
                <a:solidFill>
                  <a:prstClr val="black"/>
                </a:solidFill>
              </a:rPr>
              <a:t>Chen Li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92291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09600"/>
            <a:ext cx="533400" cy="244476"/>
          </a:xfrm>
          <a:prstGeom prst="rect">
            <a:avLst/>
          </a:prstGeom>
        </p:spPr>
        <p:txBody>
          <a:bodyPr/>
          <a:lstStyle/>
          <a:p>
            <a:pPr defTabSz="457200"/>
            <a:fld id="{1E84C11F-5AEF-4DAA-9D5E-D133B660D70D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33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pPr defTabSz="457200"/>
            <a:fld id="{1E84C11F-5AEF-4DAA-9D5E-D133B660D70D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31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286000"/>
            <a:ext cx="2313830" cy="22860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2286000"/>
            <a:ext cx="678484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229600" y="6354837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defTabSz="457200"/>
            <a:fld id="{1E84C11F-5AEF-4DAA-9D5E-D133B660D70D}" type="slidenum">
              <a:rPr lang="en-US" smtClean="0">
                <a:solidFill>
                  <a:srgbClr val="CF543F"/>
                </a:solidFill>
              </a:rPr>
              <a:pPr defTabSz="457200"/>
              <a:t>‹#›</a:t>
            </a:fld>
            <a:endParaRPr lang="en-US" dirty="0">
              <a:solidFill>
                <a:srgbClr val="CF54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87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315200" cy="6096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14400"/>
            <a:ext cx="8378952" cy="5334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649316" y="6420741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fld id="{1E84C11F-5AEF-4DAA-9D5E-D133B660D70D}" type="slidenum">
              <a:rPr lang="en-US" smtClean="0">
                <a:ln>
                  <a:solidFill>
                    <a:srgbClr val="ECEDD1"/>
                  </a:solidFill>
                </a:ln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ln>
                <a:solidFill>
                  <a:srgbClr val="ECEDD1"/>
                </a:solidFill>
              </a:ln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61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743200"/>
            <a:ext cx="7620000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1430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1600200"/>
            <a:ext cx="79248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600200"/>
            <a:ext cx="79248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1430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defTabSz="457200"/>
            <a:fld id="{1E84C11F-5AEF-4DAA-9D5E-D133B660D70D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05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609600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defTabSz="457200"/>
            <a:fld id="{1E84C11F-5AEF-4DAA-9D5E-D133B660D70D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30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609600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defTabSz="457200"/>
            <a:fld id="{1E84C11F-5AEF-4DAA-9D5E-D133B660D70D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198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09600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57200"/>
            <a:fld id="{1E84C11F-5AEF-4DAA-9D5E-D133B660D70D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93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E7D32-4222-43F4-86B9-FA4322F440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457200"/>
            <a:fld id="{1E84C11F-5AEF-4DAA-9D5E-D133B660D70D}" type="slidenum">
              <a:rPr lang="en-US" smtClean="0">
                <a:solidFill>
                  <a:srgbClr val="564B3C"/>
                </a:solidFill>
              </a:rPr>
              <a:pPr defTabSz="457200"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03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09600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57200"/>
            <a:fld id="{1E84C11F-5AEF-4DAA-9D5E-D133B660D70D}" type="slidenum">
              <a:rPr lang="en-US" smtClean="0"/>
              <a:pPr defTabSz="45720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22104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 defTabSz="457200"/>
            <a:fld id="{1E84C11F-5AEF-4DAA-9D5E-D133B660D70D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pPr defTabSz="457200"/>
            <a:r>
              <a:rPr lang="en-US" smtClean="0">
                <a:solidFill>
                  <a:prstClr val="black"/>
                </a:solidFill>
              </a:rPr>
              <a:t>Chen Li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46261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09600"/>
            <a:ext cx="533400" cy="244476"/>
          </a:xfrm>
          <a:prstGeom prst="rect">
            <a:avLst/>
          </a:prstGeom>
        </p:spPr>
        <p:txBody>
          <a:bodyPr/>
          <a:lstStyle/>
          <a:p>
            <a:pPr defTabSz="457200"/>
            <a:fld id="{1E84C11F-5AEF-4DAA-9D5E-D133B660D70D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605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pPr defTabSz="457200"/>
            <a:fld id="{1E84C11F-5AEF-4DAA-9D5E-D133B660D70D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53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286000"/>
            <a:ext cx="2313830" cy="22860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2286000"/>
            <a:ext cx="678484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229600" y="6354837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defTabSz="457200"/>
            <a:fld id="{1E84C11F-5AEF-4DAA-9D5E-D133B660D70D}" type="slidenum">
              <a:rPr lang="en-US" smtClean="0">
                <a:solidFill>
                  <a:srgbClr val="CF543F"/>
                </a:solidFill>
              </a:rPr>
              <a:pPr defTabSz="457200"/>
              <a:t>‹#›</a:t>
            </a:fld>
            <a:endParaRPr lang="en-US" dirty="0">
              <a:solidFill>
                <a:srgbClr val="CF54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89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315200" cy="6096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14400"/>
            <a:ext cx="8378952" cy="5334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649316" y="6420741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fld id="{1E84C11F-5AEF-4DAA-9D5E-D133B660D70D}" type="slidenum">
              <a:rPr lang="en-US" smtClean="0">
                <a:ln>
                  <a:solidFill>
                    <a:srgbClr val="ECEDD1"/>
                  </a:solidFill>
                </a:ln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ln>
                <a:solidFill>
                  <a:srgbClr val="ECEDD1"/>
                </a:solidFill>
              </a:ln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58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743200"/>
            <a:ext cx="7620000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1430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1600200"/>
            <a:ext cx="79248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600200"/>
            <a:ext cx="79248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1430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defTabSz="457200"/>
            <a:fld id="{1E84C11F-5AEF-4DAA-9D5E-D133B660D70D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59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609600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defTabSz="457200"/>
            <a:fld id="{1E84C11F-5AEF-4DAA-9D5E-D133B660D70D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0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609600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defTabSz="457200"/>
            <a:fld id="{1E84C11F-5AEF-4DAA-9D5E-D133B660D70D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039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843DA-E66C-4B53-930E-D405214541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09600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57200"/>
            <a:fld id="{1E84C11F-5AEF-4DAA-9D5E-D133B660D70D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0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457200"/>
            <a:fld id="{1E84C11F-5AEF-4DAA-9D5E-D133B660D70D}" type="slidenum">
              <a:rPr lang="en-US" smtClean="0">
                <a:solidFill>
                  <a:srgbClr val="564B3C"/>
                </a:solidFill>
              </a:rPr>
              <a:pPr defTabSz="457200"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81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09600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57200"/>
            <a:fld id="{1E84C11F-5AEF-4DAA-9D5E-D133B660D70D}" type="slidenum">
              <a:rPr lang="en-US" smtClean="0"/>
              <a:pPr defTabSz="45720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68461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 defTabSz="457200"/>
            <a:fld id="{1E84C11F-5AEF-4DAA-9D5E-D133B660D70D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pPr defTabSz="457200"/>
            <a:r>
              <a:rPr lang="en-US" smtClean="0">
                <a:solidFill>
                  <a:prstClr val="black"/>
                </a:solidFill>
              </a:rPr>
              <a:t>Chen Li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8956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09600"/>
            <a:ext cx="533400" cy="244476"/>
          </a:xfrm>
          <a:prstGeom prst="rect">
            <a:avLst/>
          </a:prstGeom>
        </p:spPr>
        <p:txBody>
          <a:bodyPr/>
          <a:lstStyle/>
          <a:p>
            <a:pPr defTabSz="457200"/>
            <a:fld id="{1E84C11F-5AEF-4DAA-9D5E-D133B660D70D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3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pPr defTabSz="457200"/>
            <a:fld id="{1E84C11F-5AEF-4DAA-9D5E-D133B660D70D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23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286000"/>
            <a:ext cx="2313830" cy="22860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2286000"/>
            <a:ext cx="678484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229600" y="6354837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defTabSz="457200"/>
            <a:fld id="{1E84C11F-5AEF-4DAA-9D5E-D133B660D70D}" type="slidenum">
              <a:rPr lang="en-US" smtClean="0">
                <a:solidFill>
                  <a:srgbClr val="CF543F"/>
                </a:solidFill>
              </a:rPr>
              <a:pPr defTabSz="457200"/>
              <a:t>‹#›</a:t>
            </a:fld>
            <a:endParaRPr lang="en-US" dirty="0">
              <a:solidFill>
                <a:srgbClr val="CF54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81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315200" cy="6096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14400"/>
            <a:ext cx="8378952" cy="5334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649316" y="6420741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fld id="{1E84C11F-5AEF-4DAA-9D5E-D133B660D70D}" type="slidenum">
              <a:rPr lang="en-US" smtClean="0">
                <a:ln>
                  <a:solidFill>
                    <a:srgbClr val="ECEDD1"/>
                  </a:solidFill>
                </a:ln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ln>
                <a:solidFill>
                  <a:srgbClr val="ECEDD1"/>
                </a:solidFill>
              </a:ln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23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743200"/>
            <a:ext cx="7620000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1430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1600200"/>
            <a:ext cx="79248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600200"/>
            <a:ext cx="79248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1430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defTabSz="457200"/>
            <a:fld id="{1E84C11F-5AEF-4DAA-9D5E-D133B660D70D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58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609600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defTabSz="457200"/>
            <a:fld id="{1E84C11F-5AEF-4DAA-9D5E-D133B660D70D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62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9CAAA-084B-4699-9CD8-28EFC533E2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609600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defTabSz="457200"/>
            <a:fld id="{1E84C11F-5AEF-4DAA-9D5E-D133B660D70D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72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09600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57200"/>
            <a:fld id="{1E84C11F-5AEF-4DAA-9D5E-D133B660D70D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35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457200"/>
            <a:fld id="{1E84C11F-5AEF-4DAA-9D5E-D133B660D70D}" type="slidenum">
              <a:rPr lang="en-US" smtClean="0">
                <a:solidFill>
                  <a:srgbClr val="564B3C"/>
                </a:solidFill>
              </a:rPr>
              <a:pPr defTabSz="457200"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09600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57200"/>
            <a:fld id="{1E84C11F-5AEF-4DAA-9D5E-D133B660D70D}" type="slidenum">
              <a:rPr lang="en-US" smtClean="0"/>
              <a:pPr defTabSz="45720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3592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 defTabSz="457200"/>
            <a:fld id="{1E84C11F-5AEF-4DAA-9D5E-D133B660D70D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pPr defTabSz="457200"/>
            <a:r>
              <a:rPr lang="en-US" smtClean="0">
                <a:solidFill>
                  <a:prstClr val="black"/>
                </a:solidFill>
              </a:rPr>
              <a:t>Chen Li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59931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09600"/>
            <a:ext cx="533400" cy="244476"/>
          </a:xfrm>
          <a:prstGeom prst="rect">
            <a:avLst/>
          </a:prstGeom>
        </p:spPr>
        <p:txBody>
          <a:bodyPr/>
          <a:lstStyle/>
          <a:p>
            <a:pPr defTabSz="457200"/>
            <a:fld id="{1E84C11F-5AEF-4DAA-9D5E-D133B660D70D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06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pPr defTabSz="457200"/>
            <a:fld id="{1E84C11F-5AEF-4DAA-9D5E-D133B660D70D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65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E28E2-3E8D-4EFA-B91F-893BA3F794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89B1F-7EFF-4D28-9022-B3258F2981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B260-71FF-4466-8ED1-88FC67F9E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91703-76C5-4E6F-AA1C-010D35B1C3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55EF5-26C6-4B11-BCE2-4E0C90FC74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1DE48-E611-4720-BB48-8D82818011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1AE5F76-9833-41DE-8D83-48EB55EDC6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44A3300-29EF-4DF2-B6DE-CCAC1203B4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4343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343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1C1C1C"/>
              </a:solidFill>
            </a:endParaRPr>
          </a:p>
        </p:txBody>
      </p:sp>
      <p:sp>
        <p:nvSpPr>
          <p:cNvPr id="74343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1C1C1C"/>
                </a:solidFill>
              </a:rPr>
              <a:t>Chen Li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74344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142D38-8453-4572-96BD-807193780D62}" type="slidenum">
              <a:rPr lang="en-US">
                <a:solidFill>
                  <a:srgbClr val="1C1C1C"/>
                </a:solidFill>
              </a:rPr>
              <a:pPr/>
              <a:t>‹#›</a:t>
            </a:fld>
            <a:endParaRPr lang="en-US">
              <a:solidFill>
                <a:srgbClr val="1C1C1C"/>
              </a:solidFill>
            </a:endParaRPr>
          </a:p>
        </p:txBody>
      </p:sp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18"/>
            <p:cNvGrpSpPr>
              <a:grpSpLocks/>
            </p:cNvGrpSpPr>
            <p:nvPr userDrawn="1"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743443" name="Rectangle 19"/>
              <p:cNvSpPr>
                <a:spLocks noChangeArrowheads="1"/>
              </p:cNvSpPr>
              <p:nvPr userDrawn="1"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3444" name="Rectangle 20"/>
              <p:cNvSpPr>
                <a:spLocks noChangeArrowheads="1"/>
              </p:cNvSpPr>
              <p:nvPr userDrawn="1"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21"/>
            <p:cNvGrpSpPr>
              <a:grpSpLocks/>
            </p:cNvGrpSpPr>
            <p:nvPr userDrawn="1"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743446" name="Rectangle 22"/>
              <p:cNvSpPr>
                <a:spLocks noChangeArrowheads="1"/>
              </p:cNvSpPr>
              <p:nvPr userDrawn="1"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3447" name="Rectangle 23"/>
              <p:cNvSpPr>
                <a:spLocks noChangeArrowheads="1"/>
              </p:cNvSpPr>
              <p:nvPr userDrawn="1"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43448" name="Rectangle 24"/>
            <p:cNvSpPr>
              <a:spLocks noChangeArrowheads="1"/>
            </p:cNvSpPr>
            <p:nvPr userDrawn="1"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43449" name="Rectangle 25"/>
            <p:cNvSpPr>
              <a:spLocks noChangeArrowheads="1"/>
            </p:cNvSpPr>
            <p:nvPr userDrawn="1"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43450" name="Rectangle 26"/>
            <p:cNvSpPr>
              <a:spLocks noChangeArrowheads="1"/>
            </p:cNvSpPr>
            <p:nvPr userDrawn="1"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4F04C-2B43-4098-8F1D-104ED9FECF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9E550-3E03-41CB-96EC-65182FF5A7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E7D32-4222-43F4-86B9-FA4322F440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843DA-E66C-4B53-930E-D405214541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 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B260-71FF-4466-8ED1-88FC67F9E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9CAAA-084B-4699-9CD8-28EFC533E2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E28E2-3E8D-4EFA-B91F-893BA3F794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89B1F-7EFF-4D28-9022-B3258F2981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91703-76C5-4E6F-AA1C-010D35B1C3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55EF5-26C6-4B11-BCE2-4E0C90FC74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1DE48-E611-4720-BB48-8D82818011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1AE5F76-9833-41DE-8D83-48EB55EDC6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44A3300-29EF-4DF2-B6DE-CCAC1203B4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4343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343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1C1C1C"/>
              </a:solidFill>
            </a:endParaRPr>
          </a:p>
        </p:txBody>
      </p:sp>
      <p:sp>
        <p:nvSpPr>
          <p:cNvPr id="74343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1C1C1C"/>
                </a:solidFill>
              </a:rPr>
              <a:t>Chen Li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74344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142D38-8453-4572-96BD-807193780D62}" type="slidenum">
              <a:rPr lang="en-US">
                <a:solidFill>
                  <a:srgbClr val="1C1C1C"/>
                </a:solidFill>
              </a:rPr>
              <a:pPr/>
              <a:t>‹#›</a:t>
            </a:fld>
            <a:endParaRPr lang="en-US">
              <a:solidFill>
                <a:srgbClr val="1C1C1C"/>
              </a:solidFill>
            </a:endParaRPr>
          </a:p>
        </p:txBody>
      </p:sp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18"/>
            <p:cNvGrpSpPr>
              <a:grpSpLocks/>
            </p:cNvGrpSpPr>
            <p:nvPr userDrawn="1"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743443" name="Rectangle 19"/>
              <p:cNvSpPr>
                <a:spLocks noChangeArrowheads="1"/>
              </p:cNvSpPr>
              <p:nvPr userDrawn="1"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3444" name="Rectangle 20"/>
              <p:cNvSpPr>
                <a:spLocks noChangeArrowheads="1"/>
              </p:cNvSpPr>
              <p:nvPr userDrawn="1"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21"/>
            <p:cNvGrpSpPr>
              <a:grpSpLocks/>
            </p:cNvGrpSpPr>
            <p:nvPr userDrawn="1"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743446" name="Rectangle 22"/>
              <p:cNvSpPr>
                <a:spLocks noChangeArrowheads="1"/>
              </p:cNvSpPr>
              <p:nvPr userDrawn="1"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3447" name="Rectangle 23"/>
              <p:cNvSpPr>
                <a:spLocks noChangeArrowheads="1"/>
              </p:cNvSpPr>
              <p:nvPr userDrawn="1"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43448" name="Rectangle 24"/>
            <p:cNvSpPr>
              <a:spLocks noChangeArrowheads="1"/>
            </p:cNvSpPr>
            <p:nvPr userDrawn="1"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43449" name="Rectangle 25"/>
            <p:cNvSpPr>
              <a:spLocks noChangeArrowheads="1"/>
            </p:cNvSpPr>
            <p:nvPr userDrawn="1"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43450" name="Rectangle 26"/>
            <p:cNvSpPr>
              <a:spLocks noChangeArrowheads="1"/>
            </p:cNvSpPr>
            <p:nvPr userDrawn="1"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4F04C-2B43-4098-8F1D-104ED9FECF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 Li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B260-71FF-4466-8ED1-88FC67F9E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9E550-3E03-41CB-96EC-65182FF5A7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E7D32-4222-43F4-86B9-FA4322F440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843DA-E66C-4B53-930E-D405214541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9CAAA-084B-4699-9CD8-28EFC533E2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E28E2-3E8D-4EFA-B91F-893BA3F794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89B1F-7EFF-4D28-9022-B3258F2981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91703-76C5-4E6F-AA1C-010D35B1C3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55EF5-26C6-4B11-BCE2-4E0C90FC74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1DE48-E611-4720-BB48-8D82818011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1AE5F76-9833-41DE-8D83-48EB55EDC6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 Li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B260-71FF-4466-8ED1-88FC67F9E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44A3300-29EF-4DF2-B6DE-CCAC1203B4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 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8691-1A70-4F65-8644-8C99987F2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 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8691-1A70-4F65-8644-8C99987F2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 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8691-1A70-4F65-8644-8C99987F2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 Li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8691-1A70-4F65-8644-8C99987F2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 Li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8691-1A70-4F65-8644-8C99987F2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 Li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8691-1A70-4F65-8644-8C99987F2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 Li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8691-1A70-4F65-8644-8C99987F2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 Li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8691-1A70-4F65-8644-8C99987F2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 Li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8691-1A70-4F65-8644-8C99987F2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 Li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B260-71FF-4466-8ED1-88FC67F9E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 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8691-1A70-4F65-8644-8C99987F2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 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8691-1A70-4F65-8644-8C99987F2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CI_White_Templa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1775" y="2089150"/>
            <a:ext cx="8574088" cy="1554163"/>
          </a:xfrm>
        </p:spPr>
        <p:txBody>
          <a:bodyPr anchor="b"/>
          <a:lstStyle>
            <a:lvl1pPr>
              <a:lnSpc>
                <a:spcPct val="90000"/>
              </a:lnSpc>
              <a:defRPr sz="4600" b="1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1775" y="4035425"/>
            <a:ext cx="8574088" cy="1377950"/>
          </a:xfrm>
        </p:spPr>
        <p:txBody>
          <a:bodyPr/>
          <a:lstStyle>
            <a:lvl1pPr marL="0" indent="0" algn="ctr">
              <a:spcBef>
                <a:spcPct val="30000"/>
              </a:spcBef>
              <a:buFont typeface="Wingdings" pitchFamily="2" charset="2"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505200" y="6216650"/>
            <a:ext cx="2133600" cy="477838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25413" y="6223000"/>
            <a:ext cx="2143125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Chen Li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75625" y="6329363"/>
            <a:ext cx="844550" cy="477837"/>
          </a:xfrm>
        </p:spPr>
        <p:txBody>
          <a:bodyPr/>
          <a:lstStyle>
            <a:lvl1pPr>
              <a:defRPr/>
            </a:lvl1pPr>
          </a:lstStyle>
          <a:p>
            <a:fld id="{B3C40B3F-776D-4B50-89F5-5790E01E5CD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 userDrawn="1"/>
        </p:nvSpPr>
        <p:spPr bwMode="auto">
          <a:xfrm>
            <a:off x="3729038" y="91210"/>
            <a:ext cx="5414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600" b="1" dirty="0" smtClean="0">
                <a:solidFill>
                  <a:srgbClr val="FFFFFF"/>
                </a:solidFill>
                <a:ea typeface="宋体" pitchFamily="2" charset="-122"/>
                <a:cs typeface="Arial" charset="0"/>
              </a:rPr>
              <a:t>Speaker: Alexander </a:t>
            </a:r>
            <a:r>
              <a:rPr lang="en-US" altLang="zh-CN" sz="1600" b="1" dirty="0" err="1" smtClean="0">
                <a:solidFill>
                  <a:srgbClr val="FFFFFF"/>
                </a:solidFill>
                <a:ea typeface="宋体" pitchFamily="2" charset="-122"/>
                <a:cs typeface="Arial" charset="0"/>
              </a:rPr>
              <a:t>Behm</a:t>
            </a:r>
            <a:endParaRPr lang="en-US" altLang="zh-CN" sz="1600" b="1" dirty="0">
              <a:solidFill>
                <a:srgbClr val="FFFFFF"/>
              </a:solidFill>
              <a:ea typeface="宋体" pitchFamily="2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Chen Li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C1775-5182-4FE2-A0BB-A1F56EEC703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Chen Li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EB7919-9886-40C2-A6A9-6AF876A938B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189163"/>
            <a:ext cx="4070350" cy="324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189163"/>
            <a:ext cx="4070350" cy="324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Chen Li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6B86D-292A-4EE4-A621-C4537D68AE7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Chen Li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14688-5C44-4165-B7EF-4510666C638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Chen Li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C4721-2678-461B-902A-F7B6C08EA3F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Chen Li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2BD1DA-945B-49BB-BC60-64D9AE7F0F6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Chen Li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72238-2B7C-4B9F-ACAF-6E8E751702D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 Li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B260-71FF-4466-8ED1-88FC67F9E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Chen Li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56544-4415-45B9-9FFD-06DA011C017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Chen Li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9AC55-2E6A-4A3C-81B7-7A48FC3B450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4800" y="828675"/>
            <a:ext cx="2155825" cy="4608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563" y="828675"/>
            <a:ext cx="6319837" cy="4608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Chen Li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6D1BE-A4DD-4A0D-BDC9-170E244402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82563" y="828675"/>
            <a:ext cx="8628062" cy="4608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Chen Li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59EA84-922A-4563-9DF0-79646904EDD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828675"/>
            <a:ext cx="862806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2189163"/>
            <a:ext cx="4070350" cy="3248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189163"/>
            <a:ext cx="4070350" cy="3248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Chen Li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B9C6DE-7B2B-47D9-B03A-E0F931EADEA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286000"/>
            <a:ext cx="2313830" cy="22860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2286000"/>
            <a:ext cx="678484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273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096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763000" cy="5486400"/>
          </a:xfrm>
        </p:spPr>
        <p:txBody>
          <a:bodyPr/>
          <a:lstStyle>
            <a:lvl1pPr marL="320040" indent="-320040">
              <a:buClr>
                <a:srgbClr val="0000FF"/>
              </a:buClr>
              <a:buFont typeface="Wingdings" pitchFamily="2" charset="2"/>
              <a:buChar char=""/>
              <a:defRPr/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zh-CN" altLang="en-US" sz="1600" b="0" kern="120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971800" y="6492875"/>
            <a:ext cx="32004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zh-CN" altLang="en-US" sz="1600" b="0" kern="1200" dirty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CN" smtClean="0"/>
              <a:t>Chen Li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zh-CN" altLang="en-US" sz="1600" b="0" kern="120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C913308-F349-4B6D-A68A-DD1791B4A57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1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286000"/>
            <a:ext cx="2313830" cy="22860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2286000"/>
            <a:ext cx="678484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825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096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763000" cy="5486400"/>
          </a:xfrm>
        </p:spPr>
        <p:txBody>
          <a:bodyPr/>
          <a:lstStyle>
            <a:lvl1pPr marL="320040" indent="-320040">
              <a:buClr>
                <a:srgbClr val="0000FF"/>
              </a:buClr>
              <a:buFont typeface="Wingdings" pitchFamily="2" charset="2"/>
              <a:buChar char=""/>
              <a:defRPr/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zh-CN" altLang="en-US" sz="1600" b="0" kern="120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971800" y="6492875"/>
            <a:ext cx="32004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zh-CN" altLang="en-US" sz="1600" b="0" kern="1200" dirty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CN" smtClean="0"/>
              <a:t>Chen Li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zh-CN" altLang="en-US" sz="1600" b="0" kern="120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C913308-F349-4B6D-A68A-DD1791B4A57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04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1027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1028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1029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1030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1031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1032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1033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8" name="Rectangle 1034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" name="Rectangle 1035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51564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1565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038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5" name="Rectangle 103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1C1C1C"/>
                </a:solidFill>
              </a:rPr>
              <a:t>Chen Li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16" name="Rectangle 104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1606400-C662-4EED-B1E8-92E7797150D9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0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 Li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B260-71FF-4466-8ED1-88FC67F9E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C8AF2-15C5-43C2-9860-17FA1EAFDA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839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1B1C5-80FF-43AE-AF93-D77A5DBD35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429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0138" y="179546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2538" y="179546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66CC3-A888-49EB-9DC1-5A256575DA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439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07D92-AFBC-4B6D-8E2D-66B5D75B64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160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B941-BC98-472A-A8DF-EA77A820A8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054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F12FA-A7C4-4824-9006-64B4D5A63C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385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2FDD1-F4A6-4BE2-B872-BCB3FF0292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405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57B55-130A-4BAA-B8B5-F729E30D34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130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E8EE7-0A2E-41A3-863C-10CDF78B0C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965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9438" y="596900"/>
            <a:ext cx="1943100" cy="5313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38" y="596900"/>
            <a:ext cx="5676900" cy="5313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B703A-9AB8-4CA6-96FC-6DF8D78ACB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9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 Li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B260-71FF-4466-8ED1-88FC67F9E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7D8524"/>
                </a:solidFill>
              </a:rPr>
              <a:t>Chen Li</a:t>
            </a:r>
            <a:endParaRPr lang="en-US">
              <a:solidFill>
                <a:srgbClr val="7D852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84C11F-5AEF-4DAA-9D5E-D133B660D70D}" type="slidenum">
              <a:rPr lang="en-US" smtClean="0">
                <a:solidFill>
                  <a:srgbClr val="7D8524"/>
                </a:solidFill>
              </a:rPr>
              <a:pPr/>
              <a:t>‹#›</a:t>
            </a:fld>
            <a:endParaRPr lang="en-US">
              <a:solidFill>
                <a:srgbClr val="7D85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83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315200" cy="6096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14400"/>
            <a:ext cx="8378952" cy="5334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6642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743200"/>
            <a:ext cx="7620000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1430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1600200"/>
            <a:ext cx="79248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600200"/>
            <a:ext cx="79248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553200" y="0"/>
            <a:ext cx="2590800" cy="45720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1430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E84C11F-5AEF-4DAA-9D5E-D133B660D7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0" y="6324599"/>
            <a:ext cx="5791200" cy="533401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Chen Li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41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553200" y="0"/>
            <a:ext cx="2590800" cy="457201"/>
          </a:xfrm>
          <a:prstGeom prst="rect">
            <a:avLst/>
          </a:prstGeom>
        </p:spPr>
        <p:txBody>
          <a:bodyPr rtlCol="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609600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1E84C11F-5AEF-4DAA-9D5E-D133B660D70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0" y="6324599"/>
            <a:ext cx="5791200" cy="533401"/>
          </a:xfrm>
          <a:prstGeom prst="rect">
            <a:avLst/>
          </a:prstGeom>
        </p:spPr>
        <p:txBody>
          <a:bodyPr rtlCol="0"/>
          <a:lstStyle/>
          <a:p>
            <a:r>
              <a:rPr lang="en-US" smtClean="0">
                <a:solidFill>
                  <a:prstClr val="black"/>
                </a:solidFill>
              </a:rPr>
              <a:t>Chen Li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907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553200" y="0"/>
            <a:ext cx="2590800" cy="457201"/>
          </a:xfrm>
          <a:prstGeom prst="rect">
            <a:avLst/>
          </a:prstGeom>
        </p:spPr>
        <p:txBody>
          <a:bodyPr rtlCol="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609600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1E84C11F-5AEF-4DAA-9D5E-D133B660D70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0" y="6324599"/>
            <a:ext cx="5791200" cy="533401"/>
          </a:xfrm>
          <a:prstGeom prst="rect">
            <a:avLst/>
          </a:prstGeom>
        </p:spPr>
        <p:txBody>
          <a:bodyPr rtlCol="0"/>
          <a:lstStyle/>
          <a:p>
            <a:r>
              <a:rPr lang="en-US" smtClean="0">
                <a:solidFill>
                  <a:prstClr val="black"/>
                </a:solidFill>
              </a:rPr>
              <a:t>Chen Li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67393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24599"/>
            <a:ext cx="5791200" cy="533401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Chen Li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400800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84C11F-5AEF-4DAA-9D5E-D133B660D7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865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53200" y="0"/>
            <a:ext cx="2590800" cy="45720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24599"/>
            <a:ext cx="5791200" cy="533401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Chen Li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84C11F-5AEF-4DAA-9D5E-D133B660D70D}" type="slidenum">
              <a:rPr lang="en-US" smtClean="0">
                <a:solidFill>
                  <a:srgbClr val="363640"/>
                </a:solidFill>
              </a:rPr>
              <a:pPr/>
              <a:t>‹#›</a:t>
            </a:fld>
            <a:endParaRPr lang="en-US">
              <a:solidFill>
                <a:srgbClr val="3636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089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0"/>
            <a:ext cx="2590800" cy="45720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24599"/>
            <a:ext cx="5791200" cy="533401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Chen Li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09600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84C11F-5AEF-4DAA-9D5E-D133B660D7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858391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1E84C11F-5AEF-4DAA-9D5E-D133B660D70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en-US" smtClean="0">
                <a:solidFill>
                  <a:prstClr val="black"/>
                </a:solidFill>
              </a:rPr>
              <a:t>Chen Li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46965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0"/>
            <a:ext cx="2590800" cy="45720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24599"/>
            <a:ext cx="5791200" cy="533401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Chen Li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09600"/>
            <a:ext cx="533400" cy="244476"/>
          </a:xfrm>
          <a:prstGeom prst="rect">
            <a:avLst/>
          </a:prstGeom>
        </p:spPr>
        <p:txBody>
          <a:bodyPr/>
          <a:lstStyle/>
          <a:p>
            <a:fld id="{1E84C11F-5AEF-4DAA-9D5E-D133B660D70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0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Chen 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1B260-71FF-4466-8ED1-88FC67F9E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0"/>
            <a:ext cx="5943600" cy="609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838200"/>
            <a:ext cx="8378952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53340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609600"/>
            <a:ext cx="577901" cy="228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609600"/>
            <a:ext cx="85344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2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0"/>
            <a:ext cx="5943600" cy="609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838200"/>
            <a:ext cx="8378952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53340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609600"/>
            <a:ext cx="577901" cy="228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609600"/>
            <a:ext cx="85344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33528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91000" y="6492875"/>
            <a:ext cx="16002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zh-CN" alt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Chen Li</a:t>
            </a: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53400" y="6492875"/>
            <a:ext cx="762000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zh-CN" alt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C913308-F349-4B6D-A68A-DD1791B4A5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5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0"/>
            <a:ext cx="5943600" cy="609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838200"/>
            <a:ext cx="8378952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53340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609600"/>
            <a:ext cx="577901" cy="228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609600"/>
            <a:ext cx="85344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33528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91000" y="6492875"/>
            <a:ext cx="16002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zh-CN" alt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Chen Li</a:t>
            </a: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53400" y="6492875"/>
            <a:ext cx="762000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zh-CN" alt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C913308-F349-4B6D-A68A-DD1791B4A5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0"/>
            <a:ext cx="5943600" cy="609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838200"/>
            <a:ext cx="8378952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53340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609600"/>
            <a:ext cx="577901" cy="228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609600"/>
            <a:ext cx="85344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33528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91000" y="6492875"/>
            <a:ext cx="16002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zh-CN" alt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Chen Li</a:t>
            </a: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53400" y="6492875"/>
            <a:ext cx="762000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zh-CN" alt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C913308-F349-4B6D-A68A-DD1791B4A5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2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0"/>
            <a:ext cx="5943600" cy="609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838200"/>
            <a:ext cx="8378952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53340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609600"/>
            <a:ext cx="577901" cy="228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609600"/>
            <a:ext cx="85344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33528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91000" y="6492875"/>
            <a:ext cx="16002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zh-CN" alt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Chen Li</a:t>
            </a: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53400" y="6492875"/>
            <a:ext cx="762000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zh-CN" alt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C913308-F349-4B6D-A68A-DD1791B4A5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7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Chen 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1B260-71FF-4466-8ED1-88FC67F9E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46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ChangeArrowheads="1"/>
          </p:cNvSpPr>
          <p:nvPr userDrawn="1"/>
        </p:nvSpPr>
        <p:spPr bwMode="ltGray">
          <a:xfrm>
            <a:off x="436563" y="746125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000000"/>
              </a:solidFill>
            </a:endParaRPr>
          </a:p>
        </p:txBody>
      </p:sp>
      <p:sp>
        <p:nvSpPr>
          <p:cNvPr id="742403" name="Rectangle 3"/>
          <p:cNvSpPr>
            <a:spLocks noChangeArrowheads="1"/>
          </p:cNvSpPr>
          <p:nvPr userDrawn="1"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000000"/>
              </a:solidFill>
            </a:endParaRPr>
          </a:p>
        </p:txBody>
      </p:sp>
      <p:sp>
        <p:nvSpPr>
          <p:cNvPr id="742404" name="Rectangle 4"/>
          <p:cNvSpPr>
            <a:spLocks noChangeArrowheads="1"/>
          </p:cNvSpPr>
          <p:nvPr userDrawn="1"/>
        </p:nvSpPr>
        <p:spPr bwMode="ltGray">
          <a:xfrm>
            <a:off x="598488" y="1054100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000000"/>
              </a:solidFill>
            </a:endParaRPr>
          </a:p>
        </p:txBody>
      </p:sp>
      <p:sp>
        <p:nvSpPr>
          <p:cNvPr id="742405" name="Rectangle 5"/>
          <p:cNvSpPr>
            <a:spLocks noChangeArrowheads="1"/>
          </p:cNvSpPr>
          <p:nvPr userDrawn="1"/>
        </p:nvSpPr>
        <p:spPr bwMode="ltGray">
          <a:xfrm>
            <a:off x="882650" y="901700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000000"/>
              </a:solidFill>
            </a:endParaRPr>
          </a:p>
        </p:txBody>
      </p:sp>
      <p:sp>
        <p:nvSpPr>
          <p:cNvPr id="742406" name="Rectangle 6"/>
          <p:cNvSpPr>
            <a:spLocks noChangeArrowheads="1"/>
          </p:cNvSpPr>
          <p:nvPr userDrawn="1"/>
        </p:nvSpPr>
        <p:spPr bwMode="ltGray">
          <a:xfrm>
            <a:off x="184150" y="10287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000000"/>
              </a:solidFill>
            </a:endParaRPr>
          </a:p>
        </p:txBody>
      </p:sp>
      <p:sp>
        <p:nvSpPr>
          <p:cNvPr id="742407" name="Rectangle 7"/>
          <p:cNvSpPr>
            <a:spLocks noChangeArrowheads="1"/>
          </p:cNvSpPr>
          <p:nvPr userDrawn="1"/>
        </p:nvSpPr>
        <p:spPr bwMode="gray">
          <a:xfrm>
            <a:off x="666750" y="695325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000000"/>
              </a:solidFill>
            </a:endParaRPr>
          </a:p>
        </p:txBody>
      </p:sp>
      <p:sp>
        <p:nvSpPr>
          <p:cNvPr id="742408" name="Rectangle 8"/>
          <p:cNvSpPr>
            <a:spLocks noChangeArrowheads="1"/>
          </p:cNvSpPr>
          <p:nvPr userDrawn="1"/>
        </p:nvSpPr>
        <p:spPr bwMode="gray">
          <a:xfrm>
            <a:off x="442913" y="15906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000000"/>
              </a:solidFill>
            </a:endParaRPr>
          </a:p>
        </p:txBody>
      </p:sp>
      <p:sp>
        <p:nvSpPr>
          <p:cNvPr id="74240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4241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424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424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Chen Li</a:t>
            </a:r>
          </a:p>
        </p:txBody>
      </p:sp>
      <p:sp>
        <p:nvSpPr>
          <p:cNvPr id="7424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10F045-4606-4707-AEA4-0AFF2EE4D35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4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55000"/>
        <a:buChar char="—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5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0"/>
            <a:ext cx="5943600" cy="609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838200"/>
            <a:ext cx="8378952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53340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609600"/>
            <a:ext cx="577901" cy="228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609600"/>
            <a:ext cx="85344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0"/>
            <a:ext cx="5943600" cy="609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838200"/>
            <a:ext cx="8378952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53340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609600"/>
            <a:ext cx="577901" cy="228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609600"/>
            <a:ext cx="85344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248400" y="6324600"/>
            <a:ext cx="28956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UC Irvine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324600"/>
            <a:ext cx="6217920" cy="533400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600" dirty="0" smtClean="0">
                <a:solidFill>
                  <a:prstClr val="white"/>
                </a:solidFill>
              </a:rPr>
              <a:t>Analysis of Instant Search Query Logs</a:t>
            </a:r>
          </a:p>
          <a:p>
            <a:pPr defTabSz="457200"/>
            <a:r>
              <a:rPr lang="en-US" sz="1600" u="sng" dirty="0" smtClean="0">
                <a:solidFill>
                  <a:prstClr val="white"/>
                </a:solidFill>
              </a:rPr>
              <a:t>Speaker: Inci Cetindil</a:t>
            </a:r>
            <a:endParaRPr lang="en-US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4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0"/>
            <a:ext cx="5943600" cy="609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838200"/>
            <a:ext cx="8378952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53340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609600"/>
            <a:ext cx="577901" cy="228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609600"/>
            <a:ext cx="85344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248400" y="6324600"/>
            <a:ext cx="28956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UC Irvine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324600"/>
            <a:ext cx="6217920" cy="533400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600" dirty="0" smtClean="0">
                <a:solidFill>
                  <a:prstClr val="white"/>
                </a:solidFill>
              </a:rPr>
              <a:t>Analysis of Instant Search Query Logs</a:t>
            </a:r>
          </a:p>
          <a:p>
            <a:pPr defTabSz="457200"/>
            <a:r>
              <a:rPr lang="en-US" sz="1600" u="sng" dirty="0" smtClean="0">
                <a:solidFill>
                  <a:prstClr val="white"/>
                </a:solidFill>
              </a:rPr>
              <a:t>Speaker: Inci Cetindil</a:t>
            </a:r>
            <a:endParaRPr lang="en-US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6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ChangeArrowheads="1"/>
          </p:cNvSpPr>
          <p:nvPr userDrawn="1"/>
        </p:nvSpPr>
        <p:spPr bwMode="ltGray">
          <a:xfrm>
            <a:off x="436563" y="746125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000000"/>
              </a:solidFill>
            </a:endParaRPr>
          </a:p>
        </p:txBody>
      </p:sp>
      <p:sp>
        <p:nvSpPr>
          <p:cNvPr id="742403" name="Rectangle 3"/>
          <p:cNvSpPr>
            <a:spLocks noChangeArrowheads="1"/>
          </p:cNvSpPr>
          <p:nvPr userDrawn="1"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000000"/>
              </a:solidFill>
            </a:endParaRPr>
          </a:p>
        </p:txBody>
      </p:sp>
      <p:sp>
        <p:nvSpPr>
          <p:cNvPr id="742404" name="Rectangle 4"/>
          <p:cNvSpPr>
            <a:spLocks noChangeArrowheads="1"/>
          </p:cNvSpPr>
          <p:nvPr userDrawn="1"/>
        </p:nvSpPr>
        <p:spPr bwMode="ltGray">
          <a:xfrm>
            <a:off x="598488" y="1054100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000000"/>
              </a:solidFill>
            </a:endParaRPr>
          </a:p>
        </p:txBody>
      </p:sp>
      <p:sp>
        <p:nvSpPr>
          <p:cNvPr id="742405" name="Rectangle 5"/>
          <p:cNvSpPr>
            <a:spLocks noChangeArrowheads="1"/>
          </p:cNvSpPr>
          <p:nvPr userDrawn="1"/>
        </p:nvSpPr>
        <p:spPr bwMode="ltGray">
          <a:xfrm>
            <a:off x="882650" y="901700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000000"/>
              </a:solidFill>
            </a:endParaRPr>
          </a:p>
        </p:txBody>
      </p:sp>
      <p:sp>
        <p:nvSpPr>
          <p:cNvPr id="742406" name="Rectangle 6"/>
          <p:cNvSpPr>
            <a:spLocks noChangeArrowheads="1"/>
          </p:cNvSpPr>
          <p:nvPr userDrawn="1"/>
        </p:nvSpPr>
        <p:spPr bwMode="ltGray">
          <a:xfrm>
            <a:off x="184150" y="10287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000000"/>
              </a:solidFill>
            </a:endParaRPr>
          </a:p>
        </p:txBody>
      </p:sp>
      <p:sp>
        <p:nvSpPr>
          <p:cNvPr id="742407" name="Rectangle 7"/>
          <p:cNvSpPr>
            <a:spLocks noChangeArrowheads="1"/>
          </p:cNvSpPr>
          <p:nvPr userDrawn="1"/>
        </p:nvSpPr>
        <p:spPr bwMode="gray">
          <a:xfrm>
            <a:off x="666750" y="695325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000000"/>
              </a:solidFill>
            </a:endParaRPr>
          </a:p>
        </p:txBody>
      </p:sp>
      <p:sp>
        <p:nvSpPr>
          <p:cNvPr id="742408" name="Rectangle 8"/>
          <p:cNvSpPr>
            <a:spLocks noChangeArrowheads="1"/>
          </p:cNvSpPr>
          <p:nvPr userDrawn="1"/>
        </p:nvSpPr>
        <p:spPr bwMode="gray">
          <a:xfrm>
            <a:off x="442913" y="15906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000000"/>
              </a:solidFill>
            </a:endParaRPr>
          </a:p>
        </p:txBody>
      </p:sp>
      <p:sp>
        <p:nvSpPr>
          <p:cNvPr id="74240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4241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424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424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Chen Li</a:t>
            </a:r>
          </a:p>
        </p:txBody>
      </p:sp>
      <p:sp>
        <p:nvSpPr>
          <p:cNvPr id="7424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10F045-4606-4707-AEA4-0AFF2EE4D35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55000"/>
        <a:buChar char="—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5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0"/>
            <a:ext cx="5943600" cy="609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838200"/>
            <a:ext cx="8378952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53340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609600"/>
            <a:ext cx="577901" cy="228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609600"/>
            <a:ext cx="85344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6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ChangeArrowheads="1"/>
          </p:cNvSpPr>
          <p:nvPr userDrawn="1"/>
        </p:nvSpPr>
        <p:spPr bwMode="ltGray">
          <a:xfrm>
            <a:off x="436563" y="746125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000000"/>
              </a:solidFill>
            </a:endParaRPr>
          </a:p>
        </p:txBody>
      </p:sp>
      <p:sp>
        <p:nvSpPr>
          <p:cNvPr id="742403" name="Rectangle 3"/>
          <p:cNvSpPr>
            <a:spLocks noChangeArrowheads="1"/>
          </p:cNvSpPr>
          <p:nvPr userDrawn="1"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000000"/>
              </a:solidFill>
            </a:endParaRPr>
          </a:p>
        </p:txBody>
      </p:sp>
      <p:sp>
        <p:nvSpPr>
          <p:cNvPr id="742404" name="Rectangle 4"/>
          <p:cNvSpPr>
            <a:spLocks noChangeArrowheads="1"/>
          </p:cNvSpPr>
          <p:nvPr userDrawn="1"/>
        </p:nvSpPr>
        <p:spPr bwMode="ltGray">
          <a:xfrm>
            <a:off x="598488" y="1054100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000000"/>
              </a:solidFill>
            </a:endParaRPr>
          </a:p>
        </p:txBody>
      </p:sp>
      <p:sp>
        <p:nvSpPr>
          <p:cNvPr id="742405" name="Rectangle 5"/>
          <p:cNvSpPr>
            <a:spLocks noChangeArrowheads="1"/>
          </p:cNvSpPr>
          <p:nvPr userDrawn="1"/>
        </p:nvSpPr>
        <p:spPr bwMode="ltGray">
          <a:xfrm>
            <a:off x="882650" y="901700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000000"/>
              </a:solidFill>
            </a:endParaRPr>
          </a:p>
        </p:txBody>
      </p:sp>
      <p:sp>
        <p:nvSpPr>
          <p:cNvPr id="742406" name="Rectangle 6"/>
          <p:cNvSpPr>
            <a:spLocks noChangeArrowheads="1"/>
          </p:cNvSpPr>
          <p:nvPr userDrawn="1"/>
        </p:nvSpPr>
        <p:spPr bwMode="ltGray">
          <a:xfrm>
            <a:off x="184150" y="10287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000000"/>
              </a:solidFill>
            </a:endParaRPr>
          </a:p>
        </p:txBody>
      </p:sp>
      <p:sp>
        <p:nvSpPr>
          <p:cNvPr id="742407" name="Rectangle 7"/>
          <p:cNvSpPr>
            <a:spLocks noChangeArrowheads="1"/>
          </p:cNvSpPr>
          <p:nvPr userDrawn="1"/>
        </p:nvSpPr>
        <p:spPr bwMode="gray">
          <a:xfrm>
            <a:off x="666750" y="695325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000000"/>
              </a:solidFill>
            </a:endParaRPr>
          </a:p>
        </p:txBody>
      </p:sp>
      <p:sp>
        <p:nvSpPr>
          <p:cNvPr id="742408" name="Rectangle 8"/>
          <p:cNvSpPr>
            <a:spLocks noChangeArrowheads="1"/>
          </p:cNvSpPr>
          <p:nvPr userDrawn="1"/>
        </p:nvSpPr>
        <p:spPr bwMode="gray">
          <a:xfrm>
            <a:off x="442913" y="15906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000000"/>
              </a:solidFill>
            </a:endParaRPr>
          </a:p>
        </p:txBody>
      </p:sp>
      <p:sp>
        <p:nvSpPr>
          <p:cNvPr id="74240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4241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424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424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Chen Li</a:t>
            </a:r>
          </a:p>
        </p:txBody>
      </p:sp>
      <p:sp>
        <p:nvSpPr>
          <p:cNvPr id="7424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10F045-4606-4707-AEA4-0AFF2EE4D35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55000"/>
        <a:buChar char="—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5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ChangeArrowheads="1"/>
          </p:cNvSpPr>
          <p:nvPr userDrawn="1"/>
        </p:nvSpPr>
        <p:spPr bwMode="ltGray">
          <a:xfrm>
            <a:off x="436563" y="746125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000000"/>
              </a:solidFill>
            </a:endParaRPr>
          </a:p>
        </p:txBody>
      </p:sp>
      <p:sp>
        <p:nvSpPr>
          <p:cNvPr id="742403" name="Rectangle 3"/>
          <p:cNvSpPr>
            <a:spLocks noChangeArrowheads="1"/>
          </p:cNvSpPr>
          <p:nvPr userDrawn="1"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000000"/>
              </a:solidFill>
            </a:endParaRPr>
          </a:p>
        </p:txBody>
      </p:sp>
      <p:sp>
        <p:nvSpPr>
          <p:cNvPr id="742404" name="Rectangle 4"/>
          <p:cNvSpPr>
            <a:spLocks noChangeArrowheads="1"/>
          </p:cNvSpPr>
          <p:nvPr userDrawn="1"/>
        </p:nvSpPr>
        <p:spPr bwMode="ltGray">
          <a:xfrm>
            <a:off x="598488" y="1054100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000000"/>
              </a:solidFill>
            </a:endParaRPr>
          </a:p>
        </p:txBody>
      </p:sp>
      <p:sp>
        <p:nvSpPr>
          <p:cNvPr id="742405" name="Rectangle 5"/>
          <p:cNvSpPr>
            <a:spLocks noChangeArrowheads="1"/>
          </p:cNvSpPr>
          <p:nvPr userDrawn="1"/>
        </p:nvSpPr>
        <p:spPr bwMode="ltGray">
          <a:xfrm>
            <a:off x="882650" y="901700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000000"/>
              </a:solidFill>
            </a:endParaRPr>
          </a:p>
        </p:txBody>
      </p:sp>
      <p:sp>
        <p:nvSpPr>
          <p:cNvPr id="742406" name="Rectangle 6"/>
          <p:cNvSpPr>
            <a:spLocks noChangeArrowheads="1"/>
          </p:cNvSpPr>
          <p:nvPr userDrawn="1"/>
        </p:nvSpPr>
        <p:spPr bwMode="ltGray">
          <a:xfrm>
            <a:off x="184150" y="10287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000000"/>
              </a:solidFill>
            </a:endParaRPr>
          </a:p>
        </p:txBody>
      </p:sp>
      <p:sp>
        <p:nvSpPr>
          <p:cNvPr id="742407" name="Rectangle 7"/>
          <p:cNvSpPr>
            <a:spLocks noChangeArrowheads="1"/>
          </p:cNvSpPr>
          <p:nvPr userDrawn="1"/>
        </p:nvSpPr>
        <p:spPr bwMode="gray">
          <a:xfrm>
            <a:off x="666750" y="695325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000000"/>
              </a:solidFill>
            </a:endParaRPr>
          </a:p>
        </p:txBody>
      </p:sp>
      <p:sp>
        <p:nvSpPr>
          <p:cNvPr id="742408" name="Rectangle 8"/>
          <p:cNvSpPr>
            <a:spLocks noChangeArrowheads="1"/>
          </p:cNvSpPr>
          <p:nvPr userDrawn="1"/>
        </p:nvSpPr>
        <p:spPr bwMode="gray">
          <a:xfrm>
            <a:off x="442913" y="15906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000000"/>
              </a:solidFill>
            </a:endParaRPr>
          </a:p>
        </p:txBody>
      </p:sp>
      <p:sp>
        <p:nvSpPr>
          <p:cNvPr id="74240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4241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424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424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Chen Li</a:t>
            </a:r>
          </a:p>
        </p:txBody>
      </p:sp>
      <p:sp>
        <p:nvSpPr>
          <p:cNvPr id="7424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10F045-4606-4707-AEA4-0AFF2EE4D35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55000"/>
        <a:buChar char="—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5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Chen 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58691-1A70-4F65-8644-8C99987F2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UCI_White_Templat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828675"/>
            <a:ext cx="8628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189163"/>
            <a:ext cx="82931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413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000000"/>
                </a:solidFill>
                <a:cs typeface="Arial" charset="0"/>
              </a:rPr>
              <a:t>Chen Li</a:t>
            </a:r>
            <a:endParaRPr lang="en-US" altLang="zh-CN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5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31213" y="6245225"/>
            <a:ext cx="5889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475A3D-7D69-42A9-A347-57EF2DB6ABEA}" type="slidenum">
              <a:rPr lang="zh-CN" alt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 userDrawn="1"/>
        </p:nvSpPr>
        <p:spPr bwMode="auto">
          <a:xfrm>
            <a:off x="3729038" y="91210"/>
            <a:ext cx="5414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600" b="1" dirty="0" smtClean="0">
                <a:solidFill>
                  <a:srgbClr val="FFFFFF"/>
                </a:solidFill>
                <a:ea typeface="宋体" pitchFamily="2" charset="-122"/>
                <a:cs typeface="Arial" charset="0"/>
              </a:rPr>
              <a:t>Speaker: Alexander </a:t>
            </a:r>
            <a:r>
              <a:rPr lang="en-US" altLang="zh-CN" sz="1600" b="1" dirty="0" err="1" smtClean="0">
                <a:solidFill>
                  <a:srgbClr val="FFFFFF"/>
                </a:solidFill>
                <a:ea typeface="宋体" pitchFamily="2" charset="-122"/>
                <a:cs typeface="Arial" charset="0"/>
              </a:rPr>
              <a:t>Behm</a:t>
            </a:r>
            <a:endParaRPr lang="en-US" altLang="zh-CN" sz="1600" b="1" dirty="0">
              <a:solidFill>
                <a:srgbClr val="FFFFFF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 userDrawn="1"/>
        </p:nvSpPr>
        <p:spPr bwMode="auto">
          <a:xfrm>
            <a:off x="0" y="6586682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400" b="1" dirty="0">
                <a:solidFill>
                  <a:srgbClr val="000000"/>
                </a:solidFill>
                <a:ea typeface="宋体" pitchFamily="2" charset="-122"/>
                <a:cs typeface="Arial" charset="0"/>
              </a:rPr>
              <a:t>Space-Constrained Gram-Based Indexing for Efficient Approximate String Search, </a:t>
            </a:r>
            <a:r>
              <a:rPr lang="en-US" altLang="zh-CN" sz="1400" b="1" dirty="0" smtClean="0">
                <a:solidFill>
                  <a:srgbClr val="000000"/>
                </a:solidFill>
                <a:ea typeface="宋体" pitchFamily="2" charset="-122"/>
                <a:cs typeface="Arial" charset="0"/>
              </a:rPr>
              <a:t>ICDE 2009</a:t>
            </a:r>
            <a:r>
              <a:rPr lang="en-US" altLang="zh-CN" sz="1400" b="1" dirty="0">
                <a:solidFill>
                  <a:srgbClr val="000000"/>
                </a:solidFill>
                <a:ea typeface="宋体" pitchFamily="2" charset="-122"/>
                <a:cs typeface="Arial" charset="0"/>
              </a:rPr>
              <a:t>, Shanghai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</p:sldLayoutIdLst>
  <p:timing>
    <p:tnLst>
      <p:par>
        <p:cTn id="1" dur="indefinite" restart="never" nodeType="tmRoot"/>
      </p:par>
    </p:tnLst>
  </p:timing>
  <p:hf hdr="0"/>
  <p:txStyles>
    <p:titleStyle>
      <a:lvl1pPr algn="ctr" defTabSz="803275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3275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2pPr>
      <a:lvl3pPr algn="ctr" defTabSz="803275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3pPr>
      <a:lvl4pPr algn="ctr" defTabSz="803275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4pPr>
      <a:lvl5pPr algn="ctr" defTabSz="803275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5pPr>
      <a:lvl6pPr marL="4572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6pPr>
      <a:lvl7pPr marL="9144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7pPr>
      <a:lvl8pPr marL="13716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8pPr>
      <a:lvl9pPr marL="18288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9pPr>
    </p:titleStyle>
    <p:bodyStyle>
      <a:lvl1pPr marL="346075" indent="-346075" algn="l" defTabSz="803275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0988" algn="l" defTabSz="803275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500">
          <a:solidFill>
            <a:schemeClr val="tx1"/>
          </a:solidFill>
          <a:latin typeface="+mn-lt"/>
        </a:defRPr>
      </a:lvl2pPr>
      <a:lvl3pPr marL="1150938" indent="-295275" algn="l" defTabSz="803275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300">
          <a:solidFill>
            <a:schemeClr val="tx1"/>
          </a:solidFill>
          <a:latin typeface="+mn-lt"/>
        </a:defRPr>
      </a:lvl3pPr>
      <a:lvl4pPr marL="1608138" indent="-342900" algn="l" defTabSz="803275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>
          <a:solidFill>
            <a:schemeClr val="tx1"/>
          </a:solidFill>
          <a:latin typeface="+mn-lt"/>
        </a:defRPr>
      </a:lvl4pPr>
      <a:lvl5pPr marL="2001838" indent="-279400" algn="l" defTabSz="803275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>
          <a:solidFill>
            <a:schemeClr val="tx1"/>
          </a:solidFill>
          <a:latin typeface="+mn-lt"/>
        </a:defRPr>
      </a:lvl5pPr>
      <a:lvl6pPr marL="2459038" indent="-2794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>
          <a:solidFill>
            <a:schemeClr val="tx1"/>
          </a:solidFill>
          <a:latin typeface="+mn-lt"/>
        </a:defRPr>
      </a:lvl6pPr>
      <a:lvl7pPr marL="2916238" indent="-2794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>
          <a:solidFill>
            <a:schemeClr val="tx1"/>
          </a:solidFill>
          <a:latin typeface="+mn-lt"/>
        </a:defRPr>
      </a:lvl7pPr>
      <a:lvl8pPr marL="3373438" indent="-2794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>
          <a:solidFill>
            <a:schemeClr val="tx1"/>
          </a:solidFill>
          <a:latin typeface="+mn-lt"/>
        </a:defRPr>
      </a:lvl8pPr>
      <a:lvl9pPr marL="3830638" indent="-2794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0"/>
            <a:ext cx="5943600" cy="609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838200"/>
            <a:ext cx="8378952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53340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609600"/>
            <a:ext cx="577901" cy="228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609600"/>
            <a:ext cx="85344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33528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91000" y="6492875"/>
            <a:ext cx="16002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zh-CN" alt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Chen Li</a:t>
            </a: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53400" y="6492875"/>
            <a:ext cx="762000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zh-CN" alt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C913308-F349-4B6D-A68A-DD1791B4A5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9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0"/>
            <a:ext cx="5943600" cy="609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838200"/>
            <a:ext cx="8378952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53340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609600"/>
            <a:ext cx="577901" cy="228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609600"/>
            <a:ext cx="85344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33528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91000" y="6492875"/>
            <a:ext cx="16002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zh-CN" alt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Chen Li</a:t>
            </a: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53400" y="6492875"/>
            <a:ext cx="762000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zh-CN" alt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C913308-F349-4B6D-A68A-DD1791B4A5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32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6" name="Rectangle 8"/>
          <p:cNvSpPr>
            <a:spLocks noChangeArrowheads="1"/>
          </p:cNvSpPr>
          <p:nvPr/>
        </p:nvSpPr>
        <p:spPr bwMode="gray">
          <a:xfrm>
            <a:off x="501650" y="141128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8875" y="596900"/>
            <a:ext cx="75311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0138" y="17954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05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05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505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B86A07-DCB2-4F1F-9772-4037BB5BF24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9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Relationship Id="rId4" Type="http://schemas.openxmlformats.org/officeDocument/2006/relationships/hyperlink" Target="http://www.omniplaces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160.png"/><Relationship Id="rId11" Type="http://schemas.openxmlformats.org/officeDocument/2006/relationships/image" Target="../media/image210.png"/><Relationship Id="rId5" Type="http://schemas.openxmlformats.org/officeDocument/2006/relationships/image" Target="../media/image150.png"/><Relationship Id="rId10" Type="http://schemas.openxmlformats.org/officeDocument/2006/relationships/image" Target="../media/image200.png"/><Relationship Id="rId4" Type="http://schemas.openxmlformats.org/officeDocument/2006/relationships/image" Target="../media/image140.png"/><Relationship Id="rId9" Type="http://schemas.openxmlformats.org/officeDocument/2006/relationships/image" Target="../media/image19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260.png"/><Relationship Id="rId11" Type="http://schemas.openxmlformats.org/officeDocument/2006/relationships/image" Target="../media/image38.jpeg"/><Relationship Id="rId5" Type="http://schemas.openxmlformats.org/officeDocument/2006/relationships/image" Target="../media/image25.png"/><Relationship Id="rId10" Type="http://schemas.openxmlformats.org/officeDocument/2006/relationships/image" Target="../media/image300.png"/><Relationship Id="rId4" Type="http://schemas.openxmlformats.org/officeDocument/2006/relationships/image" Target="../media/image240.png"/><Relationship Id="rId9" Type="http://schemas.openxmlformats.org/officeDocument/2006/relationships/image" Target="../media/image2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0.png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79.png"/><Relationship Id="rId7" Type="http://schemas.openxmlformats.org/officeDocument/2006/relationships/image" Target="../media/image4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82.png"/><Relationship Id="rId11" Type="http://schemas.openxmlformats.org/officeDocument/2006/relationships/image" Target="../media/image51.png"/><Relationship Id="rId5" Type="http://schemas.openxmlformats.org/officeDocument/2006/relationships/image" Target="../media/image81.png"/><Relationship Id="rId10" Type="http://schemas.openxmlformats.org/officeDocument/2006/relationships/image" Target="../media/image50.png"/><Relationship Id="rId4" Type="http://schemas.openxmlformats.org/officeDocument/2006/relationships/image" Target="../media/image80.png"/><Relationship Id="rId9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8" Type="http://schemas.openxmlformats.org/officeDocument/2006/relationships/image" Target="../media/image10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5" Type="http://schemas.openxmlformats.org/officeDocument/2006/relationships/image" Target="../media/image11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24" Type="http://schemas.openxmlformats.org/officeDocument/2006/relationships/image" Target="../media/image110.png"/><Relationship Id="rId5" Type="http://schemas.openxmlformats.org/officeDocument/2006/relationships/image" Target="../media/image91.png"/><Relationship Id="rId23" Type="http://schemas.openxmlformats.org/officeDocument/2006/relationships/image" Target="../media/image109.png"/><Relationship Id="rId10" Type="http://schemas.openxmlformats.org/officeDocument/2006/relationships/image" Target="../media/image96.png"/><Relationship Id="rId19" Type="http://schemas.openxmlformats.org/officeDocument/2006/relationships/image" Target="../media/image105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22" Type="http://schemas.openxmlformats.org/officeDocument/2006/relationships/image" Target="../media/image10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0.xml"/><Relationship Id="rId4" Type="http://schemas.openxmlformats.org/officeDocument/2006/relationships/hyperlink" Target="http://www.omniplaces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lamingo.ics.uci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838199"/>
            <a:ext cx="8763000" cy="190500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Search as You Type: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dirty="0">
                <a:latin typeface="Arial" pitchFamily="34" charset="0"/>
                <a:cs typeface="Arial" pitchFamily="34" charset="0"/>
              </a:rPr>
              <a:t>Research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 Commercialization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43200"/>
            <a:ext cx="6400800" cy="1676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Chen Li</a:t>
            </a:r>
          </a:p>
          <a:p>
            <a:r>
              <a:rPr lang="en-US" sz="4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UC </a:t>
            </a:r>
            <a:r>
              <a:rPr lang="en-US" sz="4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Irvine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ww.ignyte.com/portfolio/GraphicsIllustrations/05-search-database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343400"/>
            <a:ext cx="2133600" cy="1339080"/>
          </a:xfrm>
          <a:prstGeom prst="rect">
            <a:avLst/>
          </a:prstGeom>
          <a:noFill/>
        </p:spPr>
      </p:pic>
      <p:sp>
        <p:nvSpPr>
          <p:cNvPr id="5" name="Rectangle 142"/>
          <p:cNvSpPr>
            <a:spLocks noChangeArrowheads="1"/>
          </p:cNvSpPr>
          <p:nvPr/>
        </p:nvSpPr>
        <p:spPr bwMode="auto">
          <a:xfrm>
            <a:off x="698500" y="5867401"/>
            <a:ext cx="78359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0000"/>
            </a:pPr>
            <a:r>
              <a:rPr lang="en-US" altLang="zh-CN" sz="2400" dirty="0" err="1" smtClean="0">
                <a:solidFill>
                  <a:srgbClr val="0070C0"/>
                </a:solidFill>
                <a:ea typeface="宋体" pitchFamily="2" charset="-122"/>
              </a:rPr>
              <a:t>DBRank</a:t>
            </a:r>
            <a:r>
              <a:rPr lang="en-US" altLang="zh-CN" sz="2400" dirty="0" smtClean="0">
                <a:solidFill>
                  <a:srgbClr val="0070C0"/>
                </a:solidFill>
                <a:ea typeface="宋体" pitchFamily="2" charset="-122"/>
              </a:rPr>
              <a:t> Workshop, August 27, 2012, Istanbul, Turkey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B260-71FF-4466-8ED1-88FC67F9EFA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Psearch</a:t>
            </a:r>
            <a:r>
              <a:rPr lang="en-US" sz="3600" dirty="0" smtClean="0"/>
              <a:t> (2008) : 2 stories</a:t>
            </a:r>
            <a:endParaRPr lang="en-US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447800"/>
            <a:ext cx="8458200" cy="495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1723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B260-71FF-4466-8ED1-88FC67F9EFA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 Li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95350"/>
            <a:ext cx="8801100" cy="5505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181600" y="1796143"/>
            <a:ext cx="1828800" cy="381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905000" y="1796142"/>
            <a:ext cx="6858000" cy="2471057"/>
            <a:chOff x="1905000" y="1796142"/>
            <a:chExt cx="6858000" cy="2471057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6096000" y="3641270"/>
              <a:ext cx="2667000" cy="625929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algn="ctr">
                <a:spcBef>
                  <a:spcPts val="700"/>
                </a:spcBef>
                <a:buClr>
                  <a:schemeClr val="accent2"/>
                </a:buClr>
                <a:buSzPct val="60000"/>
              </a:pPr>
              <a:r>
                <a:rPr lang="en-US" sz="2800" b="1" dirty="0" smtClean="0">
                  <a:solidFill>
                    <a:srgbClr val="0000FF"/>
                  </a:solidFill>
                </a:rPr>
                <a:t>Fuzzy search</a:t>
              </a:r>
              <a:endPara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 flipV="1">
              <a:off x="1905000" y="1796142"/>
              <a:ext cx="4495800" cy="2011680"/>
            </a:xfrm>
            <a:prstGeom prst="straightConnector1">
              <a:avLst/>
            </a:prstGeom>
            <a:ln w="349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1905000" y="3583578"/>
              <a:ext cx="4343400" cy="370656"/>
            </a:xfrm>
            <a:prstGeom prst="straightConnector1">
              <a:avLst/>
            </a:prstGeom>
            <a:ln w="349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B260-71FF-4466-8ED1-88FC67F9EFA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92250"/>
            <a:ext cx="86010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27"/>
          <p:cNvSpPr txBox="1">
            <a:spLocks noChangeArrowheads="1"/>
          </p:cNvSpPr>
          <p:nvPr/>
        </p:nvSpPr>
        <p:spPr bwMode="auto">
          <a:xfrm>
            <a:off x="698500" y="6211888"/>
            <a:ext cx="805497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2400" kern="0" dirty="0">
                <a:solidFill>
                  <a:srgbClr val="000000"/>
                </a:solidFill>
                <a:hlinkClick r:id="rId4"/>
              </a:rPr>
              <a:t>www.omniplaces.com</a:t>
            </a:r>
            <a:endParaRPr lang="en-US" sz="2000" kern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Location-based search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FC8AF2-15C5-43C2-9860-17FA1EAFDAE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65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70" name="Rectangle 6"/>
          <p:cNvSpPr>
            <a:spLocks noGrp="1" noChangeArrowheads="1"/>
          </p:cNvSpPr>
          <p:nvPr>
            <p:ph type="title"/>
          </p:nvPr>
        </p:nvSpPr>
        <p:spPr>
          <a:xfrm>
            <a:off x="1093788" y="465138"/>
            <a:ext cx="7793037" cy="1143000"/>
          </a:xfrm>
        </p:spPr>
        <p:txBody>
          <a:bodyPr/>
          <a:lstStyle/>
          <a:p>
            <a:r>
              <a:rPr lang="en-US" dirty="0" smtClean="0"/>
              <a:t>Bimaple Incorporated (2008)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traduzioniclick.it/resources/seed_spro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5257800" cy="488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F04C-2B43-4098-8F1D-104ED9FECFB0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848600" cy="905328"/>
          </a:xfrm>
        </p:spPr>
        <p:txBody>
          <a:bodyPr>
            <a:normAutofit/>
          </a:bodyPr>
          <a:lstStyle/>
          <a:p>
            <a:r>
              <a:rPr lang="en-US" dirty="0" smtClean="0"/>
              <a:t>Query suggestions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399" y="1514928"/>
            <a:ext cx="4191001" cy="49299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905000" y="2819400"/>
            <a:ext cx="1828800" cy="533400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F04C-2B43-4098-8F1D-104ED9FECFB0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23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95350"/>
            <a:ext cx="8801100" cy="5505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181600" y="1796143"/>
            <a:ext cx="1828800" cy="381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82955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Instant 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F04C-2B43-4098-8F1D-104ED9FECFB0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from Google Instant</a:t>
            </a:r>
            <a:endParaRPr lang="en-US" dirty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8" y="1228725"/>
            <a:ext cx="7934325" cy="4400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351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instant fuzzy search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053550"/>
            <a:ext cx="4013200" cy="546650"/>
          </a:xfrm>
        </p:spPr>
        <p:txBody>
          <a:bodyPr>
            <a:normAutofit/>
          </a:bodyPr>
          <a:lstStyle/>
          <a:p>
            <a:pPr>
              <a:buClr>
                <a:srgbClr val="0000FF"/>
              </a:buClr>
              <a:buSzPct val="100000"/>
              <a:buFont typeface="Wingdings" pitchFamily="2" charset="2"/>
              <a:buChar char=""/>
            </a:pPr>
            <a:r>
              <a:rPr lang="en-US" dirty="0" smtClean="0"/>
              <a:t> Save time</a:t>
            </a:r>
            <a:endParaRPr lang="en-US" dirty="0"/>
          </a:p>
        </p:txBody>
      </p:sp>
      <p:pic>
        <p:nvPicPr>
          <p:cNvPr id="1026" name="Picture 2" descr="https://encrypted-tbn1.google.com/images?q=tbn:ANd9GcT5ETd1BGYFwRqtzSyE8aTbEVqpqUtN6sQjB1-wKp67wbNYweHH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92966"/>
            <a:ext cx="134416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71061" y="3048000"/>
            <a:ext cx="6648864" cy="3200400"/>
            <a:chOff x="371061" y="3048000"/>
            <a:chExt cx="6648864" cy="3200400"/>
          </a:xfrm>
        </p:grpSpPr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4428159" y="3657600"/>
              <a:ext cx="2591766" cy="609600"/>
            </a:xfrm>
            <a:prstGeom prst="rect">
              <a:avLst/>
            </a:prstGeom>
          </p:spPr>
          <p:txBody>
            <a:bodyPr vert="horz">
              <a:noAutofit/>
            </a:bodyPr>
            <a:lstStyle>
              <a:lvl1pPr marL="320040" indent="-320040" algn="l" rtl="0" eaLnBrk="1" latinLnBrk="0" hangingPunct="1">
                <a:spcBef>
                  <a:spcPts val="700"/>
                </a:spcBef>
                <a:buClr>
                  <a:srgbClr val="0000FF"/>
                </a:buClr>
                <a:buSzPct val="60000"/>
                <a:buFont typeface="Wingdings" pitchFamily="2" charset="2"/>
                <a:buChar char=""/>
                <a:defRPr kumimoji="0"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74320" algn="l" rtl="0" eaLnBrk="1" latinLnBrk="0" hangingPunct="1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/>
                <a:buChar char="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latinLnBrk="0" hangingPunct="1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/>
                <a:buChar char="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75000"/>
                <a:buFont typeface="Wingdings"/>
                <a:buChar char="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latinLnBrk="0" hangingPunct="1">
                <a:spcBef>
                  <a:spcPts val="400"/>
                </a:spcBef>
                <a:buClr>
                  <a:schemeClr val="accent4"/>
                </a:buClr>
                <a:buSzPct val="65000"/>
                <a:buFont typeface="Wingdings"/>
                <a:buChar char="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Wingdings" pitchFamily="2" charset="2"/>
                <a:buNone/>
              </a:pPr>
              <a:r>
                <a:rPr lang="en-US" sz="3200" b="1" dirty="0" smtClean="0">
                  <a:solidFill>
                    <a:srgbClr val="FF0000"/>
                  </a:solidFill>
                </a:rPr>
                <a:t>Fat fingers!</a:t>
              </a:r>
            </a:p>
          </p:txBody>
        </p:sp>
        <p:pic>
          <p:nvPicPr>
            <p:cNvPr id="15" name="Picture 2" descr="http://us.cdn3.123rf.com/168nwm/asian75/asian750708/asian75070800018/1365485-frustrated-manager-wearing-glasses-yelling-at-the-mobile-phone-isolated-on-white-angry-shocked--rag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4343400"/>
              <a:ext cx="1076325" cy="1600200"/>
            </a:xfrm>
            <a:prstGeom prst="rect">
              <a:avLst/>
            </a:prstGeom>
            <a:noFill/>
          </p:spPr>
        </p:pic>
        <p:grpSp>
          <p:nvGrpSpPr>
            <p:cNvPr id="8" name="Group 7"/>
            <p:cNvGrpSpPr/>
            <p:nvPr/>
          </p:nvGrpSpPr>
          <p:grpSpPr>
            <a:xfrm>
              <a:off x="371061" y="3048000"/>
              <a:ext cx="4013200" cy="3200400"/>
              <a:chOff x="371061" y="2514600"/>
              <a:chExt cx="4013200" cy="3200400"/>
            </a:xfrm>
          </p:grpSpPr>
          <p:pic>
            <p:nvPicPr>
              <p:cNvPr id="13" name="Picture 6" descr="http://mobilecommunitydesign.com/uploaded_images/iphone-776256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1000" y="3276600"/>
                <a:ext cx="3393830" cy="2438400"/>
              </a:xfrm>
              <a:prstGeom prst="rect">
                <a:avLst/>
              </a:prstGeom>
              <a:noFill/>
            </p:spPr>
          </p:pic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371061" y="2514600"/>
                <a:ext cx="4013200" cy="6096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rgbClr val="0000FF"/>
                  </a:buClr>
                  <a:buSzPct val="60000"/>
                  <a:buFont typeface="Wingdings" pitchFamily="2" charset="2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SzPct val="100000"/>
                  <a:buFont typeface="Wingdings" pitchFamily="2" charset="2"/>
                  <a:buChar char=""/>
                </a:pPr>
                <a:r>
                  <a:rPr lang="en-US" dirty="0" smtClean="0">
                    <a:solidFill>
                      <a:prstClr val="black"/>
                    </a:solidFill>
                  </a:rPr>
                  <a:t> Mobile friendly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013325" y="974035"/>
            <a:ext cx="4013200" cy="2683565"/>
            <a:chOff x="5013325" y="974035"/>
            <a:chExt cx="4013200" cy="2683565"/>
          </a:xfrm>
        </p:grpSpPr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5013325" y="974035"/>
              <a:ext cx="4013200" cy="685800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20040" indent="-320040" algn="l" rtl="0" eaLnBrk="1" latinLnBrk="0" hangingPunct="1">
                <a:spcBef>
                  <a:spcPts val="700"/>
                </a:spcBef>
                <a:buClr>
                  <a:srgbClr val="0000FF"/>
                </a:buClr>
                <a:buSzPct val="60000"/>
                <a:buFont typeface="Wingdings" pitchFamily="2" charset="2"/>
                <a:buChar char=""/>
                <a:defRPr kumimoji="0"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74320" algn="l" rtl="0" eaLnBrk="1" latinLnBrk="0" hangingPunct="1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/>
                <a:buChar char="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latinLnBrk="0" hangingPunct="1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/>
                <a:buChar char="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75000"/>
                <a:buFont typeface="Wingdings"/>
                <a:buChar char="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latinLnBrk="0" hangingPunct="1">
                <a:spcBef>
                  <a:spcPts val="400"/>
                </a:spcBef>
                <a:buClr>
                  <a:schemeClr val="accent4"/>
                </a:buClr>
                <a:buSzPct val="65000"/>
                <a:buFont typeface="Wingdings"/>
                <a:buChar char="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SzPct val="100000"/>
                <a:buFont typeface="Wingdings" pitchFamily="2" charset="2"/>
                <a:buChar char=""/>
              </a:pPr>
              <a:r>
                <a:rPr lang="en-US" dirty="0" smtClean="0">
                  <a:solidFill>
                    <a:prstClr val="black"/>
                  </a:solidFill>
                </a:rPr>
                <a:t> Correct errors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2052" name="Picture 4" descr="https://encrypted-tbn2.google.com/images?q=tbn:ANd9GcT56tF4dB0qHBzoyWosAGUUZTuvWNOXiLXsO-3Le2zF-KHdijw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485089"/>
              <a:ext cx="1524000" cy="2172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3048001" y="2571344"/>
            <a:ext cx="3847134" cy="3372256"/>
            <a:chOff x="3048001" y="2571344"/>
            <a:chExt cx="3847134" cy="3372256"/>
          </a:xfrm>
        </p:grpSpPr>
        <p:pic>
          <p:nvPicPr>
            <p:cNvPr id="5" name="Picture 2" descr="http://t0.gstatic.com/images?q=tbn:ANd9GcS70UAhf6KmWo3RFw69a3Q9IS25bDseHZHBH_QW_7qDbWuyHNY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1" y="2881312"/>
              <a:ext cx="3847134" cy="2896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3048001" y="2571344"/>
              <a:ext cx="3657599" cy="337225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048001" y="2571344"/>
              <a:ext cx="3505199" cy="337225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Chen Li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126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</a:t>
            </a:r>
            <a:r>
              <a:rPr lang="tr-TR" dirty="0" smtClean="0"/>
              <a:t>Two Search Systems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UCI Directory </a:t>
            </a:r>
            <a:r>
              <a:rPr lang="tr-TR" dirty="0" err="1" smtClean="0"/>
              <a:t>Search</a:t>
            </a:r>
            <a:endParaRPr lang="tr-TR" dirty="0" smtClean="0"/>
          </a:p>
          <a:p>
            <a:pPr lvl="1"/>
            <a:r>
              <a:rPr lang="tr-TR" dirty="0" err="1" smtClean="0"/>
              <a:t>Traditional</a:t>
            </a:r>
            <a:r>
              <a:rPr lang="tr-TR" dirty="0" smtClean="0"/>
              <a:t> </a:t>
            </a:r>
            <a:r>
              <a:rPr lang="tr-TR" dirty="0" err="1" smtClean="0"/>
              <a:t>Keyword</a:t>
            </a:r>
            <a:r>
              <a:rPr lang="tr-TR" dirty="0" smtClean="0"/>
              <a:t> </a:t>
            </a:r>
            <a:r>
              <a:rPr lang="tr-TR" dirty="0" err="1" smtClean="0"/>
              <a:t>Search</a:t>
            </a:r>
            <a:r>
              <a:rPr lang="tr-TR" dirty="0" smtClean="0"/>
              <a:t> on UCI People Directory</a:t>
            </a:r>
          </a:p>
          <a:p>
            <a:pPr lvl="1"/>
            <a:r>
              <a:rPr lang="tr-TR" dirty="0" err="1" smtClean="0"/>
              <a:t>Frequently</a:t>
            </a:r>
            <a:r>
              <a:rPr lang="tr-TR" dirty="0" smtClean="0"/>
              <a:t> </a:t>
            </a:r>
            <a:r>
              <a:rPr lang="tr-TR" dirty="0" err="1" smtClean="0"/>
              <a:t>used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UCI </a:t>
            </a:r>
            <a:r>
              <a:rPr lang="tr-TR" dirty="0" err="1" smtClean="0"/>
              <a:t>community</a:t>
            </a:r>
            <a:endParaRPr lang="tr-TR" dirty="0" smtClean="0"/>
          </a:p>
        </p:txBody>
      </p:sp>
      <p:pic>
        <p:nvPicPr>
          <p:cNvPr id="4" name="Picture 3" descr="notf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9" y="2441795"/>
            <a:ext cx="8686800" cy="3314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fou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19" y="2910351"/>
            <a:ext cx="7429500" cy="3314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301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User </a:t>
            </a:r>
            <a:r>
              <a:rPr lang="tr-TR" dirty="0" err="1" smtClean="0"/>
              <a:t>Behavior</a:t>
            </a:r>
            <a:r>
              <a:rPr lang="tr-TR" dirty="0" smtClean="0"/>
              <a:t> Analysis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Log</a:t>
            </a:r>
            <a:r>
              <a:rPr lang="tr-TR" dirty="0" smtClean="0"/>
              <a:t> </a:t>
            </a:r>
            <a:r>
              <a:rPr lang="tr-TR" dirty="0" err="1" smtClean="0"/>
              <a:t>Structure</a:t>
            </a:r>
            <a:endParaRPr lang="tr-TR" dirty="0" smtClean="0"/>
          </a:p>
          <a:p>
            <a:pPr lvl="1"/>
            <a:r>
              <a:rPr lang="tr-TR" dirty="0" err="1"/>
              <a:t>Log</a:t>
            </a:r>
            <a:r>
              <a:rPr lang="tr-TR" dirty="0"/>
              <a:t> </a:t>
            </a:r>
            <a:r>
              <a:rPr lang="tr-TR" dirty="0" err="1" smtClean="0"/>
              <a:t>Record</a:t>
            </a:r>
            <a:r>
              <a:rPr lang="tr-TR" dirty="0" smtClean="0"/>
              <a:t>, </a:t>
            </a:r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Record</a:t>
            </a:r>
            <a:r>
              <a:rPr lang="tr-TR" dirty="0" smtClean="0"/>
              <a:t>, Query, </a:t>
            </a:r>
            <a:r>
              <a:rPr lang="tr-TR" dirty="0" err="1" smtClean="0"/>
              <a:t>Peak</a:t>
            </a:r>
            <a:r>
              <a:rPr lang="tr-TR" dirty="0" smtClean="0"/>
              <a:t> Query</a:t>
            </a:r>
          </a:p>
        </p:txBody>
      </p:sp>
      <p:pic>
        <p:nvPicPr>
          <p:cNvPr id="5" name="Picture 4" descr="log_stru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0" y="2326607"/>
            <a:ext cx="6934200" cy="3213100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 rot="16200000">
            <a:off x="1594523" y="4733465"/>
            <a:ext cx="412739" cy="1653596"/>
          </a:xfrm>
          <a:prstGeom prst="leftBrace">
            <a:avLst/>
          </a:prstGeom>
          <a:ln>
            <a:solidFill>
              <a:srgbClr val="CF543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5301" y="5791474"/>
            <a:ext cx="35137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IP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4291117" y="4320622"/>
            <a:ext cx="412739" cy="2479283"/>
          </a:xfrm>
          <a:prstGeom prst="leftBrace">
            <a:avLst/>
          </a:prstGeom>
          <a:ln>
            <a:solidFill>
              <a:srgbClr val="CF543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9278" y="5791475"/>
            <a:ext cx="161450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Timestamp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 rot="16200000">
            <a:off x="7009454" y="4615644"/>
            <a:ext cx="412739" cy="1889239"/>
          </a:xfrm>
          <a:prstGeom prst="leftBrace">
            <a:avLst/>
          </a:prstGeom>
          <a:ln>
            <a:solidFill>
              <a:srgbClr val="CF543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95853" y="5791475"/>
            <a:ext cx="125803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Queries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8160443" y="4905350"/>
            <a:ext cx="831157" cy="448543"/>
          </a:xfrm>
          <a:prstGeom prst="borderCallout1">
            <a:avLst>
              <a:gd name="adj1" fmla="val 42328"/>
              <a:gd name="adj2" fmla="val -3064"/>
              <a:gd name="adj3" fmla="val 112500"/>
              <a:gd name="adj4" fmla="val -3833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Click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52441" y="5241133"/>
            <a:ext cx="1401444" cy="298574"/>
          </a:xfrm>
          <a:prstGeom prst="ellipse">
            <a:avLst/>
          </a:prstGeom>
          <a:noFill/>
          <a:ln>
            <a:solidFill>
              <a:srgbClr val="CF54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Line Callout 1 16"/>
          <p:cNvSpPr/>
          <p:nvPr/>
        </p:nvSpPr>
        <p:spPr>
          <a:xfrm>
            <a:off x="7623531" y="3933157"/>
            <a:ext cx="1029109" cy="577556"/>
          </a:xfrm>
          <a:prstGeom prst="borderCallout1">
            <a:avLst>
              <a:gd name="adj1" fmla="val 42328"/>
              <a:gd name="adj2" fmla="val -3064"/>
              <a:gd name="adj3" fmla="val 172104"/>
              <a:gd name="adj4" fmla="val -3601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Peak Query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254489" y="4999360"/>
            <a:ext cx="1401444" cy="298574"/>
          </a:xfrm>
          <a:prstGeom prst="ellipse">
            <a:avLst/>
          </a:prstGeom>
          <a:noFill/>
          <a:ln>
            <a:solidFill>
              <a:srgbClr val="CF54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Left Brace 18"/>
          <p:cNvSpPr/>
          <p:nvPr/>
        </p:nvSpPr>
        <p:spPr>
          <a:xfrm>
            <a:off x="726384" y="2554870"/>
            <a:ext cx="499870" cy="2984837"/>
          </a:xfrm>
          <a:prstGeom prst="leftBrace">
            <a:avLst/>
          </a:prstGeom>
          <a:ln>
            <a:solidFill>
              <a:srgbClr val="CF543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581" y="3768586"/>
            <a:ext cx="111381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Log Record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/>
                <a:cs typeface="+mn-cs"/>
              </a:rPr>
              <a:t>Chen Li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w Cen M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8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0737" y="5486400"/>
            <a:ext cx="1418663" cy="533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17513"/>
            <a:ext cx="7793037" cy="11430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ea typeface="宋体" pitchFamily="2" charset="-122"/>
              </a:rPr>
              <a:t>Q: Why is </a:t>
            </a:r>
            <a:r>
              <a:rPr lang="en-US" altLang="zh-CN" dirty="0" err="1" smtClean="0">
                <a:solidFill>
                  <a:srgbClr val="C00000"/>
                </a:solidFill>
                <a:ea typeface="宋体" pitchFamily="2" charset="-122"/>
              </a:rPr>
              <a:t>DBRank</a:t>
            </a:r>
            <a:r>
              <a:rPr lang="en-US" altLang="zh-CN" dirty="0" smtClean="0">
                <a:ea typeface="宋体" pitchFamily="2" charset="-122"/>
              </a:rPr>
              <a:t> in </a:t>
            </a:r>
            <a:r>
              <a:rPr lang="en-US" altLang="zh-CN" dirty="0" smtClean="0">
                <a:solidFill>
                  <a:srgbClr val="C00000"/>
                </a:solidFill>
                <a:ea typeface="宋体" pitchFamily="2" charset="-122"/>
              </a:rPr>
              <a:t>Istanbul</a:t>
            </a:r>
            <a:r>
              <a:rPr lang="en-US" altLang="zh-CN" dirty="0" smtClean="0">
                <a:ea typeface="宋体" pitchFamily="2" charset="-122"/>
              </a:rPr>
              <a:t>?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0737" y="5486400"/>
            <a:ext cx="2590800" cy="6096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altLang="zh-CN" sz="2800" b="1" dirty="0" err="1">
                <a:ea typeface="宋体" pitchFamily="2" charset="-122"/>
              </a:rPr>
              <a:t>Topkapı</a:t>
            </a:r>
            <a:r>
              <a:rPr lang="en-US" altLang="zh-CN" sz="2800" b="1" dirty="0">
                <a:ea typeface="宋体" pitchFamily="2" charset="-122"/>
              </a:rPr>
              <a:t> Palace</a:t>
            </a:r>
            <a:endParaRPr lang="en-US" altLang="zh-CN" sz="2000" b="1" dirty="0" smtClean="0">
              <a:ea typeface="宋体" pitchFamily="2" charset="-122"/>
            </a:endParaRPr>
          </a:p>
        </p:txBody>
      </p:sp>
      <p:pic>
        <p:nvPicPr>
          <p:cNvPr id="1026" name="Picture 2" descr="http://apartmentinistanbul.co.uk/istanbul-guide/the-leanders-tower/index_clip_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737" y="1600200"/>
            <a:ext cx="564776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898571" y="5486400"/>
            <a:ext cx="2590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altLang="zh-CN" sz="2800" b="1" dirty="0" smtClean="0">
                <a:solidFill>
                  <a:srgbClr val="C00000"/>
                </a:solidFill>
                <a:ea typeface="宋体" pitchFamily="2" charset="-122"/>
              </a:rPr>
              <a:t>Top</a:t>
            </a:r>
            <a:r>
              <a:rPr lang="en-US" altLang="zh-CN" sz="2800" b="1" dirty="0" smtClean="0">
                <a:ea typeface="宋体" pitchFamily="2" charset="-122"/>
              </a:rPr>
              <a:t>-</a:t>
            </a:r>
            <a:r>
              <a:rPr lang="en-US" altLang="zh-CN" sz="2800" b="1" dirty="0" smtClean="0">
                <a:solidFill>
                  <a:srgbClr val="00B050"/>
                </a:solidFill>
                <a:ea typeface="宋体" pitchFamily="2" charset="-122"/>
              </a:rPr>
              <a:t>k</a:t>
            </a:r>
            <a:r>
              <a:rPr lang="en-US" altLang="zh-CN" sz="2800" b="1" dirty="0" smtClean="0">
                <a:ea typeface="宋体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ea typeface="宋体" pitchFamily="2" charset="-122"/>
              </a:rPr>
              <a:t>api</a:t>
            </a:r>
            <a:endParaRPr lang="en-US" altLang="zh-CN" sz="2000" b="1" dirty="0" smtClean="0">
              <a:solidFill>
                <a:srgbClr val="7030A0"/>
              </a:solidFill>
              <a:ea typeface="宋体" pitchFamily="2" charset="-122"/>
            </a:endParaRPr>
          </a:p>
        </p:txBody>
      </p:sp>
      <p:pic>
        <p:nvPicPr>
          <p:cNvPr id="1028" name="Picture 4" descr="https://encrypted-tbn0.google.com/images?q=tbn:ANd9GcQ0HP3f9lVsk-KyQeqqq3WCIuRI2_W2wDpvF0M_-BTKXb6vC7Yj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2" y="4719637"/>
            <a:ext cx="1681163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B260-71FF-4466-8ED1-88FC67F9EFA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86787" grpId="0" build="p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User </a:t>
            </a:r>
            <a:r>
              <a:rPr lang="tr-TR" sz="44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Behavior</a:t>
            </a:r>
            <a:r>
              <a:rPr lang="tr-TR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Analysis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188041"/>
            <a:ext cx="8378952" cy="4450759"/>
          </a:xfrm>
        </p:spPr>
        <p:txBody>
          <a:bodyPr>
            <a:normAutofit lnSpcReduction="10000"/>
          </a:bodyPr>
          <a:lstStyle/>
          <a:p>
            <a:pPr marL="320040" lvl="1" indent="0">
              <a:buNone/>
            </a:pPr>
            <a:endParaRPr lang="en-US" dirty="0" smtClean="0"/>
          </a:p>
          <a:p>
            <a:pPr marL="605790" lvl="1" indent="-285750">
              <a:buFont typeface="Arial"/>
              <a:buChar char="•"/>
            </a:pPr>
            <a:endParaRPr lang="en-US" dirty="0" smtClean="0"/>
          </a:p>
          <a:p>
            <a:pPr marL="605790" lvl="1" indent="-285750">
              <a:buFont typeface="Arial"/>
              <a:buChar char="•"/>
            </a:pPr>
            <a:endParaRPr lang="en-US" dirty="0" smtClean="0"/>
          </a:p>
          <a:p>
            <a:pPr marL="605790" lvl="1" indent="-285750">
              <a:buFont typeface="Arial"/>
              <a:buChar char="•"/>
            </a:pPr>
            <a:endParaRPr lang="en-US" dirty="0"/>
          </a:p>
          <a:p>
            <a:pPr marL="605790" lvl="1" indent="-285750">
              <a:buFont typeface="Arial"/>
              <a:buChar char="•"/>
            </a:pPr>
            <a:r>
              <a:rPr lang="en-US" dirty="0" smtClean="0"/>
              <a:t>96</a:t>
            </a:r>
            <a:r>
              <a:rPr lang="en-US" dirty="0"/>
              <a:t>% queries, 4% clicks</a:t>
            </a:r>
          </a:p>
          <a:p>
            <a:pPr marL="605790" lvl="1" indent="-285750">
              <a:buFont typeface="Arial"/>
              <a:buChar char="•"/>
            </a:pPr>
            <a:r>
              <a:rPr lang="en-US" dirty="0"/>
              <a:t>35% of sessions have click records</a:t>
            </a:r>
          </a:p>
          <a:p>
            <a:pPr marL="605790" lvl="1" indent="-285750">
              <a:buFont typeface="Arial"/>
              <a:buChar char="•"/>
            </a:pPr>
            <a:r>
              <a:rPr lang="en-US" dirty="0"/>
              <a:t>Median of session durations is 3 </a:t>
            </a:r>
            <a:r>
              <a:rPr lang="en-US" dirty="0" smtClean="0"/>
              <a:t>sec</a:t>
            </a:r>
          </a:p>
          <a:p>
            <a:pPr marL="320040" lvl="1" indent="0">
              <a:buNone/>
            </a:pPr>
            <a:endParaRPr lang="en-US" dirty="0"/>
          </a:p>
          <a:p>
            <a:pPr marL="605790" lvl="1" indent="-285750">
              <a:buFont typeface="Arial"/>
              <a:buChar char="•"/>
            </a:pPr>
            <a:r>
              <a:rPr lang="en-US" dirty="0"/>
              <a:t>Average peak query length is 8.89 chars</a:t>
            </a:r>
          </a:p>
          <a:p>
            <a:pPr marL="605790" lvl="1" indent="-285750">
              <a:buFont typeface="Arial"/>
              <a:buChar char="•"/>
            </a:pPr>
            <a:r>
              <a:rPr lang="en-US" dirty="0"/>
              <a:t>Average number of queries in a session is </a:t>
            </a:r>
            <a:r>
              <a:rPr lang="en-US" dirty="0" smtClean="0"/>
              <a:t>9.16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724128" y="1188042"/>
            <a:ext cx="827705" cy="1492149"/>
            <a:chOff x="1724128" y="1764493"/>
            <a:chExt cx="827705" cy="1492149"/>
          </a:xfrm>
        </p:grpSpPr>
        <p:grpSp>
          <p:nvGrpSpPr>
            <p:cNvPr id="26" name="Group 25"/>
            <p:cNvGrpSpPr/>
            <p:nvPr/>
          </p:nvGrpSpPr>
          <p:grpSpPr>
            <a:xfrm>
              <a:off x="1724128" y="1764493"/>
              <a:ext cx="707335" cy="871638"/>
              <a:chOff x="577035" y="2681323"/>
              <a:chExt cx="1350854" cy="3010079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577035" y="2681323"/>
                <a:ext cx="0" cy="3010079"/>
              </a:xfrm>
              <a:prstGeom prst="line">
                <a:avLst/>
              </a:prstGeom>
              <a:ln>
                <a:solidFill>
                  <a:srgbClr val="CF543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77035" y="5691402"/>
                <a:ext cx="1350854" cy="0"/>
              </a:xfrm>
              <a:prstGeom prst="line">
                <a:avLst/>
              </a:prstGeom>
              <a:ln>
                <a:solidFill>
                  <a:srgbClr val="CF543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1724128" y="2887310"/>
              <a:ext cx="827705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457200"/>
              <a:r>
                <a:rPr lang="en-US" dirty="0" smtClean="0">
                  <a:solidFill>
                    <a:prstClr val="black"/>
                  </a:solidFill>
                </a:rPr>
                <a:t>61%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097094" y="958115"/>
            <a:ext cx="827705" cy="1722076"/>
            <a:chOff x="3715615" y="1534566"/>
            <a:chExt cx="827705" cy="1722076"/>
          </a:xfrm>
        </p:grpSpPr>
        <p:grpSp>
          <p:nvGrpSpPr>
            <p:cNvPr id="23" name="Group 22"/>
            <p:cNvGrpSpPr/>
            <p:nvPr/>
          </p:nvGrpSpPr>
          <p:grpSpPr>
            <a:xfrm>
              <a:off x="3715615" y="1534566"/>
              <a:ext cx="424440" cy="1101565"/>
              <a:chOff x="645213" y="1937715"/>
              <a:chExt cx="1200142" cy="4310685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645213" y="1948571"/>
                <a:ext cx="0" cy="4299829"/>
              </a:xfrm>
              <a:prstGeom prst="line">
                <a:avLst/>
              </a:prstGeom>
              <a:ln>
                <a:solidFill>
                  <a:srgbClr val="CF543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45213" y="1937715"/>
                <a:ext cx="1200141" cy="2166696"/>
              </a:xfrm>
              <a:prstGeom prst="line">
                <a:avLst/>
              </a:prstGeom>
              <a:ln>
                <a:solidFill>
                  <a:srgbClr val="CF543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645213" y="4104411"/>
                <a:ext cx="1200142" cy="2143989"/>
              </a:xfrm>
              <a:prstGeom prst="line">
                <a:avLst/>
              </a:prstGeom>
              <a:ln>
                <a:solidFill>
                  <a:srgbClr val="CF543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3715615" y="2887310"/>
              <a:ext cx="827705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457200"/>
              <a:r>
                <a:rPr lang="en-US" dirty="0" smtClean="0">
                  <a:solidFill>
                    <a:prstClr val="black"/>
                  </a:solidFill>
                </a:rPr>
                <a:t>7.2%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06106" y="1399904"/>
            <a:ext cx="827705" cy="1280287"/>
            <a:chOff x="5256747" y="1976355"/>
            <a:chExt cx="827705" cy="1280287"/>
          </a:xfrm>
        </p:grpSpPr>
        <p:grpSp>
          <p:nvGrpSpPr>
            <p:cNvPr id="19" name="Group 18"/>
            <p:cNvGrpSpPr/>
            <p:nvPr/>
          </p:nvGrpSpPr>
          <p:grpSpPr>
            <a:xfrm>
              <a:off x="5256747" y="1976355"/>
              <a:ext cx="500807" cy="659776"/>
              <a:chOff x="755020" y="2565000"/>
              <a:chExt cx="1524535" cy="343812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755020" y="2565000"/>
                <a:ext cx="0" cy="3438125"/>
              </a:xfrm>
              <a:prstGeom prst="line">
                <a:avLst/>
              </a:prstGeom>
              <a:ln>
                <a:solidFill>
                  <a:srgbClr val="CF543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755020" y="2565000"/>
                <a:ext cx="1524535" cy="0"/>
              </a:xfrm>
              <a:prstGeom prst="line">
                <a:avLst/>
              </a:prstGeom>
              <a:ln>
                <a:solidFill>
                  <a:srgbClr val="CF543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5256747" y="2887310"/>
              <a:ext cx="827705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457200"/>
              <a:r>
                <a:rPr lang="en-US" dirty="0" smtClean="0">
                  <a:solidFill>
                    <a:prstClr val="black"/>
                  </a:solidFill>
                </a:rPr>
                <a:t>12.2%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15117" y="1210122"/>
            <a:ext cx="827705" cy="1470069"/>
            <a:chOff x="6957975" y="1786573"/>
            <a:chExt cx="827705" cy="1470069"/>
          </a:xfrm>
        </p:grpSpPr>
        <p:grpSp>
          <p:nvGrpSpPr>
            <p:cNvPr id="16" name="Group 15"/>
            <p:cNvGrpSpPr/>
            <p:nvPr/>
          </p:nvGrpSpPr>
          <p:grpSpPr>
            <a:xfrm>
              <a:off x="6957975" y="1786573"/>
              <a:ext cx="299802" cy="849558"/>
              <a:chOff x="841860" y="2146915"/>
              <a:chExt cx="1112045" cy="3955331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841860" y="2146915"/>
                <a:ext cx="0" cy="3955331"/>
              </a:xfrm>
              <a:prstGeom prst="line">
                <a:avLst/>
              </a:prstGeom>
              <a:ln>
                <a:solidFill>
                  <a:srgbClr val="CF543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841860" y="2146915"/>
                <a:ext cx="1112044" cy="2261420"/>
              </a:xfrm>
              <a:prstGeom prst="line">
                <a:avLst/>
              </a:prstGeom>
              <a:ln>
                <a:solidFill>
                  <a:srgbClr val="CF543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1476283" y="4408335"/>
                <a:ext cx="477622" cy="715489"/>
              </a:xfrm>
              <a:prstGeom prst="line">
                <a:avLst/>
              </a:prstGeom>
              <a:ln>
                <a:solidFill>
                  <a:srgbClr val="CF543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476283" y="5110258"/>
                <a:ext cx="477621" cy="991988"/>
              </a:xfrm>
              <a:prstGeom prst="line">
                <a:avLst/>
              </a:prstGeom>
              <a:ln>
                <a:solidFill>
                  <a:srgbClr val="CF543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841860" y="6102246"/>
                <a:ext cx="1112045" cy="0"/>
              </a:xfrm>
              <a:prstGeom prst="line">
                <a:avLst/>
              </a:prstGeom>
              <a:ln>
                <a:solidFill>
                  <a:srgbClr val="CF543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6957975" y="2887310"/>
              <a:ext cx="827705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457200"/>
              <a:r>
                <a:rPr lang="en-US" dirty="0" smtClean="0">
                  <a:solidFill>
                    <a:prstClr val="black"/>
                  </a:solidFill>
                </a:rPr>
                <a:t>19.4%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/>
                <a:cs typeface="+mn-cs"/>
              </a:rPr>
              <a:t>Chen Li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w Cen M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65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Benefits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Instant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Search</a:t>
            </a:r>
            <a:endParaRPr lang="tr-TR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11797"/>
              </p:ext>
            </p:extLst>
          </p:nvPr>
        </p:nvGraphicFramePr>
        <p:xfrm>
          <a:off x="1828800" y="2209800"/>
          <a:ext cx="4483986" cy="13716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708749"/>
                <a:gridCol w="2775237"/>
              </a:tblGrid>
              <a:tr h="0"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 smtClean="0">
                          <a:solidFill>
                            <a:srgbClr val="000000"/>
                          </a:solidFill>
                        </a:rPr>
                        <a:t>Median</a:t>
                      </a:r>
                      <a:r>
                        <a:rPr lang="tr-TR" sz="2400" dirty="0" smtClean="0">
                          <a:solidFill>
                            <a:srgbClr val="000000"/>
                          </a:solidFill>
                        </a:rPr>
                        <a:t> of </a:t>
                      </a:r>
                      <a:r>
                        <a:rPr lang="tr-TR" sz="2400" dirty="0" err="1" smtClean="0">
                          <a:solidFill>
                            <a:srgbClr val="000000"/>
                          </a:solidFill>
                        </a:rPr>
                        <a:t>Session</a:t>
                      </a:r>
                      <a:r>
                        <a:rPr lang="tr-TR" sz="24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tr-TR" sz="2400" dirty="0" err="1" smtClean="0">
                          <a:solidFill>
                            <a:srgbClr val="000000"/>
                          </a:solidFill>
                        </a:rPr>
                        <a:t>Durations</a:t>
                      </a:r>
                      <a:endParaRPr lang="tr-TR" sz="24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0000"/>
                          </a:solidFill>
                        </a:rPr>
                        <a:t>PSearch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UCI Directory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</a:rPr>
                        <a:t> Search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/>
                <a:cs typeface="+mn-cs"/>
              </a:rPr>
              <a:t>Chen Li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w Cen M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65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7630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Speed</a:t>
            </a:r>
            <a:endParaRPr lang="en-US" dirty="0"/>
          </a:p>
          <a:p>
            <a:pPr lvl="1"/>
            <a:r>
              <a:rPr lang="en-US" dirty="0"/>
              <a:t>“100ms rule”</a:t>
            </a:r>
          </a:p>
          <a:p>
            <a:pPr lvl="1"/>
            <a:r>
              <a:rPr lang="en-US" dirty="0"/>
              <a:t>Prefix matching</a:t>
            </a:r>
          </a:p>
          <a:p>
            <a:pPr lvl="1"/>
            <a:r>
              <a:rPr lang="en-US" dirty="0"/>
              <a:t>Fuzzy </a:t>
            </a:r>
            <a:r>
              <a:rPr lang="en-US" dirty="0" smtClean="0"/>
              <a:t>matching</a:t>
            </a:r>
            <a:endParaRPr lang="en-US" dirty="0"/>
          </a:p>
        </p:txBody>
      </p:sp>
      <p:pic>
        <p:nvPicPr>
          <p:cNvPr id="2054" name="Picture 6" descr="https://encrypted-tbn1.google.com/images?q=tbn:ANd9GcRMPvuEBAuZJ79yePgMw-1TOOKTcXLjanG1vSR_KZeTpLpSH5D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922" y="990601"/>
            <a:ext cx="153080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28600" y="4267200"/>
            <a:ext cx="8763000" cy="2057400"/>
            <a:chOff x="228600" y="4267200"/>
            <a:chExt cx="8763000" cy="2057400"/>
          </a:xfrm>
        </p:grpSpPr>
        <p:pic>
          <p:nvPicPr>
            <p:cNvPr id="2052" name="Picture 4" descr="https://encrypted-tbn3.google.com/images?q=tbn:ANd9GcSxmbvhj_zxMGK8-RrkNPl0UW49txCVuVDIfe8-QQdho_gPTdR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4495800"/>
              <a:ext cx="1914898" cy="143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228600" y="4267200"/>
              <a:ext cx="8763000" cy="2057400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20040" indent="-320040" algn="l" rtl="0" eaLnBrk="1" latinLnBrk="0" hangingPunct="1">
                <a:spcBef>
                  <a:spcPts val="700"/>
                </a:spcBef>
                <a:buClr>
                  <a:srgbClr val="0000FF"/>
                </a:buClr>
                <a:buSzPct val="60000"/>
                <a:buFont typeface="Wingdings" pitchFamily="2" charset="2"/>
                <a:buChar char=""/>
                <a:defRPr kumimoji="0"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74320" algn="l" rtl="0" eaLnBrk="1" latinLnBrk="0" hangingPunct="1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/>
                <a:buChar char="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latinLnBrk="0" hangingPunct="1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/>
                <a:buChar char="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75000"/>
                <a:buFont typeface="Wingdings"/>
                <a:buChar char="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latinLnBrk="0" hangingPunct="1">
                <a:spcBef>
                  <a:spcPts val="400"/>
                </a:spcBef>
                <a:buClr>
                  <a:schemeClr val="accent4"/>
                </a:buClr>
                <a:buSzPct val="65000"/>
                <a:buFont typeface="Wingdings"/>
                <a:buChar char="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</a:rPr>
                <a:t>Quality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Chen Li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09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>Database built-in full-text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838200"/>
            <a:ext cx="8378952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(Oracle)</a:t>
            </a:r>
          </a:p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    SELECT SCORE(1) score, id, name</a:t>
            </a:r>
          </a:p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    FROM   Products</a:t>
            </a:r>
          </a:p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    WHERE  CONTAINS(doc, ‘</a:t>
            </a:r>
            <a:r>
              <a:rPr lang="en-US" sz="1800" dirty="0" err="1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iphone</a:t>
            </a:r>
            <a:r>
              <a:rPr lang="en-US" sz="18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', 1) &gt; 0</a:t>
            </a:r>
          </a:p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    ORDER BY SCORE(1) DESC;</a:t>
            </a:r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Speed</a:t>
            </a:r>
          </a:p>
          <a:p>
            <a:pPr lvl="1"/>
            <a:r>
              <a:rPr lang="en-US" dirty="0" smtClean="0"/>
              <a:t>Ranking</a:t>
            </a:r>
          </a:p>
        </p:txBody>
      </p:sp>
      <p:pic>
        <p:nvPicPr>
          <p:cNvPr id="4" name="Picture 3" descr="databa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11430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1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Open-source packages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14400"/>
            <a:ext cx="28289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sphinxsearch.com/images/sphin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752600"/>
            <a:ext cx="1905000" cy="485775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743200"/>
            <a:ext cx="8378952" cy="342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 smtClean="0"/>
              <a:t>Limitations</a:t>
            </a:r>
          </a:p>
          <a:p>
            <a:pPr lvl="1"/>
            <a:r>
              <a:rPr lang="en-US" dirty="0" smtClean="0"/>
              <a:t>Weak support of fuzzy search</a:t>
            </a:r>
          </a:p>
          <a:p>
            <a:pPr lvl="1"/>
            <a:r>
              <a:rPr lang="en-US" dirty="0" smtClean="0"/>
              <a:t>Poor ranking in instant search</a:t>
            </a:r>
          </a:p>
        </p:txBody>
      </p:sp>
    </p:spTree>
    <p:extLst>
      <p:ext uri="{BB962C8B-B14F-4D97-AF65-F5344CB8AC3E}">
        <p14:creationId xmlns:p14="http://schemas.microsoft.com/office/powerpoint/2010/main" val="240447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Efficient indexing and searching (WWW09,SIGMOD09,Bioinformatics09, ICDE10,VLDBJ11)</a:t>
            </a:r>
          </a:p>
          <a:p>
            <a:r>
              <a:rPr lang="en-US" sz="3600" dirty="0" smtClean="0"/>
              <a:t>Ranking (SIGIR12)</a:t>
            </a:r>
          </a:p>
          <a:p>
            <a:r>
              <a:rPr lang="en-US" sz="3600" dirty="0" smtClean="0"/>
              <a:t>Log Analysis (WebDB12)</a:t>
            </a:r>
          </a:p>
          <a:p>
            <a:r>
              <a:rPr lang="en-US" sz="3600" dirty="0" smtClean="0"/>
              <a:t>Map search (SSDBM11)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Chen Li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004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ontent Placeholder 2"/>
          <p:cNvSpPr>
            <a:spLocks noGrp="1"/>
          </p:cNvSpPr>
          <p:nvPr>
            <p:ph sz="quarter" idx="1"/>
          </p:nvPr>
        </p:nvSpPr>
        <p:spPr>
          <a:xfrm>
            <a:off x="6362700" y="876300"/>
            <a:ext cx="876300" cy="6477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00FF"/>
                </a:solidFill>
              </a:rPr>
              <a:t>Trie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structures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105400" y="1905001"/>
            <a:ext cx="260163" cy="2620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g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105400" y="2286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25B7E"/>
                </a:solidFill>
              </a:rPr>
              <a:t>r</a:t>
            </a:r>
          </a:p>
        </p:txBody>
      </p:sp>
      <p:sp>
        <p:nvSpPr>
          <p:cNvPr id="9" name="Oval 8"/>
          <p:cNvSpPr/>
          <p:nvPr/>
        </p:nvSpPr>
        <p:spPr>
          <a:xfrm>
            <a:off x="4724400" y="2667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25B7E"/>
                </a:solidFill>
              </a:rPr>
              <a:t>a</a:t>
            </a:r>
          </a:p>
        </p:txBody>
      </p:sp>
      <p:cxnSp>
        <p:nvCxnSpPr>
          <p:cNvPr id="26" name="Straight Arrow Connector 25"/>
          <p:cNvCxnSpPr>
            <a:stCxn id="7" idx="4"/>
            <a:endCxn id="8" idx="0"/>
          </p:cNvCxnSpPr>
          <p:nvPr/>
        </p:nvCxnSpPr>
        <p:spPr>
          <a:xfrm flipH="1">
            <a:off x="5219700" y="2167079"/>
            <a:ext cx="15782" cy="118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4"/>
            <a:endCxn id="9" idx="0"/>
          </p:cNvCxnSpPr>
          <p:nvPr/>
        </p:nvCxnSpPr>
        <p:spPr>
          <a:xfrm flipH="1">
            <a:off x="4838700" y="25146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4"/>
            <a:endCxn id="104" idx="0"/>
          </p:cNvCxnSpPr>
          <p:nvPr/>
        </p:nvCxnSpPr>
        <p:spPr>
          <a:xfrm flipH="1">
            <a:off x="4533900" y="28956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381500" y="3959191"/>
            <a:ext cx="304800" cy="1201123"/>
          </a:xfrm>
          <a:prstGeom prst="rect">
            <a:avLst/>
          </a:prstGeom>
          <a:solidFill>
            <a:schemeClr val="bg1"/>
          </a:solidFill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363640"/>
              </a:solidFill>
            </a:endParaRPr>
          </a:p>
        </p:txBody>
      </p:sp>
      <p:cxnSp>
        <p:nvCxnSpPr>
          <p:cNvPr id="42" name="Straight Connector 41"/>
          <p:cNvCxnSpPr>
            <a:stCxn id="110" idx="4"/>
            <a:endCxn id="41" idx="0"/>
          </p:cNvCxnSpPr>
          <p:nvPr/>
        </p:nvCxnSpPr>
        <p:spPr>
          <a:xfrm>
            <a:off x="4533900" y="3657600"/>
            <a:ext cx="0" cy="30159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6781800" y="1524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781800" y="1905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525B7E"/>
                </a:solidFill>
              </a:rPr>
              <a:t>i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8229600" y="1905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l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6781800" y="2286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c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6781800" y="2667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d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6553200" y="3048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e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7086600" y="3048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m</a:t>
            </a:r>
            <a:endParaRPr lang="en-US" dirty="0">
              <a:solidFill>
                <a:srgbClr val="525B7E"/>
              </a:solidFill>
            </a:endParaRPr>
          </a:p>
        </p:txBody>
      </p:sp>
      <p:cxnSp>
        <p:nvCxnSpPr>
          <p:cNvPr id="86" name="Straight Arrow Connector 85"/>
          <p:cNvCxnSpPr>
            <a:stCxn id="77" idx="4"/>
            <a:endCxn id="80" idx="0"/>
          </p:cNvCxnSpPr>
          <p:nvPr/>
        </p:nvCxnSpPr>
        <p:spPr>
          <a:xfrm>
            <a:off x="6896100" y="1752600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80" idx="4"/>
            <a:endCxn id="82" idx="0"/>
          </p:cNvCxnSpPr>
          <p:nvPr/>
        </p:nvCxnSpPr>
        <p:spPr>
          <a:xfrm>
            <a:off x="6896100" y="2133600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82" idx="4"/>
            <a:endCxn id="83" idx="0"/>
          </p:cNvCxnSpPr>
          <p:nvPr/>
        </p:nvCxnSpPr>
        <p:spPr>
          <a:xfrm>
            <a:off x="6896100" y="2514600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83" idx="4"/>
            <a:endCxn id="84" idx="0"/>
          </p:cNvCxnSpPr>
          <p:nvPr/>
        </p:nvCxnSpPr>
        <p:spPr>
          <a:xfrm flipH="1">
            <a:off x="6667500" y="28956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3" idx="4"/>
            <a:endCxn id="85" idx="0"/>
          </p:cNvCxnSpPr>
          <p:nvPr/>
        </p:nvCxnSpPr>
        <p:spPr>
          <a:xfrm>
            <a:off x="6896100" y="28956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5791200" y="2667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o</a:t>
            </a:r>
            <a:endParaRPr lang="en-US" dirty="0">
              <a:solidFill>
                <a:srgbClr val="525B7E"/>
              </a:solidFill>
            </a:endParaRPr>
          </a:p>
        </p:txBody>
      </p:sp>
      <p:cxnSp>
        <p:nvCxnSpPr>
          <p:cNvPr id="101" name="Straight Arrow Connector 100"/>
          <p:cNvCxnSpPr>
            <a:stCxn id="8" idx="4"/>
            <a:endCxn id="99" idx="0"/>
          </p:cNvCxnSpPr>
          <p:nvPr/>
        </p:nvCxnSpPr>
        <p:spPr>
          <a:xfrm>
            <a:off x="5219700" y="25146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4419600" y="3048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p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4953000" y="3048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y</a:t>
            </a:r>
            <a:endParaRPr lang="en-US" dirty="0">
              <a:solidFill>
                <a:srgbClr val="525B7E"/>
              </a:solidFill>
            </a:endParaRPr>
          </a:p>
        </p:txBody>
      </p:sp>
      <p:cxnSp>
        <p:nvCxnSpPr>
          <p:cNvPr id="107" name="Straight Arrow Connector 106"/>
          <p:cNvCxnSpPr>
            <a:stCxn id="9" idx="4"/>
            <a:endCxn id="105" idx="0"/>
          </p:cNvCxnSpPr>
          <p:nvPr/>
        </p:nvCxnSpPr>
        <p:spPr>
          <a:xfrm>
            <a:off x="4838700" y="28956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4419600" y="3429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h</a:t>
            </a:r>
            <a:endParaRPr lang="en-US" dirty="0">
              <a:solidFill>
                <a:srgbClr val="525B7E"/>
              </a:solidFill>
            </a:endParaRPr>
          </a:p>
        </p:txBody>
      </p:sp>
      <p:cxnSp>
        <p:nvCxnSpPr>
          <p:cNvPr id="111" name="Straight Arrow Connector 110"/>
          <p:cNvCxnSpPr>
            <a:stCxn id="104" idx="4"/>
            <a:endCxn id="110" idx="0"/>
          </p:cNvCxnSpPr>
          <p:nvPr/>
        </p:nvCxnSpPr>
        <p:spPr>
          <a:xfrm>
            <a:off x="4533900" y="3276600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5486400" y="3048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s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6019800" y="3048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u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6019800" y="3429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p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5486400" y="3429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s</a:t>
            </a:r>
            <a:endParaRPr lang="en-US" dirty="0">
              <a:solidFill>
                <a:srgbClr val="525B7E"/>
              </a:solidFill>
            </a:endParaRPr>
          </a:p>
        </p:txBody>
      </p:sp>
      <p:cxnSp>
        <p:nvCxnSpPr>
          <p:cNvPr id="118" name="Straight Arrow Connector 117"/>
          <p:cNvCxnSpPr>
            <a:stCxn id="99" idx="4"/>
            <a:endCxn id="114" idx="0"/>
          </p:cNvCxnSpPr>
          <p:nvPr/>
        </p:nvCxnSpPr>
        <p:spPr>
          <a:xfrm flipH="1">
            <a:off x="5600700" y="28956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99" idx="4"/>
            <a:endCxn id="115" idx="0"/>
          </p:cNvCxnSpPr>
          <p:nvPr/>
        </p:nvCxnSpPr>
        <p:spPr>
          <a:xfrm>
            <a:off x="5905500" y="28956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15" idx="4"/>
            <a:endCxn id="116" idx="0"/>
          </p:cNvCxnSpPr>
          <p:nvPr/>
        </p:nvCxnSpPr>
        <p:spPr>
          <a:xfrm>
            <a:off x="6134100" y="3276600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14" idx="4"/>
            <a:endCxn id="117" idx="0"/>
          </p:cNvCxnSpPr>
          <p:nvPr/>
        </p:nvCxnSpPr>
        <p:spPr>
          <a:xfrm>
            <a:off x="5600700" y="3276600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7924800" y="2286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525B7E"/>
                </a:solidFill>
              </a:rPr>
              <a:t>i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8686800" y="2286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u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8686800" y="2667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525B7E"/>
                </a:solidFill>
              </a:rPr>
              <a:t>i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7620000" y="2667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n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8153400" y="2667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u</a:t>
            </a:r>
            <a:endParaRPr lang="en-US" dirty="0">
              <a:solidFill>
                <a:srgbClr val="525B7E"/>
              </a:solidFill>
            </a:endParaRPr>
          </a:p>
        </p:txBody>
      </p:sp>
      <p:cxnSp>
        <p:nvCxnSpPr>
          <p:cNvPr id="135" name="Straight Arrow Connector 134"/>
          <p:cNvCxnSpPr>
            <a:stCxn id="81" idx="4"/>
            <a:endCxn id="130" idx="0"/>
          </p:cNvCxnSpPr>
          <p:nvPr/>
        </p:nvCxnSpPr>
        <p:spPr>
          <a:xfrm flipH="1">
            <a:off x="8039100" y="21336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81" idx="4"/>
            <a:endCxn id="131" idx="0"/>
          </p:cNvCxnSpPr>
          <p:nvPr/>
        </p:nvCxnSpPr>
        <p:spPr>
          <a:xfrm>
            <a:off x="8343900" y="21336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130" idx="4"/>
            <a:endCxn id="133" idx="0"/>
          </p:cNvCxnSpPr>
          <p:nvPr/>
        </p:nvCxnSpPr>
        <p:spPr>
          <a:xfrm flipH="1">
            <a:off x="7734300" y="25146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130" idx="4"/>
            <a:endCxn id="134" idx="0"/>
          </p:cNvCxnSpPr>
          <p:nvPr/>
        </p:nvCxnSpPr>
        <p:spPr>
          <a:xfrm>
            <a:off x="8039100" y="25146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131" idx="4"/>
            <a:endCxn id="132" idx="0"/>
          </p:cNvCxnSpPr>
          <p:nvPr/>
        </p:nvCxnSpPr>
        <p:spPr>
          <a:xfrm>
            <a:off x="8801100" y="2514600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77" idx="4"/>
            <a:endCxn id="81" idx="0"/>
          </p:cNvCxnSpPr>
          <p:nvPr/>
        </p:nvCxnSpPr>
        <p:spPr>
          <a:xfrm>
            <a:off x="6896100" y="1752600"/>
            <a:ext cx="1447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77" idx="4"/>
            <a:endCxn id="7" idx="0"/>
          </p:cNvCxnSpPr>
          <p:nvPr/>
        </p:nvCxnSpPr>
        <p:spPr>
          <a:xfrm flipH="1">
            <a:off x="5235482" y="1752600"/>
            <a:ext cx="1660618" cy="152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Rectangle 164"/>
              <p:cNvSpPr/>
              <p:nvPr/>
            </p:nvSpPr>
            <p:spPr>
              <a:xfrm>
                <a:off x="4419600" y="3884474"/>
                <a:ext cx="30480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i="1" dirty="0" smtClean="0">
                  <a:solidFill>
                    <a:srgbClr val="36364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i="1" dirty="0">
                  <a:solidFill>
                    <a:srgbClr val="36364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i="1" dirty="0">
                  <a:solidFill>
                    <a:srgbClr val="36364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i="1" dirty="0">
                  <a:solidFill>
                    <a:srgbClr val="36364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600" i="1" dirty="0">
                  <a:solidFill>
                    <a:srgbClr val="36364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65" name="Rectangle 1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884474"/>
                <a:ext cx="304800" cy="1323439"/>
              </a:xfrm>
              <a:prstGeom prst="rect">
                <a:avLst/>
              </a:prstGeom>
              <a:blipFill rotWithShape="1">
                <a:blip r:embed="rId3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Rectangle 165"/>
          <p:cNvSpPr/>
          <p:nvPr/>
        </p:nvSpPr>
        <p:spPr>
          <a:xfrm>
            <a:off x="4922791" y="3943559"/>
            <a:ext cx="304800" cy="1018133"/>
          </a:xfrm>
          <a:prstGeom prst="rect">
            <a:avLst/>
          </a:prstGeom>
          <a:solidFill>
            <a:schemeClr val="bg1"/>
          </a:solidFill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363640"/>
              </a:solidFill>
            </a:endParaRPr>
          </a:p>
        </p:txBody>
      </p:sp>
      <p:cxnSp>
        <p:nvCxnSpPr>
          <p:cNvPr id="167" name="Straight Connector 166"/>
          <p:cNvCxnSpPr>
            <a:stCxn id="105" idx="4"/>
            <a:endCxn id="166" idx="0"/>
          </p:cNvCxnSpPr>
          <p:nvPr/>
        </p:nvCxnSpPr>
        <p:spPr>
          <a:xfrm>
            <a:off x="5067300" y="3276600"/>
            <a:ext cx="7891" cy="66695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5445357" y="3924718"/>
            <a:ext cx="307743" cy="790753"/>
          </a:xfrm>
          <a:prstGeom prst="rect">
            <a:avLst/>
          </a:prstGeom>
          <a:solidFill>
            <a:schemeClr val="bg1"/>
          </a:solidFill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363640"/>
              </a:solidFill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6517937" y="3926444"/>
            <a:ext cx="304800" cy="1036974"/>
          </a:xfrm>
          <a:prstGeom prst="rect">
            <a:avLst/>
          </a:prstGeom>
          <a:solidFill>
            <a:schemeClr val="bg1"/>
          </a:solidFill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363640"/>
              </a:solidFill>
            </a:endParaRPr>
          </a:p>
        </p:txBody>
      </p:sp>
      <p:cxnSp>
        <p:nvCxnSpPr>
          <p:cNvPr id="173" name="Straight Connector 172"/>
          <p:cNvCxnSpPr>
            <a:stCxn id="117" idx="4"/>
            <a:endCxn id="170" idx="0"/>
          </p:cNvCxnSpPr>
          <p:nvPr/>
        </p:nvCxnSpPr>
        <p:spPr>
          <a:xfrm flipH="1">
            <a:off x="5599229" y="3657600"/>
            <a:ext cx="1471" cy="2671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/>
          <p:nvPr/>
        </p:nvSpPr>
        <p:spPr>
          <a:xfrm>
            <a:off x="5981700" y="3924719"/>
            <a:ext cx="304800" cy="1036974"/>
          </a:xfrm>
          <a:prstGeom prst="rect">
            <a:avLst/>
          </a:prstGeom>
          <a:solidFill>
            <a:schemeClr val="bg1"/>
          </a:solidFill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363640"/>
              </a:solidFill>
            </a:endParaRPr>
          </a:p>
        </p:txBody>
      </p:sp>
      <p:cxnSp>
        <p:nvCxnSpPr>
          <p:cNvPr id="177" name="Straight Connector 176"/>
          <p:cNvCxnSpPr>
            <a:stCxn id="116" idx="4"/>
            <a:endCxn id="176" idx="0"/>
          </p:cNvCxnSpPr>
          <p:nvPr/>
        </p:nvCxnSpPr>
        <p:spPr>
          <a:xfrm>
            <a:off x="6134100" y="3657600"/>
            <a:ext cx="0" cy="2671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angle 179"/>
          <p:cNvSpPr/>
          <p:nvPr/>
        </p:nvSpPr>
        <p:spPr>
          <a:xfrm>
            <a:off x="7048500" y="3924718"/>
            <a:ext cx="342900" cy="1283195"/>
          </a:xfrm>
          <a:prstGeom prst="rect">
            <a:avLst/>
          </a:prstGeom>
          <a:solidFill>
            <a:schemeClr val="bg1"/>
          </a:solidFill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363640"/>
              </a:solidFill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7591425" y="3917956"/>
            <a:ext cx="295275" cy="1289957"/>
          </a:xfrm>
          <a:prstGeom prst="rect">
            <a:avLst/>
          </a:prstGeom>
          <a:solidFill>
            <a:schemeClr val="bg1"/>
          </a:solidFill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363640"/>
              </a:solidFill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8153400" y="3886200"/>
            <a:ext cx="304800" cy="1567934"/>
          </a:xfrm>
          <a:prstGeom prst="rect">
            <a:avLst/>
          </a:prstGeom>
          <a:solidFill>
            <a:schemeClr val="bg1"/>
          </a:solidFill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363640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8686800" y="3886200"/>
            <a:ext cx="228600" cy="583049"/>
          </a:xfrm>
          <a:prstGeom prst="rect">
            <a:avLst/>
          </a:prstGeom>
          <a:solidFill>
            <a:schemeClr val="bg1"/>
          </a:solidFill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363640"/>
              </a:solidFill>
            </a:endParaRPr>
          </a:p>
        </p:txBody>
      </p:sp>
      <p:cxnSp>
        <p:nvCxnSpPr>
          <p:cNvPr id="186" name="Straight Connector 185"/>
          <p:cNvCxnSpPr>
            <a:stCxn id="84" idx="4"/>
            <a:endCxn id="172" idx="0"/>
          </p:cNvCxnSpPr>
          <p:nvPr/>
        </p:nvCxnSpPr>
        <p:spPr>
          <a:xfrm>
            <a:off x="6667500" y="3276600"/>
            <a:ext cx="2837" cy="64984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85" idx="4"/>
            <a:endCxn id="180" idx="0"/>
          </p:cNvCxnSpPr>
          <p:nvPr/>
        </p:nvCxnSpPr>
        <p:spPr>
          <a:xfrm>
            <a:off x="7200900" y="3276600"/>
            <a:ext cx="19050" cy="6481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133" idx="4"/>
            <a:endCxn id="181" idx="0"/>
          </p:cNvCxnSpPr>
          <p:nvPr/>
        </p:nvCxnSpPr>
        <p:spPr>
          <a:xfrm>
            <a:off x="7734300" y="2895600"/>
            <a:ext cx="4763" cy="10223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stCxn id="134" idx="4"/>
            <a:endCxn id="182" idx="0"/>
          </p:cNvCxnSpPr>
          <p:nvPr/>
        </p:nvCxnSpPr>
        <p:spPr>
          <a:xfrm>
            <a:off x="8267700" y="2895600"/>
            <a:ext cx="38100" cy="990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>
            <a:stCxn id="132" idx="4"/>
            <a:endCxn id="183" idx="0"/>
          </p:cNvCxnSpPr>
          <p:nvPr/>
        </p:nvCxnSpPr>
        <p:spPr>
          <a:xfrm>
            <a:off x="8801100" y="2895600"/>
            <a:ext cx="0" cy="990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Rectangle 199"/>
              <p:cNvSpPr/>
              <p:nvPr/>
            </p:nvSpPr>
            <p:spPr>
              <a:xfrm>
                <a:off x="4953000" y="3884474"/>
                <a:ext cx="282482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</p:txBody>
          </p:sp>
        </mc:Choice>
        <mc:Fallback xmlns="">
          <p:sp>
            <p:nvSpPr>
              <p:cNvPr id="200" name="Rectangle 1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884474"/>
                <a:ext cx="282482" cy="1077218"/>
              </a:xfrm>
              <a:prstGeom prst="rect">
                <a:avLst/>
              </a:prstGeom>
              <a:blipFill rotWithShape="1">
                <a:blip r:embed="rId4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Rectangle 201"/>
              <p:cNvSpPr/>
              <p:nvPr/>
            </p:nvSpPr>
            <p:spPr>
              <a:xfrm>
                <a:off x="5486400" y="3884474"/>
                <a:ext cx="2667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600" i="1" dirty="0" smtClean="0">
                  <a:solidFill>
                    <a:srgbClr val="36364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600" i="1" dirty="0" smtClean="0">
                  <a:solidFill>
                    <a:srgbClr val="36364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1600" i="1" dirty="0" smtClean="0">
                  <a:solidFill>
                    <a:srgbClr val="36364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02" name="Rectangle 2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884474"/>
                <a:ext cx="266700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Rectangle 203"/>
              <p:cNvSpPr/>
              <p:nvPr/>
            </p:nvSpPr>
            <p:spPr>
              <a:xfrm>
                <a:off x="6019800" y="3886200"/>
                <a:ext cx="3048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i="1" dirty="0" smtClean="0">
                  <a:solidFill>
                    <a:srgbClr val="36364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</p:txBody>
          </p:sp>
        </mc:Choice>
        <mc:Fallback xmlns="">
          <p:sp>
            <p:nvSpPr>
              <p:cNvPr id="204" name="Rectangle 2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886200"/>
                <a:ext cx="304800" cy="1077218"/>
              </a:xfrm>
              <a:prstGeom prst="rect">
                <a:avLst/>
              </a:prstGeom>
              <a:blipFill rotWithShape="1">
                <a:blip r:embed="rId6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Rectangle 205"/>
              <p:cNvSpPr/>
              <p:nvPr/>
            </p:nvSpPr>
            <p:spPr>
              <a:xfrm>
                <a:off x="6534150" y="3886200"/>
                <a:ext cx="3048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i="1" dirty="0" smtClean="0">
                  <a:solidFill>
                    <a:srgbClr val="36364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</p:txBody>
          </p:sp>
        </mc:Choice>
        <mc:Fallback xmlns="">
          <p:sp>
            <p:nvSpPr>
              <p:cNvPr id="206" name="Rectangle 2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150" y="3886200"/>
                <a:ext cx="304800" cy="1077218"/>
              </a:xfrm>
              <a:prstGeom prst="rect">
                <a:avLst/>
              </a:prstGeom>
              <a:blipFill rotWithShape="1">
                <a:blip r:embed="rId7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Rectangle 206"/>
              <p:cNvSpPr/>
              <p:nvPr/>
            </p:nvSpPr>
            <p:spPr>
              <a:xfrm>
                <a:off x="7086600" y="3884474"/>
                <a:ext cx="30480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i="1" dirty="0">
                  <a:solidFill>
                    <a:srgbClr val="36364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07" name="Rectangle 2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884474"/>
                <a:ext cx="304800" cy="1323439"/>
              </a:xfrm>
              <a:prstGeom prst="rect">
                <a:avLst/>
              </a:prstGeom>
              <a:blipFill rotWithShape="1">
                <a:blip r:embed="rId8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Rectangle 207"/>
              <p:cNvSpPr/>
              <p:nvPr/>
            </p:nvSpPr>
            <p:spPr>
              <a:xfrm>
                <a:off x="7620000" y="3884474"/>
                <a:ext cx="304800" cy="1345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600" i="1" dirty="0" smtClean="0">
                  <a:solidFill>
                    <a:srgbClr val="36364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</p:txBody>
          </p:sp>
        </mc:Choice>
        <mc:Fallback xmlns="">
          <p:sp>
            <p:nvSpPr>
              <p:cNvPr id="208" name="Rectangle 2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3884474"/>
                <a:ext cx="304800" cy="1345561"/>
              </a:xfrm>
              <a:prstGeom prst="rect">
                <a:avLst/>
              </a:prstGeom>
              <a:blipFill rotWithShape="1">
                <a:blip r:embed="rId9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Rectangle 208"/>
              <p:cNvSpPr/>
              <p:nvPr/>
            </p:nvSpPr>
            <p:spPr>
              <a:xfrm>
                <a:off x="8153400" y="3884474"/>
                <a:ext cx="3048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</p:txBody>
          </p:sp>
        </mc:Choice>
        <mc:Fallback xmlns="">
          <p:sp>
            <p:nvSpPr>
              <p:cNvPr id="209" name="Rectangle 2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3884474"/>
                <a:ext cx="304800" cy="1569660"/>
              </a:xfrm>
              <a:prstGeom prst="rect">
                <a:avLst/>
              </a:prstGeom>
              <a:blipFill rotWithShape="1">
                <a:blip r:embed="rId10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Rectangle 209"/>
              <p:cNvSpPr/>
              <p:nvPr/>
            </p:nvSpPr>
            <p:spPr>
              <a:xfrm>
                <a:off x="8686800" y="3884474"/>
                <a:ext cx="3048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</p:txBody>
          </p:sp>
        </mc:Choice>
        <mc:Fallback xmlns="">
          <p:sp>
            <p:nvSpPr>
              <p:cNvPr id="210" name="Rectangle 2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3884474"/>
                <a:ext cx="304800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933932"/>
              </p:ext>
            </p:extLst>
          </p:nvPr>
        </p:nvGraphicFramePr>
        <p:xfrm>
          <a:off x="76200" y="1371605"/>
          <a:ext cx="4191000" cy="5027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286"/>
                <a:gridCol w="3392714"/>
              </a:tblGrid>
              <a:tr h="46281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Record</a:t>
                      </a:r>
                      <a:endParaRPr lang="en-US" sz="2000" b="1" dirty="0"/>
                    </a:p>
                  </a:txBody>
                  <a:tcPr/>
                </a:tc>
              </a:tr>
              <a:tr h="456477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000" b="1" i="0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en-US" sz="2000" b="1" i="0" kern="1200" baseline="-250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graph </a:t>
                      </a:r>
                      <a:r>
                        <a:rPr kumimoji="0" lang="en-US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icdm</a:t>
                      </a:r>
                      <a:endParaRPr kumimoji="0" lang="en-US" sz="2000" b="1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64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000" b="1" i="0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en-US" sz="2000" b="1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graph </a:t>
                      </a:r>
                      <a:r>
                        <a:rPr lang="en-US" sz="2000" b="1" baseline="0" dirty="0" smtClean="0"/>
                        <a:t>group </a:t>
                      </a:r>
                      <a:r>
                        <a:rPr lang="en-US" sz="2000" b="1" baseline="0" dirty="0" err="1" smtClean="0"/>
                        <a:t>lui</a:t>
                      </a:r>
                      <a:endParaRPr lang="en-US" sz="2000" b="1" dirty="0"/>
                    </a:p>
                  </a:txBody>
                  <a:tcPr/>
                </a:tc>
              </a:tr>
              <a:tr h="456477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000" b="1" i="1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en-US" sz="2000" b="1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gray </a:t>
                      </a:r>
                      <a:r>
                        <a:rPr kumimoji="0" lang="en-US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icde</a:t>
                      </a:r>
                      <a:r>
                        <a:rPr kumimoji="0"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liu</a:t>
                      </a:r>
                      <a:endParaRPr lang="en-US" sz="2000" b="1" dirty="0"/>
                    </a:p>
                  </a:txBody>
                  <a:tcPr/>
                </a:tc>
              </a:tr>
              <a:tr h="4564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000" b="1" i="0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en-US" sz="2000" b="1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2000" b="1" i="0" u="none" strike="noStrike" kern="1200" baseline="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graph</a:t>
                      </a:r>
                      <a:r>
                        <a:rPr kumimoji="0" lang="fr-FR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2000" b="1" i="0" u="none" strike="noStrike" kern="12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icde</a:t>
                      </a:r>
                      <a:r>
                        <a:rPr kumimoji="0" lang="fr-FR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20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li</a:t>
                      </a:r>
                      <a:r>
                        <a:rPr kumimoji="0" lang="fr-FR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lui</a:t>
                      </a:r>
                      <a:endParaRPr lang="en-US" sz="2000" b="1" dirty="0"/>
                    </a:p>
                  </a:txBody>
                  <a:tcPr/>
                </a:tc>
              </a:tr>
              <a:tr h="456477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000" b="1" i="0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0" lang="en-US" sz="2000" b="1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graph group </a:t>
                      </a:r>
                      <a:r>
                        <a:rPr kumimoji="0" lang="en-US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icdm</a:t>
                      </a:r>
                      <a:r>
                        <a:rPr kumimoji="0"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</a:t>
                      </a:r>
                      <a:r>
                        <a:rPr kumimoji="0"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liu</a:t>
                      </a:r>
                      <a:endParaRPr lang="en-US" sz="2000" b="1" dirty="0"/>
                    </a:p>
                  </a:txBody>
                  <a:tcPr/>
                </a:tc>
              </a:tr>
              <a:tr h="4564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000" b="1" i="0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en-US" sz="2000" b="1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graph gray gross </a:t>
                      </a:r>
                      <a:r>
                        <a:rPr kumimoji="0" lang="en-US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icdm</a:t>
                      </a:r>
                      <a:r>
                        <a:rPr kumimoji="0"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</a:t>
                      </a:r>
                      <a:r>
                        <a:rPr kumimoji="0"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liu</a:t>
                      </a:r>
                      <a:endParaRPr lang="en-US" sz="2000" b="1" dirty="0"/>
                    </a:p>
                  </a:txBody>
                  <a:tcPr/>
                </a:tc>
              </a:tr>
              <a:tr h="456477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000" b="1" i="0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kumimoji="0" lang="en-US" sz="2000" b="1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gray group </a:t>
                      </a:r>
                      <a:r>
                        <a:rPr kumimoji="0" lang="en-US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icdm</a:t>
                      </a:r>
                      <a:r>
                        <a:rPr kumimoji="0"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</a:t>
                      </a:r>
                      <a:r>
                        <a:rPr kumimoji="0"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liu</a:t>
                      </a:r>
                      <a:endParaRPr lang="en-US" sz="2000" b="1" dirty="0"/>
                    </a:p>
                  </a:txBody>
                  <a:tcPr/>
                </a:tc>
              </a:tr>
              <a:tr h="4564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000" b="1" i="0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gray gross group </a:t>
                      </a:r>
                      <a:r>
                        <a:rPr kumimoji="0" lang="en-US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icde</a:t>
                      </a:r>
                      <a:r>
                        <a:rPr kumimoji="0"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</a:t>
                      </a:r>
                      <a:endParaRPr lang="en-US" sz="2000" b="1" dirty="0"/>
                    </a:p>
                  </a:txBody>
                  <a:tcPr/>
                </a:tc>
              </a:tr>
              <a:tr h="456477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000" b="1" i="0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kumimoji="0" lang="en-US" sz="2000" b="1" i="0" kern="1200" baseline="-250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gross </a:t>
                      </a:r>
                      <a:r>
                        <a:rPr kumimoji="0" lang="en-US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icde</a:t>
                      </a:r>
                      <a:r>
                        <a:rPr kumimoji="0"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liu</a:t>
                      </a:r>
                      <a:endParaRPr lang="en-US" sz="2000" b="1" dirty="0"/>
                    </a:p>
                  </a:txBody>
                  <a:tcPr/>
                </a:tc>
              </a:tr>
              <a:tr h="4564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000" b="1" i="0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icdm</a:t>
                      </a:r>
                      <a:r>
                        <a:rPr kumimoji="0"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liu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8" name="Content Placeholder 2"/>
          <p:cNvSpPr txBox="1">
            <a:spLocks/>
          </p:cNvSpPr>
          <p:nvPr/>
        </p:nvSpPr>
        <p:spPr>
          <a:xfrm>
            <a:off x="6019800" y="5562600"/>
            <a:ext cx="2133599" cy="539234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00FF"/>
              </a:buClr>
              <a:buSzPct val="60000"/>
              <a:buFont typeface="Wingdings" pitchFamily="2" charset="2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dirty="0" smtClean="0">
                <a:solidFill>
                  <a:srgbClr val="0000FF"/>
                </a:solidFill>
              </a:rPr>
              <a:t>Inverted Index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Chen Li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70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Fuzzy-search Algorithm: Overview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67913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500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Multi-Prefix Intersection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"/>
          </p:nvPr>
        </p:nvSpPr>
        <p:spPr>
          <a:xfrm>
            <a:off x="4191000" y="914400"/>
            <a:ext cx="4800600" cy="5334000"/>
          </a:xfrm>
        </p:spPr>
        <p:txBody>
          <a:bodyPr/>
          <a:lstStyle/>
          <a:p>
            <a:pPr eaLnBrk="1" hangingPunct="1"/>
            <a:r>
              <a:rPr lang="en-US" smtClean="0"/>
              <a:t>Q = </a:t>
            </a:r>
            <a:r>
              <a:rPr lang="en-US" smtClean="0">
                <a:solidFill>
                  <a:srgbClr val="C00000"/>
                </a:solidFill>
              </a:rPr>
              <a:t>vldb li</a:t>
            </a:r>
            <a:endParaRPr lang="en-US" smtClean="0"/>
          </a:p>
        </p:txBody>
      </p:sp>
      <p:graphicFrame>
        <p:nvGraphicFramePr>
          <p:cNvPr id="4" name="Content Placeholder 179"/>
          <p:cNvGraphicFramePr>
            <a:graphicFrameLocks/>
          </p:cNvGraphicFramePr>
          <p:nvPr/>
        </p:nvGraphicFramePr>
        <p:xfrm>
          <a:off x="609600" y="990600"/>
          <a:ext cx="2590801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1"/>
                <a:gridCol w="2072640"/>
              </a:tblGrid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Record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 data…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data…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Lin…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 Lin Luis…</a:t>
                      </a:r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Liu…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VLDB Lin data…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VLDB…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 VLDB…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3200400"/>
          <a:ext cx="259080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/>
                <a:gridCol w="20574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VLDB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Li</a:t>
                      </a:r>
                      <a:r>
                        <a:rPr lang="en-US" dirty="0" smtClean="0"/>
                        <a:t>n data…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3886200"/>
          <a:ext cx="259080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/>
                <a:gridCol w="20574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VLDB</a:t>
                      </a:r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6248400" y="168751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43400" y="222091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4343400" y="275431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4343400" y="328771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t</a:t>
            </a:r>
          </a:p>
        </p:txBody>
      </p:sp>
      <p:sp>
        <p:nvSpPr>
          <p:cNvPr id="11" name="Oval 10"/>
          <p:cNvSpPr/>
          <p:nvPr/>
        </p:nvSpPr>
        <p:spPr>
          <a:xfrm>
            <a:off x="4343400" y="382111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4343400" y="435451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$</a:t>
            </a:r>
          </a:p>
        </p:txBody>
      </p:sp>
      <p:sp>
        <p:nvSpPr>
          <p:cNvPr id="13" name="Oval 12"/>
          <p:cNvSpPr/>
          <p:nvPr/>
        </p:nvSpPr>
        <p:spPr>
          <a:xfrm>
            <a:off x="6248400" y="222091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l</a:t>
            </a:r>
          </a:p>
        </p:txBody>
      </p:sp>
      <p:sp>
        <p:nvSpPr>
          <p:cNvPr id="14" name="Oval 13"/>
          <p:cNvSpPr/>
          <p:nvPr/>
        </p:nvSpPr>
        <p:spPr>
          <a:xfrm>
            <a:off x="5486400" y="2754313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525B7E"/>
                </a:solidFill>
              </a:rPr>
              <a:t>i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486400" y="328771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n</a:t>
            </a:r>
          </a:p>
        </p:txBody>
      </p:sp>
      <p:sp>
        <p:nvSpPr>
          <p:cNvPr id="16" name="Oval 15"/>
          <p:cNvSpPr/>
          <p:nvPr/>
        </p:nvSpPr>
        <p:spPr>
          <a:xfrm>
            <a:off x="6019800" y="328771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u</a:t>
            </a:r>
          </a:p>
        </p:txBody>
      </p:sp>
      <p:sp>
        <p:nvSpPr>
          <p:cNvPr id="17" name="Oval 16"/>
          <p:cNvSpPr/>
          <p:nvPr/>
        </p:nvSpPr>
        <p:spPr>
          <a:xfrm>
            <a:off x="6019800" y="382111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$</a:t>
            </a:r>
          </a:p>
        </p:txBody>
      </p:sp>
      <p:sp>
        <p:nvSpPr>
          <p:cNvPr id="18" name="Oval 17"/>
          <p:cNvSpPr/>
          <p:nvPr/>
        </p:nvSpPr>
        <p:spPr>
          <a:xfrm>
            <a:off x="6934200" y="275431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u</a:t>
            </a:r>
          </a:p>
        </p:txBody>
      </p:sp>
      <p:sp>
        <p:nvSpPr>
          <p:cNvPr id="19" name="Oval 18"/>
          <p:cNvSpPr/>
          <p:nvPr/>
        </p:nvSpPr>
        <p:spPr>
          <a:xfrm>
            <a:off x="7239000" y="435451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$</a:t>
            </a:r>
          </a:p>
        </p:txBody>
      </p:sp>
      <p:sp>
        <p:nvSpPr>
          <p:cNvPr id="20" name="Oval 19"/>
          <p:cNvSpPr/>
          <p:nvPr/>
        </p:nvSpPr>
        <p:spPr>
          <a:xfrm>
            <a:off x="7924800" y="222091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v</a:t>
            </a:r>
          </a:p>
        </p:txBody>
      </p:sp>
      <p:sp>
        <p:nvSpPr>
          <p:cNvPr id="21" name="Oval 20"/>
          <p:cNvSpPr/>
          <p:nvPr/>
        </p:nvSpPr>
        <p:spPr>
          <a:xfrm>
            <a:off x="7924800" y="275431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l</a:t>
            </a:r>
          </a:p>
        </p:txBody>
      </p:sp>
      <p:sp>
        <p:nvSpPr>
          <p:cNvPr id="22" name="Oval 21"/>
          <p:cNvSpPr/>
          <p:nvPr/>
        </p:nvSpPr>
        <p:spPr>
          <a:xfrm>
            <a:off x="7924800" y="328771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d</a:t>
            </a:r>
          </a:p>
        </p:txBody>
      </p:sp>
      <p:sp>
        <p:nvSpPr>
          <p:cNvPr id="23" name="Oval 22"/>
          <p:cNvSpPr/>
          <p:nvPr/>
        </p:nvSpPr>
        <p:spPr>
          <a:xfrm>
            <a:off x="7924800" y="3821113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b</a:t>
            </a:r>
          </a:p>
        </p:txBody>
      </p:sp>
      <p:sp>
        <p:nvSpPr>
          <p:cNvPr id="24" name="Oval 23"/>
          <p:cNvSpPr/>
          <p:nvPr/>
        </p:nvSpPr>
        <p:spPr>
          <a:xfrm>
            <a:off x="7924800" y="435451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$</a:t>
            </a:r>
          </a:p>
        </p:txBody>
      </p:sp>
      <p:cxnSp>
        <p:nvCxnSpPr>
          <p:cNvPr id="25" name="Straight Arrow Connector 24"/>
          <p:cNvCxnSpPr>
            <a:stCxn id="7" idx="2"/>
            <a:endCxn id="8" idx="7"/>
          </p:cNvCxnSpPr>
          <p:nvPr/>
        </p:nvCxnSpPr>
        <p:spPr>
          <a:xfrm rot="10800000" flipV="1">
            <a:off x="4538663" y="1801813"/>
            <a:ext cx="1709737" cy="452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6"/>
            <a:endCxn id="20" idx="1"/>
          </p:cNvCxnSpPr>
          <p:nvPr/>
        </p:nvCxnSpPr>
        <p:spPr>
          <a:xfrm>
            <a:off x="6477000" y="1801813"/>
            <a:ext cx="1481138" cy="452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4"/>
            <a:endCxn id="9" idx="0"/>
          </p:cNvCxnSpPr>
          <p:nvPr/>
        </p:nvCxnSpPr>
        <p:spPr>
          <a:xfrm rot="5400000">
            <a:off x="4305301" y="2601912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" idx="4"/>
            <a:endCxn id="21" idx="0"/>
          </p:cNvCxnSpPr>
          <p:nvPr/>
        </p:nvCxnSpPr>
        <p:spPr>
          <a:xfrm rot="5400000">
            <a:off x="7886701" y="2601912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4"/>
            <a:endCxn id="10" idx="0"/>
          </p:cNvCxnSpPr>
          <p:nvPr/>
        </p:nvCxnSpPr>
        <p:spPr>
          <a:xfrm rot="5400000">
            <a:off x="4305301" y="3135312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" idx="4"/>
            <a:endCxn id="13" idx="0"/>
          </p:cNvCxnSpPr>
          <p:nvPr/>
        </p:nvCxnSpPr>
        <p:spPr>
          <a:xfrm rot="5400000">
            <a:off x="6210301" y="2068512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4"/>
            <a:endCxn id="11" idx="0"/>
          </p:cNvCxnSpPr>
          <p:nvPr/>
        </p:nvCxnSpPr>
        <p:spPr>
          <a:xfrm rot="5400000">
            <a:off x="4305301" y="3668712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4"/>
            <a:endCxn id="12" idx="0"/>
          </p:cNvCxnSpPr>
          <p:nvPr/>
        </p:nvCxnSpPr>
        <p:spPr>
          <a:xfrm rot="5400000">
            <a:off x="4305301" y="4202112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14" idx="0"/>
          </p:cNvCxnSpPr>
          <p:nvPr/>
        </p:nvCxnSpPr>
        <p:spPr>
          <a:xfrm rot="5400000">
            <a:off x="5772150" y="2244725"/>
            <a:ext cx="338138" cy="681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5"/>
            <a:endCxn id="18" idx="0"/>
          </p:cNvCxnSpPr>
          <p:nvPr/>
        </p:nvCxnSpPr>
        <p:spPr>
          <a:xfrm rot="16200000" flipH="1">
            <a:off x="6577013" y="2282825"/>
            <a:ext cx="338138" cy="604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4" idx="4"/>
            <a:endCxn id="15" idx="0"/>
          </p:cNvCxnSpPr>
          <p:nvPr/>
        </p:nvCxnSpPr>
        <p:spPr>
          <a:xfrm rot="5400000">
            <a:off x="5448301" y="3135312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5"/>
            <a:endCxn id="16" idx="0"/>
          </p:cNvCxnSpPr>
          <p:nvPr/>
        </p:nvCxnSpPr>
        <p:spPr>
          <a:xfrm rot="16200000" flipH="1">
            <a:off x="5738813" y="2892425"/>
            <a:ext cx="338138" cy="452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6" idx="4"/>
            <a:endCxn id="17" idx="0"/>
          </p:cNvCxnSpPr>
          <p:nvPr/>
        </p:nvCxnSpPr>
        <p:spPr>
          <a:xfrm rot="5400000">
            <a:off x="5981701" y="3668712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5" idx="4"/>
            <a:endCxn id="19" idx="0"/>
          </p:cNvCxnSpPr>
          <p:nvPr/>
        </p:nvCxnSpPr>
        <p:spPr>
          <a:xfrm rot="5400000">
            <a:off x="7200901" y="4202112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1" idx="4"/>
            <a:endCxn id="22" idx="0"/>
          </p:cNvCxnSpPr>
          <p:nvPr/>
        </p:nvCxnSpPr>
        <p:spPr>
          <a:xfrm rot="5400000">
            <a:off x="7886701" y="3135312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2" idx="4"/>
            <a:endCxn id="23" idx="0"/>
          </p:cNvCxnSpPr>
          <p:nvPr/>
        </p:nvCxnSpPr>
        <p:spPr>
          <a:xfrm rot="5400000">
            <a:off x="7886701" y="3668712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3" idx="4"/>
            <a:endCxn id="24" idx="0"/>
          </p:cNvCxnSpPr>
          <p:nvPr/>
        </p:nvCxnSpPr>
        <p:spPr>
          <a:xfrm rot="5400000">
            <a:off x="7886701" y="4202112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343400" y="4887913"/>
            <a:ext cx="2286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1</a:t>
            </a:r>
          </a:p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2</a:t>
            </a:r>
          </a:p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3</a:t>
            </a:r>
          </a:p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6</a:t>
            </a:r>
          </a:p>
        </p:txBody>
      </p:sp>
      <p:cxnSp>
        <p:nvCxnSpPr>
          <p:cNvPr id="43" name="Straight Connector 42"/>
          <p:cNvCxnSpPr>
            <a:stCxn id="12" idx="4"/>
            <a:endCxn id="42" idx="0"/>
          </p:cNvCxnSpPr>
          <p:nvPr/>
        </p:nvCxnSpPr>
        <p:spPr>
          <a:xfrm rot="5400000">
            <a:off x="4305301" y="4735512"/>
            <a:ext cx="304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019800" y="427831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5</a:t>
            </a:r>
          </a:p>
        </p:txBody>
      </p:sp>
      <p:cxnSp>
        <p:nvCxnSpPr>
          <p:cNvPr id="45" name="Straight Connector 44"/>
          <p:cNvCxnSpPr>
            <a:stCxn id="17" idx="4"/>
            <a:endCxn id="44" idx="0"/>
          </p:cNvCxnSpPr>
          <p:nvPr/>
        </p:nvCxnSpPr>
        <p:spPr>
          <a:xfrm rot="5400000">
            <a:off x="6019801" y="4164012"/>
            <a:ext cx="228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239000" y="481171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4</a:t>
            </a:r>
          </a:p>
        </p:txBody>
      </p:sp>
      <p:cxnSp>
        <p:nvCxnSpPr>
          <p:cNvPr id="47" name="Straight Connector 46"/>
          <p:cNvCxnSpPr>
            <a:stCxn id="19" idx="4"/>
            <a:endCxn id="46" idx="0"/>
          </p:cNvCxnSpPr>
          <p:nvPr/>
        </p:nvCxnSpPr>
        <p:spPr>
          <a:xfrm rot="5400000">
            <a:off x="7239001" y="4697412"/>
            <a:ext cx="228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924800" y="4887913"/>
            <a:ext cx="2286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6</a:t>
            </a:r>
          </a:p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7</a:t>
            </a:r>
          </a:p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8</a:t>
            </a:r>
          </a:p>
        </p:txBody>
      </p:sp>
      <p:cxnSp>
        <p:nvCxnSpPr>
          <p:cNvPr id="49" name="Straight Connector 48"/>
          <p:cNvCxnSpPr>
            <a:stCxn id="24" idx="4"/>
            <a:endCxn id="48" idx="0"/>
          </p:cNvCxnSpPr>
          <p:nvPr/>
        </p:nvCxnSpPr>
        <p:spPr>
          <a:xfrm rot="5400000">
            <a:off x="7886701" y="4735512"/>
            <a:ext cx="304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5486400" y="382111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$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486400" y="4278313"/>
            <a:ext cx="2286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3</a:t>
            </a:r>
          </a:p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4</a:t>
            </a:r>
          </a:p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6</a:t>
            </a:r>
          </a:p>
        </p:txBody>
      </p:sp>
      <p:cxnSp>
        <p:nvCxnSpPr>
          <p:cNvPr id="52" name="Straight Connector 51"/>
          <p:cNvCxnSpPr>
            <a:stCxn id="50" idx="4"/>
            <a:endCxn id="51" idx="0"/>
          </p:cNvCxnSpPr>
          <p:nvPr/>
        </p:nvCxnSpPr>
        <p:spPr>
          <a:xfrm rot="5400000">
            <a:off x="5486401" y="4164012"/>
            <a:ext cx="228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4"/>
            <a:endCxn id="50" idx="0"/>
          </p:cNvCxnSpPr>
          <p:nvPr/>
        </p:nvCxnSpPr>
        <p:spPr>
          <a:xfrm rot="5400000">
            <a:off x="5448301" y="3668712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7239000" y="328771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525B7E"/>
                </a:solidFill>
              </a:rPr>
              <a:t>i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7239000" y="382111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s</a:t>
            </a:r>
          </a:p>
        </p:txBody>
      </p:sp>
      <p:cxnSp>
        <p:nvCxnSpPr>
          <p:cNvPr id="56" name="Straight Arrow Connector 55"/>
          <p:cNvCxnSpPr>
            <a:stCxn id="18" idx="5"/>
            <a:endCxn id="54" idx="0"/>
          </p:cNvCxnSpPr>
          <p:nvPr/>
        </p:nvCxnSpPr>
        <p:spPr>
          <a:xfrm rot="16200000" flipH="1">
            <a:off x="7072313" y="3006725"/>
            <a:ext cx="338138" cy="223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4" idx="4"/>
            <a:endCxn id="55" idx="0"/>
          </p:cNvCxnSpPr>
          <p:nvPr/>
        </p:nvCxnSpPr>
        <p:spPr>
          <a:xfrm rot="5400000">
            <a:off x="7200901" y="3668712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4953000" y="328771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$</a:t>
            </a:r>
          </a:p>
        </p:txBody>
      </p:sp>
      <p:cxnSp>
        <p:nvCxnSpPr>
          <p:cNvPr id="59" name="Straight Arrow Connector 58"/>
          <p:cNvCxnSpPr>
            <a:stCxn id="14" idx="3"/>
            <a:endCxn id="58" idx="0"/>
          </p:cNvCxnSpPr>
          <p:nvPr/>
        </p:nvCxnSpPr>
        <p:spPr>
          <a:xfrm rot="5400000">
            <a:off x="5124450" y="2892425"/>
            <a:ext cx="338138" cy="452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953000" y="3821113"/>
            <a:ext cx="228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1</a:t>
            </a:r>
          </a:p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8</a:t>
            </a:r>
          </a:p>
        </p:txBody>
      </p:sp>
      <p:cxnSp>
        <p:nvCxnSpPr>
          <p:cNvPr id="61" name="Straight Connector 60"/>
          <p:cNvCxnSpPr>
            <a:stCxn id="58" idx="4"/>
            <a:endCxn id="60" idx="0"/>
          </p:cNvCxnSpPr>
          <p:nvPr/>
        </p:nvCxnSpPr>
        <p:spPr>
          <a:xfrm rot="5400000">
            <a:off x="4914901" y="3668712"/>
            <a:ext cx="304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6629400" y="328771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$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629400" y="3821113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4</a:t>
            </a:r>
          </a:p>
        </p:txBody>
      </p:sp>
      <p:cxnSp>
        <p:nvCxnSpPr>
          <p:cNvPr id="64" name="Straight Connector 63"/>
          <p:cNvCxnSpPr>
            <a:stCxn id="62" idx="4"/>
            <a:endCxn id="63" idx="0"/>
          </p:cNvCxnSpPr>
          <p:nvPr/>
        </p:nvCxnSpPr>
        <p:spPr>
          <a:xfrm rot="5400000">
            <a:off x="6591301" y="3668712"/>
            <a:ext cx="304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8" idx="3"/>
            <a:endCxn id="62" idx="0"/>
          </p:cNvCxnSpPr>
          <p:nvPr/>
        </p:nvCxnSpPr>
        <p:spPr>
          <a:xfrm rot="5400000">
            <a:off x="6686550" y="3006725"/>
            <a:ext cx="338138" cy="223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14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F5FF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F5FF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F5FF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609600"/>
          </a:xfrm>
        </p:spPr>
        <p:txBody>
          <a:bodyPr/>
          <a:lstStyle/>
          <a:p>
            <a:pPr eaLnBrk="1" hangingPunct="1"/>
            <a:r>
              <a:rPr lang="en-US" smtClean="0"/>
              <a:t>Multi-Prefix Intersection: Method 1</a:t>
            </a:r>
          </a:p>
        </p:txBody>
      </p:sp>
      <p:graphicFrame>
        <p:nvGraphicFramePr>
          <p:cNvPr id="180" name="Content Placeholder 179"/>
          <p:cNvGraphicFramePr>
            <a:graphicFrameLocks noGrp="1"/>
          </p:cNvGraphicFramePr>
          <p:nvPr>
            <p:ph sz="quarter" idx="1"/>
          </p:nvPr>
        </p:nvGraphicFramePr>
        <p:xfrm>
          <a:off x="609600" y="990600"/>
          <a:ext cx="2590801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1"/>
                <a:gridCol w="2072640"/>
              </a:tblGrid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Record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 data…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data…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Lin…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 Lin Luis…</a:t>
                      </a:r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Liu…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VLDB Lin data…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VLDB…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 VLDB…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6248400" y="990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343400" y="1524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d</a:t>
            </a:r>
          </a:p>
        </p:txBody>
      </p:sp>
      <p:sp>
        <p:nvSpPr>
          <p:cNvPr id="6" name="Oval 5"/>
          <p:cNvSpPr/>
          <p:nvPr/>
        </p:nvSpPr>
        <p:spPr>
          <a:xfrm>
            <a:off x="4343400" y="20574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4343400" y="2590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t</a:t>
            </a:r>
          </a:p>
        </p:txBody>
      </p:sp>
      <p:sp>
        <p:nvSpPr>
          <p:cNvPr id="8" name="Oval 7"/>
          <p:cNvSpPr/>
          <p:nvPr/>
        </p:nvSpPr>
        <p:spPr>
          <a:xfrm>
            <a:off x="4343400" y="3124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4343400" y="3657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$</a:t>
            </a:r>
          </a:p>
        </p:txBody>
      </p:sp>
      <p:sp>
        <p:nvSpPr>
          <p:cNvPr id="13" name="Oval 12"/>
          <p:cNvSpPr/>
          <p:nvPr/>
        </p:nvSpPr>
        <p:spPr>
          <a:xfrm>
            <a:off x="6248400" y="1524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l</a:t>
            </a:r>
          </a:p>
        </p:txBody>
      </p:sp>
      <p:sp>
        <p:nvSpPr>
          <p:cNvPr id="16" name="Oval 15"/>
          <p:cNvSpPr/>
          <p:nvPr/>
        </p:nvSpPr>
        <p:spPr>
          <a:xfrm>
            <a:off x="5486400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525B7E"/>
                </a:solidFill>
              </a:rPr>
              <a:t>i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86400" y="2590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n</a:t>
            </a:r>
          </a:p>
        </p:txBody>
      </p:sp>
      <p:sp>
        <p:nvSpPr>
          <p:cNvPr id="18" name="Oval 17"/>
          <p:cNvSpPr/>
          <p:nvPr/>
        </p:nvSpPr>
        <p:spPr>
          <a:xfrm>
            <a:off x="6019800" y="2590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u</a:t>
            </a:r>
          </a:p>
        </p:txBody>
      </p:sp>
      <p:sp>
        <p:nvSpPr>
          <p:cNvPr id="19" name="Oval 18"/>
          <p:cNvSpPr/>
          <p:nvPr/>
        </p:nvSpPr>
        <p:spPr>
          <a:xfrm>
            <a:off x="6019800" y="3124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$</a:t>
            </a:r>
          </a:p>
        </p:txBody>
      </p:sp>
      <p:sp>
        <p:nvSpPr>
          <p:cNvPr id="20" name="Oval 19"/>
          <p:cNvSpPr/>
          <p:nvPr/>
        </p:nvSpPr>
        <p:spPr>
          <a:xfrm>
            <a:off x="6934200" y="20574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u</a:t>
            </a:r>
          </a:p>
        </p:txBody>
      </p:sp>
      <p:sp>
        <p:nvSpPr>
          <p:cNvPr id="21" name="Oval 20"/>
          <p:cNvSpPr/>
          <p:nvPr/>
        </p:nvSpPr>
        <p:spPr>
          <a:xfrm>
            <a:off x="7239000" y="3657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$</a:t>
            </a:r>
          </a:p>
        </p:txBody>
      </p:sp>
      <p:sp>
        <p:nvSpPr>
          <p:cNvPr id="22" name="Oval 21"/>
          <p:cNvSpPr/>
          <p:nvPr/>
        </p:nvSpPr>
        <p:spPr>
          <a:xfrm>
            <a:off x="7924800" y="1524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v</a:t>
            </a:r>
          </a:p>
        </p:txBody>
      </p:sp>
      <p:sp>
        <p:nvSpPr>
          <p:cNvPr id="23" name="Oval 22"/>
          <p:cNvSpPr/>
          <p:nvPr/>
        </p:nvSpPr>
        <p:spPr>
          <a:xfrm>
            <a:off x="7924800" y="20574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l</a:t>
            </a:r>
          </a:p>
        </p:txBody>
      </p:sp>
      <p:sp>
        <p:nvSpPr>
          <p:cNvPr id="24" name="Oval 23"/>
          <p:cNvSpPr/>
          <p:nvPr/>
        </p:nvSpPr>
        <p:spPr>
          <a:xfrm>
            <a:off x="7924800" y="2590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d</a:t>
            </a:r>
          </a:p>
        </p:txBody>
      </p:sp>
      <p:sp>
        <p:nvSpPr>
          <p:cNvPr id="25" name="Oval 24"/>
          <p:cNvSpPr/>
          <p:nvPr/>
        </p:nvSpPr>
        <p:spPr>
          <a:xfrm>
            <a:off x="7924800" y="31242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b</a:t>
            </a:r>
          </a:p>
        </p:txBody>
      </p:sp>
      <p:sp>
        <p:nvSpPr>
          <p:cNvPr id="28" name="Oval 27"/>
          <p:cNvSpPr/>
          <p:nvPr/>
        </p:nvSpPr>
        <p:spPr>
          <a:xfrm>
            <a:off x="7924800" y="3657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$</a:t>
            </a:r>
          </a:p>
        </p:txBody>
      </p:sp>
      <p:cxnSp>
        <p:nvCxnSpPr>
          <p:cNvPr id="29" name="Straight Arrow Connector 28"/>
          <p:cNvCxnSpPr>
            <a:stCxn id="4" idx="2"/>
            <a:endCxn id="5" idx="7"/>
          </p:cNvCxnSpPr>
          <p:nvPr/>
        </p:nvCxnSpPr>
        <p:spPr>
          <a:xfrm rot="10800000" flipV="1">
            <a:off x="4538663" y="1104900"/>
            <a:ext cx="1709737" cy="452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6"/>
            <a:endCxn id="22" idx="1"/>
          </p:cNvCxnSpPr>
          <p:nvPr/>
        </p:nvCxnSpPr>
        <p:spPr>
          <a:xfrm>
            <a:off x="6477000" y="1104900"/>
            <a:ext cx="1481138" cy="452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4"/>
            <a:endCxn id="6" idx="0"/>
          </p:cNvCxnSpPr>
          <p:nvPr/>
        </p:nvCxnSpPr>
        <p:spPr>
          <a:xfrm rot="5400000">
            <a:off x="4305301" y="19050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2" idx="4"/>
            <a:endCxn id="23" idx="0"/>
          </p:cNvCxnSpPr>
          <p:nvPr/>
        </p:nvCxnSpPr>
        <p:spPr>
          <a:xfrm rot="5400000">
            <a:off x="7886701" y="19050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4"/>
            <a:endCxn id="7" idx="0"/>
          </p:cNvCxnSpPr>
          <p:nvPr/>
        </p:nvCxnSpPr>
        <p:spPr>
          <a:xfrm rot="5400000">
            <a:off x="4305301" y="24384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4" idx="4"/>
            <a:endCxn id="13" idx="0"/>
          </p:cNvCxnSpPr>
          <p:nvPr/>
        </p:nvCxnSpPr>
        <p:spPr>
          <a:xfrm rot="5400000">
            <a:off x="6210301" y="13716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4"/>
            <a:endCxn id="8" idx="0"/>
          </p:cNvCxnSpPr>
          <p:nvPr/>
        </p:nvCxnSpPr>
        <p:spPr>
          <a:xfrm rot="5400000">
            <a:off x="4305301" y="29718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4"/>
            <a:endCxn id="12" idx="0"/>
          </p:cNvCxnSpPr>
          <p:nvPr/>
        </p:nvCxnSpPr>
        <p:spPr>
          <a:xfrm rot="5400000">
            <a:off x="4305301" y="35052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3" idx="3"/>
            <a:endCxn id="16" idx="0"/>
          </p:cNvCxnSpPr>
          <p:nvPr/>
        </p:nvCxnSpPr>
        <p:spPr>
          <a:xfrm rot="5400000">
            <a:off x="5772150" y="1547813"/>
            <a:ext cx="338137" cy="681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3" idx="5"/>
            <a:endCxn id="20" idx="0"/>
          </p:cNvCxnSpPr>
          <p:nvPr/>
        </p:nvCxnSpPr>
        <p:spPr>
          <a:xfrm rot="16200000" flipH="1">
            <a:off x="6577013" y="1585913"/>
            <a:ext cx="338137" cy="604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6" idx="4"/>
            <a:endCxn id="17" idx="0"/>
          </p:cNvCxnSpPr>
          <p:nvPr/>
        </p:nvCxnSpPr>
        <p:spPr>
          <a:xfrm rot="5400000">
            <a:off x="5448301" y="24384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6" idx="5"/>
            <a:endCxn id="18" idx="0"/>
          </p:cNvCxnSpPr>
          <p:nvPr/>
        </p:nvCxnSpPr>
        <p:spPr>
          <a:xfrm rot="16200000" flipH="1">
            <a:off x="5738813" y="2195513"/>
            <a:ext cx="338137" cy="452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8" idx="4"/>
            <a:endCxn id="19" idx="0"/>
          </p:cNvCxnSpPr>
          <p:nvPr/>
        </p:nvCxnSpPr>
        <p:spPr>
          <a:xfrm rot="5400000">
            <a:off x="5981701" y="29718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24" idx="4"/>
            <a:endCxn id="21" idx="0"/>
          </p:cNvCxnSpPr>
          <p:nvPr/>
        </p:nvCxnSpPr>
        <p:spPr>
          <a:xfrm rot="5400000">
            <a:off x="7200901" y="35052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4"/>
            <a:endCxn id="24" idx="0"/>
          </p:cNvCxnSpPr>
          <p:nvPr/>
        </p:nvCxnSpPr>
        <p:spPr>
          <a:xfrm rot="5400000">
            <a:off x="7886701" y="24384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4" idx="4"/>
            <a:endCxn id="25" idx="0"/>
          </p:cNvCxnSpPr>
          <p:nvPr/>
        </p:nvCxnSpPr>
        <p:spPr>
          <a:xfrm rot="5400000">
            <a:off x="7886701" y="29718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5" idx="4"/>
            <a:endCxn id="28" idx="0"/>
          </p:cNvCxnSpPr>
          <p:nvPr/>
        </p:nvCxnSpPr>
        <p:spPr>
          <a:xfrm rot="5400000">
            <a:off x="7886701" y="35052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343400" y="4191000"/>
            <a:ext cx="2286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1</a:t>
            </a:r>
          </a:p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2</a:t>
            </a:r>
          </a:p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3</a:t>
            </a:r>
          </a:p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6</a:t>
            </a:r>
          </a:p>
        </p:txBody>
      </p:sp>
      <p:cxnSp>
        <p:nvCxnSpPr>
          <p:cNvPr id="56" name="Straight Connector 55"/>
          <p:cNvCxnSpPr>
            <a:stCxn id="12" idx="4"/>
            <a:endCxn id="54" idx="0"/>
          </p:cNvCxnSpPr>
          <p:nvPr/>
        </p:nvCxnSpPr>
        <p:spPr>
          <a:xfrm rot="5400000">
            <a:off x="4305301" y="4038600"/>
            <a:ext cx="304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6019800" y="358140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5</a:t>
            </a:r>
          </a:p>
        </p:txBody>
      </p:sp>
      <p:cxnSp>
        <p:nvCxnSpPr>
          <p:cNvPr id="62" name="Straight Connector 61"/>
          <p:cNvCxnSpPr>
            <a:stCxn id="19" idx="4"/>
            <a:endCxn id="60" idx="0"/>
          </p:cNvCxnSpPr>
          <p:nvPr/>
        </p:nvCxnSpPr>
        <p:spPr>
          <a:xfrm rot="5400000">
            <a:off x="6019801" y="3467100"/>
            <a:ext cx="228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7239000" y="411480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4</a:t>
            </a:r>
          </a:p>
        </p:txBody>
      </p:sp>
      <p:cxnSp>
        <p:nvCxnSpPr>
          <p:cNvPr id="67" name="Straight Connector 66"/>
          <p:cNvCxnSpPr>
            <a:stCxn id="21" idx="4"/>
            <a:endCxn id="65" idx="0"/>
          </p:cNvCxnSpPr>
          <p:nvPr/>
        </p:nvCxnSpPr>
        <p:spPr>
          <a:xfrm rot="5400000">
            <a:off x="7239001" y="4000500"/>
            <a:ext cx="228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7924800" y="4191000"/>
            <a:ext cx="2286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6</a:t>
            </a:r>
          </a:p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7</a:t>
            </a:r>
          </a:p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8</a:t>
            </a:r>
          </a:p>
        </p:txBody>
      </p:sp>
      <p:cxnSp>
        <p:nvCxnSpPr>
          <p:cNvPr id="71" name="Straight Connector 70"/>
          <p:cNvCxnSpPr>
            <a:stCxn id="28" idx="4"/>
            <a:endCxn id="69" idx="0"/>
          </p:cNvCxnSpPr>
          <p:nvPr/>
        </p:nvCxnSpPr>
        <p:spPr>
          <a:xfrm rot="5400000">
            <a:off x="7886701" y="4038600"/>
            <a:ext cx="304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5486400" y="3124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$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5486400" y="3581400"/>
            <a:ext cx="2286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3</a:t>
            </a:r>
          </a:p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4</a:t>
            </a:r>
          </a:p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6</a:t>
            </a:r>
          </a:p>
        </p:txBody>
      </p:sp>
      <p:cxnSp>
        <p:nvCxnSpPr>
          <p:cNvPr id="116" name="Straight Connector 115"/>
          <p:cNvCxnSpPr>
            <a:stCxn id="112" idx="4"/>
            <a:endCxn id="114" idx="0"/>
          </p:cNvCxnSpPr>
          <p:nvPr/>
        </p:nvCxnSpPr>
        <p:spPr>
          <a:xfrm rot="5400000">
            <a:off x="5486401" y="3467100"/>
            <a:ext cx="228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17" idx="4"/>
            <a:endCxn id="112" idx="0"/>
          </p:cNvCxnSpPr>
          <p:nvPr/>
        </p:nvCxnSpPr>
        <p:spPr>
          <a:xfrm rot="5400000">
            <a:off x="5448301" y="29718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>
            <a:off x="7239000" y="2590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525B7E"/>
                </a:solidFill>
              </a:rPr>
              <a:t>i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7239000" y="3124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s</a:t>
            </a:r>
          </a:p>
        </p:txBody>
      </p:sp>
      <p:cxnSp>
        <p:nvCxnSpPr>
          <p:cNvPr id="134" name="Straight Arrow Connector 133"/>
          <p:cNvCxnSpPr>
            <a:stCxn id="20" idx="5"/>
            <a:endCxn id="123" idx="0"/>
          </p:cNvCxnSpPr>
          <p:nvPr/>
        </p:nvCxnSpPr>
        <p:spPr>
          <a:xfrm rot="16200000" flipH="1">
            <a:off x="7072313" y="2309813"/>
            <a:ext cx="338137" cy="223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23" idx="4"/>
            <a:endCxn id="124" idx="0"/>
          </p:cNvCxnSpPr>
          <p:nvPr/>
        </p:nvCxnSpPr>
        <p:spPr>
          <a:xfrm rot="5400000">
            <a:off x="7200901" y="29718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/>
          <p:cNvSpPr/>
          <p:nvPr/>
        </p:nvSpPr>
        <p:spPr>
          <a:xfrm>
            <a:off x="4953000" y="2590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$</a:t>
            </a:r>
          </a:p>
        </p:txBody>
      </p:sp>
      <p:cxnSp>
        <p:nvCxnSpPr>
          <p:cNvPr id="141" name="Straight Arrow Connector 140"/>
          <p:cNvCxnSpPr>
            <a:stCxn id="16" idx="3"/>
            <a:endCxn id="139" idx="0"/>
          </p:cNvCxnSpPr>
          <p:nvPr/>
        </p:nvCxnSpPr>
        <p:spPr>
          <a:xfrm rot="5400000">
            <a:off x="5124450" y="2195513"/>
            <a:ext cx="338137" cy="452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4953000" y="3124200"/>
            <a:ext cx="228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1</a:t>
            </a:r>
          </a:p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8</a:t>
            </a:r>
          </a:p>
        </p:txBody>
      </p:sp>
      <p:cxnSp>
        <p:nvCxnSpPr>
          <p:cNvPr id="147" name="Straight Connector 146"/>
          <p:cNvCxnSpPr>
            <a:stCxn id="139" idx="4"/>
            <a:endCxn id="145" idx="0"/>
          </p:cNvCxnSpPr>
          <p:nvPr/>
        </p:nvCxnSpPr>
        <p:spPr>
          <a:xfrm rot="5400000">
            <a:off x="4914901" y="2971800"/>
            <a:ext cx="304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Oval 162"/>
          <p:cNvSpPr/>
          <p:nvPr/>
        </p:nvSpPr>
        <p:spPr>
          <a:xfrm>
            <a:off x="6629400" y="2590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$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6629400" y="312420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4</a:t>
            </a:r>
          </a:p>
        </p:txBody>
      </p:sp>
      <p:cxnSp>
        <p:nvCxnSpPr>
          <p:cNvPr id="167" name="Straight Connector 166"/>
          <p:cNvCxnSpPr>
            <a:stCxn id="163" idx="4"/>
            <a:endCxn id="165" idx="0"/>
          </p:cNvCxnSpPr>
          <p:nvPr/>
        </p:nvCxnSpPr>
        <p:spPr>
          <a:xfrm rot="5400000">
            <a:off x="6591301" y="2971800"/>
            <a:ext cx="304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20" idx="3"/>
            <a:endCxn id="163" idx="0"/>
          </p:cNvCxnSpPr>
          <p:nvPr/>
        </p:nvCxnSpPr>
        <p:spPr>
          <a:xfrm rot="5400000">
            <a:off x="6686550" y="2309813"/>
            <a:ext cx="338137" cy="223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Rectangle 186"/>
          <p:cNvSpPr/>
          <p:nvPr/>
        </p:nvSpPr>
        <p:spPr>
          <a:xfrm>
            <a:off x="5486400" y="5410200"/>
            <a:ext cx="1295400" cy="228600"/>
          </a:xfrm>
          <a:prstGeom prst="rect">
            <a:avLst/>
          </a:prstGeom>
          <a:solidFill>
            <a:srgbClr val="CBF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1 3 4 5 6 8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5486400" y="5715000"/>
            <a:ext cx="762000" cy="2286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6 7 8</a:t>
            </a:r>
          </a:p>
        </p:txBody>
      </p:sp>
      <p:sp>
        <p:nvSpPr>
          <p:cNvPr id="189" name="TextBox 188"/>
          <p:cNvSpPr txBox="1">
            <a:spLocks noChangeArrowheads="1"/>
          </p:cNvSpPr>
          <p:nvPr/>
        </p:nvSpPr>
        <p:spPr bwMode="auto">
          <a:xfrm>
            <a:off x="4876800" y="5334000"/>
            <a:ext cx="287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li</a:t>
            </a:r>
          </a:p>
        </p:txBody>
      </p:sp>
      <p:sp>
        <p:nvSpPr>
          <p:cNvPr id="190" name="TextBox 189"/>
          <p:cNvSpPr txBox="1">
            <a:spLocks noChangeArrowheads="1"/>
          </p:cNvSpPr>
          <p:nvPr/>
        </p:nvSpPr>
        <p:spPr bwMode="auto">
          <a:xfrm>
            <a:off x="4876800" y="5638800"/>
            <a:ext cx="590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vldb</a:t>
            </a:r>
          </a:p>
        </p:txBody>
      </p:sp>
      <p:sp>
        <p:nvSpPr>
          <p:cNvPr id="191" name="Rectangle 190"/>
          <p:cNvSpPr/>
          <p:nvPr/>
        </p:nvSpPr>
        <p:spPr>
          <a:xfrm>
            <a:off x="8077200" y="5562600"/>
            <a:ext cx="5334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6 8</a:t>
            </a:r>
          </a:p>
        </p:txBody>
      </p:sp>
      <p:sp>
        <p:nvSpPr>
          <p:cNvPr id="192" name="Right Arrow 191"/>
          <p:cNvSpPr/>
          <p:nvPr/>
        </p:nvSpPr>
        <p:spPr>
          <a:xfrm>
            <a:off x="7010400" y="54864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3" name="Content Placeholder 2"/>
          <p:cNvSpPr txBox="1">
            <a:spLocks/>
          </p:cNvSpPr>
          <p:nvPr/>
        </p:nvSpPr>
        <p:spPr bwMode="auto">
          <a:xfrm>
            <a:off x="609600" y="5334000"/>
            <a:ext cx="342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rgbClr val="7D8524"/>
              </a:buClr>
              <a:buSzPct val="60000"/>
              <a:buFont typeface="Wingdings" pitchFamily="2" charset="2"/>
              <a:buChar char=""/>
            </a:pPr>
            <a:r>
              <a:rPr lang="en-US" sz="2900">
                <a:solidFill>
                  <a:srgbClr val="000000"/>
                </a:solidFill>
              </a:rPr>
              <a:t>Q = </a:t>
            </a:r>
            <a:r>
              <a:rPr lang="en-US" sz="2900">
                <a:solidFill>
                  <a:srgbClr val="C00000"/>
                </a:solidFill>
              </a:rPr>
              <a:t>vldb li</a:t>
            </a:r>
          </a:p>
        </p:txBody>
      </p:sp>
      <p:graphicFrame>
        <p:nvGraphicFramePr>
          <p:cNvPr id="194" name="Table 193"/>
          <p:cNvGraphicFramePr>
            <a:graphicFrameLocks noGrp="1"/>
          </p:cNvGraphicFramePr>
          <p:nvPr/>
        </p:nvGraphicFramePr>
        <p:xfrm>
          <a:off x="609600" y="4495800"/>
          <a:ext cx="365760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47800"/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Space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Inverted</a:t>
                      </a:r>
                      <a:r>
                        <a:rPr lang="en-US" baseline="0" dirty="0" smtClean="0"/>
                        <a:t> index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Union + intersection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2895600" y="6248400"/>
            <a:ext cx="434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19088" indent="-319088">
              <a:spcBef>
                <a:spcPts val="700"/>
              </a:spcBef>
              <a:buClr>
                <a:srgbClr val="7D8524"/>
              </a:buClr>
              <a:buSzPct val="60000"/>
            </a:pPr>
            <a:r>
              <a:rPr lang="en-US" sz="2000">
                <a:solidFill>
                  <a:srgbClr val="000000"/>
                </a:solidFill>
              </a:rPr>
              <a:t>More efficient intersection approaches…</a:t>
            </a:r>
            <a:endParaRPr lang="en-US" sz="2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8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F5FF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F5FF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F5FF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187" grpId="0" animBg="1"/>
      <p:bldP spid="188" grpId="0" animBg="1"/>
      <p:bldP spid="189" grpId="0"/>
      <p:bldP spid="190" grpId="0"/>
      <p:bldP spid="191" grpId="0" animBg="1"/>
      <p:bldP spid="192" grpId="0" animBg="1"/>
      <p:bldP spid="1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295400"/>
          </a:xfrm>
        </p:spPr>
        <p:txBody>
          <a:bodyPr/>
          <a:lstStyle/>
          <a:p>
            <a:r>
              <a:rPr lang="en-US" dirty="0" smtClean="0"/>
              <a:t>Personal Journey: 2001 …</a:t>
            </a:r>
            <a:endParaRPr lang="en-US" dirty="0"/>
          </a:p>
        </p:txBody>
      </p:sp>
      <p:pic>
        <p:nvPicPr>
          <p:cNvPr id="18436" name="Picture 4" descr="http://cva.stanford.edu/people/davidbbs/photos/stanford_memorial_church/memorial%20church%20stanford%20large%20panorama%2020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2590800"/>
            <a:ext cx="3883906" cy="2590800"/>
          </a:xfrm>
          <a:prstGeom prst="rect">
            <a:avLst/>
          </a:prstGeom>
          <a:noFill/>
        </p:spPr>
      </p:pic>
      <p:pic>
        <p:nvPicPr>
          <p:cNvPr id="7" name="Picture 2" descr="http://chem.ps.uci.edu/~lawm/UCI%20seal%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181600"/>
            <a:ext cx="3200400" cy="825420"/>
          </a:xfrm>
          <a:prstGeom prst="rect">
            <a:avLst/>
          </a:prstGeom>
          <a:noFill/>
        </p:spPr>
      </p:pic>
      <p:pic>
        <p:nvPicPr>
          <p:cNvPr id="8" name="Picture 4" descr="http://www.wildnatureimages.com/images%203/Newport-Beach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90800"/>
            <a:ext cx="3905729" cy="2590800"/>
          </a:xfrm>
          <a:prstGeom prst="rect">
            <a:avLst/>
          </a:prstGeom>
          <a:noFill/>
        </p:spPr>
      </p:pic>
      <p:pic>
        <p:nvPicPr>
          <p:cNvPr id="1026" name="Picture 2" descr="Stanford Universi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5334000"/>
            <a:ext cx="2428875" cy="571501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B260-71FF-4466-8ED1-88FC67F9EFA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Multi-Prefix Intersection: Method 2</a:t>
            </a:r>
          </a:p>
        </p:txBody>
      </p:sp>
      <p:graphicFrame>
        <p:nvGraphicFramePr>
          <p:cNvPr id="90" name="Content Placeholder 89"/>
          <p:cNvGraphicFramePr>
            <a:graphicFrameLocks noGrp="1"/>
          </p:cNvGraphicFramePr>
          <p:nvPr>
            <p:ph sz="quarter" idx="1"/>
          </p:nvPr>
        </p:nvGraphicFramePr>
        <p:xfrm>
          <a:off x="2743200" y="990600"/>
          <a:ext cx="1524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</a:tblGrid>
              <a:tr h="24553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Forward List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4553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1 2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553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553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1 3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553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3 5 6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553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4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553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1 3 7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553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7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553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2 7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6248400" y="990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525B7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343400" y="1524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d</a:t>
            </a:r>
          </a:p>
        </p:txBody>
      </p:sp>
      <p:sp>
        <p:nvSpPr>
          <p:cNvPr id="6" name="Oval 5"/>
          <p:cNvSpPr/>
          <p:nvPr/>
        </p:nvSpPr>
        <p:spPr>
          <a:xfrm>
            <a:off x="4343400" y="20574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4343400" y="2590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t</a:t>
            </a:r>
          </a:p>
        </p:txBody>
      </p:sp>
      <p:sp>
        <p:nvSpPr>
          <p:cNvPr id="8" name="Oval 7"/>
          <p:cNvSpPr/>
          <p:nvPr/>
        </p:nvSpPr>
        <p:spPr>
          <a:xfrm>
            <a:off x="4343400" y="3124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4343400" y="3657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$</a:t>
            </a:r>
          </a:p>
        </p:txBody>
      </p:sp>
      <p:sp>
        <p:nvSpPr>
          <p:cNvPr id="10" name="Oval 9"/>
          <p:cNvSpPr/>
          <p:nvPr/>
        </p:nvSpPr>
        <p:spPr>
          <a:xfrm>
            <a:off x="6248400" y="1524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l</a:t>
            </a:r>
          </a:p>
        </p:txBody>
      </p:sp>
      <p:sp>
        <p:nvSpPr>
          <p:cNvPr id="11" name="Oval 10"/>
          <p:cNvSpPr/>
          <p:nvPr/>
        </p:nvSpPr>
        <p:spPr>
          <a:xfrm>
            <a:off x="5486400" y="20574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525B7E"/>
                </a:solidFill>
              </a:rPr>
              <a:t>i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86400" y="2590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n</a:t>
            </a:r>
          </a:p>
        </p:txBody>
      </p:sp>
      <p:sp>
        <p:nvSpPr>
          <p:cNvPr id="13" name="Oval 12"/>
          <p:cNvSpPr/>
          <p:nvPr/>
        </p:nvSpPr>
        <p:spPr>
          <a:xfrm>
            <a:off x="6019800" y="2590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u</a:t>
            </a:r>
          </a:p>
        </p:txBody>
      </p:sp>
      <p:sp>
        <p:nvSpPr>
          <p:cNvPr id="14" name="Oval 13"/>
          <p:cNvSpPr/>
          <p:nvPr/>
        </p:nvSpPr>
        <p:spPr>
          <a:xfrm>
            <a:off x="6019800" y="3124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$</a:t>
            </a:r>
          </a:p>
        </p:txBody>
      </p:sp>
      <p:sp>
        <p:nvSpPr>
          <p:cNvPr id="15" name="Oval 14"/>
          <p:cNvSpPr/>
          <p:nvPr/>
        </p:nvSpPr>
        <p:spPr>
          <a:xfrm>
            <a:off x="6934200" y="20574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u</a:t>
            </a:r>
          </a:p>
        </p:txBody>
      </p:sp>
      <p:sp>
        <p:nvSpPr>
          <p:cNvPr id="16" name="Oval 15"/>
          <p:cNvSpPr/>
          <p:nvPr/>
        </p:nvSpPr>
        <p:spPr>
          <a:xfrm>
            <a:off x="7239000" y="3657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$</a:t>
            </a:r>
          </a:p>
        </p:txBody>
      </p:sp>
      <p:sp>
        <p:nvSpPr>
          <p:cNvPr id="17" name="Oval 16"/>
          <p:cNvSpPr/>
          <p:nvPr/>
        </p:nvSpPr>
        <p:spPr>
          <a:xfrm>
            <a:off x="7924800" y="1524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v</a:t>
            </a:r>
          </a:p>
        </p:txBody>
      </p:sp>
      <p:sp>
        <p:nvSpPr>
          <p:cNvPr id="18" name="Oval 17"/>
          <p:cNvSpPr/>
          <p:nvPr/>
        </p:nvSpPr>
        <p:spPr>
          <a:xfrm>
            <a:off x="7924800" y="20574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l</a:t>
            </a:r>
          </a:p>
        </p:txBody>
      </p:sp>
      <p:sp>
        <p:nvSpPr>
          <p:cNvPr id="19" name="Oval 18"/>
          <p:cNvSpPr/>
          <p:nvPr/>
        </p:nvSpPr>
        <p:spPr>
          <a:xfrm>
            <a:off x="7924800" y="2590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d</a:t>
            </a:r>
          </a:p>
        </p:txBody>
      </p:sp>
      <p:sp>
        <p:nvSpPr>
          <p:cNvPr id="20" name="Oval 19"/>
          <p:cNvSpPr/>
          <p:nvPr/>
        </p:nvSpPr>
        <p:spPr>
          <a:xfrm>
            <a:off x="7924800" y="3124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b</a:t>
            </a:r>
          </a:p>
        </p:txBody>
      </p:sp>
      <p:sp>
        <p:nvSpPr>
          <p:cNvPr id="21" name="Oval 20"/>
          <p:cNvSpPr/>
          <p:nvPr/>
        </p:nvSpPr>
        <p:spPr>
          <a:xfrm>
            <a:off x="7924800" y="3657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$</a:t>
            </a:r>
          </a:p>
        </p:txBody>
      </p:sp>
      <p:cxnSp>
        <p:nvCxnSpPr>
          <p:cNvPr id="22" name="Straight Arrow Connector 21"/>
          <p:cNvCxnSpPr>
            <a:stCxn id="4" idx="2"/>
            <a:endCxn id="5" idx="7"/>
          </p:cNvCxnSpPr>
          <p:nvPr/>
        </p:nvCxnSpPr>
        <p:spPr>
          <a:xfrm rot="10800000" flipV="1">
            <a:off x="4538663" y="1104900"/>
            <a:ext cx="1709737" cy="452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6"/>
            <a:endCxn id="17" idx="1"/>
          </p:cNvCxnSpPr>
          <p:nvPr/>
        </p:nvCxnSpPr>
        <p:spPr>
          <a:xfrm>
            <a:off x="6477000" y="1104900"/>
            <a:ext cx="1481138" cy="452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4"/>
            <a:endCxn id="6" idx="0"/>
          </p:cNvCxnSpPr>
          <p:nvPr/>
        </p:nvCxnSpPr>
        <p:spPr>
          <a:xfrm rot="5400000">
            <a:off x="4305301" y="19050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4"/>
            <a:endCxn id="18" idx="0"/>
          </p:cNvCxnSpPr>
          <p:nvPr/>
        </p:nvCxnSpPr>
        <p:spPr>
          <a:xfrm rot="5400000">
            <a:off x="7886701" y="19050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4"/>
            <a:endCxn id="7" idx="0"/>
          </p:cNvCxnSpPr>
          <p:nvPr/>
        </p:nvCxnSpPr>
        <p:spPr>
          <a:xfrm rot="5400000">
            <a:off x="4305301" y="24384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" idx="4"/>
            <a:endCxn id="10" idx="0"/>
          </p:cNvCxnSpPr>
          <p:nvPr/>
        </p:nvCxnSpPr>
        <p:spPr>
          <a:xfrm rot="5400000">
            <a:off x="6210301" y="13716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4"/>
            <a:endCxn id="8" idx="0"/>
          </p:cNvCxnSpPr>
          <p:nvPr/>
        </p:nvCxnSpPr>
        <p:spPr>
          <a:xfrm rot="5400000">
            <a:off x="4305301" y="29718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4"/>
            <a:endCxn id="9" idx="0"/>
          </p:cNvCxnSpPr>
          <p:nvPr/>
        </p:nvCxnSpPr>
        <p:spPr>
          <a:xfrm rot="5400000">
            <a:off x="4305301" y="35052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3"/>
            <a:endCxn id="11" idx="0"/>
          </p:cNvCxnSpPr>
          <p:nvPr/>
        </p:nvCxnSpPr>
        <p:spPr>
          <a:xfrm rot="5400000">
            <a:off x="5772150" y="1547813"/>
            <a:ext cx="338137" cy="681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5"/>
            <a:endCxn id="15" idx="0"/>
          </p:cNvCxnSpPr>
          <p:nvPr/>
        </p:nvCxnSpPr>
        <p:spPr>
          <a:xfrm rot="16200000" flipH="1">
            <a:off x="6577013" y="1585913"/>
            <a:ext cx="338137" cy="604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4"/>
            <a:endCxn id="12" idx="0"/>
          </p:cNvCxnSpPr>
          <p:nvPr/>
        </p:nvCxnSpPr>
        <p:spPr>
          <a:xfrm rot="5400000">
            <a:off x="5448301" y="24384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5"/>
            <a:endCxn id="13" idx="0"/>
          </p:cNvCxnSpPr>
          <p:nvPr/>
        </p:nvCxnSpPr>
        <p:spPr>
          <a:xfrm rot="16200000" flipH="1">
            <a:off x="5738813" y="2195513"/>
            <a:ext cx="338137" cy="452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4"/>
            <a:endCxn id="14" idx="0"/>
          </p:cNvCxnSpPr>
          <p:nvPr/>
        </p:nvCxnSpPr>
        <p:spPr>
          <a:xfrm rot="5400000">
            <a:off x="5981701" y="29718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2" idx="4"/>
            <a:endCxn id="16" idx="0"/>
          </p:cNvCxnSpPr>
          <p:nvPr/>
        </p:nvCxnSpPr>
        <p:spPr>
          <a:xfrm rot="5400000">
            <a:off x="7200901" y="35052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8" idx="4"/>
            <a:endCxn id="19" idx="0"/>
          </p:cNvCxnSpPr>
          <p:nvPr/>
        </p:nvCxnSpPr>
        <p:spPr>
          <a:xfrm rot="5400000">
            <a:off x="7886701" y="24384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9" idx="4"/>
            <a:endCxn id="20" idx="0"/>
          </p:cNvCxnSpPr>
          <p:nvPr/>
        </p:nvCxnSpPr>
        <p:spPr>
          <a:xfrm rot="5400000">
            <a:off x="7886701" y="29718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0" idx="4"/>
            <a:endCxn id="21" idx="0"/>
          </p:cNvCxnSpPr>
          <p:nvPr/>
        </p:nvCxnSpPr>
        <p:spPr>
          <a:xfrm rot="5400000">
            <a:off x="7886701" y="35052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343400" y="4191000"/>
            <a:ext cx="2286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1</a:t>
            </a:r>
          </a:p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2</a:t>
            </a:r>
          </a:p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3</a:t>
            </a:r>
          </a:p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6</a:t>
            </a:r>
          </a:p>
        </p:txBody>
      </p:sp>
      <p:cxnSp>
        <p:nvCxnSpPr>
          <p:cNvPr id="40" name="Straight Connector 39"/>
          <p:cNvCxnSpPr>
            <a:stCxn id="9" idx="4"/>
            <a:endCxn id="39" idx="0"/>
          </p:cNvCxnSpPr>
          <p:nvPr/>
        </p:nvCxnSpPr>
        <p:spPr>
          <a:xfrm rot="5400000">
            <a:off x="4305301" y="4038600"/>
            <a:ext cx="304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019800" y="358140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5</a:t>
            </a:r>
          </a:p>
        </p:txBody>
      </p:sp>
      <p:cxnSp>
        <p:nvCxnSpPr>
          <p:cNvPr id="42" name="Straight Connector 41"/>
          <p:cNvCxnSpPr>
            <a:stCxn id="14" idx="4"/>
            <a:endCxn id="41" idx="0"/>
          </p:cNvCxnSpPr>
          <p:nvPr/>
        </p:nvCxnSpPr>
        <p:spPr>
          <a:xfrm rot="5400000">
            <a:off x="6019801" y="3467100"/>
            <a:ext cx="228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239000" y="411480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4</a:t>
            </a:r>
          </a:p>
        </p:txBody>
      </p:sp>
      <p:cxnSp>
        <p:nvCxnSpPr>
          <p:cNvPr id="44" name="Straight Connector 43"/>
          <p:cNvCxnSpPr>
            <a:stCxn id="16" idx="4"/>
            <a:endCxn id="43" idx="0"/>
          </p:cNvCxnSpPr>
          <p:nvPr/>
        </p:nvCxnSpPr>
        <p:spPr>
          <a:xfrm rot="5400000">
            <a:off x="7239001" y="4000500"/>
            <a:ext cx="228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924800" y="4191000"/>
            <a:ext cx="2286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6</a:t>
            </a:r>
          </a:p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7</a:t>
            </a:r>
          </a:p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8</a:t>
            </a:r>
          </a:p>
        </p:txBody>
      </p:sp>
      <p:cxnSp>
        <p:nvCxnSpPr>
          <p:cNvPr id="46" name="Straight Connector 45"/>
          <p:cNvCxnSpPr>
            <a:stCxn id="21" idx="4"/>
            <a:endCxn id="45" idx="0"/>
          </p:cNvCxnSpPr>
          <p:nvPr/>
        </p:nvCxnSpPr>
        <p:spPr>
          <a:xfrm rot="5400000">
            <a:off x="7886701" y="4038600"/>
            <a:ext cx="304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5486400" y="3124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$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486400" y="3581400"/>
            <a:ext cx="2286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3</a:t>
            </a:r>
          </a:p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4</a:t>
            </a:r>
          </a:p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6</a:t>
            </a:r>
          </a:p>
        </p:txBody>
      </p:sp>
      <p:cxnSp>
        <p:nvCxnSpPr>
          <p:cNvPr id="49" name="Straight Connector 48"/>
          <p:cNvCxnSpPr>
            <a:stCxn id="47" idx="4"/>
            <a:endCxn id="48" idx="0"/>
          </p:cNvCxnSpPr>
          <p:nvPr/>
        </p:nvCxnSpPr>
        <p:spPr>
          <a:xfrm rot="5400000">
            <a:off x="5486401" y="3467100"/>
            <a:ext cx="228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2" idx="4"/>
            <a:endCxn id="47" idx="0"/>
          </p:cNvCxnSpPr>
          <p:nvPr/>
        </p:nvCxnSpPr>
        <p:spPr>
          <a:xfrm rot="5400000">
            <a:off x="5448301" y="29718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7239000" y="2590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525B7E"/>
                </a:solidFill>
              </a:rPr>
              <a:t>i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7239000" y="3124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25B7E"/>
                </a:solidFill>
              </a:rPr>
              <a:t>s</a:t>
            </a:r>
          </a:p>
        </p:txBody>
      </p:sp>
      <p:cxnSp>
        <p:nvCxnSpPr>
          <p:cNvPr id="53" name="Straight Arrow Connector 52"/>
          <p:cNvCxnSpPr>
            <a:stCxn id="15" idx="5"/>
            <a:endCxn id="51" idx="0"/>
          </p:cNvCxnSpPr>
          <p:nvPr/>
        </p:nvCxnSpPr>
        <p:spPr>
          <a:xfrm rot="16200000" flipH="1">
            <a:off x="7072313" y="2309813"/>
            <a:ext cx="338137" cy="223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1" idx="4"/>
            <a:endCxn id="52" idx="0"/>
          </p:cNvCxnSpPr>
          <p:nvPr/>
        </p:nvCxnSpPr>
        <p:spPr>
          <a:xfrm rot="5400000">
            <a:off x="7200901" y="29718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4953000" y="2590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$</a:t>
            </a:r>
          </a:p>
        </p:txBody>
      </p:sp>
      <p:cxnSp>
        <p:nvCxnSpPr>
          <p:cNvPr id="56" name="Straight Arrow Connector 55"/>
          <p:cNvCxnSpPr>
            <a:stCxn id="11" idx="3"/>
            <a:endCxn id="55" idx="0"/>
          </p:cNvCxnSpPr>
          <p:nvPr/>
        </p:nvCxnSpPr>
        <p:spPr>
          <a:xfrm rot="5400000">
            <a:off x="5124450" y="2195513"/>
            <a:ext cx="338137" cy="452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4953000" y="3124200"/>
            <a:ext cx="228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1</a:t>
            </a:r>
          </a:p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8</a:t>
            </a:r>
          </a:p>
        </p:txBody>
      </p:sp>
      <p:cxnSp>
        <p:nvCxnSpPr>
          <p:cNvPr id="58" name="Straight Connector 57"/>
          <p:cNvCxnSpPr>
            <a:stCxn id="55" idx="4"/>
            <a:endCxn id="57" idx="0"/>
          </p:cNvCxnSpPr>
          <p:nvPr/>
        </p:nvCxnSpPr>
        <p:spPr>
          <a:xfrm rot="5400000">
            <a:off x="4914901" y="2971800"/>
            <a:ext cx="304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629400" y="2590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$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629400" y="312420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4</a:t>
            </a:r>
          </a:p>
        </p:txBody>
      </p:sp>
      <p:cxnSp>
        <p:nvCxnSpPr>
          <p:cNvPr id="61" name="Straight Connector 60"/>
          <p:cNvCxnSpPr>
            <a:stCxn id="59" idx="4"/>
            <a:endCxn id="60" idx="0"/>
          </p:cNvCxnSpPr>
          <p:nvPr/>
        </p:nvCxnSpPr>
        <p:spPr>
          <a:xfrm rot="5400000">
            <a:off x="6591301" y="2971800"/>
            <a:ext cx="304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5" idx="3"/>
            <a:endCxn id="59" idx="0"/>
          </p:cNvCxnSpPr>
          <p:nvPr/>
        </p:nvCxnSpPr>
        <p:spPr>
          <a:xfrm rot="5400000">
            <a:off x="6686550" y="2309813"/>
            <a:ext cx="338137" cy="223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Content Placeholder 179"/>
          <p:cNvGraphicFramePr>
            <a:graphicFrameLocks/>
          </p:cNvGraphicFramePr>
          <p:nvPr/>
        </p:nvGraphicFramePr>
        <p:xfrm>
          <a:off x="609600" y="990600"/>
          <a:ext cx="2209799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1"/>
                <a:gridCol w="1767838"/>
              </a:tblGrid>
              <a:tr h="2624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Record</a:t>
                      </a:r>
                      <a:endParaRPr lang="en-US" sz="1600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 data…</a:t>
                      </a:r>
                      <a:endParaRPr lang="en-US" sz="1600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data…</a:t>
                      </a:r>
                      <a:endParaRPr lang="en-US" sz="1600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 Lin…</a:t>
                      </a:r>
                      <a:endParaRPr lang="en-US" sz="1600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Lu Lin Luis…</a:t>
                      </a:r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Liu…</a:t>
                      </a:r>
                      <a:endParaRPr lang="en-US" sz="1600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VLDB Lin data…</a:t>
                      </a:r>
                      <a:endParaRPr lang="en-US" sz="1600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VLDB…</a:t>
                      </a:r>
                      <a:endParaRPr lang="en-US" sz="1600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 VLDB…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400800" y="914400"/>
            <a:ext cx="520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00000"/>
                </a:solidFill>
              </a:rPr>
              <a:t>[1, 7]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4495800" y="1524000"/>
            <a:ext cx="512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00000"/>
                </a:solidFill>
              </a:rPr>
              <a:t>[1, 1]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495800" y="1981200"/>
            <a:ext cx="512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00000"/>
                </a:solidFill>
              </a:rPr>
              <a:t>[1, 1]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4495800" y="2514600"/>
            <a:ext cx="512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00000"/>
                </a:solidFill>
              </a:rPr>
              <a:t>[1, 1]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4495800" y="3048000"/>
            <a:ext cx="512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00000"/>
                </a:solidFill>
              </a:rPr>
              <a:t>[1, 1]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6400800" y="1447800"/>
            <a:ext cx="512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00000"/>
                </a:solidFill>
              </a:rPr>
              <a:t>[2, 6]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5638800" y="1981200"/>
            <a:ext cx="512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00000"/>
                </a:solidFill>
              </a:rPr>
              <a:t>[2, 4]</a:t>
            </a:r>
          </a:p>
        </p:txBody>
      </p:sp>
      <p:sp>
        <p:nvSpPr>
          <p:cNvPr id="43131" name="TextBox 73"/>
          <p:cNvSpPr txBox="1">
            <a:spLocks noChangeArrowheads="1"/>
          </p:cNvSpPr>
          <p:nvPr/>
        </p:nvSpPr>
        <p:spPr bwMode="auto">
          <a:xfrm>
            <a:off x="4495800" y="3657600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43132" name="TextBox 74"/>
          <p:cNvSpPr txBox="1">
            <a:spLocks noChangeArrowheads="1"/>
          </p:cNvSpPr>
          <p:nvPr/>
        </p:nvSpPr>
        <p:spPr bwMode="auto">
          <a:xfrm>
            <a:off x="5105400" y="2590800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43133" name="TextBox 75"/>
          <p:cNvSpPr txBox="1">
            <a:spLocks noChangeArrowheads="1"/>
          </p:cNvSpPr>
          <p:nvPr/>
        </p:nvSpPr>
        <p:spPr bwMode="auto">
          <a:xfrm>
            <a:off x="5638800" y="3124200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43134" name="TextBox 76"/>
          <p:cNvSpPr txBox="1">
            <a:spLocks noChangeArrowheads="1"/>
          </p:cNvSpPr>
          <p:nvPr/>
        </p:nvSpPr>
        <p:spPr bwMode="auto">
          <a:xfrm>
            <a:off x="6172200" y="3124200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43135" name="TextBox 77"/>
          <p:cNvSpPr txBox="1">
            <a:spLocks noChangeArrowheads="1"/>
          </p:cNvSpPr>
          <p:nvPr/>
        </p:nvSpPr>
        <p:spPr bwMode="auto">
          <a:xfrm>
            <a:off x="6781800" y="2590800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43136" name="TextBox 78"/>
          <p:cNvSpPr txBox="1">
            <a:spLocks noChangeArrowheads="1"/>
          </p:cNvSpPr>
          <p:nvPr/>
        </p:nvSpPr>
        <p:spPr bwMode="auto">
          <a:xfrm>
            <a:off x="7391400" y="3657600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43137" name="TextBox 79"/>
          <p:cNvSpPr txBox="1">
            <a:spLocks noChangeArrowheads="1"/>
          </p:cNvSpPr>
          <p:nvPr/>
        </p:nvSpPr>
        <p:spPr bwMode="auto">
          <a:xfrm>
            <a:off x="8077200" y="3657600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5638800" y="2514600"/>
            <a:ext cx="512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00000"/>
                </a:solidFill>
              </a:rPr>
              <a:t>[3, 3]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6172200" y="2514600"/>
            <a:ext cx="512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00000"/>
                </a:solidFill>
              </a:rPr>
              <a:t>[4, 4]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7086600" y="1981200"/>
            <a:ext cx="512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00000"/>
                </a:solidFill>
              </a:rPr>
              <a:t>[5, 6]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7391400" y="2514600"/>
            <a:ext cx="512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00000"/>
                </a:solidFill>
              </a:rPr>
              <a:t>[6, 6]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7391400" y="3048000"/>
            <a:ext cx="512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00000"/>
                </a:solidFill>
              </a:rPr>
              <a:t>[6, 6]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8077200" y="1447800"/>
            <a:ext cx="520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00000"/>
                </a:solidFill>
              </a:rPr>
              <a:t>[7, 7]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8077200" y="1981200"/>
            <a:ext cx="520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00000"/>
                </a:solidFill>
              </a:rPr>
              <a:t>[7, 7]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8077200" y="2514600"/>
            <a:ext cx="520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00000"/>
                </a:solidFill>
              </a:rPr>
              <a:t>[7, 7]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8077200" y="3048000"/>
            <a:ext cx="520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00000"/>
                </a:solidFill>
              </a:rPr>
              <a:t>[7, 7]</a:t>
            </a:r>
          </a:p>
        </p:txBody>
      </p:sp>
      <p:sp>
        <p:nvSpPr>
          <p:cNvPr id="91" name="Content Placeholder 2"/>
          <p:cNvSpPr txBox="1">
            <a:spLocks/>
          </p:cNvSpPr>
          <p:nvPr/>
        </p:nvSpPr>
        <p:spPr bwMode="auto">
          <a:xfrm>
            <a:off x="609600" y="5486400"/>
            <a:ext cx="342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rgbClr val="7D8524"/>
              </a:buClr>
              <a:buSzPct val="60000"/>
              <a:buFont typeface="Wingdings" pitchFamily="2" charset="2"/>
              <a:buChar char=""/>
            </a:pPr>
            <a:r>
              <a:rPr lang="en-US" sz="2900">
                <a:solidFill>
                  <a:srgbClr val="000000"/>
                </a:solidFill>
              </a:rPr>
              <a:t>Q = </a:t>
            </a:r>
            <a:r>
              <a:rPr lang="en-US" sz="2900">
                <a:solidFill>
                  <a:srgbClr val="C00000"/>
                </a:solidFill>
              </a:rPr>
              <a:t>vldb li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981200" y="4648200"/>
            <a:ext cx="2286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6</a:t>
            </a:r>
          </a:p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7</a:t>
            </a:r>
          </a:p>
          <a:p>
            <a:pPr algn="ctr">
              <a:defRPr/>
            </a:pPr>
            <a:r>
              <a:rPr lang="en-US" dirty="0">
                <a:solidFill>
                  <a:srgbClr val="363640"/>
                </a:solidFill>
              </a:rPr>
              <a:t>8</a:t>
            </a: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2362200" y="5105400"/>
            <a:ext cx="692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[2, 4]</a:t>
            </a:r>
          </a:p>
        </p:txBody>
      </p:sp>
      <p:sp>
        <p:nvSpPr>
          <p:cNvPr id="99" name="Right Arrow 98"/>
          <p:cNvSpPr/>
          <p:nvPr/>
        </p:nvSpPr>
        <p:spPr>
          <a:xfrm rot="13433898">
            <a:off x="900113" y="4518025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0" name="Right Arrow 99"/>
          <p:cNvSpPr/>
          <p:nvPr/>
        </p:nvSpPr>
        <p:spPr>
          <a:xfrm rot="18827157">
            <a:off x="2878138" y="45212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609600" y="4953000"/>
            <a:ext cx="1166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Read each</a:t>
            </a: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2971800" y="4953000"/>
            <a:ext cx="1406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Verify/Probe</a:t>
            </a:r>
          </a:p>
        </p:txBody>
      </p:sp>
      <p:graphicFrame>
        <p:nvGraphicFramePr>
          <p:cNvPr id="103" name="Table 102"/>
          <p:cNvGraphicFramePr>
            <a:graphicFrameLocks noGrp="1"/>
          </p:cNvGraphicFramePr>
          <p:nvPr/>
        </p:nvGraphicFramePr>
        <p:xfrm>
          <a:off x="609600" y="2971800"/>
          <a:ext cx="3657601" cy="33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725"/>
                <a:gridCol w="1790075"/>
                <a:gridCol w="1447801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VLDB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Li</a:t>
                      </a:r>
                      <a:r>
                        <a:rPr lang="en-US" sz="1600" dirty="0" smtClean="0"/>
                        <a:t>n data…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1 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 7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4" name="Table 103"/>
          <p:cNvGraphicFramePr>
            <a:graphicFrameLocks noGrp="1"/>
          </p:cNvGraphicFramePr>
          <p:nvPr/>
        </p:nvGraphicFramePr>
        <p:xfrm>
          <a:off x="609600" y="3657600"/>
          <a:ext cx="3657601" cy="33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725"/>
                <a:gridCol w="1806641"/>
                <a:gridCol w="1431235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Li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VLDB</a:t>
                      </a:r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 7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5" name="Table 104"/>
          <p:cNvGraphicFramePr>
            <a:graphicFrameLocks noGrp="1"/>
          </p:cNvGraphicFramePr>
          <p:nvPr/>
        </p:nvGraphicFramePr>
        <p:xfrm>
          <a:off x="4343400" y="5410200"/>
          <a:ext cx="426720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29751"/>
                <a:gridCol w="27374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Space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Inverted</a:t>
                      </a:r>
                      <a:r>
                        <a:rPr lang="en-US" baseline="0" dirty="0" smtClean="0"/>
                        <a:t> + forward index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Probing forward lists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12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1" grpId="0"/>
      <p:bldP spid="93" grpId="0" animBg="1"/>
      <p:bldP spid="94" grpId="0"/>
      <p:bldP spid="99" grpId="0" animBg="1"/>
      <p:bldP spid="100" grpId="0" animBg="1"/>
      <p:bldP spid="101" grpId="0"/>
      <p:bldP spid="10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4495800" y="1143000"/>
            <a:ext cx="153843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prstClr val="black"/>
                </a:solidFill>
              </a:rPr>
              <a:t>Aggregate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4600" y="2961502"/>
            <a:ext cx="1524000" cy="69609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35112" y="5257800"/>
            <a:ext cx="6551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92D050"/>
                </a:solidFill>
              </a:rPr>
              <a:t>graph</a:t>
            </a:r>
            <a:r>
              <a:rPr lang="en-US" sz="4000" dirty="0" smtClean="0">
                <a:solidFill>
                  <a:prstClr val="black"/>
                </a:solidFill>
              </a:rPr>
              <a:t>, gray, gross, </a:t>
            </a:r>
            <a:r>
              <a:rPr lang="en-US" sz="4000" b="1" dirty="0" err="1" smtClean="0">
                <a:solidFill>
                  <a:srgbClr val="0070C0"/>
                </a:solidFill>
              </a:rPr>
              <a:t>icde</a:t>
            </a:r>
            <a:r>
              <a:rPr lang="en-US" sz="4000" dirty="0" smtClean="0">
                <a:solidFill>
                  <a:prstClr val="black"/>
                </a:solidFill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</a:rPr>
              <a:t>li</a:t>
            </a:r>
            <a:r>
              <a:rPr lang="en-US" sz="4000" dirty="0" err="1" smtClean="0">
                <a:solidFill>
                  <a:prstClr val="black"/>
                </a:solidFill>
              </a:rPr>
              <a:t>n</a:t>
            </a:r>
            <a:r>
              <a:rPr lang="en-US" sz="4000" dirty="0" smtClean="0">
                <a:solidFill>
                  <a:prstClr val="black"/>
                </a:solidFill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</a:rPr>
              <a:t>li</a:t>
            </a:r>
            <a:r>
              <a:rPr lang="en-US" sz="4000" dirty="0" err="1" smtClean="0">
                <a:solidFill>
                  <a:prstClr val="black"/>
                </a:solidFill>
              </a:rPr>
              <a:t>u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5112" y="5257800"/>
            <a:ext cx="6551688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5261429"/>
            <a:ext cx="16265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</a:rPr>
              <a:t>R</a:t>
            </a:r>
            <a:r>
              <a:rPr lang="en-US" sz="4000" b="1" dirty="0" smtClean="0">
                <a:solidFill>
                  <a:prstClr val="black"/>
                </a:solidFill>
              </a:rPr>
              <a:t>ecord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4886" y="2949845"/>
            <a:ext cx="15254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Query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2312" y="2964359"/>
            <a:ext cx="1446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92D050"/>
                </a:solidFill>
              </a:rPr>
              <a:t>graph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76800" y="2956918"/>
            <a:ext cx="106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err="1" smtClean="0">
                <a:solidFill>
                  <a:srgbClr val="0070C0"/>
                </a:solidFill>
              </a:rPr>
              <a:t>icde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62500" y="2964947"/>
            <a:ext cx="1333500" cy="6782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99758" y="2935278"/>
            <a:ext cx="45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li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39000" y="2935279"/>
            <a:ext cx="106680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4400" b="1" dirty="0">
              <a:solidFill>
                <a:prstClr val="black"/>
              </a:solidFill>
            </a:endParaRPr>
          </a:p>
        </p:txBody>
      </p:sp>
      <p:cxnSp>
        <p:nvCxnSpPr>
          <p:cNvPr id="21" name="Straight Arrow Connector 20"/>
          <p:cNvCxnSpPr>
            <a:stCxn id="14" idx="2"/>
          </p:cNvCxnSpPr>
          <p:nvPr/>
        </p:nvCxnSpPr>
        <p:spPr>
          <a:xfrm flipH="1">
            <a:off x="2819400" y="3672245"/>
            <a:ext cx="496056" cy="1737955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78393" y="4400477"/>
            <a:ext cx="150496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prstClr val="black"/>
                </a:solidFill>
              </a:rPr>
              <a:t>S</a:t>
            </a:r>
            <a:r>
              <a:rPr lang="en-US" altLang="zh-CN" sz="2000" b="1" dirty="0" smtClean="0">
                <a:solidFill>
                  <a:prstClr val="black"/>
                </a:solidFill>
              </a:rPr>
              <a:t>core</a:t>
            </a:r>
            <a:r>
              <a:rPr lang="en-US" altLang="zh-CN" sz="2000" dirty="0" smtClean="0">
                <a:solidFill>
                  <a:prstClr val="black"/>
                </a:solidFill>
              </a:rPr>
              <a:t>(</a:t>
            </a:r>
            <a:r>
              <a:rPr lang="en-US" altLang="zh-CN" sz="2000" b="1" dirty="0" smtClean="0">
                <a:solidFill>
                  <a:srgbClr val="92D050"/>
                </a:solidFill>
              </a:rPr>
              <a:t>graph</a:t>
            </a:r>
            <a:r>
              <a:rPr lang="en-US" altLang="zh-CN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6" name="Straight Arrow Connector 25"/>
          <p:cNvCxnSpPr>
            <a:stCxn id="17" idx="2"/>
          </p:cNvCxnSpPr>
          <p:nvPr/>
        </p:nvCxnSpPr>
        <p:spPr>
          <a:xfrm>
            <a:off x="5410200" y="3664804"/>
            <a:ext cx="1066800" cy="1745396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181600" y="4431268"/>
            <a:ext cx="12039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prstClr val="black"/>
                </a:solidFill>
              </a:rPr>
              <a:t>Score</a:t>
            </a:r>
            <a:r>
              <a:rPr lang="en-US" altLang="zh-CN" dirty="0" smtClean="0">
                <a:solidFill>
                  <a:prstClr val="black"/>
                </a:solidFill>
              </a:rPr>
              <a:t>(</a:t>
            </a:r>
            <a:r>
              <a:rPr lang="en-US" altLang="zh-CN" b="1" dirty="0" err="1" smtClean="0">
                <a:solidFill>
                  <a:srgbClr val="0070C0"/>
                </a:solidFill>
              </a:rPr>
              <a:t>icde</a:t>
            </a:r>
            <a:r>
              <a:rPr lang="en-US" altLang="zh-CN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7467602" y="3657600"/>
            <a:ext cx="304798" cy="175260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924800" y="3643164"/>
            <a:ext cx="381000" cy="1767036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0" y="4424402"/>
            <a:ext cx="10260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prstClr val="black"/>
                </a:solidFill>
              </a:rPr>
              <a:t>Score</a:t>
            </a:r>
            <a:r>
              <a:rPr lang="en-US" altLang="zh-CN" dirty="0" smtClean="0">
                <a:solidFill>
                  <a:prstClr val="black"/>
                </a:solidFill>
              </a:rPr>
              <a:t>(</a:t>
            </a:r>
            <a:r>
              <a:rPr lang="en-US" altLang="zh-CN" dirty="0" err="1" smtClean="0">
                <a:solidFill>
                  <a:srgbClr val="FF0000"/>
                </a:solidFill>
              </a:rPr>
              <a:t>lin</a:t>
            </a:r>
            <a:r>
              <a:rPr lang="en-US" altLang="zh-CN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924800" y="4419600"/>
            <a:ext cx="10260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prstClr val="black"/>
                </a:solidFill>
              </a:rPr>
              <a:t>Score</a:t>
            </a:r>
            <a:r>
              <a:rPr lang="en-US" altLang="zh-CN" dirty="0" smtClean="0">
                <a:solidFill>
                  <a:prstClr val="black"/>
                </a:solidFill>
              </a:rPr>
              <a:t>(</a:t>
            </a:r>
            <a:r>
              <a:rPr lang="en-US" altLang="zh-CN" dirty="0" err="1" smtClean="0">
                <a:solidFill>
                  <a:srgbClr val="FF0000"/>
                </a:solidFill>
              </a:rPr>
              <a:t>liu</a:t>
            </a:r>
            <a:r>
              <a:rPr lang="en-US" altLang="zh-CN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467600" y="3733800"/>
            <a:ext cx="753732" cy="461665"/>
          </a:xfrm>
          <a:prstGeom prst="rect">
            <a:avLst/>
          </a:prstGeom>
          <a:solidFill>
            <a:schemeClr val="bg1">
              <a:alpha val="2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Max</a:t>
            </a:r>
            <a:endParaRPr lang="en-US" sz="2400" b="1" dirty="0">
              <a:solidFill>
                <a:prstClr val="black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3315456" y="1604665"/>
            <a:ext cx="1447044" cy="1391658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64" idx="2"/>
            <a:endCxn id="17" idx="0"/>
          </p:cNvCxnSpPr>
          <p:nvPr/>
        </p:nvCxnSpPr>
        <p:spPr>
          <a:xfrm>
            <a:off x="5265017" y="1604665"/>
            <a:ext cx="145183" cy="1352253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943600" y="1604665"/>
            <a:ext cx="1828800" cy="134518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Chen Li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970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ontent Placeholder 2"/>
          <p:cNvSpPr txBox="1">
            <a:spLocks/>
          </p:cNvSpPr>
          <p:nvPr/>
        </p:nvSpPr>
        <p:spPr>
          <a:xfrm>
            <a:off x="1066864" y="1100278"/>
            <a:ext cx="477374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D8524"/>
              </a:buClr>
              <a:buFont typeface="Wingdings"/>
              <a:buNone/>
            </a:pPr>
            <a:r>
              <a:rPr lang="en-US" dirty="0" smtClean="0">
                <a:solidFill>
                  <a:prstClr val="black"/>
                </a:solidFill>
              </a:rPr>
              <a:t>{</a:t>
            </a:r>
            <a:r>
              <a:rPr lang="en-US" dirty="0" smtClean="0">
                <a:solidFill>
                  <a:srgbClr val="00B050"/>
                </a:solidFill>
              </a:rPr>
              <a:t>graph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srgbClr val="00B0F0"/>
                </a:solidFill>
              </a:rPr>
              <a:t>icde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li</a:t>
            </a:r>
            <a:r>
              <a:rPr lang="en-US" dirty="0" smtClean="0">
                <a:solidFill>
                  <a:prstClr val="black"/>
                </a:solidFill>
              </a:rPr>
              <a:t>}          k=1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Multi-Prefix Intersection</a:t>
            </a:r>
          </a:p>
        </p:txBody>
      </p:sp>
      <p:sp>
        <p:nvSpPr>
          <p:cNvPr id="130" name="Oval 129"/>
          <p:cNvSpPr/>
          <p:nvPr/>
        </p:nvSpPr>
        <p:spPr>
          <a:xfrm>
            <a:off x="1871806" y="2431800"/>
            <a:ext cx="260163" cy="2620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g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1871806" y="2812799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25B7E"/>
                </a:solidFill>
              </a:rPr>
              <a:t>r</a:t>
            </a:r>
          </a:p>
        </p:txBody>
      </p:sp>
      <p:sp>
        <p:nvSpPr>
          <p:cNvPr id="132" name="Oval 131"/>
          <p:cNvSpPr/>
          <p:nvPr/>
        </p:nvSpPr>
        <p:spPr>
          <a:xfrm>
            <a:off x="1490806" y="3193799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25B7E"/>
                </a:solidFill>
              </a:rPr>
              <a:t>a</a:t>
            </a:r>
          </a:p>
        </p:txBody>
      </p:sp>
      <p:cxnSp>
        <p:nvCxnSpPr>
          <p:cNvPr id="133" name="Straight Arrow Connector 132"/>
          <p:cNvCxnSpPr>
            <a:stCxn id="130" idx="4"/>
            <a:endCxn id="131" idx="0"/>
          </p:cNvCxnSpPr>
          <p:nvPr/>
        </p:nvCxnSpPr>
        <p:spPr>
          <a:xfrm flipH="1">
            <a:off x="1986106" y="2693878"/>
            <a:ext cx="15782" cy="118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131" idx="4"/>
            <a:endCxn id="132" idx="0"/>
          </p:cNvCxnSpPr>
          <p:nvPr/>
        </p:nvCxnSpPr>
        <p:spPr>
          <a:xfrm flipH="1">
            <a:off x="1605106" y="3041399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32" idx="4"/>
            <a:endCxn id="152" idx="0"/>
          </p:cNvCxnSpPr>
          <p:nvPr/>
        </p:nvCxnSpPr>
        <p:spPr>
          <a:xfrm flipH="1">
            <a:off x="1300306" y="3422399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1300306" y="4114800"/>
            <a:ext cx="19050" cy="3040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val 137"/>
          <p:cNvSpPr/>
          <p:nvPr/>
        </p:nvSpPr>
        <p:spPr>
          <a:xfrm>
            <a:off x="3548206" y="2050799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3548206" y="2431799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525B7E"/>
                </a:solidFill>
              </a:rPr>
              <a:t>i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4996006" y="2431799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l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3548206" y="2812799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c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3548206" y="3193799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d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3319606" y="3574799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25B7E"/>
                </a:solidFill>
              </a:rPr>
              <a:t>e</a:t>
            </a:r>
          </a:p>
        </p:txBody>
      </p:sp>
      <p:sp>
        <p:nvSpPr>
          <p:cNvPr id="144" name="Oval 143"/>
          <p:cNvSpPr/>
          <p:nvPr/>
        </p:nvSpPr>
        <p:spPr>
          <a:xfrm>
            <a:off x="3853006" y="3574799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m</a:t>
            </a:r>
            <a:endParaRPr lang="en-US" dirty="0">
              <a:solidFill>
                <a:srgbClr val="525B7E"/>
              </a:solidFill>
            </a:endParaRPr>
          </a:p>
        </p:txBody>
      </p:sp>
      <p:cxnSp>
        <p:nvCxnSpPr>
          <p:cNvPr id="145" name="Straight Arrow Connector 144"/>
          <p:cNvCxnSpPr>
            <a:stCxn id="138" idx="4"/>
            <a:endCxn id="139" idx="0"/>
          </p:cNvCxnSpPr>
          <p:nvPr/>
        </p:nvCxnSpPr>
        <p:spPr>
          <a:xfrm>
            <a:off x="3662506" y="2279399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39" idx="4"/>
            <a:endCxn id="141" idx="0"/>
          </p:cNvCxnSpPr>
          <p:nvPr/>
        </p:nvCxnSpPr>
        <p:spPr>
          <a:xfrm>
            <a:off x="3662506" y="2660399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141" idx="4"/>
            <a:endCxn id="142" idx="0"/>
          </p:cNvCxnSpPr>
          <p:nvPr/>
        </p:nvCxnSpPr>
        <p:spPr>
          <a:xfrm>
            <a:off x="3662506" y="3041399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142" idx="4"/>
            <a:endCxn id="143" idx="0"/>
          </p:cNvCxnSpPr>
          <p:nvPr/>
        </p:nvCxnSpPr>
        <p:spPr>
          <a:xfrm flipH="1">
            <a:off x="3433906" y="3422399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42" idx="4"/>
            <a:endCxn id="144" idx="0"/>
          </p:cNvCxnSpPr>
          <p:nvPr/>
        </p:nvCxnSpPr>
        <p:spPr>
          <a:xfrm>
            <a:off x="3662506" y="3422399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Oval 149"/>
          <p:cNvSpPr/>
          <p:nvPr/>
        </p:nvSpPr>
        <p:spPr>
          <a:xfrm>
            <a:off x="2557606" y="3193799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o</a:t>
            </a:r>
            <a:endParaRPr lang="en-US" dirty="0">
              <a:solidFill>
                <a:srgbClr val="525B7E"/>
              </a:solidFill>
            </a:endParaRPr>
          </a:p>
        </p:txBody>
      </p:sp>
      <p:cxnSp>
        <p:nvCxnSpPr>
          <p:cNvPr id="151" name="Straight Arrow Connector 150"/>
          <p:cNvCxnSpPr>
            <a:stCxn id="131" idx="4"/>
            <a:endCxn id="150" idx="0"/>
          </p:cNvCxnSpPr>
          <p:nvPr/>
        </p:nvCxnSpPr>
        <p:spPr>
          <a:xfrm>
            <a:off x="1986106" y="3041399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51"/>
          <p:cNvSpPr/>
          <p:nvPr/>
        </p:nvSpPr>
        <p:spPr>
          <a:xfrm>
            <a:off x="1186006" y="3574799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p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1719406" y="3574799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y</a:t>
            </a:r>
            <a:endParaRPr lang="en-US" dirty="0">
              <a:solidFill>
                <a:srgbClr val="525B7E"/>
              </a:solidFill>
            </a:endParaRPr>
          </a:p>
        </p:txBody>
      </p:sp>
      <p:cxnSp>
        <p:nvCxnSpPr>
          <p:cNvPr id="154" name="Straight Arrow Connector 153"/>
          <p:cNvCxnSpPr>
            <a:stCxn id="132" idx="4"/>
            <a:endCxn id="153" idx="0"/>
          </p:cNvCxnSpPr>
          <p:nvPr/>
        </p:nvCxnSpPr>
        <p:spPr>
          <a:xfrm>
            <a:off x="1605106" y="3422399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Oval 154"/>
          <p:cNvSpPr/>
          <p:nvPr/>
        </p:nvSpPr>
        <p:spPr>
          <a:xfrm>
            <a:off x="1186006" y="3955799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h</a:t>
            </a:r>
            <a:endParaRPr lang="en-US" dirty="0">
              <a:solidFill>
                <a:srgbClr val="525B7E"/>
              </a:solidFill>
            </a:endParaRPr>
          </a:p>
        </p:txBody>
      </p:sp>
      <p:cxnSp>
        <p:nvCxnSpPr>
          <p:cNvPr id="156" name="Straight Arrow Connector 155"/>
          <p:cNvCxnSpPr>
            <a:stCxn id="152" idx="4"/>
            <a:endCxn id="155" idx="0"/>
          </p:cNvCxnSpPr>
          <p:nvPr/>
        </p:nvCxnSpPr>
        <p:spPr>
          <a:xfrm>
            <a:off x="1300306" y="3803399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Oval 156"/>
          <p:cNvSpPr/>
          <p:nvPr/>
        </p:nvSpPr>
        <p:spPr>
          <a:xfrm>
            <a:off x="2252806" y="3574799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s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2786206" y="3574799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u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2786206" y="3955799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p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2252806" y="3955799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s</a:t>
            </a:r>
            <a:endParaRPr lang="en-US" dirty="0">
              <a:solidFill>
                <a:srgbClr val="525B7E"/>
              </a:solidFill>
            </a:endParaRPr>
          </a:p>
        </p:txBody>
      </p:sp>
      <p:cxnSp>
        <p:nvCxnSpPr>
          <p:cNvPr id="161" name="Straight Arrow Connector 160"/>
          <p:cNvCxnSpPr>
            <a:stCxn id="150" idx="4"/>
            <a:endCxn id="157" idx="0"/>
          </p:cNvCxnSpPr>
          <p:nvPr/>
        </p:nvCxnSpPr>
        <p:spPr>
          <a:xfrm flipH="1">
            <a:off x="2367106" y="3422399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stCxn id="150" idx="4"/>
            <a:endCxn id="158" idx="0"/>
          </p:cNvCxnSpPr>
          <p:nvPr/>
        </p:nvCxnSpPr>
        <p:spPr>
          <a:xfrm>
            <a:off x="2671906" y="3422399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158" idx="4"/>
            <a:endCxn id="159" idx="0"/>
          </p:cNvCxnSpPr>
          <p:nvPr/>
        </p:nvCxnSpPr>
        <p:spPr>
          <a:xfrm>
            <a:off x="2900506" y="3803399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57" idx="4"/>
            <a:endCxn id="160" idx="0"/>
          </p:cNvCxnSpPr>
          <p:nvPr/>
        </p:nvCxnSpPr>
        <p:spPr>
          <a:xfrm>
            <a:off x="2367106" y="3803399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Oval 164"/>
          <p:cNvSpPr/>
          <p:nvPr/>
        </p:nvSpPr>
        <p:spPr>
          <a:xfrm>
            <a:off x="4691206" y="2812799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525B7E"/>
                </a:solidFill>
              </a:rPr>
              <a:t>i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5453206" y="2812799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u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5453206" y="3193799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525B7E"/>
                </a:solidFill>
              </a:rPr>
              <a:t>i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4386406" y="3193799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n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4919806" y="3193799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u</a:t>
            </a:r>
            <a:endParaRPr lang="en-US" dirty="0">
              <a:solidFill>
                <a:srgbClr val="525B7E"/>
              </a:solidFill>
            </a:endParaRPr>
          </a:p>
        </p:txBody>
      </p:sp>
      <p:cxnSp>
        <p:nvCxnSpPr>
          <p:cNvPr id="170" name="Straight Arrow Connector 169"/>
          <p:cNvCxnSpPr>
            <a:stCxn id="140" idx="4"/>
            <a:endCxn id="165" idx="0"/>
          </p:cNvCxnSpPr>
          <p:nvPr/>
        </p:nvCxnSpPr>
        <p:spPr>
          <a:xfrm flipH="1">
            <a:off x="4805506" y="2660399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40" idx="4"/>
            <a:endCxn id="166" idx="0"/>
          </p:cNvCxnSpPr>
          <p:nvPr/>
        </p:nvCxnSpPr>
        <p:spPr>
          <a:xfrm>
            <a:off x="5110306" y="2660399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165" idx="4"/>
            <a:endCxn id="168" idx="0"/>
          </p:cNvCxnSpPr>
          <p:nvPr/>
        </p:nvCxnSpPr>
        <p:spPr>
          <a:xfrm flipH="1">
            <a:off x="4500706" y="3041399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165" idx="4"/>
            <a:endCxn id="169" idx="0"/>
          </p:cNvCxnSpPr>
          <p:nvPr/>
        </p:nvCxnSpPr>
        <p:spPr>
          <a:xfrm>
            <a:off x="4805506" y="3041399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66" idx="4"/>
            <a:endCxn id="167" idx="0"/>
          </p:cNvCxnSpPr>
          <p:nvPr/>
        </p:nvCxnSpPr>
        <p:spPr>
          <a:xfrm>
            <a:off x="5567506" y="3041399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138" idx="4"/>
            <a:endCxn id="140" idx="0"/>
          </p:cNvCxnSpPr>
          <p:nvPr/>
        </p:nvCxnSpPr>
        <p:spPr>
          <a:xfrm>
            <a:off x="3662506" y="2279399"/>
            <a:ext cx="1447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38" idx="4"/>
            <a:endCxn id="130" idx="0"/>
          </p:cNvCxnSpPr>
          <p:nvPr/>
        </p:nvCxnSpPr>
        <p:spPr>
          <a:xfrm flipH="1">
            <a:off x="2001888" y="2279399"/>
            <a:ext cx="1660618" cy="152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153" idx="4"/>
          </p:cNvCxnSpPr>
          <p:nvPr/>
        </p:nvCxnSpPr>
        <p:spPr>
          <a:xfrm>
            <a:off x="1833706" y="3803399"/>
            <a:ext cx="19050" cy="66695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2367106" y="4114800"/>
            <a:ext cx="16107" cy="2671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2900506" y="4114800"/>
            <a:ext cx="19050" cy="2671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3433906" y="3801861"/>
            <a:ext cx="17278" cy="6496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144" idx="4"/>
          </p:cNvCxnSpPr>
          <p:nvPr/>
        </p:nvCxnSpPr>
        <p:spPr>
          <a:xfrm>
            <a:off x="3967306" y="3803399"/>
            <a:ext cx="19050" cy="6481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168" idx="4"/>
          </p:cNvCxnSpPr>
          <p:nvPr/>
        </p:nvCxnSpPr>
        <p:spPr>
          <a:xfrm>
            <a:off x="4500706" y="3422399"/>
            <a:ext cx="38100" cy="10223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169" idx="4"/>
          </p:cNvCxnSpPr>
          <p:nvPr/>
        </p:nvCxnSpPr>
        <p:spPr>
          <a:xfrm>
            <a:off x="5034106" y="3422399"/>
            <a:ext cx="19050" cy="990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167" idx="4"/>
          </p:cNvCxnSpPr>
          <p:nvPr/>
        </p:nvCxnSpPr>
        <p:spPr>
          <a:xfrm>
            <a:off x="5567506" y="3422399"/>
            <a:ext cx="19050" cy="990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endCxn id="165" idx="1"/>
          </p:cNvCxnSpPr>
          <p:nvPr/>
        </p:nvCxnSpPr>
        <p:spPr>
          <a:xfrm>
            <a:off x="3548206" y="1575538"/>
            <a:ext cx="1176478" cy="12707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endCxn id="143" idx="0"/>
          </p:cNvCxnSpPr>
          <p:nvPr/>
        </p:nvCxnSpPr>
        <p:spPr>
          <a:xfrm>
            <a:off x="3050069" y="1575538"/>
            <a:ext cx="383837" cy="1999261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endCxn id="155" idx="7"/>
          </p:cNvCxnSpPr>
          <p:nvPr/>
        </p:nvCxnSpPr>
        <p:spPr>
          <a:xfrm flipH="1">
            <a:off x="1381128" y="1709878"/>
            <a:ext cx="604978" cy="227939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990600" y="5672278"/>
            <a:ext cx="740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graph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145028" y="5486400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prstClr val="black"/>
                </a:solidFill>
              </a:rPr>
              <a:t>icde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346307" y="571500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prstClr val="black"/>
                </a:solidFill>
              </a:rPr>
              <a:t>lin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860404" y="5952943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liu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145069" y="4456842"/>
            <a:ext cx="304800" cy="120112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36364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1183169" y="4382125"/>
                <a:ext cx="30480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i="1" dirty="0" smtClean="0">
                  <a:solidFill>
                    <a:srgbClr val="36364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i="1" dirty="0">
                  <a:solidFill>
                    <a:srgbClr val="36364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i="1" dirty="0">
                  <a:solidFill>
                    <a:srgbClr val="36364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i="1" dirty="0">
                  <a:solidFill>
                    <a:srgbClr val="36364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600" i="1" dirty="0">
                  <a:solidFill>
                    <a:srgbClr val="36364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169" y="4382125"/>
                <a:ext cx="304800" cy="1323439"/>
              </a:xfrm>
              <a:prstGeom prst="rect">
                <a:avLst/>
              </a:prstGeom>
              <a:blipFill rotWithShape="1">
                <a:blip r:embed="rId2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/>
          <p:cNvSpPr/>
          <p:nvPr/>
        </p:nvSpPr>
        <p:spPr>
          <a:xfrm>
            <a:off x="1686360" y="4441210"/>
            <a:ext cx="304800" cy="1018133"/>
          </a:xfrm>
          <a:prstGeom prst="rect">
            <a:avLst/>
          </a:prstGeom>
          <a:solidFill>
            <a:schemeClr val="bg1"/>
          </a:solidFill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36364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208926" y="4422369"/>
            <a:ext cx="307743" cy="790753"/>
          </a:xfrm>
          <a:prstGeom prst="rect">
            <a:avLst/>
          </a:prstGeom>
          <a:solidFill>
            <a:schemeClr val="bg1"/>
          </a:solidFill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36364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281506" y="4424095"/>
            <a:ext cx="304800" cy="103697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36364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745269" y="4422370"/>
            <a:ext cx="304800" cy="1036974"/>
          </a:xfrm>
          <a:prstGeom prst="rect">
            <a:avLst/>
          </a:prstGeom>
          <a:solidFill>
            <a:schemeClr val="bg1"/>
          </a:solidFill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36364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812069" y="4422369"/>
            <a:ext cx="342900" cy="1283195"/>
          </a:xfrm>
          <a:prstGeom prst="rect">
            <a:avLst/>
          </a:prstGeom>
          <a:solidFill>
            <a:schemeClr val="bg1"/>
          </a:solidFill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36364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354994" y="4415607"/>
            <a:ext cx="295275" cy="128995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36364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916969" y="4383851"/>
            <a:ext cx="304800" cy="156793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36364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450369" y="4383851"/>
            <a:ext cx="228600" cy="583049"/>
          </a:xfrm>
          <a:prstGeom prst="rect">
            <a:avLst/>
          </a:prstGeom>
          <a:solidFill>
            <a:schemeClr val="bg1"/>
          </a:solidFill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36364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1716569" y="4382125"/>
                <a:ext cx="282482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569" y="4382125"/>
                <a:ext cx="282482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2249969" y="4382125"/>
                <a:ext cx="2667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600" i="1" dirty="0" smtClean="0">
                  <a:solidFill>
                    <a:srgbClr val="36364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600" i="1" dirty="0" smtClean="0">
                  <a:solidFill>
                    <a:srgbClr val="36364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1600" i="1" dirty="0" smtClean="0">
                  <a:solidFill>
                    <a:srgbClr val="36364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969" y="4382125"/>
                <a:ext cx="266700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2783369" y="4383851"/>
                <a:ext cx="3048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i="1" dirty="0" smtClean="0">
                  <a:solidFill>
                    <a:srgbClr val="36364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369" y="4383851"/>
                <a:ext cx="304800" cy="1077218"/>
              </a:xfrm>
              <a:prstGeom prst="rect">
                <a:avLst/>
              </a:prstGeom>
              <a:blipFill rotWithShape="1">
                <a:blip r:embed="rId5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3297719" y="4383851"/>
                <a:ext cx="3048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i="1" dirty="0" smtClean="0">
                  <a:solidFill>
                    <a:srgbClr val="36364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719" y="4383851"/>
                <a:ext cx="304800" cy="1077218"/>
              </a:xfrm>
              <a:prstGeom prst="rect">
                <a:avLst/>
              </a:prstGeom>
              <a:blipFill rotWithShape="1">
                <a:blip r:embed="rId6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3850169" y="4382125"/>
                <a:ext cx="30480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i="1" dirty="0">
                  <a:solidFill>
                    <a:srgbClr val="36364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169" y="4382125"/>
                <a:ext cx="304800" cy="1323439"/>
              </a:xfrm>
              <a:prstGeom prst="rect">
                <a:avLst/>
              </a:prstGeom>
              <a:blipFill rotWithShape="1">
                <a:blip r:embed="rId7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4383569" y="4382125"/>
                <a:ext cx="304800" cy="1345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600" i="1" dirty="0" smtClean="0">
                  <a:solidFill>
                    <a:srgbClr val="36364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569" y="4382125"/>
                <a:ext cx="304800" cy="1345561"/>
              </a:xfrm>
              <a:prstGeom prst="rect">
                <a:avLst/>
              </a:prstGeom>
              <a:blipFill rotWithShape="1">
                <a:blip r:embed="rId8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4916969" y="4382125"/>
                <a:ext cx="3048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969" y="4382125"/>
                <a:ext cx="304800" cy="1569660"/>
              </a:xfrm>
              <a:prstGeom prst="rect">
                <a:avLst/>
              </a:prstGeom>
              <a:blipFill rotWithShape="1">
                <a:blip r:embed="rId9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5450369" y="4382125"/>
                <a:ext cx="3048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369" y="4382125"/>
                <a:ext cx="304800" cy="584775"/>
              </a:xfrm>
              <a:prstGeom prst="rect">
                <a:avLst/>
              </a:prstGeom>
              <a:blipFill rotWithShape="1">
                <a:blip r:embed="rId10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5450369" y="1862278"/>
            <a:ext cx="3693631" cy="2557322"/>
            <a:chOff x="5450369" y="1862278"/>
            <a:chExt cx="3693631" cy="2557322"/>
          </a:xfrm>
        </p:grpSpPr>
        <p:sp>
          <p:nvSpPr>
            <p:cNvPr id="109" name="Content Placeholder 2"/>
            <p:cNvSpPr txBox="1">
              <a:spLocks/>
            </p:cNvSpPr>
            <p:nvPr/>
          </p:nvSpPr>
          <p:spPr>
            <a:xfrm>
              <a:off x="5450369" y="1862278"/>
              <a:ext cx="3693631" cy="1109522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20040" indent="-320040" algn="l" rtl="0" eaLnBrk="1" latinLnBrk="0" hangingPunct="1">
                <a:spcBef>
                  <a:spcPts val="700"/>
                </a:spcBef>
                <a:buClr>
                  <a:srgbClr val="0000FF"/>
                </a:buClr>
                <a:buSzPct val="60000"/>
                <a:buFont typeface="Wingdings" pitchFamily="2" charset="2"/>
                <a:buChar char=""/>
                <a:defRPr kumimoji="0"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74320" algn="l" rtl="0" eaLnBrk="1" latinLnBrk="0" hangingPunct="1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/>
                <a:buChar char="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latinLnBrk="0" hangingPunct="1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/>
                <a:buChar char="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75000"/>
                <a:buFont typeface="Wingdings"/>
                <a:buChar char="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latinLnBrk="0" hangingPunct="1">
                <a:spcBef>
                  <a:spcPts val="400"/>
                </a:spcBef>
                <a:buClr>
                  <a:schemeClr val="accent4"/>
                </a:buClr>
                <a:buSzPct val="65000"/>
                <a:buFont typeface="Wingdings"/>
                <a:buChar char="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SzPct val="100000"/>
                <a:buFont typeface="Wingdings" pitchFamily="2" charset="2"/>
                <a:buChar char=""/>
              </a:pPr>
              <a:r>
                <a:rPr lang="en-US" dirty="0">
                  <a:solidFill>
                    <a:prstClr val="black"/>
                  </a:solidFill>
                </a:rPr>
                <a:t>T</a:t>
              </a:r>
              <a:r>
                <a:rPr lang="en-US" dirty="0" smtClean="0">
                  <a:solidFill>
                    <a:prstClr val="black"/>
                  </a:solidFill>
                </a:rPr>
                <a:t>oo </a:t>
              </a:r>
              <a:r>
                <a:rPr lang="en-US" dirty="0">
                  <a:solidFill>
                    <a:prstClr val="black"/>
                  </a:solidFill>
                </a:rPr>
                <a:t>many </a:t>
              </a:r>
              <a:r>
                <a:rPr lang="en-US" dirty="0" smtClean="0">
                  <a:solidFill>
                    <a:prstClr val="black"/>
                  </a:solidFill>
                </a:rPr>
                <a:t>candidates</a:t>
              </a:r>
            </a:p>
          </p:txBody>
        </p:sp>
        <p:pic>
          <p:nvPicPr>
            <p:cNvPr id="1026" name="Picture 2" descr="https://encrypted-tbn0.google.com/images?q=tbn:ANd9GcSQ83gyRZgcLG9lP8OIfdHdYDTXkSzoN746N4qb_poNO-ZFqmyTM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3271" y="3314699"/>
              <a:ext cx="1647825" cy="1104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Chen Li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439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4614674" y="1634906"/>
            <a:ext cx="1069751" cy="63684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00B050"/>
              </a:solidFill>
            </a:endParaRPr>
          </a:p>
        </p:txBody>
      </p:sp>
      <p:sp>
        <p:nvSpPr>
          <p:cNvPr id="73" name="Isosceles Triangle 72"/>
          <p:cNvSpPr/>
          <p:nvPr/>
        </p:nvSpPr>
        <p:spPr>
          <a:xfrm>
            <a:off x="3869410" y="2430829"/>
            <a:ext cx="2590800" cy="1531571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/>
        </p:nvCxnSpPr>
        <p:spPr>
          <a:xfrm flipH="1">
            <a:off x="4614674" y="2969829"/>
            <a:ext cx="550136" cy="6753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1: Heap-based Method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4046958" y="4283801"/>
            <a:ext cx="503190" cy="147899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2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730880" y="4302757"/>
            <a:ext cx="528673" cy="179324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4026273" y="4285469"/>
                <a:ext cx="600075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b="0" dirty="0" smtClean="0">
                  <a:solidFill>
                    <a:schemeClr val="tx2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,8</m:t>
                      </m:r>
                    </m:oMath>
                  </m:oMathPara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,4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b="0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,2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273" y="4285469"/>
                <a:ext cx="600075" cy="14773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5820688" y="4301032"/>
                <a:ext cx="41121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b="0" dirty="0" smtClean="0">
                  <a:solidFill>
                    <a:schemeClr val="tx2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,7</m:t>
                      </m:r>
                    </m:oMath>
                  </m:oMathPara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9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b="0" dirty="0" smtClean="0">
                  <a:solidFill>
                    <a:schemeClr val="tx2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,3</m:t>
                      </m:r>
                    </m:oMath>
                  </m:oMathPara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,1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88" y="4301032"/>
                <a:ext cx="411210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20896" r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2802898" y="1633181"/>
            <a:ext cx="537575" cy="159079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2862135" y="1651296"/>
                <a:ext cx="4191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,9</m:t>
                      </m:r>
                    </m:oMath>
                  </m:oMathPara>
                </a14:m>
                <a:endParaRPr lang="en-US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,7</m:t>
                      </m:r>
                    </m:oMath>
                  </m:oMathPara>
                </a14:m>
                <a:endParaRPr lang="en-US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,4</m:t>
                      </m:r>
                    </m:oMath>
                  </m:oMathPara>
                </a14:m>
                <a:endParaRPr lang="en-US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,3</m:t>
                      </m:r>
                    </m:oMath>
                  </m:oMathPara>
                </a14:m>
                <a:endParaRPr lang="en-US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,2</m:t>
                      </m:r>
                    </m:oMath>
                  </m:oMathPara>
                </a14:m>
                <a:endParaRPr lang="en-US" i="1" dirty="0" smtClean="0">
                  <a:solidFill>
                    <a:schemeClr val="tx2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135" y="1651296"/>
                <a:ext cx="419100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19118" r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/>
          <p:cNvSpPr/>
          <p:nvPr/>
        </p:nvSpPr>
        <p:spPr>
          <a:xfrm>
            <a:off x="3725649" y="1624331"/>
            <a:ext cx="535402" cy="129484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3727651" y="1614536"/>
                <a:ext cx="48741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,4</m:t>
                      </m:r>
                    </m:oMath>
                  </m:oMathPara>
                </a14:m>
                <a:endParaRPr lang="en-US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651" y="1614536"/>
                <a:ext cx="487410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8750" r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>
            <a:stCxn id="60" idx="0"/>
          </p:cNvCxnSpPr>
          <p:nvPr/>
        </p:nvCxnSpPr>
        <p:spPr>
          <a:xfrm flipV="1">
            <a:off x="3071686" y="1225432"/>
            <a:ext cx="797724" cy="4077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2" idx="0"/>
          </p:cNvCxnSpPr>
          <p:nvPr/>
        </p:nvCxnSpPr>
        <p:spPr>
          <a:xfrm flipH="1" flipV="1">
            <a:off x="3982353" y="1225432"/>
            <a:ext cx="10997" cy="3988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0"/>
          </p:cNvCxnSpPr>
          <p:nvPr/>
        </p:nvCxnSpPr>
        <p:spPr>
          <a:xfrm flipH="1" flipV="1">
            <a:off x="4215061" y="1225432"/>
            <a:ext cx="934489" cy="4094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429000" y="838200"/>
            <a:ext cx="1197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A</a:t>
            </a:r>
            <a:r>
              <a:rPr lang="en-US" altLang="zh-CN" b="1" dirty="0" smtClean="0"/>
              <a:t>ggregate</a:t>
            </a:r>
            <a:endParaRPr lang="en-US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5095963" y="3583127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 Heap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Oval 73"/>
              <p:cNvSpPr/>
              <p:nvPr/>
            </p:nvSpPr>
            <p:spPr>
              <a:xfrm>
                <a:off x="4903214" y="2688119"/>
                <a:ext cx="523192" cy="5193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4" name="Oval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214" y="2688119"/>
                <a:ext cx="523192" cy="519351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val 74"/>
              <p:cNvSpPr/>
              <p:nvPr/>
            </p:nvSpPr>
            <p:spPr>
              <a:xfrm>
                <a:off x="4326133" y="3385526"/>
                <a:ext cx="577082" cy="5193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,8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5" name="Oval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133" y="3385526"/>
                <a:ext cx="577082" cy="519351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Arrow Connector 92"/>
          <p:cNvCxnSpPr>
            <a:stCxn id="73" idx="0"/>
          </p:cNvCxnSpPr>
          <p:nvPr/>
        </p:nvCxnSpPr>
        <p:spPr>
          <a:xfrm flipH="1" flipV="1">
            <a:off x="5149549" y="1953329"/>
            <a:ext cx="15261" cy="4775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58" idx="0"/>
          </p:cNvCxnSpPr>
          <p:nvPr/>
        </p:nvCxnSpPr>
        <p:spPr>
          <a:xfrm flipV="1">
            <a:off x="4326311" y="3952459"/>
            <a:ext cx="0" cy="333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995216" y="3952459"/>
            <a:ext cx="0" cy="333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730277" y="3216249"/>
            <a:ext cx="682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graph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3736548" y="2919176"/>
            <a:ext cx="524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icde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4116452" y="5757846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lin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5809034" y="6085461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liu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4622033" y="1651296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GetMax</a:t>
            </a:r>
            <a:r>
              <a:rPr lang="en-US" altLang="zh-CN" dirty="0" smtClean="0"/>
              <a:t>()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Chen Li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328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2: </a:t>
            </a:r>
            <a:r>
              <a:rPr lang="en-US" dirty="0"/>
              <a:t>Top-k </a:t>
            </a:r>
            <a:r>
              <a:rPr lang="en-US" dirty="0" smtClean="0"/>
              <a:t>List-Merging Algorithm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4401"/>
            <a:ext cx="8763000" cy="5316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Example: Threshold algorithm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229558" y="2503437"/>
            <a:ext cx="6989683" cy="2911228"/>
            <a:chOff x="1697117" y="4689891"/>
            <a:chExt cx="6989683" cy="2911228"/>
          </a:xfrm>
        </p:grpSpPr>
        <p:sp>
          <p:nvSpPr>
            <p:cNvPr id="50" name="Rectangle 49"/>
            <p:cNvSpPr/>
            <p:nvPr/>
          </p:nvSpPr>
          <p:spPr>
            <a:xfrm>
              <a:off x="2422045" y="4689891"/>
              <a:ext cx="537575" cy="162330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2481282" y="4740519"/>
                  <a:ext cx="419100" cy="14773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,9</m:t>
                        </m:r>
                      </m:oMath>
                    </m:oMathPara>
                  </a14:m>
                  <a:endParaRPr lang="en-US" i="1" dirty="0" smtClean="0">
                    <a:solidFill>
                      <a:schemeClr val="tx2"/>
                    </a:solidFill>
                    <a:latin typeface="Cambria Math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,7</m:t>
                        </m:r>
                      </m:oMath>
                    </m:oMathPara>
                  </a14:m>
                  <a:endParaRPr lang="en-US" i="1" dirty="0" smtClean="0">
                    <a:solidFill>
                      <a:schemeClr val="tx2"/>
                    </a:solidFill>
                    <a:latin typeface="Cambria Math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7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,4</m:t>
                        </m:r>
                      </m:oMath>
                    </m:oMathPara>
                  </a14:m>
                  <a:endParaRPr lang="en-US" i="1" dirty="0" smtClean="0">
                    <a:solidFill>
                      <a:schemeClr val="tx2"/>
                    </a:solidFill>
                    <a:latin typeface="Cambria Math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,3</m:t>
                        </m:r>
                      </m:oMath>
                    </m:oMathPara>
                  </a14:m>
                  <a:endParaRPr lang="en-US" i="1" dirty="0" smtClean="0">
                    <a:solidFill>
                      <a:schemeClr val="tx2"/>
                    </a:solidFill>
                    <a:latin typeface="Cambria Math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,2</m:t>
                        </m:r>
                      </m:oMath>
                    </m:oMathPara>
                  </a14:m>
                  <a:endParaRPr lang="en-US" i="1" dirty="0" smtClean="0">
                    <a:solidFill>
                      <a:schemeClr val="tx2"/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1282" y="4740519"/>
                  <a:ext cx="419100" cy="147732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7391" r="-115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 51"/>
            <p:cNvSpPr/>
            <p:nvPr/>
          </p:nvSpPr>
          <p:spPr>
            <a:xfrm>
              <a:off x="4874798" y="4689891"/>
              <a:ext cx="535402" cy="178710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/>
                <p:cNvSpPr/>
                <p:nvPr/>
              </p:nvSpPr>
              <p:spPr>
                <a:xfrm>
                  <a:off x="4871642" y="4722674"/>
                  <a:ext cx="487410" cy="17543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9</m:t>
                        </m:r>
                      </m:oMath>
                    </m:oMathPara>
                  </a14:m>
                  <a:endParaRPr lang="en-US" i="1" dirty="0" smtClean="0">
                    <a:solidFill>
                      <a:schemeClr val="tx2"/>
                    </a:solidFill>
                    <a:latin typeface="Cambria Math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7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8</m:t>
                        </m:r>
                      </m:oMath>
                    </m:oMathPara>
                  </a14:m>
                  <a:endParaRPr lang="en-US" dirty="0">
                    <a:solidFill>
                      <a:schemeClr val="tx2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8</m:t>
                        </m:r>
                      </m:oMath>
                    </m:oMathPara>
                  </a14:m>
                  <a:endParaRPr lang="en-US" dirty="0">
                    <a:solidFill>
                      <a:schemeClr val="tx2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7</m:t>
                        </m:r>
                      </m:oMath>
                    </m:oMathPara>
                  </a14:m>
                  <a:endParaRPr lang="en-US" dirty="0" smtClean="0">
                    <a:solidFill>
                      <a:schemeClr val="tx2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6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dirty="0">
                    <a:solidFill>
                      <a:schemeClr val="tx2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9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1642" y="4722674"/>
                  <a:ext cx="487410" cy="175432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Arrow Connector 55"/>
            <p:cNvCxnSpPr>
              <a:endCxn id="50" idx="3"/>
            </p:cNvCxnSpPr>
            <p:nvPr/>
          </p:nvCxnSpPr>
          <p:spPr>
            <a:xfrm flipH="1">
              <a:off x="2959620" y="5199955"/>
              <a:ext cx="1764780" cy="3015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3155970" y="5223291"/>
              <a:ext cx="1723610" cy="5606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7285417" y="4733825"/>
              <a:ext cx="1401383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T = 15</a:t>
              </a:r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7285418" y="5331757"/>
                  <a:ext cx="1401382" cy="12003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</m:oMath>
                  </a14:m>
                  <a:r>
                    <a:rPr lang="en-US" altLang="zh-CN" b="1" dirty="0" smtClean="0"/>
                    <a:t> = 17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altLang="zh-CN" b="1" dirty="0"/>
                    <a:t>= </a:t>
                  </a:r>
                  <a:r>
                    <a:rPr lang="en-US" altLang="zh-CN" b="1" dirty="0" smtClean="0"/>
                    <a:t>14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altLang="zh-CN" b="1" dirty="0"/>
                    <a:t>= </a:t>
                  </a:r>
                  <a:r>
                    <a:rPr lang="en-US" altLang="zh-CN" b="1" dirty="0" smtClean="0"/>
                    <a:t>12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𝟕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altLang="zh-CN" b="1" dirty="0"/>
                    <a:t>= </a:t>
                  </a:r>
                  <a:r>
                    <a:rPr lang="en-US" altLang="zh-CN" b="1" dirty="0" smtClean="0"/>
                    <a:t>12</a:t>
                  </a:r>
                  <a:endParaRPr lang="en-US" altLang="zh-CN" b="1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5418" y="5331757"/>
                  <a:ext cx="1401382" cy="120032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2010" b="-653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TextBox 59"/>
            <p:cNvSpPr txBox="1"/>
            <p:nvPr/>
          </p:nvSpPr>
          <p:spPr>
            <a:xfrm>
              <a:off x="3267204" y="5473730"/>
              <a:ext cx="8042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Random </a:t>
              </a:r>
            </a:p>
            <a:p>
              <a:r>
                <a:rPr lang="en-US" sz="1400" dirty="0"/>
                <a:t>A</a:t>
              </a:r>
              <a:r>
                <a:rPr lang="en-US" sz="1400" dirty="0" smtClean="0"/>
                <a:t>ccess</a:t>
              </a:r>
              <a:endParaRPr lang="en-US" sz="1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97117" y="4980417"/>
              <a:ext cx="714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Sorted </a:t>
              </a:r>
            </a:p>
            <a:p>
              <a:r>
                <a:rPr lang="en-US" sz="1400" dirty="0"/>
                <a:t>A</a:t>
              </a:r>
              <a:r>
                <a:rPr lang="en-US" sz="1400" dirty="0" smtClean="0"/>
                <a:t>ccess</a:t>
              </a:r>
              <a:endParaRPr lang="en-US" sz="14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638800" y="4918491"/>
              <a:ext cx="714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Sorted </a:t>
              </a:r>
            </a:p>
            <a:p>
              <a:r>
                <a:rPr lang="en-US" sz="1400" dirty="0"/>
                <a:t>A</a:t>
              </a:r>
              <a:r>
                <a:rPr lang="en-US" sz="1400" dirty="0" smtClean="0"/>
                <a:t>ccess</a:t>
              </a:r>
              <a:endParaRPr lang="en-US" sz="14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682361" y="7139454"/>
              <a:ext cx="2394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Early termination</a:t>
              </a:r>
              <a:endParaRPr lang="en-US" sz="2400" b="1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286000" y="5029200"/>
              <a:ext cx="862032" cy="3048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626618" y="5070891"/>
              <a:ext cx="862032" cy="3048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Chen Li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963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Oval 227"/>
          <p:cNvSpPr/>
          <p:nvPr/>
        </p:nvSpPr>
        <p:spPr>
          <a:xfrm>
            <a:off x="5217587" y="3282767"/>
            <a:ext cx="260163" cy="2620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525B7E"/>
                </a:solidFill>
              </a:rPr>
              <a:t>g</a:t>
            </a:r>
            <a:endParaRPr lang="en-US" b="1" dirty="0">
              <a:solidFill>
                <a:srgbClr val="525B7E"/>
              </a:solidFill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5217587" y="3663766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5B7E"/>
                </a:solidFill>
              </a:rPr>
              <a:t>r</a:t>
            </a:r>
          </a:p>
        </p:txBody>
      </p:sp>
      <p:sp>
        <p:nvSpPr>
          <p:cNvPr id="230" name="Oval 229"/>
          <p:cNvSpPr/>
          <p:nvPr/>
        </p:nvSpPr>
        <p:spPr>
          <a:xfrm>
            <a:off x="4836587" y="4044766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5B7E"/>
                </a:solidFill>
              </a:rPr>
              <a:t>a</a:t>
            </a:r>
          </a:p>
        </p:txBody>
      </p:sp>
      <p:cxnSp>
        <p:nvCxnSpPr>
          <p:cNvPr id="231" name="Straight Arrow Connector 230"/>
          <p:cNvCxnSpPr>
            <a:stCxn id="228" idx="4"/>
            <a:endCxn id="229" idx="0"/>
          </p:cNvCxnSpPr>
          <p:nvPr/>
        </p:nvCxnSpPr>
        <p:spPr>
          <a:xfrm flipH="1">
            <a:off x="5331887" y="3544845"/>
            <a:ext cx="15782" cy="118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>
            <a:stCxn id="229" idx="4"/>
            <a:endCxn id="230" idx="0"/>
          </p:cNvCxnSpPr>
          <p:nvPr/>
        </p:nvCxnSpPr>
        <p:spPr>
          <a:xfrm flipH="1">
            <a:off x="4950887" y="3892366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>
            <a:stCxn id="230" idx="4"/>
            <a:endCxn id="248" idx="0"/>
          </p:cNvCxnSpPr>
          <p:nvPr/>
        </p:nvCxnSpPr>
        <p:spPr>
          <a:xfrm flipH="1">
            <a:off x="4646087" y="4273366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Oval 233"/>
          <p:cNvSpPr/>
          <p:nvPr/>
        </p:nvSpPr>
        <p:spPr>
          <a:xfrm>
            <a:off x="6893987" y="2901766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525B7E"/>
              </a:solidFill>
            </a:endParaRPr>
          </a:p>
        </p:txBody>
      </p:sp>
      <p:sp>
        <p:nvSpPr>
          <p:cNvPr id="235" name="Oval 234"/>
          <p:cNvSpPr/>
          <p:nvPr/>
        </p:nvSpPr>
        <p:spPr>
          <a:xfrm>
            <a:off x="6893987" y="3282766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525B7E"/>
                </a:solidFill>
              </a:rPr>
              <a:t>i</a:t>
            </a:r>
            <a:endParaRPr lang="en-US" b="1" dirty="0">
              <a:solidFill>
                <a:srgbClr val="525B7E"/>
              </a:solidFill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8341787" y="3282766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525B7E"/>
                </a:solidFill>
              </a:rPr>
              <a:t>l</a:t>
            </a:r>
            <a:endParaRPr lang="en-US" b="1" dirty="0">
              <a:solidFill>
                <a:srgbClr val="525B7E"/>
              </a:solidFill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6893987" y="3663766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525B7E"/>
                </a:solidFill>
              </a:rPr>
              <a:t>c</a:t>
            </a:r>
            <a:endParaRPr lang="en-US" b="1" dirty="0">
              <a:solidFill>
                <a:srgbClr val="525B7E"/>
              </a:solidFill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6893987" y="4044766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525B7E"/>
                </a:solidFill>
              </a:rPr>
              <a:t>d</a:t>
            </a:r>
            <a:endParaRPr lang="en-US" b="1" dirty="0">
              <a:solidFill>
                <a:srgbClr val="525B7E"/>
              </a:solidFill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6665387" y="4425766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525B7E"/>
                </a:solidFill>
              </a:rPr>
              <a:t>e</a:t>
            </a:r>
            <a:endParaRPr lang="en-US" b="1" dirty="0">
              <a:solidFill>
                <a:srgbClr val="525B7E"/>
              </a:solidFill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7198787" y="4425766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525B7E"/>
                </a:solidFill>
              </a:rPr>
              <a:t>m</a:t>
            </a:r>
            <a:endParaRPr lang="en-US" b="1" dirty="0">
              <a:solidFill>
                <a:srgbClr val="525B7E"/>
              </a:solidFill>
            </a:endParaRPr>
          </a:p>
        </p:txBody>
      </p:sp>
      <p:cxnSp>
        <p:nvCxnSpPr>
          <p:cNvPr id="241" name="Straight Arrow Connector 240"/>
          <p:cNvCxnSpPr>
            <a:stCxn id="234" idx="4"/>
            <a:endCxn id="235" idx="0"/>
          </p:cNvCxnSpPr>
          <p:nvPr/>
        </p:nvCxnSpPr>
        <p:spPr>
          <a:xfrm>
            <a:off x="7008287" y="3130366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>
            <a:stCxn id="235" idx="4"/>
            <a:endCxn id="237" idx="0"/>
          </p:cNvCxnSpPr>
          <p:nvPr/>
        </p:nvCxnSpPr>
        <p:spPr>
          <a:xfrm>
            <a:off x="7008287" y="3511366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>
            <a:stCxn id="237" idx="4"/>
            <a:endCxn id="238" idx="0"/>
          </p:cNvCxnSpPr>
          <p:nvPr/>
        </p:nvCxnSpPr>
        <p:spPr>
          <a:xfrm>
            <a:off x="7008287" y="3892366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>
            <a:stCxn id="238" idx="4"/>
            <a:endCxn id="239" idx="0"/>
          </p:cNvCxnSpPr>
          <p:nvPr/>
        </p:nvCxnSpPr>
        <p:spPr>
          <a:xfrm flipH="1">
            <a:off x="6779687" y="4273366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>
            <a:stCxn id="238" idx="4"/>
            <a:endCxn id="240" idx="0"/>
          </p:cNvCxnSpPr>
          <p:nvPr/>
        </p:nvCxnSpPr>
        <p:spPr>
          <a:xfrm>
            <a:off x="7008287" y="4273366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5903387" y="4044766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525B7E"/>
                </a:solidFill>
              </a:rPr>
              <a:t>o</a:t>
            </a:r>
            <a:endParaRPr lang="en-US" b="1" dirty="0">
              <a:solidFill>
                <a:srgbClr val="525B7E"/>
              </a:solidFill>
            </a:endParaRPr>
          </a:p>
        </p:txBody>
      </p:sp>
      <p:cxnSp>
        <p:nvCxnSpPr>
          <p:cNvPr id="247" name="Straight Arrow Connector 246"/>
          <p:cNvCxnSpPr>
            <a:stCxn id="229" idx="4"/>
            <a:endCxn id="246" idx="0"/>
          </p:cNvCxnSpPr>
          <p:nvPr/>
        </p:nvCxnSpPr>
        <p:spPr>
          <a:xfrm>
            <a:off x="5331887" y="3892366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Oval 247"/>
          <p:cNvSpPr/>
          <p:nvPr/>
        </p:nvSpPr>
        <p:spPr>
          <a:xfrm>
            <a:off x="4531787" y="4425766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525B7E"/>
                </a:solidFill>
              </a:rPr>
              <a:t>p</a:t>
            </a:r>
            <a:endParaRPr lang="en-US" b="1" dirty="0">
              <a:solidFill>
                <a:srgbClr val="525B7E"/>
              </a:solidFill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5065187" y="4425766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525B7E"/>
                </a:solidFill>
              </a:rPr>
              <a:t>y</a:t>
            </a:r>
            <a:endParaRPr lang="en-US" b="1" dirty="0">
              <a:solidFill>
                <a:srgbClr val="525B7E"/>
              </a:solidFill>
            </a:endParaRPr>
          </a:p>
        </p:txBody>
      </p:sp>
      <p:cxnSp>
        <p:nvCxnSpPr>
          <p:cNvPr id="250" name="Straight Arrow Connector 249"/>
          <p:cNvCxnSpPr>
            <a:stCxn id="230" idx="4"/>
            <a:endCxn id="249" idx="0"/>
          </p:cNvCxnSpPr>
          <p:nvPr/>
        </p:nvCxnSpPr>
        <p:spPr>
          <a:xfrm>
            <a:off x="4950887" y="4273366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Oval 250"/>
          <p:cNvSpPr/>
          <p:nvPr/>
        </p:nvSpPr>
        <p:spPr>
          <a:xfrm>
            <a:off x="4531787" y="4806766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525B7E"/>
                </a:solidFill>
              </a:rPr>
              <a:t>h</a:t>
            </a:r>
            <a:endParaRPr lang="en-US" b="1" dirty="0">
              <a:solidFill>
                <a:srgbClr val="525B7E"/>
              </a:solidFill>
            </a:endParaRPr>
          </a:p>
        </p:txBody>
      </p:sp>
      <p:cxnSp>
        <p:nvCxnSpPr>
          <p:cNvPr id="252" name="Straight Arrow Connector 251"/>
          <p:cNvCxnSpPr>
            <a:stCxn id="248" idx="4"/>
            <a:endCxn id="251" idx="0"/>
          </p:cNvCxnSpPr>
          <p:nvPr/>
        </p:nvCxnSpPr>
        <p:spPr>
          <a:xfrm>
            <a:off x="4646087" y="4654366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Oval 252"/>
          <p:cNvSpPr/>
          <p:nvPr/>
        </p:nvSpPr>
        <p:spPr>
          <a:xfrm>
            <a:off x="5598587" y="4425766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525B7E"/>
                </a:solidFill>
              </a:rPr>
              <a:t>s</a:t>
            </a:r>
            <a:endParaRPr lang="en-US" b="1" dirty="0">
              <a:solidFill>
                <a:srgbClr val="525B7E"/>
              </a:solidFill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6131987" y="4425766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525B7E"/>
                </a:solidFill>
              </a:rPr>
              <a:t>u</a:t>
            </a:r>
            <a:endParaRPr lang="en-US" b="1" dirty="0">
              <a:solidFill>
                <a:srgbClr val="525B7E"/>
              </a:solidFill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6131987" y="4806766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525B7E"/>
                </a:solidFill>
              </a:rPr>
              <a:t>p</a:t>
            </a:r>
            <a:endParaRPr lang="en-US" b="1" dirty="0">
              <a:solidFill>
                <a:srgbClr val="525B7E"/>
              </a:solidFill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5598587" y="4806766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525B7E"/>
                </a:solidFill>
              </a:rPr>
              <a:t>s</a:t>
            </a:r>
            <a:endParaRPr lang="en-US" b="1" dirty="0">
              <a:solidFill>
                <a:srgbClr val="525B7E"/>
              </a:solidFill>
            </a:endParaRPr>
          </a:p>
        </p:txBody>
      </p:sp>
      <p:cxnSp>
        <p:nvCxnSpPr>
          <p:cNvPr id="257" name="Straight Arrow Connector 256"/>
          <p:cNvCxnSpPr>
            <a:stCxn id="246" idx="4"/>
            <a:endCxn id="253" idx="0"/>
          </p:cNvCxnSpPr>
          <p:nvPr/>
        </p:nvCxnSpPr>
        <p:spPr>
          <a:xfrm flipH="1">
            <a:off x="5712887" y="4273366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>
            <a:stCxn id="246" idx="4"/>
            <a:endCxn id="254" idx="0"/>
          </p:cNvCxnSpPr>
          <p:nvPr/>
        </p:nvCxnSpPr>
        <p:spPr>
          <a:xfrm>
            <a:off x="6017687" y="4273366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>
            <a:stCxn id="254" idx="4"/>
            <a:endCxn id="255" idx="0"/>
          </p:cNvCxnSpPr>
          <p:nvPr/>
        </p:nvCxnSpPr>
        <p:spPr>
          <a:xfrm>
            <a:off x="6246287" y="4654366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>
            <a:stCxn id="253" idx="4"/>
            <a:endCxn id="256" idx="0"/>
          </p:cNvCxnSpPr>
          <p:nvPr/>
        </p:nvCxnSpPr>
        <p:spPr>
          <a:xfrm>
            <a:off x="5712887" y="4654366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Oval 260"/>
          <p:cNvSpPr/>
          <p:nvPr/>
        </p:nvSpPr>
        <p:spPr>
          <a:xfrm>
            <a:off x="8036987" y="3663766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525B7E"/>
                </a:solidFill>
              </a:rPr>
              <a:t>i</a:t>
            </a:r>
            <a:endParaRPr lang="en-US" b="1" dirty="0">
              <a:solidFill>
                <a:srgbClr val="525B7E"/>
              </a:solidFill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8798987" y="3663766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525B7E"/>
                </a:solidFill>
              </a:rPr>
              <a:t>u</a:t>
            </a:r>
            <a:endParaRPr lang="en-US" b="1" dirty="0">
              <a:solidFill>
                <a:srgbClr val="525B7E"/>
              </a:solidFill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8798987" y="4044766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525B7E"/>
                </a:solidFill>
              </a:rPr>
              <a:t>i</a:t>
            </a:r>
            <a:endParaRPr lang="en-US" b="1" dirty="0">
              <a:solidFill>
                <a:srgbClr val="525B7E"/>
              </a:solidFill>
            </a:endParaRPr>
          </a:p>
        </p:txBody>
      </p:sp>
      <p:sp>
        <p:nvSpPr>
          <p:cNvPr id="264" name="Oval 263"/>
          <p:cNvSpPr/>
          <p:nvPr/>
        </p:nvSpPr>
        <p:spPr>
          <a:xfrm>
            <a:off x="7732187" y="4044766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525B7E"/>
                </a:solidFill>
              </a:rPr>
              <a:t>n</a:t>
            </a:r>
            <a:endParaRPr lang="en-US" b="1" dirty="0">
              <a:solidFill>
                <a:srgbClr val="525B7E"/>
              </a:solidFill>
            </a:endParaRPr>
          </a:p>
        </p:txBody>
      </p:sp>
      <p:sp>
        <p:nvSpPr>
          <p:cNvPr id="265" name="Oval 264"/>
          <p:cNvSpPr/>
          <p:nvPr/>
        </p:nvSpPr>
        <p:spPr>
          <a:xfrm>
            <a:off x="8265587" y="4044766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525B7E"/>
                </a:solidFill>
              </a:rPr>
              <a:t>u</a:t>
            </a:r>
            <a:endParaRPr lang="en-US" b="1" dirty="0">
              <a:solidFill>
                <a:srgbClr val="525B7E"/>
              </a:solidFill>
            </a:endParaRPr>
          </a:p>
        </p:txBody>
      </p:sp>
      <p:cxnSp>
        <p:nvCxnSpPr>
          <p:cNvPr id="266" name="Straight Arrow Connector 265"/>
          <p:cNvCxnSpPr>
            <a:stCxn id="236" idx="4"/>
            <a:endCxn id="261" idx="0"/>
          </p:cNvCxnSpPr>
          <p:nvPr/>
        </p:nvCxnSpPr>
        <p:spPr>
          <a:xfrm flipH="1">
            <a:off x="8151287" y="3511366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>
            <a:stCxn id="236" idx="4"/>
            <a:endCxn id="262" idx="0"/>
          </p:cNvCxnSpPr>
          <p:nvPr/>
        </p:nvCxnSpPr>
        <p:spPr>
          <a:xfrm>
            <a:off x="8456087" y="3511366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>
            <a:stCxn id="261" idx="4"/>
            <a:endCxn id="264" idx="0"/>
          </p:cNvCxnSpPr>
          <p:nvPr/>
        </p:nvCxnSpPr>
        <p:spPr>
          <a:xfrm flipH="1">
            <a:off x="7846487" y="3892366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>
            <a:stCxn id="261" idx="4"/>
            <a:endCxn id="265" idx="0"/>
          </p:cNvCxnSpPr>
          <p:nvPr/>
        </p:nvCxnSpPr>
        <p:spPr>
          <a:xfrm>
            <a:off x="8151287" y="3892366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>
            <a:stCxn id="262" idx="4"/>
            <a:endCxn id="263" idx="0"/>
          </p:cNvCxnSpPr>
          <p:nvPr/>
        </p:nvCxnSpPr>
        <p:spPr>
          <a:xfrm>
            <a:off x="8913287" y="3892366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>
            <a:stCxn id="234" idx="4"/>
            <a:endCxn id="236" idx="0"/>
          </p:cNvCxnSpPr>
          <p:nvPr/>
        </p:nvCxnSpPr>
        <p:spPr>
          <a:xfrm>
            <a:off x="7008287" y="3130366"/>
            <a:ext cx="1447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>
            <a:stCxn id="234" idx="4"/>
            <a:endCxn id="228" idx="0"/>
          </p:cNvCxnSpPr>
          <p:nvPr/>
        </p:nvCxnSpPr>
        <p:spPr>
          <a:xfrm flipH="1">
            <a:off x="5347669" y="3130366"/>
            <a:ext cx="1660618" cy="152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Box 272"/>
          <p:cNvSpPr txBox="1"/>
          <p:nvPr/>
        </p:nvSpPr>
        <p:spPr>
          <a:xfrm>
            <a:off x="4491821" y="504370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u="sng" dirty="0" smtClean="0">
                <a:solidFill>
                  <a:srgbClr val="0070C0"/>
                </a:solidFill>
              </a:rPr>
              <a:t>1</a:t>
            </a:r>
            <a:endParaRPr lang="en-US" sz="1600" b="1" u="sng" dirty="0">
              <a:solidFill>
                <a:srgbClr val="0070C0"/>
              </a:solidFill>
            </a:endParaRPr>
          </a:p>
        </p:txBody>
      </p:sp>
      <p:sp>
        <p:nvSpPr>
          <p:cNvPr id="274" name="TextBox 273"/>
          <p:cNvSpPr txBox="1"/>
          <p:nvPr/>
        </p:nvSpPr>
        <p:spPr>
          <a:xfrm>
            <a:off x="5036364" y="465436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u="sng" dirty="0" smtClean="0">
                <a:solidFill>
                  <a:srgbClr val="0070C0"/>
                </a:solidFill>
              </a:rPr>
              <a:t>2</a:t>
            </a:r>
            <a:endParaRPr lang="en-US" sz="1600" b="1" u="sng" dirty="0">
              <a:solidFill>
                <a:srgbClr val="0070C0"/>
              </a:solidFill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5576058" y="506093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u="sng" dirty="0" smtClean="0">
                <a:solidFill>
                  <a:srgbClr val="0070C0"/>
                </a:solidFill>
              </a:rPr>
              <a:t>3</a:t>
            </a:r>
            <a:endParaRPr lang="en-US" sz="1600" b="1" u="sng" dirty="0">
              <a:solidFill>
                <a:srgbClr val="0070C0"/>
              </a:solidFill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6090635" y="504370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u="sng" dirty="0" smtClean="0">
                <a:solidFill>
                  <a:srgbClr val="0070C0"/>
                </a:solidFill>
              </a:rPr>
              <a:t>4</a:t>
            </a:r>
            <a:endParaRPr lang="en-US" sz="1600" b="1" u="sng" dirty="0">
              <a:solidFill>
                <a:srgbClr val="0070C0"/>
              </a:solidFill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6626956" y="465436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u="sng" dirty="0" smtClean="0">
                <a:solidFill>
                  <a:srgbClr val="0070C0"/>
                </a:solidFill>
              </a:rPr>
              <a:t>5</a:t>
            </a:r>
            <a:endParaRPr lang="en-US" sz="1600" b="1" u="sng" dirty="0">
              <a:solidFill>
                <a:srgbClr val="0070C0"/>
              </a:solidFill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7168307" y="465436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u="sng" dirty="0" smtClean="0">
                <a:solidFill>
                  <a:srgbClr val="0070C0"/>
                </a:solidFill>
              </a:rPr>
              <a:t>6</a:t>
            </a:r>
            <a:endParaRPr lang="en-US" sz="1600" b="1" u="sng" dirty="0">
              <a:solidFill>
                <a:srgbClr val="0070C0"/>
              </a:solidFill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7693756" y="427336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u="sng" dirty="0" smtClean="0">
                <a:solidFill>
                  <a:srgbClr val="0070C0"/>
                </a:solidFill>
              </a:rPr>
              <a:t>7</a:t>
            </a:r>
            <a:endParaRPr lang="en-US" sz="1600" b="1" u="sng" dirty="0">
              <a:solidFill>
                <a:srgbClr val="0070C0"/>
              </a:solidFill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8224235" y="427336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u="sng" dirty="0" smtClean="0">
                <a:solidFill>
                  <a:srgbClr val="0070C0"/>
                </a:solidFill>
              </a:rPr>
              <a:t>8</a:t>
            </a:r>
            <a:endParaRPr lang="en-US" sz="1600" b="1" u="sng" dirty="0">
              <a:solidFill>
                <a:srgbClr val="0070C0"/>
              </a:solidFill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8757635" y="427336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u="sng" dirty="0" smtClean="0">
                <a:solidFill>
                  <a:srgbClr val="0070C0"/>
                </a:solidFill>
              </a:rPr>
              <a:t>9</a:t>
            </a:r>
            <a:endParaRPr lang="en-US" sz="1600" b="1" u="sng" dirty="0">
              <a:solidFill>
                <a:srgbClr val="0070C0"/>
              </a:solidFill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4267200" y="4120966"/>
            <a:ext cx="638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[</a:t>
            </a:r>
            <a:r>
              <a:rPr lang="en-US" sz="1600" b="1" u="sng" dirty="0" smtClean="0">
                <a:solidFill>
                  <a:srgbClr val="0070C0"/>
                </a:solidFill>
              </a:rPr>
              <a:t>1</a:t>
            </a:r>
            <a:r>
              <a:rPr lang="en-US" sz="1600" b="1" dirty="0" smtClean="0">
                <a:solidFill>
                  <a:prstClr val="black"/>
                </a:solidFill>
              </a:rPr>
              <a:t>,</a:t>
            </a:r>
            <a:r>
              <a:rPr lang="en-US" sz="1600" b="1" dirty="0" smtClean="0">
                <a:solidFill>
                  <a:srgbClr val="FF00FF"/>
                </a:solidFill>
              </a:rPr>
              <a:t> </a:t>
            </a:r>
            <a:r>
              <a:rPr lang="en-US" sz="1600" b="1" u="sng" dirty="0" smtClean="0">
                <a:solidFill>
                  <a:srgbClr val="0070C0"/>
                </a:solidFill>
              </a:rPr>
              <a:t>1</a:t>
            </a:r>
            <a:r>
              <a:rPr lang="en-US" sz="1600" b="1" dirty="0" smtClean="0">
                <a:solidFill>
                  <a:prstClr val="black"/>
                </a:solidFill>
              </a:rPr>
              <a:t>]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4421552" y="3782412"/>
            <a:ext cx="638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[</a:t>
            </a:r>
            <a:r>
              <a:rPr lang="en-US" sz="1600" b="1" u="sng" dirty="0" smtClean="0">
                <a:solidFill>
                  <a:srgbClr val="0070C0"/>
                </a:solidFill>
              </a:rPr>
              <a:t>1</a:t>
            </a:r>
            <a:r>
              <a:rPr lang="en-US" sz="1600" b="1" dirty="0" smtClean="0">
                <a:solidFill>
                  <a:prstClr val="black"/>
                </a:solidFill>
              </a:rPr>
              <a:t>, </a:t>
            </a:r>
            <a:r>
              <a:rPr lang="en-US" sz="1600" b="1" u="sng" dirty="0" smtClean="0">
                <a:solidFill>
                  <a:srgbClr val="0070C0"/>
                </a:solidFill>
              </a:rPr>
              <a:t>2</a:t>
            </a:r>
            <a:r>
              <a:rPr lang="en-US" sz="1600" b="1" dirty="0" smtClean="0">
                <a:solidFill>
                  <a:prstClr val="black"/>
                </a:solidFill>
              </a:rPr>
              <a:t>]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5369987" y="4056434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prstClr val="black"/>
                </a:solidFill>
              </a:rPr>
              <a:t>[</a:t>
            </a:r>
            <a:r>
              <a:rPr lang="en-US" altLang="zh-CN" sz="1600" b="1" u="sng" dirty="0" smtClean="0">
                <a:solidFill>
                  <a:srgbClr val="0070C0"/>
                </a:solidFill>
              </a:rPr>
              <a:t>3</a:t>
            </a:r>
            <a:r>
              <a:rPr lang="en-US" altLang="zh-CN" sz="1600" b="1" dirty="0" smtClean="0">
                <a:solidFill>
                  <a:prstClr val="black"/>
                </a:solidFill>
              </a:rPr>
              <a:t>,</a:t>
            </a:r>
            <a:r>
              <a:rPr lang="en-US" altLang="zh-CN" sz="1600" b="1" u="sng" dirty="0" smtClean="0">
                <a:solidFill>
                  <a:srgbClr val="0070C0"/>
                </a:solidFill>
              </a:rPr>
              <a:t>3</a:t>
            </a:r>
            <a:r>
              <a:rPr lang="en-US" altLang="zh-CN" sz="1600" b="1" dirty="0" smtClean="0">
                <a:solidFill>
                  <a:prstClr val="black"/>
                </a:solidFill>
              </a:rPr>
              <a:t>]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6043435" y="4094663"/>
            <a:ext cx="638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prstClr val="black"/>
                </a:solidFill>
              </a:rPr>
              <a:t>[</a:t>
            </a:r>
            <a:r>
              <a:rPr lang="en-US" altLang="zh-CN" sz="1600" b="1" u="sng" dirty="0" smtClean="0">
                <a:solidFill>
                  <a:srgbClr val="0070C0"/>
                </a:solidFill>
              </a:rPr>
              <a:t>4</a:t>
            </a:r>
            <a:r>
              <a:rPr lang="en-US" altLang="zh-CN" sz="1600" b="1" dirty="0" smtClean="0">
                <a:solidFill>
                  <a:prstClr val="black"/>
                </a:solidFill>
              </a:rPr>
              <a:t>, </a:t>
            </a:r>
            <a:r>
              <a:rPr lang="en-US" altLang="zh-CN" sz="1600" b="1" u="sng" dirty="0" smtClean="0">
                <a:solidFill>
                  <a:srgbClr val="0070C0"/>
                </a:solidFill>
              </a:rPr>
              <a:t>4</a:t>
            </a:r>
            <a:r>
              <a:rPr lang="en-US" altLang="zh-CN" sz="1600" b="1" dirty="0" smtClean="0">
                <a:solidFill>
                  <a:prstClr val="black"/>
                </a:solidFill>
              </a:rPr>
              <a:t>]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5674787" y="3663766"/>
            <a:ext cx="638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prstClr val="black"/>
                </a:solidFill>
              </a:rPr>
              <a:t>[</a:t>
            </a:r>
            <a:r>
              <a:rPr lang="en-US" altLang="zh-CN" sz="1600" b="1" u="sng" dirty="0" smtClean="0">
                <a:solidFill>
                  <a:srgbClr val="0070C0"/>
                </a:solidFill>
              </a:rPr>
              <a:t>3</a:t>
            </a:r>
            <a:r>
              <a:rPr lang="en-US" altLang="zh-CN" sz="1600" b="1" dirty="0" smtClean="0">
                <a:solidFill>
                  <a:prstClr val="black"/>
                </a:solidFill>
              </a:rPr>
              <a:t>, </a:t>
            </a:r>
            <a:r>
              <a:rPr lang="en-US" altLang="zh-CN" sz="1600" b="1" u="sng" dirty="0" smtClean="0">
                <a:solidFill>
                  <a:srgbClr val="0070C0"/>
                </a:solidFill>
              </a:rPr>
              <a:t>4</a:t>
            </a:r>
            <a:r>
              <a:rPr lang="en-US" altLang="zh-CN" sz="1600" b="1" dirty="0" smtClean="0">
                <a:solidFill>
                  <a:prstClr val="black"/>
                </a:solidFill>
              </a:rPr>
              <a:t>]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4965310" y="2971800"/>
            <a:ext cx="638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prstClr val="black"/>
                </a:solidFill>
              </a:rPr>
              <a:t>[</a:t>
            </a:r>
            <a:r>
              <a:rPr lang="en-US" altLang="zh-CN" sz="1600" b="1" u="sng" dirty="0" smtClean="0">
                <a:solidFill>
                  <a:srgbClr val="0070C0"/>
                </a:solidFill>
              </a:rPr>
              <a:t>1</a:t>
            </a:r>
            <a:r>
              <a:rPr lang="en-US" altLang="zh-CN" sz="1600" b="1" dirty="0" smtClean="0">
                <a:solidFill>
                  <a:prstClr val="black"/>
                </a:solidFill>
              </a:rPr>
              <a:t>,</a:t>
            </a:r>
            <a:r>
              <a:rPr lang="en-US" altLang="zh-CN" sz="1600" b="1" dirty="0" smtClean="0">
                <a:solidFill>
                  <a:srgbClr val="FF00FF"/>
                </a:solidFill>
              </a:rPr>
              <a:t> </a:t>
            </a:r>
            <a:r>
              <a:rPr lang="en-US" altLang="zh-CN" sz="1600" b="1" u="sng" dirty="0" smtClean="0">
                <a:solidFill>
                  <a:srgbClr val="0070C0"/>
                </a:solidFill>
              </a:rPr>
              <a:t>4</a:t>
            </a:r>
            <a:r>
              <a:rPr lang="en-US" altLang="zh-CN" sz="1600" b="1" dirty="0" smtClean="0">
                <a:solidFill>
                  <a:prstClr val="black"/>
                </a:solidFill>
              </a:rPr>
              <a:t>]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4724400" y="3412368"/>
            <a:ext cx="638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prstClr val="black"/>
                </a:solidFill>
              </a:rPr>
              <a:t>[</a:t>
            </a:r>
            <a:r>
              <a:rPr lang="en-US" altLang="zh-CN" sz="1600" b="1" u="sng" dirty="0" smtClean="0">
                <a:solidFill>
                  <a:srgbClr val="0070C0"/>
                </a:solidFill>
              </a:rPr>
              <a:t>1</a:t>
            </a:r>
            <a:r>
              <a:rPr lang="en-US" altLang="zh-CN" sz="1600" b="1" dirty="0" smtClean="0">
                <a:solidFill>
                  <a:prstClr val="black"/>
                </a:solidFill>
              </a:rPr>
              <a:t>, </a:t>
            </a:r>
            <a:r>
              <a:rPr lang="en-US" altLang="zh-CN" sz="1600" b="1" u="sng" dirty="0" smtClean="0">
                <a:solidFill>
                  <a:srgbClr val="0070C0"/>
                </a:solidFill>
              </a:rPr>
              <a:t>4</a:t>
            </a:r>
            <a:r>
              <a:rPr lang="en-US" altLang="zh-CN" sz="1600" b="1" dirty="0" smtClean="0">
                <a:solidFill>
                  <a:prstClr val="black"/>
                </a:solidFill>
              </a:rPr>
              <a:t>]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4912787" y="4132634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prstClr val="black"/>
                </a:solidFill>
              </a:rPr>
              <a:t>[</a:t>
            </a:r>
            <a:r>
              <a:rPr lang="en-US" altLang="zh-CN" sz="1600" b="1" u="sng" dirty="0" smtClean="0">
                <a:solidFill>
                  <a:srgbClr val="0070C0"/>
                </a:solidFill>
              </a:rPr>
              <a:t>2</a:t>
            </a:r>
            <a:r>
              <a:rPr lang="en-US" altLang="zh-CN" sz="1600" b="1" dirty="0" smtClean="0">
                <a:solidFill>
                  <a:prstClr val="black"/>
                </a:solidFill>
              </a:rPr>
              <a:t>,</a:t>
            </a:r>
            <a:r>
              <a:rPr lang="en-US" altLang="zh-CN" sz="1600" b="1" u="sng" dirty="0" smtClean="0">
                <a:solidFill>
                  <a:srgbClr val="0070C0"/>
                </a:solidFill>
              </a:rPr>
              <a:t>2</a:t>
            </a:r>
            <a:r>
              <a:rPr lang="en-US" altLang="zh-CN" sz="1600" b="1" dirty="0" smtClean="0">
                <a:solidFill>
                  <a:prstClr val="black"/>
                </a:solidFill>
              </a:rPr>
              <a:t>]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7085530" y="3968566"/>
            <a:ext cx="638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prstClr val="black"/>
                </a:solidFill>
              </a:rPr>
              <a:t>[</a:t>
            </a:r>
            <a:r>
              <a:rPr lang="en-US" altLang="zh-CN" sz="1600" b="1" u="sng" dirty="0" smtClean="0">
                <a:solidFill>
                  <a:srgbClr val="0070C0"/>
                </a:solidFill>
              </a:rPr>
              <a:t>5</a:t>
            </a:r>
            <a:r>
              <a:rPr lang="en-US" altLang="zh-CN" sz="1600" b="1" dirty="0" smtClean="0">
                <a:solidFill>
                  <a:prstClr val="black"/>
                </a:solidFill>
              </a:rPr>
              <a:t>, </a:t>
            </a:r>
            <a:r>
              <a:rPr lang="en-US" altLang="zh-CN" sz="1600" b="1" u="sng" dirty="0" smtClean="0">
                <a:solidFill>
                  <a:srgbClr val="0070C0"/>
                </a:solidFill>
              </a:rPr>
              <a:t>6</a:t>
            </a:r>
            <a:r>
              <a:rPr lang="en-US" altLang="zh-CN" sz="1600" b="1" dirty="0" smtClean="0">
                <a:solidFill>
                  <a:prstClr val="black"/>
                </a:solidFill>
              </a:rPr>
              <a:t>]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7061676" y="3630012"/>
            <a:ext cx="638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prstClr val="black"/>
                </a:solidFill>
              </a:rPr>
              <a:t>[</a:t>
            </a:r>
            <a:r>
              <a:rPr lang="en-US" altLang="zh-CN" sz="1600" b="1" u="sng" dirty="0" smtClean="0">
                <a:solidFill>
                  <a:srgbClr val="0070C0"/>
                </a:solidFill>
              </a:rPr>
              <a:t>5</a:t>
            </a:r>
            <a:r>
              <a:rPr lang="en-US" altLang="zh-CN" sz="1600" b="1" dirty="0" smtClean="0">
                <a:solidFill>
                  <a:prstClr val="black"/>
                </a:solidFill>
              </a:rPr>
              <a:t>, </a:t>
            </a:r>
            <a:r>
              <a:rPr lang="en-US" altLang="zh-CN" sz="1600" b="1" u="sng" dirty="0" smtClean="0">
                <a:solidFill>
                  <a:srgbClr val="0070C0"/>
                </a:solidFill>
              </a:rPr>
              <a:t>6</a:t>
            </a:r>
            <a:r>
              <a:rPr lang="en-US" altLang="zh-CN" sz="1600" b="1" dirty="0" smtClean="0">
                <a:solidFill>
                  <a:prstClr val="black"/>
                </a:solidFill>
              </a:rPr>
              <a:t>]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92" name="TextBox 291"/>
          <p:cNvSpPr txBox="1"/>
          <p:nvPr/>
        </p:nvSpPr>
        <p:spPr>
          <a:xfrm>
            <a:off x="7032853" y="3246563"/>
            <a:ext cx="638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prstClr val="black"/>
                </a:solidFill>
              </a:rPr>
              <a:t>[</a:t>
            </a:r>
            <a:r>
              <a:rPr lang="en-US" altLang="zh-CN" sz="1600" b="1" u="sng" dirty="0" smtClean="0">
                <a:solidFill>
                  <a:srgbClr val="0070C0"/>
                </a:solidFill>
              </a:rPr>
              <a:t>5</a:t>
            </a:r>
            <a:r>
              <a:rPr lang="en-US" altLang="zh-CN" sz="1600" b="1" dirty="0" smtClean="0">
                <a:solidFill>
                  <a:prstClr val="black"/>
                </a:solidFill>
              </a:rPr>
              <a:t>, </a:t>
            </a:r>
            <a:r>
              <a:rPr lang="en-US" altLang="zh-CN" sz="1600" b="1" u="sng" dirty="0" smtClean="0">
                <a:solidFill>
                  <a:srgbClr val="0070C0"/>
                </a:solidFill>
              </a:rPr>
              <a:t>6</a:t>
            </a:r>
            <a:r>
              <a:rPr lang="en-US" altLang="zh-CN" sz="1600" b="1" dirty="0" smtClean="0">
                <a:solidFill>
                  <a:prstClr val="black"/>
                </a:solidFill>
              </a:rPr>
              <a:t>]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93" name="TextBox 292"/>
          <p:cNvSpPr txBox="1"/>
          <p:nvPr/>
        </p:nvSpPr>
        <p:spPr>
          <a:xfrm>
            <a:off x="7794836" y="3369348"/>
            <a:ext cx="638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prstClr val="black"/>
                </a:solidFill>
              </a:rPr>
              <a:t>[</a:t>
            </a:r>
            <a:r>
              <a:rPr lang="en-US" altLang="zh-CN" sz="1600" b="1" u="sng" dirty="0" smtClean="0">
                <a:solidFill>
                  <a:srgbClr val="0070C0"/>
                </a:solidFill>
              </a:rPr>
              <a:t>7</a:t>
            </a:r>
            <a:r>
              <a:rPr lang="en-US" altLang="zh-CN" sz="1600" b="1" dirty="0" smtClean="0">
                <a:solidFill>
                  <a:prstClr val="black"/>
                </a:solidFill>
              </a:rPr>
              <a:t>, </a:t>
            </a:r>
            <a:r>
              <a:rPr lang="en-US" altLang="zh-CN" sz="1600" b="1" u="sng" dirty="0" smtClean="0">
                <a:solidFill>
                  <a:srgbClr val="0070C0"/>
                </a:solidFill>
              </a:rPr>
              <a:t>8</a:t>
            </a:r>
            <a:r>
              <a:rPr lang="en-US" altLang="zh-CN" sz="1600" b="1" dirty="0" smtClean="0">
                <a:solidFill>
                  <a:prstClr val="black"/>
                </a:solidFill>
              </a:rPr>
              <a:t>]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94" name="TextBox 293"/>
          <p:cNvSpPr txBox="1"/>
          <p:nvPr/>
        </p:nvSpPr>
        <p:spPr>
          <a:xfrm>
            <a:off x="8209493" y="2941100"/>
            <a:ext cx="638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prstClr val="black"/>
                </a:solidFill>
              </a:rPr>
              <a:t>[</a:t>
            </a:r>
            <a:r>
              <a:rPr lang="en-US" altLang="zh-CN" sz="1600" b="1" u="sng" dirty="0" smtClean="0">
                <a:solidFill>
                  <a:srgbClr val="0070C0"/>
                </a:solidFill>
              </a:rPr>
              <a:t>7</a:t>
            </a:r>
            <a:r>
              <a:rPr lang="en-US" altLang="zh-CN" sz="1600" b="1" dirty="0" smtClean="0">
                <a:solidFill>
                  <a:prstClr val="black"/>
                </a:solidFill>
              </a:rPr>
              <a:t>, </a:t>
            </a:r>
            <a:r>
              <a:rPr lang="en-US" altLang="zh-CN" sz="1600" b="1" u="sng" dirty="0" smtClean="0">
                <a:solidFill>
                  <a:srgbClr val="0070C0"/>
                </a:solidFill>
              </a:rPr>
              <a:t>9</a:t>
            </a:r>
            <a:r>
              <a:rPr lang="en-US" altLang="zh-CN" sz="1600" b="1" dirty="0" smtClean="0">
                <a:solidFill>
                  <a:prstClr val="black"/>
                </a:solidFill>
              </a:rPr>
              <a:t>]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95" name="TextBox 294"/>
          <p:cNvSpPr txBox="1"/>
          <p:nvPr/>
        </p:nvSpPr>
        <p:spPr>
          <a:xfrm>
            <a:off x="8610600" y="3352800"/>
            <a:ext cx="638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prstClr val="black"/>
                </a:solidFill>
              </a:rPr>
              <a:t>[</a:t>
            </a:r>
            <a:r>
              <a:rPr lang="en-US" altLang="zh-CN" sz="1600" b="1" u="sng" dirty="0" smtClean="0">
                <a:solidFill>
                  <a:srgbClr val="0070C0"/>
                </a:solidFill>
              </a:rPr>
              <a:t>9</a:t>
            </a:r>
            <a:r>
              <a:rPr lang="en-US" altLang="zh-CN" sz="1600" b="1" dirty="0" smtClean="0">
                <a:solidFill>
                  <a:prstClr val="black"/>
                </a:solidFill>
              </a:rPr>
              <a:t>, </a:t>
            </a:r>
            <a:r>
              <a:rPr lang="en-US" altLang="zh-CN" sz="1600" b="1" u="sng" dirty="0" smtClean="0">
                <a:solidFill>
                  <a:srgbClr val="0070C0"/>
                </a:solidFill>
              </a:rPr>
              <a:t>9</a:t>
            </a:r>
            <a:r>
              <a:rPr lang="en-US" altLang="zh-CN" sz="1600" b="1" dirty="0" smtClean="0">
                <a:solidFill>
                  <a:prstClr val="black"/>
                </a:solidFill>
              </a:rPr>
              <a:t>]</a:t>
            </a:r>
            <a:endParaRPr lang="en-US" sz="1600" b="1" dirty="0">
              <a:solidFill>
                <a:prstClr val="black"/>
              </a:solidFill>
            </a:endParaRPr>
          </a:p>
        </p:txBody>
      </p:sp>
      <p:graphicFrame>
        <p:nvGraphicFramePr>
          <p:cNvPr id="227" name="Table 2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712317"/>
              </p:ext>
            </p:extLst>
          </p:nvPr>
        </p:nvGraphicFramePr>
        <p:xfrm>
          <a:off x="228600" y="2895600"/>
          <a:ext cx="3962400" cy="253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3429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Forward list</a:t>
                      </a:r>
                      <a:endParaRPr lang="en-US" b="1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1800" b="1" i="0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en-US" sz="1800" b="1" i="0" kern="1200" baseline="-250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kumimoji="0" lang="en-US" sz="1600" b="1" i="0" u="sng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2&gt;  &lt;</a:t>
                      </a:r>
                      <a:r>
                        <a:rPr kumimoji="0" lang="en-US" sz="1600" b="1" i="0" u="sng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3&gt;</a:t>
                      </a:r>
                      <a:endParaRPr kumimoji="0" lang="en-US" sz="1600" b="1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1800" b="1" i="0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en-US" sz="1800" b="1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&lt;</a:t>
                      </a:r>
                      <a:r>
                        <a:rPr lang="en-US" sz="1600" b="1" u="sng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en-US" sz="1600" b="1" dirty="0" smtClean="0"/>
                        <a:t>, 3&gt;</a:t>
                      </a:r>
                      <a:r>
                        <a:rPr lang="en-US" sz="1600" b="1" baseline="0" dirty="0" smtClean="0"/>
                        <a:t>  </a:t>
                      </a:r>
                      <a:r>
                        <a:rPr lang="en-US" sz="1600" b="1" dirty="0" smtClean="0"/>
                        <a:t>&lt;</a:t>
                      </a:r>
                      <a:r>
                        <a:rPr lang="en-US" sz="1600" b="1" u="sng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en-US" sz="1600" b="1" dirty="0" smtClean="0"/>
                        <a:t>, 9&gt; &lt;</a:t>
                      </a:r>
                      <a:r>
                        <a:rPr lang="en-US" sz="1600" b="1" u="sng" dirty="0" smtClean="0">
                          <a:solidFill>
                            <a:srgbClr val="0070C0"/>
                          </a:solidFill>
                        </a:rPr>
                        <a:t>9</a:t>
                      </a:r>
                      <a:r>
                        <a:rPr lang="en-US" sz="1600" b="1" dirty="0" smtClean="0"/>
                        <a:t>, 6&gt;</a:t>
                      </a:r>
                      <a:endParaRPr lang="en-US" sz="16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1800" b="1" i="1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en-US" sz="1800" b="1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kumimoji="0" lang="en-US" sz="1600" b="1" i="0" u="sng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9&gt;  &lt;</a:t>
                      </a:r>
                      <a:r>
                        <a:rPr kumimoji="0" lang="en-US" sz="1600" b="1" i="0" u="sng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2&gt; &lt;</a:t>
                      </a:r>
                      <a:r>
                        <a:rPr kumimoji="0" lang="en-US" sz="1600" b="1" i="0" u="sng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3&gt;</a:t>
                      </a:r>
                      <a:endParaRPr lang="en-US" sz="16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1800" b="1" i="0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en-US" sz="1800" b="1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kumimoji="0" lang="fr-FR" sz="1600" b="1" i="0" u="sng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fr-FR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4&gt; &lt;</a:t>
                      </a:r>
                      <a:r>
                        <a:rPr kumimoji="0" lang="fr-FR" sz="1600" b="1" i="0" u="sng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fr-FR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2&gt; &lt;</a:t>
                      </a:r>
                      <a:r>
                        <a:rPr kumimoji="0" lang="fr-FR" sz="1600" b="1" i="0" u="sng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fr-FR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9&gt; &lt;</a:t>
                      </a:r>
                      <a:r>
                        <a:rPr kumimoji="0" lang="fr-FR" sz="1600" b="1" i="0" u="sng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fr-FR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4&gt;</a:t>
                      </a:r>
                      <a:endParaRPr lang="en-US" sz="1600" b="1" dirty="0"/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1800" b="1" i="0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0" lang="en-US" sz="1800" b="1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kumimoji="0" lang="en-US" sz="1600" b="1" i="0" u="sng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7&gt; &lt;</a:t>
                      </a:r>
                      <a:r>
                        <a:rPr kumimoji="0" lang="en-US" sz="1600" b="1" i="0" u="sng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3&gt; &lt;</a:t>
                      </a:r>
                      <a:r>
                        <a:rPr kumimoji="0" lang="en-US" sz="1600" b="1" i="0" u="sng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9&gt; &lt;</a:t>
                      </a:r>
                      <a:r>
                        <a:rPr kumimoji="0" lang="en-US" sz="1600" b="1" i="0" u="sng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2&gt; &lt;</a:t>
                      </a:r>
                      <a:r>
                        <a:rPr kumimoji="0" lang="en-US" sz="1600" b="1" i="0" u="sng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endParaRPr lang="en-US" sz="1600" b="1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…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…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Access Using </a:t>
            </a:r>
            <a:r>
              <a:rPr lang="en-US" dirty="0" smtClean="0">
                <a:solidFill>
                  <a:srgbClr val="0000FF"/>
                </a:solidFill>
              </a:rPr>
              <a:t>Forward Index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0131650"/>
                  </p:ext>
                </p:extLst>
              </p:nvPr>
            </p:nvGraphicFramePr>
            <p:xfrm>
              <a:off x="2810875" y="990600"/>
              <a:ext cx="34290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0913"/>
                    <a:gridCol w="1059287"/>
                    <a:gridCol w="1066800"/>
                    <a:gridCol w="76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ID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baseline="0" dirty="0" smtClean="0"/>
                            <a:t>“graph”</a:t>
                          </a:r>
                          <a:endParaRPr lang="en-US" b="1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baseline="0" dirty="0" smtClean="0"/>
                            <a:t>“</a:t>
                          </a:r>
                          <a:r>
                            <a:rPr lang="en-US" b="1" baseline="0" dirty="0" err="1" smtClean="0"/>
                            <a:t>icde</a:t>
                          </a:r>
                          <a:r>
                            <a:rPr lang="en-US" b="1" baseline="0" dirty="0" smtClean="0"/>
                            <a:t>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baseline="0" dirty="0" smtClean="0"/>
                            <a:t>“li”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kumimoji="0" lang="en-US" sz="1800" b="1" i="1" kern="1200" dirty="0" smtClean="0">
                                    <a:solidFill>
                                      <a:schemeClr val="dk1"/>
                                    </a:solidFill>
                                    <a:latin typeface="Times New Roman" pitchFamily="18" charset="0"/>
                                    <a:ea typeface="+mn-ea"/>
                                    <a:cs typeface="Times New Roman" pitchFamily="18" charset="0"/>
                                  </a:rPr>
                                  <m:t>r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800" b="1" i="0" kern="1200" baseline="-25000" dirty="0" smtClean="0">
                                    <a:solidFill>
                                      <a:schemeClr val="dk1"/>
                                    </a:solidFill>
                                    <a:latin typeface="Times New Roman" pitchFamily="18" charset="0"/>
                                    <a:ea typeface="+mn-ea"/>
                                    <a:cs typeface="Times New Roman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kumimoji="0" lang="en-US" sz="1800" b="1" i="1" kern="1200" dirty="0">
                            <a:solidFill>
                              <a:schemeClr val="dk1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7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en-US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800" b="1" kern="12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1606121"/>
                  </p:ext>
                </p:extLst>
              </p:nvPr>
            </p:nvGraphicFramePr>
            <p:xfrm>
              <a:off x="2810875" y="990600"/>
              <a:ext cx="34290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0913"/>
                    <a:gridCol w="1059287"/>
                    <a:gridCol w="1066800"/>
                    <a:gridCol w="76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ID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baseline="0" dirty="0" smtClean="0"/>
                            <a:t>“graph”</a:t>
                          </a:r>
                          <a:endParaRPr lang="en-US" b="1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baseline="0" dirty="0" smtClean="0"/>
                            <a:t>“</a:t>
                          </a:r>
                          <a:r>
                            <a:rPr lang="en-US" b="1" baseline="0" dirty="0" err="1" smtClean="0"/>
                            <a:t>icde</a:t>
                          </a:r>
                          <a:r>
                            <a:rPr lang="en-US" b="1" baseline="0" dirty="0" smtClean="0"/>
                            <a:t>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baseline="0" dirty="0" smtClean="0"/>
                            <a:t>“li”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10000" r="-532584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7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en-US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800" b="1" kern="12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cxnSp>
        <p:nvCxnSpPr>
          <p:cNvPr id="79" name="Straight Arrow Connector 78"/>
          <p:cNvCxnSpPr/>
          <p:nvPr/>
        </p:nvCxnSpPr>
        <p:spPr>
          <a:xfrm>
            <a:off x="5864838" y="1279433"/>
            <a:ext cx="2172149" cy="249863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4038600" y="3941422"/>
            <a:ext cx="3916582" cy="97964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3810000" y="1740932"/>
            <a:ext cx="1851894" cy="304461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19400" y="4614446"/>
            <a:ext cx="1371600" cy="4147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725298" y="1346793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37321" y="1371600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Chen Li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422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9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</a:t>
            </a:r>
            <a:r>
              <a:rPr lang="en-US" dirty="0" smtClean="0"/>
              <a:t>Framework (Fuzzy matching)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1143000"/>
            <a:ext cx="153843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prstClr val="black"/>
                </a:solidFill>
              </a:rPr>
              <a:t>Aggregate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2961502"/>
            <a:ext cx="1524000" cy="69609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5112" y="5257800"/>
            <a:ext cx="7008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92D050"/>
                </a:solidFill>
              </a:rPr>
              <a:t>graph</a:t>
            </a:r>
            <a:r>
              <a:rPr lang="en-US" sz="4000" dirty="0" smtClean="0">
                <a:solidFill>
                  <a:prstClr val="black"/>
                </a:solidFill>
              </a:rPr>
              <a:t>, gray, </a:t>
            </a:r>
            <a:r>
              <a:rPr lang="en-US" sz="4000" b="1" dirty="0" err="1" smtClean="0">
                <a:solidFill>
                  <a:srgbClr val="0070C0"/>
                </a:solidFill>
              </a:rPr>
              <a:t>icdm</a:t>
            </a:r>
            <a:r>
              <a:rPr lang="en-US" sz="4000" dirty="0" smtClean="0">
                <a:solidFill>
                  <a:prstClr val="black"/>
                </a:solidFill>
              </a:rPr>
              <a:t>,</a:t>
            </a:r>
            <a:r>
              <a:rPr lang="en-US" sz="4000" dirty="0">
                <a:solidFill>
                  <a:prstClr val="black"/>
                </a:solidFill>
              </a:rPr>
              <a:t> gross,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li</a:t>
            </a:r>
            <a:r>
              <a:rPr lang="en-US" sz="4000" dirty="0" err="1" smtClean="0">
                <a:solidFill>
                  <a:prstClr val="black"/>
                </a:solidFill>
              </a:rPr>
              <a:t>n</a:t>
            </a:r>
            <a:r>
              <a:rPr lang="en-US" sz="4000" dirty="0" smtClean="0">
                <a:solidFill>
                  <a:prstClr val="black"/>
                </a:solidFill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</a:rPr>
              <a:t>li</a:t>
            </a:r>
            <a:r>
              <a:rPr lang="en-US" sz="4000" dirty="0" err="1" smtClean="0">
                <a:solidFill>
                  <a:prstClr val="black"/>
                </a:solidFill>
              </a:rPr>
              <a:t>u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5112" y="5257800"/>
            <a:ext cx="6815738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5261429"/>
            <a:ext cx="16265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</a:rPr>
              <a:t>R</a:t>
            </a:r>
            <a:r>
              <a:rPr lang="en-US" sz="4000" b="1" dirty="0" smtClean="0">
                <a:solidFill>
                  <a:prstClr val="black"/>
                </a:solidFill>
              </a:rPr>
              <a:t>ecord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4886" y="2949845"/>
            <a:ext cx="15254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Query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92312" y="2964359"/>
            <a:ext cx="1446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92D050"/>
                </a:solidFill>
              </a:rPr>
              <a:t>graph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6800" y="2956918"/>
            <a:ext cx="106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err="1" smtClean="0">
                <a:solidFill>
                  <a:srgbClr val="0070C0"/>
                </a:solidFill>
              </a:rPr>
              <a:t>icde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62500" y="2964947"/>
            <a:ext cx="1333500" cy="6782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99758" y="2935278"/>
            <a:ext cx="45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li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39000" y="2935279"/>
            <a:ext cx="106680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4400" b="1" dirty="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/>
          <p:cNvCxnSpPr>
            <a:stCxn id="13" idx="2"/>
          </p:cNvCxnSpPr>
          <p:nvPr/>
        </p:nvCxnSpPr>
        <p:spPr>
          <a:xfrm flipH="1">
            <a:off x="2819400" y="3672245"/>
            <a:ext cx="496056" cy="1737955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78393" y="4400477"/>
            <a:ext cx="13780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</a:rPr>
              <a:t>S</a:t>
            </a:r>
            <a:r>
              <a:rPr lang="en-US" altLang="zh-CN" b="1" dirty="0" smtClean="0">
                <a:solidFill>
                  <a:prstClr val="black"/>
                </a:solidFill>
              </a:rPr>
              <a:t>core</a:t>
            </a:r>
            <a:r>
              <a:rPr lang="en-US" altLang="zh-CN" dirty="0" smtClean="0">
                <a:solidFill>
                  <a:prstClr val="black"/>
                </a:solidFill>
              </a:rPr>
              <a:t>(</a:t>
            </a:r>
            <a:r>
              <a:rPr lang="en-US" altLang="zh-CN" dirty="0" smtClean="0">
                <a:solidFill>
                  <a:srgbClr val="92D050"/>
                </a:solidFill>
              </a:rPr>
              <a:t>graph</a:t>
            </a:r>
            <a:r>
              <a:rPr lang="en-US" altLang="zh-CN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0" name="Straight Arrow Connector 19"/>
          <p:cNvCxnSpPr>
            <a:stCxn id="14" idx="2"/>
          </p:cNvCxnSpPr>
          <p:nvPr/>
        </p:nvCxnSpPr>
        <p:spPr>
          <a:xfrm>
            <a:off x="5410200" y="3664804"/>
            <a:ext cx="0" cy="1745396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91000" y="4285902"/>
            <a:ext cx="154241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err="1" smtClean="0">
                <a:solidFill>
                  <a:prstClr val="black"/>
                </a:solidFill>
              </a:rPr>
              <a:t>Sim</a:t>
            </a:r>
            <a:r>
              <a:rPr lang="en-US" altLang="zh-CN" b="1" dirty="0" smtClean="0">
                <a:solidFill>
                  <a:prstClr val="black"/>
                </a:solidFill>
              </a:rPr>
              <a:t>(</a:t>
            </a:r>
            <a:r>
              <a:rPr lang="en-US" altLang="zh-CN" dirty="0" err="1" smtClean="0">
                <a:solidFill>
                  <a:srgbClr val="0070C0"/>
                </a:solidFill>
              </a:rPr>
              <a:t>icde</a:t>
            </a:r>
            <a:r>
              <a:rPr lang="en-US" altLang="zh-CN" b="1" dirty="0" err="1" smtClean="0">
                <a:solidFill>
                  <a:prstClr val="black"/>
                </a:solidFill>
              </a:rPr>
              <a:t>,</a:t>
            </a:r>
            <a:r>
              <a:rPr lang="en-US" altLang="zh-CN" dirty="0" err="1" smtClean="0">
                <a:solidFill>
                  <a:srgbClr val="0070C0"/>
                </a:solidFill>
              </a:rPr>
              <a:t>icdm</a:t>
            </a:r>
            <a:r>
              <a:rPr lang="en-US" altLang="zh-CN" b="1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US" altLang="zh-CN" b="1" dirty="0" smtClean="0">
                <a:solidFill>
                  <a:prstClr val="black"/>
                </a:solidFill>
              </a:rPr>
              <a:t>*Score</a:t>
            </a:r>
            <a:r>
              <a:rPr lang="en-US" altLang="zh-CN" dirty="0" smtClean="0">
                <a:solidFill>
                  <a:prstClr val="black"/>
                </a:solidFill>
              </a:rPr>
              <a:t>(</a:t>
            </a:r>
            <a:r>
              <a:rPr lang="en-US" altLang="zh-CN" dirty="0" err="1" smtClean="0">
                <a:solidFill>
                  <a:srgbClr val="0070C0"/>
                </a:solidFill>
              </a:rPr>
              <a:t>icdm</a:t>
            </a:r>
            <a:r>
              <a:rPr lang="en-US" altLang="zh-CN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7467602" y="3657600"/>
            <a:ext cx="304798" cy="175260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924800" y="3643164"/>
            <a:ext cx="381000" cy="1767036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0" y="4424402"/>
            <a:ext cx="10260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prstClr val="black"/>
                </a:solidFill>
              </a:rPr>
              <a:t>Score</a:t>
            </a:r>
            <a:r>
              <a:rPr lang="en-US" altLang="zh-CN" dirty="0" smtClean="0">
                <a:solidFill>
                  <a:prstClr val="black"/>
                </a:solidFill>
              </a:rPr>
              <a:t>(</a:t>
            </a:r>
            <a:r>
              <a:rPr lang="en-US" altLang="zh-CN" dirty="0" err="1" smtClean="0">
                <a:solidFill>
                  <a:srgbClr val="FF0000"/>
                </a:solidFill>
              </a:rPr>
              <a:t>lin</a:t>
            </a:r>
            <a:r>
              <a:rPr lang="en-US" altLang="zh-CN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24800" y="4419600"/>
            <a:ext cx="10260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prstClr val="black"/>
                </a:solidFill>
              </a:rPr>
              <a:t>Score</a:t>
            </a:r>
            <a:r>
              <a:rPr lang="en-US" altLang="zh-CN" dirty="0" smtClean="0">
                <a:solidFill>
                  <a:prstClr val="black"/>
                </a:solidFill>
              </a:rPr>
              <a:t>(</a:t>
            </a:r>
            <a:r>
              <a:rPr lang="en-US" altLang="zh-CN" dirty="0" err="1" smtClean="0">
                <a:solidFill>
                  <a:srgbClr val="FF0000"/>
                </a:solidFill>
              </a:rPr>
              <a:t>liu</a:t>
            </a:r>
            <a:r>
              <a:rPr lang="en-US" altLang="zh-CN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15200" y="3733800"/>
            <a:ext cx="753732" cy="461665"/>
          </a:xfrm>
          <a:prstGeom prst="rect">
            <a:avLst/>
          </a:prstGeom>
          <a:solidFill>
            <a:schemeClr val="bg1">
              <a:alpha val="2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M</a:t>
            </a:r>
            <a:r>
              <a:rPr lang="en-US" sz="2400" b="1" dirty="0" smtClean="0">
                <a:solidFill>
                  <a:prstClr val="black"/>
                </a:solidFill>
              </a:rPr>
              <a:t>ax</a:t>
            </a:r>
            <a:endParaRPr lang="en-US" sz="2400" b="1" dirty="0">
              <a:solidFill>
                <a:prstClr val="black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315456" y="1604665"/>
            <a:ext cx="1447044" cy="1391658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2"/>
            <a:endCxn id="14" idx="0"/>
          </p:cNvCxnSpPr>
          <p:nvPr/>
        </p:nvCxnSpPr>
        <p:spPr>
          <a:xfrm>
            <a:off x="5265017" y="1604665"/>
            <a:ext cx="145183" cy="1352253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943600" y="1604665"/>
            <a:ext cx="1828800" cy="134518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739672" y="3657600"/>
            <a:ext cx="1727930" cy="1745382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791200" y="4154269"/>
            <a:ext cx="112383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err="1" smtClean="0">
                <a:solidFill>
                  <a:prstClr val="black"/>
                </a:solidFill>
              </a:rPr>
              <a:t>Sim</a:t>
            </a:r>
            <a:r>
              <a:rPr lang="en-US" altLang="zh-CN" b="1" dirty="0" smtClean="0">
                <a:solidFill>
                  <a:prstClr val="black"/>
                </a:solidFill>
              </a:rPr>
              <a:t>(</a:t>
            </a:r>
            <a:r>
              <a:rPr lang="en-US" altLang="zh-CN" dirty="0" err="1" smtClean="0">
                <a:solidFill>
                  <a:srgbClr val="FF0000"/>
                </a:solidFill>
              </a:rPr>
              <a:t>li</a:t>
            </a:r>
            <a:r>
              <a:rPr lang="en-US" altLang="zh-CN" b="1" dirty="0" err="1" smtClean="0">
                <a:solidFill>
                  <a:prstClr val="black"/>
                </a:solidFill>
              </a:rPr>
              <a:t>,</a:t>
            </a:r>
            <a:r>
              <a:rPr lang="en-US" altLang="zh-CN" dirty="0" err="1">
                <a:solidFill>
                  <a:srgbClr val="FF0000"/>
                </a:solidFill>
              </a:rPr>
              <a:t>i</a:t>
            </a:r>
            <a:r>
              <a:rPr lang="en-US" altLang="zh-CN" b="1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US" altLang="zh-CN" b="1" dirty="0" smtClean="0">
                <a:solidFill>
                  <a:prstClr val="black"/>
                </a:solidFill>
              </a:rPr>
              <a:t>*Score</a:t>
            </a:r>
            <a:r>
              <a:rPr lang="en-US" altLang="zh-CN" dirty="0" smtClean="0">
                <a:solidFill>
                  <a:prstClr val="black"/>
                </a:solidFill>
              </a:rPr>
              <a:t>(</a:t>
            </a:r>
            <a:r>
              <a:rPr lang="en-US" altLang="zh-CN" dirty="0" err="1" smtClean="0">
                <a:solidFill>
                  <a:srgbClr val="FF0000"/>
                </a:solidFill>
              </a:rPr>
              <a:t>lin</a:t>
            </a:r>
            <a:r>
              <a:rPr lang="en-US" altLang="zh-CN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71380" y="4191000"/>
            <a:ext cx="1568291" cy="4147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Chen Li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27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ontent Placeholder 2"/>
          <p:cNvSpPr txBox="1">
            <a:spLocks/>
          </p:cNvSpPr>
          <p:nvPr/>
        </p:nvSpPr>
        <p:spPr>
          <a:xfrm>
            <a:off x="1546178" y="900752"/>
            <a:ext cx="7140622" cy="7756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7D8524"/>
              </a:buClr>
              <a:buFont typeface="Wingdings"/>
              <a:buNone/>
            </a:pPr>
            <a:r>
              <a:rPr lang="en-US" dirty="0" smtClean="0">
                <a:solidFill>
                  <a:prstClr val="black"/>
                </a:solidFill>
              </a:rPr>
              <a:t>{</a:t>
            </a:r>
            <a:r>
              <a:rPr lang="en-US" dirty="0" smtClean="0">
                <a:solidFill>
                  <a:srgbClr val="00B050"/>
                </a:solidFill>
              </a:rPr>
              <a:t>graph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srgbClr val="00B0F0"/>
                </a:solidFill>
              </a:rPr>
              <a:t>icde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li</a:t>
            </a:r>
            <a:r>
              <a:rPr lang="en-US" dirty="0" smtClean="0">
                <a:solidFill>
                  <a:prstClr val="black"/>
                </a:solidFill>
              </a:rPr>
              <a:t>},  similarity threshold </a:t>
            </a:r>
            <a:r>
              <a:rPr lang="el-GR" i="1" dirty="0" smtClean="0">
                <a:solidFill>
                  <a:prstClr val="black"/>
                </a:solidFill>
              </a:rPr>
              <a:t>τ</a:t>
            </a:r>
            <a:r>
              <a:rPr lang="en-US" altLang="zh-CN" dirty="0" smtClean="0">
                <a:solidFill>
                  <a:prstClr val="black"/>
                </a:solidFill>
              </a:rPr>
              <a:t>=0.45</a:t>
            </a:r>
            <a:endParaRPr lang="en-US" dirty="0" smtClean="0">
              <a:solidFill>
                <a:prstClr val="black"/>
              </a:solidFill>
            </a:endParaRPr>
          </a:p>
          <a:p>
            <a:pPr>
              <a:buClr>
                <a:srgbClr val="7D8524"/>
              </a:buClr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862015" y="4177352"/>
            <a:ext cx="467720" cy="13716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36364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886200" y="4177352"/>
            <a:ext cx="467720" cy="1143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36364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4582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Computing Similar Prefixes</a:t>
            </a:r>
            <a:endParaRPr lang="en-US" sz="2000" dirty="0"/>
          </a:p>
        </p:txBody>
      </p:sp>
      <p:sp>
        <p:nvSpPr>
          <p:cNvPr id="130" name="Oval 129"/>
          <p:cNvSpPr/>
          <p:nvPr/>
        </p:nvSpPr>
        <p:spPr>
          <a:xfrm>
            <a:off x="2351120" y="2232274"/>
            <a:ext cx="260163" cy="2620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g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2351120" y="261327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25B7E"/>
                </a:solidFill>
              </a:rPr>
              <a:t>r</a:t>
            </a:r>
          </a:p>
        </p:txBody>
      </p:sp>
      <p:sp>
        <p:nvSpPr>
          <p:cNvPr id="132" name="Oval 131"/>
          <p:cNvSpPr/>
          <p:nvPr/>
        </p:nvSpPr>
        <p:spPr>
          <a:xfrm>
            <a:off x="1970120" y="299427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25B7E"/>
                </a:solidFill>
              </a:rPr>
              <a:t>a</a:t>
            </a:r>
          </a:p>
        </p:txBody>
      </p:sp>
      <p:cxnSp>
        <p:nvCxnSpPr>
          <p:cNvPr id="133" name="Straight Arrow Connector 132"/>
          <p:cNvCxnSpPr>
            <a:stCxn id="130" idx="4"/>
            <a:endCxn id="131" idx="0"/>
          </p:cNvCxnSpPr>
          <p:nvPr/>
        </p:nvCxnSpPr>
        <p:spPr>
          <a:xfrm flipH="1">
            <a:off x="2465420" y="2494352"/>
            <a:ext cx="15782" cy="118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131" idx="4"/>
            <a:endCxn id="132" idx="0"/>
          </p:cNvCxnSpPr>
          <p:nvPr/>
        </p:nvCxnSpPr>
        <p:spPr>
          <a:xfrm flipH="1">
            <a:off x="2084420" y="2841873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32" idx="4"/>
            <a:endCxn id="152" idx="0"/>
          </p:cNvCxnSpPr>
          <p:nvPr/>
        </p:nvCxnSpPr>
        <p:spPr>
          <a:xfrm flipH="1">
            <a:off x="1779620" y="3222873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55" idx="4"/>
          </p:cNvCxnSpPr>
          <p:nvPr/>
        </p:nvCxnSpPr>
        <p:spPr>
          <a:xfrm>
            <a:off x="1779620" y="3984873"/>
            <a:ext cx="19050" cy="3040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val 137"/>
          <p:cNvSpPr/>
          <p:nvPr/>
        </p:nvSpPr>
        <p:spPr>
          <a:xfrm>
            <a:off x="4461325" y="185127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4461325" y="2232273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525B7E"/>
                </a:solidFill>
              </a:rPr>
              <a:t>i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6851602" y="2232273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25B7E"/>
                </a:solidFill>
              </a:rPr>
              <a:t>l</a:t>
            </a:r>
          </a:p>
        </p:txBody>
      </p:sp>
      <p:sp>
        <p:nvSpPr>
          <p:cNvPr id="141" name="Oval 140"/>
          <p:cNvSpPr/>
          <p:nvPr/>
        </p:nvSpPr>
        <p:spPr>
          <a:xfrm>
            <a:off x="4461325" y="261327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c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4461325" y="299427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d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4011020" y="3375273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25B7E"/>
                </a:solidFill>
              </a:rPr>
              <a:t>e</a:t>
            </a:r>
          </a:p>
        </p:txBody>
      </p:sp>
      <p:sp>
        <p:nvSpPr>
          <p:cNvPr id="144" name="Oval 143"/>
          <p:cNvSpPr/>
          <p:nvPr/>
        </p:nvSpPr>
        <p:spPr>
          <a:xfrm>
            <a:off x="4994725" y="3375273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m</a:t>
            </a:r>
            <a:endParaRPr lang="en-US" dirty="0">
              <a:solidFill>
                <a:srgbClr val="525B7E"/>
              </a:solidFill>
            </a:endParaRPr>
          </a:p>
        </p:txBody>
      </p:sp>
      <p:cxnSp>
        <p:nvCxnSpPr>
          <p:cNvPr id="145" name="Straight Arrow Connector 144"/>
          <p:cNvCxnSpPr>
            <a:stCxn id="138" idx="4"/>
            <a:endCxn id="139" idx="0"/>
          </p:cNvCxnSpPr>
          <p:nvPr/>
        </p:nvCxnSpPr>
        <p:spPr>
          <a:xfrm>
            <a:off x="4575625" y="2079873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39" idx="4"/>
            <a:endCxn id="141" idx="0"/>
          </p:cNvCxnSpPr>
          <p:nvPr/>
        </p:nvCxnSpPr>
        <p:spPr>
          <a:xfrm>
            <a:off x="4575625" y="2460873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141" idx="4"/>
            <a:endCxn id="142" idx="0"/>
          </p:cNvCxnSpPr>
          <p:nvPr/>
        </p:nvCxnSpPr>
        <p:spPr>
          <a:xfrm>
            <a:off x="4575625" y="2841873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142" idx="4"/>
            <a:endCxn id="143" idx="0"/>
          </p:cNvCxnSpPr>
          <p:nvPr/>
        </p:nvCxnSpPr>
        <p:spPr>
          <a:xfrm flipH="1">
            <a:off x="4125320" y="3222873"/>
            <a:ext cx="450305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42" idx="4"/>
            <a:endCxn id="144" idx="0"/>
          </p:cNvCxnSpPr>
          <p:nvPr/>
        </p:nvCxnSpPr>
        <p:spPr>
          <a:xfrm>
            <a:off x="4575625" y="3222873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Oval 149"/>
          <p:cNvSpPr/>
          <p:nvPr/>
        </p:nvSpPr>
        <p:spPr>
          <a:xfrm>
            <a:off x="3036920" y="299427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o</a:t>
            </a:r>
            <a:endParaRPr lang="en-US" dirty="0">
              <a:solidFill>
                <a:srgbClr val="525B7E"/>
              </a:solidFill>
            </a:endParaRPr>
          </a:p>
        </p:txBody>
      </p:sp>
      <p:cxnSp>
        <p:nvCxnSpPr>
          <p:cNvPr id="151" name="Straight Arrow Connector 150"/>
          <p:cNvCxnSpPr>
            <a:stCxn id="131" idx="4"/>
            <a:endCxn id="150" idx="0"/>
          </p:cNvCxnSpPr>
          <p:nvPr/>
        </p:nvCxnSpPr>
        <p:spPr>
          <a:xfrm>
            <a:off x="2465420" y="2841873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51"/>
          <p:cNvSpPr/>
          <p:nvPr/>
        </p:nvSpPr>
        <p:spPr>
          <a:xfrm>
            <a:off x="1665320" y="337527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p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2198720" y="337527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y</a:t>
            </a:r>
            <a:endParaRPr lang="en-US" dirty="0">
              <a:solidFill>
                <a:srgbClr val="525B7E"/>
              </a:solidFill>
            </a:endParaRPr>
          </a:p>
        </p:txBody>
      </p:sp>
      <p:cxnSp>
        <p:nvCxnSpPr>
          <p:cNvPr id="154" name="Straight Arrow Connector 153"/>
          <p:cNvCxnSpPr>
            <a:stCxn id="132" idx="4"/>
            <a:endCxn id="153" idx="0"/>
          </p:cNvCxnSpPr>
          <p:nvPr/>
        </p:nvCxnSpPr>
        <p:spPr>
          <a:xfrm>
            <a:off x="2084420" y="3222873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Oval 154"/>
          <p:cNvSpPr/>
          <p:nvPr/>
        </p:nvSpPr>
        <p:spPr>
          <a:xfrm>
            <a:off x="1665320" y="3756273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h</a:t>
            </a:r>
            <a:endParaRPr lang="en-US" dirty="0">
              <a:solidFill>
                <a:srgbClr val="525B7E"/>
              </a:solidFill>
            </a:endParaRPr>
          </a:p>
        </p:txBody>
      </p:sp>
      <p:cxnSp>
        <p:nvCxnSpPr>
          <p:cNvPr id="156" name="Straight Arrow Connector 155"/>
          <p:cNvCxnSpPr>
            <a:stCxn id="152" idx="4"/>
            <a:endCxn id="155" idx="0"/>
          </p:cNvCxnSpPr>
          <p:nvPr/>
        </p:nvCxnSpPr>
        <p:spPr>
          <a:xfrm>
            <a:off x="1779620" y="3603873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Oval 156"/>
          <p:cNvSpPr/>
          <p:nvPr/>
        </p:nvSpPr>
        <p:spPr>
          <a:xfrm>
            <a:off x="2732120" y="337527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s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3265520" y="337527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u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3265520" y="375627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p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2732120" y="3756273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s</a:t>
            </a:r>
            <a:endParaRPr lang="en-US" dirty="0">
              <a:solidFill>
                <a:srgbClr val="525B7E"/>
              </a:solidFill>
            </a:endParaRPr>
          </a:p>
        </p:txBody>
      </p:sp>
      <p:cxnSp>
        <p:nvCxnSpPr>
          <p:cNvPr id="161" name="Straight Arrow Connector 160"/>
          <p:cNvCxnSpPr>
            <a:stCxn id="150" idx="4"/>
            <a:endCxn id="157" idx="0"/>
          </p:cNvCxnSpPr>
          <p:nvPr/>
        </p:nvCxnSpPr>
        <p:spPr>
          <a:xfrm flipH="1">
            <a:off x="2846420" y="3222873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stCxn id="150" idx="4"/>
            <a:endCxn id="158" idx="0"/>
          </p:cNvCxnSpPr>
          <p:nvPr/>
        </p:nvCxnSpPr>
        <p:spPr>
          <a:xfrm>
            <a:off x="3151220" y="3222873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158" idx="4"/>
            <a:endCxn id="159" idx="0"/>
          </p:cNvCxnSpPr>
          <p:nvPr/>
        </p:nvCxnSpPr>
        <p:spPr>
          <a:xfrm>
            <a:off x="3379820" y="3603873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57" idx="4"/>
            <a:endCxn id="160" idx="0"/>
          </p:cNvCxnSpPr>
          <p:nvPr/>
        </p:nvCxnSpPr>
        <p:spPr>
          <a:xfrm>
            <a:off x="2846420" y="3603873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Oval 164"/>
          <p:cNvSpPr/>
          <p:nvPr/>
        </p:nvSpPr>
        <p:spPr>
          <a:xfrm>
            <a:off x="6546802" y="2613273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525B7E"/>
                </a:solidFill>
              </a:rPr>
              <a:t>i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7537402" y="2613273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25B7E"/>
                </a:solidFill>
              </a:rPr>
              <a:t>u</a:t>
            </a:r>
          </a:p>
        </p:txBody>
      </p:sp>
      <p:sp>
        <p:nvSpPr>
          <p:cNvPr id="167" name="Oval 166"/>
          <p:cNvSpPr/>
          <p:nvPr/>
        </p:nvSpPr>
        <p:spPr>
          <a:xfrm>
            <a:off x="7537402" y="2994273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525B7E"/>
                </a:solidFill>
              </a:rPr>
              <a:t>i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6024562" y="2994273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n</a:t>
            </a:r>
            <a:endParaRPr lang="en-US" dirty="0">
              <a:solidFill>
                <a:srgbClr val="525B7E"/>
              </a:solidFill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6775402" y="2994273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25B7E"/>
                </a:solidFill>
              </a:rPr>
              <a:t>u</a:t>
            </a:r>
            <a:endParaRPr lang="en-US" dirty="0">
              <a:solidFill>
                <a:srgbClr val="525B7E"/>
              </a:solidFill>
            </a:endParaRPr>
          </a:p>
        </p:txBody>
      </p:sp>
      <p:cxnSp>
        <p:nvCxnSpPr>
          <p:cNvPr id="170" name="Straight Arrow Connector 169"/>
          <p:cNvCxnSpPr>
            <a:stCxn id="140" idx="4"/>
            <a:endCxn id="165" idx="0"/>
          </p:cNvCxnSpPr>
          <p:nvPr/>
        </p:nvCxnSpPr>
        <p:spPr>
          <a:xfrm flipH="1">
            <a:off x="6661102" y="2460873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40" idx="4"/>
            <a:endCxn id="166" idx="0"/>
          </p:cNvCxnSpPr>
          <p:nvPr/>
        </p:nvCxnSpPr>
        <p:spPr>
          <a:xfrm>
            <a:off x="6965902" y="2460873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165" idx="4"/>
            <a:endCxn id="168" idx="0"/>
          </p:cNvCxnSpPr>
          <p:nvPr/>
        </p:nvCxnSpPr>
        <p:spPr>
          <a:xfrm flipH="1">
            <a:off x="6138862" y="2841873"/>
            <a:ext cx="52224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165" idx="4"/>
            <a:endCxn id="169" idx="0"/>
          </p:cNvCxnSpPr>
          <p:nvPr/>
        </p:nvCxnSpPr>
        <p:spPr>
          <a:xfrm>
            <a:off x="6661102" y="2841873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66" idx="4"/>
            <a:endCxn id="167" idx="0"/>
          </p:cNvCxnSpPr>
          <p:nvPr/>
        </p:nvCxnSpPr>
        <p:spPr>
          <a:xfrm>
            <a:off x="7651702" y="2841873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138" idx="4"/>
            <a:endCxn id="140" idx="0"/>
          </p:cNvCxnSpPr>
          <p:nvPr/>
        </p:nvCxnSpPr>
        <p:spPr>
          <a:xfrm>
            <a:off x="4575625" y="2079873"/>
            <a:ext cx="2390277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38" idx="4"/>
            <a:endCxn id="130" idx="0"/>
          </p:cNvCxnSpPr>
          <p:nvPr/>
        </p:nvCxnSpPr>
        <p:spPr>
          <a:xfrm flipH="1">
            <a:off x="2481202" y="2079873"/>
            <a:ext cx="2094423" cy="152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153" idx="4"/>
          </p:cNvCxnSpPr>
          <p:nvPr/>
        </p:nvCxnSpPr>
        <p:spPr>
          <a:xfrm>
            <a:off x="2313020" y="3603873"/>
            <a:ext cx="19050" cy="66695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160" idx="4"/>
          </p:cNvCxnSpPr>
          <p:nvPr/>
        </p:nvCxnSpPr>
        <p:spPr>
          <a:xfrm>
            <a:off x="2846420" y="3984873"/>
            <a:ext cx="16107" cy="2671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159" idx="4"/>
          </p:cNvCxnSpPr>
          <p:nvPr/>
        </p:nvCxnSpPr>
        <p:spPr>
          <a:xfrm>
            <a:off x="3379820" y="3984873"/>
            <a:ext cx="19050" cy="2671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4125320" y="3602335"/>
            <a:ext cx="17278" cy="6496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144" idx="4"/>
          </p:cNvCxnSpPr>
          <p:nvPr/>
        </p:nvCxnSpPr>
        <p:spPr>
          <a:xfrm>
            <a:off x="5109025" y="3603873"/>
            <a:ext cx="19050" cy="6481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168" idx="4"/>
          </p:cNvCxnSpPr>
          <p:nvPr/>
        </p:nvCxnSpPr>
        <p:spPr>
          <a:xfrm>
            <a:off x="6138862" y="3222873"/>
            <a:ext cx="38100" cy="10223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169" idx="4"/>
          </p:cNvCxnSpPr>
          <p:nvPr/>
        </p:nvCxnSpPr>
        <p:spPr>
          <a:xfrm>
            <a:off x="6889702" y="3222873"/>
            <a:ext cx="19050" cy="990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167" idx="4"/>
          </p:cNvCxnSpPr>
          <p:nvPr/>
        </p:nvCxnSpPr>
        <p:spPr>
          <a:xfrm>
            <a:off x="7651702" y="3222873"/>
            <a:ext cx="19050" cy="990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Rectangle 224"/>
          <p:cNvSpPr/>
          <p:nvPr/>
        </p:nvSpPr>
        <p:spPr>
          <a:xfrm>
            <a:off x="1565308" y="4254484"/>
            <a:ext cx="419100" cy="120112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36364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Rectangle 225"/>
              <p:cNvSpPr/>
              <p:nvPr/>
            </p:nvSpPr>
            <p:spPr>
              <a:xfrm>
                <a:off x="1603408" y="4177352"/>
                <a:ext cx="41910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,9</m:t>
                      </m:r>
                    </m:oMath>
                  </m:oMathPara>
                </a14:m>
                <a:endParaRPr lang="en-US" sz="1600" i="1" dirty="0" smtClean="0">
                  <a:solidFill>
                    <a:srgbClr val="36364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,7</m:t>
                      </m:r>
                    </m:oMath>
                  </m:oMathPara>
                </a14:m>
                <a:endParaRPr lang="en-US" sz="1600" i="1" dirty="0" smtClean="0">
                  <a:solidFill>
                    <a:srgbClr val="36364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,4</m:t>
                      </m:r>
                    </m:oMath>
                  </m:oMathPara>
                </a14:m>
                <a:endParaRPr lang="en-US" sz="1600" i="1" dirty="0" smtClean="0">
                  <a:solidFill>
                    <a:srgbClr val="36364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,3</m:t>
                      </m:r>
                    </m:oMath>
                  </m:oMathPara>
                </a14:m>
                <a:endParaRPr lang="en-US" sz="1600" i="1" dirty="0" smtClean="0">
                  <a:solidFill>
                    <a:srgbClr val="36364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,2</m:t>
                      </m:r>
                    </m:oMath>
                  </m:oMathPara>
                </a14:m>
                <a:endParaRPr lang="en-US" sz="1600" i="1" dirty="0" smtClean="0">
                  <a:solidFill>
                    <a:srgbClr val="36364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26" name="Rectangle 2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408" y="4177352"/>
                <a:ext cx="419100" cy="1323439"/>
              </a:xfrm>
              <a:prstGeom prst="rect">
                <a:avLst/>
              </a:prstGeom>
              <a:blipFill rotWithShape="1">
                <a:blip r:embed="rId3"/>
                <a:stretch>
                  <a:fillRect l="-10145" r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7" name="Rectangle 226"/>
          <p:cNvSpPr/>
          <p:nvPr/>
        </p:nvSpPr>
        <p:spPr>
          <a:xfrm>
            <a:off x="2098708" y="4236437"/>
            <a:ext cx="419100" cy="1018133"/>
          </a:xfrm>
          <a:prstGeom prst="rect">
            <a:avLst/>
          </a:prstGeom>
          <a:solidFill>
            <a:schemeClr val="bg1"/>
          </a:solidFill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363640"/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2629165" y="4217596"/>
            <a:ext cx="419100" cy="790753"/>
          </a:xfrm>
          <a:prstGeom prst="rect">
            <a:avLst/>
          </a:prstGeom>
          <a:solidFill>
            <a:schemeClr val="bg1"/>
          </a:solidFill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363640"/>
              </a:solidFill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3909236" y="4217596"/>
            <a:ext cx="419100" cy="103697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363640"/>
              </a:solidFill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3165508" y="4217597"/>
            <a:ext cx="419100" cy="1036974"/>
          </a:xfrm>
          <a:prstGeom prst="rect">
            <a:avLst/>
          </a:prstGeom>
          <a:solidFill>
            <a:schemeClr val="bg1"/>
          </a:solidFill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363640"/>
              </a:solidFill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4894713" y="4217596"/>
            <a:ext cx="419100" cy="12831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363640"/>
              </a:solidFill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5943600" y="4210834"/>
            <a:ext cx="419100" cy="128995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363640"/>
              </a:solidFill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6675390" y="4179078"/>
            <a:ext cx="419100" cy="156793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363640"/>
              </a:solidFill>
            </a:endParaRPr>
          </a:p>
        </p:txBody>
      </p:sp>
      <p:sp>
        <p:nvSpPr>
          <p:cNvPr id="234" name="Rectangle 233"/>
          <p:cNvSpPr/>
          <p:nvPr/>
        </p:nvSpPr>
        <p:spPr>
          <a:xfrm>
            <a:off x="7437390" y="4179078"/>
            <a:ext cx="419100" cy="69523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36364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Rectangle 234"/>
              <p:cNvSpPr/>
              <p:nvPr/>
            </p:nvSpPr>
            <p:spPr>
              <a:xfrm>
                <a:off x="2136808" y="4177352"/>
                <a:ext cx="4191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,9</m:t>
                      </m:r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i="1" smtClean="0">
                          <a:solidFill>
                            <a:srgbClr val="36364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,4</m:t>
                      </m:r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7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,3</m:t>
                      </m:r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</p:txBody>
          </p:sp>
        </mc:Choice>
        <mc:Fallback xmlns="">
          <p:sp>
            <p:nvSpPr>
              <p:cNvPr id="235" name="Rectangle 2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808" y="4177352"/>
                <a:ext cx="419100" cy="1077218"/>
              </a:xfrm>
              <a:prstGeom prst="rect">
                <a:avLst/>
              </a:prstGeom>
              <a:blipFill rotWithShape="1">
                <a:blip r:embed="rId4"/>
                <a:stretch>
                  <a:fillRect l="-11765" r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Rectangle 235"/>
              <p:cNvSpPr/>
              <p:nvPr/>
            </p:nvSpPr>
            <p:spPr>
              <a:xfrm>
                <a:off x="2670208" y="4177352"/>
                <a:ext cx="4191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,9</m:t>
                      </m:r>
                    </m:oMath>
                  </m:oMathPara>
                </a14:m>
                <a:endParaRPr lang="en-US" sz="1600" i="1" dirty="0" smtClean="0">
                  <a:solidFill>
                    <a:srgbClr val="36364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7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,8</m:t>
                      </m:r>
                    </m:oMath>
                  </m:oMathPara>
                </a14:m>
                <a:endParaRPr lang="en-US" sz="1600" i="1" dirty="0" smtClean="0">
                  <a:solidFill>
                    <a:srgbClr val="36364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,4</m:t>
                      </m:r>
                    </m:oMath>
                  </m:oMathPara>
                </a14:m>
                <a:endParaRPr lang="en-US" sz="1600" i="1" dirty="0" smtClean="0">
                  <a:solidFill>
                    <a:srgbClr val="36364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36" name="Rectangle 2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208" y="4177352"/>
                <a:ext cx="419100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10145" r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Rectangle 236"/>
              <p:cNvSpPr/>
              <p:nvPr/>
            </p:nvSpPr>
            <p:spPr>
              <a:xfrm>
                <a:off x="3193585" y="4177352"/>
                <a:ext cx="48741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,9</m:t>
                      </m:r>
                    </m:oMath>
                  </m:oMathPara>
                </a14:m>
                <a:endParaRPr lang="en-US" sz="1600" i="1" dirty="0" smtClean="0">
                  <a:solidFill>
                    <a:srgbClr val="36364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7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,8</m:t>
                      </m:r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,4</m:t>
                      </m:r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,3</m:t>
                      </m:r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</p:txBody>
          </p:sp>
        </mc:Choice>
        <mc:Fallback xmlns="">
          <p:sp>
            <p:nvSpPr>
              <p:cNvPr id="237" name="Rectangle 2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585" y="4177352"/>
                <a:ext cx="487410" cy="1077218"/>
              </a:xfrm>
              <a:prstGeom prst="rect">
                <a:avLst/>
              </a:prstGeom>
              <a:blipFill rotWithShape="1">
                <a:blip r:embed="rId6"/>
                <a:stretch>
                  <a:fillRect l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Rectangle 237"/>
              <p:cNvSpPr/>
              <p:nvPr/>
            </p:nvSpPr>
            <p:spPr>
              <a:xfrm>
                <a:off x="3886200" y="4177352"/>
                <a:ext cx="48741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7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,4</m:t>
                      </m:r>
                    </m:oMath>
                  </m:oMathPara>
                </a14:m>
                <a:endParaRPr lang="en-US" sz="1600" i="1" dirty="0" smtClean="0">
                  <a:solidFill>
                    <a:srgbClr val="36364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i="1" smtClean="0">
                          <a:solidFill>
                            <a:srgbClr val="36364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i="1" smtClean="0">
                          <a:solidFill>
                            <a:srgbClr val="36364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i="1" smtClean="0">
                          <a:solidFill>
                            <a:srgbClr val="36364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</p:txBody>
          </p:sp>
        </mc:Choice>
        <mc:Fallback xmlns="">
          <p:sp>
            <p:nvSpPr>
              <p:cNvPr id="238" name="Rectangle 2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177352"/>
                <a:ext cx="487410" cy="1077218"/>
              </a:xfrm>
              <a:prstGeom prst="rect">
                <a:avLst/>
              </a:prstGeom>
              <a:blipFill rotWithShape="1">
                <a:blip r:embed="rId7"/>
                <a:stretch>
                  <a:fillRect l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Rectangle 238"/>
              <p:cNvSpPr/>
              <p:nvPr/>
            </p:nvSpPr>
            <p:spPr>
              <a:xfrm>
                <a:off x="4922790" y="4177352"/>
                <a:ext cx="48741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,9</m:t>
                      </m:r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i="1" smtClean="0">
                          <a:solidFill>
                            <a:srgbClr val="36364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i="1" smtClean="0">
                          <a:solidFill>
                            <a:srgbClr val="36364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9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i="1" smtClean="0">
                          <a:solidFill>
                            <a:srgbClr val="36364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,3</m:t>
                      </m:r>
                    </m:oMath>
                  </m:oMathPara>
                </a14:m>
                <a:endParaRPr lang="en-US" sz="1600" i="1" dirty="0">
                  <a:solidFill>
                    <a:srgbClr val="36364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39" name="Rectangle 2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790" y="4177352"/>
                <a:ext cx="487410" cy="1323439"/>
              </a:xfrm>
              <a:prstGeom prst="rect">
                <a:avLst/>
              </a:prstGeom>
              <a:blipFill rotWithShape="1">
                <a:blip r:embed="rId8"/>
                <a:stretch>
                  <a:fillRect l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Rectangle 239"/>
              <p:cNvSpPr/>
              <p:nvPr/>
            </p:nvSpPr>
            <p:spPr>
              <a:xfrm>
                <a:off x="6017667" y="4177352"/>
                <a:ext cx="39216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i="1" smtClean="0">
                          <a:solidFill>
                            <a:srgbClr val="363640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7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,8</m:t>
                      </m:r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,4</m:t>
                      </m:r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i="1" smtClean="0">
                          <a:solidFill>
                            <a:srgbClr val="36364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1600" i="1" dirty="0" smtClean="0">
                  <a:solidFill>
                    <a:srgbClr val="36364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,2</m:t>
                      </m:r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</p:txBody>
          </p:sp>
        </mc:Choice>
        <mc:Fallback xmlns="">
          <p:sp>
            <p:nvSpPr>
              <p:cNvPr id="240" name="Rectangle 2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667" y="4177352"/>
                <a:ext cx="392160" cy="1323439"/>
              </a:xfrm>
              <a:prstGeom prst="rect">
                <a:avLst/>
              </a:prstGeom>
              <a:blipFill rotWithShape="1">
                <a:blip r:embed="rId9"/>
                <a:stretch>
                  <a:fillRect l="-15625"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Rectangle 240"/>
              <p:cNvSpPr/>
              <p:nvPr/>
            </p:nvSpPr>
            <p:spPr>
              <a:xfrm>
                <a:off x="6749457" y="4177352"/>
                <a:ext cx="41121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i="1" smtClean="0">
                          <a:solidFill>
                            <a:srgbClr val="36364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,7</m:t>
                      </m:r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i="1" smtClean="0">
                          <a:solidFill>
                            <a:srgbClr val="36364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9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i="1" smtClean="0">
                          <a:solidFill>
                            <a:srgbClr val="36364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,3</m:t>
                      </m:r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,1</m:t>
                      </m:r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</p:txBody>
          </p:sp>
        </mc:Choice>
        <mc:Fallback xmlns="">
          <p:sp>
            <p:nvSpPr>
              <p:cNvPr id="241" name="Rectangle 2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457" y="4177352"/>
                <a:ext cx="411210" cy="1569660"/>
              </a:xfrm>
              <a:prstGeom prst="rect">
                <a:avLst/>
              </a:prstGeom>
              <a:blipFill rotWithShape="1">
                <a:blip r:embed="rId10"/>
                <a:stretch>
                  <a:fillRect l="-11765" r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2" name="Rectangle 241"/>
              <p:cNvSpPr/>
              <p:nvPr/>
            </p:nvSpPr>
            <p:spPr>
              <a:xfrm>
                <a:off x="7437390" y="4177352"/>
                <a:ext cx="48741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i="1" smtClean="0">
                          <a:solidFill>
                            <a:srgbClr val="363640"/>
                          </a:solidFill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i="1" smtClean="0">
                          <a:solidFill>
                            <a:srgbClr val="36364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</p:txBody>
          </p:sp>
        </mc:Choice>
        <mc:Fallback xmlns="">
          <p:sp>
            <p:nvSpPr>
              <p:cNvPr id="242" name="Rectangle 2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390" y="4177352"/>
                <a:ext cx="487410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Chen Li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20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Isosceles Triangle 124"/>
          <p:cNvSpPr/>
          <p:nvPr/>
        </p:nvSpPr>
        <p:spPr>
          <a:xfrm>
            <a:off x="116662" y="2742471"/>
            <a:ext cx="1559738" cy="1291899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7" name="Isosceles Triangle 116"/>
          <p:cNvSpPr/>
          <p:nvPr/>
        </p:nvSpPr>
        <p:spPr>
          <a:xfrm>
            <a:off x="1871076" y="2745204"/>
            <a:ext cx="2243724" cy="1335249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5" name="Isosceles Triangle 64"/>
          <p:cNvSpPr/>
          <p:nvPr/>
        </p:nvSpPr>
        <p:spPr>
          <a:xfrm>
            <a:off x="4310719" y="2205570"/>
            <a:ext cx="4900710" cy="1869352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6131033" y="3218986"/>
            <a:ext cx="684773" cy="5379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5305789" y="3218986"/>
            <a:ext cx="825244" cy="4912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6879050" y="2717063"/>
            <a:ext cx="762001" cy="506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Top-k Algorithm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128399" y="4040226"/>
            <a:ext cx="0" cy="333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008859" y="4063969"/>
            <a:ext cx="0" cy="333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754308" y="4431268"/>
            <a:ext cx="467720" cy="13716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36364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917951" y="4359295"/>
            <a:ext cx="467720" cy="1143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36364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590419" y="4437555"/>
            <a:ext cx="419100" cy="128995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36364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404608" y="4379327"/>
            <a:ext cx="419100" cy="156793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36364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229600" y="4366202"/>
            <a:ext cx="419100" cy="69523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36364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970836" y="4359295"/>
                <a:ext cx="48741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7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,4</m:t>
                      </m:r>
                    </m:oMath>
                  </m:oMathPara>
                </a14:m>
                <a:endParaRPr lang="en-US" sz="1600" i="1" dirty="0" smtClean="0">
                  <a:solidFill>
                    <a:srgbClr val="36364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i="1" smtClean="0">
                          <a:solidFill>
                            <a:srgbClr val="36364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i="1" smtClean="0">
                          <a:solidFill>
                            <a:srgbClr val="36364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i="1" smtClean="0">
                          <a:solidFill>
                            <a:srgbClr val="36364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836" y="4359295"/>
                <a:ext cx="487410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5815083" y="4431268"/>
                <a:ext cx="48741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,9</m:t>
                      </m:r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i="1" smtClean="0">
                          <a:solidFill>
                            <a:srgbClr val="36364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i="1" smtClean="0">
                          <a:solidFill>
                            <a:srgbClr val="36364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9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i="1" smtClean="0">
                          <a:solidFill>
                            <a:srgbClr val="36364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,3</m:t>
                      </m:r>
                    </m:oMath>
                  </m:oMathPara>
                </a14:m>
                <a:endParaRPr lang="en-US" sz="1600" i="1" dirty="0">
                  <a:solidFill>
                    <a:srgbClr val="36364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083" y="4431268"/>
                <a:ext cx="487410" cy="1323439"/>
              </a:xfrm>
              <a:prstGeom prst="rect">
                <a:avLst/>
              </a:prstGeom>
              <a:blipFill rotWithShape="1">
                <a:blip r:embed="rId3"/>
                <a:stretch>
                  <a:fillRect l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6664486" y="4404073"/>
                <a:ext cx="39216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i="1" smtClean="0">
                          <a:solidFill>
                            <a:srgbClr val="363640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7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,8</m:t>
                      </m:r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,4</m:t>
                      </m:r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i="1" smtClean="0">
                          <a:solidFill>
                            <a:srgbClr val="36364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1600" i="1" dirty="0" smtClean="0">
                  <a:solidFill>
                    <a:srgbClr val="36364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,2</m:t>
                      </m:r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486" y="4404073"/>
                <a:ext cx="392160" cy="1323439"/>
              </a:xfrm>
              <a:prstGeom prst="rect">
                <a:avLst/>
              </a:prstGeom>
              <a:blipFill rotWithShape="1">
                <a:blip r:embed="rId4"/>
                <a:stretch>
                  <a:fillRect l="-15385" r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7478675" y="4377601"/>
                <a:ext cx="41121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i="1" smtClean="0">
                          <a:solidFill>
                            <a:srgbClr val="36364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,7</m:t>
                      </m:r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i="1" smtClean="0">
                          <a:solidFill>
                            <a:srgbClr val="36364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9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i="1" smtClean="0">
                          <a:solidFill>
                            <a:srgbClr val="36364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,3</m:t>
                      </m:r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,1</m:t>
                      </m:r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675" y="4377601"/>
                <a:ext cx="411210" cy="1569660"/>
              </a:xfrm>
              <a:prstGeom prst="rect">
                <a:avLst/>
              </a:prstGeom>
              <a:blipFill rotWithShape="1">
                <a:blip r:embed="rId5"/>
                <a:stretch>
                  <a:fillRect l="-13433" r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8229600" y="4364476"/>
                <a:ext cx="48741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i="1" smtClean="0">
                          <a:solidFill>
                            <a:srgbClr val="363640"/>
                          </a:solidFill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i="1" smtClean="0">
                          <a:solidFill>
                            <a:srgbClr val="36364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4364476"/>
                <a:ext cx="487410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903799" y="5498068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icde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17294" y="5802868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icdm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21271" y="5726668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lin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20034" y="5955268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liu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245026" y="506517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lui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6070645" y="2717063"/>
            <a:ext cx="808405" cy="5019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580662" y="3662344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Max Heap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6431006" y="2534122"/>
            <a:ext cx="775314" cy="37234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1400" dirty="0">
              <a:solidFill>
                <a:srgbClr val="36364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551781" y="2537131"/>
                <a:ext cx="6545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363640"/>
                          </a:solidFill>
                          <a:latin typeface="Cambria Math"/>
                        </a:rPr>
                        <m:t>,9</m:t>
                      </m:r>
                    </m:oMath>
                  </m:oMathPara>
                </a14:m>
                <a:endParaRPr lang="en-US" dirty="0">
                  <a:solidFill>
                    <a:srgbClr val="363640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781" y="2537131"/>
                <a:ext cx="65453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/>
          <p:cNvSpPr/>
          <p:nvPr/>
        </p:nvSpPr>
        <p:spPr>
          <a:xfrm>
            <a:off x="5682988" y="3035825"/>
            <a:ext cx="775314" cy="37234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1400" dirty="0">
              <a:solidFill>
                <a:srgbClr val="36364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5803763" y="3038834"/>
                <a:ext cx="6545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rgbClr val="363640"/>
                          </a:solidFill>
                          <a:latin typeface="Cambria Math"/>
                        </a:rPr>
                        <m:t>,</m:t>
                      </m:r>
                      <m:r>
                        <a:rPr lang="en-US" i="1" smtClean="0">
                          <a:solidFill>
                            <a:srgbClr val="36364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dirty="0">
                  <a:solidFill>
                    <a:srgbClr val="363640"/>
                  </a:solidFill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763" y="3038834"/>
                <a:ext cx="65453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>
          <a:xfrm>
            <a:off x="7193005" y="3032816"/>
            <a:ext cx="775314" cy="37234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1400" dirty="0">
              <a:solidFill>
                <a:srgbClr val="36364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7230552" y="3035825"/>
                <a:ext cx="8209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rgbClr val="363640"/>
                          </a:solidFill>
                          <a:latin typeface="Cambria Math"/>
                        </a:rPr>
                        <m:t>,</m:t>
                      </m:r>
                      <m:r>
                        <a:rPr lang="en-US" i="1" smtClean="0">
                          <a:solidFill>
                            <a:srgbClr val="363640"/>
                          </a:solidFill>
                          <a:latin typeface="Cambria Math"/>
                        </a:rPr>
                        <m:t>4.5</m:t>
                      </m:r>
                    </m:oMath>
                  </m:oMathPara>
                </a14:m>
                <a:endParaRPr lang="en-US" dirty="0">
                  <a:solidFill>
                    <a:srgbClr val="363640"/>
                  </a:solidFill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552" y="3035825"/>
                <a:ext cx="820994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/>
          <p:cNvSpPr/>
          <p:nvPr/>
        </p:nvSpPr>
        <p:spPr>
          <a:xfrm>
            <a:off x="4857745" y="3569225"/>
            <a:ext cx="775314" cy="37234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1400" dirty="0">
              <a:solidFill>
                <a:srgbClr val="36364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5033279" y="3572234"/>
                <a:ext cx="5450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36364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36364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36364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36364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rgbClr val="363640"/>
                    </a:solidFill>
                  </a:rPr>
                  <a:t>3</a:t>
                </a:r>
                <a:endParaRPr lang="en-US" dirty="0">
                  <a:solidFill>
                    <a:srgbClr val="363640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279" y="3572234"/>
                <a:ext cx="545021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898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/>
          <p:cNvSpPr/>
          <p:nvPr/>
        </p:nvSpPr>
        <p:spPr>
          <a:xfrm>
            <a:off x="6367762" y="3566216"/>
            <a:ext cx="775314" cy="37234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1400" dirty="0">
              <a:solidFill>
                <a:srgbClr val="36364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6540635" y="3569225"/>
                <a:ext cx="550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36364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36364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363640"/>
                            </a:solidFill>
                            <a:latin typeface="Cambria Math"/>
                          </a:rPr>
                          <m:t>7</m:t>
                        </m:r>
                      </m:sub>
                    </m:sSub>
                    <m:r>
                      <a:rPr lang="en-US" i="1">
                        <a:solidFill>
                          <a:srgbClr val="36364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rgbClr val="363640"/>
                    </a:solidFill>
                  </a:rPr>
                  <a:t>2</a:t>
                </a:r>
                <a:endParaRPr lang="en-US" dirty="0">
                  <a:solidFill>
                    <a:srgbClr val="363640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635" y="3569225"/>
                <a:ext cx="550343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888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/>
          <p:cNvCxnSpPr/>
          <p:nvPr/>
        </p:nvCxnSpPr>
        <p:spPr>
          <a:xfrm flipV="1">
            <a:off x="8439150" y="4071406"/>
            <a:ext cx="0" cy="333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7614158" y="4071406"/>
            <a:ext cx="0" cy="333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6798476" y="4071406"/>
            <a:ext cx="0" cy="333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121993" y="4697366"/>
            <a:ext cx="910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similarity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943600" y="4038600"/>
            <a:ext cx="6623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×0.5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769153" y="4038600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×1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7620000" y="4038600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×1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8442461" y="4038600"/>
            <a:ext cx="6623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×0.5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029200" y="4034370"/>
            <a:ext cx="6623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×0.5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 flipV="1">
            <a:off x="2380866" y="4062847"/>
            <a:ext cx="0" cy="333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3530813" y="4086590"/>
            <a:ext cx="0" cy="333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3276262" y="4353021"/>
            <a:ext cx="467720" cy="1371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36364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170418" y="4353021"/>
            <a:ext cx="467720" cy="1143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36364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2223303" y="4353021"/>
                <a:ext cx="48741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7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,4</m:t>
                      </m:r>
                    </m:oMath>
                  </m:oMathPara>
                </a14:m>
                <a:endParaRPr lang="en-US" sz="1600" i="1" dirty="0" smtClean="0">
                  <a:solidFill>
                    <a:srgbClr val="36364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i="1" smtClean="0">
                          <a:solidFill>
                            <a:srgbClr val="36364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i="1" smtClean="0">
                          <a:solidFill>
                            <a:srgbClr val="36364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i="1" smtClean="0">
                          <a:solidFill>
                            <a:srgbClr val="36364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303" y="4353021"/>
                <a:ext cx="487410" cy="1077218"/>
              </a:xfrm>
              <a:prstGeom prst="rect">
                <a:avLst/>
              </a:prstGeom>
              <a:blipFill rotWithShape="1">
                <a:blip r:embed="rId18"/>
                <a:stretch>
                  <a:fillRect l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/>
              <p:cNvSpPr/>
              <p:nvPr/>
            </p:nvSpPr>
            <p:spPr>
              <a:xfrm>
                <a:off x="3337037" y="4353021"/>
                <a:ext cx="48741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,9</m:t>
                      </m:r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i="1" smtClean="0">
                          <a:solidFill>
                            <a:srgbClr val="36364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sz="1600" dirty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i="1" smtClean="0">
                          <a:solidFill>
                            <a:srgbClr val="36364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9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i="1" smtClean="0">
                          <a:solidFill>
                            <a:srgbClr val="36364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1600" dirty="0" smtClean="0">
                  <a:solidFill>
                    <a:srgbClr val="36364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,3</m:t>
                      </m:r>
                    </m:oMath>
                  </m:oMathPara>
                </a14:m>
                <a:endParaRPr lang="en-US" sz="1600" i="1" dirty="0">
                  <a:solidFill>
                    <a:srgbClr val="36364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037" y="4353021"/>
                <a:ext cx="487410" cy="1323439"/>
              </a:xfrm>
              <a:prstGeom prst="rect">
                <a:avLst/>
              </a:prstGeom>
              <a:blipFill rotWithShape="1">
                <a:blip r:embed="rId19"/>
                <a:stretch>
                  <a:fillRect l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/>
          <p:cNvSpPr txBox="1"/>
          <p:nvPr/>
        </p:nvSpPr>
        <p:spPr>
          <a:xfrm>
            <a:off x="2156266" y="5491794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icde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239248" y="5724621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icdm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531616" y="4076816"/>
            <a:ext cx="6623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×0.5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388616" y="4076816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×1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 flipH="1">
            <a:off x="2289040" y="3357408"/>
            <a:ext cx="808405" cy="5019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2649401" y="3174467"/>
            <a:ext cx="775314" cy="37234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1400" dirty="0">
              <a:solidFill>
                <a:srgbClr val="36364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2686948" y="3177476"/>
                <a:ext cx="8209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rgbClr val="363640"/>
                          </a:solidFill>
                          <a:latin typeface="Cambria Math"/>
                        </a:rPr>
                        <m:t>,</m:t>
                      </m:r>
                      <m:r>
                        <a:rPr lang="en-US" i="1" smtClean="0">
                          <a:solidFill>
                            <a:srgbClr val="363640"/>
                          </a:solidFill>
                          <a:latin typeface="Cambria Math"/>
                        </a:rPr>
                        <m:t>4.5</m:t>
                      </m:r>
                    </m:oMath>
                  </m:oMathPara>
                </a14:m>
                <a:endParaRPr lang="en-US" dirty="0">
                  <a:solidFill>
                    <a:srgbClr val="363640"/>
                  </a:solidFill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948" y="3177476"/>
                <a:ext cx="820994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Oval 114"/>
          <p:cNvSpPr/>
          <p:nvPr/>
        </p:nvSpPr>
        <p:spPr>
          <a:xfrm>
            <a:off x="2120286" y="3676170"/>
            <a:ext cx="775314" cy="37234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1400" dirty="0">
              <a:solidFill>
                <a:srgbClr val="36364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/>
              <p:cNvSpPr/>
              <p:nvPr/>
            </p:nvSpPr>
            <p:spPr>
              <a:xfrm>
                <a:off x="2293159" y="3679179"/>
                <a:ext cx="550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36364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36364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363640"/>
                            </a:solidFill>
                            <a:latin typeface="Cambria Math"/>
                          </a:rPr>
                          <m:t>7</m:t>
                        </m:r>
                      </m:sub>
                    </m:sSub>
                    <m:r>
                      <a:rPr lang="en-US" i="1">
                        <a:solidFill>
                          <a:srgbClr val="36364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rgbClr val="363640"/>
                    </a:solidFill>
                  </a:rPr>
                  <a:t>4</a:t>
                </a:r>
                <a:endParaRPr lang="en-US" dirty="0">
                  <a:solidFill>
                    <a:srgbClr val="363640"/>
                  </a:solidFill>
                </a:endParaRPr>
              </a:p>
            </p:txBody>
          </p:sp>
        </mc:Choice>
        <mc:Fallback xmlns="">
          <p:sp>
            <p:nvSpPr>
              <p:cNvPr id="116" name="Rectangle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159" y="3679179"/>
                <a:ext cx="550343" cy="369332"/>
              </a:xfrm>
              <a:prstGeom prst="rect">
                <a:avLst/>
              </a:prstGeom>
              <a:blipFill rotWithShape="1">
                <a:blip r:embed="rId23"/>
                <a:stretch>
                  <a:fillRect t="-8333" r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extBox 117"/>
          <p:cNvSpPr txBox="1"/>
          <p:nvPr/>
        </p:nvSpPr>
        <p:spPr>
          <a:xfrm>
            <a:off x="2895599" y="3722557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Max Heap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648881" y="4376632"/>
            <a:ext cx="419100" cy="120112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36364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/>
              <p:cNvSpPr/>
              <p:nvPr/>
            </p:nvSpPr>
            <p:spPr>
              <a:xfrm>
                <a:off x="686981" y="4299500"/>
                <a:ext cx="41910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,9</m:t>
                      </m:r>
                    </m:oMath>
                  </m:oMathPara>
                </a14:m>
                <a:endParaRPr lang="en-US" sz="1600" i="1" dirty="0" smtClean="0">
                  <a:solidFill>
                    <a:srgbClr val="36364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,7</m:t>
                      </m:r>
                    </m:oMath>
                  </m:oMathPara>
                </a14:m>
                <a:endParaRPr lang="en-US" sz="1600" i="1" dirty="0" smtClean="0">
                  <a:solidFill>
                    <a:srgbClr val="36364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,4</m:t>
                      </m:r>
                    </m:oMath>
                  </m:oMathPara>
                </a14:m>
                <a:endParaRPr lang="en-US" sz="1600" i="1" dirty="0" smtClean="0">
                  <a:solidFill>
                    <a:srgbClr val="36364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,3</m:t>
                      </m:r>
                    </m:oMath>
                  </m:oMathPara>
                </a14:m>
                <a:endParaRPr lang="en-US" sz="1600" i="1" dirty="0" smtClean="0">
                  <a:solidFill>
                    <a:srgbClr val="36364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i="1">
                          <a:solidFill>
                            <a:srgbClr val="363640"/>
                          </a:solidFill>
                          <a:latin typeface="Cambria Math"/>
                        </a:rPr>
                        <m:t>,2</m:t>
                      </m:r>
                    </m:oMath>
                  </m:oMathPara>
                </a14:m>
                <a:endParaRPr lang="en-US" sz="1600" i="1" dirty="0" smtClean="0">
                  <a:solidFill>
                    <a:srgbClr val="36364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20" name="Rectangle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81" y="4299500"/>
                <a:ext cx="419100" cy="1323439"/>
              </a:xfrm>
              <a:prstGeom prst="rect">
                <a:avLst/>
              </a:prstGeom>
              <a:blipFill rotWithShape="1">
                <a:blip r:embed="rId24"/>
                <a:stretch>
                  <a:fillRect l="-10294" r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Oval 122"/>
          <p:cNvSpPr/>
          <p:nvPr/>
        </p:nvSpPr>
        <p:spPr>
          <a:xfrm>
            <a:off x="508874" y="3346887"/>
            <a:ext cx="775314" cy="37234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1400" dirty="0">
              <a:solidFill>
                <a:srgbClr val="36364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629649" y="3349896"/>
                <a:ext cx="6545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36364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rgbClr val="363640"/>
                          </a:solidFill>
                          <a:latin typeface="Cambria Math"/>
                        </a:rPr>
                        <m:t>,9</m:t>
                      </m:r>
                    </m:oMath>
                  </m:oMathPara>
                </a14:m>
                <a:endParaRPr lang="en-US" dirty="0">
                  <a:solidFill>
                    <a:srgbClr val="363640"/>
                  </a:solidFill>
                </a:endParaRPr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49" y="3349896"/>
                <a:ext cx="654538" cy="36933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TextBox 125"/>
          <p:cNvSpPr txBox="1"/>
          <p:nvPr/>
        </p:nvSpPr>
        <p:spPr>
          <a:xfrm>
            <a:off x="368455" y="3656871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Max Heap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6248400" y="1455348"/>
            <a:ext cx="1069751" cy="63684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00B050"/>
              </a:solidFill>
            </a:endParaRPr>
          </a:p>
        </p:txBody>
      </p:sp>
      <p:cxnSp>
        <p:nvCxnSpPr>
          <p:cNvPr id="151" name="Straight Arrow Connector 150"/>
          <p:cNvCxnSpPr/>
          <p:nvPr/>
        </p:nvCxnSpPr>
        <p:spPr>
          <a:xfrm flipH="1" flipV="1">
            <a:off x="6783275" y="1773771"/>
            <a:ext cx="15261" cy="4775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/>
          <p:nvPr/>
        </p:nvSpPr>
        <p:spPr>
          <a:xfrm>
            <a:off x="2442586" y="1449525"/>
            <a:ext cx="1069751" cy="63684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00B050"/>
              </a:solidFill>
            </a:endParaRPr>
          </a:p>
        </p:txBody>
      </p:sp>
      <p:cxnSp>
        <p:nvCxnSpPr>
          <p:cNvPr id="154" name="Straight Arrow Connector 153"/>
          <p:cNvCxnSpPr>
            <a:stCxn id="117" idx="0"/>
          </p:cNvCxnSpPr>
          <p:nvPr/>
        </p:nvCxnSpPr>
        <p:spPr>
          <a:xfrm flipH="1" flipV="1">
            <a:off x="2977462" y="1767948"/>
            <a:ext cx="15476" cy="9772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angle 154"/>
          <p:cNvSpPr/>
          <p:nvPr/>
        </p:nvSpPr>
        <p:spPr>
          <a:xfrm>
            <a:off x="353988" y="1420553"/>
            <a:ext cx="1069751" cy="63684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00B050"/>
              </a:solidFill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228600" y="1418828"/>
            <a:ext cx="1294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rgbClr val="363640"/>
                </a:solidFill>
              </a:rPr>
              <a:t>GetMax</a:t>
            </a:r>
            <a:r>
              <a:rPr lang="en-US" altLang="zh-CN" dirty="0" smtClean="0">
                <a:solidFill>
                  <a:srgbClr val="363640"/>
                </a:solidFill>
              </a:rPr>
              <a:t>()</a:t>
            </a:r>
            <a:endParaRPr lang="en-US" dirty="0">
              <a:solidFill>
                <a:srgbClr val="363640"/>
              </a:solidFill>
            </a:endParaRPr>
          </a:p>
        </p:txBody>
      </p:sp>
      <p:cxnSp>
        <p:nvCxnSpPr>
          <p:cNvPr id="157" name="Straight Arrow Connector 156"/>
          <p:cNvCxnSpPr/>
          <p:nvPr/>
        </p:nvCxnSpPr>
        <p:spPr>
          <a:xfrm flipH="1" flipV="1">
            <a:off x="850681" y="1738976"/>
            <a:ext cx="53444" cy="101200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155" idx="0"/>
            <a:endCxn id="161" idx="2"/>
          </p:cNvCxnSpPr>
          <p:nvPr/>
        </p:nvCxnSpPr>
        <p:spPr>
          <a:xfrm flipV="1">
            <a:off x="888864" y="1162110"/>
            <a:ext cx="2103858" cy="2584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152" idx="0"/>
            <a:endCxn id="161" idx="2"/>
          </p:cNvCxnSpPr>
          <p:nvPr/>
        </p:nvCxnSpPr>
        <p:spPr>
          <a:xfrm flipV="1">
            <a:off x="2977462" y="1162110"/>
            <a:ext cx="15260" cy="287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stCxn id="149" idx="0"/>
            <a:endCxn id="161" idx="2"/>
          </p:cNvCxnSpPr>
          <p:nvPr/>
        </p:nvCxnSpPr>
        <p:spPr>
          <a:xfrm flipH="1" flipV="1">
            <a:off x="2992722" y="1162110"/>
            <a:ext cx="3790554" cy="293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2716043" y="762000"/>
            <a:ext cx="553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s</a:t>
            </a:r>
            <a:r>
              <a:rPr lang="en-US" sz="2000" dirty="0" smtClean="0">
                <a:solidFill>
                  <a:prstClr val="black"/>
                </a:solidFill>
              </a:rPr>
              <a:t>um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169" name="Straight Arrow Connector 168"/>
          <p:cNvCxnSpPr/>
          <p:nvPr/>
        </p:nvCxnSpPr>
        <p:spPr>
          <a:xfrm flipV="1">
            <a:off x="850681" y="4043334"/>
            <a:ext cx="0" cy="333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858431" y="4057303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</a:rPr>
              <a:t>×1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0" y="2097519"/>
            <a:ext cx="928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graph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2276542" y="2097519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B0F0"/>
                </a:solidFill>
              </a:rPr>
              <a:t>icde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400800" y="1855539"/>
            <a:ext cx="319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381000" y="5570041"/>
            <a:ext cx="740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graph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3" name="Straight Arrow Connector 182"/>
          <p:cNvCxnSpPr>
            <a:endCxn id="89" idx="0"/>
          </p:cNvCxnSpPr>
          <p:nvPr/>
        </p:nvCxnSpPr>
        <p:spPr>
          <a:xfrm>
            <a:off x="1284189" y="4253095"/>
            <a:ext cx="293218" cy="44427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2345779" y="1431028"/>
            <a:ext cx="1294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rgbClr val="363640"/>
                </a:solidFill>
              </a:rPr>
              <a:t>GetMax</a:t>
            </a:r>
            <a:r>
              <a:rPr lang="en-US" altLang="zh-CN" dirty="0" smtClean="0">
                <a:solidFill>
                  <a:srgbClr val="363640"/>
                </a:solidFill>
              </a:rPr>
              <a:t>()</a:t>
            </a:r>
            <a:endParaRPr lang="en-US" dirty="0">
              <a:solidFill>
                <a:srgbClr val="363640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152810" y="1455348"/>
            <a:ext cx="1294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rgbClr val="363640"/>
                </a:solidFill>
              </a:rPr>
              <a:t>GetMax</a:t>
            </a:r>
            <a:r>
              <a:rPr lang="en-US" altLang="zh-CN" dirty="0" smtClean="0">
                <a:solidFill>
                  <a:srgbClr val="363640"/>
                </a:solidFill>
              </a:rPr>
              <a:t>()</a:t>
            </a:r>
            <a:endParaRPr lang="en-US" dirty="0">
              <a:solidFill>
                <a:srgbClr val="3636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Chen Li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308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92250"/>
            <a:ext cx="86010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27"/>
          <p:cNvSpPr txBox="1">
            <a:spLocks noChangeArrowheads="1"/>
          </p:cNvSpPr>
          <p:nvPr/>
        </p:nvSpPr>
        <p:spPr bwMode="auto">
          <a:xfrm>
            <a:off x="698500" y="6211888"/>
            <a:ext cx="805497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2400" kern="0" dirty="0">
                <a:solidFill>
                  <a:srgbClr val="000000"/>
                </a:solidFill>
                <a:hlinkClick r:id="rId4"/>
              </a:rPr>
              <a:t>www.omniplaces.com</a:t>
            </a:r>
            <a:endParaRPr lang="en-US" sz="2000" kern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Other interesting problems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FC8AF2-15C5-43C2-9860-17FA1EAFDAE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21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Integration Problems?</a:t>
            </a:r>
            <a:endParaRPr lang="en-US" dirty="0"/>
          </a:p>
        </p:txBody>
      </p:sp>
      <p:sp>
        <p:nvSpPr>
          <p:cNvPr id="10242" name="AutoShape 2" descr="data:image/jpg;base64,/9j/4AAQSkZJRgABAQAAAQABAAD/2wCEAAkGBhAQDw0PEhQSExQWFRQVEBQUFBAQHBQPFRYVFRUXHhUXHCceIBolHhkSKzsgIycpLSw4Fx8xNTAsNTIrLC4BCQoKDgwNGA8PGikiGSQqNCopKTUsNikuLSosKSwpKiwpLCkpKTApKTIsNTUsNi8qKTYsNikpLCwuKSkpKSksKf/AABEIAHgAUAMBIgACEQEDEQH/xAAcAAEAAgMBAQEAAAAAAAAAAAAAAQUEBgcDCAL/xAA3EAABAwIEBAIGCQUAAAAAAAABAAIDBBEFEiExBhNBYVGRByJxgaGxCBQjMnKCosLhQkNSU2L/xAAYAQEBAQEBAAAAAAAAAAAAAAAAAgEDBP/EAB0RAQEAAgIDAQAAAAAAAAAAAAABAhESIQNBYTH/2gAMAwEAAhEDEQA/AO4qERAREQeNZWxwsdJK9sbBu5xDQPeVh4VxJSVRcIJo5CNw06+2x1t3XD/TfxFNJiH1Zrjy4Q0Bt9OY4AuNvHWy07DMRnp3slaXMkaQQRmB7e5Ttcw6fWihVvDeIvqKSnmkYWPc0Z2uaW2dsTY9Dv71ZKkCIiApREEKHvDQSSABuTovOqqOWwu9w9p2Wt43Uue2FpO8zNL5QQLu/b8FrZNud+kvBKeXEc1z9plcT0OmU2Php8Fa8FcPCWoaHxxkR2JN8/qi9tCNNh5q04poGy09K57Xxvc9jWnKJDE92tnBp1BtbQ72PRbDwhhscFOxzAS6S7nvcAHEdAdTt4bLjfHeXx6p5pPHr22MBEBUrq8iFKIghFKIKjiB+kTfFxPkP5+CqaqMcymLwDZ1/YQCP3FW2PPsYdLi7r/pVVXtLmNsCBfQ2vl/hVGsjkO5MgaQb5jESL5HC+T2gEBZNDTv5VHZ5aGMaZBa5f6g0PhrfovOhdZgBttuNisn60xv2N7PEYcBbdgOUkdDbr4XHiFrFhTuuPevVYtFLcW8llKL+gilEEIiIK/HMPdNFZhs8G7dSOxC1hmLOhfyn2DmnKRcaW+a3daLjmHMfUz3t965B7gLYqMTi3ijk0jnRkhxIHq7tBO9hr037qi4ZxKSp15l5CdS5wzWt4E3t2Wfi2EMcxrQ3bYqoo+HmuyhwBF/AHrbqpyw5Xt1wz4zp0GahmyNySEO63GjtO2oCzMNr+QDHM5t9MjWZnuOmvqgZjr2XlR8H0/Lic3mxGwJ5U00YP5Q7L8FeU1GyMWY0Da56m3UuOpPcrLhjcpl7cud1pNNU5wTle38bS2/exXqiKkpUIiAtBxue1bMe9v0hb8uf8Rx2q5u5B8wEVH7ALwsehj9V3Z7wPc5ZNAfVC8MGcHRSkf7pxp2kcFbG/Uh+zj/AAj5L2XjSMIjjB3DRdeqhiUUIglFCIJXFvTVjNXQ11NNC6zJYbOa4B7TJG8g6HY2czZdoXGvpFwXZhj/AAM7fMREfIoNHk9LtaIiGRwMdtzA17rH2OdlvusLgjEKqsxPDoJJpHMdUtkczMQ0kPMzyWjQ3IO/itbmqG8jl/1c3P8AlyZfmug/R+w4SYrJKf7MD3N/E8tj+Rcg+jkUIglFCIJREQQuSfSJmjFHQtJPMMr3MbYm8YZZ+vSxdH5rri5h6e8J5tDTSj70c1hpe4kbYi/TUN8kHztIwkXXcPo5YfEI8QnzXlLo48n+MQBcHX/6JI/Iqn0T4JS1lFiNJK0PcZGEutqz1CGkX2IPM81c8B8DYph2Isa0MdT5jzJBYXi16b5ttNdveg7IilEBERBCIiAq/H8EiraaWmlvleNxu1w1Dh3BREGt8EejlmGGYiR0rpLXJAbYC9tLnXXe/Rbm1tkRBKIiAiI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jpg;base64,/9j/4AAQSkZJRgABAQAAAQABAAD/2wCEAAkGBhAQDw0PEhQSExQWFRQVEBQUFBAQHBQPFRYVFRUXHhUXHCceIBolHhkSKzsgIycpLSw4Fx8xNTAsNTIrLC4BCQoKDgwNGA8PGikiGSQqNCopKTUsNikuLSosKSwpKiwpLCkpKTApKTIsNTUsNi8qKTYsNikpLCwuKSkpKSksKf/AABEIAHgAUAMBIgACEQEDEQH/xAAcAAEAAgMBAQEAAAAAAAAAAAAAAQUEBgcDCAL/xAA3EAABAwIEBAIGCQUAAAAAAAABAAIDBBEFEiExBhNBYVGRByJxgaGxCBQjMnKCosLhQkNSU2L/xAAYAQEBAQEBAAAAAAAAAAAAAAAAAgEDBP/EAB0RAQEAAgIDAQAAAAAAAAAAAAABAhESIQNBYTH/2gAMAwEAAhEDEQA/AO4qERAREQeNZWxwsdJK9sbBu5xDQPeVh4VxJSVRcIJo5CNw06+2x1t3XD/TfxFNJiH1Zrjy4Q0Bt9OY4AuNvHWy07DMRnp3slaXMkaQQRmB7e5Ttcw6fWihVvDeIvqKSnmkYWPc0Z2uaW2dsTY9Dv71ZKkCIiApREEKHvDQSSABuTovOqqOWwu9w9p2Wt43Uue2FpO8zNL5QQLu/b8FrZNud+kvBKeXEc1z9plcT0OmU2Php8Fa8FcPCWoaHxxkR2JN8/qi9tCNNh5q04poGy09K57Xxvc9jWnKJDE92tnBp1BtbQ72PRbDwhhscFOxzAS6S7nvcAHEdAdTt4bLjfHeXx6p5pPHr22MBEBUrq8iFKIghFKIKjiB+kTfFxPkP5+CqaqMcymLwDZ1/YQCP3FW2PPsYdLi7r/pVVXtLmNsCBfQ2vl/hVGsjkO5MgaQb5jESL5HC+T2gEBZNDTv5VHZ5aGMaZBa5f6g0PhrfovOhdZgBttuNisn60xv2N7PEYcBbdgOUkdDbr4XHiFrFhTuuPevVYtFLcW8llKL+gilEEIiIK/HMPdNFZhs8G7dSOxC1hmLOhfyn2DmnKRcaW+a3daLjmHMfUz3t965B7gLYqMTi3ijk0jnRkhxIHq7tBO9hr037qi4ZxKSp15l5CdS5wzWt4E3t2Wfi2EMcxrQ3bYqoo+HmuyhwBF/AHrbqpyw5Xt1wz4zp0GahmyNySEO63GjtO2oCzMNr+QDHM5t9MjWZnuOmvqgZjr2XlR8H0/Lic3mxGwJ5U00YP5Q7L8FeU1GyMWY0Da56m3UuOpPcrLhjcpl7cud1pNNU5wTle38bS2/exXqiKkpUIiAtBxue1bMe9v0hb8uf8Rx2q5u5B8wEVH7ALwsehj9V3Z7wPc5ZNAfVC8MGcHRSkf7pxp2kcFbG/Uh+zj/AAj5L2XjSMIjjB3DRdeqhiUUIglFCIJXFvTVjNXQ11NNC6zJYbOa4B7TJG8g6HY2czZdoXGvpFwXZhj/AAM7fMREfIoNHk9LtaIiGRwMdtzA17rH2OdlvusLgjEKqsxPDoJJpHMdUtkczMQ0kPMzyWjQ3IO/itbmqG8jl/1c3P8AlyZfmug/R+w4SYrJKf7MD3N/E8tj+Rcg+jkUIglFCIJREQQuSfSJmjFHQtJPMMr3MbYm8YZZ+vSxdH5rri5h6e8J5tDTSj70c1hpe4kbYi/TUN8kHztIwkXXcPo5YfEI8QnzXlLo48n+MQBcHX/6JI/Iqn0T4JS1lFiNJK0PcZGEutqz1CGkX2IPM81c8B8DYph2Isa0MdT5jzJBYXi16b5ttNdveg7IilEBERBCIiAq/H8EiraaWmlvleNxu1w1Dh3BREGt8EejlmGGYiR0rpLXJAbYC9tLnXXe/Rbm1tkRBKIiAiI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AutoShape 6" descr="data:image/jpg;base64,/9j/4AAQSkZJRgABAQAAAQABAAD/2wCEAAkGBhAQDw0PEhQSExQWFRQVEBQUFBAQHBQPFRYVFRUXHhUXHCceIBolHhkSKzsgIycpLSw4Fx8xNTAsNTIrLC4BCQoKDgwNGA8PGikiGSQqNCopKTUsNikuLSosKSwpKiwpLCkpKTApKTIsNTUsNi8qKTYsNikpLCwuKSkpKSksKf/AABEIAHgAUAMBIgACEQEDEQH/xAAcAAEAAgMBAQEAAAAAAAAAAAAAAQUEBgcDCAL/xAA3EAABAwIEBAIGCQUAAAAAAAABAAIDBBEFEiExBhNBYVGRByJxgaGxCBQjMnKCosLhQkNSU2L/xAAYAQEBAQEBAAAAAAAAAAAAAAAAAgEDBP/EAB0RAQEAAgIDAQAAAAAAAAAAAAABAhESIQNBYTH/2gAMAwEAAhEDEQA/AO4qERAREQeNZWxwsdJK9sbBu5xDQPeVh4VxJSVRcIJo5CNw06+2x1t3XD/TfxFNJiH1Zrjy4Q0Bt9OY4AuNvHWy07DMRnp3slaXMkaQQRmB7e5Ttcw6fWihVvDeIvqKSnmkYWPc0Z2uaW2dsTY9Dv71ZKkCIiApREEKHvDQSSABuTovOqqOWwu9w9p2Wt43Uue2FpO8zNL5QQLu/b8FrZNud+kvBKeXEc1z9plcT0OmU2Php8Fa8FcPCWoaHxxkR2JN8/qi9tCNNh5q04poGy09K57Xxvc9jWnKJDE92tnBp1BtbQ72PRbDwhhscFOxzAS6S7nvcAHEdAdTt4bLjfHeXx6p5pPHr22MBEBUrq8iFKIghFKIKjiB+kTfFxPkP5+CqaqMcymLwDZ1/YQCP3FW2PPsYdLi7r/pVVXtLmNsCBfQ2vl/hVGsjkO5MgaQb5jESL5HC+T2gEBZNDTv5VHZ5aGMaZBa5f6g0PhrfovOhdZgBttuNisn60xv2N7PEYcBbdgOUkdDbr4XHiFrFhTuuPevVYtFLcW8llKL+gilEEIiIK/HMPdNFZhs8G7dSOxC1hmLOhfyn2DmnKRcaW+a3daLjmHMfUz3t965B7gLYqMTi3ijk0jnRkhxIHq7tBO9hr037qi4ZxKSp15l5CdS5wzWt4E3t2Wfi2EMcxrQ3bYqoo+HmuyhwBF/AHrbqpyw5Xt1wz4zp0GahmyNySEO63GjtO2oCzMNr+QDHM5t9MjWZnuOmvqgZjr2XlR8H0/Lic3mxGwJ5U00YP5Q7L8FeU1GyMWY0Da56m3UuOpPcrLhjcpl7cud1pNNU5wTle38bS2/exXqiKkpUIiAtBxue1bMe9v0hb8uf8Rx2q5u5B8wEVH7ALwsehj9V3Z7wPc5ZNAfVC8MGcHRSkf7pxp2kcFbG/Uh+zj/AAj5L2XjSMIjjB3DRdeqhiUUIglFCIJXFvTVjNXQ11NNC6zJYbOa4B7TJG8g6HY2czZdoXGvpFwXZhj/AAM7fMREfIoNHk9LtaIiGRwMdtzA17rH2OdlvusLgjEKqsxPDoJJpHMdUtkczMQ0kPMzyWjQ3IO/itbmqG8jl/1c3P8AlyZfmug/R+w4SYrJKf7MD3N/E8tj+Rcg+jkUIglFCIJREQQuSfSJmjFHQtJPMMr3MbYm8YZZ+vSxdH5rri5h6e8J5tDTSj70c1hpe4kbYi/TUN8kHztIwkXXcPo5YfEI8QnzXlLo48n+MQBcHX/6JI/Iqn0T4JS1lFiNJK0PcZGEutqz1CGkX2IPM81c8B8DYph2Isa0MdT5jzJBYXi16b5ttNdveg7IilEBERBCIiAq/H8EiraaWmlvleNxu1w1Dh3BREGt8EejlmGGYiR0rpLXJAbYC9tLnXXe/Rbm1tkRBKIiAiI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8" name="Picture 8" descr="http://www.cdc.gov/niosh/blog/images/eh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52600"/>
            <a:ext cx="4724400" cy="3149600"/>
          </a:xfrm>
          <a:prstGeom prst="rect">
            <a:avLst/>
          </a:prstGeom>
          <a:noFill/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68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Talking to medical doctors…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B260-71FF-4466-8ED1-88FC67F9EFA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417513"/>
            <a:ext cx="7793037" cy="1143000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Current status of Bimaple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2" y="1779588"/>
            <a:ext cx="8047037" cy="45450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dirty="0" smtClean="0">
                <a:ea typeface="宋体" pitchFamily="2" charset="-122"/>
              </a:rPr>
              <a:t>Mainly focusing on product development (C++)</a:t>
            </a:r>
          </a:p>
          <a:p>
            <a:pPr>
              <a:lnSpc>
                <a:spcPct val="90000"/>
              </a:lnSpc>
            </a:pPr>
            <a:r>
              <a:rPr lang="en-US" altLang="zh-CN" sz="2800" dirty="0" smtClean="0">
                <a:ea typeface="宋体" pitchFamily="2" charset="-122"/>
              </a:rPr>
              <a:t>With angel investment</a:t>
            </a:r>
          </a:p>
          <a:p>
            <a:pPr>
              <a:lnSpc>
                <a:spcPct val="90000"/>
              </a:lnSpc>
            </a:pPr>
            <a:r>
              <a:rPr lang="en-US" altLang="zh-CN" sz="2800" dirty="0" smtClean="0">
                <a:ea typeface="宋体" pitchFamily="2" charset="-122"/>
              </a:rPr>
              <a:t>Has customers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F04C-2B43-4098-8F1D-104ED9FECFB0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Chen Li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49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ubbasmith.net/wp-content/uploads/2010/12/lessons_learned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14399"/>
            <a:ext cx="6553200" cy="5278967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B260-71FF-4466-8ED1-88FC67F9E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Chen 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5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70" name="Rectangle 6"/>
          <p:cNvSpPr>
            <a:spLocks noGrp="1" noChangeArrowheads="1"/>
          </p:cNvSpPr>
          <p:nvPr>
            <p:ph type="title"/>
          </p:nvPr>
        </p:nvSpPr>
        <p:spPr>
          <a:xfrm>
            <a:off x="1093788" y="465138"/>
            <a:ext cx="7793037" cy="1143000"/>
          </a:xfrm>
        </p:spPr>
        <p:txBody>
          <a:bodyPr/>
          <a:lstStyle/>
          <a:p>
            <a:r>
              <a:rPr lang="en-US" sz="4000" dirty="0" smtClean="0"/>
              <a:t>1. Different challenges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59526" y="1839685"/>
            <a:ext cx="1981200" cy="71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Char char="—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altLang="zh-CN" sz="2800" dirty="0" smtClean="0">
                <a:ea typeface="宋体" pitchFamily="2" charset="-122"/>
              </a:rPr>
              <a:t>Technology</a:t>
            </a:r>
            <a:endParaRPr lang="en-US" altLang="zh-CN" sz="2000" dirty="0">
              <a:ea typeface="宋体" pitchFamily="2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07526" y="1820091"/>
            <a:ext cx="1981200" cy="71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Char char="—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altLang="zh-CN" sz="2800" dirty="0" smtClean="0">
                <a:ea typeface="宋体" pitchFamily="2" charset="-122"/>
              </a:rPr>
              <a:t>Products</a:t>
            </a:r>
            <a:endParaRPr lang="en-US" altLang="zh-CN" sz="2000" dirty="0">
              <a:ea typeface="宋体" pitchFamily="2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731726" y="1828800"/>
            <a:ext cx="1981200" cy="71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Char char="—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altLang="zh-CN" sz="2800" dirty="0" smtClean="0">
                <a:ea typeface="宋体" pitchFamily="2" charset="-122"/>
              </a:rPr>
              <a:t>Business</a:t>
            </a:r>
            <a:endParaRPr lang="en-US" altLang="zh-CN" sz="2000" dirty="0">
              <a:ea typeface="宋体" pitchFamily="2" charset="-122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540726" y="2068285"/>
            <a:ext cx="1295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588726" y="2068285"/>
            <a:ext cx="1295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pic>
        <p:nvPicPr>
          <p:cNvPr id="4098" name="Picture 2" descr="https://encrypted-tbn1.google.com/images?q=tbn:ANd9GcRdTDESzk2tC4ao5ij3PNnRJ__wINcAgfM971p0XmM8PyVLprgyD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240" y="2362200"/>
            <a:ext cx="5143772" cy="344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F04C-2B43-4098-8F1D-104ED9FECFB0}" type="slidenum">
              <a:rPr lang="en-US" smtClean="0">
                <a:solidFill>
                  <a:srgbClr val="000000"/>
                </a:solidFill>
              </a:rPr>
              <a:pPr/>
              <a:t>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2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70" name="Rectangle 6"/>
          <p:cNvSpPr>
            <a:spLocks noGrp="1" noChangeArrowheads="1"/>
          </p:cNvSpPr>
          <p:nvPr>
            <p:ph type="title"/>
          </p:nvPr>
        </p:nvSpPr>
        <p:spPr>
          <a:xfrm>
            <a:off x="1093788" y="465138"/>
            <a:ext cx="7793037" cy="1143000"/>
          </a:xfrm>
        </p:spPr>
        <p:txBody>
          <a:bodyPr/>
          <a:lstStyle/>
          <a:p>
            <a:r>
              <a:rPr lang="en-US" sz="4000" dirty="0" smtClean="0"/>
              <a:t>2: Hands-on experiences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www.cdresponse.org/images/DirtyH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828800"/>
            <a:ext cx="6095999" cy="407125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F04C-2B43-4098-8F1D-104ED9FECFB0}" type="slidenum">
              <a:rPr lang="en-US" smtClean="0">
                <a:solidFill>
                  <a:srgbClr val="000000"/>
                </a:solidFill>
              </a:rPr>
              <a:pPr/>
              <a:t>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70" name="Rectangle 6"/>
          <p:cNvSpPr>
            <a:spLocks noGrp="1" noChangeArrowheads="1"/>
          </p:cNvSpPr>
          <p:nvPr>
            <p:ph type="title"/>
          </p:nvPr>
        </p:nvSpPr>
        <p:spPr>
          <a:xfrm>
            <a:off x="1093788" y="465138"/>
            <a:ext cx="7793037" cy="1143000"/>
          </a:xfrm>
        </p:spPr>
        <p:txBody>
          <a:bodyPr/>
          <a:lstStyle/>
          <a:p>
            <a:r>
              <a:rPr lang="en-US" sz="3600" dirty="0" smtClean="0"/>
              <a:t>3: More systems challenges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encrypted-tbn3.google.com/images?q=tbn:ANd9GcRgBj0RO2BeTuC-R5Wykb0UVMR5D034rsRAVarfwOj3l2kVkqqif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096000" cy="437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31648" y="6172200"/>
            <a:ext cx="8378952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7D8524"/>
              </a:buClr>
              <a:buNone/>
            </a:pPr>
            <a:r>
              <a:rPr lang="en-US" dirty="0" smtClean="0">
                <a:solidFill>
                  <a:prstClr val="black"/>
                </a:solidFill>
              </a:rPr>
              <a:t>E.g.: Updates; Multi-threading …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F04C-2B43-4098-8F1D-104ED9FECFB0}" type="slidenum">
              <a:rPr lang="en-US" smtClean="0">
                <a:solidFill>
                  <a:srgbClr val="000000"/>
                </a:solidFill>
              </a:rPr>
              <a:pPr/>
              <a:t>44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4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70" name="Rectangle 6"/>
          <p:cNvSpPr>
            <a:spLocks noGrp="1" noChangeArrowheads="1"/>
          </p:cNvSpPr>
          <p:nvPr>
            <p:ph type="title"/>
          </p:nvPr>
        </p:nvSpPr>
        <p:spPr>
          <a:xfrm>
            <a:off x="1093788" y="465138"/>
            <a:ext cx="7793037" cy="1143000"/>
          </a:xfrm>
        </p:spPr>
        <p:txBody>
          <a:bodyPr/>
          <a:lstStyle/>
          <a:p>
            <a:r>
              <a:rPr lang="en-US" sz="4000" dirty="0" smtClean="0"/>
              <a:t>4: Balancing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totallytawn.files.wordpress.com/2011/05/balance-is-the-key-to-life-balancing-elephant-post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6400"/>
            <a:ext cx="6614763" cy="44196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F04C-2B43-4098-8F1D-104ED9FECFB0}" type="slidenum">
              <a:rPr lang="en-US" smtClean="0">
                <a:solidFill>
                  <a:srgbClr val="000000"/>
                </a:solidFill>
              </a:rPr>
              <a:pPr/>
              <a:t>45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0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70" name="Rectangle 6"/>
          <p:cNvSpPr>
            <a:spLocks noGrp="1" noChangeArrowheads="1"/>
          </p:cNvSpPr>
          <p:nvPr>
            <p:ph type="title"/>
          </p:nvPr>
        </p:nvSpPr>
        <p:spPr>
          <a:xfrm>
            <a:off x="1093788" y="465138"/>
            <a:ext cx="8050212" cy="1143000"/>
          </a:xfrm>
        </p:spPr>
        <p:txBody>
          <a:bodyPr/>
          <a:lstStyle/>
          <a:p>
            <a:r>
              <a:rPr lang="en-US" sz="4000" dirty="0" smtClean="0"/>
              <a:t>5: Getting support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06498" name="Picture 2" descr="http://img.ezinemark.com/imagemanager1/files/2010/4/13/color/3130930758_2098aa2c7c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676400"/>
            <a:ext cx="3352800" cy="4979406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F04C-2B43-4098-8F1D-104ED9FECFB0}" type="slidenum">
              <a:rPr lang="en-US" smtClean="0">
                <a:solidFill>
                  <a:srgbClr val="000000"/>
                </a:solidFill>
              </a:rPr>
              <a:pPr/>
              <a:t>46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6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70" name="Rectangle 6"/>
          <p:cNvSpPr>
            <a:spLocks noGrp="1" noChangeArrowheads="1"/>
          </p:cNvSpPr>
          <p:nvPr>
            <p:ph type="title"/>
          </p:nvPr>
        </p:nvSpPr>
        <p:spPr>
          <a:xfrm>
            <a:off x="1093788" y="465138"/>
            <a:ext cx="7793037" cy="1143000"/>
          </a:xfrm>
        </p:spPr>
        <p:txBody>
          <a:bodyPr/>
          <a:lstStyle/>
          <a:p>
            <a:r>
              <a:rPr lang="en-US" dirty="0" smtClean="0"/>
              <a:t>6: Make a difference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s://encrypted-tbn2.google.com/images?q=tbn:ANd9GcT-uemlJKBnCWcZRcj465f7q6AVFA_8UExIHP-1SMU3sLc3diY6-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48097"/>
            <a:ext cx="7162800" cy="446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F04C-2B43-4098-8F1D-104ED9FECFB0}" type="slidenum">
              <a:rPr lang="en-US" smtClean="0">
                <a:solidFill>
                  <a:srgbClr val="000000"/>
                </a:solidFill>
              </a:rPr>
              <a:pPr/>
              <a:t>47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417513"/>
            <a:ext cx="7793037" cy="1143000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Thank you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F04C-2B43-4098-8F1D-104ED9FECFB0}" type="slidenum">
              <a:rPr lang="en-US" smtClean="0">
                <a:solidFill>
                  <a:srgbClr val="000000"/>
                </a:solidFill>
              </a:rPr>
              <a:pPr/>
              <a:t>48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Chen Li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Bima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21351"/>
            <a:ext cx="3429000" cy="133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1.google.com/images?q=tbn:ANd9GcTcciDVFOCHZwWEX3mSQi_hxW2Vtbo3cCsqQkG-e9IzV08DgeXuW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92581"/>
            <a:ext cx="3124199" cy="311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28600" y="5257800"/>
            <a:ext cx="8610600" cy="8683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dirty="0" smtClean="0"/>
              <a:t>Supported by NSF (US), NIH (US), and NSF (China).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194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38238" y="465138"/>
            <a:ext cx="5697537" cy="1143000"/>
          </a:xfrm>
        </p:spPr>
        <p:txBody>
          <a:bodyPr/>
          <a:lstStyle/>
          <a:p>
            <a:r>
              <a:rPr lang="en-US" altLang="zh-CN">
                <a:ea typeface="宋体" pitchFamily="2" charset="-122"/>
              </a:rPr>
              <a:t>Example</a:t>
            </a:r>
          </a:p>
        </p:txBody>
      </p:sp>
      <p:graphicFrame>
        <p:nvGraphicFramePr>
          <p:cNvPr id="880754" name="Group 114"/>
          <p:cNvGraphicFramePr>
            <a:graphicFrameLocks noGrp="1"/>
          </p:cNvGraphicFramePr>
          <p:nvPr>
            <p:ph idx="1"/>
          </p:nvPr>
        </p:nvGraphicFramePr>
        <p:xfrm>
          <a:off x="192088" y="2711450"/>
          <a:ext cx="4341812" cy="1678940"/>
        </p:xfrm>
        <a:graphic>
          <a:graphicData uri="http://schemas.openxmlformats.org/drawingml/2006/table">
            <a:tbl>
              <a:tblPr/>
              <a:tblGrid>
                <a:gridCol w="1450975"/>
                <a:gridCol w="1604962"/>
                <a:gridCol w="1285875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SSN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Addr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Jack Lemmon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430-871-8294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Maple 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Harrison Ford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292-918-2913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Culver Blvd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Tom Hanks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234-762-1234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Main 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0720" name="Rectangle 80"/>
          <p:cNvSpPr>
            <a:spLocks noChangeArrowheads="1"/>
          </p:cNvSpPr>
          <p:nvPr/>
        </p:nvSpPr>
        <p:spPr bwMode="auto">
          <a:xfrm>
            <a:off x="1550988" y="2176463"/>
            <a:ext cx="1033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smtClean="0">
                <a:solidFill>
                  <a:srgbClr val="000000"/>
                </a:solidFill>
                <a:ea typeface="宋体" pitchFamily="2" charset="-122"/>
              </a:rPr>
              <a:t>Table R</a:t>
            </a:r>
            <a:endParaRPr lang="en-US" sz="2000" smtClean="0">
              <a:solidFill>
                <a:srgbClr val="000000"/>
              </a:solidFill>
            </a:endParaRPr>
          </a:p>
        </p:txBody>
      </p:sp>
      <p:graphicFrame>
        <p:nvGraphicFramePr>
          <p:cNvPr id="880796" name="Group 156"/>
          <p:cNvGraphicFramePr>
            <a:graphicFrameLocks noGrp="1"/>
          </p:cNvGraphicFramePr>
          <p:nvPr/>
        </p:nvGraphicFramePr>
        <p:xfrm>
          <a:off x="4598988" y="2711450"/>
          <a:ext cx="4341812" cy="1678940"/>
        </p:xfrm>
        <a:graphic>
          <a:graphicData uri="http://schemas.openxmlformats.org/drawingml/2006/table">
            <a:tbl>
              <a:tblPr/>
              <a:tblGrid>
                <a:gridCol w="1450975"/>
                <a:gridCol w="1604962"/>
                <a:gridCol w="1285875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SSN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Addr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Ton Hanks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234-162-1234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Main Street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Kevin Spacey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928-184-2813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Frost Blvd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Jack Lemon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430-817-8294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Maple Street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0781" name="Rectangle 141"/>
          <p:cNvSpPr>
            <a:spLocks noChangeArrowheads="1"/>
          </p:cNvSpPr>
          <p:nvPr/>
        </p:nvSpPr>
        <p:spPr bwMode="auto">
          <a:xfrm>
            <a:off x="5957888" y="2176463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smtClean="0">
                <a:solidFill>
                  <a:srgbClr val="000000"/>
                </a:solidFill>
                <a:ea typeface="宋体" pitchFamily="2" charset="-122"/>
              </a:rPr>
              <a:t>Table S</a:t>
            </a: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880782" name="Rectangle 142"/>
          <p:cNvSpPr>
            <a:spLocks noChangeArrowheads="1"/>
          </p:cNvSpPr>
          <p:nvPr/>
        </p:nvSpPr>
        <p:spPr bwMode="auto">
          <a:xfrm>
            <a:off x="698500" y="4926013"/>
            <a:ext cx="78359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0000"/>
            </a:pPr>
            <a:r>
              <a:rPr lang="en-US" altLang="zh-CN" sz="2800" dirty="0" smtClean="0">
                <a:solidFill>
                  <a:srgbClr val="000000"/>
                </a:solidFill>
                <a:ea typeface="宋体" pitchFamily="2" charset="-122"/>
              </a:rPr>
              <a:t>Q: Find records from different datasets that could be the same entity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5F76-9833-41DE-8D83-48EB55EDC629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Chen Li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417513"/>
            <a:ext cx="7793037" cy="1143000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Challenges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779588"/>
            <a:ext cx="7772400" cy="7350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dirty="0">
                <a:ea typeface="宋体" pitchFamily="2" charset="-122"/>
              </a:rPr>
              <a:t>How to define </a:t>
            </a:r>
            <a:r>
              <a:rPr lang="en-US" altLang="zh-CN" sz="2800" dirty="0">
                <a:solidFill>
                  <a:schemeClr val="hlink"/>
                </a:solidFill>
                <a:ea typeface="宋体" pitchFamily="2" charset="-122"/>
              </a:rPr>
              <a:t>good similarity functions</a:t>
            </a:r>
            <a:r>
              <a:rPr lang="en-US" altLang="zh-CN" sz="2800" dirty="0" smtClean="0">
                <a:ea typeface="宋体" pitchFamily="2" charset="-122"/>
              </a:rPr>
              <a:t>?</a:t>
            </a:r>
            <a:endParaRPr lang="en-US" altLang="zh-CN" sz="2000" dirty="0">
              <a:ea typeface="宋体" pitchFamily="2" charset="-122"/>
            </a:endParaRPr>
          </a:p>
        </p:txBody>
      </p:sp>
      <p:pic>
        <p:nvPicPr>
          <p:cNvPr id="2050" name="Picture 2" descr="https://encrypted-tbn1.google.com/images?q=tbn:ANd9GcRCtOWtND1TWniBVdZsmz3XlaEsMOXe6xMw4TQzrTL9P_qzMXK7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285875" cy="131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1.google.com/images?q=tbn:ANd9GcTCkHhZGM8a3h1kAQu1ngxj-RTZIMW01WM_MiNhJXJcOCFm1rv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48443"/>
            <a:ext cx="235267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33400" y="4267200"/>
            <a:ext cx="7772400" cy="2080805"/>
            <a:chOff x="533400" y="4267200"/>
            <a:chExt cx="7772400" cy="2080805"/>
          </a:xfrm>
        </p:grpSpPr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533400" y="4267200"/>
              <a:ext cx="7772400" cy="710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5000"/>
                <a:buChar char="—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500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zh-CN" sz="2800" dirty="0" smtClean="0">
                  <a:ea typeface="宋体" pitchFamily="2" charset="-122"/>
                </a:rPr>
                <a:t>How to do matching </a:t>
              </a:r>
              <a:r>
                <a:rPr lang="en-US" altLang="zh-CN" sz="2800" dirty="0" smtClean="0">
                  <a:solidFill>
                    <a:schemeClr val="hlink"/>
                  </a:solidFill>
                  <a:ea typeface="宋体" pitchFamily="2" charset="-122"/>
                </a:rPr>
                <a:t>efficiently?</a:t>
              </a:r>
              <a:endParaRPr lang="en-US" altLang="zh-CN" sz="2000" dirty="0">
                <a:ea typeface="宋体" pitchFamily="2" charset="-122"/>
              </a:endParaRPr>
            </a:p>
          </p:txBody>
        </p:sp>
        <p:pic>
          <p:nvPicPr>
            <p:cNvPr id="2054" name="Picture 6" descr="https://encrypted-tbn2.google.com/images?q=tbn:ANd9GcTtfSammYF0M4tle3wqISSPikE51G5QpkBs8lZindD24n4aRHCiO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137" y="4728754"/>
              <a:ext cx="2828925" cy="1619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F04C-2B43-4098-8F1D-104ED9FECFB0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Chen Li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Flamingo Package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124200" y="5867400"/>
            <a:ext cx="2776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hlinkClick r:id="rId3"/>
              </a:rPr>
              <a:t>http://flamingo.ics.uci.edu/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914401"/>
            <a:ext cx="6133926" cy="49115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534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an impact?</a:t>
            </a:r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8790503" cy="391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B260-71FF-4466-8ED1-88FC67F9EFA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UCI People Search</a:t>
            </a:r>
            <a:endParaRPr lang="en-US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447800"/>
            <a:ext cx="8458200" cy="495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42" y="1410789"/>
            <a:ext cx="7991475" cy="4791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B260-71FF-4466-8ED1-88FC67F9EFA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 Li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Median">
  <a:themeElements>
    <a:clrScheme name="Custom 5">
      <a:dk1>
        <a:sysClr val="windowText" lastClr="000000"/>
      </a:dk1>
      <a:lt1>
        <a:sysClr val="window" lastClr="FFFFFF"/>
      </a:lt1>
      <a:dk2>
        <a:srgbClr val="363640"/>
      </a:dk2>
      <a:lt2>
        <a:srgbClr val="DDE9EC"/>
      </a:lt2>
      <a:accent1>
        <a:srgbClr val="525B7E"/>
      </a:accent1>
      <a:accent2>
        <a:srgbClr val="7D8524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Median">
  <a:themeElements>
    <a:clrScheme name="Custom 5">
      <a:dk1>
        <a:sysClr val="windowText" lastClr="000000"/>
      </a:dk1>
      <a:lt1>
        <a:sysClr val="window" lastClr="FFFFFF"/>
      </a:lt1>
      <a:dk2>
        <a:srgbClr val="363640"/>
      </a:dk2>
      <a:lt2>
        <a:srgbClr val="DDE9EC"/>
      </a:lt2>
      <a:accent1>
        <a:srgbClr val="525B7E"/>
      </a:accent1>
      <a:accent2>
        <a:srgbClr val="7D8524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Median">
  <a:themeElements>
    <a:clrScheme name="Custom 5">
      <a:dk1>
        <a:sysClr val="windowText" lastClr="000000"/>
      </a:dk1>
      <a:lt1>
        <a:sysClr val="window" lastClr="FFFFFF"/>
      </a:lt1>
      <a:dk2>
        <a:srgbClr val="363640"/>
      </a:dk2>
      <a:lt2>
        <a:srgbClr val="DDE9EC"/>
      </a:lt2>
      <a:accent1>
        <a:srgbClr val="525B7E"/>
      </a:accent1>
      <a:accent2>
        <a:srgbClr val="7D8524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Median">
  <a:themeElements>
    <a:clrScheme name="Custom 5">
      <a:dk1>
        <a:sysClr val="windowText" lastClr="000000"/>
      </a:dk1>
      <a:lt1>
        <a:sysClr val="window" lastClr="FFFFFF"/>
      </a:lt1>
      <a:dk2>
        <a:srgbClr val="363640"/>
      </a:dk2>
      <a:lt2>
        <a:srgbClr val="DDE9EC"/>
      </a:lt2>
      <a:accent1>
        <a:srgbClr val="525B7E"/>
      </a:accent1>
      <a:accent2>
        <a:srgbClr val="7D8524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6_Median">
  <a:themeElements>
    <a:clrScheme name="Custom 5">
      <a:dk1>
        <a:sysClr val="windowText" lastClr="000000"/>
      </a:dk1>
      <a:lt1>
        <a:sysClr val="window" lastClr="FFFFFF"/>
      </a:lt1>
      <a:dk2>
        <a:srgbClr val="363640"/>
      </a:dk2>
      <a:lt2>
        <a:srgbClr val="DDE9EC"/>
      </a:lt2>
      <a:accent1>
        <a:srgbClr val="525B7E"/>
      </a:accent1>
      <a:accent2>
        <a:srgbClr val="7D8524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4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7_Median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8_Median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9_Median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0_Median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UCI Master">
  <a:themeElements>
    <a:clrScheme name="UCI Mast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UCI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50800" cap="flat" cmpd="sng" algn="ctr">
          <a:solidFill>
            <a:srgbClr val="FFC000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UCI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edian">
  <a:themeElements>
    <a:clrScheme name="Custom 5">
      <a:dk1>
        <a:sysClr val="windowText" lastClr="000000"/>
      </a:dk1>
      <a:lt1>
        <a:sysClr val="window" lastClr="FFFFFF"/>
      </a:lt1>
      <a:dk2>
        <a:srgbClr val="363640"/>
      </a:dk2>
      <a:lt2>
        <a:srgbClr val="DDE9EC"/>
      </a:lt2>
      <a:accent1>
        <a:srgbClr val="525B7E"/>
      </a:accent1>
      <a:accent2>
        <a:srgbClr val="7D8524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Median">
  <a:themeElements>
    <a:clrScheme name="Custom 5">
      <a:dk1>
        <a:sysClr val="windowText" lastClr="000000"/>
      </a:dk1>
      <a:lt1>
        <a:sysClr val="window" lastClr="FFFFFF"/>
      </a:lt1>
      <a:dk2>
        <a:srgbClr val="363640"/>
      </a:dk2>
      <a:lt2>
        <a:srgbClr val="DDE9EC"/>
      </a:lt2>
      <a:accent1>
        <a:srgbClr val="525B7E"/>
      </a:accent1>
      <a:accent2>
        <a:srgbClr val="7D8524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2615</Words>
  <Application>Microsoft Office PowerPoint</Application>
  <PresentationFormat>On-screen Show (4:3)</PresentationFormat>
  <Paragraphs>906</Paragraphs>
  <Slides>48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20</vt:i4>
      </vt:variant>
      <vt:variant>
        <vt:lpstr>Slide Titles</vt:lpstr>
      </vt:variant>
      <vt:variant>
        <vt:i4>48</vt:i4>
      </vt:variant>
    </vt:vector>
  </HeadingPairs>
  <TitlesOfParts>
    <vt:vector size="68" baseType="lpstr">
      <vt:lpstr>Office Theme</vt:lpstr>
      <vt:lpstr>Blends</vt:lpstr>
      <vt:lpstr>1_Blends</vt:lpstr>
      <vt:lpstr>2_Blends</vt:lpstr>
      <vt:lpstr>Custom Design</vt:lpstr>
      <vt:lpstr>UCI Master</vt:lpstr>
      <vt:lpstr>Median</vt:lpstr>
      <vt:lpstr>1_Median</vt:lpstr>
      <vt:lpstr>3_Blends</vt:lpstr>
      <vt:lpstr>2_Median</vt:lpstr>
      <vt:lpstr>3_Median</vt:lpstr>
      <vt:lpstr>4_Median</vt:lpstr>
      <vt:lpstr>5_Median</vt:lpstr>
      <vt:lpstr>6_Median</vt:lpstr>
      <vt:lpstr>1_Office Theme</vt:lpstr>
      <vt:lpstr>4_Blends</vt:lpstr>
      <vt:lpstr>7_Median</vt:lpstr>
      <vt:lpstr>8_Median</vt:lpstr>
      <vt:lpstr>9_Median</vt:lpstr>
      <vt:lpstr>10_Median</vt:lpstr>
      <vt:lpstr>Search as You Type:  From Research to Commercialization</vt:lpstr>
      <vt:lpstr>Q: Why is DBRank in Istanbul?</vt:lpstr>
      <vt:lpstr>Personal Journey: 2001 …</vt:lpstr>
      <vt:lpstr>Data Integration Problems?</vt:lpstr>
      <vt:lpstr>Example</vt:lpstr>
      <vt:lpstr>Challenges</vt:lpstr>
      <vt:lpstr>The Flamingo Package</vt:lpstr>
      <vt:lpstr>Make an impact?</vt:lpstr>
      <vt:lpstr>UCI People Search</vt:lpstr>
      <vt:lpstr>Psearch (2008) : 2 stories</vt:lpstr>
      <vt:lpstr>PowerPoint Presentation</vt:lpstr>
      <vt:lpstr>Location-based search</vt:lpstr>
      <vt:lpstr>Bimaple Incorporated (2008)</vt:lpstr>
      <vt:lpstr>Query suggestions</vt:lpstr>
      <vt:lpstr>Instant Search</vt:lpstr>
      <vt:lpstr>Different from Google Instant</vt:lpstr>
      <vt:lpstr>Advantages of instant fuzzy search</vt:lpstr>
      <vt:lpstr>Comparing Two Search Systems</vt:lpstr>
      <vt:lpstr>User Behavior Analysis</vt:lpstr>
      <vt:lpstr>User Behavior Analysis</vt:lpstr>
      <vt:lpstr>Benefits of Instant Search</vt:lpstr>
      <vt:lpstr>Challenges</vt:lpstr>
      <vt:lpstr>Database built-in full-text search</vt:lpstr>
      <vt:lpstr>Open-source packages</vt:lpstr>
      <vt:lpstr>Results</vt:lpstr>
      <vt:lpstr>Index structures</vt:lpstr>
      <vt:lpstr>Fuzzy-search Algorithm: Overview</vt:lpstr>
      <vt:lpstr>Multi-Prefix Intersection</vt:lpstr>
      <vt:lpstr>Multi-Prefix Intersection: Method 1</vt:lpstr>
      <vt:lpstr>Multi-Prefix Intersection: Method 2</vt:lpstr>
      <vt:lpstr>Ranking</vt:lpstr>
      <vt:lpstr>Multi-Prefix Intersection</vt:lpstr>
      <vt:lpstr>Optimization 1: Heap-based Method</vt:lpstr>
      <vt:lpstr>Optimization 2: Top-k List-Merging Algorithm </vt:lpstr>
      <vt:lpstr>Random Access Using Forward Index</vt:lpstr>
      <vt:lpstr>Ranking Framework (Fuzzy matching)</vt:lpstr>
      <vt:lpstr>Computing Similar Prefixes</vt:lpstr>
      <vt:lpstr>Top-k Algorithm</vt:lpstr>
      <vt:lpstr>Other interesting problems</vt:lpstr>
      <vt:lpstr>Current status of Bimaple</vt:lpstr>
      <vt:lpstr>PowerPoint Presentation</vt:lpstr>
      <vt:lpstr>1. Different challenges</vt:lpstr>
      <vt:lpstr>2: Hands-on experiences</vt:lpstr>
      <vt:lpstr>3: More systems challenges</vt:lpstr>
      <vt:lpstr>4: Balancing</vt:lpstr>
      <vt:lpstr>5: Getting support</vt:lpstr>
      <vt:lpstr>6: Make a difference</vt:lpstr>
      <vt:lpstr>Thank you</vt:lpstr>
    </vt:vector>
  </TitlesOfParts>
  <Company>Bren School of Information and Computer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Writing</dc:title>
  <dc:creator>chenli</dc:creator>
  <cp:lastModifiedBy>Chen Li</cp:lastModifiedBy>
  <cp:revision>127</cp:revision>
  <dcterms:created xsi:type="dcterms:W3CDTF">2009-06-22T14:37:19Z</dcterms:created>
  <dcterms:modified xsi:type="dcterms:W3CDTF">2012-10-30T17:02:34Z</dcterms:modified>
</cp:coreProperties>
</file>