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82" r:id="rId2"/>
    <p:sldId id="257" r:id="rId3"/>
    <p:sldId id="258" r:id="rId4"/>
    <p:sldId id="259" r:id="rId5"/>
    <p:sldId id="260" r:id="rId6"/>
    <p:sldId id="284" r:id="rId7"/>
    <p:sldId id="285" r:id="rId8"/>
    <p:sldId id="304" r:id="rId9"/>
    <p:sldId id="261" r:id="rId10"/>
    <p:sldId id="262" r:id="rId11"/>
    <p:sldId id="301" r:id="rId12"/>
    <p:sldId id="266" r:id="rId13"/>
    <p:sldId id="287" r:id="rId14"/>
    <p:sldId id="286" r:id="rId15"/>
    <p:sldId id="290" r:id="rId16"/>
    <p:sldId id="291" r:id="rId17"/>
    <p:sldId id="292" r:id="rId18"/>
    <p:sldId id="294" r:id="rId19"/>
    <p:sldId id="288" r:id="rId20"/>
    <p:sldId id="296" r:id="rId21"/>
    <p:sldId id="298" r:id="rId22"/>
    <p:sldId id="297" r:id="rId23"/>
    <p:sldId id="295" r:id="rId24"/>
    <p:sldId id="299" r:id="rId25"/>
    <p:sldId id="305" r:id="rId26"/>
    <p:sldId id="302" r:id="rId27"/>
    <p:sldId id="300" r:id="rId28"/>
    <p:sldId id="303" r:id="rId29"/>
    <p:sldId id="278" r:id="rId30"/>
    <p:sldId id="279" r:id="rId31"/>
    <p:sldId id="293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37C9"/>
    <a:srgbClr val="8B9EFB"/>
    <a:srgbClr val="FFCCCC"/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61000" autoAdjust="0"/>
  </p:normalViewPr>
  <p:slideViewPr>
    <p:cSldViewPr>
      <p:cViewPr>
        <p:scale>
          <a:sx n="64" d="100"/>
          <a:sy n="64" d="100"/>
        </p:scale>
        <p:origin x="-28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26B10-6E10-4803-A917-1011CA9BB6D0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6EC74-4C41-4C0D-8495-05715179D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EC74-4C41-4C0D-8495-05715179D9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2286000"/>
            <a:ext cx="231383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2286000"/>
            <a:ext cx="678484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University of California, Irvine </a:t>
            </a:r>
            <a:r>
              <a:rPr lang="en-US" dirty="0" err="1" smtClean="0"/>
              <a:t>Tsinghua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Efficient Interactive Fuzzy Keyword Search Shengyue Ji, Guoliang Li, Chen Li, Jianhua Feng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California, Irvine Tsinghua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Interactive Fuzzy Keyword Search Shengyue Ji, Guoliang Li, Chen Li, Jianhua Feng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California, Irvine Tsinghua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Interactive Fuzzy Keyword Search Shengyue Ji, Guoliang Li, Chen Li, Jianhua Feng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152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378952" cy="5334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143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219200" y="1600200"/>
            <a:ext cx="79248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79248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California, Irvine Tsinghua University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1430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Interactive Fuzzy Keyword Search Shengyue Ji, Guoliang Li, Chen Li, Jianhua Feng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University of California, Irvine Tsinghua University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Efficient Interactive Fuzzy Keyword Search Shengyue Ji, Guoliang Li, Chen Li, Jianhua Feng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University of California, Irvine Tsinghua University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Efficient Interactive Fuzzy Keyword Search Shengyue Ji, Guoliang Li, Chen Li, Jianhua Feng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California, Irvine Tsinghua University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Interactive Fuzzy Keyword Search Shengyue Ji, Guoliang Li, Chen Li, Jianhua Feng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California, Irvine Tsinghua University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Interactive Fuzzy Keyword Search Shengyue Ji, Guoliang Li, Chen Li, Jianhua Feng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0"/>
            <a:ext cx="2590800" cy="4572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University of California, Irvine Tsinghua University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24599"/>
            <a:ext cx="5791200" cy="5334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Efficient Interactive Fuzzy Keyword Search Shengyue Ji, Guoliang Li, Chen Li, Jianhua Feng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0960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University of California, Irvine Tsinghua University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1E84C11F-5AEF-4DAA-9D5E-D133B660D7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Efficient Interactive Fuzzy Keyword Search Shengyue Ji, Guoliang Li, Chen Li, Jianhua Feng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0"/>
            <a:ext cx="5943600" cy="609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838200"/>
            <a:ext cx="8378952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5334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-1" y="609600"/>
            <a:ext cx="577901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09600" y="609600"/>
            <a:ext cx="85344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48400" y="6324600"/>
            <a:ext cx="28956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Tsinghua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&amp; UC Irvine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324600"/>
            <a:ext cx="6217920" cy="5334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 smtClean="0"/>
              <a:t>Efficient Type-Ahead Search on</a:t>
            </a:r>
            <a:r>
              <a:rPr lang="en-US" sz="1600" baseline="0" dirty="0" smtClean="0"/>
              <a:t> Relational Data</a:t>
            </a:r>
          </a:p>
          <a:p>
            <a:pPr algn="l"/>
            <a:r>
              <a:rPr lang="en-US" sz="1600" dirty="0" err="1" smtClean="0"/>
              <a:t>Guoliang</a:t>
            </a:r>
            <a:r>
              <a:rPr lang="en-US" sz="1600" dirty="0" smtClean="0"/>
              <a:t> Li, </a:t>
            </a:r>
            <a:r>
              <a:rPr lang="en-US" sz="1600" b="1" dirty="0" err="1" smtClean="0"/>
              <a:t>Shengyue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Ji</a:t>
            </a:r>
            <a:r>
              <a:rPr lang="en-US" sz="1600" dirty="0" smtClean="0"/>
              <a:t>, Chen Li, </a:t>
            </a:r>
            <a:r>
              <a:rPr lang="en-US" sz="1600" dirty="0" err="1" smtClean="0"/>
              <a:t>Jianhua</a:t>
            </a:r>
            <a:r>
              <a:rPr lang="en-US" sz="1600" dirty="0" smtClean="0"/>
              <a:t> </a:t>
            </a:r>
            <a:r>
              <a:rPr lang="en-US" sz="1600" dirty="0" err="1" smtClean="0"/>
              <a:t>Feng</a:t>
            </a:r>
            <a:endParaRPr lang="en-US" sz="16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astier.ics.uci.ed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astier.cs.tsinghua.edu.c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838200"/>
            <a:ext cx="9144000" cy="411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Efficient Type-Ahead Search on Relational Data: </a:t>
            </a:r>
          </a:p>
          <a:p>
            <a:r>
              <a:rPr lang="en-US" altLang="zh-CN" sz="3200" b="1" dirty="0" smtClean="0">
                <a:solidFill>
                  <a:schemeClr val="bg1"/>
                </a:solidFill>
              </a:rPr>
              <a:t>a TASTIER Approach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Guoliang</a:t>
            </a:r>
            <a:r>
              <a:rPr lang="en-US" sz="2800" dirty="0" smtClean="0">
                <a:solidFill>
                  <a:schemeClr val="bg1"/>
                </a:solidFill>
              </a:rPr>
              <a:t> Li</a:t>
            </a:r>
            <a:r>
              <a:rPr lang="en-US" sz="2800" baseline="30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Shengyue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Ji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Chen Li</a:t>
            </a:r>
            <a:r>
              <a:rPr lang="en-US" sz="2800" baseline="30000" dirty="0" smtClean="0">
                <a:solidFill>
                  <a:schemeClr val="bg1"/>
                </a:solidFill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Jianhua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Feng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3000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lang="en-US" sz="2400" dirty="0" err="1" smtClean="0">
                <a:solidFill>
                  <a:schemeClr val="accent1"/>
                </a:solidFill>
              </a:rPr>
              <a:t>Tsinghua</a:t>
            </a:r>
            <a:r>
              <a:rPr lang="en-US" sz="2400" dirty="0" smtClean="0">
                <a:solidFill>
                  <a:schemeClr val="accent1"/>
                </a:solidFill>
              </a:rPr>
              <a:t> University, Beijing, China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lang="en-US" sz="2400" dirty="0" smtClean="0">
                <a:solidFill>
                  <a:schemeClr val="accent1"/>
                </a:solidFill>
              </a:rPr>
              <a:t>University of California, Irvine, CA, USA</a:t>
            </a:r>
          </a:p>
        </p:txBody>
      </p:sp>
      <p:pic>
        <p:nvPicPr>
          <p:cNvPr id="7" name="Picture 6" descr="Ucirvine-se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584" y="4648200"/>
            <a:ext cx="2186416" cy="2209800"/>
          </a:xfrm>
          <a:prstGeom prst="rect">
            <a:avLst/>
          </a:prstGeom>
        </p:spPr>
      </p:pic>
      <p:pic>
        <p:nvPicPr>
          <p:cNvPr id="8" name="Picture 7" descr="Tsinghua_Embl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648200"/>
            <a:ext cx="2209801" cy="223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Incremental Prefix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378952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D = {</a:t>
            </a:r>
            <a:r>
              <a:rPr lang="en-US" dirty="0" err="1" smtClean="0">
                <a:solidFill>
                  <a:schemeClr val="accent2"/>
                </a:solidFill>
              </a:rPr>
              <a:t>sigmod</a:t>
            </a:r>
            <a:r>
              <a:rPr lang="en-US" dirty="0" smtClean="0">
                <a:solidFill>
                  <a:schemeClr val="accent2"/>
                </a:solidFill>
              </a:rPr>
              <a:t>, search, spark, </a:t>
            </a:r>
            <a:r>
              <a:rPr lang="en-US" dirty="0" err="1" smtClean="0">
                <a:solidFill>
                  <a:schemeClr val="accent2"/>
                </a:solidFill>
              </a:rPr>
              <a:t>yu</a:t>
            </a:r>
            <a:r>
              <a:rPr lang="en-US" dirty="0" smtClean="0">
                <a:solidFill>
                  <a:schemeClr val="accent2"/>
                </a:solidFill>
              </a:rPr>
              <a:t>, graph</a:t>
            </a:r>
            <a:r>
              <a:rPr lang="en-US" dirty="0" smtClean="0"/>
              <a:t>}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 </a:t>
            </a:r>
            <a:r>
              <a:rPr lang="en-US" dirty="0" smtClean="0"/>
              <a:t>= </a:t>
            </a:r>
            <a:r>
              <a:rPr lang="en-US" dirty="0" smtClean="0"/>
              <a:t>“graph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”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W</a:t>
            </a:r>
            <a:r>
              <a:rPr lang="en-US" baseline="-25000" dirty="0" smtClean="0">
                <a:solidFill>
                  <a:schemeClr val="accent6"/>
                </a:solidFill>
              </a:rPr>
              <a:t>s</a:t>
            </a:r>
            <a:r>
              <a:rPr lang="en-US" dirty="0" smtClean="0"/>
              <a:t>={</a:t>
            </a:r>
            <a:r>
              <a:rPr lang="en-US" dirty="0" err="1" smtClean="0"/>
              <a:t>sigmod</a:t>
            </a:r>
            <a:r>
              <a:rPr lang="en-US" dirty="0" smtClean="0"/>
              <a:t>, search, spark}</a:t>
            </a:r>
          </a:p>
          <a:p>
            <a:pPr lvl="1"/>
            <a:endParaRPr lang="en-US" baseline="30000" dirty="0" smtClean="0">
              <a:solidFill>
                <a:schemeClr val="accent6"/>
              </a:solidFill>
            </a:endParaRPr>
          </a:p>
          <a:p>
            <a:pPr lvl="1"/>
            <a:endParaRPr lang="en-US" baseline="30000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smtClean="0"/>
              <a:t>Q’ = </a:t>
            </a:r>
            <a:r>
              <a:rPr lang="en-US" dirty="0" smtClean="0"/>
              <a:t>“graph </a:t>
            </a:r>
            <a:r>
              <a:rPr lang="en-US" b="1" dirty="0" smtClean="0">
                <a:solidFill>
                  <a:srgbClr val="FF0000"/>
                </a:solidFill>
              </a:rPr>
              <a:t>sig</a:t>
            </a:r>
            <a:r>
              <a:rPr lang="en-US" dirty="0" smtClean="0"/>
              <a:t>”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err="1" smtClean="0">
                <a:solidFill>
                  <a:schemeClr val="accent6"/>
                </a:solidFill>
              </a:rPr>
              <a:t>W</a:t>
            </a:r>
            <a:r>
              <a:rPr lang="en-US" baseline="-25000" dirty="0" err="1" smtClean="0">
                <a:solidFill>
                  <a:schemeClr val="accent6"/>
                </a:solidFill>
              </a:rPr>
              <a:t>sig</a:t>
            </a:r>
            <a:r>
              <a:rPr lang="en-US" dirty="0" smtClean="0"/>
              <a:t>={</a:t>
            </a:r>
            <a:r>
              <a:rPr lang="en-US" dirty="0" err="1" smtClean="0"/>
              <a:t>sigmod</a:t>
            </a:r>
            <a:r>
              <a:rPr lang="en-US" dirty="0" smtClean="0"/>
              <a:t>}</a:t>
            </a:r>
          </a:p>
          <a:p>
            <a:pPr lvl="1"/>
            <a:endParaRPr lang="en-US" baseline="30000" dirty="0" smtClean="0">
              <a:solidFill>
                <a:schemeClr val="accent6"/>
              </a:solidFill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Tire Index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391400" cy="266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429000"/>
            <a:ext cx="37513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曲线连接符 5"/>
          <p:cNvCxnSpPr/>
          <p:nvPr/>
        </p:nvCxnSpPr>
        <p:spPr>
          <a:xfrm rot="5400000">
            <a:off x="2057400" y="3733800"/>
            <a:ext cx="3505200" cy="1066800"/>
          </a:xfrm>
          <a:prstGeom prst="curvedConnector3">
            <a:avLst>
              <a:gd name="adj1" fmla="val 52994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曲线连接符 8"/>
          <p:cNvCxnSpPr/>
          <p:nvPr/>
        </p:nvCxnSpPr>
        <p:spPr>
          <a:xfrm rot="10800000" flipV="1">
            <a:off x="3505200" y="2895600"/>
            <a:ext cx="3657600" cy="30480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4114800" y="2133600"/>
            <a:ext cx="1143000" cy="381000"/>
          </a:xfrm>
          <a:prstGeom prst="ellipse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/>
                </a:solidFill>
              </a:rPr>
              <a:t>Graph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934200" y="2590800"/>
            <a:ext cx="1143000" cy="381000"/>
          </a:xfrm>
          <a:prstGeom prst="ellipse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/>
                </a:solidFill>
              </a:rPr>
              <a:t>Graph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Prefix Matching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62100"/>
            <a:ext cx="4876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内容占位符 63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7845552" cy="5334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sigmod</a:t>
            </a:r>
            <a:r>
              <a:rPr lang="en-US" dirty="0" smtClean="0">
                <a:solidFill>
                  <a:schemeClr val="accent2"/>
                </a:solidFill>
              </a:rPr>
              <a:t>, search, spark, </a:t>
            </a:r>
            <a:r>
              <a:rPr lang="en-US" dirty="0" err="1" smtClean="0">
                <a:solidFill>
                  <a:schemeClr val="accent2"/>
                </a:solidFill>
              </a:rPr>
              <a:t>yu</a:t>
            </a:r>
            <a:r>
              <a:rPr lang="en-US" dirty="0" smtClean="0">
                <a:solidFill>
                  <a:schemeClr val="accent2"/>
                </a:solidFill>
              </a:rPr>
              <a:t>, graph</a:t>
            </a:r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638800" y="2438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graph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8" name="曲线连接符 77"/>
          <p:cNvCxnSpPr/>
          <p:nvPr/>
        </p:nvCxnSpPr>
        <p:spPr>
          <a:xfrm rot="5400000">
            <a:off x="876300" y="3619500"/>
            <a:ext cx="2514600" cy="4572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下弧形箭头 107"/>
          <p:cNvSpPr/>
          <p:nvPr/>
        </p:nvSpPr>
        <p:spPr>
          <a:xfrm flipH="1" flipV="1">
            <a:off x="2362200" y="1600200"/>
            <a:ext cx="4648200" cy="9144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9" name="下弧形箭头 108"/>
          <p:cNvSpPr/>
          <p:nvPr/>
        </p:nvSpPr>
        <p:spPr>
          <a:xfrm rot="20483744" flipH="1">
            <a:off x="839920" y="3726650"/>
            <a:ext cx="5436792" cy="8382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2" name="曲线连接符 111"/>
          <p:cNvCxnSpPr/>
          <p:nvPr/>
        </p:nvCxnSpPr>
        <p:spPr>
          <a:xfrm rot="16200000" flipH="1">
            <a:off x="1447800" y="3581400"/>
            <a:ext cx="2438400" cy="457200"/>
          </a:xfrm>
          <a:prstGeom prst="curvedConnector3">
            <a:avLst>
              <a:gd name="adj1" fmla="val 13474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曲线连接符 113"/>
          <p:cNvCxnSpPr/>
          <p:nvPr/>
        </p:nvCxnSpPr>
        <p:spPr>
          <a:xfrm rot="16200000" flipH="1">
            <a:off x="2057400" y="3048000"/>
            <a:ext cx="1981200" cy="1066800"/>
          </a:xfrm>
          <a:prstGeom prst="curvedConnector3">
            <a:avLst>
              <a:gd name="adj1" fmla="val 15235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6248400" y="3200400"/>
            <a:ext cx="615553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</a:rPr>
              <a:t>search</a:t>
            </a:r>
            <a:endParaRPr lang="zh-CN" altLang="en-US" sz="2800" dirty="0">
              <a:solidFill>
                <a:srgbClr val="7030A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629400" y="3200400"/>
            <a:ext cx="615553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00B0F0"/>
                </a:solidFill>
              </a:rPr>
              <a:t>sigmod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010400" y="3200400"/>
            <a:ext cx="615553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8B9EFB"/>
                </a:solidFill>
              </a:rPr>
              <a:t>spark</a:t>
            </a:r>
            <a:endParaRPr lang="zh-CN" altLang="en-US" sz="2800" dirty="0">
              <a:solidFill>
                <a:srgbClr val="8B9EF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81800" y="2438400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s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08" grpId="3" animBg="1"/>
      <p:bldP spid="109" grpId="0" animBg="1"/>
      <p:bldP spid="123" grpId="0"/>
      <p:bldP spid="124" grpId="0"/>
      <p:bldP spid="12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2: Finding answers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graph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How to efficiently find answers?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3534"/>
            <a:ext cx="8915400" cy="321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009900" y="885700"/>
            <a:ext cx="657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</a:rPr>
              <a:t>yu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62400" y="3200400"/>
            <a:ext cx="1143000" cy="381000"/>
          </a:xfrm>
          <a:prstGeom prst="ellipse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/>
                </a:solidFill>
              </a:rPr>
              <a:t>Graph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391400" y="3657600"/>
            <a:ext cx="1143000" cy="381000"/>
          </a:xfrm>
          <a:prstGeom prst="ellipse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/>
                </a:solidFill>
              </a:rPr>
              <a:t>Graph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124200" y="3657600"/>
            <a:ext cx="685800" cy="381000"/>
          </a:xfrm>
          <a:prstGeom prst="ellipse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/>
                </a:solidFill>
              </a:rPr>
              <a:t>Yu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96200" y="3048000"/>
            <a:ext cx="685800" cy="381000"/>
          </a:xfrm>
          <a:prstGeom prst="ellipse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/>
                </a:solidFill>
              </a:rPr>
              <a:t>Yu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Step 1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Incremental prefix matching</a:t>
            </a:r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Efficiently Finding answers using </a:t>
            </a:r>
            <a:r>
              <a:rPr lang="en-US" dirty="0" smtClean="0">
                <a:sym typeface="Symbol"/>
              </a:rPr>
              <a:t>-step forward index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Improving search efficiency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graph partition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prediction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-step forward index</a:t>
            </a:r>
            <a:endParaRPr lang="zh-CN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1" y="936796"/>
            <a:ext cx="9159241" cy="329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3995737"/>
            <a:ext cx="3131364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224336"/>
            <a:ext cx="4943638" cy="26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3200399" y="4812475"/>
            <a:ext cx="4648201" cy="381000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曲线连接符 20"/>
          <p:cNvCxnSpPr/>
          <p:nvPr/>
        </p:nvCxnSpPr>
        <p:spPr>
          <a:xfrm rot="10800000" flipV="1">
            <a:off x="609600" y="2928936"/>
            <a:ext cx="3733800" cy="2938463"/>
          </a:xfrm>
          <a:prstGeom prst="curvedConnector3">
            <a:avLst>
              <a:gd name="adj1" fmla="val 57633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648200" y="4876800"/>
            <a:ext cx="228600" cy="313136"/>
          </a:xfrm>
          <a:prstGeom prst="rect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曲线连接符 22"/>
          <p:cNvCxnSpPr/>
          <p:nvPr/>
        </p:nvCxnSpPr>
        <p:spPr>
          <a:xfrm rot="5400000">
            <a:off x="2264569" y="3788568"/>
            <a:ext cx="1566864" cy="762001"/>
          </a:xfrm>
          <a:prstGeom prst="curvedConnector3">
            <a:avLst>
              <a:gd name="adj1" fmla="val 95474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315200" y="4876800"/>
            <a:ext cx="232410" cy="313136"/>
          </a:xfrm>
          <a:prstGeom prst="rect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924800" y="6248400"/>
            <a:ext cx="1219200" cy="609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43400" y="2667000"/>
            <a:ext cx="1143000" cy="381000"/>
          </a:xfrm>
          <a:prstGeom prst="ellipse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/>
                </a:solidFill>
              </a:rPr>
              <a:t>Graph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429000" y="3200400"/>
            <a:ext cx="609600" cy="381000"/>
          </a:xfrm>
          <a:prstGeom prst="ellipse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/>
                </a:solidFill>
              </a:rPr>
              <a:t>Yu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685800" y="5105400"/>
            <a:ext cx="3886200" cy="7620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24" idx="1"/>
          </p:cNvCxnSpPr>
          <p:nvPr/>
        </p:nvCxnSpPr>
        <p:spPr>
          <a:xfrm flipV="1">
            <a:off x="2667000" y="5033368"/>
            <a:ext cx="4648200" cy="22443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/>
          <p:cNvCxnSpPr/>
          <p:nvPr/>
        </p:nvCxnSpPr>
        <p:spPr>
          <a:xfrm rot="5400000">
            <a:off x="1083469" y="3064668"/>
            <a:ext cx="3319464" cy="3200401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876800" y="4876800"/>
            <a:ext cx="228600" cy="313136"/>
          </a:xfrm>
          <a:prstGeom prst="rect">
            <a:avLst/>
          </a:prstGeom>
          <a:solidFill>
            <a:srgbClr val="FF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343401" y="2743200"/>
            <a:ext cx="1143000" cy="381000"/>
          </a:xfrm>
          <a:prstGeom prst="ellipse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/>
                </a:solidFill>
              </a:rPr>
              <a:t>Search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1219200" y="5181600"/>
            <a:ext cx="3352801" cy="11430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2" grpId="1" animBg="1"/>
      <p:bldP spid="24" grpId="0" animBg="1"/>
      <p:bldP spid="14" grpId="0" animBg="1"/>
      <p:bldP spid="14" grpId="1" animBg="1"/>
      <p:bldP spid="15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Finding answers using -step forward index</a:t>
            </a:r>
            <a:endParaRPr lang="zh-CN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1" y="936796"/>
            <a:ext cx="9159241" cy="329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3995737"/>
            <a:ext cx="3131364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224336"/>
            <a:ext cx="4943638" cy="26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曲线连接符 20"/>
          <p:cNvCxnSpPr/>
          <p:nvPr/>
        </p:nvCxnSpPr>
        <p:spPr>
          <a:xfrm rot="16200000" flipH="1">
            <a:off x="-152400" y="2057400"/>
            <a:ext cx="3505200" cy="21336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曲线连接符 22"/>
          <p:cNvCxnSpPr/>
          <p:nvPr/>
        </p:nvCxnSpPr>
        <p:spPr>
          <a:xfrm rot="16200000" flipH="1">
            <a:off x="-304800" y="2667001"/>
            <a:ext cx="3200401" cy="609599"/>
          </a:xfrm>
          <a:prstGeom prst="curvedConnector3">
            <a:avLst>
              <a:gd name="adj1" fmla="val 64521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924800" y="6248400"/>
            <a:ext cx="1219200" cy="609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914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Yu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2000" y="863025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rot="16200000" flipH="1">
            <a:off x="2438400" y="5791200"/>
            <a:ext cx="1143000" cy="381000"/>
          </a:xfrm>
          <a:prstGeom prst="straightConnector1">
            <a:avLst/>
          </a:prstGeom>
          <a:ln>
            <a:solidFill>
              <a:srgbClr val="9C37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rot="16200000" flipH="1">
            <a:off x="2590800" y="5410200"/>
            <a:ext cx="838200" cy="838200"/>
          </a:xfrm>
          <a:prstGeom prst="straightConnector1">
            <a:avLst/>
          </a:prstGeom>
          <a:ln>
            <a:solidFill>
              <a:srgbClr val="9C37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/>
          <p:cNvCxnSpPr/>
          <p:nvPr/>
        </p:nvCxnSpPr>
        <p:spPr>
          <a:xfrm rot="10800000">
            <a:off x="1828800" y="4648200"/>
            <a:ext cx="2819400" cy="1600200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/>
          <p:cNvCxnSpPr/>
          <p:nvPr/>
        </p:nvCxnSpPr>
        <p:spPr>
          <a:xfrm rot="10800000">
            <a:off x="1828800" y="4572000"/>
            <a:ext cx="4953000" cy="1600200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曲线连接符 48"/>
          <p:cNvCxnSpPr/>
          <p:nvPr/>
        </p:nvCxnSpPr>
        <p:spPr>
          <a:xfrm rot="10800000">
            <a:off x="1905000" y="4724400"/>
            <a:ext cx="2819400" cy="1828800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线连接符 51"/>
          <p:cNvCxnSpPr/>
          <p:nvPr/>
        </p:nvCxnSpPr>
        <p:spPr>
          <a:xfrm rot="10800000">
            <a:off x="1981200" y="4724400"/>
            <a:ext cx="3657600" cy="1828800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8001000" y="5943600"/>
            <a:ext cx="381000" cy="381000"/>
            <a:chOff x="8153400" y="5410200"/>
            <a:chExt cx="381000" cy="381000"/>
          </a:xfrm>
        </p:grpSpPr>
        <p:cxnSp>
          <p:nvCxnSpPr>
            <p:cNvPr id="55" name="直接连接符 54"/>
            <p:cNvCxnSpPr/>
            <p:nvPr/>
          </p:nvCxnSpPr>
          <p:spPr>
            <a:xfrm rot="16200000" flipH="1">
              <a:off x="8115300" y="5600700"/>
              <a:ext cx="2286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5400000" flipH="1" flipV="1">
              <a:off x="8229600" y="5486400"/>
              <a:ext cx="3810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8001000" y="6324600"/>
            <a:ext cx="381000" cy="381000"/>
            <a:chOff x="8153400" y="5410200"/>
            <a:chExt cx="381000" cy="381000"/>
          </a:xfrm>
        </p:grpSpPr>
        <p:cxnSp>
          <p:nvCxnSpPr>
            <p:cNvPr id="66" name="直接连接符 65"/>
            <p:cNvCxnSpPr/>
            <p:nvPr/>
          </p:nvCxnSpPr>
          <p:spPr>
            <a:xfrm rot="16200000" flipH="1">
              <a:off x="8115300" y="5600700"/>
              <a:ext cx="2286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5400000" flipH="1" flipV="1">
              <a:off x="8229600" y="5486400"/>
              <a:ext cx="3810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Finding answers using -step forward index</a:t>
            </a:r>
            <a:endParaRPr lang="zh-CN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1" y="936796"/>
            <a:ext cx="9159241" cy="329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3995737"/>
            <a:ext cx="3131364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224336"/>
            <a:ext cx="4943638" cy="26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7924800" y="6248400"/>
            <a:ext cx="1219200" cy="609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14400" y="838200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p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cxnSp>
        <p:nvCxnSpPr>
          <p:cNvPr id="33" name="曲线连接符 32"/>
          <p:cNvCxnSpPr>
            <a:stCxn id="26" idx="2"/>
          </p:cNvCxnSpPr>
          <p:nvPr/>
        </p:nvCxnSpPr>
        <p:spPr>
          <a:xfrm rot="16200000" flipH="1">
            <a:off x="-100240" y="2642959"/>
            <a:ext cx="3453825" cy="1013855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16200000" flipH="1">
            <a:off x="2438400" y="5791200"/>
            <a:ext cx="114300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rot="16200000" flipH="1">
            <a:off x="2590800" y="5410200"/>
            <a:ext cx="838200" cy="838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/>
          <p:cNvCxnSpPr/>
          <p:nvPr/>
        </p:nvCxnSpPr>
        <p:spPr>
          <a:xfrm rot="10800000">
            <a:off x="2362200" y="5105400"/>
            <a:ext cx="2438400" cy="1143000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曲线连接符 44"/>
          <p:cNvCxnSpPr/>
          <p:nvPr/>
        </p:nvCxnSpPr>
        <p:spPr>
          <a:xfrm rot="10800000">
            <a:off x="2362200" y="4953000"/>
            <a:ext cx="4419600" cy="1219200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曲线连接符 48"/>
          <p:cNvCxnSpPr/>
          <p:nvPr/>
        </p:nvCxnSpPr>
        <p:spPr>
          <a:xfrm rot="10800000">
            <a:off x="2286000" y="5181600"/>
            <a:ext cx="2438400" cy="1371600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线连接符 51"/>
          <p:cNvCxnSpPr/>
          <p:nvPr/>
        </p:nvCxnSpPr>
        <p:spPr>
          <a:xfrm rot="10800000">
            <a:off x="2362200" y="5105400"/>
            <a:ext cx="3505200" cy="1371600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63"/>
          <p:cNvGrpSpPr/>
          <p:nvPr/>
        </p:nvGrpSpPr>
        <p:grpSpPr>
          <a:xfrm>
            <a:off x="8001000" y="5943600"/>
            <a:ext cx="381000" cy="381000"/>
            <a:chOff x="8153400" y="5410200"/>
            <a:chExt cx="381000" cy="381000"/>
          </a:xfrm>
        </p:grpSpPr>
        <p:cxnSp>
          <p:nvCxnSpPr>
            <p:cNvPr id="55" name="直接连接符 54"/>
            <p:cNvCxnSpPr/>
            <p:nvPr/>
          </p:nvCxnSpPr>
          <p:spPr>
            <a:xfrm rot="16200000" flipH="1">
              <a:off x="8115300" y="5600700"/>
              <a:ext cx="2286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5400000" flipH="1" flipV="1">
              <a:off x="8229600" y="5486400"/>
              <a:ext cx="3810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8001000" y="6400800"/>
            <a:ext cx="381000" cy="457200"/>
            <a:chOff x="8001000" y="6400800"/>
            <a:chExt cx="381000" cy="457200"/>
          </a:xfrm>
        </p:grpSpPr>
        <p:cxnSp>
          <p:nvCxnSpPr>
            <p:cNvPr id="66" name="直接连接符 65"/>
            <p:cNvCxnSpPr/>
            <p:nvPr/>
          </p:nvCxnSpPr>
          <p:spPr>
            <a:xfrm rot="16200000" flipH="1">
              <a:off x="7962900" y="6438900"/>
              <a:ext cx="457200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5400000" flipH="1" flipV="1">
              <a:off x="7962900" y="6438900"/>
              <a:ext cx="457200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28600" y="914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Yu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62000" y="863025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Step 1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Incremental prefix matching</a:t>
            </a:r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Efficiently Finding answers using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-step forward index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Improving search efficiency </a:t>
            </a:r>
            <a:endParaRPr lang="en-US" dirty="0" smtClean="0"/>
          </a:p>
          <a:p>
            <a:pPr lvl="2"/>
            <a:r>
              <a:rPr lang="en-US" dirty="0" smtClean="0"/>
              <a:t>graph partition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prediction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Partition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9818"/>
            <a:ext cx="6238513" cy="229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883711"/>
            <a:ext cx="2924175" cy="330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200400"/>
            <a:ext cx="8686800" cy="5334000"/>
          </a:xfrm>
        </p:spPr>
        <p:txBody>
          <a:bodyPr/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Find </a:t>
            </a:r>
            <a:r>
              <a:rPr lang="en-US" dirty="0" err="1" smtClean="0"/>
              <a:t>subgraphs</a:t>
            </a:r>
            <a:r>
              <a:rPr lang="en-US" dirty="0" smtClean="0"/>
              <a:t> that contain query prefixes</a:t>
            </a:r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Find answers within </a:t>
            </a:r>
            <a:r>
              <a:rPr lang="en-US" dirty="0" err="1" smtClean="0"/>
              <a:t>subgraphs</a:t>
            </a:r>
            <a:r>
              <a:rPr lang="en-US" dirty="0" smtClean="0"/>
              <a:t> </a:t>
            </a:r>
          </a:p>
        </p:txBody>
      </p:sp>
      <p:cxnSp>
        <p:nvCxnSpPr>
          <p:cNvPr id="7" name="曲线连接符 6"/>
          <p:cNvCxnSpPr>
            <a:stCxn id="9" idx="5"/>
          </p:cNvCxnSpPr>
          <p:nvPr/>
        </p:nvCxnSpPr>
        <p:spPr>
          <a:xfrm rot="16200000" flipH="1">
            <a:off x="4498507" y="1374307"/>
            <a:ext cx="893996" cy="2910589"/>
          </a:xfrm>
          <a:prstGeom prst="curvedConnector2">
            <a:avLst/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曲线连接符 10"/>
          <p:cNvCxnSpPr>
            <a:stCxn id="8" idx="4"/>
          </p:cNvCxnSpPr>
          <p:nvPr/>
        </p:nvCxnSpPr>
        <p:spPr>
          <a:xfrm rot="16200000" flipH="1">
            <a:off x="5657850" y="2686050"/>
            <a:ext cx="381000" cy="800100"/>
          </a:xfrm>
          <a:prstGeom prst="curvedConnector2">
            <a:avLst/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876800" y="2514600"/>
            <a:ext cx="1143000" cy="381000"/>
          </a:xfrm>
          <a:prstGeom prst="ellipse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/>
                </a:solidFill>
              </a:rPr>
              <a:t>Graph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2514600" y="2057400"/>
            <a:ext cx="1143000" cy="381000"/>
          </a:xfrm>
          <a:prstGeom prst="ellipse">
            <a:avLst/>
          </a:prstGeom>
          <a:solidFill>
            <a:srgbClr val="FF0000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accent3"/>
                </a:solidFill>
              </a:rPr>
              <a:t>Graph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t="17949" r="-1731" b="6564"/>
          <a:stretch>
            <a:fillRect/>
          </a:stretch>
        </p:blipFill>
        <p:spPr bwMode="auto">
          <a:xfrm>
            <a:off x="0" y="914400"/>
            <a:ext cx="93106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Keyword Search</a:t>
            </a:r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2743200" y="2819400"/>
            <a:ext cx="39624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MUST Type in Complete keywords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0" y="9906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43400" y="99060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Partition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9818"/>
            <a:ext cx="6238513" cy="229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883711"/>
            <a:ext cx="2924175" cy="330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200400"/>
            <a:ext cx="8686800" cy="5334000"/>
          </a:xfrm>
        </p:spPr>
        <p:txBody>
          <a:bodyPr/>
          <a:lstStyle/>
          <a:p>
            <a:r>
              <a:rPr lang="en-US" dirty="0" smtClean="0"/>
              <a:t>Q=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Graph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Yu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Step 1: find </a:t>
            </a:r>
            <a:r>
              <a:rPr lang="en-US" dirty="0" err="1" smtClean="0"/>
              <a:t>subgraphs</a:t>
            </a:r>
            <a:r>
              <a:rPr lang="en-US" dirty="0" smtClean="0"/>
              <a:t> S</a:t>
            </a:r>
            <a:r>
              <a:rPr lang="en-US" baseline="-25000" dirty="0" smtClean="0"/>
              <a:t>2</a:t>
            </a:r>
            <a:r>
              <a:rPr lang="en-US" dirty="0" smtClean="0"/>
              <a:t>, S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Step 2: find answers within S</a:t>
            </a:r>
            <a:r>
              <a:rPr lang="en-US" baseline="-25000" dirty="0" smtClean="0"/>
              <a:t>2</a:t>
            </a:r>
            <a:r>
              <a:rPr lang="en-US" dirty="0" smtClean="0"/>
              <a:t>, S</a:t>
            </a:r>
            <a:r>
              <a:rPr lang="en-US" baseline="-25000" dirty="0" smtClean="0"/>
              <a:t>3</a:t>
            </a:r>
          </a:p>
        </p:txBody>
      </p:sp>
      <p:cxnSp>
        <p:nvCxnSpPr>
          <p:cNvPr id="7" name="曲线连接符 6"/>
          <p:cNvCxnSpPr/>
          <p:nvPr/>
        </p:nvCxnSpPr>
        <p:spPr>
          <a:xfrm>
            <a:off x="2209800" y="3657600"/>
            <a:ext cx="3962400" cy="76200"/>
          </a:xfrm>
          <a:prstGeom prst="curvedConnector3">
            <a:avLst>
              <a:gd name="adj1" fmla="val 46217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曲线连接符 8"/>
          <p:cNvCxnSpPr/>
          <p:nvPr/>
        </p:nvCxnSpPr>
        <p:spPr>
          <a:xfrm flipV="1">
            <a:off x="2819400" y="2743200"/>
            <a:ext cx="6019800" cy="609600"/>
          </a:xfrm>
          <a:prstGeom prst="curvedConnector3">
            <a:avLst>
              <a:gd name="adj1" fmla="val 99803"/>
            </a:avLst>
          </a:prstGeom>
          <a:ln w="25400">
            <a:solidFill>
              <a:srgbClr val="0070C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High-Quality Graph Partition</a:t>
            </a:r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"/>
          </p:nvPr>
        </p:nvSpPr>
        <p:spPr>
          <a:xfrm>
            <a:off x="304800" y="4876800"/>
            <a:ext cx="1676400" cy="160020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A: S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,S</a:t>
            </a:r>
            <a:r>
              <a:rPr lang="en-US" altLang="zh-CN" sz="2400" baseline="-25000" dirty="0" smtClean="0"/>
              <a:t>2</a:t>
            </a:r>
          </a:p>
          <a:p>
            <a:r>
              <a:rPr lang="en-US" altLang="zh-CN" sz="2400" dirty="0" smtClean="0"/>
              <a:t>B: S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,S</a:t>
            </a:r>
            <a:r>
              <a:rPr lang="en-US" altLang="zh-CN" sz="2400" baseline="-25000" dirty="0" smtClean="0"/>
              <a:t>2</a:t>
            </a:r>
          </a:p>
          <a:p>
            <a:r>
              <a:rPr lang="en-US" altLang="zh-CN" sz="2400" dirty="0" smtClean="0"/>
              <a:t>C:</a:t>
            </a:r>
            <a:r>
              <a:rPr lang="en-US" altLang="zh-CN" sz="2400" baseline="-25000" dirty="0" smtClean="0"/>
              <a:t> </a:t>
            </a:r>
            <a:r>
              <a:rPr lang="en-US" altLang="zh-CN" sz="2400" dirty="0" smtClean="0"/>
              <a:t>S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,S</a:t>
            </a:r>
            <a:r>
              <a:rPr lang="en-US" altLang="zh-CN" sz="2400" baseline="-25000" dirty="0" smtClean="0"/>
              <a:t>2</a:t>
            </a:r>
          </a:p>
          <a:p>
            <a:endParaRPr lang="zh-CN" altLang="en-US" sz="2400" baseline="-25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8077200" cy="401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流程图: 可选过程 10"/>
          <p:cNvSpPr/>
          <p:nvPr/>
        </p:nvSpPr>
        <p:spPr>
          <a:xfrm>
            <a:off x="381000" y="1143000"/>
            <a:ext cx="2514600" cy="2590800"/>
          </a:xfrm>
          <a:prstGeom prst="flowChartAlternateProcess">
            <a:avLst/>
          </a:prstGeom>
          <a:solidFill>
            <a:schemeClr val="accent4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0" y="685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</a:t>
            </a:r>
            <a:r>
              <a:rPr lang="en-US" altLang="zh-CN" sz="3200" baseline="-25000" dirty="0" smtClean="0"/>
              <a:t>1</a:t>
            </a:r>
            <a:endParaRPr lang="zh-CN" altLang="en-US" sz="3200" baseline="-25000" dirty="0"/>
          </a:p>
        </p:txBody>
      </p:sp>
      <p:sp>
        <p:nvSpPr>
          <p:cNvPr id="13" name="流程图: 可选过程 12"/>
          <p:cNvSpPr/>
          <p:nvPr/>
        </p:nvSpPr>
        <p:spPr>
          <a:xfrm>
            <a:off x="2971800" y="1066800"/>
            <a:ext cx="914400" cy="3429000"/>
          </a:xfrm>
          <a:prstGeom prst="flowChartAlternateProcess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0" y="685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</a:t>
            </a:r>
            <a:r>
              <a:rPr lang="en-US" altLang="zh-CN" sz="3200" baseline="-25000" dirty="0" smtClean="0"/>
              <a:t>2</a:t>
            </a:r>
            <a:endParaRPr lang="zh-CN" altLang="en-US" sz="3200" baseline="-25000" dirty="0"/>
          </a:p>
        </p:txBody>
      </p:sp>
      <p:sp>
        <p:nvSpPr>
          <p:cNvPr id="15" name="流程图: 可选过程 14"/>
          <p:cNvSpPr/>
          <p:nvPr/>
        </p:nvSpPr>
        <p:spPr>
          <a:xfrm rot="20058037">
            <a:off x="4375576" y="971665"/>
            <a:ext cx="3505200" cy="1705471"/>
          </a:xfrm>
          <a:prstGeom prst="flowChartAlternateProcess">
            <a:avLst/>
          </a:prstGeom>
          <a:solidFill>
            <a:srgbClr val="00B0F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可选过程 15"/>
          <p:cNvSpPr/>
          <p:nvPr/>
        </p:nvSpPr>
        <p:spPr>
          <a:xfrm rot="20058037">
            <a:off x="5721254" y="2428642"/>
            <a:ext cx="2247934" cy="2223103"/>
          </a:xfrm>
          <a:prstGeom prst="flowChartAlternateProcess">
            <a:avLst/>
          </a:prstGeom>
          <a:solidFill>
            <a:srgbClr val="7030A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382000" y="990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</a:t>
            </a:r>
            <a:r>
              <a:rPr lang="en-US" altLang="zh-CN" sz="3200" baseline="-25000" dirty="0" smtClean="0"/>
              <a:t>3</a:t>
            </a:r>
            <a:endParaRPr lang="zh-CN" alt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534400" y="3429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</a:t>
            </a:r>
            <a:r>
              <a:rPr lang="en-US" altLang="zh-CN" sz="3200" baseline="-25000" dirty="0" smtClean="0"/>
              <a:t>4</a:t>
            </a:r>
            <a:endParaRPr lang="zh-CN" altLang="en-US" sz="3200" baseline="-25000" dirty="0"/>
          </a:p>
        </p:txBody>
      </p:sp>
      <p:sp>
        <p:nvSpPr>
          <p:cNvPr id="19" name="内容占位符 9"/>
          <p:cNvSpPr txBox="1">
            <a:spLocks/>
          </p:cNvSpPr>
          <p:nvPr/>
        </p:nvSpPr>
        <p:spPr>
          <a:xfrm>
            <a:off x="1676400" y="4876800"/>
            <a:ext cx="16764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D: 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E: 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altLang="zh-CN" sz="2400" noProof="0" dirty="0" smtClean="0"/>
              <a:t>F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CN" alt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内容占位符 9"/>
          <p:cNvSpPr txBox="1">
            <a:spLocks/>
          </p:cNvSpPr>
          <p:nvPr/>
        </p:nvSpPr>
        <p:spPr>
          <a:xfrm>
            <a:off x="6629400" y="4953000"/>
            <a:ext cx="16764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B: 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C: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CN" alt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内容占位符 9"/>
          <p:cNvSpPr txBox="1">
            <a:spLocks/>
          </p:cNvSpPr>
          <p:nvPr/>
        </p:nvSpPr>
        <p:spPr>
          <a:xfrm>
            <a:off x="7696200" y="4953000"/>
            <a:ext cx="16764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D: 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E: 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,S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altLang="zh-CN" sz="2400" noProof="0" dirty="0" smtClean="0"/>
              <a:t>F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lang="en-US" altLang="zh-CN" sz="2400" baseline="-25000" dirty="0" smtClean="0"/>
              <a:t>3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,S</a:t>
            </a:r>
            <a:r>
              <a:rPr lang="en-US" altLang="zh-CN" sz="2400" baseline="-25000" dirty="0" smtClean="0"/>
              <a:t>4</a:t>
            </a:r>
            <a:endParaRPr kumimoji="0" lang="en-US" altLang="zh-CN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CN" alt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3352800" y="4800600"/>
            <a:ext cx="3505200" cy="1600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Advantages: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Shorten List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32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Subgraph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Pruning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/>
      <p:bldP spid="19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Keyword-Sensitive Partition</a:t>
            </a:r>
            <a:endParaRPr lang="zh-CN" alt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1"/>
          </p:nvPr>
        </p:nvSpPr>
        <p:spPr>
          <a:xfrm>
            <a:off x="-76200" y="914400"/>
            <a:ext cx="8378952" cy="4038600"/>
          </a:xfrm>
        </p:spPr>
        <p:txBody>
          <a:bodyPr/>
          <a:lstStyle/>
          <a:p>
            <a:r>
              <a:rPr lang="en-US" altLang="zh-CN" dirty="0" smtClean="0"/>
              <a:t>Graph </a:t>
            </a:r>
            <a:r>
              <a:rPr lang="en-US" altLang="zh-CN" dirty="0" smtClean="0">
                <a:sym typeface="Symbol"/>
              </a:rPr>
              <a:t> </a:t>
            </a:r>
            <a:r>
              <a:rPr lang="en-US" altLang="zh-CN" dirty="0" err="1" smtClean="0">
                <a:sym typeface="Symbol"/>
              </a:rPr>
              <a:t>Hypergraph</a:t>
            </a:r>
            <a:endParaRPr lang="en-US" altLang="zh-CN" dirty="0" smtClean="0">
              <a:sym typeface="Symbol"/>
            </a:endParaRPr>
          </a:p>
          <a:p>
            <a:pPr lvl="1"/>
            <a:r>
              <a:rPr lang="en-US" altLang="zh-CN" dirty="0" smtClean="0">
                <a:sym typeface="Symbol"/>
              </a:rPr>
              <a:t>G(V, E)  </a:t>
            </a:r>
            <a:r>
              <a:rPr lang="en-US" altLang="zh-CN" dirty="0" err="1" smtClean="0">
                <a:sym typeface="Symbol"/>
              </a:rPr>
              <a:t>G</a:t>
            </a:r>
            <a:r>
              <a:rPr lang="en-US" altLang="zh-CN" baseline="-25000" dirty="0" err="1" smtClean="0">
                <a:sym typeface="Symbol"/>
              </a:rPr>
              <a:t>h</a:t>
            </a:r>
            <a:r>
              <a:rPr lang="en-US" altLang="zh-CN" dirty="0" smtClean="0">
                <a:sym typeface="Symbol"/>
              </a:rPr>
              <a:t>(</a:t>
            </a:r>
            <a:r>
              <a:rPr lang="en-US" altLang="zh-CN" dirty="0" err="1" smtClean="0">
                <a:sym typeface="Symbol"/>
              </a:rPr>
              <a:t>V</a:t>
            </a:r>
            <a:r>
              <a:rPr lang="en-US" altLang="zh-CN" baseline="-25000" dirty="0" err="1" smtClean="0">
                <a:sym typeface="Symbol"/>
              </a:rPr>
              <a:t>h</a:t>
            </a:r>
            <a:r>
              <a:rPr lang="en-US" altLang="zh-CN" dirty="0" err="1" smtClean="0">
                <a:sym typeface="Symbol"/>
              </a:rPr>
              <a:t>,E</a:t>
            </a:r>
            <a:r>
              <a:rPr lang="en-US" altLang="zh-CN" baseline="-25000" dirty="0" err="1" smtClean="0">
                <a:sym typeface="Symbol"/>
              </a:rPr>
              <a:t>h</a:t>
            </a:r>
            <a:r>
              <a:rPr lang="en-US" altLang="zh-CN" dirty="0" smtClean="0">
                <a:sym typeface="Symbol"/>
              </a:rPr>
              <a:t>)</a:t>
            </a:r>
          </a:p>
          <a:p>
            <a:pPr lvl="2"/>
            <a:r>
              <a:rPr lang="en-US" altLang="zh-CN" dirty="0" err="1" smtClean="0">
                <a:sym typeface="Symbol"/>
              </a:rPr>
              <a:t>V</a:t>
            </a:r>
            <a:r>
              <a:rPr lang="en-US" altLang="zh-CN" baseline="-25000" dirty="0" err="1" smtClean="0">
                <a:sym typeface="Symbol"/>
              </a:rPr>
              <a:t>h</a:t>
            </a:r>
            <a:r>
              <a:rPr lang="en-US" altLang="zh-CN" dirty="0" smtClean="0">
                <a:sym typeface="Symbol"/>
              </a:rPr>
              <a:t>=V</a:t>
            </a:r>
          </a:p>
          <a:p>
            <a:pPr lvl="2"/>
            <a:r>
              <a:rPr lang="en-US" altLang="zh-CN" dirty="0" smtClean="0">
                <a:sym typeface="Symbol"/>
              </a:rPr>
              <a:t>if </a:t>
            </a:r>
            <a:r>
              <a:rPr lang="en-US" altLang="zh-CN" dirty="0" smtClean="0">
                <a:sym typeface="Symbol"/>
              </a:rPr>
              <a:t>(</a:t>
            </a:r>
            <a:r>
              <a:rPr lang="en-US" altLang="zh-CN" dirty="0" err="1" smtClean="0">
                <a:sym typeface="Symbol"/>
              </a:rPr>
              <a:t>u,v</a:t>
            </a:r>
            <a:r>
              <a:rPr lang="en-US" altLang="zh-CN" dirty="0" smtClean="0">
                <a:sym typeface="Symbol"/>
              </a:rPr>
              <a:t>)  </a:t>
            </a:r>
            <a:r>
              <a:rPr lang="en-US" altLang="zh-CN" dirty="0" smtClean="0">
                <a:sym typeface="Symbol"/>
              </a:rPr>
              <a:t>E</a:t>
            </a:r>
            <a:r>
              <a:rPr lang="en-US" altLang="zh-CN" dirty="0" smtClean="0">
                <a:sym typeface="Symbol"/>
              </a:rPr>
              <a:t>, then (</a:t>
            </a:r>
            <a:r>
              <a:rPr lang="en-US" altLang="zh-CN" dirty="0" err="1" smtClean="0">
                <a:sym typeface="Symbol"/>
              </a:rPr>
              <a:t>u,v</a:t>
            </a:r>
            <a:r>
              <a:rPr lang="en-US" altLang="zh-CN" dirty="0" smtClean="0">
                <a:sym typeface="Symbol"/>
              </a:rPr>
              <a:t>)  E</a:t>
            </a:r>
            <a:r>
              <a:rPr lang="en-US" altLang="zh-CN" baseline="-25000" dirty="0" smtClean="0">
                <a:sym typeface="Symbol"/>
              </a:rPr>
              <a:t>h </a:t>
            </a:r>
            <a:r>
              <a:rPr lang="en-US" altLang="zh-CN" dirty="0" smtClean="0">
                <a:sym typeface="Symbol"/>
              </a:rPr>
              <a:t>,</a:t>
            </a:r>
            <a:endParaRPr lang="en-US" altLang="zh-CN" dirty="0" smtClean="0">
              <a:sym typeface="Symbol"/>
            </a:endParaRPr>
          </a:p>
          <a:p>
            <a:pPr lvl="2"/>
            <a:r>
              <a:rPr lang="en-US" altLang="zh-CN" dirty="0" smtClean="0">
                <a:sym typeface="Symbol"/>
              </a:rPr>
              <a:t>if u</a:t>
            </a:r>
            <a:r>
              <a:rPr lang="en-US" altLang="zh-CN" baseline="-25000" dirty="0" smtClean="0">
                <a:sym typeface="Symbol"/>
              </a:rPr>
              <a:t>1</a:t>
            </a:r>
            <a:r>
              <a:rPr lang="en-US" altLang="zh-CN" dirty="0" smtClean="0">
                <a:sym typeface="Symbol"/>
              </a:rPr>
              <a:t>, </a:t>
            </a:r>
            <a:r>
              <a:rPr lang="en-US" altLang="zh-CN" dirty="0" smtClean="0">
                <a:sym typeface="Symbol"/>
              </a:rPr>
              <a:t>u</a:t>
            </a:r>
            <a:r>
              <a:rPr lang="en-US" altLang="zh-CN" baseline="-25000" dirty="0" smtClean="0">
                <a:sym typeface="Symbol"/>
              </a:rPr>
              <a:t>2</a:t>
            </a:r>
            <a:r>
              <a:rPr lang="en-US" altLang="zh-CN" dirty="0" smtClean="0">
                <a:sym typeface="Symbol"/>
              </a:rPr>
              <a:t>, …, u</a:t>
            </a:r>
            <a:r>
              <a:rPr lang="en-US" altLang="zh-CN" baseline="-25000" dirty="0" smtClean="0">
                <a:sym typeface="Symbol"/>
              </a:rPr>
              <a:t>n</a:t>
            </a:r>
            <a:r>
              <a:rPr lang="en-US" altLang="zh-CN" dirty="0" smtClean="0">
                <a:sym typeface="Symbol"/>
              </a:rPr>
              <a:t>  contain </a:t>
            </a:r>
            <a:r>
              <a:rPr lang="en-US" altLang="zh-CN" dirty="0" smtClean="0">
                <a:sym typeface="Symbol"/>
              </a:rPr>
              <a:t>a </a:t>
            </a:r>
            <a:endParaRPr lang="en-US" altLang="zh-CN" dirty="0" smtClean="0">
              <a:sym typeface="Symbol"/>
            </a:endParaRPr>
          </a:p>
          <a:p>
            <a:pPr lvl="2">
              <a:buNone/>
            </a:pPr>
            <a:r>
              <a:rPr lang="en-US" altLang="zh-CN" dirty="0" smtClean="0">
                <a:sym typeface="Symbol"/>
              </a:rPr>
              <a:t>same keyword, </a:t>
            </a:r>
          </a:p>
          <a:p>
            <a:pPr lvl="2">
              <a:buNone/>
            </a:pPr>
            <a:r>
              <a:rPr lang="en-US" altLang="zh-CN" dirty="0" smtClean="0">
                <a:sym typeface="Symbol"/>
              </a:rPr>
              <a:t>then </a:t>
            </a:r>
            <a:r>
              <a:rPr lang="en-US" altLang="zh-CN" dirty="0" smtClean="0">
                <a:sym typeface="Symbol"/>
              </a:rPr>
              <a:t>(u</a:t>
            </a:r>
            <a:r>
              <a:rPr lang="en-US" altLang="zh-CN" baseline="-25000" dirty="0" smtClean="0">
                <a:sym typeface="Symbol"/>
              </a:rPr>
              <a:t>1</a:t>
            </a:r>
            <a:r>
              <a:rPr lang="en-US" altLang="zh-CN" dirty="0" smtClean="0">
                <a:sym typeface="Symbol"/>
              </a:rPr>
              <a:t>, u</a:t>
            </a:r>
            <a:r>
              <a:rPr lang="en-US" altLang="zh-CN" baseline="-25000" dirty="0" smtClean="0">
                <a:sym typeface="Symbol"/>
              </a:rPr>
              <a:t>2</a:t>
            </a:r>
            <a:r>
              <a:rPr lang="en-US" altLang="zh-CN" dirty="0" smtClean="0">
                <a:sym typeface="Symbol"/>
              </a:rPr>
              <a:t>, …, u</a:t>
            </a:r>
            <a:r>
              <a:rPr lang="en-US" altLang="zh-CN" baseline="-25000" dirty="0" smtClean="0">
                <a:sym typeface="Symbol"/>
              </a:rPr>
              <a:t>n</a:t>
            </a:r>
            <a:r>
              <a:rPr lang="en-US" altLang="zh-CN" dirty="0" smtClean="0">
                <a:sym typeface="Symbol"/>
              </a:rPr>
              <a:t> </a:t>
            </a:r>
            <a:r>
              <a:rPr lang="en-US" altLang="zh-CN" dirty="0" smtClean="0">
                <a:sym typeface="Symbol"/>
              </a:rPr>
              <a:t>)</a:t>
            </a:r>
            <a:r>
              <a:rPr lang="en-US" altLang="zh-CN" dirty="0" smtClean="0">
                <a:sym typeface="Symbol"/>
              </a:rPr>
              <a:t>  E</a:t>
            </a:r>
            <a:r>
              <a:rPr lang="en-US" altLang="zh-CN" baseline="-25000" dirty="0" smtClean="0">
                <a:sym typeface="Symbol"/>
              </a:rPr>
              <a:t>h </a:t>
            </a:r>
            <a:endParaRPr lang="en-US" altLang="zh-CN" dirty="0" smtClean="0">
              <a:sym typeface="Symbol"/>
            </a:endParaRPr>
          </a:p>
          <a:p>
            <a:pPr lvl="2">
              <a:buNone/>
            </a:pPr>
            <a:endParaRPr lang="en-US" altLang="zh-CN" baseline="-25000" dirty="0" smtClean="0">
              <a:sym typeface="Symbol"/>
            </a:endParaRPr>
          </a:p>
          <a:p>
            <a:r>
              <a:rPr lang="en-US" altLang="zh-CN" dirty="0" err="1" smtClean="0"/>
              <a:t>Hypergraph</a:t>
            </a:r>
            <a:r>
              <a:rPr lang="en-US" altLang="zh-CN" dirty="0" smtClean="0"/>
              <a:t> Partition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76400"/>
            <a:ext cx="5486400" cy="461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5029200" y="2514600"/>
            <a:ext cx="18288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5486400" y="4572000"/>
            <a:ext cx="2971800" cy="1295400"/>
          </a:xfrm>
          <a:prstGeom prst="round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5334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Step 1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Incremental prefix matching</a:t>
            </a:r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Efficiently Finding answers using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-step forward index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mproving search efficiency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graph partition</a:t>
            </a:r>
          </a:p>
          <a:p>
            <a:pPr lvl="2"/>
            <a:r>
              <a:rPr lang="en-US" dirty="0" smtClean="0"/>
              <a:t>query prediction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Prediction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28600" y="3886200"/>
            <a:ext cx="8610600" cy="1905000"/>
          </a:xfrm>
        </p:spPr>
        <p:txBody>
          <a:bodyPr/>
          <a:lstStyle/>
          <a:p>
            <a:pPr lvl="1"/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95450"/>
            <a:ext cx="89630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</a:t>
            </a:r>
            <a:r>
              <a:rPr lang="en-US" dirty="0" smtClean="0"/>
              <a:t>M</a:t>
            </a:r>
            <a:r>
              <a:rPr lang="en-US" dirty="0" smtClean="0"/>
              <a:t>ethod vs. Query Prediction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10600" cy="4648200"/>
          </a:xfrm>
        </p:spPr>
        <p:txBody>
          <a:bodyPr/>
          <a:lstStyle/>
          <a:p>
            <a:pPr lvl="1"/>
            <a:r>
              <a:rPr lang="en-US" altLang="zh-CN" dirty="0" smtClean="0"/>
              <a:t>Previous method</a:t>
            </a:r>
          </a:p>
          <a:p>
            <a:pPr lvl="2"/>
            <a:r>
              <a:rPr lang="en-US" altLang="zh-CN" dirty="0" smtClean="0"/>
              <a:t>Find all potential compute words of query prefixes and compute corresponding answers</a:t>
            </a:r>
          </a:p>
          <a:p>
            <a:pPr lvl="2"/>
            <a:r>
              <a:rPr lang="en-US" altLang="zh-CN" dirty="0" smtClean="0"/>
              <a:t>e.g.,  {</a:t>
            </a:r>
            <a:r>
              <a:rPr lang="en-US" altLang="zh-CN" dirty="0" err="1" smtClean="0"/>
              <a:t>sigmod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sigir</a:t>
            </a:r>
            <a:r>
              <a:rPr lang="en-US" altLang="zh-CN" dirty="0" smtClean="0"/>
              <a:t>, signature, …,} for </a:t>
            </a:r>
            <a:r>
              <a:rPr lang="en-US" altLang="zh-CN" dirty="0" smtClean="0">
                <a:solidFill>
                  <a:srgbClr val="FF0000"/>
                </a:solidFill>
              </a:rPr>
              <a:t>sig</a:t>
            </a:r>
          </a:p>
          <a:p>
            <a:pPr lvl="1"/>
            <a:r>
              <a:rPr lang="en-US" altLang="zh-CN" dirty="0" smtClean="0"/>
              <a:t>Query prediction</a:t>
            </a:r>
          </a:p>
          <a:p>
            <a:pPr lvl="2"/>
            <a:r>
              <a:rPr lang="en-US" altLang="zh-CN" dirty="0" smtClean="0"/>
              <a:t>Predict the complete keywords with maximal probabilities and compute corresponding answers using the predicted keywords</a:t>
            </a:r>
          </a:p>
          <a:p>
            <a:pPr lvl="2"/>
            <a:r>
              <a:rPr lang="en-US" altLang="zh-CN" dirty="0" smtClean="0"/>
              <a:t>E.g.,  predict 2 best keyword {</a:t>
            </a:r>
            <a:r>
              <a:rPr lang="en-US" altLang="zh-CN" dirty="0" err="1" smtClean="0"/>
              <a:t>sigmod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sigir</a:t>
            </a:r>
            <a:r>
              <a:rPr lang="en-US" altLang="zh-CN" dirty="0" smtClean="0"/>
              <a:t>} for </a:t>
            </a:r>
            <a:r>
              <a:rPr lang="en-US" altLang="zh-CN" dirty="0" smtClean="0">
                <a:solidFill>
                  <a:srgbClr val="FF0000"/>
                </a:solidFill>
              </a:rPr>
              <a:t>sig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Prediction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Query-prediction model</a:t>
            </a:r>
          </a:p>
          <a:p>
            <a:pPr lvl="1"/>
            <a:r>
              <a:rPr lang="en-US" altLang="zh-CN" dirty="0" err="1" smtClean="0"/>
              <a:t>Bayesin</a:t>
            </a:r>
            <a:r>
              <a:rPr lang="en-US" altLang="zh-CN" dirty="0" smtClean="0"/>
              <a:t> </a:t>
            </a:r>
            <a:r>
              <a:rPr lang="en-US" altLang="zh-CN" dirty="0" smtClean="0"/>
              <a:t>network</a:t>
            </a:r>
          </a:p>
          <a:p>
            <a:pPr lvl="1"/>
            <a:r>
              <a:rPr lang="en-US" altLang="zh-CN" dirty="0" smtClean="0"/>
              <a:t>Pr(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) =  #of occurrences of 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/ # of nodes</a:t>
            </a:r>
          </a:p>
          <a:p>
            <a:pPr lvl="1"/>
            <a:r>
              <a:rPr lang="en-US" altLang="zh-CN" dirty="0" smtClean="0"/>
              <a:t>Pr(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i</a:t>
            </a:r>
            <a:r>
              <a:rPr lang="en-US" altLang="zh-CN" dirty="0" err="1" smtClean="0"/>
              <a:t>|k</a:t>
            </a:r>
            <a:r>
              <a:rPr lang="en-US" altLang="zh-CN" baseline="-25000" dirty="0" err="1" smtClean="0"/>
              <a:t>j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) = Pr(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i</a:t>
            </a:r>
            <a:r>
              <a:rPr lang="en-US" altLang="zh-CN" dirty="0" err="1" smtClean="0"/>
              <a:t>|k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) </a:t>
            </a:r>
            <a:endParaRPr lang="zh-CN" altLang="en-US" baseline="-25000" dirty="0" smtClean="0"/>
          </a:p>
          <a:p>
            <a:pPr lvl="1"/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00400"/>
            <a:ext cx="73628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Prediction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"/>
          </p:nvPr>
        </p:nvSpPr>
        <p:spPr>
          <a:xfrm>
            <a:off x="0" y="5029200"/>
            <a:ext cx="3124200" cy="533400"/>
          </a:xfrm>
        </p:spPr>
        <p:txBody>
          <a:bodyPr/>
          <a:lstStyle/>
          <a:p>
            <a:r>
              <a:rPr lang="en-US" altLang="zh-CN" dirty="0" smtClean="0"/>
              <a:t>Q=“</a:t>
            </a:r>
            <a:r>
              <a:rPr lang="en-US" altLang="zh-CN" dirty="0" smtClean="0">
                <a:solidFill>
                  <a:srgbClr val="FF0000"/>
                </a:solidFill>
              </a:rPr>
              <a:t>keyword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s</a:t>
            </a:r>
            <a:r>
              <a:rPr lang="en-US" altLang="zh-CN" dirty="0" smtClean="0"/>
              <a:t>”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838200"/>
            <a:ext cx="6400800" cy="397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曲线连接符 8"/>
          <p:cNvCxnSpPr/>
          <p:nvPr/>
        </p:nvCxnSpPr>
        <p:spPr>
          <a:xfrm flipV="1">
            <a:off x="1905000" y="3733800"/>
            <a:ext cx="1600200" cy="14478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5"/>
          <p:cNvSpPr txBox="1">
            <a:spLocks/>
          </p:cNvSpPr>
          <p:nvPr/>
        </p:nvSpPr>
        <p:spPr>
          <a:xfrm>
            <a:off x="4343400" y="5029200"/>
            <a:ext cx="3124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altLang="zh-CN" sz="2900" dirty="0" smtClean="0">
                <a:solidFill>
                  <a:srgbClr val="FF0000"/>
                </a:solidFill>
              </a:rPr>
              <a:t>k</a:t>
            </a: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eyword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内容占位符 5"/>
          <p:cNvSpPr txBox="1">
            <a:spLocks/>
          </p:cNvSpPr>
          <p:nvPr/>
        </p:nvSpPr>
        <p:spPr>
          <a:xfrm>
            <a:off x="0" y="5715000"/>
            <a:ext cx="47244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Q=“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keyword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US" altLang="zh-CN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内容占位符 5"/>
          <p:cNvSpPr txBox="1">
            <a:spLocks/>
          </p:cNvSpPr>
          <p:nvPr/>
        </p:nvSpPr>
        <p:spPr>
          <a:xfrm>
            <a:off x="4343400" y="5715000"/>
            <a:ext cx="3733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altLang="zh-CN" sz="2900" dirty="0" smtClean="0">
                <a:solidFill>
                  <a:srgbClr val="FF0000"/>
                </a:solidFill>
              </a:rPr>
              <a:t>k</a:t>
            </a:r>
            <a:r>
              <a:rPr kumimoji="0" lang="en-US" altLang="zh-CN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eyword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search </a:t>
            </a:r>
            <a:r>
              <a:rPr kumimoji="0" lang="en-US" altLang="zh-CN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曲线连接符 14"/>
          <p:cNvCxnSpPr/>
          <p:nvPr/>
        </p:nvCxnSpPr>
        <p:spPr>
          <a:xfrm rot="16200000" flipV="1">
            <a:off x="1295400" y="4267200"/>
            <a:ext cx="2209800" cy="11430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/>
          <p:cNvCxnSpPr/>
          <p:nvPr/>
        </p:nvCxnSpPr>
        <p:spPr>
          <a:xfrm flipV="1">
            <a:off x="2971800" y="3810000"/>
            <a:ext cx="2590800" cy="20574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Setting</a:t>
            </a:r>
          </a:p>
          <a:p>
            <a:pPr lvl="1"/>
            <a:r>
              <a:rPr lang="en-US" altLang="zh-CN" dirty="0" smtClean="0"/>
              <a:t>C++, Gnu compiler, </a:t>
            </a:r>
            <a:r>
              <a:rPr lang="en-US" altLang="zh-CN" dirty="0" err="1" smtClean="0"/>
              <a:t>FastCGI</a:t>
            </a:r>
            <a:r>
              <a:rPr lang="en-US" altLang="zh-CN" dirty="0" smtClean="0"/>
              <a:t>, </a:t>
            </a:r>
          </a:p>
          <a:p>
            <a:pPr lvl="1"/>
            <a:r>
              <a:rPr lang="en-US" altLang="zh-CN" dirty="0" err="1" smtClean="0"/>
              <a:t>Ubuntu</a:t>
            </a:r>
            <a:r>
              <a:rPr lang="en-US" altLang="zh-CN" dirty="0" smtClean="0"/>
              <a:t>, X5450 3.0GHz CPU, 3GB RAM</a:t>
            </a:r>
          </a:p>
          <a:p>
            <a:r>
              <a:rPr lang="en-US" altLang="zh-CN" dirty="0" smtClean="0"/>
              <a:t>Datasets</a:t>
            </a:r>
          </a:p>
          <a:p>
            <a:pPr lvl="1"/>
            <a:r>
              <a:rPr lang="en-US" altLang="zh-CN" dirty="0" smtClean="0"/>
              <a:t>DBLP</a:t>
            </a:r>
          </a:p>
          <a:p>
            <a:pPr lvl="1"/>
            <a:r>
              <a:rPr lang="en-US" altLang="zh-CN" dirty="0" smtClean="0"/>
              <a:t>IMDB</a:t>
            </a:r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Efficiency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b="51127"/>
          <a:stretch>
            <a:fillRect/>
          </a:stretch>
        </p:blipFill>
        <p:spPr bwMode="auto">
          <a:xfrm>
            <a:off x="0" y="1066800"/>
            <a:ext cx="92636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0469" t="23958" r="21929" b="20833"/>
          <a:stretch>
            <a:fillRect/>
          </a:stretch>
        </p:blipFill>
        <p:spPr bwMode="auto">
          <a:xfrm>
            <a:off x="0" y="762000"/>
            <a:ext cx="4343400" cy="377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Type-Ahead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143000"/>
            <a:ext cx="4419600" cy="2209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Advantages:</a:t>
            </a:r>
          </a:p>
          <a:p>
            <a:r>
              <a:rPr lang="en-US" b="1" dirty="0" smtClean="0"/>
              <a:t>Interactive</a:t>
            </a:r>
            <a:r>
              <a:rPr lang="en-US" dirty="0" smtClean="0"/>
              <a:t>: data exploration in relational databases</a:t>
            </a:r>
          </a:p>
          <a:p>
            <a:r>
              <a:rPr lang="en-US" b="1" dirty="0" smtClean="0"/>
              <a:t>Full-text search</a:t>
            </a:r>
            <a:r>
              <a:rPr lang="en-US" dirty="0" smtClean="0"/>
              <a:t>: full-text search on-the-fly</a:t>
            </a:r>
          </a:p>
          <a:p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43275"/>
            <a:ext cx="87249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Scalability: Index Size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09304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Scalability:  Search Time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42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276600"/>
            <a:ext cx="33025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/>
                </a:solidFill>
              </a:rPr>
              <a:t>Thank You!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4800" dirty="0" smtClean="0">
                <a:solidFill>
                  <a:schemeClr val="accent1"/>
                </a:solidFill>
              </a:rPr>
              <a:t>Questions?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hlinkClick r:id="rId3"/>
              </a:rPr>
              <a:t>http://tastier.ics.uci.edu/</a:t>
            </a:r>
            <a:r>
              <a:rPr lang="en-US" altLang="zh-CN" sz="3600" dirty="0" smtClean="0">
                <a:solidFill>
                  <a:schemeClr val="bg1"/>
                </a:solidFill>
              </a:rPr>
              <a:t>   </a:t>
            </a:r>
            <a:r>
              <a:rPr lang="en-US" altLang="zh-CN" sz="3600" dirty="0" smtClean="0">
                <a:solidFill>
                  <a:schemeClr val="bg1"/>
                </a:solidFill>
                <a:hlinkClick r:id="rId4"/>
              </a:rPr>
              <a:t>http://tastier.cs.tsinghua.edu.cn/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Search: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tastier type-ahead search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Efficiency requirement (milliseconds vs. seconds)</a:t>
            </a:r>
          </a:p>
          <a:p>
            <a:pPr lvl="1"/>
            <a:r>
              <a:rPr lang="en-US" dirty="0" smtClean="0"/>
              <a:t>Client-side processing</a:t>
            </a:r>
          </a:p>
          <a:p>
            <a:pPr lvl="1"/>
            <a:r>
              <a:rPr lang="en-US" dirty="0" smtClean="0"/>
              <a:t>Network delay</a:t>
            </a:r>
          </a:p>
          <a:p>
            <a:pPr lvl="1"/>
            <a:r>
              <a:rPr lang="en-US" dirty="0" smtClean="0"/>
              <a:t>Server-side processing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Opportunities:</a:t>
            </a:r>
          </a:p>
          <a:p>
            <a:pPr lvl="1"/>
            <a:r>
              <a:rPr lang="en-US" dirty="0" smtClean="0"/>
              <a:t>Subsequent queries can be answered </a:t>
            </a:r>
            <a:r>
              <a:rPr lang="en-US" dirty="0" smtClean="0">
                <a:solidFill>
                  <a:srgbClr val="FF0000"/>
                </a:solidFill>
              </a:rPr>
              <a:t>incrementally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R: a relational database with a set of tables</a:t>
            </a:r>
          </a:p>
          <a:p>
            <a:pPr lvl="1"/>
            <a:r>
              <a:rPr lang="en-US" dirty="0" smtClean="0"/>
              <a:t>D: a set of distinct words tokenized from the data in 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2441750"/>
            <a:ext cx="6286500" cy="38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1600200" y="5410200"/>
            <a:ext cx="1066800" cy="228600"/>
          </a:xfrm>
          <a:prstGeom prst="ellipse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 rot="3811447">
            <a:off x="4816762" y="3994929"/>
            <a:ext cx="1609595" cy="521858"/>
          </a:xfrm>
          <a:prstGeom prst="ellipse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cxnSp>
        <p:nvCxnSpPr>
          <p:cNvPr id="8" name="直接箭头连接符 7"/>
          <p:cNvCxnSpPr>
            <a:stCxn id="5" idx="6"/>
          </p:cNvCxnSpPr>
          <p:nvPr/>
        </p:nvCxnSpPr>
        <p:spPr>
          <a:xfrm flipV="1">
            <a:off x="2667000" y="4267200"/>
            <a:ext cx="2590800" cy="125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</a:t>
            </a:r>
          </a:p>
          <a:p>
            <a:pPr lvl="1"/>
            <a:r>
              <a:rPr lang="en-US" dirty="0" smtClean="0"/>
              <a:t>Q = {p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, …, p</a:t>
            </a:r>
            <a:r>
              <a:rPr lang="en-US" baseline="-25000" dirty="0" smtClean="0"/>
              <a:t>l</a:t>
            </a:r>
            <a:r>
              <a:rPr lang="en-US" dirty="0" smtClean="0"/>
              <a:t>}: a set of prefixes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Query result</a:t>
            </a:r>
          </a:p>
          <a:p>
            <a:pPr lvl="1"/>
            <a:r>
              <a:rPr lang="en-US" dirty="0" smtClean="0">
                <a:cs typeface="Times New Roman"/>
              </a:rPr>
              <a:t>R</a:t>
            </a:r>
            <a:r>
              <a:rPr lang="en-US" baseline="-25000" dirty="0" smtClean="0">
                <a:cs typeface="Times New Roman"/>
              </a:rPr>
              <a:t>Q</a:t>
            </a:r>
            <a:r>
              <a:rPr lang="en-US" dirty="0" smtClean="0">
                <a:cs typeface="Times New Roman"/>
              </a:rPr>
              <a:t>: a set of </a:t>
            </a:r>
            <a:r>
              <a:rPr lang="en-US" dirty="0" err="1" smtClean="0">
                <a:cs typeface="Times New Roman"/>
              </a:rPr>
              <a:t>subtrees</a:t>
            </a:r>
            <a:r>
              <a:rPr lang="en-US" dirty="0" smtClean="0">
                <a:cs typeface="Times New Roman"/>
              </a:rPr>
              <a:t> (called Steiner trees) </a:t>
            </a:r>
            <a:r>
              <a:rPr lang="en-US" dirty="0" smtClean="0">
                <a:cs typeface="Times New Roman"/>
              </a:rPr>
              <a:t>such that each </a:t>
            </a:r>
            <a:r>
              <a:rPr lang="en-US" dirty="0" err="1" smtClean="0">
                <a:cs typeface="Times New Roman"/>
              </a:rPr>
              <a:t>subtree</a:t>
            </a:r>
            <a:r>
              <a:rPr lang="en-US" dirty="0" smtClean="0">
                <a:cs typeface="Times New Roman"/>
              </a:rPr>
              <a:t> has all query prefixes, i.e., a set of relevant </a:t>
            </a:r>
            <a:r>
              <a:rPr lang="en-US" dirty="0" err="1" smtClean="0">
                <a:cs typeface="Times New Roman"/>
              </a:rPr>
              <a:t>tuples</a:t>
            </a:r>
            <a:r>
              <a:rPr lang="en-US" dirty="0" smtClean="0">
                <a:cs typeface="Times New Roman"/>
              </a:rPr>
              <a:t> connected through foreign keys such that each answer has all query prefixes (conjunctive)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Keyword Search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8378952" cy="5334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Data Graph</a:t>
            </a:r>
          </a:p>
          <a:p>
            <a:pPr lvl="1"/>
            <a:r>
              <a:rPr lang="en-US" altLang="zh-CN" dirty="0" smtClean="0"/>
              <a:t>database</a:t>
            </a:r>
          </a:p>
          <a:p>
            <a:pPr lvl="1"/>
            <a:r>
              <a:rPr lang="en-US" altLang="zh-CN" dirty="0" smtClean="0"/>
              <a:t>search</a:t>
            </a:r>
          </a:p>
          <a:p>
            <a:pPr lvl="1"/>
            <a:r>
              <a:rPr lang="en-US" altLang="zh-CN" dirty="0" err="1" smtClean="0"/>
              <a:t>sigmod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sigir</a:t>
            </a:r>
            <a:r>
              <a:rPr lang="en-US" altLang="zh-CN" dirty="0" smtClean="0"/>
              <a:t>  </a:t>
            </a:r>
          </a:p>
          <a:p>
            <a:pPr lvl="1"/>
            <a:r>
              <a:rPr lang="en-US" altLang="zh-CN" dirty="0" smtClean="0"/>
              <a:t>signature  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zh-CN" sz="2900" dirty="0" smtClean="0"/>
              <a:t>Query: {</a:t>
            </a:r>
            <a:r>
              <a:rPr lang="en-US" altLang="zh-CN" sz="2900" dirty="0" smtClean="0">
                <a:solidFill>
                  <a:srgbClr val="0070C0"/>
                </a:solidFill>
              </a:rPr>
              <a:t>database</a:t>
            </a:r>
            <a:r>
              <a:rPr lang="en-US" altLang="zh-CN" sz="2900" dirty="0" smtClean="0"/>
              <a:t> </a:t>
            </a:r>
            <a:r>
              <a:rPr lang="en-US" altLang="zh-CN" sz="2900" dirty="0" smtClean="0">
                <a:solidFill>
                  <a:srgbClr val="FF0000"/>
                </a:solidFill>
              </a:rPr>
              <a:t>search</a:t>
            </a:r>
            <a:r>
              <a:rPr lang="en-US" altLang="zh-CN" sz="2900" dirty="0" smtClean="0"/>
              <a:t> </a:t>
            </a:r>
            <a:r>
              <a:rPr lang="en-US" altLang="zh-CN" sz="2900" dirty="0" err="1" smtClean="0">
                <a:solidFill>
                  <a:srgbClr val="92D050"/>
                </a:solidFill>
              </a:rPr>
              <a:t>sigmod</a:t>
            </a:r>
            <a:r>
              <a:rPr lang="en-US" altLang="zh-CN" sz="2900" dirty="0" smtClean="0"/>
              <a:t>}</a:t>
            </a:r>
            <a:endParaRPr lang="en-US" altLang="zh-CN" sz="29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zh-CN" sz="2900" dirty="0" smtClean="0"/>
              <a:t>Answers: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altLang="zh-CN" dirty="0" smtClean="0"/>
              <a:t>Steiner trees(</a:t>
            </a:r>
            <a:r>
              <a:rPr lang="en-US" altLang="zh-CN" dirty="0" smtClean="0"/>
              <a:t>radius </a:t>
            </a:r>
            <a:r>
              <a:rPr lang="en-US" altLang="zh-CN" dirty="0" smtClean="0">
                <a:sym typeface="Symbol"/>
              </a:rPr>
              <a:t></a:t>
            </a:r>
            <a:r>
              <a:rPr lang="en-US" altLang="zh-CN" dirty="0" smtClean="0"/>
              <a:t> r)</a:t>
            </a:r>
            <a:r>
              <a:rPr lang="en-US" altLang="zh-CN" dirty="0" smtClean="0"/>
              <a:t>  </a:t>
            </a:r>
            <a:endParaRPr lang="zh-CN" alt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2300" y="1143000"/>
            <a:ext cx="57531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399" y="2057400"/>
            <a:ext cx="34913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1379" y="1492827"/>
            <a:ext cx="389021" cy="33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椭圆 11"/>
          <p:cNvSpPr/>
          <p:nvPr/>
        </p:nvSpPr>
        <p:spPr>
          <a:xfrm>
            <a:off x="3962400" y="2971800"/>
            <a:ext cx="6096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a2</a:t>
            </a:r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486400" y="2971800"/>
            <a:ext cx="6096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a3</a:t>
            </a:r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819400" y="2514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194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77250" y="2983675"/>
            <a:ext cx="6096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a5</a:t>
            </a:r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819400" y="3429000"/>
            <a:ext cx="304800" cy="304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352800" y="4267200"/>
            <a:ext cx="5791200" cy="2514600"/>
            <a:chOff x="3352800" y="4267200"/>
            <a:chExt cx="5791200" cy="25146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90900" y="4267200"/>
              <a:ext cx="5753100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椭圆 18"/>
            <p:cNvSpPr/>
            <p:nvPr/>
          </p:nvSpPr>
          <p:spPr>
            <a:xfrm>
              <a:off x="4191000" y="6096000"/>
              <a:ext cx="609600" cy="533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a2</a:t>
              </a:r>
              <a:endParaRPr lang="zh-CN" alt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524500" y="60960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a3</a:t>
              </a:r>
              <a:endParaRPr lang="zh-CN" alt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015350" y="6107875"/>
              <a:ext cx="609600" cy="533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a5</a:t>
              </a:r>
              <a:endParaRPr lang="zh-CN" alt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352800" y="4953000"/>
              <a:ext cx="1600200" cy="1828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Type-Ahead Search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Data Graph</a:t>
            </a:r>
          </a:p>
          <a:p>
            <a:pPr lvl="1"/>
            <a:r>
              <a:rPr lang="en-US" altLang="zh-CN" dirty="0" smtClean="0"/>
              <a:t>database</a:t>
            </a:r>
          </a:p>
          <a:p>
            <a:pPr lvl="1"/>
            <a:r>
              <a:rPr lang="en-US" altLang="zh-CN" dirty="0" smtClean="0"/>
              <a:t>search</a:t>
            </a:r>
          </a:p>
          <a:p>
            <a:pPr lvl="1"/>
            <a:r>
              <a:rPr lang="en-US" altLang="zh-CN" dirty="0" err="1" smtClean="0"/>
              <a:t>sigmod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sigir</a:t>
            </a:r>
            <a:r>
              <a:rPr lang="en-US" altLang="zh-CN" dirty="0" smtClean="0"/>
              <a:t>  </a:t>
            </a:r>
          </a:p>
          <a:p>
            <a:pPr lvl="1"/>
            <a:r>
              <a:rPr lang="en-US" altLang="zh-CN" dirty="0" smtClean="0"/>
              <a:t>signature  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zh-CN" sz="2900" dirty="0" smtClean="0"/>
              <a:t>Query: {</a:t>
            </a:r>
            <a:r>
              <a:rPr lang="en-US" altLang="zh-CN" sz="2900" dirty="0" smtClean="0">
                <a:solidFill>
                  <a:srgbClr val="0070C0"/>
                </a:solidFill>
              </a:rPr>
              <a:t>database</a:t>
            </a:r>
            <a:r>
              <a:rPr lang="en-US" altLang="zh-CN" sz="2900" dirty="0" smtClean="0"/>
              <a:t> </a:t>
            </a:r>
            <a:r>
              <a:rPr lang="en-US" altLang="zh-CN" sz="2900" dirty="0" smtClean="0">
                <a:solidFill>
                  <a:srgbClr val="FF0000"/>
                </a:solidFill>
              </a:rPr>
              <a:t>search</a:t>
            </a:r>
            <a:r>
              <a:rPr lang="en-US" altLang="zh-CN" sz="2900" dirty="0" smtClean="0"/>
              <a:t> </a:t>
            </a:r>
            <a:r>
              <a:rPr lang="en-US" altLang="zh-CN" sz="2900" dirty="0" smtClean="0">
                <a:solidFill>
                  <a:srgbClr val="92D050"/>
                </a:solidFill>
              </a:rPr>
              <a:t>sig</a:t>
            </a:r>
            <a:r>
              <a:rPr lang="en-US" altLang="zh-CN" sz="2900" dirty="0" smtClean="0"/>
              <a:t>}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zh-CN" sz="2900" dirty="0" smtClean="0"/>
              <a:t>Answer</a:t>
            </a:r>
            <a:r>
              <a:rPr lang="en-US" altLang="zh-CN" sz="2900" dirty="0" smtClean="0"/>
              <a:t>: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altLang="zh-CN" sz="2000" dirty="0" smtClean="0"/>
              <a:t>Steiner trees(radius </a:t>
            </a:r>
            <a:r>
              <a:rPr lang="en-US" altLang="zh-CN" sz="2000" dirty="0" smtClean="0">
                <a:sym typeface="Symbol"/>
              </a:rPr>
              <a:t></a:t>
            </a:r>
            <a:r>
              <a:rPr lang="en-US" altLang="zh-CN" sz="2000" dirty="0" smtClean="0"/>
              <a:t> r)  </a:t>
            </a:r>
            <a:endParaRPr lang="zh-CN" altLang="en-US" sz="20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altLang="zh-CN" sz="29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2300" y="1143000"/>
            <a:ext cx="57531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399" y="2057400"/>
            <a:ext cx="34913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1379" y="1492827"/>
            <a:ext cx="389021" cy="33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椭圆 11"/>
          <p:cNvSpPr/>
          <p:nvPr/>
        </p:nvSpPr>
        <p:spPr>
          <a:xfrm>
            <a:off x="3962400" y="2971800"/>
            <a:ext cx="6096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a2</a:t>
            </a:r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486400" y="2971800"/>
            <a:ext cx="6096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a3</a:t>
            </a:r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819400" y="2514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19400" y="2971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977250" y="2983675"/>
            <a:ext cx="609600" cy="53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a5</a:t>
            </a:r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819400" y="3429000"/>
            <a:ext cx="304800" cy="304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24"/>
          <p:cNvGrpSpPr/>
          <p:nvPr/>
        </p:nvGrpSpPr>
        <p:grpSpPr>
          <a:xfrm>
            <a:off x="3200400" y="4221925"/>
            <a:ext cx="5753100" cy="2590800"/>
            <a:chOff x="3200400" y="4221925"/>
            <a:chExt cx="5753100" cy="25908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0400" y="4267200"/>
              <a:ext cx="5753100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椭圆 18"/>
            <p:cNvSpPr/>
            <p:nvPr/>
          </p:nvSpPr>
          <p:spPr>
            <a:xfrm>
              <a:off x="4000500" y="6096000"/>
              <a:ext cx="609600" cy="533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a2</a:t>
              </a:r>
              <a:endParaRPr lang="zh-CN" alt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524500" y="60960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a3</a:t>
              </a:r>
              <a:endParaRPr lang="zh-CN" alt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015350" y="6107875"/>
              <a:ext cx="609600" cy="533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a5</a:t>
              </a:r>
              <a:endParaRPr lang="zh-CN" alt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200400" y="4953000"/>
              <a:ext cx="1600200" cy="1828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 rot="19893946">
              <a:off x="5079824" y="4221925"/>
              <a:ext cx="1806767" cy="2590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rot="3752323">
              <a:off x="7293146" y="5054802"/>
              <a:ext cx="1396386" cy="1828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Type-Ahead Search in Relational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Incremental prefix matching</a:t>
            </a:r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Incrementally find relevant connected </a:t>
            </a:r>
            <a:r>
              <a:rPr lang="en-US" dirty="0" err="1" smtClean="0"/>
              <a:t>tuples</a:t>
            </a:r>
            <a:r>
              <a:rPr lang="en-US" dirty="0" smtClean="0"/>
              <a:t> that contain query prefixes </a:t>
            </a:r>
          </a:p>
          <a:p>
            <a:endParaRPr lang="en-US" dirty="0" smtClean="0"/>
          </a:p>
          <a:p>
            <a:r>
              <a:rPr lang="en-US" b="1" dirty="0" smtClean="0"/>
              <a:t>Contributions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Efficiently Finding answers using </a:t>
            </a:r>
            <a:r>
              <a:rPr lang="en-US" dirty="0" smtClean="0">
                <a:sym typeface="Symbol"/>
              </a:rPr>
              <a:t>-step forward index</a:t>
            </a:r>
            <a:endParaRPr lang="en-US" dirty="0" smtClean="0"/>
          </a:p>
          <a:p>
            <a:pPr lvl="1"/>
            <a:r>
              <a:rPr lang="en-US" dirty="0" smtClean="0"/>
              <a:t>Improving search efficiency </a:t>
            </a:r>
          </a:p>
          <a:p>
            <a:pPr lvl="2"/>
            <a:r>
              <a:rPr lang="en-US" dirty="0" smtClean="0"/>
              <a:t>graph partition</a:t>
            </a:r>
          </a:p>
          <a:p>
            <a:pPr lvl="2"/>
            <a:r>
              <a:rPr lang="en-US" dirty="0" smtClean="0"/>
              <a:t>query prediction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363640"/>
      </a:dk2>
      <a:lt2>
        <a:srgbClr val="DDE9EC"/>
      </a:lt2>
      <a:accent1>
        <a:srgbClr val="525B7E"/>
      </a:accent1>
      <a:accent2>
        <a:srgbClr val="7D8524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4552</TotalTime>
  <Words>789</Words>
  <Application>Microsoft Office PowerPoint</Application>
  <PresentationFormat>全屏显示(4:3)</PresentationFormat>
  <Paragraphs>252</Paragraphs>
  <Slides>32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Median</vt:lpstr>
      <vt:lpstr>幻灯片 1</vt:lpstr>
      <vt:lpstr>Traditional Keyword Search</vt:lpstr>
      <vt:lpstr>Type-Ahead Search</vt:lpstr>
      <vt:lpstr>Challenges and Preliminaries</vt:lpstr>
      <vt:lpstr>Fundamentals</vt:lpstr>
      <vt:lpstr>Fundamentals</vt:lpstr>
      <vt:lpstr>Traditional Keyword Search</vt:lpstr>
      <vt:lpstr>Type-Ahead Search</vt:lpstr>
      <vt:lpstr>Type-Ahead Search in Relational Data</vt:lpstr>
      <vt:lpstr>Step 1: Incremental Prefix Matching</vt:lpstr>
      <vt:lpstr>Tire Index</vt:lpstr>
      <vt:lpstr>Incremental Prefix Matching</vt:lpstr>
      <vt:lpstr>Step 2: Finding answers </vt:lpstr>
      <vt:lpstr>Contributions</vt:lpstr>
      <vt:lpstr>-step forward index</vt:lpstr>
      <vt:lpstr>Finding answers using -step forward index</vt:lpstr>
      <vt:lpstr>Finding answers using -step forward index</vt:lpstr>
      <vt:lpstr>Contributions</vt:lpstr>
      <vt:lpstr>Graph Partition</vt:lpstr>
      <vt:lpstr>Graph Partition</vt:lpstr>
      <vt:lpstr>High-Quality Graph Partition</vt:lpstr>
      <vt:lpstr>Keyword-Sensitive Partition</vt:lpstr>
      <vt:lpstr>Contributions</vt:lpstr>
      <vt:lpstr>Query Prediction</vt:lpstr>
      <vt:lpstr>Previous Method vs. Query Prediction</vt:lpstr>
      <vt:lpstr>Query Prediction</vt:lpstr>
      <vt:lpstr>Query Prediction</vt:lpstr>
      <vt:lpstr>Experimental Results</vt:lpstr>
      <vt:lpstr>Search Efficiency</vt:lpstr>
      <vt:lpstr>Scalability: Index Size</vt:lpstr>
      <vt:lpstr>Scalability:  Search Time</vt:lpstr>
      <vt:lpstr>幻灯片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Interactive Fuzzy Keyword Search</dc:title>
  <dc:creator>edward</dc:creator>
  <cp:lastModifiedBy>LENOVO USER</cp:lastModifiedBy>
  <cp:revision>319</cp:revision>
  <dcterms:created xsi:type="dcterms:W3CDTF">2009-04-08T03:51:53Z</dcterms:created>
  <dcterms:modified xsi:type="dcterms:W3CDTF">2009-06-28T13:21:05Z</dcterms:modified>
</cp:coreProperties>
</file>