
<file path=[Content_Types].xml><?xml version="1.0" encoding="utf-8"?>
<Types xmlns="http://schemas.openxmlformats.org/package/2006/content-types">
  <Default ContentType="image/jpeg" Extension="jpg"/>
  <Default ContentType="application/vnd.openxmlformats-package.relationships+xml" Extension="rels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3.xml"/>
  <Override ContentType="application/vnd.openxmlformats-officedocument.theme+xml" PartName="/ppt/theme/theme2.xml"/>
  <Override ContentType="application/vnd.openxmlformats-officedocument.theme+xml" PartName="/ppt/theme/theme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" Type="http://schemas.openxmlformats.org/officeDocument/2006/relationships/presProps" Target="presProps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" Type="http://schemas.openxmlformats.org/officeDocument/2006/relationships/theme" Target="theme/theme2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3" Type="http://schemas.openxmlformats.org/officeDocument/2006/relationships/tableStyles" Target="tableStyles.xml"/><Relationship Id="rId11" Type="http://schemas.openxmlformats.org/officeDocument/2006/relationships/slide" Target="slides/slide6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 flipH="1" rot="10800000">
            <a:off x="0" y="3093234"/>
            <a:ext cx="8458200" cy="7124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defRPr sz="7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2"/>
              </a:buClr>
              <a:buNone/>
              <a:defRPr b="1">
                <a:solidFill>
                  <a:schemeClr val="lt2"/>
                </a:solidFill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None/>
              <a:defRPr b="1" sz="3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" name="Shape 15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1460499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x="4656667" y="1461908"/>
            <a:ext cx="4030200" cy="3465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0" y="205977"/>
            <a:ext cx="8686800" cy="1165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" name="Shape 26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/>
        </p:nvSpPr>
        <p:spPr>
          <a:xfrm>
            <a:off x="0" y="4406309"/>
            <a:ext cx="8686800" cy="519599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24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defRPr sz="3000">
                <a:solidFill>
                  <a:schemeClr val="dk2"/>
                </a:solidFill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defRPr sz="2400">
                <a:solidFill>
                  <a:schemeClr val="dk2"/>
                </a:solidFill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2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jp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jpg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03.jpg"/><Relationship Id="rId3" Type="http://schemas.openxmlformats.org/officeDocument/2006/relationships/image" Target="../media/image04.jpg"/><Relationship Id="rId6" Type="http://schemas.openxmlformats.org/officeDocument/2006/relationships/image" Target="../media/image00.jpg"/><Relationship Id="rId5" Type="http://schemas.openxmlformats.org/officeDocument/2006/relationships/image" Target="../media/image0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ctrTitle"/>
          </p:nvPr>
        </p:nvSpPr>
        <p:spPr>
          <a:xfrm>
            <a:off x="685800" y="1300757"/>
            <a:ext cx="7772400" cy="1684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5000"/>
              <a:t>Dynamic Communities : </a:t>
            </a:r>
            <a:r>
              <a:rPr i="1" lang="en" sz="5000"/>
              <a:t>“Samudaya”</a:t>
            </a:r>
          </a:p>
        </p:txBody>
      </p:sp>
      <p:sp>
        <p:nvSpPr>
          <p:cNvPr id="36" name="Shape 36"/>
          <p:cNvSpPr txBox="1"/>
          <p:nvPr>
            <p:ph idx="1" type="subTitle"/>
          </p:nvPr>
        </p:nvSpPr>
        <p:spPr>
          <a:xfrm>
            <a:off x="685800" y="3093357"/>
            <a:ext cx="7772400" cy="712499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 sz="1800"/>
              <a:t>CS 237 : Middleware For Distributed Systems 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800"/>
          </a:p>
        </p:txBody>
      </p:sp>
      <p:sp>
        <p:nvSpPr>
          <p:cNvPr id="37" name="Shape 37"/>
          <p:cNvSpPr txBox="1"/>
          <p:nvPr/>
        </p:nvSpPr>
        <p:spPr>
          <a:xfrm>
            <a:off x="748525" y="577450"/>
            <a:ext cx="5143499" cy="545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sp>
        <p:nvSpPr>
          <p:cNvPr id="38" name="Shape 38"/>
          <p:cNvSpPr txBox="1"/>
          <p:nvPr/>
        </p:nvSpPr>
        <p:spPr>
          <a:xfrm>
            <a:off x="1026550" y="4084850"/>
            <a:ext cx="5710199" cy="876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i="1" lang="en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Team :</a:t>
            </a:r>
          </a:p>
          <a:p>
            <a:pPr indent="-317500" lvl="0" marL="457200" rtl="0">
              <a:spcBef>
                <a:spcPts val="0"/>
              </a:spcBef>
              <a:buClr>
                <a:schemeClr val="accent5"/>
              </a:buClr>
              <a:buSzPct val="100000"/>
              <a:buFont typeface="Calibri"/>
              <a:buChar char="-"/>
            </a:pPr>
            <a:r>
              <a:rPr b="1" i="1" lang="en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 Abhishek Nancherla J ()</a:t>
            </a:r>
          </a:p>
          <a:p>
            <a:pPr indent="-317500" lvl="0" marL="457200" rtl="0">
              <a:spcBef>
                <a:spcPts val="0"/>
              </a:spcBef>
              <a:buClr>
                <a:schemeClr val="accent5"/>
              </a:buClr>
              <a:buSzPct val="100000"/>
              <a:buFont typeface="Calibri"/>
              <a:buChar char="-"/>
            </a:pPr>
            <a:r>
              <a:rPr b="1" i="1" lang="en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Ashwin Raman</a:t>
            </a:r>
          </a:p>
          <a:p>
            <a:pPr indent="-317500" lvl="0" marL="457200" rtl="0">
              <a:spcBef>
                <a:spcPts val="0"/>
              </a:spcBef>
              <a:buClr>
                <a:schemeClr val="accent5"/>
              </a:buClr>
              <a:buSzPct val="100000"/>
              <a:buFont typeface="Calibri"/>
              <a:buChar char="-"/>
            </a:pPr>
            <a:r>
              <a:rPr b="1" i="1" lang="en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</a:rPr>
              <a:t>Vaishakh Baragur Narasimhareddy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b="1" i="1">
              <a:solidFill>
                <a:schemeClr val="accent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57200" y="205975"/>
            <a:ext cx="8229600" cy="905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Motivation and Goal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t/>
            </a:r>
            <a:endParaRPr i="1" sz="2000"/>
          </a:p>
          <a:p>
            <a:pPr rtl="0">
              <a:spcBef>
                <a:spcPts val="0"/>
              </a:spcBef>
              <a:buNone/>
            </a:pPr>
            <a:r>
              <a:rPr i="1" lang="en" sz="2000"/>
              <a:t>1.In today's world, where there is an outburst in the number of notifications, relevance of messages to the users is important, failing which messages will be treated as spam or ignored.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i="1" sz="2000"/>
          </a:p>
          <a:p>
            <a:pPr rtl="0">
              <a:spcBef>
                <a:spcPts val="0"/>
              </a:spcBef>
              <a:buNone/>
            </a:pPr>
            <a:r>
              <a:rPr i="1" lang="en" sz="2000"/>
              <a:t>2.Our application, which we like to call “Samudaya” aims to leverage a static ontology which allows a client to specify their interest; </a:t>
            </a:r>
          </a:p>
          <a:p>
            <a:pPr>
              <a:spcBef>
                <a:spcPts val="0"/>
              </a:spcBef>
              <a:buNone/>
            </a:pPr>
            <a:r>
              <a:rPr i="1" lang="en" sz="2000"/>
              <a:t>based on the user’s interest, messages are delivered dynamically.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System Architecture</a:t>
            </a:r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5900" y="1347475"/>
            <a:ext cx="7934325" cy="3796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Application Flow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400625"/>
            <a:ext cx="8686800" cy="3742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 Case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College Student Community With Varied Interests.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Tools/ Softwares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800"/>
              <a:t>Client : </a:t>
            </a:r>
            <a:r>
              <a:rPr i="1" lang="en" sz="2800"/>
              <a:t>Android Application</a:t>
            </a:r>
          </a:p>
          <a:p>
            <a:pPr rtl="0">
              <a:spcBef>
                <a:spcPts val="0"/>
              </a:spcBef>
              <a:buNone/>
            </a:pPr>
            <a:r>
              <a:rPr lang="en" sz="2800"/>
              <a:t>Server : </a:t>
            </a:r>
            <a:r>
              <a:rPr i="1" lang="en" sz="2800"/>
              <a:t>Java (Container : Tomcat7)</a:t>
            </a:r>
          </a:p>
          <a:p>
            <a:pPr rtl="0">
              <a:spcBef>
                <a:spcPts val="0"/>
              </a:spcBef>
              <a:buNone/>
            </a:pPr>
            <a:r>
              <a:rPr lang="en" sz="2800"/>
              <a:t>Database </a:t>
            </a: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 sz="2800"/>
              <a:t>Client : </a:t>
            </a:r>
            <a:r>
              <a:rPr i="1" lang="en" sz="2800"/>
              <a:t>SQLite</a:t>
            </a: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 sz="2800"/>
              <a:t>Server : </a:t>
            </a:r>
            <a:r>
              <a:rPr i="1" lang="en" sz="2800"/>
              <a:t>MySQL</a:t>
            </a:r>
          </a:p>
          <a:p>
            <a:pPr lvl="0">
              <a:spcBef>
                <a:spcPts val="0"/>
              </a:spcBef>
              <a:buNone/>
            </a:pPr>
            <a:r>
              <a:rPr lang="en" sz="2800"/>
              <a:t>Notification Service : </a:t>
            </a:r>
            <a:r>
              <a:rPr i="1" lang="en" sz="2800"/>
              <a:t>Google Cloud Messaging Service ( GCM)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Future Scope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457200" y="1460499"/>
            <a:ext cx="8229600" cy="34652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Dynamic Ontologies:</a:t>
            </a:r>
          </a:p>
          <a:p>
            <a:pPr rtl="0">
              <a:spcBef>
                <a:spcPts val="0"/>
              </a:spcBef>
              <a:buNone/>
            </a:pPr>
            <a:r>
              <a:rPr lang="en"/>
              <a:t>  </a:t>
            </a:r>
          </a:p>
          <a:p>
            <a:pPr indent="-3556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 sz="2000"/>
              <a:t>Currently, we have written a service that parses an XML file  containing interests and adds them to our Database. The client syncs itself to copy the interests from the server on start of the app. </a:t>
            </a:r>
          </a:p>
          <a:p>
            <a:pPr indent="-3556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Char char="-"/>
            </a:pPr>
            <a:r>
              <a:rPr lang="en" sz="2000"/>
              <a:t>An abstraction layer can be developed which extracts these interests from the Web.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457200" y="205977"/>
            <a:ext cx="8229600" cy="11414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App In Action </a:t>
            </a:r>
          </a:p>
        </p:txBody>
      </p:sp>
      <p:pic>
        <p:nvPicPr>
          <p:cNvPr id="80" name="Shape 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3350" y="1347475"/>
            <a:ext cx="2144125" cy="379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84312" y="1347475"/>
            <a:ext cx="2265274" cy="379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2399" y="1347475"/>
            <a:ext cx="2144125" cy="3796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06400" y="1347475"/>
            <a:ext cx="2037599" cy="379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6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modern">
  <a:themeElements>
    <a:clrScheme name="Custom 348">
      <a:dk1>
        <a:srgbClr val="000000"/>
      </a:dk1>
      <a:lt1>
        <a:srgbClr val="FFFFFF"/>
      </a:lt1>
      <a:dk2>
        <a:srgbClr val="191919"/>
      </a:dk2>
      <a:lt2>
        <a:srgbClr val="CCCCCC"/>
      </a:lt2>
      <a:accent1>
        <a:srgbClr val="7E5554"/>
      </a:accent1>
      <a:accent2>
        <a:srgbClr val="910A10"/>
      </a:accent2>
      <a:accent3>
        <a:srgbClr val="84294D"/>
      </a:accent3>
      <a:accent4>
        <a:srgbClr val="DA823B"/>
      </a:accent4>
      <a:accent5>
        <a:srgbClr val="625D3C"/>
      </a:accent5>
      <a:accent6>
        <a:srgbClr val="00384A"/>
      </a:accent6>
      <a:hlink>
        <a:srgbClr val="227A78"/>
      </a:hlink>
      <a:folHlink>
        <a:srgbClr val="39474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