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4B1-7DC8-4E82-8DAB-0EC50CA6F6A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7497-88C5-4883-9EE7-AAE03548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Motivation is to provide a single platform that would provide</a:t>
            </a:r>
            <a:r>
              <a:rPr lang="en-US" baseline="0" dirty="0" smtClean="0"/>
              <a:t> all trends to the user.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There exists</a:t>
            </a:r>
            <a:r>
              <a:rPr lang="en-US" baseline="0" dirty="0" smtClean="0"/>
              <a:t> such services, however have certain degree of personalization.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Facebook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Goal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7497-88C5-4883-9EE7-AAE035486C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8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7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0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9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0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1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9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9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70CAE2-6FA8-41B8-B43E-A7D673FC723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9C8471-E084-4385-B398-C0DAC0BE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2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45661"/>
            <a:ext cx="10275247" cy="206574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Feed –An android app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398" y="4000500"/>
            <a:ext cx="7442201" cy="2032000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Muroor</a:t>
            </a:r>
            <a:r>
              <a:rPr lang="en-US" dirty="0" smtClean="0"/>
              <a:t> </a:t>
            </a:r>
            <a:r>
              <a:rPr lang="en-US" dirty="0" err="1" smtClean="0"/>
              <a:t>Vikas</a:t>
            </a:r>
            <a:r>
              <a:rPr lang="en-US" dirty="0" smtClean="0"/>
              <a:t> Rao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Ronit</a:t>
            </a:r>
            <a:r>
              <a:rPr lang="en-US" dirty="0" smtClean="0"/>
              <a:t> </a:t>
            </a:r>
            <a:r>
              <a:rPr lang="en-US" dirty="0" err="1" smtClean="0"/>
              <a:t>Shyam</a:t>
            </a:r>
            <a:r>
              <a:rPr lang="en-US" dirty="0" smtClean="0"/>
              <a:t> </a:t>
            </a:r>
            <a:r>
              <a:rPr lang="en-US" dirty="0" err="1" smtClean="0"/>
              <a:t>kadam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Kamalpreet</a:t>
            </a:r>
            <a:r>
              <a:rPr lang="en-US" dirty="0" smtClean="0"/>
              <a:t> </a:t>
            </a:r>
            <a:r>
              <a:rPr lang="en-US" dirty="0" err="1" smtClean="0"/>
              <a:t>singh</a:t>
            </a:r>
            <a:endParaRPr lang="en-US" dirty="0" smtClean="0"/>
          </a:p>
          <a:p>
            <a:r>
              <a:rPr lang="en-US" dirty="0" smtClean="0"/>
              <a:t>- Sanket </a:t>
            </a:r>
            <a:r>
              <a:rPr lang="en-US" dirty="0" err="1" smtClean="0"/>
              <a:t>m.</a:t>
            </a:r>
            <a:r>
              <a:rPr lang="en-US" dirty="0" smtClean="0"/>
              <a:t> </a:t>
            </a:r>
            <a:r>
              <a:rPr lang="en-US" dirty="0" err="1" smtClean="0"/>
              <a:t>padwal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393700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Motivation and Goal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433" y="2169994"/>
            <a:ext cx="10407793" cy="4039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latin typeface="+mj-lt"/>
              </a:rPr>
              <a:t>Motivation</a:t>
            </a:r>
            <a:r>
              <a:rPr lang="en-US" sz="2400" dirty="0" smtClean="0">
                <a:latin typeface="+mj-lt"/>
              </a:rPr>
              <a:t>: 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latin typeface="+mj-lt"/>
              </a:rPr>
              <a:t>The motivation behind making the Android Application is to provide ease of access to the user about the </a:t>
            </a:r>
            <a:r>
              <a:rPr lang="en-US" sz="2400" u="sng" dirty="0" smtClean="0">
                <a:latin typeface="+mj-lt"/>
              </a:rPr>
              <a:t>Trending Topics</a:t>
            </a:r>
            <a:r>
              <a:rPr lang="en-US" sz="2400" dirty="0" smtClean="0">
                <a:latin typeface="+mj-lt"/>
              </a:rPr>
              <a:t> of the world. 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latin typeface="+mj-lt"/>
              </a:rPr>
              <a:t>Topics would be fetched from various social networking websites without explicitly visiting them. 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latin typeface="+mj-lt"/>
              </a:rPr>
              <a:t>Most current news feed applications involve certain degree of personalization thereby restricting the scope of topics.</a:t>
            </a:r>
          </a:p>
          <a:p>
            <a:pPr marL="0" indent="0">
              <a:buNone/>
            </a:pPr>
            <a:r>
              <a:rPr lang="en-US" sz="2400" b="1" u="sng" dirty="0" smtClean="0">
                <a:latin typeface="+mj-lt"/>
              </a:rPr>
              <a:t>Goal</a:t>
            </a:r>
            <a:r>
              <a:rPr lang="en-US" sz="2400" b="1" dirty="0" smtClean="0">
                <a:latin typeface="+mj-lt"/>
              </a:rPr>
              <a:t>: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The Application would serve as a real time “Interactive e-newspaper” which will provide an </a:t>
            </a:r>
            <a:r>
              <a:rPr lang="en-US" sz="2400" u="sng" dirty="0" smtClean="0">
                <a:latin typeface="+mj-lt"/>
              </a:rPr>
              <a:t>impersonalized and randomized</a:t>
            </a:r>
            <a:r>
              <a:rPr lang="en-US" sz="2400" dirty="0" smtClean="0">
                <a:latin typeface="+mj-lt"/>
              </a:rPr>
              <a:t> news feed. These news feeds would be an amalgamation of the trends from Google, Yahoo, Twitter and 9gag APIs.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87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39900"/>
            <a:ext cx="10131425" cy="44015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In the current market there are several personalized news aggregator applications like </a:t>
            </a:r>
          </a:p>
          <a:p>
            <a:r>
              <a:rPr lang="en-US" sz="2000" u="sng" dirty="0" smtClean="0"/>
              <a:t>Feedly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It </a:t>
            </a:r>
            <a:r>
              <a:rPr lang="en-US" sz="2000" dirty="0"/>
              <a:t>is personalized with the google reader account providing the content feed as chunks instead of a massive list.</a:t>
            </a:r>
          </a:p>
          <a:p>
            <a:r>
              <a:rPr lang="en-US" sz="2000" u="sng" dirty="0" smtClean="0"/>
              <a:t>Flipboard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Integrates </a:t>
            </a:r>
            <a:r>
              <a:rPr lang="en-US" sz="2000" dirty="0"/>
              <a:t>all personalized social media accounts and converts them into a stylish magazine like environment.</a:t>
            </a:r>
          </a:p>
          <a:p>
            <a:r>
              <a:rPr lang="en-US" sz="2000" u="sng" dirty="0" err="1" smtClean="0"/>
              <a:t>Zite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Zite</a:t>
            </a:r>
            <a:r>
              <a:rPr lang="en-US" sz="2000" dirty="0" smtClean="0"/>
              <a:t> </a:t>
            </a:r>
            <a:r>
              <a:rPr lang="en-US" sz="2000" dirty="0"/>
              <a:t>smart magazine tailors its content to user’s reader habits hence becoming increasingly personalized the more you use it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main observation that we made from our research was </a:t>
            </a:r>
            <a:r>
              <a:rPr lang="en-US" sz="2000" dirty="0" smtClean="0"/>
              <a:t>that, </a:t>
            </a:r>
            <a:r>
              <a:rPr lang="en-US" sz="2000" dirty="0"/>
              <a:t>all the above stated applications </a:t>
            </a:r>
            <a:r>
              <a:rPr lang="en-US" sz="2000" dirty="0" smtClean="0"/>
              <a:t>involve certain degree </a:t>
            </a:r>
            <a:r>
              <a:rPr lang="en-US" sz="2000" dirty="0"/>
              <a:t>of personalization and </a:t>
            </a:r>
            <a:r>
              <a:rPr lang="en-US" sz="2000" dirty="0" smtClean="0"/>
              <a:t>connection to an </a:t>
            </a:r>
            <a:r>
              <a:rPr lang="en-US" sz="2000" dirty="0"/>
              <a:t>existing user account.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Our </a:t>
            </a:r>
            <a:r>
              <a:rPr lang="en-US" sz="2000" dirty="0"/>
              <a:t>Feed application would </a:t>
            </a:r>
            <a:r>
              <a:rPr lang="en-US" sz="2000" dirty="0" smtClean="0"/>
              <a:t>use </a:t>
            </a:r>
            <a:r>
              <a:rPr lang="en-US" sz="2000" dirty="0"/>
              <a:t>similar principle of news aggregation without any personalization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Moreover, with the variety of APIs for retrieval of data, we came down to the selected lot for use in our application .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5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369"/>
            <a:ext cx="10131425" cy="1456267"/>
          </a:xfrm>
        </p:spPr>
        <p:txBody>
          <a:bodyPr/>
          <a:lstStyle/>
          <a:p>
            <a:r>
              <a:rPr lang="en-US" dirty="0" smtClean="0"/>
              <a:t>        ANDROID STACK                                            </a:t>
            </a:r>
            <a:endParaRPr lang="en-US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2392" y="1788636"/>
            <a:ext cx="4617362" cy="48349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8719" y="1436943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ffectLst/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our application would require a single screen with a user interface which would guide the user to a particular link that he/she wishes to see. These links are the trending applications from the various APIs that we obtain from a HTML request.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construction of 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involves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ListView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 Adaptor which fetches and displays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data. 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are loosely coupled by the application manifest file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AndroidManifest.xml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describes each component of the application and how they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</a:t>
            </a:r>
          </a:p>
        </p:txBody>
      </p:sp>
    </p:spTree>
    <p:extLst>
      <p:ext uri="{BB962C8B-B14F-4D97-AF65-F5344CB8AC3E}">
        <p14:creationId xmlns:p14="http://schemas.microsoft.com/office/powerpoint/2010/main" val="276854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62003" y="431800"/>
            <a:ext cx="2463800" cy="1243626"/>
          </a:xfrm>
          <a:prstGeom prst="cloud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TWITTER API</a:t>
            </a:r>
            <a:endParaRPr lang="en-IN" dirty="0"/>
          </a:p>
        </p:txBody>
      </p:sp>
      <p:sp>
        <p:nvSpPr>
          <p:cNvPr id="6" name="Cloud 5"/>
          <p:cNvSpPr/>
          <p:nvPr/>
        </p:nvSpPr>
        <p:spPr>
          <a:xfrm>
            <a:off x="3776521" y="266700"/>
            <a:ext cx="2187861" cy="1409700"/>
          </a:xfrm>
          <a:prstGeom prst="clou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YAHOO! API</a:t>
            </a:r>
            <a:endParaRPr lang="en-IN" dirty="0"/>
          </a:p>
        </p:txBody>
      </p:sp>
      <p:sp>
        <p:nvSpPr>
          <p:cNvPr id="7" name="Cloud 6"/>
          <p:cNvSpPr/>
          <p:nvPr/>
        </p:nvSpPr>
        <p:spPr>
          <a:xfrm>
            <a:off x="8890000" y="431800"/>
            <a:ext cx="2451100" cy="1219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9GAG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API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6400800" y="217116"/>
            <a:ext cx="2247900" cy="14592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GOOGLE API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276601" y="2438400"/>
            <a:ext cx="1981199" cy="914400"/>
          </a:xfrm>
          <a:prstGeom prst="rect">
            <a:avLst/>
          </a:prstGeom>
          <a:solidFill>
            <a:srgbClr val="F93B0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HTML Parser</a:t>
            </a:r>
            <a:endParaRPr lang="en-IN" dirty="0"/>
          </a:p>
        </p:txBody>
      </p:sp>
      <p:cxnSp>
        <p:nvCxnSpPr>
          <p:cNvPr id="14" name="Straight Arrow Connector 13"/>
          <p:cNvCxnSpPr>
            <a:endCxn id="9" idx="0"/>
          </p:cNvCxnSpPr>
          <p:nvPr/>
        </p:nvCxnSpPr>
        <p:spPr>
          <a:xfrm>
            <a:off x="2507671" y="1475022"/>
            <a:ext cx="1759530" cy="963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</p:cNvCxnSpPr>
          <p:nvPr/>
        </p:nvCxnSpPr>
        <p:spPr>
          <a:xfrm flipH="1">
            <a:off x="4691496" y="1674899"/>
            <a:ext cx="178956" cy="763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57802" y="1641764"/>
            <a:ext cx="2168234" cy="796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648700" y="1641764"/>
            <a:ext cx="936548" cy="796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486401" y="3851564"/>
            <a:ext cx="1364673" cy="720436"/>
          </a:xfrm>
          <a:prstGeom prst="ellipse">
            <a:avLst/>
          </a:prstGeom>
          <a:solidFill>
            <a:srgbClr val="F93B0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RANKER</a:t>
            </a:r>
            <a:endParaRPr lang="en-IN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5257800" y="5334000"/>
            <a:ext cx="1835726" cy="917448"/>
          </a:xfrm>
          <a:prstGeom prst="flowChartAlternateProcess">
            <a:avLst/>
          </a:prstGeom>
          <a:solidFill>
            <a:srgbClr val="F93B0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</a:t>
            </a:r>
            <a:endParaRPr lang="en-IN" dirty="0"/>
          </a:p>
        </p:txBody>
      </p:sp>
      <p:cxnSp>
        <p:nvCxnSpPr>
          <p:cNvPr id="28" name="Straight Arrow Connector 27"/>
          <p:cNvCxnSpPr>
            <a:stCxn id="25" idx="4"/>
            <a:endCxn id="26" idx="0"/>
          </p:cNvCxnSpPr>
          <p:nvPr/>
        </p:nvCxnSpPr>
        <p:spPr>
          <a:xfrm>
            <a:off x="6168737" y="4572000"/>
            <a:ext cx="6926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25" idx="2"/>
          </p:cNvCxnSpPr>
          <p:nvPr/>
        </p:nvCxnSpPr>
        <p:spPr>
          <a:xfrm>
            <a:off x="4267200" y="3352800"/>
            <a:ext cx="1219200" cy="858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5" idx="6"/>
          </p:cNvCxnSpPr>
          <p:nvPr/>
        </p:nvCxnSpPr>
        <p:spPr>
          <a:xfrm flipH="1">
            <a:off x="6851074" y="3276600"/>
            <a:ext cx="1149927" cy="935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16962" y="1636994"/>
            <a:ext cx="84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links</a:t>
            </a:r>
            <a:endParaRPr lang="en-IN" dirty="0"/>
          </a:p>
        </p:txBody>
      </p:sp>
      <p:sp>
        <p:nvSpPr>
          <p:cNvPr id="50" name="Rectangle 49"/>
          <p:cNvSpPr/>
          <p:nvPr/>
        </p:nvSpPr>
        <p:spPr>
          <a:xfrm>
            <a:off x="4579126" y="1747830"/>
            <a:ext cx="60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links</a:t>
            </a:r>
            <a:endParaRPr lang="en-IN" dirty="0"/>
          </a:p>
        </p:txBody>
      </p:sp>
      <p:sp>
        <p:nvSpPr>
          <p:cNvPr id="51" name="Rectangle 50"/>
          <p:cNvSpPr/>
          <p:nvPr/>
        </p:nvSpPr>
        <p:spPr>
          <a:xfrm>
            <a:off x="6038918" y="1623067"/>
            <a:ext cx="60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links</a:t>
            </a:r>
            <a:endParaRPr lang="en-IN" dirty="0"/>
          </a:p>
        </p:txBody>
      </p:sp>
      <p:sp>
        <p:nvSpPr>
          <p:cNvPr id="52" name="Rectangle 51"/>
          <p:cNvSpPr/>
          <p:nvPr/>
        </p:nvSpPr>
        <p:spPr>
          <a:xfrm>
            <a:off x="8512834" y="1795010"/>
            <a:ext cx="60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links</a:t>
            </a:r>
            <a:endParaRPr lang="en-IN" dirty="0"/>
          </a:p>
        </p:txBody>
      </p:sp>
      <p:sp>
        <p:nvSpPr>
          <p:cNvPr id="53" name="Rectangle 52"/>
          <p:cNvSpPr/>
          <p:nvPr/>
        </p:nvSpPr>
        <p:spPr>
          <a:xfrm>
            <a:off x="4717164" y="3401778"/>
            <a:ext cx="78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trends</a:t>
            </a:r>
            <a:endParaRPr lang="en-IN" dirty="0"/>
          </a:p>
        </p:txBody>
      </p:sp>
      <p:sp>
        <p:nvSpPr>
          <p:cNvPr id="54" name="Rectangle 53"/>
          <p:cNvSpPr/>
          <p:nvPr/>
        </p:nvSpPr>
        <p:spPr>
          <a:xfrm>
            <a:off x="6902330" y="3255818"/>
            <a:ext cx="78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trends</a:t>
            </a:r>
            <a:endParaRPr lang="en-IN" dirty="0"/>
          </a:p>
        </p:txBody>
      </p:sp>
      <p:sp>
        <p:nvSpPr>
          <p:cNvPr id="61" name="Cloud 60"/>
          <p:cNvSpPr/>
          <p:nvPr/>
        </p:nvSpPr>
        <p:spPr>
          <a:xfrm>
            <a:off x="8731096" y="5334000"/>
            <a:ext cx="1708304" cy="9144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Web Browser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>
            <a:stCxn id="26" idx="3"/>
            <a:endCxn id="61" idx="2"/>
          </p:cNvCxnSpPr>
          <p:nvPr/>
        </p:nvCxnSpPr>
        <p:spPr>
          <a:xfrm flipV="1">
            <a:off x="7093527" y="5791200"/>
            <a:ext cx="1642869" cy="1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522235" y="5391560"/>
            <a:ext cx="110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Intent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7522235" y="2459182"/>
            <a:ext cx="1812214" cy="804718"/>
          </a:xfrm>
          <a:prstGeom prst="rect">
            <a:avLst/>
          </a:prstGeom>
          <a:solidFill>
            <a:srgbClr val="F93B0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JSON </a:t>
            </a:r>
            <a:r>
              <a:rPr lang="en-US" dirty="0"/>
              <a:t>Parser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269038" y="4576254"/>
            <a:ext cx="1492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ListView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Array Adapter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55386" y="4617005"/>
            <a:ext cx="246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ApplicationManifest.xml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1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5899" y="0"/>
            <a:ext cx="3949699" cy="1456267"/>
          </a:xfrm>
        </p:spPr>
        <p:txBody>
          <a:bodyPr/>
          <a:lstStyle/>
          <a:p>
            <a:pPr algn="ctr"/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54" y="118532"/>
            <a:ext cx="6832599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Emulator Screen</a:t>
            </a:r>
          </a:p>
          <a:p>
            <a:r>
              <a:rPr lang="en-US" sz="2400" dirty="0"/>
              <a:t>The </a:t>
            </a:r>
            <a:r>
              <a:rPr lang="en-US" sz="2400" i="1" dirty="0"/>
              <a:t>android.util.log</a:t>
            </a:r>
            <a:r>
              <a:rPr lang="en-US" sz="2400" dirty="0"/>
              <a:t> </a:t>
            </a:r>
            <a:r>
              <a:rPr lang="en-US" sz="2400" dirty="0" smtClean="0"/>
              <a:t>library is imported for debugging statements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Log.d</a:t>
            </a:r>
            <a:r>
              <a:rPr lang="en-US" sz="2400" i="1" dirty="0" smtClean="0"/>
              <a:t>(“</a:t>
            </a:r>
            <a:r>
              <a:rPr lang="en-US" sz="2400" i="1" dirty="0" err="1" smtClean="0"/>
              <a:t>Testingpoint</a:t>
            </a:r>
            <a:r>
              <a:rPr lang="en-US" sz="2400" i="1" dirty="0" smtClean="0"/>
              <a:t> A”))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Testing is done in the Android DDMS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Logcat</a:t>
            </a:r>
            <a:r>
              <a:rPr lang="en-US" sz="2400" dirty="0" smtClean="0"/>
              <a:t> and ADB Logs) in the verbose mode.</a:t>
            </a:r>
          </a:p>
          <a:p>
            <a:r>
              <a:rPr lang="en-US" sz="2400" dirty="0" smtClean="0"/>
              <a:t>USB Debugging</a:t>
            </a:r>
          </a:p>
          <a:p>
            <a:endParaRPr lang="en-US" sz="2400" dirty="0"/>
          </a:p>
        </p:txBody>
      </p:sp>
      <p:pic>
        <p:nvPicPr>
          <p:cNvPr id="1026" name="Picture 2" descr="http://www.ptlearnpoint.com/wp-content/uploads/2015/01/Android-AV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498065"/>
            <a:ext cx="5080977" cy="32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7539" y="3575538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4354" y="412904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Matching of crawled results with the actual results from respective sources to ensure correctness of libraries on the AVM</a:t>
            </a:r>
          </a:p>
          <a:p>
            <a:r>
              <a:rPr lang="en-US" sz="2400" dirty="0" smtClean="0"/>
              <a:t> Number of downloads, User Rating and Feedback on Google Play Store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5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3" y="1359876"/>
            <a:ext cx="3051908" cy="5218724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5815" y="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81527" y="-1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FUTURE SCOPE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1578" y="1456266"/>
            <a:ext cx="7294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Incorporation of location based trends using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Usage of self made API that would simply computation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697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513</TotalTime>
  <Words>233</Words>
  <Application>Microsoft Office PowerPoint</Application>
  <PresentationFormat>Widescreen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Helvetica</vt:lpstr>
      <vt:lpstr>Times New Roman</vt:lpstr>
      <vt:lpstr>Celestial</vt:lpstr>
      <vt:lpstr>Feed –An android app </vt:lpstr>
      <vt:lpstr>Motivation and Goal</vt:lpstr>
      <vt:lpstr>Related Research</vt:lpstr>
      <vt:lpstr>        ANDROID STACK                                            </vt:lpstr>
      <vt:lpstr>PowerPoint Presentation</vt:lpstr>
      <vt:lpstr>VALIDATION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Feed app</dc:title>
  <dc:creator>Sanket M. Padwal</dc:creator>
  <cp:lastModifiedBy>ronit</cp:lastModifiedBy>
  <cp:revision>25</cp:revision>
  <dcterms:created xsi:type="dcterms:W3CDTF">2015-05-11T03:11:34Z</dcterms:created>
  <dcterms:modified xsi:type="dcterms:W3CDTF">2015-06-10T17:57:10Z</dcterms:modified>
</cp:coreProperties>
</file>