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73" r:id="rId4"/>
    <p:sldId id="274" r:id="rId5"/>
    <p:sldId id="275" r:id="rId6"/>
    <p:sldId id="278" r:id="rId7"/>
    <p:sldId id="268" r:id="rId8"/>
    <p:sldId id="27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65" d="100"/>
          <a:sy n="165" d="100"/>
        </p:scale>
        <p:origin x="-14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6CDF4-2A33-124B-B102-F4099C5F48B8}" type="datetimeFigureOut">
              <a:rPr lang="en-US" smtClean="0"/>
              <a:t>6/7/15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111E4-A5B2-6944-8BBA-C5046F606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70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6/7/15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33811"/>
            <a:ext cx="7772400" cy="939498"/>
          </a:xfrm>
        </p:spPr>
        <p:txBody>
          <a:bodyPr>
            <a:normAutofit/>
          </a:bodyPr>
          <a:lstStyle/>
          <a:p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Data Replication</a:t>
            </a:r>
            <a:endParaRPr lang="en-US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4" name="Picture 3" descr="asterixdb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736" y="1517674"/>
            <a:ext cx="5157216" cy="21762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99796" y="5246217"/>
            <a:ext cx="2125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Murtadha Al Hubail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50566" y="4895047"/>
            <a:ext cx="2189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Project Team: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432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3940"/>
            <a:ext cx="8229600" cy="1143000"/>
          </a:xfrm>
        </p:spPr>
        <p:txBody>
          <a:bodyPr/>
          <a:lstStyle/>
          <a:p>
            <a:r>
              <a:rPr lang="en-US" dirty="0" smtClean="0"/>
              <a:t>Motivation &amp; Goals</a:t>
            </a:r>
            <a:endParaRPr lang="en-US" dirty="0"/>
          </a:p>
        </p:txBody>
      </p:sp>
      <p:pic>
        <p:nvPicPr>
          <p:cNvPr id="17" name="Picture 16" descr="database-ic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478" y="5661469"/>
            <a:ext cx="875018" cy="736030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2647610" y="6351724"/>
            <a:ext cx="779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NC 1</a:t>
            </a:r>
            <a:endParaRPr lang="en-US" dirty="0"/>
          </a:p>
        </p:txBody>
      </p:sp>
      <p:pic>
        <p:nvPicPr>
          <p:cNvPr id="46" name="Picture 45" descr="server-Vista-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384" y="4017098"/>
            <a:ext cx="658854" cy="658854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4620625" y="4181682"/>
            <a:ext cx="1834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Cluster Controller</a:t>
            </a:r>
            <a:endParaRPr lang="en-US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2451073" y="5046790"/>
            <a:ext cx="40072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 flipV="1">
            <a:off x="2967729" y="5046790"/>
            <a:ext cx="18636" cy="5189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 flipV="1">
            <a:off x="4467647" y="5046790"/>
            <a:ext cx="4984" cy="5189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 flipV="1">
            <a:off x="5994634" y="5046790"/>
            <a:ext cx="18636" cy="5189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 flipV="1">
            <a:off x="4453995" y="4708211"/>
            <a:ext cx="18636" cy="3385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" name="Picture 27" descr="database-ic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598" y="5661469"/>
            <a:ext cx="875018" cy="736030"/>
          </a:xfrm>
          <a:prstGeom prst="rect">
            <a:avLst/>
          </a:prstGeom>
        </p:spPr>
      </p:pic>
      <p:pic>
        <p:nvPicPr>
          <p:cNvPr id="29" name="Picture 28" descr="database-ic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402" y="5661469"/>
            <a:ext cx="875018" cy="73603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165914" y="6373229"/>
            <a:ext cx="734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NC2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736288" y="6368084"/>
            <a:ext cx="721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NC3</a:t>
            </a:r>
            <a:endParaRPr lang="en-US" dirty="0"/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457200" y="1147624"/>
            <a:ext cx="8229600" cy="2751587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AsterixDB typical cluster consists of a master node (Cluster Controller) and multiple node controllers (NC).</a:t>
            </a:r>
          </a:p>
          <a:p>
            <a:r>
              <a:rPr lang="en-US" dirty="0" smtClean="0"/>
              <a:t>Data is hashed partitioned across NCs based on primary key and stored only in one node.</a:t>
            </a:r>
          </a:p>
          <a:p>
            <a:r>
              <a:rPr lang="en-US" dirty="0" smtClean="0"/>
              <a:t>In case of NC failure, all data stored on that node is permanently lost.</a:t>
            </a:r>
          </a:p>
          <a:p>
            <a:r>
              <a:rPr lang="en-US" dirty="0" smtClean="0"/>
              <a:t>Goal:</a:t>
            </a:r>
          </a:p>
          <a:p>
            <a:pPr lvl="1"/>
            <a:r>
              <a:rPr lang="en-US" dirty="0" smtClean="0"/>
              <a:t>Implement an efficient data replication protocol to prevent permanent data loss.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307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3940"/>
            <a:ext cx="8229600" cy="1143000"/>
          </a:xfrm>
        </p:spPr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5332"/>
            <a:ext cx="8229600" cy="5418667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Synchronous Replication</a:t>
            </a:r>
          </a:p>
          <a:p>
            <a:pPr lvl="1"/>
            <a:r>
              <a:rPr lang="en-US" dirty="0" smtClean="0"/>
              <a:t>All Replicas Identical</a:t>
            </a:r>
          </a:p>
          <a:p>
            <a:pPr lvl="1"/>
            <a:r>
              <a:rPr lang="en-US" dirty="0" smtClean="0"/>
              <a:t>Two Phase Commit</a:t>
            </a:r>
          </a:p>
          <a:p>
            <a:pPr lvl="1"/>
            <a:r>
              <a:rPr lang="en-US" dirty="0" smtClean="0"/>
              <a:t>Group Communication (</a:t>
            </a:r>
            <a:r>
              <a:rPr lang="en-US" dirty="0" err="1" smtClean="0"/>
              <a:t>Postgres</a:t>
            </a:r>
            <a:r>
              <a:rPr lang="en-US" dirty="0" smtClean="0"/>
              <a:t>-R)</a:t>
            </a:r>
          </a:p>
          <a:p>
            <a:r>
              <a:rPr lang="en-US" dirty="0" smtClean="0"/>
              <a:t>Asynchronous Replication</a:t>
            </a:r>
          </a:p>
          <a:p>
            <a:pPr lvl="1"/>
            <a:r>
              <a:rPr lang="en-US" dirty="0" smtClean="0"/>
              <a:t>Primary-Backups Model</a:t>
            </a:r>
          </a:p>
          <a:p>
            <a:pPr lvl="1"/>
            <a:r>
              <a:rPr lang="en-US" dirty="0" smtClean="0"/>
              <a:t>Strong Consistency</a:t>
            </a:r>
          </a:p>
          <a:p>
            <a:pPr lvl="2"/>
            <a:r>
              <a:rPr lang="en-US" dirty="0" smtClean="0"/>
              <a:t>Middleware Messaging Service</a:t>
            </a:r>
          </a:p>
          <a:p>
            <a:pPr lvl="2"/>
            <a:r>
              <a:rPr lang="en-US" dirty="0" smtClean="0"/>
              <a:t>Publish/Subscribe (Yahoo’s PNUTS)</a:t>
            </a:r>
          </a:p>
          <a:p>
            <a:pPr lvl="2"/>
            <a:r>
              <a:rPr lang="en-US" dirty="0" smtClean="0"/>
              <a:t>Distributed File System (Google’s </a:t>
            </a:r>
            <a:r>
              <a:rPr lang="en-US" dirty="0" err="1" smtClean="0"/>
              <a:t>Bigtable</a:t>
            </a:r>
            <a:r>
              <a:rPr lang="en-US" dirty="0" smtClean="0"/>
              <a:t>)</a:t>
            </a:r>
          </a:p>
          <a:p>
            <a:pPr lvl="2"/>
            <a:r>
              <a:rPr lang="en-US" dirty="0"/>
              <a:t>Using </a:t>
            </a:r>
            <a:r>
              <a:rPr lang="en-US" dirty="0" err="1"/>
              <a:t>Paxos</a:t>
            </a:r>
            <a:r>
              <a:rPr lang="en-US" dirty="0"/>
              <a:t> for consensus on failures (Google’s Spanner, </a:t>
            </a:r>
            <a:r>
              <a:rPr lang="en-US" dirty="0" smtClean="0"/>
              <a:t>Spinnaker</a:t>
            </a:r>
            <a:r>
              <a:rPr lang="en-US" dirty="0"/>
              <a:t>)</a:t>
            </a:r>
            <a:endParaRPr lang="en-US" dirty="0" smtClean="0"/>
          </a:p>
          <a:p>
            <a:pPr lvl="1"/>
            <a:r>
              <a:rPr lang="en-US" dirty="0" smtClean="0"/>
              <a:t>Eventual Consistency</a:t>
            </a:r>
          </a:p>
          <a:p>
            <a:pPr lvl="2"/>
            <a:r>
              <a:rPr lang="en-US" dirty="0"/>
              <a:t>Amazon's </a:t>
            </a:r>
            <a:r>
              <a:rPr lang="en-US" dirty="0" smtClean="0"/>
              <a:t>Dynamo (Cassandra)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7348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3940"/>
            <a:ext cx="8229600" cy="1143000"/>
          </a:xfrm>
        </p:spPr>
        <p:txBody>
          <a:bodyPr/>
          <a:lstStyle/>
          <a:p>
            <a:r>
              <a:rPr lang="en-US" dirty="0" smtClean="0"/>
              <a:t>System Architecture</a:t>
            </a:r>
            <a:endParaRPr lang="en-US" dirty="0"/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457200" y="1147624"/>
            <a:ext cx="8229600" cy="225818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Each NC has a number of NCs designated as backup nodes based on a replication factor (# of copies).</a:t>
            </a:r>
          </a:p>
          <a:p>
            <a:endParaRPr lang="en-US" dirty="0"/>
          </a:p>
        </p:txBody>
      </p:sp>
      <p:pic>
        <p:nvPicPr>
          <p:cNvPr id="6" name="Picture 5" descr="Chained_Declusteri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188" y="3290356"/>
            <a:ext cx="6654800" cy="29083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64883" y="6198656"/>
            <a:ext cx="5429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Primary and backup NCs based on replication factor =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518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3940"/>
            <a:ext cx="8229600" cy="1143000"/>
          </a:xfrm>
        </p:spPr>
        <p:txBody>
          <a:bodyPr/>
          <a:lstStyle/>
          <a:p>
            <a:r>
              <a:rPr lang="en-US" dirty="0" smtClean="0"/>
              <a:t>System Architecture</a:t>
            </a:r>
            <a:endParaRPr lang="en-US" dirty="0"/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457200" y="601137"/>
            <a:ext cx="8229600" cy="171391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Implement </a:t>
            </a:r>
            <a:r>
              <a:rPr lang="en-US" dirty="0"/>
              <a:t>data replication by sending transactions REDO </a:t>
            </a:r>
            <a:r>
              <a:rPr lang="en-US" dirty="0" smtClean="0"/>
              <a:t>logs, and LSM </a:t>
            </a:r>
            <a:r>
              <a:rPr lang="en-US" dirty="0" smtClean="0"/>
              <a:t>disk </a:t>
            </a:r>
            <a:r>
              <a:rPr lang="en-US" dirty="0" smtClean="0"/>
              <a:t>components </a:t>
            </a:r>
            <a:r>
              <a:rPr lang="en-US" dirty="0"/>
              <a:t>to </a:t>
            </a:r>
            <a:r>
              <a:rPr lang="en-US" dirty="0" smtClean="0"/>
              <a:t>back NCs </a:t>
            </a:r>
            <a:r>
              <a:rPr lang="en-US" dirty="0"/>
              <a:t>via Replication </a:t>
            </a:r>
            <a:r>
              <a:rPr lang="en-US" dirty="0" smtClean="0"/>
              <a:t>Channel over the </a:t>
            </a:r>
            <a:r>
              <a:rPr lang="en-US" dirty="0" smtClean="0"/>
              <a:t>network.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608187" y="6203758"/>
            <a:ext cx="5765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Transaction logs flow from NC1 to backups in NC2 and NC3 </a:t>
            </a:r>
            <a:endParaRPr lang="en-US" dirty="0"/>
          </a:p>
        </p:txBody>
      </p:sp>
      <p:pic>
        <p:nvPicPr>
          <p:cNvPr id="5" name="Picture 4" descr="Logs_Replicat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477" y="2493818"/>
            <a:ext cx="6171062" cy="3709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2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3940"/>
            <a:ext cx="8229600" cy="1143000"/>
          </a:xfrm>
        </p:spPr>
        <p:txBody>
          <a:bodyPr/>
          <a:lstStyle/>
          <a:p>
            <a:r>
              <a:rPr lang="en-US" dirty="0" smtClean="0"/>
              <a:t>RMI vs. Socket Programming</a:t>
            </a:r>
            <a:endParaRPr lang="en-US" dirty="0"/>
          </a:p>
        </p:txBody>
      </p:sp>
      <p:pic>
        <p:nvPicPr>
          <p:cNvPr id="5" name="Picture 4" descr="rm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697" y="1947910"/>
            <a:ext cx="5461000" cy="341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814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&amp; Evaluation</a:t>
            </a:r>
            <a:endParaRPr lang="en-US" dirty="0"/>
          </a:p>
        </p:txBody>
      </p:sp>
      <p:sp>
        <p:nvSpPr>
          <p:cNvPr id="47" name="Content Placeholder 2"/>
          <p:cNvSpPr>
            <a:spLocks noGrp="1"/>
          </p:cNvSpPr>
          <p:nvPr>
            <p:ph idx="1"/>
          </p:nvPr>
        </p:nvSpPr>
        <p:spPr>
          <a:xfrm>
            <a:off x="457200" y="1624553"/>
            <a:ext cx="8229600" cy="465928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 Deploy </a:t>
            </a:r>
            <a:r>
              <a:rPr lang="en-US" dirty="0" err="1" smtClean="0"/>
              <a:t>AsterixDB</a:t>
            </a:r>
            <a:r>
              <a:rPr lang="en-US" dirty="0" smtClean="0"/>
              <a:t> on a cluster consisting for two or more nodes and enable data replication.</a:t>
            </a:r>
          </a:p>
          <a:p>
            <a:pPr marL="0" indent="0">
              <a:buNone/>
            </a:pPr>
            <a:r>
              <a:rPr lang="en-US" dirty="0" smtClean="0"/>
              <a:t>2. Evaluate data replication performance impact compared to no replication.</a:t>
            </a:r>
          </a:p>
          <a:p>
            <a:pPr marL="0" indent="0">
              <a:buNone/>
            </a:pPr>
            <a:r>
              <a:rPr lang="en-US" dirty="0" smtClean="0"/>
              <a:t>3. Disconnect a node from the cluster and erase all data to simulate hardware failure.</a:t>
            </a:r>
          </a:p>
          <a:p>
            <a:pPr marL="0" indent="0">
              <a:buNone/>
            </a:pPr>
            <a:r>
              <a:rPr lang="en-US" dirty="0" smtClean="0"/>
              <a:t>4. Reconnect the failed node.</a:t>
            </a:r>
          </a:p>
          <a:p>
            <a:pPr marL="0" indent="0">
              <a:buNone/>
            </a:pPr>
            <a:r>
              <a:rPr lang="en-US" dirty="0" smtClean="0"/>
              <a:t>5. Check that all data has been restored.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589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3940"/>
            <a:ext cx="8229600" cy="1143000"/>
          </a:xfrm>
        </p:spPr>
        <p:txBody>
          <a:bodyPr/>
          <a:lstStyle/>
          <a:p>
            <a:r>
              <a:rPr lang="en-US" dirty="0" smtClean="0"/>
              <a:t>Testing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5333"/>
            <a:ext cx="8229600" cy="2971031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Environment</a:t>
            </a:r>
          </a:p>
          <a:p>
            <a:pPr lvl="1"/>
            <a:r>
              <a:rPr lang="en-US" dirty="0" smtClean="0"/>
              <a:t>2 Nodes Cluster</a:t>
            </a:r>
          </a:p>
          <a:p>
            <a:pPr lvl="1"/>
            <a:r>
              <a:rPr lang="en-US" dirty="0" smtClean="0"/>
              <a:t>Gigabit Ethernet</a:t>
            </a:r>
          </a:p>
          <a:p>
            <a:pPr lvl="1"/>
            <a:r>
              <a:rPr lang="en-US" dirty="0" smtClean="0"/>
              <a:t>Replication Factor = 2</a:t>
            </a:r>
            <a:endParaRPr lang="en-US" dirty="0"/>
          </a:p>
          <a:p>
            <a:r>
              <a:rPr lang="en-US" dirty="0" smtClean="0"/>
              <a:t>Results:</a:t>
            </a:r>
          </a:p>
          <a:p>
            <a:pPr marL="457200" lvl="1" indent="0">
              <a:buNone/>
            </a:pPr>
            <a:r>
              <a:rPr lang="en-US" sz="2900" dirty="0" smtClean="0"/>
              <a:t>With </a:t>
            </a:r>
            <a:r>
              <a:rPr lang="en-US" sz="2900" dirty="0"/>
              <a:t>an average of %12.97 throughput </a:t>
            </a:r>
            <a:r>
              <a:rPr lang="en-US" sz="2900" dirty="0"/>
              <a:t>decrease, two copies of the data could be </a:t>
            </a:r>
            <a:r>
              <a:rPr lang="en-US" sz="2900" dirty="0" smtClean="0"/>
              <a:t>maintained.</a:t>
            </a:r>
            <a:endParaRPr lang="en-US" sz="2900" dirty="0"/>
          </a:p>
        </p:txBody>
      </p:sp>
      <p:pic>
        <p:nvPicPr>
          <p:cNvPr id="5" name="Picture 4" descr="Screen Shot 2015-06-07 at 3.43.3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93" y="4373750"/>
            <a:ext cx="8086700" cy="1221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285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1168</TotalTime>
  <Words>319</Words>
  <Application>Microsoft Macintosh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Twilight</vt:lpstr>
      <vt:lpstr>Data Replication</vt:lpstr>
      <vt:lpstr>Motivation &amp; Goals</vt:lpstr>
      <vt:lpstr>Related Work</vt:lpstr>
      <vt:lpstr>System Architecture</vt:lpstr>
      <vt:lpstr>System Architecture</vt:lpstr>
      <vt:lpstr>RMI vs. Socket Programming</vt:lpstr>
      <vt:lpstr>Testing &amp; Evaluation</vt:lpstr>
      <vt:lpstr>Testing Results</vt:lpstr>
    </vt:vector>
  </TitlesOfParts>
  <Company>UCI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AsterixDB Replication</dc:title>
  <dc:creator>Murtadha Al Hubail</dc:creator>
  <cp:lastModifiedBy>Murtadha Al Hubail</cp:lastModifiedBy>
  <cp:revision>172</cp:revision>
  <dcterms:created xsi:type="dcterms:W3CDTF">2015-02-24T02:42:20Z</dcterms:created>
  <dcterms:modified xsi:type="dcterms:W3CDTF">2015-06-07T22:44:43Z</dcterms:modified>
</cp:coreProperties>
</file>