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62" r:id="rId2"/>
    <p:sldId id="257" r:id="rId3"/>
    <p:sldId id="261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5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0A9F-2542-4657-B659-32F355C46FAD}" type="datetimeFigureOut">
              <a:rPr lang="zh-TW" altLang="en-US" smtClean="0"/>
              <a:t>2015/6/10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75C-D9D6-4527-94FF-431A903B54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056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0A9F-2542-4657-B659-32F355C46FAD}" type="datetimeFigureOut">
              <a:rPr lang="zh-TW" altLang="en-US" smtClean="0"/>
              <a:t>2015/6/10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75C-D9D6-4527-94FF-431A903B54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944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0A9F-2542-4657-B659-32F355C46FAD}" type="datetimeFigureOut">
              <a:rPr lang="zh-TW" altLang="en-US" smtClean="0"/>
              <a:t>2015/6/10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75C-D9D6-4527-94FF-431A903B540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9781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0A9F-2542-4657-B659-32F355C46FAD}" type="datetimeFigureOut">
              <a:rPr lang="zh-TW" altLang="en-US" smtClean="0"/>
              <a:t>2015/6/10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75C-D9D6-4527-94FF-431A903B54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5001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0A9F-2542-4657-B659-32F355C46FAD}" type="datetimeFigureOut">
              <a:rPr lang="zh-TW" altLang="en-US" smtClean="0"/>
              <a:t>2015/6/10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75C-D9D6-4527-94FF-431A903B540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4980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0A9F-2542-4657-B659-32F355C46FAD}" type="datetimeFigureOut">
              <a:rPr lang="zh-TW" altLang="en-US" smtClean="0"/>
              <a:t>2015/6/10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75C-D9D6-4527-94FF-431A903B54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9410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0A9F-2542-4657-B659-32F355C46FAD}" type="datetimeFigureOut">
              <a:rPr lang="zh-TW" altLang="en-US" smtClean="0"/>
              <a:t>2015/6/10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75C-D9D6-4527-94FF-431A903B54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5104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0A9F-2542-4657-B659-32F355C46FAD}" type="datetimeFigureOut">
              <a:rPr lang="zh-TW" altLang="en-US" smtClean="0"/>
              <a:t>2015/6/10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75C-D9D6-4527-94FF-431A903B54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0957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0A9F-2542-4657-B659-32F355C46FAD}" type="datetimeFigureOut">
              <a:rPr lang="zh-TW" altLang="en-US" smtClean="0"/>
              <a:t>2015/6/10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75C-D9D6-4527-94FF-431A903B54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704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0A9F-2542-4657-B659-32F355C46FAD}" type="datetimeFigureOut">
              <a:rPr lang="zh-TW" altLang="en-US" smtClean="0"/>
              <a:t>2015/6/10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75C-D9D6-4527-94FF-431A903B54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980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0A9F-2542-4657-B659-32F355C46FAD}" type="datetimeFigureOut">
              <a:rPr lang="zh-TW" altLang="en-US" smtClean="0"/>
              <a:t>2015/6/10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75C-D9D6-4527-94FF-431A903B54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759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0A9F-2542-4657-B659-32F355C46FAD}" type="datetimeFigureOut">
              <a:rPr lang="zh-TW" altLang="en-US" smtClean="0"/>
              <a:t>2015/6/10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75C-D9D6-4527-94FF-431A903B54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962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0A9F-2542-4657-B659-32F355C46FAD}" type="datetimeFigureOut">
              <a:rPr lang="zh-TW" altLang="en-US" smtClean="0"/>
              <a:t>2015/6/10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75C-D9D6-4527-94FF-431A903B54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406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0A9F-2542-4657-B659-32F355C46FAD}" type="datetimeFigureOut">
              <a:rPr lang="zh-TW" altLang="en-US" smtClean="0"/>
              <a:t>2015/6/10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75C-D9D6-4527-94FF-431A903B54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43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0A9F-2542-4657-B659-32F355C46FAD}" type="datetimeFigureOut">
              <a:rPr lang="zh-TW" altLang="en-US" smtClean="0"/>
              <a:t>2015/6/10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75C-D9D6-4527-94FF-431A903B54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005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0A9F-2542-4657-B659-32F355C46FAD}" type="datetimeFigureOut">
              <a:rPr lang="zh-TW" altLang="en-US" smtClean="0"/>
              <a:t>2015/6/10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75C-D9D6-4527-94FF-431A903B54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49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40A9F-2542-4657-B659-32F355C46FAD}" type="datetimeFigureOut">
              <a:rPr lang="zh-TW" altLang="en-US" smtClean="0"/>
              <a:t>2015/6/10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CC275C-D9D6-4527-94FF-431A903B54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722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  <p:sldLayoutId id="2147483834" r:id="rId15"/>
    <p:sldLayoutId id="21474838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s.uci.edu/~cs237/reading/files/Dynamic%20Load%20Balancing%20on%20Web-server%20Systems.pdf" TargetMode="External"/><Relationship Id="rId2" Type="http://schemas.openxmlformats.org/officeDocument/2006/relationships/hyperlink" Target="http://www.ics.uci.edu/~cs237/reading/files/Managing_Complexity_Middleware_Explained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ivemq.com/building-a-high-availability-mqtt-cluster/" TargetMode="External"/><Relationship Id="rId4" Type="http://schemas.openxmlformats.org/officeDocument/2006/relationships/hyperlink" Target="http://mqtt.org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600" dirty="0"/>
              <a:t>High Scalability </a:t>
            </a:r>
            <a:r>
              <a:rPr lang="en-US" altLang="zh-TW" sz="3600" dirty="0" err="1"/>
              <a:t>IoT</a:t>
            </a:r>
            <a:r>
              <a:rPr lang="en-US" altLang="zh-TW" sz="3600" dirty="0"/>
              <a:t> Messaging Architecture for Health Care 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Wei-Han Chen,</a:t>
            </a:r>
            <a:br>
              <a:rPr lang="en-US" altLang="zh-TW" dirty="0"/>
            </a:br>
            <a:r>
              <a:rPr lang="en-US" altLang="zh-TW" dirty="0"/>
              <a:t>Cheng-Han Lee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5450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598" y="2160590"/>
            <a:ext cx="6791159" cy="3880773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Currently</a:t>
            </a:r>
            <a:r>
              <a:rPr lang="en-US" altLang="zh-TW" dirty="0"/>
              <a:t>, the </a:t>
            </a:r>
            <a:r>
              <a:rPr lang="en-US" altLang="zh-TW" dirty="0" err="1"/>
              <a:t>IoT</a:t>
            </a:r>
            <a:r>
              <a:rPr lang="en-US" altLang="zh-TW" dirty="0"/>
              <a:t> applications in many aspects of our daily life are </a:t>
            </a:r>
            <a:r>
              <a:rPr lang="en-US" altLang="zh-TW" dirty="0" smtClean="0"/>
              <a:t>prosperous, and there </a:t>
            </a:r>
            <a:r>
              <a:rPr lang="en-US" altLang="zh-TW" dirty="0"/>
              <a:t>is also a growing trend in the applications of </a:t>
            </a:r>
            <a:r>
              <a:rPr lang="en-US" altLang="zh-TW" dirty="0" smtClean="0"/>
              <a:t>health </a:t>
            </a:r>
            <a:r>
              <a:rPr lang="en-US" altLang="zh-TW" dirty="0"/>
              <a:t>care </a:t>
            </a:r>
            <a:r>
              <a:rPr lang="en-US" altLang="zh-TW" dirty="0" smtClean="0"/>
              <a:t>which </a:t>
            </a:r>
            <a:r>
              <a:rPr lang="en-US" altLang="zh-TW" dirty="0"/>
              <a:t>can gather and upload biometrics data to cloud. 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It’s </a:t>
            </a:r>
            <a:r>
              <a:rPr lang="en-US" altLang="zh-TW" dirty="0"/>
              <a:t>crucial to support the correctness and completeness of biometrics for healthy care applications. So, there are demands for high-reliability messaging </a:t>
            </a:r>
            <a:r>
              <a:rPr lang="en-US" altLang="zh-TW" dirty="0" smtClean="0"/>
              <a:t>services.</a:t>
            </a:r>
            <a:br>
              <a:rPr lang="en-US" altLang="zh-TW" dirty="0" smtClean="0"/>
            </a:br>
            <a:endParaRPr lang="en-US" altLang="zh-TW" dirty="0"/>
          </a:p>
          <a:p>
            <a:r>
              <a:rPr lang="en-US" altLang="zh-TW" dirty="0" smtClean="0"/>
              <a:t>However</a:t>
            </a:r>
            <a:r>
              <a:rPr lang="en-US" altLang="zh-TW" dirty="0"/>
              <a:t>, with the growth of the </a:t>
            </a:r>
            <a:r>
              <a:rPr lang="en-US" altLang="zh-TW" dirty="0" err="1"/>
              <a:t>IoT</a:t>
            </a:r>
            <a:r>
              <a:rPr lang="en-US" altLang="zh-TW" dirty="0"/>
              <a:t> applications, the message traffic will grow up. It’s a big challenge for service providers to empower their services by scale up their existing </a:t>
            </a:r>
            <a:r>
              <a:rPr lang="en-US" altLang="zh-TW" dirty="0" smtClean="0"/>
              <a:t>equipment.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093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Goals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 try </a:t>
            </a:r>
            <a:r>
              <a:rPr lang="en-US" altLang="zh-TW" dirty="0"/>
              <a:t>to propose a high scalability </a:t>
            </a:r>
            <a:r>
              <a:rPr lang="en-US" altLang="zh-TW" dirty="0" err="1"/>
              <a:t>IoT</a:t>
            </a:r>
            <a:r>
              <a:rPr lang="en-US" altLang="zh-TW" dirty="0"/>
              <a:t> messaging architecture with dynamic load balancing mechanism for </a:t>
            </a:r>
            <a:r>
              <a:rPr lang="en-US" altLang="zh-TW" dirty="0" smtClean="0"/>
              <a:t>health </a:t>
            </a:r>
            <a:r>
              <a:rPr lang="en-US" altLang="zh-TW" dirty="0"/>
              <a:t>care, which can add and remove messaging </a:t>
            </a:r>
            <a:r>
              <a:rPr lang="en-US" altLang="zh-TW" dirty="0" smtClean="0"/>
              <a:t>agents </a:t>
            </a:r>
            <a:r>
              <a:rPr lang="en-US" altLang="zh-TW" dirty="0"/>
              <a:t>without shutting down services</a:t>
            </a:r>
            <a:r>
              <a:rPr lang="en-US" altLang="zh-TW" dirty="0" smtClean="0"/>
              <a:t>.</a:t>
            </a:r>
            <a:br>
              <a:rPr lang="en-US" altLang="zh-TW" dirty="0" smtClean="0"/>
            </a:br>
            <a:endParaRPr lang="en-US" altLang="zh-TW" dirty="0" smtClean="0"/>
          </a:p>
          <a:p>
            <a:r>
              <a:rPr lang="en-US" altLang="zh-TW" dirty="0"/>
              <a:t>This architecture will include these features</a:t>
            </a:r>
            <a:r>
              <a:rPr lang="en-US" altLang="zh-TW" dirty="0" smtClean="0"/>
              <a:t>: </a:t>
            </a:r>
          </a:p>
          <a:p>
            <a:pPr lvl="1"/>
            <a:r>
              <a:rPr lang="en-US" altLang="zh-TW" sz="1400" dirty="0" smtClean="0"/>
              <a:t>Add/Remove </a:t>
            </a:r>
            <a:r>
              <a:rPr lang="en-US" altLang="zh-TW" sz="1400" dirty="0"/>
              <a:t>Messaging </a:t>
            </a:r>
            <a:r>
              <a:rPr lang="en-US" altLang="zh-TW" sz="1400" dirty="0" smtClean="0"/>
              <a:t>Agents </a:t>
            </a:r>
            <a:r>
              <a:rPr lang="en-US" altLang="zh-TW" sz="1400" dirty="0"/>
              <a:t>without shutting down </a:t>
            </a:r>
            <a:r>
              <a:rPr lang="en-US" altLang="zh-TW" sz="1400" dirty="0" smtClean="0"/>
              <a:t>services</a:t>
            </a:r>
          </a:p>
          <a:p>
            <a:pPr lvl="1"/>
            <a:r>
              <a:rPr lang="en-US" altLang="zh-TW" sz="1400" dirty="0" smtClean="0"/>
              <a:t>Dynamic </a:t>
            </a:r>
            <a:r>
              <a:rPr lang="en-US" altLang="zh-TW" sz="1400" dirty="0"/>
              <a:t>Load </a:t>
            </a:r>
            <a:r>
              <a:rPr lang="en-US" altLang="zh-TW" sz="1400" dirty="0" smtClean="0"/>
              <a:t>Balancing</a:t>
            </a:r>
            <a:br>
              <a:rPr lang="en-US" altLang="zh-TW" sz="1400" dirty="0" smtClean="0"/>
            </a:br>
            <a:endParaRPr lang="en-US" altLang="zh-TW" sz="1400" dirty="0" smtClean="0"/>
          </a:p>
          <a:p>
            <a:r>
              <a:rPr lang="en-US" altLang="zh-TW" dirty="0" smtClean="0"/>
              <a:t>Finally</a:t>
            </a:r>
            <a:r>
              <a:rPr lang="en-US" altLang="zh-TW" dirty="0"/>
              <a:t>, we will do some benchmarks to evaluate the performance of the architecture.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579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 &amp; Related </a:t>
            </a:r>
            <a:r>
              <a:rPr lang="en-US" altLang="zh-TW" dirty="0"/>
              <a:t>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>
                <a:hlinkClick r:id="rId2"/>
              </a:rPr>
              <a:t>Managing Complexity: Middleware Explained</a:t>
            </a:r>
            <a:r>
              <a:rPr lang="en-US" altLang="zh-TW" dirty="0"/>
              <a:t> Andrew T. Campbell, Geoff Coulson, and Michael E. </a:t>
            </a:r>
            <a:r>
              <a:rPr lang="en-US" altLang="zh-TW" dirty="0" err="1" smtClean="0"/>
              <a:t>Kounavis</a:t>
            </a:r>
            <a:r>
              <a:rPr lang="en-US" altLang="zh-TW" dirty="0" smtClean="0"/>
              <a:t>:</a:t>
            </a:r>
            <a:br>
              <a:rPr lang="en-US" altLang="zh-TW" dirty="0" smtClean="0"/>
            </a:br>
            <a:r>
              <a:rPr lang="en-US" altLang="zh-TW" dirty="0" smtClean="0"/>
              <a:t>Middleware can manage the complexity and heterogeneity of distributed computing environment.</a:t>
            </a:r>
          </a:p>
          <a:p>
            <a:r>
              <a:rPr lang="en-US" altLang="zh-TW" dirty="0" smtClean="0"/>
              <a:t>V</a:t>
            </a:r>
            <a:r>
              <a:rPr lang="en-US" altLang="zh-TW" dirty="0"/>
              <a:t>. </a:t>
            </a:r>
            <a:r>
              <a:rPr lang="en-US" altLang="zh-TW" dirty="0" err="1"/>
              <a:t>Cardellini</a:t>
            </a:r>
            <a:r>
              <a:rPr lang="en-US" altLang="zh-TW" dirty="0"/>
              <a:t>, M. </a:t>
            </a:r>
            <a:r>
              <a:rPr lang="en-US" altLang="zh-TW" dirty="0" err="1"/>
              <a:t>Colajanni</a:t>
            </a:r>
            <a:r>
              <a:rPr lang="en-US" altLang="zh-TW" dirty="0"/>
              <a:t>, </a:t>
            </a:r>
            <a:r>
              <a:rPr lang="en-US" altLang="zh-TW" dirty="0" smtClean="0"/>
              <a:t>“</a:t>
            </a:r>
            <a:r>
              <a:rPr lang="en-US" altLang="zh-TW" dirty="0" smtClean="0">
                <a:hlinkClick r:id="rId3"/>
              </a:rPr>
              <a:t>Dynamic </a:t>
            </a:r>
            <a:r>
              <a:rPr lang="en-US" altLang="zh-TW" dirty="0">
                <a:hlinkClick r:id="rId3"/>
              </a:rPr>
              <a:t>Load </a:t>
            </a:r>
            <a:r>
              <a:rPr lang="en-US" altLang="zh-TW" dirty="0" smtClean="0">
                <a:hlinkClick r:id="rId3"/>
              </a:rPr>
              <a:t>Balancing </a:t>
            </a:r>
            <a:r>
              <a:rPr lang="en-US" altLang="zh-TW" dirty="0">
                <a:hlinkClick r:id="rId3"/>
              </a:rPr>
              <a:t>on Web-server </a:t>
            </a:r>
            <a:r>
              <a:rPr lang="en-US" altLang="zh-TW" dirty="0" smtClean="0">
                <a:hlinkClick r:id="rId3"/>
              </a:rPr>
              <a:t>Systems</a:t>
            </a:r>
            <a:r>
              <a:rPr lang="en-US" altLang="zh-TW" dirty="0" smtClean="0"/>
              <a:t>”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Proposed </a:t>
            </a:r>
            <a:r>
              <a:rPr lang="en-US" altLang="zh-TW" dirty="0"/>
              <a:t>a </a:t>
            </a:r>
            <a:r>
              <a:rPr lang="en-US" altLang="zh-TW" dirty="0" smtClean="0"/>
              <a:t>classification </a:t>
            </a:r>
            <a:r>
              <a:rPr lang="en-US" altLang="zh-TW" dirty="0"/>
              <a:t>of existing solutions based on the entity that dispatches the client requests among the distributed Web-servers: client-based, DNS-based, dispatcher-based and server-based. </a:t>
            </a:r>
            <a:endParaRPr lang="en-US" altLang="zh-TW" dirty="0" smtClean="0"/>
          </a:p>
          <a:p>
            <a:r>
              <a:rPr lang="en-US" altLang="zh-TW" dirty="0">
                <a:hlinkClick r:id="rId4"/>
              </a:rPr>
              <a:t>http://mqtt.org</a:t>
            </a:r>
            <a:r>
              <a:rPr lang="en-US" altLang="zh-TW" dirty="0" smtClean="0">
                <a:hlinkClick r:id="rId4"/>
              </a:rPr>
              <a:t>/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MQTT </a:t>
            </a:r>
            <a:r>
              <a:rPr lang="en-US" altLang="zh-TW" dirty="0"/>
              <a:t>is a machine-to-machine (M2M)/"Internet of Things" connectivity protocol. </a:t>
            </a:r>
            <a:endParaRPr lang="en-US" altLang="zh-TW" dirty="0" smtClean="0"/>
          </a:p>
          <a:p>
            <a:r>
              <a:rPr lang="en-US" altLang="zh-TW" dirty="0">
                <a:hlinkClick r:id="rId5"/>
              </a:rPr>
              <a:t>http://</a:t>
            </a:r>
            <a:r>
              <a:rPr lang="en-US" altLang="zh-TW" dirty="0" smtClean="0">
                <a:hlinkClick r:id="rId5"/>
              </a:rPr>
              <a:t>www.hivemq.com/building-a-high-availability-mqtt-cluster/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HiveMQ</a:t>
            </a:r>
            <a:r>
              <a:rPr lang="en-US" altLang="zh-TW" dirty="0" smtClean="0"/>
              <a:t> demonstrates </a:t>
            </a:r>
            <a:r>
              <a:rPr lang="en-US" altLang="zh-TW" dirty="0"/>
              <a:t>how to build a MQTT high availability cluster environment using a TCP load balancer and the </a:t>
            </a:r>
            <a:r>
              <a:rPr lang="en-US" altLang="zh-TW" dirty="0" err="1"/>
              <a:t>HiveMQ</a:t>
            </a:r>
            <a:r>
              <a:rPr lang="en-US" altLang="zh-TW" dirty="0"/>
              <a:t> broker.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10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484"/>
          <a:stretch/>
        </p:blipFill>
        <p:spPr>
          <a:xfrm>
            <a:off x="6382468" y="3028600"/>
            <a:ext cx="1312396" cy="1089359"/>
          </a:xfrm>
          <a:prstGeom prst="rect">
            <a:avLst/>
          </a:prstGeom>
        </p:spPr>
      </p:pic>
      <p:sp>
        <p:nvSpPr>
          <p:cNvPr id="4" name="雲朵形 3"/>
          <p:cNvSpPr/>
          <p:nvPr/>
        </p:nvSpPr>
        <p:spPr>
          <a:xfrm>
            <a:off x="1256630" y="1539586"/>
            <a:ext cx="6518443" cy="2219614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2793" y="636952"/>
            <a:ext cx="7165474" cy="1320800"/>
          </a:xfrm>
        </p:spPr>
        <p:txBody>
          <a:bodyPr/>
          <a:lstStyle/>
          <a:p>
            <a:r>
              <a:rPr lang="en-US" altLang="zh-TW" dirty="0" smtClean="0"/>
              <a:t>System </a:t>
            </a:r>
            <a:r>
              <a:rPr lang="en-US" altLang="zh-TW" dirty="0" smtClean="0"/>
              <a:t>Architecture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705" y="2168586"/>
            <a:ext cx="531835" cy="531835"/>
          </a:xfr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909" y="1842000"/>
            <a:ext cx="565151" cy="565151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909" y="1735053"/>
            <a:ext cx="1933982" cy="144862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87" y="1926100"/>
            <a:ext cx="1788075" cy="1679576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299" y="3824744"/>
            <a:ext cx="1773522" cy="11454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2526098" y="4135834"/>
            <a:ext cx="123623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Broker</a:t>
            </a:r>
            <a:endParaRPr lang="zh-TW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262" y="5438273"/>
            <a:ext cx="723232" cy="723232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462" y="5438273"/>
            <a:ext cx="723232" cy="723232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298" y="5438273"/>
            <a:ext cx="723232" cy="723232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421" y="5438273"/>
            <a:ext cx="723232" cy="723232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925" y="5438273"/>
            <a:ext cx="723232" cy="723232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4914231" y="5315285"/>
            <a:ext cx="1860884" cy="925094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4765467" y="6161505"/>
            <a:ext cx="215841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Standby </a:t>
            </a:r>
            <a:r>
              <a:rPr lang="en-US" altLang="zh-TW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Agent</a:t>
            </a:r>
            <a:r>
              <a:rPr lang="en-US" altLang="zh-TW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Pool</a:t>
            </a:r>
            <a:endParaRPr lang="zh-TW" alt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158842" y="6152145"/>
            <a:ext cx="175471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Working Agents</a:t>
            </a:r>
            <a:endParaRPr lang="zh-TW" alt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3" name="直線接點 22"/>
          <p:cNvCxnSpPr/>
          <p:nvPr/>
        </p:nvCxnSpPr>
        <p:spPr>
          <a:xfrm>
            <a:off x="2526098" y="2700421"/>
            <a:ext cx="1375010" cy="13385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3502298" y="3129193"/>
            <a:ext cx="565735" cy="8663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>
            <a:off x="4096103" y="2383475"/>
            <a:ext cx="70006" cy="16163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 flipH="1">
            <a:off x="4488751" y="3207877"/>
            <a:ext cx="869286" cy="7984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 flipH="1">
            <a:off x="4795275" y="3661540"/>
            <a:ext cx="1911105" cy="4742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圖片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655" y="2335709"/>
            <a:ext cx="1128000" cy="1128000"/>
          </a:xfrm>
          <a:prstGeom prst="rect">
            <a:avLst/>
          </a:prstGeom>
        </p:spPr>
      </p:pic>
      <p:cxnSp>
        <p:nvCxnSpPr>
          <p:cNvPr id="32" name="直線接點 31"/>
          <p:cNvCxnSpPr>
            <a:endCxn id="16" idx="0"/>
          </p:cNvCxnSpPr>
          <p:nvPr/>
        </p:nvCxnSpPr>
        <p:spPr>
          <a:xfrm flipH="1">
            <a:off x="3863914" y="4970144"/>
            <a:ext cx="310474" cy="4681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 flipH="1">
            <a:off x="3034291" y="4883271"/>
            <a:ext cx="1018246" cy="5717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接點 36"/>
          <p:cNvCxnSpPr/>
          <p:nvPr/>
        </p:nvCxnSpPr>
        <p:spPr>
          <a:xfrm flipH="1">
            <a:off x="2122005" y="4813577"/>
            <a:ext cx="1773763" cy="6246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4476583" y="4891860"/>
            <a:ext cx="105982" cy="5631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7" name="群組 26"/>
          <p:cNvGrpSpPr/>
          <p:nvPr/>
        </p:nvGrpSpPr>
        <p:grpSpPr>
          <a:xfrm rot="20206641">
            <a:off x="2606530" y="4754674"/>
            <a:ext cx="1148498" cy="732590"/>
            <a:chOff x="954183" y="4172069"/>
            <a:chExt cx="1148498" cy="732590"/>
          </a:xfrm>
        </p:grpSpPr>
        <p:sp>
          <p:nvSpPr>
            <p:cNvPr id="22" name="向下箭號 21"/>
            <p:cNvSpPr/>
            <p:nvPr/>
          </p:nvSpPr>
          <p:spPr>
            <a:xfrm rot="16200000">
              <a:off x="1171318" y="3973295"/>
              <a:ext cx="732590" cy="113013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954183" y="4325592"/>
              <a:ext cx="1089593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zh-TW" sz="2000" b="0" cap="none" spc="0" dirty="0" smtClean="0">
                  <a:ln w="0"/>
                  <a:solidFill>
                    <a:schemeClr val="accent6">
                      <a:lumMod val="40000"/>
                      <a:lumOff val="6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Request</a:t>
              </a:r>
              <a:endParaRPr lang="zh-TW" altLang="en-US" sz="20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221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-0.0842 0.00046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9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Testing &amp; Evaluation </a:t>
            </a:r>
            <a:r>
              <a:rPr lang="en-US" altLang="zh-TW" dirty="0"/>
              <a:t>Plan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Generate a set of workload</a:t>
            </a:r>
          </a:p>
          <a:p>
            <a:r>
              <a:rPr lang="en-US" altLang="zh-TW" dirty="0" smtClean="0"/>
              <a:t>2. Use simulators to perform stress test</a:t>
            </a:r>
          </a:p>
          <a:p>
            <a:r>
              <a:rPr lang="en-US" altLang="zh-TW" dirty="0" smtClean="0"/>
              <a:t>3. Analyze the data from database to see:</a:t>
            </a:r>
            <a:endParaRPr lang="en-US" altLang="zh-TW" dirty="0"/>
          </a:p>
          <a:p>
            <a:pPr lvl="1"/>
            <a:r>
              <a:rPr lang="en-US" altLang="zh-TW" dirty="0" smtClean="0"/>
              <a:t>loss rate of message packages</a:t>
            </a:r>
          </a:p>
          <a:p>
            <a:pPr lvl="1"/>
            <a:r>
              <a:rPr lang="en-US" altLang="zh-TW" dirty="0" smtClean="0"/>
              <a:t>correctness of message packages</a:t>
            </a:r>
          </a:p>
          <a:p>
            <a:r>
              <a:rPr lang="en-US" altLang="zh-TW" dirty="0" smtClean="0"/>
              <a:t>We want to observe that the number of working agents grow when message packages are sent at a higher frequency, and vice versa.</a:t>
            </a:r>
          </a:p>
        </p:txBody>
      </p:sp>
    </p:spTree>
    <p:extLst>
      <p:ext uri="{BB962C8B-B14F-4D97-AF65-F5344CB8AC3E}">
        <p14:creationId xmlns:p14="http://schemas.microsoft.com/office/powerpoint/2010/main" val="385462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Results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599" y="2315411"/>
            <a:ext cx="3302911" cy="256088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378" y="2315410"/>
            <a:ext cx="3163451" cy="2560889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451" y="2327385"/>
            <a:ext cx="3143501" cy="2536938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574" y="2339360"/>
            <a:ext cx="3163451" cy="253693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1958" y="2327385"/>
            <a:ext cx="3152486" cy="2536938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71870" y="2351335"/>
            <a:ext cx="3148248" cy="2536938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1313454" y="1817651"/>
            <a:ext cx="189519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Total messages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383562" y="1817651"/>
            <a:ext cx="296748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r>
              <a:rPr lang="en-US" altLang="zh-TW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essages for each agent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827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1258</TotalTime>
  <Words>209</Words>
  <Application>Microsoft Office PowerPoint</Application>
  <PresentationFormat>如螢幕大小 (4:3)</PresentationFormat>
  <Paragraphs>33</Paragraphs>
  <Slides>7</Slides>
  <Notes>0</Notes>
  <HiddenSlides>1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微軟正黑體</vt:lpstr>
      <vt:lpstr>Arial</vt:lpstr>
      <vt:lpstr>Trebuchet MS</vt:lpstr>
      <vt:lpstr>Wingdings 3</vt:lpstr>
      <vt:lpstr>多面向</vt:lpstr>
      <vt:lpstr>High Scalability IoT Messaging Architecture for Health Care </vt:lpstr>
      <vt:lpstr>Motivation</vt:lpstr>
      <vt:lpstr>Goals</vt:lpstr>
      <vt:lpstr>Reference &amp; Related Work</vt:lpstr>
      <vt:lpstr>System Architecture</vt:lpstr>
      <vt:lpstr>Testing &amp; Evaluation Plan</vt:lpstr>
      <vt:lpstr>Results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 &amp; Goals</dc:title>
  <dc:creator>.瑪利歐</dc:creator>
  <cp:lastModifiedBy>.瑪利歐</cp:lastModifiedBy>
  <cp:revision>25</cp:revision>
  <dcterms:created xsi:type="dcterms:W3CDTF">2015-05-11T23:36:52Z</dcterms:created>
  <dcterms:modified xsi:type="dcterms:W3CDTF">2015-06-10T13:39:12Z</dcterms:modified>
</cp:coreProperties>
</file>