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7559675" cx="10080625"/>
  <p:notesSz cx="7772400" cy="100584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7772400" cy="10058399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hape 3"/>
          <p:cNvSpPr/>
          <p:nvPr>
            <p:ph idx="2" type="sldImg"/>
          </p:nvPr>
        </p:nvSpPr>
        <p:spPr>
          <a:xfrm>
            <a:off x="1138237" y="763587"/>
            <a:ext cx="5492749" cy="37687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77875" y="4776787"/>
            <a:ext cx="6215061" cy="45227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 txBox="1"/>
          <p:nvPr>
            <p:ph idx="3" type="hdr"/>
          </p:nvPr>
        </p:nvSpPr>
        <p:spPr>
          <a:xfrm>
            <a:off x="0" y="0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" name="Shape 6"/>
          <p:cNvSpPr txBox="1"/>
          <p:nvPr>
            <p:ph idx="10" type="dt"/>
          </p:nvPr>
        </p:nvSpPr>
        <p:spPr>
          <a:xfrm>
            <a:off x="4398962" y="0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555161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398962" y="9555161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>
            <a:lvl1pPr indent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777875" y="4776787"/>
            <a:ext cx="6215061" cy="452278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38237" y="763587"/>
            <a:ext cx="5492749" cy="37687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398962" y="9555161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4398962" y="9555161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398962" y="9555161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4398962" y="9555161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371600" y="763587"/>
            <a:ext cx="5027611" cy="377031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77875" y="4776787"/>
            <a:ext cx="6216650" cy="4524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4398962" y="9555161"/>
            <a:ext cx="337026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idx="1" type="subTitle"/>
          </p:nvPr>
        </p:nvSpPr>
        <p:spPr>
          <a:xfrm>
            <a:off x="756046" y="4174177"/>
            <a:ext cx="8568599" cy="1153499"/>
          </a:xfrm>
          <a:prstGeom prst="rect">
            <a:avLst/>
          </a:prstGeom>
        </p:spPr>
        <p:txBody>
          <a:bodyPr anchorCtr="0" anchor="t" bIns="100775" lIns="100775" rIns="100775" tIns="10077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x="756046" y="2327122"/>
            <a:ext cx="8568599" cy="1704599"/>
          </a:xfrm>
          <a:prstGeom prst="rect">
            <a:avLst/>
          </a:prstGeom>
        </p:spPr>
        <p:txBody>
          <a:bodyPr anchorCtr="0" anchor="b" bIns="100775" lIns="100775" rIns="100775" tIns="100775"/>
          <a:lstStyle>
            <a:lvl1pPr algn="ctr">
              <a:spcBef>
                <a:spcPts val="0"/>
              </a:spcBef>
              <a:buSzPct val="100000"/>
              <a:defRPr sz="5300"/>
            </a:lvl1pPr>
            <a:lvl2pPr algn="ctr">
              <a:spcBef>
                <a:spcPts val="0"/>
              </a:spcBef>
              <a:buSzPct val="100000"/>
              <a:defRPr sz="5300"/>
            </a:lvl2pPr>
            <a:lvl3pPr algn="ctr">
              <a:spcBef>
                <a:spcPts val="0"/>
              </a:spcBef>
              <a:buSzPct val="100000"/>
              <a:defRPr sz="5300"/>
            </a:lvl3pPr>
            <a:lvl4pPr algn="ctr">
              <a:spcBef>
                <a:spcPts val="0"/>
              </a:spcBef>
              <a:buSzPct val="100000"/>
              <a:defRPr sz="5300"/>
            </a:lvl4pPr>
            <a:lvl5pPr algn="ctr">
              <a:spcBef>
                <a:spcPts val="0"/>
              </a:spcBef>
              <a:buSzPct val="100000"/>
              <a:defRPr sz="5300"/>
            </a:lvl5pPr>
            <a:lvl6pPr algn="ctr">
              <a:spcBef>
                <a:spcPts val="0"/>
              </a:spcBef>
              <a:buSzPct val="100000"/>
              <a:defRPr sz="5300"/>
            </a:lvl6pPr>
            <a:lvl7pPr algn="ctr">
              <a:spcBef>
                <a:spcPts val="0"/>
              </a:spcBef>
              <a:buSzPct val="100000"/>
              <a:defRPr sz="5300"/>
            </a:lvl7pPr>
            <a:lvl8pPr algn="ctr">
              <a:spcBef>
                <a:spcPts val="0"/>
              </a:spcBef>
              <a:buSzPct val="100000"/>
              <a:defRPr sz="5300"/>
            </a:lvl8pPr>
            <a:lvl9pPr algn="ctr">
              <a:spcBef>
                <a:spcPts val="0"/>
              </a:spcBef>
              <a:buSzPct val="100000"/>
              <a:defRPr sz="53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9433267" y="6981107"/>
            <a:ext cx="604800" cy="578400"/>
          </a:xfrm>
          <a:prstGeom prst="rect">
            <a:avLst/>
          </a:prstGeom>
        </p:spPr>
        <p:txBody>
          <a:bodyPr anchorCtr="0" anchor="ctr" bIns="100775" lIns="100775" rIns="100775" tIns="10077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504031" y="302737"/>
            <a:ext cx="9072599" cy="1259999"/>
          </a:xfrm>
          <a:prstGeom prst="rect">
            <a:avLst/>
          </a:prstGeom>
        </p:spPr>
        <p:txBody>
          <a:bodyPr anchorCtr="0" anchor="b" bIns="100775" lIns="100775" rIns="100775" tIns="10077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504031" y="1763924"/>
            <a:ext cx="9072599" cy="5475899"/>
          </a:xfrm>
          <a:prstGeom prst="rect">
            <a:avLst/>
          </a:prstGeom>
        </p:spPr>
        <p:txBody>
          <a:bodyPr anchorCtr="0" anchor="t" bIns="100775" lIns="100775" rIns="100775" tIns="10077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9433267" y="6981107"/>
            <a:ext cx="604800" cy="578400"/>
          </a:xfrm>
          <a:prstGeom prst="rect">
            <a:avLst/>
          </a:prstGeom>
        </p:spPr>
        <p:txBody>
          <a:bodyPr anchorCtr="0" anchor="ctr" bIns="100775" lIns="100775" rIns="100775" tIns="10077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504031" y="302737"/>
            <a:ext cx="9072599" cy="1259999"/>
          </a:xfrm>
          <a:prstGeom prst="rect">
            <a:avLst/>
          </a:prstGeom>
        </p:spPr>
        <p:txBody>
          <a:bodyPr anchorCtr="0" anchor="b" bIns="100775" lIns="100775" rIns="100775" tIns="10077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504031" y="1763924"/>
            <a:ext cx="4403700" cy="5475899"/>
          </a:xfrm>
          <a:prstGeom prst="rect">
            <a:avLst/>
          </a:prstGeom>
        </p:spPr>
        <p:txBody>
          <a:bodyPr anchorCtr="0" anchor="t" bIns="100775" lIns="100775" rIns="100775" tIns="10077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5172905" y="1763924"/>
            <a:ext cx="4403700" cy="5475899"/>
          </a:xfrm>
          <a:prstGeom prst="rect">
            <a:avLst/>
          </a:prstGeom>
        </p:spPr>
        <p:txBody>
          <a:bodyPr anchorCtr="0" anchor="t" bIns="100775" lIns="100775" rIns="100775" tIns="10077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9433267" y="6981107"/>
            <a:ext cx="604800" cy="578400"/>
          </a:xfrm>
          <a:prstGeom prst="rect">
            <a:avLst/>
          </a:prstGeom>
        </p:spPr>
        <p:txBody>
          <a:bodyPr anchorCtr="0" anchor="ctr" bIns="100775" lIns="100775" rIns="100775" tIns="10077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504031" y="302737"/>
            <a:ext cx="9072599" cy="1259999"/>
          </a:xfrm>
          <a:prstGeom prst="rect">
            <a:avLst/>
          </a:prstGeom>
        </p:spPr>
        <p:txBody>
          <a:bodyPr anchorCtr="0" anchor="b" bIns="100775" lIns="100775" rIns="100775" tIns="10077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9433267" y="6981107"/>
            <a:ext cx="604800" cy="578400"/>
          </a:xfrm>
          <a:prstGeom prst="rect">
            <a:avLst/>
          </a:prstGeom>
        </p:spPr>
        <p:txBody>
          <a:bodyPr anchorCtr="0" anchor="ctr" bIns="100775" lIns="100775" rIns="100775" tIns="10077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x="504031" y="6476186"/>
            <a:ext cx="9072599" cy="763500"/>
          </a:xfrm>
          <a:prstGeom prst="rect">
            <a:avLst/>
          </a:prstGeom>
        </p:spPr>
        <p:txBody>
          <a:bodyPr anchorCtr="0" anchor="t" bIns="100775" lIns="100775" rIns="100775" tIns="10077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20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9433267" y="6981107"/>
            <a:ext cx="604800" cy="578400"/>
          </a:xfrm>
          <a:prstGeom prst="rect">
            <a:avLst/>
          </a:prstGeom>
        </p:spPr>
        <p:txBody>
          <a:bodyPr anchorCtr="0" anchor="ctr" bIns="100775" lIns="100775" rIns="100775" tIns="10077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2" type="sldNum"/>
          </p:nvPr>
        </p:nvSpPr>
        <p:spPr>
          <a:xfrm>
            <a:off x="9433267" y="6981107"/>
            <a:ext cx="604800" cy="578400"/>
          </a:xfrm>
          <a:prstGeom prst="rect">
            <a:avLst/>
          </a:prstGeom>
        </p:spPr>
        <p:txBody>
          <a:bodyPr anchorCtr="0" anchor="ctr" bIns="100775" lIns="100775" rIns="100775" tIns="10077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TwoObj">
  <p:cSld name="Title, Text, and 2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60362" y="301625"/>
            <a:ext cx="8277299" cy="12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775" lIns="100775" rIns="100775" tIns="100775"/>
          <a:lstStyle>
            <a:lvl1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503237" y="1768475"/>
            <a:ext cx="3989400" cy="4986299"/>
          </a:xfrm>
          <a:prstGeom prst="rect">
            <a:avLst/>
          </a:prstGeom>
          <a:noFill/>
          <a:ln>
            <a:noFill/>
          </a:ln>
        </p:spPr>
        <p:txBody>
          <a:bodyPr anchorCtr="0" anchor="t" bIns="100775" lIns="100775" rIns="100775" tIns="100775"/>
          <a:lstStyle>
            <a:lvl1pPr indent="-3429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defRPr/>
            </a:lvl1pPr>
            <a:lvl2pPr indent="-2857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defRPr/>
            </a:lvl2pPr>
            <a:lvl3pPr indent="-2286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defRPr/>
            </a:lvl3pPr>
            <a:lvl4pPr indent="-228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defRPr/>
            </a:lvl4pPr>
            <a:lvl5pPr indent="-228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5025" y="1768475"/>
            <a:ext cx="3990899" cy="24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775" lIns="100775" rIns="100775" tIns="100775"/>
          <a:lstStyle>
            <a:lvl1pPr indent="-3429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defRPr/>
            </a:lvl1pPr>
            <a:lvl2pPr indent="-2857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defRPr/>
            </a:lvl2pPr>
            <a:lvl3pPr indent="-2286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defRPr/>
            </a:lvl3pPr>
            <a:lvl4pPr indent="-228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defRPr/>
            </a:lvl4pPr>
            <a:lvl5pPr indent="-228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4645025" y="4337050"/>
            <a:ext cx="3990899" cy="2417699"/>
          </a:xfrm>
          <a:prstGeom prst="rect">
            <a:avLst/>
          </a:prstGeom>
          <a:noFill/>
          <a:ln>
            <a:noFill/>
          </a:ln>
        </p:spPr>
        <p:txBody>
          <a:bodyPr anchorCtr="0" anchor="t" bIns="100775" lIns="100775" rIns="100775" tIns="100775"/>
          <a:lstStyle>
            <a:lvl1pPr indent="-3429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defRPr/>
            </a:lvl1pPr>
            <a:lvl2pPr indent="-2857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defRPr/>
            </a:lvl2pPr>
            <a:lvl3pPr indent="-2286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defRPr/>
            </a:lvl3pPr>
            <a:lvl4pPr indent="-228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defRPr/>
            </a:lvl4pPr>
            <a:lvl5pPr indent="-228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503237" y="6886575"/>
            <a:ext cx="2344799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014661" y="6886575"/>
            <a:ext cx="3192600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435725" y="6886575"/>
            <a:ext cx="2344799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60362" y="301625"/>
            <a:ext cx="8277299" cy="12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775" lIns="100775" rIns="100775" tIns="100775"/>
          <a:lstStyle>
            <a:lvl1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503237" y="1768475"/>
            <a:ext cx="8132700" cy="4986299"/>
          </a:xfrm>
          <a:prstGeom prst="rect">
            <a:avLst/>
          </a:prstGeom>
          <a:noFill/>
          <a:ln>
            <a:noFill/>
          </a:ln>
        </p:spPr>
        <p:txBody>
          <a:bodyPr anchorCtr="0" anchor="t" bIns="100775" lIns="100775" rIns="100775" tIns="100775"/>
          <a:lstStyle>
            <a:lvl1pPr indent="-3429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defRPr/>
            </a:lvl1pPr>
            <a:lvl2pPr indent="-2857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defRPr/>
            </a:lvl2pPr>
            <a:lvl3pPr indent="-2286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defRPr/>
            </a:lvl3pPr>
            <a:lvl4pPr indent="-228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defRPr/>
            </a:lvl4pPr>
            <a:lvl5pPr indent="-228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503237" y="6886575"/>
            <a:ext cx="2344799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014661" y="6886575"/>
            <a:ext cx="3192600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435725" y="6886575"/>
            <a:ext cx="2344799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 and 2 Content over 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60362" y="301625"/>
            <a:ext cx="8277299" cy="12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775" lIns="100775" rIns="100775" tIns="100775"/>
          <a:lstStyle>
            <a:lvl1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29718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3886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503237" y="1768475"/>
            <a:ext cx="3989400" cy="24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775" lIns="100775" rIns="100775" tIns="100775"/>
          <a:lstStyle>
            <a:lvl1pPr indent="-3429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defRPr/>
            </a:lvl1pPr>
            <a:lvl2pPr indent="-2857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defRPr/>
            </a:lvl2pPr>
            <a:lvl3pPr indent="-2286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defRPr/>
            </a:lvl3pPr>
            <a:lvl4pPr indent="-228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defRPr/>
            </a:lvl4pPr>
            <a:lvl5pPr indent="-228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45025" y="1768475"/>
            <a:ext cx="3990899" cy="24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775" lIns="100775" rIns="100775" tIns="100775"/>
          <a:lstStyle>
            <a:lvl1pPr indent="-3429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defRPr/>
            </a:lvl1pPr>
            <a:lvl2pPr indent="-2857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defRPr/>
            </a:lvl2pPr>
            <a:lvl3pPr indent="-2286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defRPr/>
            </a:lvl3pPr>
            <a:lvl4pPr indent="-228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defRPr/>
            </a:lvl4pPr>
            <a:lvl5pPr indent="-228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3" type="body"/>
          </p:nvPr>
        </p:nvSpPr>
        <p:spPr>
          <a:xfrm>
            <a:off x="503237" y="4337050"/>
            <a:ext cx="8132700" cy="2417699"/>
          </a:xfrm>
          <a:prstGeom prst="rect">
            <a:avLst/>
          </a:prstGeom>
          <a:noFill/>
          <a:ln>
            <a:noFill/>
          </a:ln>
        </p:spPr>
        <p:txBody>
          <a:bodyPr anchorCtr="0" anchor="t" bIns="100775" lIns="100775" rIns="100775" tIns="100775"/>
          <a:lstStyle>
            <a:lvl1pPr indent="-342900" marL="342900" rtl="0" algn="l">
              <a:lnSpc>
                <a:spcPct val="93000"/>
              </a:lnSpc>
              <a:spcBef>
                <a:spcPts val="0"/>
              </a:spcBef>
              <a:spcAft>
                <a:spcPts val="1425"/>
              </a:spcAft>
              <a:defRPr/>
            </a:lvl1pPr>
            <a:lvl2pPr indent="-285750" marL="742950" rtl="0" algn="l">
              <a:lnSpc>
                <a:spcPct val="93000"/>
              </a:lnSpc>
              <a:spcBef>
                <a:spcPts val="0"/>
              </a:spcBef>
              <a:spcAft>
                <a:spcPts val="1138"/>
              </a:spcAft>
              <a:defRPr/>
            </a:lvl2pPr>
            <a:lvl3pPr indent="-228600" marL="1143000" rtl="0" algn="l">
              <a:lnSpc>
                <a:spcPct val="93000"/>
              </a:lnSpc>
              <a:spcBef>
                <a:spcPts val="0"/>
              </a:spcBef>
              <a:spcAft>
                <a:spcPts val="850"/>
              </a:spcAft>
              <a:defRPr/>
            </a:lvl3pPr>
            <a:lvl4pPr indent="-228600" marL="1600200" rtl="0" algn="l">
              <a:lnSpc>
                <a:spcPct val="93000"/>
              </a:lnSpc>
              <a:spcBef>
                <a:spcPts val="0"/>
              </a:spcBef>
              <a:spcAft>
                <a:spcPts val="575"/>
              </a:spcAft>
              <a:defRPr/>
            </a:lvl4pPr>
            <a:lvl5pPr indent="-228600" marL="2057400" rtl="0" algn="l">
              <a:lnSpc>
                <a:spcPct val="93000"/>
              </a:lnSpc>
              <a:spcBef>
                <a:spcPts val="0"/>
              </a:spcBef>
              <a:spcAft>
                <a:spcPts val="288"/>
              </a:spcAft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503237" y="6886575"/>
            <a:ext cx="2344799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14661" y="6886575"/>
            <a:ext cx="3192600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435725" y="6886575"/>
            <a:ext cx="2344799" cy="517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>
            <a:lvl1pPr indent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504031" y="302737"/>
            <a:ext cx="9072599" cy="1259999"/>
          </a:xfrm>
          <a:prstGeom prst="rect">
            <a:avLst/>
          </a:prstGeom>
          <a:noFill/>
          <a:ln>
            <a:noFill/>
          </a:ln>
        </p:spPr>
        <p:txBody>
          <a:bodyPr anchorCtr="0" anchor="b" bIns="100775" lIns="100775" rIns="100775" tIns="10077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04031" y="1763924"/>
            <a:ext cx="9072599" cy="5475899"/>
          </a:xfrm>
          <a:prstGeom prst="rect">
            <a:avLst/>
          </a:prstGeom>
          <a:noFill/>
          <a:ln>
            <a:noFill/>
          </a:ln>
        </p:spPr>
        <p:txBody>
          <a:bodyPr anchorCtr="0" anchor="t" bIns="100775" lIns="100775" rIns="100775" tIns="100775"/>
          <a:lstStyle>
            <a:lvl1pPr>
              <a:spcBef>
                <a:spcPts val="700"/>
              </a:spcBef>
              <a:buSzPct val="100000"/>
              <a:defRPr sz="3300"/>
            </a:lvl1pPr>
            <a:lvl2pPr>
              <a:spcBef>
                <a:spcPts val="500"/>
              </a:spcBef>
              <a:buSzPct val="100000"/>
              <a:defRPr sz="2600"/>
            </a:lvl2pPr>
            <a:lvl3pPr>
              <a:spcBef>
                <a:spcPts val="500"/>
              </a:spcBef>
              <a:buSzPct val="100000"/>
              <a:defRPr sz="2600"/>
            </a:lvl3pPr>
            <a:lvl4pPr>
              <a:spcBef>
                <a:spcPts val="400"/>
              </a:spcBef>
              <a:buSzPct val="100000"/>
              <a:defRPr sz="2000"/>
            </a:lvl4pPr>
            <a:lvl5pPr>
              <a:spcBef>
                <a:spcPts val="400"/>
              </a:spcBef>
              <a:buSzPct val="100000"/>
              <a:defRPr sz="2000"/>
            </a:lvl5pPr>
            <a:lvl6pPr>
              <a:spcBef>
                <a:spcPts val="400"/>
              </a:spcBef>
              <a:buSzPct val="100000"/>
              <a:defRPr sz="2000"/>
            </a:lvl6pPr>
            <a:lvl7pPr>
              <a:spcBef>
                <a:spcPts val="400"/>
              </a:spcBef>
              <a:buSzPct val="100000"/>
              <a:defRPr sz="2000"/>
            </a:lvl7pPr>
            <a:lvl8pPr>
              <a:spcBef>
                <a:spcPts val="400"/>
              </a:spcBef>
              <a:buSzPct val="100000"/>
              <a:defRPr sz="2000"/>
            </a:lvl8pPr>
            <a:lvl9pPr>
              <a:spcBef>
                <a:spcPts val="400"/>
              </a:spcBef>
              <a:buSzPct val="100000"/>
              <a:defRPr sz="20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9433267" y="698110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775" lIns="100775" rIns="100775" tIns="100775">
            <a:noAutofit/>
          </a:bodyPr>
          <a:lstStyle>
            <a:lvl1pPr algn="r">
              <a:spcBef>
                <a:spcPts val="0"/>
              </a:spcBef>
              <a:buNone/>
              <a:defRPr sz="14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05.png"/><Relationship Id="rId3" Type="http://schemas.openxmlformats.org/officeDocument/2006/relationships/image" Target="../media/image03.png"/><Relationship Id="rId6" Type="http://schemas.openxmlformats.org/officeDocument/2006/relationships/image" Target="../media/image02.png"/><Relationship Id="rId5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06.png"/><Relationship Id="rId3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08.png"/><Relationship Id="rId3" Type="http://schemas.openxmlformats.org/officeDocument/2006/relationships/image" Target="../media/image0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1260475" y="1236662"/>
            <a:ext cx="7559675" cy="26320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6000" u="none" cap="none" strike="noStrike">
                <a:solidFill>
                  <a:srgbClr val="198A8A"/>
                </a:solidFill>
                <a:latin typeface="Arial"/>
                <a:ea typeface="Arial"/>
                <a:cs typeface="Arial"/>
                <a:sym typeface="Arial"/>
              </a:rPr>
              <a:t>eNanny: </a:t>
            </a:r>
            <a:br>
              <a:rPr b="1" baseline="0" i="0" lang="en-US" sz="6000" u="none" cap="none" strike="noStrike">
                <a:solidFill>
                  <a:srgbClr val="198A8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6000" u="none" cap="none" strike="noStrike">
                <a:solidFill>
                  <a:srgbClr val="198A8A"/>
                </a:solidFill>
                <a:latin typeface="Arial"/>
                <a:ea typeface="Arial"/>
                <a:cs typeface="Arial"/>
                <a:sym typeface="Arial"/>
              </a:rPr>
              <a:t>Child Tracking App</a:t>
            </a:r>
          </a:p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260475" y="3970337"/>
            <a:ext cx="7559675" cy="1825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0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Andrew Manalo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Kevin White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CS237 – Spring 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60362" y="301625"/>
            <a:ext cx="8280399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6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100" u="none" cap="none" strike="noStrike">
                <a:solidFill>
                  <a:srgbClr val="198A8A"/>
                </a:solidFill>
                <a:latin typeface="Arial"/>
                <a:ea typeface="Arial"/>
                <a:cs typeface="Arial"/>
                <a:sym typeface="Arial"/>
              </a:rPr>
              <a:t>Motivation and Goals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503237" y="1768475"/>
            <a:ext cx="3970337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4825">
            <a:noAutofit/>
          </a:bodyPr>
          <a:lstStyle/>
          <a:p>
            <a:pPr indent="-4191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/>
              <a:t>Parent supervision is declining, while cell phone ownership among children is increasing.</a:t>
            </a:r>
          </a:p>
          <a:p>
            <a:pPr indent="-4191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/>
              <a:t>Create an Android app that uses Google Cloud Messaging APIs to allow parents to keep track of their children.</a:t>
            </a:r>
          </a:p>
          <a:p>
            <a:pPr indent="-4191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/>
              <a:t>Provide a open-source framework to allow for future improvements that don’t require the up-front price or subscription cost of existing apps.</a:t>
            </a:r>
          </a:p>
          <a:p>
            <a:pPr indent="-279400" lvl="0" marL="4572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1425"/>
              </a:spcAft>
              <a:buNone/>
            </a:pPr>
            <a:r>
              <a:t/>
            </a:r>
            <a:endParaRPr b="0" baseline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4583112" y="4624375"/>
            <a:ext cx="4057799" cy="21335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rIns="0" tIns="28075">
            <a:noAutofit/>
          </a:bodyPr>
          <a:lstStyle/>
          <a:p>
            <a:pPr indent="-354012" lvl="0" marL="49371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1425" y="1208725"/>
            <a:ext cx="3721149" cy="3184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60362" y="301625"/>
            <a:ext cx="8280399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6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100" u="none" cap="none" strike="noStrike">
                <a:solidFill>
                  <a:srgbClr val="198A8A"/>
                </a:solidFill>
                <a:latin typeface="Arial"/>
                <a:ea typeface="Arial"/>
                <a:cs typeface="Arial"/>
                <a:sym typeface="Arial"/>
              </a:rPr>
              <a:t>Related Work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503237" y="1768475"/>
            <a:ext cx="8135936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1225">
            <a:noAutofit/>
          </a:bodyPr>
          <a:lstStyle/>
          <a:p>
            <a:pPr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2200"/>
              <a:t>Existing Apps:</a:t>
            </a:r>
          </a:p>
          <a:p>
            <a:pPr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400"/>
              <a:t> </a:t>
            </a:r>
            <a:r>
              <a:rPr lang="en-US" sz="1800"/>
              <a:t> My Mobile Watchdog </a:t>
            </a:r>
            <a:r>
              <a:rPr lang="en-US" sz="1400"/>
              <a:t>  </a:t>
            </a:r>
            <a:r>
              <a:rPr lang="en-US" sz="1800"/>
              <a:t>    	PhoneSheriff		      Net Nanny		 Qustodio</a:t>
            </a:r>
          </a:p>
          <a:p>
            <a:pPr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400"/>
              <a:t>	       $45				     $49.95				 $13/year			       $45      </a:t>
            </a:r>
          </a:p>
          <a:p>
            <a:pPr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0887" y="2464200"/>
            <a:ext cx="952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6612" y="2464200"/>
            <a:ext cx="952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42337" y="2464200"/>
            <a:ext cx="9525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87137" y="2464200"/>
            <a:ext cx="952500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60362" y="301625"/>
            <a:ext cx="8280399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6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lang="en-US" sz="4100">
                <a:solidFill>
                  <a:srgbClr val="198A8A"/>
                </a:solidFill>
              </a:rPr>
              <a:t>Architecture / Use Case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225" y="1676450"/>
            <a:ext cx="4491600" cy="325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38332" y="1676450"/>
            <a:ext cx="4903800" cy="32523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214225" y="5149900"/>
            <a:ext cx="9528000" cy="21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>
                <a:solidFill>
                  <a:schemeClr val="dk1"/>
                </a:solidFill>
              </a:rPr>
              <a:t>Periodic Updates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>
                <a:solidFill>
                  <a:schemeClr val="dk1"/>
                </a:solidFill>
              </a:rPr>
              <a:t>Child phones send updates periodically to the GCM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>
                <a:solidFill>
                  <a:schemeClr val="dk1"/>
                </a:solidFill>
              </a:rPr>
              <a:t>On-demand Updates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>
                <a:solidFill>
                  <a:schemeClr val="dk1"/>
                </a:solidFill>
              </a:rPr>
              <a:t>Parent phones can request updates from child phones above a threshold battery percentage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60348" y="301625"/>
            <a:ext cx="9393600" cy="126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4100">
                <a:solidFill>
                  <a:srgbClr val="198A8A"/>
                </a:solidFill>
              </a:rPr>
              <a:t>Challenges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360350" y="1420600"/>
            <a:ext cx="9292199" cy="577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/>
              <a:t>Battery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US" sz="2200"/>
              <a:t>Problem: Accessing GPS Location on Android drains battery fast</a:t>
            </a:r>
          </a:p>
          <a:p>
            <a:pPr indent="-3683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-US" sz="2200"/>
              <a:t>~.66% / min on Droid Turbo with 3900 mAh battery attempting to access GPS Location Provider once a second 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US" sz="2200"/>
              <a:t>Solution: </a:t>
            </a:r>
          </a:p>
          <a:p>
            <a:pPr indent="-3683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-US" sz="2200"/>
              <a:t>Adjust the periodic update rate on child phones based on remaining battery</a:t>
            </a:r>
          </a:p>
          <a:p>
            <a:pPr indent="-3683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-US" sz="2200"/>
              <a:t>Set a minimum battery amount for on-demand updates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/>
              <a:t>Security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US" sz="2200"/>
              <a:t>Problem: Limiting access to the location of children exclusively to authorized parent phones</a:t>
            </a:r>
          </a:p>
          <a:p>
            <a:pPr indent="-3683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US" sz="2200"/>
              <a:t>Solution:</a:t>
            </a:r>
          </a:p>
          <a:p>
            <a:pPr indent="-3683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-US" sz="2200"/>
              <a:t>Append a child phone’s ID and passwords to GCM payload</a:t>
            </a:r>
          </a:p>
          <a:p>
            <a:pPr indent="-3683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-US" sz="2200"/>
              <a:t>Match device ID and password on parent phone when retrieving child phone location</a:t>
            </a:r>
          </a:p>
          <a:p>
            <a:pPr indent="-3683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-US" sz="2200"/>
              <a:t>Require parent and child phones to be local to each other during setup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60348" y="301625"/>
            <a:ext cx="9368400" cy="126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60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1" baseline="0" i="0" lang="en-US" sz="4100" u="none" cap="none" strike="noStrike">
                <a:solidFill>
                  <a:srgbClr val="198A8A"/>
                </a:solidFill>
                <a:latin typeface="Arial"/>
                <a:ea typeface="Arial"/>
                <a:cs typeface="Arial"/>
                <a:sym typeface="Arial"/>
              </a:rPr>
              <a:t>Results and Future W</a:t>
            </a:r>
            <a:r>
              <a:rPr lang="en-US" sz="4100">
                <a:solidFill>
                  <a:srgbClr val="198A8A"/>
                </a:solidFill>
              </a:rPr>
              <a:t>ork</a:t>
            </a:r>
          </a:p>
        </p:txBody>
      </p:sp>
      <p:pic>
        <p:nvPicPr>
          <p:cNvPr id="100" name="Shape 10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80724" y="1842577"/>
            <a:ext cx="2185199" cy="387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124" y="1848737"/>
            <a:ext cx="2185199" cy="38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5466800" y="1839175"/>
            <a:ext cx="4211099" cy="39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200"/>
              <a:t>Future Work: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/>
              <a:t>Move the security solution off client applications to prevent access child information in case the device is lost or stolen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/>
              <a:t>Whitelist areas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/>
              <a:t>Encryption of messages at source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