
<file path=[Content_Types].xml><?xml version="1.0" encoding="utf-8"?>
<Types xmlns="http://schemas.openxmlformats.org/package/2006/content-types"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2" Type="http://schemas.openxmlformats.org/officeDocument/2006/relationships/slide" Target="slides/slide7.xml"/><Relationship Id="rId2" Type="http://schemas.openxmlformats.org/officeDocument/2006/relationships/presProps" Target="presProps.xml"/><Relationship Id="rId1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3" Type="http://schemas.openxmlformats.org/officeDocument/2006/relationships/tableStyles" Target="tableStyles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/>
        </p:txBody>
      </p:sp>
      <p:cxnSp>
        <p:nvCxnSpPr>
          <p:cNvPr id="12" name="Shape 12"/>
          <p:cNvCxnSpPr/>
          <p:nvPr/>
        </p:nvCxnSpPr>
        <p:spPr>
          <a:xfrm>
            <a:off x="457200" y="411479"/>
            <a:ext cx="8229600" cy="0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" name="Shape 13"/>
          <p:cNvCxnSpPr/>
          <p:nvPr/>
        </p:nvCxnSpPr>
        <p:spPr>
          <a:xfrm>
            <a:off x="457200" y="3633382"/>
            <a:ext cx="8229600" cy="0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" name="Shape 1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cxnSp>
        <p:nvCxnSpPr>
          <p:cNvPr id="18" name="Shape 18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cap="flat" cmpd="sng" w="50800">
            <a:solidFill>
              <a:srgbClr val="DA000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" name="Shape 1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cxnSp>
        <p:nvCxnSpPr>
          <p:cNvPr id="24" name="Shape 24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cap="flat" cmpd="sng" w="50800">
            <a:solidFill>
              <a:srgbClr val="DA000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5" name="Shape 2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cxnSp>
        <p:nvCxnSpPr>
          <p:cNvPr id="28" name="Shape 28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cap="flat" cmpd="sng" w="5080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9" name="Shape 2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  <p:cxnSp>
        <p:nvCxnSpPr>
          <p:cNvPr id="32" name="Shape 32"/>
          <p:cNvCxnSpPr/>
          <p:nvPr/>
        </p:nvCxnSpPr>
        <p:spPr>
          <a:xfrm>
            <a:off x="457200" y="4317760"/>
            <a:ext cx="8229600" cy="0"/>
          </a:xfrm>
          <a:prstGeom prst="straightConnector1">
            <a:avLst/>
          </a:prstGeom>
          <a:noFill/>
          <a:ln cap="flat" cmpd="sng" w="508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3" name="Shape 3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57200" y="113139"/>
            <a:ext cx="8229600" cy="0"/>
          </a:xfrm>
          <a:prstGeom prst="straightConnector1">
            <a:avLst/>
          </a:prstGeom>
          <a:noFill/>
          <a:ln cap="flat" cmpd="sng" w="508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6" name="Shape 3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cxnSp>
        <p:nvCxnSpPr>
          <p:cNvPr id="7" name="Shape 7"/>
          <p:cNvCxnSpPr/>
          <p:nvPr/>
        </p:nvCxnSpPr>
        <p:spPr>
          <a:xfrm>
            <a:off x="457200" y="5023259"/>
            <a:ext cx="8229600" cy="0"/>
          </a:xfrm>
          <a:prstGeom prst="straightConnector1">
            <a:avLst/>
          </a:prstGeom>
          <a:noFill/>
          <a:ln cap="flat" cmpd="sng" w="508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" name="Shape 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3" Type="http://schemas.openxmlformats.org/officeDocument/2006/relationships/hyperlink" Target="http://ieeexplore.ieee.org/xpl/articleDetails.jsp?arnumber=6912751" TargetMode="Externa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ctrTitle"/>
          </p:nvPr>
        </p:nvSpPr>
        <p:spPr>
          <a:xfrm>
            <a:off x="457200" y="837324"/>
            <a:ext cx="8229600" cy="285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6600">
                <a:latin typeface="Georgia"/>
                <a:ea typeface="Georgia"/>
                <a:cs typeface="Georgia"/>
                <a:sym typeface="Georgia"/>
              </a:rPr>
              <a:t>SDN Based IoT-Cloud Comm.</a:t>
            </a:r>
          </a:p>
        </p:txBody>
      </p:sp>
      <p:sp>
        <p:nvSpPr>
          <p:cNvPr id="39" name="Shape 39"/>
          <p:cNvSpPr txBox="1"/>
          <p:nvPr>
            <p:ph idx="1" type="subTitle"/>
          </p:nvPr>
        </p:nvSpPr>
        <p:spPr>
          <a:xfrm>
            <a:off x="457200" y="3725917"/>
            <a:ext cx="8229600" cy="123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 algn="r">
              <a:spcBef>
                <a:spcPts val="0"/>
              </a:spcBef>
              <a:buNone/>
            </a:pPr>
            <a:r>
              <a:rPr lang="en" sz="2400"/>
              <a:t>Presented By:  Devendra K Lavaniya (26848236) </a:t>
            </a:r>
          </a:p>
          <a:p>
            <a:pPr indent="457200" rtl="0" algn="r">
              <a:spcBef>
                <a:spcPts val="0"/>
              </a:spcBef>
              <a:buNone/>
            </a:pPr>
            <a:r>
              <a:rPr lang="en" sz="2400"/>
              <a:t>Bradley Quadros (38321094)</a:t>
            </a:r>
          </a:p>
          <a:p>
            <a:pPr lvl="0" algn="r">
              <a:spcBef>
                <a:spcPts val="0"/>
              </a:spcBef>
              <a:buNone/>
            </a:pPr>
            <a:r>
              <a:rPr lang="en" sz="2400"/>
              <a:t> (</a:t>
            </a:r>
            <a:r>
              <a:rPr i="1" lang="en" sz="2400"/>
              <a:t>Collaborating with Gouxi Wang</a:t>
            </a:r>
            <a:r>
              <a:rPr lang="en" sz="2400"/>
              <a:t> )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Motivation / Goal: </a:t>
            </a:r>
          </a:p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Currently, IoT sensors directly connect to the Cloud and off-load all data in real time.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Consequence</a:t>
            </a:r>
            <a:r>
              <a:rPr i="1" lang="en" sz="2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: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i="1" lang="en" sz="18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Link/device Failures leads to loss of sensor data</a:t>
            </a:r>
            <a:r>
              <a:rPr lang="en" sz="18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</a:p>
          <a:p>
            <a:pPr indent="-355600" lvl="0" marL="4572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11111"/>
              <a:buFont typeface="Arial"/>
              <a:buChar char="●"/>
            </a:pPr>
            <a:r>
              <a:rPr i="1" lang="en" sz="18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No local control over what and how frequently to send data. </a:t>
            </a:r>
            <a:r>
              <a:rPr i="1" lang="en" sz="2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Solution : 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i="1" lang="en" sz="18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Implement a robust policy framework for IOT-Cloud communication. 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i="1" lang="en" sz="18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Using the concept of edge networking for transient storage &amp; SDN for policy based forwarding.</a:t>
            </a:r>
            <a:r>
              <a:rPr i="1" lang="en" sz="1800">
                <a:solidFill>
                  <a:srgbClr val="000000"/>
                </a:solidFill>
              </a:rPr>
              <a:t>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rgbClr val="292934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rgbClr val="292934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Related Works </a:t>
            </a:r>
          </a:p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M2M + SDN based management framework </a:t>
            </a:r>
          </a:p>
          <a:p>
            <a:pPr rtl="0">
              <a:spcBef>
                <a:spcPts val="0"/>
              </a:spcBef>
              <a:buNone/>
            </a:pPr>
            <a:r>
              <a:rPr i="1" lang="en" sz="1400" u="sng">
                <a:solidFill>
                  <a:srgbClr val="1155CC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http://ieeexplore.ieee.org/xpl/articleDetails.jsp?arnumber=6912751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i="1" sz="1400">
              <a:latin typeface="Georgia"/>
              <a:ea typeface="Georgia"/>
              <a:cs typeface="Georgia"/>
              <a:sym typeface="Georgia"/>
            </a:endParaRPr>
          </a:p>
          <a:p>
            <a:pPr rtl="0">
              <a:spcBef>
                <a:spcPts val="0"/>
              </a:spcBef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MINA (</a:t>
            </a:r>
            <a:r>
              <a:rPr lang="en" sz="2400">
                <a:solidFill>
                  <a:srgbClr val="333333"/>
                </a:solidFill>
                <a:latin typeface="Georgia"/>
                <a:ea typeface="Georgia"/>
                <a:cs typeface="Georgia"/>
                <a:sym typeface="Georgia"/>
              </a:rPr>
              <a:t> Multinetwork INformation Architecture</a:t>
            </a:r>
            <a:r>
              <a:rPr lang="en">
                <a:solidFill>
                  <a:srgbClr val="333333"/>
                </a:solidFill>
                <a:latin typeface="Georgia"/>
                <a:ea typeface="Georgia"/>
                <a:cs typeface="Georgia"/>
                <a:sym typeface="Georgia"/>
              </a:rPr>
              <a:t>)</a:t>
            </a:r>
          </a:p>
          <a:p>
            <a:pPr rtl="0">
              <a:spcBef>
                <a:spcPts val="0"/>
              </a:spcBef>
              <a:buNone/>
            </a:pPr>
            <a:r>
              <a:rPr i="1" lang="en" sz="1400" u="sng">
                <a:solidFill>
                  <a:srgbClr val="1155CC"/>
                </a:solidFill>
                <a:latin typeface="Georgia"/>
                <a:ea typeface="Georgia"/>
                <a:cs typeface="Georgia"/>
                <a:sym typeface="Georgia"/>
              </a:rPr>
              <a:t>http://ieeexplore.ieee.org/xpl/login.jsp?tp=&amp;arnumber=6838365&amp;url=http%3A%2F%2Fieeexplore.ieee.org%2Fxpls%2Fabs_all.jsp%3Farnumber%3D6838365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i="1" sz="1200">
              <a:solidFill>
                <a:srgbClr val="33333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rtl="0">
              <a:spcBef>
                <a:spcPts val="0"/>
              </a:spcBef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Fog Networks/Edge Computing</a:t>
            </a:r>
          </a:p>
          <a:p>
            <a:pPr rtl="0">
              <a:spcBef>
                <a:spcPts val="0"/>
              </a:spcBef>
              <a:buNone/>
            </a:pPr>
            <a:r>
              <a:rPr i="1" lang="en" sz="1400" u="sng">
                <a:solidFill>
                  <a:srgbClr val="1155CC"/>
                </a:solidFill>
              </a:rPr>
              <a:t>http://ieeexplore.ieee.org/xpl/abstractAuthors.jsp?arnumber=7020884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457200" y="2821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Architecture</a:t>
            </a:r>
          </a:p>
        </p:txBody>
      </p:sp>
      <p:pic>
        <p:nvPicPr>
          <p:cNvPr id="57" name="Shape 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0975" y="1224925"/>
            <a:ext cx="7940551" cy="3918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Implementation 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23850" lvl="0" marL="4572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i="1" lang="en" sz="1500">
                <a:latin typeface="Georgia"/>
                <a:ea typeface="Georgia"/>
                <a:cs typeface="Georgia"/>
                <a:sym typeface="Georgia"/>
              </a:rPr>
              <a:t>Different sensor devices connected to the cloud using a OpenFlow enabled switch. Switch communicate with a SDN controller and Edge servers (One or more). </a:t>
            </a:r>
          </a:p>
          <a:p>
            <a:pPr indent="-323850" lvl="0" marL="4572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i="1" lang="en" sz="1500">
                <a:latin typeface="Georgia"/>
                <a:ea typeface="Georgia"/>
                <a:cs typeface="Georgia"/>
                <a:sym typeface="Georgia"/>
              </a:rPr>
              <a:t>SDN controller intercepts the data and creates flow to the cloud using OpenFlow protocol. </a:t>
            </a:r>
          </a:p>
          <a:p>
            <a:pPr indent="-323850" lvl="0" marL="4572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i="1" lang="en" sz="1500">
                <a:latin typeface="Georgia"/>
                <a:ea typeface="Georgia"/>
                <a:cs typeface="Georgia"/>
                <a:sym typeface="Georgia"/>
              </a:rPr>
              <a:t>Switch-Cloud link status is continuously monitored using a control signal from edge servers (currently implemented using ping).  </a:t>
            </a:r>
          </a:p>
          <a:p>
            <a:pPr indent="-323850" lvl="0" marL="4572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i="1" lang="en" sz="1500">
                <a:latin typeface="Georgia"/>
                <a:ea typeface="Georgia"/>
                <a:cs typeface="Georgia"/>
                <a:sym typeface="Georgia"/>
              </a:rPr>
              <a:t>Link failure or congestion is detected by the switch using pre-defined condition (consecutive ping failures) . Flow is modified to divert traffic to local edge server if link failure/congestion detected as a auto failover mechanism. </a:t>
            </a:r>
          </a:p>
          <a:p>
            <a:pPr indent="-323850" lvl="0" marL="4572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i="1" lang="en" sz="1500">
                <a:latin typeface="Georgia"/>
                <a:ea typeface="Georgia"/>
                <a:cs typeface="Georgia"/>
                <a:sym typeface="Georgia"/>
              </a:rPr>
              <a:t>As link comes back up, another flow-mod  entry directs the back to the cloud. </a:t>
            </a:r>
          </a:p>
          <a:p>
            <a:pPr indent="-323850" lvl="0" marL="4572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i="1" lang="en" sz="1500">
                <a:latin typeface="Georgia"/>
                <a:ea typeface="Georgia"/>
                <a:cs typeface="Georgia"/>
                <a:sym typeface="Georgia"/>
              </a:rPr>
              <a:t>Each packet is assigned a local sequence to make sensor data is stored in cloud in order.  </a:t>
            </a:r>
          </a:p>
          <a:p>
            <a:pPr indent="-323850" lvl="0" marL="45720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i="1" lang="en" sz="1500">
                <a:latin typeface="Georgia"/>
                <a:ea typeface="Georgia"/>
                <a:cs typeface="Georgia"/>
                <a:sym typeface="Georgia"/>
              </a:rPr>
              <a:t>Currently based on HTTP (TCP) traffic but can be implemented over UDP.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>
                <a:latin typeface="Georgia"/>
                <a:ea typeface="Georgia"/>
                <a:cs typeface="Georgia"/>
                <a:sym typeface="Georgia"/>
              </a:rPr>
              <a:t>Softwares/Tools/Test-Bed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457200" y="1200150"/>
            <a:ext cx="8229600" cy="420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Georgia"/>
                <a:ea typeface="Georgia"/>
                <a:cs typeface="Georgia"/>
                <a:sym typeface="Georgia"/>
              </a:rPr>
              <a:t>Test Environment </a:t>
            </a:r>
            <a:r>
              <a:rPr lang="en">
                <a:latin typeface="Georgia"/>
                <a:ea typeface="Georgia"/>
                <a:cs typeface="Georgia"/>
                <a:sym typeface="Georgia"/>
              </a:rPr>
              <a:t>: 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i="1" lang="en" sz="1800">
                <a:latin typeface="Georgia"/>
                <a:ea typeface="Georgia"/>
                <a:cs typeface="Georgia"/>
                <a:sym typeface="Georgia"/>
              </a:rPr>
              <a:t>OpenDayLight SDN Controller 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i="1" lang="en" sz="1800">
                <a:latin typeface="Georgia"/>
                <a:ea typeface="Georgia"/>
                <a:cs typeface="Georgia"/>
                <a:sym typeface="Georgia"/>
              </a:rPr>
              <a:t>Openflow Switch (OpenVSwitch)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i="1" lang="en" sz="1800">
                <a:latin typeface="Georgia"/>
                <a:ea typeface="Georgia"/>
                <a:cs typeface="Georgia"/>
                <a:sym typeface="Georgia"/>
              </a:rPr>
              <a:t>Different IoT sensors (Simulated using simple nodes)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i="1" lang="en" sz="1800">
                <a:latin typeface="Georgia"/>
                <a:ea typeface="Georgia"/>
                <a:cs typeface="Georgia"/>
                <a:sym typeface="Georgia"/>
              </a:rPr>
              <a:t>Edge Server and Cloud (Local HTTP server implementations)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i="1" lang="en" sz="1800">
                <a:latin typeface="Georgia"/>
                <a:ea typeface="Georgia"/>
                <a:cs typeface="Georgia"/>
                <a:sym typeface="Georgia"/>
              </a:rPr>
              <a:t>Mininet (SDN applications testbed with basic flow forwarding)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Georgia"/>
                <a:ea typeface="Georgia"/>
                <a:cs typeface="Georgia"/>
                <a:sym typeface="Georgia"/>
              </a:rPr>
              <a:t>Test Case/Results :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i="1" lang="en" sz="1800">
                <a:latin typeface="Georgia"/>
                <a:ea typeface="Georgia"/>
                <a:cs typeface="Georgia"/>
                <a:sym typeface="Georgia"/>
              </a:rPr>
              <a:t>Link Failure : Successive N failed ping 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i="1" lang="en" sz="1800">
                <a:latin typeface="Georgia"/>
                <a:ea typeface="Georgia"/>
                <a:cs typeface="Georgia"/>
                <a:sym typeface="Georgia"/>
              </a:rPr>
              <a:t>Link Congestion : Total M failures in fixed time intervals.   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i="1" lang="en" sz="1800">
                <a:latin typeface="Georgia"/>
                <a:ea typeface="Georgia"/>
                <a:cs typeface="Georgia"/>
                <a:sym typeface="Georgia"/>
              </a:rPr>
              <a:t>Auto-Failover in both cases, duplicates discarded at switch. 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i="1" lang="en" sz="1800">
                <a:latin typeface="Georgia"/>
                <a:ea typeface="Georgia"/>
                <a:cs typeface="Georgia"/>
                <a:sym typeface="Georgia"/>
              </a:rPr>
              <a:t>Packet numbering at switch to ensure sensor data is stored at cloud in sequence.   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Georgia"/>
                <a:ea typeface="Georgia"/>
                <a:cs typeface="Georgia"/>
                <a:sym typeface="Georgia"/>
              </a:rPr>
              <a:t> 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Georgia"/>
                <a:ea typeface="Georgia"/>
                <a:cs typeface="Georgia"/>
                <a:sym typeface="Georgia"/>
              </a:rPr>
              <a:t>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Future Work 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93700" lvl="0" marL="457200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i="1" lang="en" sz="2600">
                <a:latin typeface="Georgia"/>
                <a:ea typeface="Georgia"/>
                <a:cs typeface="Georgia"/>
                <a:sym typeface="Georgia"/>
              </a:rPr>
              <a:t>Adding more functionalities to the SDN based flows to implement a comprehensive policy framework for secure, flexible and robust communication.</a:t>
            </a:r>
          </a:p>
          <a:p>
            <a:pPr indent="-393700" lvl="0" marL="457200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i="1" lang="en" sz="2600">
                <a:latin typeface="Georgia"/>
                <a:ea typeface="Georgia"/>
                <a:cs typeface="Georgia"/>
                <a:sym typeface="Georgia"/>
              </a:rPr>
              <a:t>More granular control over data forwarded to cloud (Pre-processing at Edge Servers)</a:t>
            </a:r>
          </a:p>
          <a:p>
            <a:pPr indent="-393700" lvl="0" marL="457200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i="1" lang="en" sz="2600">
                <a:latin typeface="Georgia"/>
                <a:ea typeface="Georgia"/>
                <a:cs typeface="Georgia"/>
                <a:sym typeface="Georgia"/>
              </a:rPr>
              <a:t>Location aware edge-server placement for large scale deployment. 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