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219" y="168293"/>
            <a:ext cx="8415311" cy="651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en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CompSci 237 - Spring 2015: Distributed Systems Middleware</a:t>
            </a:r>
          </a:p>
          <a:p>
            <a:pPr algn="ctr"/>
            <a:endParaRPr lang="en" sz="2800" dirty="0">
              <a:solidFill>
                <a:srgbClr val="000000"/>
              </a:solidFill>
            </a:endParaRPr>
          </a:p>
          <a:p>
            <a:pPr algn="ctr"/>
            <a:endParaRPr lang="en" sz="2800" dirty="0" smtClean="0">
              <a:solidFill>
                <a:srgbClr val="000000"/>
              </a:solidFill>
            </a:endParaRPr>
          </a:p>
          <a:p>
            <a:pPr algn="ctr"/>
            <a:endParaRPr lang="en" sz="3200" dirty="0" smtClean="0">
              <a:solidFill>
                <a:srgbClr val="000000"/>
              </a:solidFill>
            </a:endParaRPr>
          </a:p>
          <a:p>
            <a:pPr algn="ctr"/>
            <a:r>
              <a:rPr lang="en" sz="3200" dirty="0" smtClean="0">
                <a:solidFill>
                  <a:srgbClr val="000000"/>
                </a:solidFill>
              </a:rPr>
              <a:t>Find </a:t>
            </a:r>
            <a:r>
              <a:rPr lang="en" sz="3200" dirty="0">
                <a:solidFill>
                  <a:srgbClr val="000000"/>
                </a:solidFill>
              </a:rPr>
              <a:t>New Buddy (FNB) </a:t>
            </a:r>
            <a:r>
              <a:rPr lang="en" sz="3200" dirty="0" smtClean="0">
                <a:solidFill>
                  <a:srgbClr val="000000"/>
                </a:solidFill>
              </a:rPr>
              <a:t/>
            </a:r>
            <a:br>
              <a:rPr lang="en" sz="3200" dirty="0" smtClean="0">
                <a:solidFill>
                  <a:srgbClr val="000000"/>
                </a:solidFill>
              </a:rPr>
            </a:br>
            <a:r>
              <a:rPr lang="en" sz="3200" dirty="0" smtClean="0">
                <a:solidFill>
                  <a:srgbClr val="000000"/>
                </a:solidFill>
              </a:rPr>
              <a:t>web </a:t>
            </a:r>
            <a:r>
              <a:rPr lang="en" sz="3200" dirty="0">
                <a:solidFill>
                  <a:srgbClr val="000000"/>
                </a:solidFill>
              </a:rPr>
              <a:t>service </a:t>
            </a:r>
          </a:p>
          <a:p>
            <a:pPr algn="ctr"/>
            <a:endParaRPr lang="en" sz="2800" dirty="0" smtClean="0">
              <a:solidFill>
                <a:srgbClr val="000000"/>
              </a:solidFill>
            </a:endParaRPr>
          </a:p>
          <a:p>
            <a:pPr algn="ctr"/>
            <a:endParaRPr lang="en" sz="2800" dirty="0">
              <a:solidFill>
                <a:srgbClr val="000000"/>
              </a:solidFill>
            </a:endParaRPr>
          </a:p>
          <a:p>
            <a:pPr algn="ctr"/>
            <a:endParaRPr lang="en" sz="2800" dirty="0" smtClean="0">
              <a:solidFill>
                <a:srgbClr val="000000"/>
              </a:solidFill>
            </a:endParaRPr>
          </a:p>
          <a:p>
            <a:pPr algn="ctr"/>
            <a:r>
              <a:rPr lang="en" sz="2800" dirty="0" smtClean="0">
                <a:solidFill>
                  <a:srgbClr val="000000"/>
                </a:solidFill>
              </a:rPr>
              <a:t>Group </a:t>
            </a:r>
            <a:r>
              <a:rPr lang="en" sz="2800" dirty="0">
                <a:solidFill>
                  <a:srgbClr val="000000"/>
                </a:solidFill>
              </a:rPr>
              <a:t>ID: 3</a:t>
            </a:r>
          </a:p>
          <a:p>
            <a:pPr algn="ctr"/>
            <a:r>
              <a:rPr lang="en" sz="2800" dirty="0">
                <a:solidFill>
                  <a:srgbClr val="000000"/>
                </a:solidFill>
              </a:rPr>
              <a:t>Ankur Aggarwal (20009480)</a:t>
            </a:r>
          </a:p>
          <a:p>
            <a:pPr algn="ctr"/>
            <a:r>
              <a:rPr lang="en" sz="2800" dirty="0">
                <a:solidFill>
                  <a:srgbClr val="000000"/>
                </a:solidFill>
              </a:rPr>
              <a:t>Saurebh Raut (27481720)</a:t>
            </a:r>
          </a:p>
          <a:p>
            <a:pPr algn="ctr">
              <a:spcBef>
                <a:spcPts val="0"/>
              </a:spcBef>
              <a:buNone/>
            </a:pPr>
            <a:r>
              <a:rPr lang="en" sz="2800" dirty="0">
                <a:solidFill>
                  <a:srgbClr val="000000"/>
                </a:solidFill>
              </a:rPr>
              <a:t>Siddharth Kodwani (32445633</a:t>
            </a:r>
            <a:r>
              <a:rPr lang="en" sz="2800" dirty="0"/>
              <a:t>)</a:t>
            </a:r>
            <a:endParaRPr lang="en" sz="2800" dirty="0"/>
          </a:p>
        </p:txBody>
      </p:sp>
    </p:spTree>
    <p:extLst>
      <p:ext uri="{BB962C8B-B14F-4D97-AF65-F5344CB8AC3E}">
        <p14:creationId xmlns:p14="http://schemas.microsoft.com/office/powerpoint/2010/main" val="30431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Goals &amp; Motivation: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New Location needs New Friends </a:t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Get Social</a:t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People unable to find other people with same interest</a:t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Scalable to more functionalities </a:t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" b="1" dirty="0">
                <a:solidFill>
                  <a:srgbClr val="0D0D0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Works</a:t>
            </a:r>
            <a:r>
              <a:rPr lang="en" dirty="0">
                <a:solidFill>
                  <a:srgbClr val="0D0D0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www.hobbybuddy.com, </a:t>
            </a:r>
            <a:r>
              <a:rPr lang="e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www.TennisPartner.com</a:t>
            </a:r>
            <a:r>
              <a:rPr lang="e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www.livejournal.com </a:t>
            </a:r>
            <a:endParaRPr lang="en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lang="en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2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1375" y="734376"/>
            <a:ext cx="8134675" cy="5143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05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Work Flow:-</a:t>
            </a:r>
            <a:endParaRPr lang="en-US" dirty="0"/>
          </a:p>
        </p:txBody>
      </p:sp>
      <p:pic>
        <p:nvPicPr>
          <p:cNvPr id="4" name="Shape 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96725" y="1444533"/>
            <a:ext cx="2128416" cy="2008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876" y="3717778"/>
            <a:ext cx="3381214" cy="2519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6290" y="1396481"/>
            <a:ext cx="1862739" cy="2056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0711" y="3875596"/>
            <a:ext cx="3932245" cy="2361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95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Recommendation-Flow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marL="457200" lvl="0" indent="-36195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the user interests that are stored in database and also interest data of other people which acts as the raw data for the clustering algorithm.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None/>
            </a:pPr>
            <a:endParaRPr lang="en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using K-means clustering algorithm. </a:t>
            </a:r>
          </a:p>
          <a:p>
            <a:pPr>
              <a:lnSpc>
                <a:spcPct val="90000"/>
              </a:lnSpc>
              <a:spcBef>
                <a:spcPts val="1000"/>
              </a:spcBef>
              <a:buNone/>
            </a:pPr>
            <a:endParaRPr lang="en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None/>
            </a:pPr>
            <a:endParaRPr lang="en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value of K is dynamic and changes with the number of users.</a:t>
            </a:r>
          </a:p>
          <a:p>
            <a:pPr lvl="0">
              <a:spcBef>
                <a:spcPts val="0"/>
              </a:spcBef>
              <a:buNone/>
            </a:pPr>
            <a:endParaRPr lang="en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dirty="0"/>
          </a:p>
        </p:txBody>
      </p:sp>
      <p:pic>
        <p:nvPicPr>
          <p:cNvPr id="4" name="Shape 5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22831" y="3727810"/>
            <a:ext cx="1954772" cy="1841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416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4800" dirty="0">
                <a:solidFill>
                  <a:srgbClr val="000000"/>
                </a:solidFill>
              </a:rPr>
              <a:t>Performance Evaluation</a:t>
            </a:r>
            <a:endParaRPr lang="en-US" dirty="0"/>
          </a:p>
        </p:txBody>
      </p:sp>
      <p:graphicFrame>
        <p:nvGraphicFramePr>
          <p:cNvPr id="10" name="Shape 63"/>
          <p:cNvGraphicFramePr/>
          <p:nvPr>
            <p:extLst>
              <p:ext uri="{D42A27DB-BD31-4B8C-83A1-F6EECF244321}">
                <p14:modId xmlns:p14="http://schemas.microsoft.com/office/powerpoint/2010/main" val="3340092546"/>
              </p:ext>
            </p:extLst>
          </p:nvPr>
        </p:nvGraphicFramePr>
        <p:xfrm>
          <a:off x="187082" y="2482984"/>
          <a:ext cx="3822650" cy="3045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97875"/>
                <a:gridCol w="1345850"/>
                <a:gridCol w="1078925"/>
              </a:tblGrid>
              <a:tr h="12886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Number of People  Entries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Database population (seconds)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Kmean (dynamic)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	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57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100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CC0000"/>
                          </a:solidFill>
                        </a:rPr>
                        <a:t>10.45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38761D"/>
                          </a:solidFill>
                        </a:rPr>
                        <a:t>0.262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57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1,000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CC0000"/>
                          </a:solidFill>
                        </a:rPr>
                        <a:t>97.688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38761D"/>
                          </a:solidFill>
                        </a:rPr>
                        <a:t>0.979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57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10,000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CC0000"/>
                          </a:solidFill>
                        </a:rPr>
                        <a:t>896.13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38761D"/>
                          </a:solidFill>
                        </a:rPr>
                        <a:t>6.54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Shape 64"/>
          <p:cNvSpPr txBox="1"/>
          <p:nvPr/>
        </p:nvSpPr>
        <p:spPr>
          <a:xfrm>
            <a:off x="198157" y="1945385"/>
            <a:ext cx="3141299" cy="21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Time on </a:t>
            </a:r>
            <a:r>
              <a:rPr lang="en" b="1" dirty="0"/>
              <a:t>local machine</a:t>
            </a:r>
          </a:p>
        </p:txBody>
      </p:sp>
      <p:graphicFrame>
        <p:nvGraphicFramePr>
          <p:cNvPr id="12" name="Shape 65"/>
          <p:cNvGraphicFramePr/>
          <p:nvPr>
            <p:extLst>
              <p:ext uri="{D42A27DB-BD31-4B8C-83A1-F6EECF244321}">
                <p14:modId xmlns:p14="http://schemas.microsoft.com/office/powerpoint/2010/main" val="3839655261"/>
              </p:ext>
            </p:extLst>
          </p:nvPr>
        </p:nvGraphicFramePr>
        <p:xfrm>
          <a:off x="4630832" y="2499346"/>
          <a:ext cx="4140100" cy="3024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68300"/>
                <a:gridCol w="1374175"/>
                <a:gridCol w="1397625"/>
              </a:tblGrid>
              <a:tr h="12794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Number of People Entries 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Database population (seconds)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Kmean (dynamic)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	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1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100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CC0000"/>
                          </a:solidFill>
                        </a:rPr>
                        <a:t>1.894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38761D"/>
                          </a:solidFill>
                        </a:rPr>
                        <a:t>0.035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1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1,000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CC0000"/>
                          </a:solidFill>
                        </a:rPr>
                        <a:t>11.04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38761D"/>
                          </a:solidFill>
                        </a:rPr>
                        <a:t>0.138</a:t>
                      </a:r>
                      <a:r>
                        <a:rPr lang="en" sz="1100">
                          <a:solidFill>
                            <a:srgbClr val="38761D"/>
                          </a:solidFill>
                        </a:rPr>
                        <a:t>	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1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10,000	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CC0000"/>
                          </a:solidFill>
                        </a:rPr>
                        <a:t>87.105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solidFill>
                            <a:srgbClr val="38761D"/>
                          </a:solidFill>
                        </a:rPr>
                        <a:t>1.935	</a:t>
                      </a:r>
                    </a:p>
                  </a:txBody>
                  <a:tcPr marL="63500" marR="63500" marT="63500" marB="63500">
                    <a:lnL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Shape 66"/>
          <p:cNvSpPr txBox="1"/>
          <p:nvPr/>
        </p:nvSpPr>
        <p:spPr>
          <a:xfrm>
            <a:off x="4622432" y="1981785"/>
            <a:ext cx="3301800" cy="21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Time on </a:t>
            </a:r>
            <a:r>
              <a:rPr lang="en" b="1" dirty="0"/>
              <a:t>Amazon Instance</a:t>
            </a:r>
          </a:p>
        </p:txBody>
      </p:sp>
      <p:sp>
        <p:nvSpPr>
          <p:cNvPr id="14" name="Shape 67"/>
          <p:cNvSpPr txBox="1"/>
          <p:nvPr/>
        </p:nvSpPr>
        <p:spPr>
          <a:xfrm>
            <a:off x="4666032" y="5692384"/>
            <a:ext cx="3783300" cy="35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38761D"/>
                </a:solidFill>
              </a:rPr>
              <a:t>6 X</a:t>
            </a:r>
            <a:r>
              <a:rPr lang="en" b="1"/>
              <a:t> improvement in performance in Exploring new friends</a:t>
            </a:r>
          </a:p>
        </p:txBody>
      </p:sp>
      <p:sp>
        <p:nvSpPr>
          <p:cNvPr id="15" name="Shape 68"/>
          <p:cNvSpPr txBox="1"/>
          <p:nvPr/>
        </p:nvSpPr>
        <p:spPr>
          <a:xfrm>
            <a:off x="274432" y="5703284"/>
            <a:ext cx="3846599" cy="4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FF0000"/>
                </a:solidFill>
              </a:rPr>
              <a:t> </a:t>
            </a:r>
            <a:r>
              <a:rPr lang="en" b="1">
                <a:solidFill>
                  <a:srgbClr val="CC0000"/>
                </a:solidFill>
              </a:rPr>
              <a:t> 8 X  </a:t>
            </a:r>
            <a:r>
              <a:rPr lang="en" b="1"/>
              <a:t>Improvement in Database Population </a:t>
            </a:r>
          </a:p>
        </p:txBody>
      </p:sp>
    </p:spTree>
    <p:extLst>
      <p:ext uri="{BB962C8B-B14F-4D97-AF65-F5344CB8AC3E}">
        <p14:creationId xmlns:p14="http://schemas.microsoft.com/office/powerpoint/2010/main" val="22277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1993"/>
            <a:ext cx="8042276" cy="1336956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15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</TotalTime>
  <Words>139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PowerPoint Presentation</vt:lpstr>
      <vt:lpstr>Goals &amp; Motivation:</vt:lpstr>
      <vt:lpstr>PowerPoint Presentation</vt:lpstr>
      <vt:lpstr>System Work Flow:-</vt:lpstr>
      <vt:lpstr>Recommendation-Flow</vt:lpstr>
      <vt:lpstr>Performance Evaluation</vt:lpstr>
      <vt:lpstr>Thank You!</vt:lpstr>
    </vt:vector>
  </TitlesOfParts>
  <Company>BVCOE New Delhi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Ankur  Aggarwal</dc:creator>
  <cp:lastModifiedBy>Ankur  Aggarwal</cp:lastModifiedBy>
  <cp:revision>1</cp:revision>
  <dcterms:created xsi:type="dcterms:W3CDTF">2015-06-10T15:31:28Z</dcterms:created>
  <dcterms:modified xsi:type="dcterms:W3CDTF">2015-06-10T15:41:15Z</dcterms:modified>
</cp:coreProperties>
</file>