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8.xml"/>
  <Override ContentType="application/vnd.openxmlformats-officedocument.presentationml.slide+xml" PartName="/ppt/slides/slide4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4" Type="http://schemas.openxmlformats.org/officeDocument/2006/relationships/slide" Target="slides/slide9.xml"/><Relationship Id="rId2" Type="http://schemas.openxmlformats.org/officeDocument/2006/relationships/presProps" Target="presProps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" Type="http://schemas.openxmlformats.org/officeDocument/2006/relationships/theme" Target="theme/theme3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3" Type="http://schemas.openxmlformats.org/officeDocument/2006/relationships/tableStyles" Target="tableStyles.xml"/><Relationship Id="rId11" Type="http://schemas.openxmlformats.org/officeDocument/2006/relationships/slide" Target="slides/slide6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1200150"/>
            <a:ext cx="9144000" cy="2743199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0" name="Shape 10"/>
          <p:cNvGrpSpPr/>
          <p:nvPr/>
        </p:nvGrpSpPr>
        <p:grpSpPr>
          <a:xfrm>
            <a:off x="0" y="-1078"/>
            <a:ext cx="1827407" cy="5144627"/>
            <a:chOff x="0" y="-1438"/>
            <a:chExt cx="798029" cy="6859503"/>
          </a:xfrm>
        </p:grpSpPr>
        <p:sp>
          <p:nvSpPr>
            <p:cNvPr id="11" name="Shape 11"/>
            <p:cNvSpPr/>
            <p:nvPr/>
          </p:nvSpPr>
          <p:spPr>
            <a:xfrm>
              <a:off x="0" y="-1438"/>
              <a:ext cx="798029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0" y="0"/>
              <a:ext cx="399014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" name="Shape 13"/>
          <p:cNvGrpSpPr/>
          <p:nvPr/>
        </p:nvGrpSpPr>
        <p:grpSpPr>
          <a:xfrm flipH="1">
            <a:off x="7316591" y="0"/>
            <a:ext cx="1827407" cy="5144627"/>
            <a:chOff x="0" y="-1438"/>
            <a:chExt cx="798029" cy="6859503"/>
          </a:xfrm>
        </p:grpSpPr>
        <p:sp>
          <p:nvSpPr>
            <p:cNvPr id="14" name="Shape 14"/>
            <p:cNvSpPr/>
            <p:nvPr/>
          </p:nvSpPr>
          <p:spPr>
            <a:xfrm>
              <a:off x="0" y="-1438"/>
              <a:ext cx="798029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0"/>
              <a:ext cx="399014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685800" y="1568184"/>
            <a:ext cx="7772400" cy="1238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4800"/>
            </a:lvl1pPr>
            <a:lvl2pPr rtl="0" algn="ctr">
              <a:spcBef>
                <a:spcPts val="0"/>
              </a:spcBef>
              <a:buSzPct val="100000"/>
              <a:defRPr sz="4800"/>
            </a:lvl2pPr>
            <a:lvl3pPr rtl="0" algn="ctr">
              <a:spcBef>
                <a:spcPts val="0"/>
              </a:spcBef>
              <a:buSzPct val="100000"/>
              <a:defRPr sz="4800"/>
            </a:lvl3pPr>
            <a:lvl4pPr rtl="0" algn="ctr">
              <a:spcBef>
                <a:spcPts val="0"/>
              </a:spcBef>
              <a:buSzPct val="100000"/>
              <a:defRPr sz="4800"/>
            </a:lvl4pPr>
            <a:lvl5pPr rtl="0" algn="ctr">
              <a:spcBef>
                <a:spcPts val="0"/>
              </a:spcBef>
              <a:buSzPct val="100000"/>
              <a:defRPr sz="4800"/>
            </a:lvl5pPr>
            <a:lvl6pPr rtl="0" algn="ctr">
              <a:spcBef>
                <a:spcPts val="0"/>
              </a:spcBef>
              <a:buSzPct val="100000"/>
              <a:defRPr sz="4800"/>
            </a:lvl6pPr>
            <a:lvl7pPr rtl="0" algn="ctr">
              <a:spcBef>
                <a:spcPts val="0"/>
              </a:spcBef>
              <a:buSzPct val="100000"/>
              <a:defRPr sz="4800"/>
            </a:lvl7pPr>
            <a:lvl8pPr rtl="0" algn="ctr">
              <a:spcBef>
                <a:spcPts val="0"/>
              </a:spcBef>
              <a:buSzPct val="100000"/>
              <a:defRPr sz="4800"/>
            </a:lvl8pPr>
            <a:lvl9pPr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685800" y="2914650"/>
            <a:ext cx="7772400" cy="658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1pPr>
            <a:lvl2pPr rtl="0"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2pPr>
            <a:lvl3pPr rtl="0"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3pPr>
            <a:lvl4pPr rtl="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4pPr>
            <a:lvl5pPr rtl="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5pPr>
            <a:lvl6pPr rtl="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6pPr>
            <a:lvl7pPr rtl="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7pPr>
            <a:lvl8pPr rtl="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8pPr>
            <a:lvl9pPr rtl="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21" name="Shape 21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22" name="Shape 22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0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" name="Shape 24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25" name="Shape 25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0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7" name="Shape 27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3" name="Shape 33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34" name="Shape 34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" name="Shape 36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37" name="Shape 37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0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Shape 39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" name="Shape 4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46" name="Shape 46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47" name="Shape 47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" name="Shape 49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50" name="Shape 50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Shape 52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57" name="Shape 57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58" name="Shape 58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" name="Shape 60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61" name="Shape 61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3" name="Shape 63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1800">
                <a:solidFill>
                  <a:schemeClr val="lt2"/>
                </a:solidFill>
              </a:defRPr>
            </a:lvl1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68" name="Shape 68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69" name="Shape 69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" name="Shape 71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72" name="Shape 72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4" name="Shape 74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600"/>
              </a:spcBef>
              <a:buClr>
                <a:schemeClr val="lt1"/>
              </a:buClr>
              <a:buSzPct val="100000"/>
              <a:buFont typeface="Trebuchet MS"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rtl="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rtl="0" algn="r">
              <a:spcBef>
                <a:spcPts val="0"/>
              </a:spcBef>
              <a:buNone/>
              <a:defRPr sz="13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1.pn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2.pn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4.png"/><Relationship Id="rId3" Type="http://schemas.openxmlformats.org/officeDocument/2006/relationships/image" Target="../media/image03.png"/><Relationship Id="rId5" Type="http://schemas.openxmlformats.org/officeDocument/2006/relationships/image" Target="../media/image02.pn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ctrTitle"/>
          </p:nvPr>
        </p:nvSpPr>
        <p:spPr>
          <a:xfrm>
            <a:off x="685800" y="1568184"/>
            <a:ext cx="7772400" cy="1238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/>
              <a:t>Crowd-sourced Lost and Found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/>
              <a:t>Application</a:t>
            </a:r>
          </a:p>
        </p:txBody>
      </p:sp>
      <p:sp>
        <p:nvSpPr>
          <p:cNvPr id="78" name="Shape 78"/>
          <p:cNvSpPr txBox="1"/>
          <p:nvPr>
            <p:ph idx="1" type="subTitle"/>
          </p:nvPr>
        </p:nvSpPr>
        <p:spPr>
          <a:xfrm>
            <a:off x="685800" y="2840046"/>
            <a:ext cx="7772400" cy="2021099"/>
          </a:xfrm>
          <a:prstGeom prst="rect">
            <a:avLst/>
          </a:prstGeom>
          <a:noFill/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Jwala Mohith Girisha,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Rajani R Siddhanamatha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&amp; Vijaykumar Koppad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Motivation and Goals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Architecture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Implementation Details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Progress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References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Motivation and Goals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73300" y="942550"/>
            <a:ext cx="8229600" cy="399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To find lost items is an intimidating task.</a:t>
            </a:r>
          </a:p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Reporting found article at Lost and Found department can be equally tedious.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Employ conglomeration of the current technologies to bridge the gap.</a:t>
            </a:r>
          </a:p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Present a simple, efficient and crowd sourced application to smartphone users.</a:t>
            </a:r>
          </a:p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Encourage crowd to report found articles on the fly and help in returning them to their rightful owners.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457200" y="223600"/>
            <a:ext cx="8229600" cy="741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System Architecture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406850" y="965200"/>
            <a:ext cx="8229600" cy="4083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</a:rPr>
              <a:t>The solution incorporates a client server model. 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</a:rPr>
              <a:t>Clients are the smartphone applications which aid users in reporting lost and found objects.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</a:rPr>
              <a:t>Server is a distributed cloud storage for user information and object records.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b="-6669" l="0" r="0" t="6669"/>
          <a:stretch/>
        </p:blipFill>
        <p:spPr>
          <a:xfrm>
            <a:off x="2503325" y="845700"/>
            <a:ext cx="4137351" cy="254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 What is PARSE??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457200" y="1233725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200"/>
              <a:t>Parse is a Cloud-based backend as a service (BaaS)provider for mobile applications.</a:t>
            </a:r>
          </a:p>
          <a:p>
            <a:pPr indent="-3683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200"/>
              <a:t>It supports different mobile platforms such as iOS, Android, Windows.</a:t>
            </a:r>
          </a:p>
          <a:p>
            <a:pPr indent="-3683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200"/>
              <a:t>It is built on Amazon Web Services(AWS) platform.</a:t>
            </a:r>
          </a:p>
          <a:p>
            <a:pPr indent="-3683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200"/>
              <a:t>Parse is suitable for high throughput, fast, scalable and I/O intensive operations.</a:t>
            </a:r>
          </a:p>
          <a:p>
            <a:pPr indent="-3683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200"/>
              <a:t>Currently around 50000 applications are running on Parse.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Parse - Back End Architecture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457200" y="1063375"/>
            <a:ext cx="8229600" cy="3929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>
              <a:spcBef>
                <a:spcPts val="0"/>
              </a:spcBef>
              <a:buNone/>
            </a:pPr>
            <a:r>
              <a:rPr lang="en" sz="1200"/>
              <a:t>Image Coutesy: AWS case study (http://aws.amazon.com/solutions/case-studies/parse/)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b="0" l="-8934" r="-10511" t="0"/>
          <a:stretch/>
        </p:blipFill>
        <p:spPr>
          <a:xfrm>
            <a:off x="1298075" y="1200150"/>
            <a:ext cx="6547849" cy="3331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457200" y="205975"/>
            <a:ext cx="7657799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en" sz="3000"/>
              <a:t>User Interface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4482800" y="1200150"/>
            <a:ext cx="4203899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 algn="just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/>
              <a:t>Android app provides option to enter details along with brief description about lost/found objects.</a:t>
            </a:r>
          </a:p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342900" lvl="0" marL="457200" rtl="0" algn="just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/>
              <a:t>Use REST APIs to gather so collected information on cloud.</a:t>
            </a:r>
          </a:p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342900" lvl="0" marL="457200" algn="just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/>
              <a:t>Send push notifications to users on matching lost and found records.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25" y="298325"/>
            <a:ext cx="2907725" cy="454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8850" y="382375"/>
            <a:ext cx="2233499" cy="420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4575" y="559937"/>
            <a:ext cx="2159975" cy="402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220" y="645212"/>
            <a:ext cx="2573128" cy="4023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potlight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