
<file path=[Content_Types].xml><?xml version="1.0" encoding="utf-8"?>
<Types xmlns="http://schemas.openxmlformats.org/package/2006/content-types"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4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theme" Target="theme/theme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3" Type="http://schemas.openxmlformats.org/officeDocument/2006/relationships/tableStyles" Target="tableStyle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187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Shape 61"/>
          <p:cNvGrpSpPr/>
          <p:nvPr/>
        </p:nvGrpSpPr>
        <p:grpSpPr>
          <a:xfrm>
            <a:off x="-11" y="1000670"/>
            <a:ext cx="7314320" cy="3087224"/>
            <a:chOff x="-11" y="1378676"/>
            <a:chExt cx="7314320" cy="4116299"/>
          </a:xfrm>
        </p:grpSpPr>
        <p:sp>
          <p:nvSpPr>
            <p:cNvPr id="62" name="Shape 62"/>
            <p:cNvSpPr/>
            <p:nvPr/>
          </p:nvSpPr>
          <p:spPr>
            <a:xfrm flipH="1">
              <a:off x="-11" y="1378676"/>
              <a:ext cx="187800" cy="41162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 flipH="1">
              <a:off x="187809" y="1378676"/>
              <a:ext cx="7126499" cy="4116299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4" name="Shape 64"/>
          <p:cNvSpPr txBox="1"/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Shape 68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69" name="Shape 69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Shape 71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idx="1" type="body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grpSp>
        <p:nvGrpSpPr>
          <p:cNvPr id="77" name="Shape 77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78" name="Shape 78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Shape 80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13" y="-9140"/>
            <a:ext cx="8005727" cy="1209421"/>
            <a:chOff x="-13" y="-12187"/>
            <a:chExt cx="8005727" cy="1161900"/>
          </a:xfrm>
        </p:grpSpPr>
        <p:sp>
          <p:nvSpPr>
            <p:cNvPr id="84" name="Shape 84"/>
            <p:cNvSpPr/>
            <p:nvPr/>
          </p:nvSpPr>
          <p:spPr>
            <a:xfrm flipH="1">
              <a:off x="-13" y="-12187"/>
              <a:ext cx="187800" cy="1161900"/>
            </a:xfrm>
            <a:prstGeom prst="rect">
              <a:avLst/>
            </a:prstGeom>
            <a:solidFill>
              <a:srgbClr val="AB0101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187715" y="-12187"/>
              <a:ext cx="7817999" cy="1161900"/>
            </a:xfrm>
            <a:prstGeom prst="rect">
              <a:avLst/>
            </a:prstGeom>
            <a:solidFill>
              <a:srgbClr val="0F243E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6" name="Shape 86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 flipH="1">
            <a:off x="8964665" y="4623760"/>
            <a:ext cx="187800" cy="521400"/>
          </a:xfrm>
          <a:prstGeom prst="rect">
            <a:avLst/>
          </a:prstGeom>
          <a:solidFill>
            <a:srgbClr val="AB010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/>
          <p:nvPr/>
        </p:nvSpPr>
        <p:spPr>
          <a:xfrm flipH="1">
            <a:off x="3866777" y="4623760"/>
            <a:ext cx="5097900" cy="5214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866812" y="4623760"/>
            <a:ext cx="5097900" cy="521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14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33867" y="-70"/>
            <a:ext cx="3409812" cy="2107677"/>
            <a:chOff x="0" y="1493"/>
            <a:chExt cx="3409812" cy="2810236"/>
          </a:xfrm>
        </p:grpSpPr>
        <p:cxnSp>
          <p:nvCxnSpPr>
            <p:cNvPr id="6" name="Shape 6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" name="Shape 7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Shape 18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Shape 19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Shape 20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Shape 21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Shape 22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Shape 23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Shape 24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Shape 27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Shape 28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Shape 29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33" name="Shape 33"/>
          <p:cNvGrpSpPr/>
          <p:nvPr/>
        </p:nvGrpSpPr>
        <p:grpSpPr>
          <a:xfrm rot="10800000">
            <a:off x="5734187" y="3035893"/>
            <a:ext cx="3409812" cy="2107677"/>
            <a:chOff x="0" y="1493"/>
            <a:chExt cx="3409812" cy="2810236"/>
          </a:xfrm>
        </p:grpSpPr>
        <p:cxnSp>
          <p:nvCxnSpPr>
            <p:cNvPr id="34" name="Shape 34"/>
            <p:cNvCxnSpPr/>
            <p:nvPr/>
          </p:nvCxnSpPr>
          <p:spPr>
            <a:xfrm>
              <a:off x="0" y="245542"/>
              <a:ext cx="3251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" name="Shape 35"/>
            <p:cNvCxnSpPr/>
            <p:nvPr/>
          </p:nvCxnSpPr>
          <p:spPr>
            <a:xfrm rot="-5400000">
              <a:off x="-1212177" y="1407880"/>
              <a:ext cx="2806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Shape 36"/>
            <p:cNvCxnSpPr/>
            <p:nvPr/>
          </p:nvCxnSpPr>
          <p:spPr>
            <a:xfrm>
              <a:off x="0" y="474143"/>
              <a:ext cx="26669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Shape 37"/>
            <p:cNvCxnSpPr/>
            <p:nvPr/>
          </p:nvCxnSpPr>
          <p:spPr>
            <a:xfrm>
              <a:off x="0" y="702743"/>
              <a:ext cx="2167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Shape 38"/>
            <p:cNvCxnSpPr/>
            <p:nvPr/>
          </p:nvCxnSpPr>
          <p:spPr>
            <a:xfrm>
              <a:off x="0" y="931342"/>
              <a:ext cx="18626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Shape 39"/>
            <p:cNvCxnSpPr/>
            <p:nvPr/>
          </p:nvCxnSpPr>
          <p:spPr>
            <a:xfrm>
              <a:off x="0" y="1159942"/>
              <a:ext cx="1490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Shape 40"/>
            <p:cNvCxnSpPr/>
            <p:nvPr/>
          </p:nvCxnSpPr>
          <p:spPr>
            <a:xfrm>
              <a:off x="0" y="1388542"/>
              <a:ext cx="12191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Shape 41"/>
            <p:cNvCxnSpPr/>
            <p:nvPr/>
          </p:nvCxnSpPr>
          <p:spPr>
            <a:xfrm>
              <a:off x="0" y="1617142"/>
              <a:ext cx="990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Shape 42"/>
            <p:cNvCxnSpPr/>
            <p:nvPr/>
          </p:nvCxnSpPr>
          <p:spPr>
            <a:xfrm>
              <a:off x="0" y="1845742"/>
              <a:ext cx="745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Shape 43"/>
            <p:cNvCxnSpPr/>
            <p:nvPr/>
          </p:nvCxnSpPr>
          <p:spPr>
            <a:xfrm>
              <a:off x="0" y="2074342"/>
              <a:ext cx="5333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Shape 44"/>
            <p:cNvCxnSpPr/>
            <p:nvPr/>
          </p:nvCxnSpPr>
          <p:spPr>
            <a:xfrm>
              <a:off x="0" y="2302943"/>
              <a:ext cx="262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Shape 45"/>
            <p:cNvCxnSpPr/>
            <p:nvPr/>
          </p:nvCxnSpPr>
          <p:spPr>
            <a:xfrm rot="-5400000">
              <a:off x="-814261" y="1238115"/>
              <a:ext cx="24683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Shape 46"/>
            <p:cNvCxnSpPr/>
            <p:nvPr/>
          </p:nvCxnSpPr>
          <p:spPr>
            <a:xfrm rot="-5400000">
              <a:off x="-357712" y="1014527"/>
              <a:ext cx="20180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Shape 47"/>
            <p:cNvCxnSpPr/>
            <p:nvPr/>
          </p:nvCxnSpPr>
          <p:spPr>
            <a:xfrm rot="-5400000">
              <a:off x="-853" y="887576"/>
              <a:ext cx="17639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Shape 48"/>
            <p:cNvCxnSpPr/>
            <p:nvPr/>
          </p:nvCxnSpPr>
          <p:spPr>
            <a:xfrm rot="-5400000">
              <a:off x="326307" y="790194"/>
              <a:ext cx="1569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Shape 49"/>
            <p:cNvCxnSpPr/>
            <p:nvPr/>
          </p:nvCxnSpPr>
          <p:spPr>
            <a:xfrm rot="-5400000">
              <a:off x="636516" y="709726"/>
              <a:ext cx="14085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Shape 50"/>
            <p:cNvCxnSpPr/>
            <p:nvPr/>
          </p:nvCxnSpPr>
          <p:spPr>
            <a:xfrm rot="-5400000">
              <a:off x="972228" y="603961"/>
              <a:ext cx="1196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Shape 51"/>
            <p:cNvCxnSpPr/>
            <p:nvPr/>
          </p:nvCxnSpPr>
          <p:spPr>
            <a:xfrm rot="-5400000">
              <a:off x="1278236" y="527761"/>
              <a:ext cx="10443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Shape 52"/>
            <p:cNvCxnSpPr/>
            <p:nvPr/>
          </p:nvCxnSpPr>
          <p:spPr>
            <a:xfrm rot="-5400000">
              <a:off x="1590398" y="440776"/>
              <a:ext cx="879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Shape 53"/>
            <p:cNvCxnSpPr/>
            <p:nvPr/>
          </p:nvCxnSpPr>
          <p:spPr>
            <a:xfrm rot="-5400000">
              <a:off x="1883657" y="377227"/>
              <a:ext cx="7527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Shape 54"/>
            <p:cNvCxnSpPr/>
            <p:nvPr/>
          </p:nvCxnSpPr>
          <p:spPr>
            <a:xfrm rot="-5400000">
              <a:off x="2198066" y="292493"/>
              <a:ext cx="583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Shape 55"/>
            <p:cNvCxnSpPr/>
            <p:nvPr/>
          </p:nvCxnSpPr>
          <p:spPr>
            <a:xfrm rot="-5400000">
              <a:off x="2521027" y="199376"/>
              <a:ext cx="3972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Shape 56"/>
            <p:cNvCxnSpPr/>
            <p:nvPr/>
          </p:nvCxnSpPr>
          <p:spPr>
            <a:xfrm rot="-5400000">
              <a:off x="2801688" y="148627"/>
              <a:ext cx="2954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Shape 57"/>
            <p:cNvCxnSpPr/>
            <p:nvPr/>
          </p:nvCxnSpPr>
          <p:spPr>
            <a:xfrm rot="-5400000">
              <a:off x="3079242" y="102444"/>
              <a:ext cx="201599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Shape 58"/>
            <p:cNvCxnSpPr/>
            <p:nvPr/>
          </p:nvCxnSpPr>
          <p:spPr>
            <a:xfrm rot="-5400000">
              <a:off x="3324762" y="85076"/>
              <a:ext cx="168600" cy="1500"/>
            </a:xfrm>
            <a:prstGeom prst="straightConnector1">
              <a:avLst/>
            </a:prstGeom>
            <a:noFill/>
            <a:ln cap="flat" cmpd="sng" w="12700">
              <a:solidFill>
                <a:srgbClr val="B7CCE4">
                  <a:alpha val="53725"/>
                </a:srgbClr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" name="Shape 59"/>
          <p:cNvSpPr txBox="1"/>
          <p:nvPr>
            <p:ph idx="12" type="sldNum"/>
          </p:nvPr>
        </p:nvSpPr>
        <p:spPr>
          <a:xfrm>
            <a:off x="8425675" y="4622075"/>
            <a:ext cx="548699" cy="52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3" Type="http://schemas.openxmlformats.org/officeDocument/2006/relationships/hyperlink" Target="http://mesl.ucsd.edu/gupta/cse237b-f09/ProjectReports/ProximityData.pdf" TargetMode="Externa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3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04.png"/><Relationship Id="rId3" Type="http://schemas.openxmlformats.org/officeDocument/2006/relationships/image" Target="../media/image03.png"/><Relationship Id="rId5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685800" y="1699932"/>
            <a:ext cx="6400799" cy="10004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800"/>
              <a:t>Auto-tagging of Media using Local Bluetooth Information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685800" y="2700338"/>
            <a:ext cx="6400799" cy="675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Emmanouil Alimpertis, Shonali Balakrishna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Motivation &amp; Related Work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456750" y="1284237"/>
            <a:ext cx="8230499" cy="19772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Photos volume has been exploded due to use of smartphones. Difficult for users to keep track of media generated of them.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lang="en"/>
              <a:t>Challenges</a:t>
            </a:r>
            <a:r>
              <a:rPr lang="en"/>
              <a:t>: Photos are taken by many people at different events, making sharing difficult.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lang="en"/>
              <a:t>Necessity</a:t>
            </a:r>
            <a:r>
              <a:rPr lang="en"/>
              <a:t>: a platform that allows immediate tagging and sharing of media, based on proximity information.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sp>
        <p:nvSpPr>
          <p:cNvPr id="104" name="Shape 104"/>
          <p:cNvSpPr txBox="1"/>
          <p:nvPr>
            <p:ph idx="2" type="body"/>
          </p:nvPr>
        </p:nvSpPr>
        <p:spPr>
          <a:xfrm>
            <a:off x="429150" y="3261550"/>
            <a:ext cx="8285699" cy="1726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There is no widely known App for auto-tagging media during events. Bluetooth (BT) proximity is considered for several applications; </a:t>
            </a:r>
            <a:r>
              <a:rPr b="1" lang="en"/>
              <a:t>however</a:t>
            </a:r>
            <a:r>
              <a:rPr lang="en"/>
              <a:t>, </a:t>
            </a:r>
            <a:r>
              <a:rPr b="1" lang="en" u="sng"/>
              <a:t>no work exists</a:t>
            </a:r>
            <a:r>
              <a:rPr lang="en"/>
              <a:t> for auto-tagging of media to help users keep track of and share photos.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Related project: </a:t>
            </a:r>
            <a:r>
              <a:rPr lang="en" u="sng">
                <a:solidFill>
                  <a:schemeClr val="hlink"/>
                </a:solidFill>
                <a:hlinkClick r:id="rId3"/>
              </a:rPr>
              <a:t>A. Pullabhatla &amp; H. Gomes</a:t>
            </a:r>
            <a:r>
              <a:rPr lang="en"/>
              <a:t>, “Proximity Data Gathering for Android Through Bluetooth”, CSE 237B, UC San Diego, Fall 2009.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System Architecture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456245" y="1278513"/>
            <a:ext cx="4038599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500"/>
              <a:t>Android Application:</a:t>
            </a:r>
          </a:p>
          <a:p>
            <a:pPr indent="457200" rtl="0">
              <a:spcBef>
                <a:spcPts val="0"/>
              </a:spcBef>
              <a:buNone/>
            </a:pPr>
            <a:r>
              <a:rPr b="1" lang="en" sz="1500"/>
              <a:t> i)</a:t>
            </a:r>
            <a:r>
              <a:rPr lang="en" sz="1500"/>
              <a:t> Scans for BT Proximity Devices</a:t>
            </a:r>
          </a:p>
          <a:p>
            <a:pPr indent="457200" rtl="0">
              <a:spcBef>
                <a:spcPts val="0"/>
              </a:spcBef>
              <a:buNone/>
            </a:pPr>
            <a:r>
              <a:rPr b="1" lang="en" sz="1500"/>
              <a:t>ii) </a:t>
            </a:r>
            <a:r>
              <a:rPr lang="en" sz="1500"/>
              <a:t>Tags photo on capture</a:t>
            </a:r>
          </a:p>
          <a:p>
            <a:pPr indent="457200" rtl="0">
              <a:spcBef>
                <a:spcPts val="0"/>
              </a:spcBef>
              <a:buNone/>
            </a:pPr>
            <a:r>
              <a:rPr b="1" lang="en" sz="1500"/>
              <a:t>iii)</a:t>
            </a:r>
            <a:r>
              <a:rPr lang="en" sz="1500"/>
              <a:t> Saves data locally in ORMLite DB.</a:t>
            </a:r>
          </a:p>
          <a:p>
            <a:pPr indent="457200" rtl="0">
              <a:spcBef>
                <a:spcPts val="0"/>
              </a:spcBef>
              <a:buNone/>
            </a:pPr>
            <a:r>
              <a:rPr b="1" lang="en" sz="1500"/>
              <a:t>iv)</a:t>
            </a:r>
            <a:r>
              <a:rPr lang="en" sz="1500"/>
              <a:t> Uploads to Web Server using REST</a:t>
            </a:r>
          </a:p>
          <a:p>
            <a:pPr indent="457200" rtl="0">
              <a:spcBef>
                <a:spcPts val="0"/>
              </a:spcBef>
              <a:buNone/>
            </a:pPr>
            <a:r>
              <a:rPr b="1" lang="en" sz="1500"/>
              <a:t>v)</a:t>
            </a:r>
            <a:r>
              <a:rPr lang="en" sz="1500"/>
              <a:t> Share URL with Participants with BT.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500"/>
              <a:t>Bluetooth Android APIs were used for proximity discovery of participants and for media URL sharing.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500"/>
              <a:t>ORMLite was used as the relational mapper to persist objects to database to store the schema.</a:t>
            </a:r>
          </a:p>
          <a:p>
            <a:pPr indent="-32385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AutoNum type="arabicPeriod"/>
            </a:pPr>
            <a:r>
              <a:rPr lang="en" sz="1500"/>
              <a:t>REST API was used to upload photo to a HTTP web server running PHP. Server responds with a public URL</a:t>
            </a:r>
          </a:p>
        </p:txBody>
      </p:sp>
      <p:pic>
        <p:nvPicPr>
          <p:cNvPr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100" y="1345450"/>
            <a:ext cx="4521901" cy="363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Evaluation &amp; Use Cases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278516"/>
            <a:ext cx="82296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83333"/>
              <a:buFont typeface="Arial"/>
              <a:buChar char="●"/>
            </a:pPr>
            <a:r>
              <a:rPr lang="en"/>
              <a:t>Application was evaluated using two Android devices, to send upload URL’s of generated media.</a:t>
            </a:r>
          </a:p>
          <a:p>
            <a:pPr indent="-342900" lvl="0" marL="4572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b="1" lang="en"/>
              <a:t>Basic Use Case: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i) Use Bluetooth to detect proximity devices (i.e. your friends)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ii) Create an event with location and duration.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iii) On creation of media, associate media with an event, upload to server and generate a URL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iv) Using Bluetooth, scan for friends and send a request for a tag.</a:t>
            </a:r>
          </a:p>
          <a:p>
            <a:pPr indent="-342900" lvl="1" marL="9144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○"/>
            </a:pPr>
            <a:r>
              <a:rPr lang="en"/>
              <a:t>iii) After acceptance, communicate media tag information and shares the URL with the participants.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457200" y="101100"/>
            <a:ext cx="7315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Results: Upload Photo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457200" y="1278525"/>
            <a:ext cx="7534800" cy="36303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00" y="1314550"/>
            <a:ext cx="7534799" cy="386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258650" y="129475"/>
            <a:ext cx="8014499" cy="10139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Results: Use BT to share URL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5125" y="1302274"/>
            <a:ext cx="2099001" cy="373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72" y="1347295"/>
            <a:ext cx="2099001" cy="3731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02849" y="1302279"/>
            <a:ext cx="2099001" cy="37315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lesson-plan">
  <a:themeElements>
    <a:clrScheme name="Custom 501">
      <a:dk1>
        <a:srgbClr val="000000"/>
      </a:dk1>
      <a:lt1>
        <a:srgbClr val="EFEDE2"/>
      </a:lt1>
      <a:dk2>
        <a:srgbClr val="1F497D"/>
      </a:dk2>
      <a:lt2>
        <a:srgbClr val="FDFFFF"/>
      </a:lt2>
      <a:accent1>
        <a:srgbClr val="4F81BD"/>
      </a:accent1>
      <a:accent2>
        <a:srgbClr val="AB0101"/>
      </a:accent2>
      <a:accent3>
        <a:srgbClr val="86B060"/>
      </a:accent3>
      <a:accent4>
        <a:srgbClr val="7760A0"/>
      </a:accent4>
      <a:accent5>
        <a:srgbClr val="739395"/>
      </a:accent5>
      <a:accent6>
        <a:srgbClr val="968B52"/>
      </a:accent6>
      <a:hlink>
        <a:srgbClr val="336699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