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56" r:id="rId2"/>
    <p:sldId id="274" r:id="rId3"/>
    <p:sldId id="259" r:id="rId4"/>
    <p:sldId id="275" r:id="rId5"/>
    <p:sldId id="276" r:id="rId6"/>
    <p:sldId id="262" r:id="rId7"/>
    <p:sldId id="261" r:id="rId8"/>
    <p:sldId id="279" r:id="rId9"/>
    <p:sldId id="27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>
        <p:scale>
          <a:sx n="60" d="100"/>
          <a:sy n="60" d="100"/>
        </p:scale>
        <p:origin x="-1104" y="-3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1408-662B-4B2F-B43F-103259ED76C6}" type="datetimeFigureOut">
              <a:rPr lang="en-IN" smtClean="0"/>
              <a:t>10-06-2016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25ED-01C8-402E-AFC7-2112ADB446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39829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1408-662B-4B2F-B43F-103259ED76C6}" type="datetimeFigureOut">
              <a:rPr lang="en-IN" smtClean="0"/>
              <a:t>10-06-2016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25ED-01C8-402E-AFC7-2112ADB446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7170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1408-662B-4B2F-B43F-103259ED76C6}" type="datetimeFigureOut">
              <a:rPr lang="en-IN" smtClean="0"/>
              <a:t>10-06-2016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25ED-01C8-402E-AFC7-2112ADB446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1391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1408-662B-4B2F-B43F-103259ED76C6}" type="datetimeFigureOut">
              <a:rPr lang="en-IN" smtClean="0"/>
              <a:t>10-06-2016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25ED-01C8-402E-AFC7-2112ADB4468B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8469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1408-662B-4B2F-B43F-103259ED76C6}" type="datetimeFigureOut">
              <a:rPr lang="en-IN" smtClean="0"/>
              <a:t>10-06-2016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25ED-01C8-402E-AFC7-2112ADB446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6496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1408-662B-4B2F-B43F-103259ED76C6}" type="datetimeFigureOut">
              <a:rPr lang="en-IN" smtClean="0"/>
              <a:t>10-06-2016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25ED-01C8-402E-AFC7-2112ADB446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862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1408-662B-4B2F-B43F-103259ED76C6}" type="datetimeFigureOut">
              <a:rPr lang="en-IN" smtClean="0"/>
              <a:t>10-06-2016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25ED-01C8-402E-AFC7-2112ADB446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7392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1408-662B-4B2F-B43F-103259ED76C6}" type="datetimeFigureOut">
              <a:rPr lang="en-IN" smtClean="0"/>
              <a:t>10-06-2016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25ED-01C8-402E-AFC7-2112ADB446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5403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1408-662B-4B2F-B43F-103259ED76C6}" type="datetimeFigureOut">
              <a:rPr lang="en-IN" smtClean="0"/>
              <a:t>10-06-2016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25ED-01C8-402E-AFC7-2112ADB446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372889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1408-662B-4B2F-B43F-103259ED76C6}" type="datetimeFigureOut">
              <a:rPr lang="en-IN" smtClean="0"/>
              <a:t>10-06-2016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25ED-01C8-402E-AFC7-2112ADB446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442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1408-662B-4B2F-B43F-103259ED76C6}" type="datetimeFigureOut">
              <a:rPr lang="en-IN" smtClean="0"/>
              <a:t>10-06-2016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25ED-01C8-402E-AFC7-2112ADB446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532161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1408-662B-4B2F-B43F-103259ED76C6}" type="datetimeFigureOut">
              <a:rPr lang="en-IN" smtClean="0"/>
              <a:t>10-06-2016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25ED-01C8-402E-AFC7-2112ADB446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2645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1408-662B-4B2F-B43F-103259ED76C6}" type="datetimeFigureOut">
              <a:rPr lang="en-IN" smtClean="0"/>
              <a:t>10-06-2016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25ED-01C8-402E-AFC7-2112ADB446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8120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1408-662B-4B2F-B43F-103259ED76C6}" type="datetimeFigureOut">
              <a:rPr lang="en-IN" smtClean="0"/>
              <a:t>10-06-2016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25ED-01C8-402E-AFC7-2112ADB446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1314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1408-662B-4B2F-B43F-103259ED76C6}" type="datetimeFigureOut">
              <a:rPr lang="en-IN" smtClean="0"/>
              <a:t>10-06-2016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25ED-01C8-402E-AFC7-2112ADB446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958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1408-662B-4B2F-B43F-103259ED76C6}" type="datetimeFigureOut">
              <a:rPr lang="en-IN" smtClean="0"/>
              <a:t>10-06-2016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25ED-01C8-402E-AFC7-2112ADB446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8483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1408-662B-4B2F-B43F-103259ED76C6}" type="datetimeFigureOut">
              <a:rPr lang="en-IN" smtClean="0"/>
              <a:t>10-06-2016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25ED-01C8-402E-AFC7-2112ADB446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6197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D151408-662B-4B2F-B43F-103259ED76C6}" type="datetimeFigureOut">
              <a:rPr lang="en-IN" smtClean="0"/>
              <a:t>10-06-2016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21825ED-01C8-402E-AFC7-2112ADB446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83526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0B1zUYmYL9mQZS3hCOUxsUWZBZTA" TargetMode="External"/><Relationship Id="rId2" Type="http://schemas.openxmlformats.org/officeDocument/2006/relationships/hyperlink" Target="https://drive.google.com/open?id=0B1zUYmYL9mQZSUlPSHFfZk1CNE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7583" y="620087"/>
            <a:ext cx="9560417" cy="1942809"/>
          </a:xfrm>
        </p:spPr>
        <p:txBody>
          <a:bodyPr>
            <a:normAutofit/>
          </a:bodyPr>
          <a:lstStyle/>
          <a:p>
            <a:r>
              <a:rPr lang="en-IN" sz="4800" dirty="0" smtClean="0"/>
              <a:t>PixFeed </a:t>
            </a:r>
            <a:br>
              <a:rPr lang="en-IN" sz="4800" dirty="0" smtClean="0"/>
            </a:br>
            <a:r>
              <a:rPr lang="en-IN" sz="4800" dirty="0" smtClean="0"/>
              <a:t>An Image PubSub System</a:t>
            </a:r>
            <a:endParaRPr lang="en-IN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7583" y="3232597"/>
            <a:ext cx="9560417" cy="2730321"/>
          </a:xfrm>
        </p:spPr>
        <p:txBody>
          <a:bodyPr>
            <a:normAutofit/>
          </a:bodyPr>
          <a:lstStyle/>
          <a:p>
            <a:r>
              <a:rPr lang="en-IN" dirty="0" smtClean="0"/>
              <a:t>Shyam Naren Kandala</a:t>
            </a:r>
          </a:p>
          <a:p>
            <a:r>
              <a:rPr lang="en-IN" dirty="0" smtClean="0"/>
              <a:t>Anjaneya Srujan Narkedamalli</a:t>
            </a:r>
          </a:p>
          <a:p>
            <a:r>
              <a:rPr lang="en-IN" dirty="0" smtClean="0"/>
              <a:t>Karan Mehta</a:t>
            </a:r>
          </a:p>
          <a:p>
            <a:endParaRPr lang="en-IN" dirty="0" smtClean="0"/>
          </a:p>
          <a:p>
            <a:r>
              <a:rPr lang="en-IN" dirty="0" smtClean="0"/>
              <a:t>Computer Engineering</a:t>
            </a:r>
          </a:p>
        </p:txBody>
      </p:sp>
    </p:spTree>
    <p:extLst>
      <p:ext uri="{BB962C8B-B14F-4D97-AF65-F5344CB8AC3E}">
        <p14:creationId xmlns:p14="http://schemas.microsoft.com/office/powerpoint/2010/main" val="81640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&amp;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reliable cloud based pub-sub system to deliver images based on content of image</a:t>
            </a:r>
          </a:p>
          <a:p>
            <a:pPr lvl="1"/>
            <a:r>
              <a:rPr lang="en-US" dirty="0" smtClean="0"/>
              <a:t>Users </a:t>
            </a:r>
            <a:r>
              <a:rPr lang="en-US" dirty="0"/>
              <a:t>can subscribe to images based on descriptive tags </a:t>
            </a:r>
            <a:r>
              <a:rPr lang="en-US" dirty="0" err="1" smtClean="0"/>
              <a:t>Eg</a:t>
            </a:r>
            <a:r>
              <a:rPr lang="en-US" dirty="0" smtClean="0"/>
              <a:t>: “</a:t>
            </a:r>
            <a:r>
              <a:rPr lang="en-US" dirty="0"/>
              <a:t>train</a:t>
            </a:r>
            <a:r>
              <a:rPr lang="en-US" dirty="0" smtClean="0"/>
              <a:t>”.</a:t>
            </a:r>
            <a:endParaRPr lang="en-US" dirty="0"/>
          </a:p>
          <a:p>
            <a:pPr lvl="1"/>
            <a:r>
              <a:rPr lang="en-US" dirty="0" smtClean="0"/>
              <a:t>Users </a:t>
            </a:r>
            <a:r>
              <a:rPr lang="en-US" dirty="0"/>
              <a:t>can upload images, </a:t>
            </a:r>
            <a:r>
              <a:rPr lang="en-US" dirty="0" smtClean="0"/>
              <a:t>select </a:t>
            </a:r>
            <a:r>
              <a:rPr lang="en-US" dirty="0"/>
              <a:t>from suggested tags </a:t>
            </a:r>
            <a:r>
              <a:rPr lang="en-US" dirty="0" smtClean="0"/>
              <a:t>or </a:t>
            </a:r>
            <a:r>
              <a:rPr lang="en-US" dirty="0"/>
              <a:t>provide custom </a:t>
            </a:r>
            <a:r>
              <a:rPr lang="en-US" dirty="0" smtClean="0"/>
              <a:t>tags.</a:t>
            </a:r>
            <a:endParaRPr lang="en-US" dirty="0"/>
          </a:p>
          <a:p>
            <a:pPr lvl="1"/>
            <a:r>
              <a:rPr lang="en-US" dirty="0"/>
              <a:t>Similar to </a:t>
            </a:r>
            <a:r>
              <a:rPr lang="en-US" dirty="0" err="1"/>
              <a:t>Instagram</a:t>
            </a:r>
            <a:r>
              <a:rPr lang="en-US" dirty="0"/>
              <a:t> but subscription based on image content rather than </a:t>
            </a:r>
            <a:r>
              <a:rPr lang="en-US" dirty="0" smtClean="0"/>
              <a:t>publisher.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Use </a:t>
            </a:r>
            <a:r>
              <a:rPr lang="en-US" dirty="0"/>
              <a:t>case: Subscribe to all images from an ongoing event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044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062"/>
            <a:ext cx="10515600" cy="587912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>Architecture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169" y="746974"/>
            <a:ext cx="6934417" cy="5980227"/>
          </a:xfrm>
        </p:spPr>
      </p:pic>
      <p:sp>
        <p:nvSpPr>
          <p:cNvPr id="6" name="Rectangle 5"/>
          <p:cNvSpPr/>
          <p:nvPr/>
        </p:nvSpPr>
        <p:spPr>
          <a:xfrm>
            <a:off x="5012979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0909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Amazon </a:t>
            </a:r>
            <a:r>
              <a:rPr lang="en-US" dirty="0" smtClean="0"/>
              <a:t>S3 </a:t>
            </a:r>
            <a:r>
              <a:rPr lang="en-US" dirty="0"/>
              <a:t>cloud </a:t>
            </a:r>
            <a:r>
              <a:rPr lang="en-US" dirty="0" smtClean="0"/>
              <a:t>storage is used for storing the images.</a:t>
            </a:r>
            <a:endParaRPr lang="en-US" dirty="0"/>
          </a:p>
          <a:p>
            <a:r>
              <a:rPr lang="en-US" dirty="0" smtClean="0"/>
              <a:t>S3 is integrated with Amazon </a:t>
            </a:r>
            <a:r>
              <a:rPr lang="en-US" dirty="0" err="1"/>
              <a:t>CloudFront</a:t>
            </a:r>
            <a:r>
              <a:rPr lang="en-US" dirty="0"/>
              <a:t> CDN for faster delivery of </a:t>
            </a:r>
            <a:r>
              <a:rPr lang="en-US" dirty="0" smtClean="0"/>
              <a:t>images. </a:t>
            </a:r>
            <a:endParaRPr lang="en-US" dirty="0"/>
          </a:p>
          <a:p>
            <a:r>
              <a:rPr lang="en-US" dirty="0"/>
              <a:t>Apache Kafka is message broker for publish subscribe mechanism</a:t>
            </a:r>
          </a:p>
          <a:p>
            <a:r>
              <a:rPr lang="en-US" dirty="0"/>
              <a:t>Backend server: REST APIs built in Node.JS</a:t>
            </a:r>
          </a:p>
          <a:p>
            <a:r>
              <a:rPr lang="en-US" dirty="0"/>
              <a:t>Android application for user interface</a:t>
            </a:r>
          </a:p>
          <a:p>
            <a:r>
              <a:rPr lang="en-US" dirty="0" err="1"/>
              <a:t>Clarifai</a:t>
            </a:r>
            <a:r>
              <a:rPr lang="en-US" dirty="0"/>
              <a:t> API for suggesting tags based on image recognition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996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 uploads the image using </a:t>
            </a:r>
            <a:r>
              <a:rPr lang="en-US" dirty="0" err="1"/>
              <a:t>PixFeed</a:t>
            </a:r>
            <a:r>
              <a:rPr lang="en-US" dirty="0"/>
              <a:t> mobile app </a:t>
            </a:r>
            <a:r>
              <a:rPr lang="en-US" sz="1600" dirty="0"/>
              <a:t>(Image available through S3 URL)</a:t>
            </a:r>
          </a:p>
          <a:p>
            <a:r>
              <a:rPr lang="en-US" dirty="0"/>
              <a:t>Users can share images by selecting auto suggested tags or providing custom tags</a:t>
            </a:r>
          </a:p>
          <a:p>
            <a:r>
              <a:rPr lang="en-US" dirty="0"/>
              <a:t>Image URL pushed on Kafka topic corresponding to a image tag</a:t>
            </a:r>
          </a:p>
          <a:p>
            <a:r>
              <a:rPr lang="en-US" dirty="0"/>
              <a:t>Users can subscribe to image feeds based on tags</a:t>
            </a:r>
          </a:p>
          <a:p>
            <a:r>
              <a:rPr lang="en-US" dirty="0"/>
              <a:t>Images delivered based on Kafka topic consumption offset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333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126044"/>
            <a:ext cx="10772775" cy="1658198"/>
          </a:xfrm>
        </p:spPr>
        <p:txBody>
          <a:bodyPr/>
          <a:lstStyle/>
          <a:p>
            <a:pPr algn="ctr"/>
            <a:r>
              <a:rPr lang="en-IN" dirty="0" smtClean="0"/>
              <a:t>Challenges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Configuration of initial system</a:t>
            </a:r>
          </a:p>
          <a:p>
            <a:pPr lvl="1"/>
            <a:r>
              <a:rPr lang="en-IN" dirty="0" smtClean="0"/>
              <a:t>Libraries for Kafka-Node.js interconnection have lot of external dependencies</a:t>
            </a:r>
          </a:p>
          <a:p>
            <a:pPr lvl="1"/>
            <a:r>
              <a:rPr lang="en-IN" dirty="0" smtClean="0"/>
              <a:t>Difficult to test on Windows Platform</a:t>
            </a:r>
          </a:p>
          <a:p>
            <a:pPr lvl="1"/>
            <a:r>
              <a:rPr lang="en-IN" dirty="0" smtClean="0"/>
              <a:t>As a solution, we used Cloud9, online IDE with Linux shell</a:t>
            </a:r>
          </a:p>
          <a:p>
            <a:pPr lvl="1"/>
            <a:endParaRPr lang="en-IN" dirty="0"/>
          </a:p>
          <a:p>
            <a:r>
              <a:rPr lang="en-IN" dirty="0" smtClean="0"/>
              <a:t>Partitioning and Replication of topics</a:t>
            </a:r>
          </a:p>
          <a:p>
            <a:pPr lvl="1"/>
            <a:r>
              <a:rPr lang="en-IN" dirty="0" smtClean="0"/>
              <a:t>Multiple libraries available for Kafka-Node.js interconnection, but none of them support this functionality</a:t>
            </a:r>
          </a:p>
          <a:p>
            <a:pPr lvl="1"/>
            <a:r>
              <a:rPr lang="en-IN" dirty="0" smtClean="0"/>
              <a:t>Possible through shell commands</a:t>
            </a:r>
          </a:p>
          <a:p>
            <a:pPr lvl="1"/>
            <a:r>
              <a:rPr lang="en-IN" dirty="0" smtClean="0"/>
              <a:t>As an alternative, we spawned a child process that ran a shell command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5816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Performance Evaluation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Application Server Specifications</a:t>
            </a:r>
          </a:p>
          <a:p>
            <a:pPr lvl="1"/>
            <a:r>
              <a:rPr lang="en-IN" dirty="0" smtClean="0"/>
              <a:t>512 MB RAM</a:t>
            </a:r>
          </a:p>
          <a:p>
            <a:pPr lvl="1"/>
            <a:r>
              <a:rPr lang="en-IN" dirty="0" smtClean="0"/>
              <a:t>2 GB Disk Space</a:t>
            </a:r>
          </a:p>
          <a:p>
            <a:r>
              <a:rPr lang="en-IN" dirty="0" smtClean="0"/>
              <a:t>Load testing with JMeter</a:t>
            </a:r>
          </a:p>
          <a:p>
            <a:pPr lvl="1"/>
            <a:r>
              <a:rPr lang="en-IN" dirty="0" smtClean="0"/>
              <a:t>Produce API Response time</a:t>
            </a:r>
          </a:p>
          <a:p>
            <a:pPr lvl="1"/>
            <a:r>
              <a:rPr lang="en-IN" dirty="0" smtClean="0"/>
              <a:t>Create topic API Response time</a:t>
            </a:r>
          </a:p>
          <a:p>
            <a:pPr lvl="1"/>
            <a:r>
              <a:rPr lang="en-IN" dirty="0" smtClean="0"/>
              <a:t>Subscribe and fetch API Response time</a:t>
            </a:r>
          </a:p>
          <a:p>
            <a:r>
              <a:rPr lang="en-IN" dirty="0" smtClean="0"/>
              <a:t>Kafka choking point</a:t>
            </a:r>
          </a:p>
          <a:p>
            <a:r>
              <a:rPr lang="en-IN" dirty="0" smtClean="0"/>
              <a:t>Effects of scaling</a:t>
            </a:r>
          </a:p>
          <a:p>
            <a:r>
              <a:rPr lang="en-IN" dirty="0" smtClean="0"/>
              <a:t>Improvements with CDN</a:t>
            </a:r>
          </a:p>
        </p:txBody>
      </p:sp>
    </p:spTree>
    <p:extLst>
      <p:ext uri="{BB962C8B-B14F-4D97-AF65-F5344CB8AC3E}">
        <p14:creationId xmlns:p14="http://schemas.microsoft.com/office/powerpoint/2010/main" val="148720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PixFeed</a:t>
            </a:r>
            <a:r>
              <a:rPr lang="en-US" dirty="0" smtClean="0"/>
              <a:t>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PixFeed</a:t>
            </a:r>
            <a:r>
              <a:rPr lang="en-US" dirty="0" smtClean="0"/>
              <a:t> Demo part 1: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drive.google.com/open?id=0B1zUYmYL9mQZSUlPSHFfZk1CNEk</a:t>
            </a:r>
            <a:endParaRPr lang="en-US" dirty="0" smtClean="0"/>
          </a:p>
          <a:p>
            <a:pPr marL="450000" lvl="1" indent="0">
              <a:buNone/>
            </a:pPr>
            <a:endParaRPr lang="en-US" dirty="0"/>
          </a:p>
          <a:p>
            <a:r>
              <a:rPr lang="en-US" dirty="0" smtClean="0"/>
              <a:t>Demo part 2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drive.google.com/open?id=0B1zUYmYL9mQZS3hCOUxsUWZBZTA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002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02594" y="1287888"/>
            <a:ext cx="10515600" cy="3837904"/>
          </a:xfrm>
        </p:spPr>
        <p:txBody>
          <a:bodyPr/>
          <a:lstStyle/>
          <a:p>
            <a:pPr algn="ctr"/>
            <a:r>
              <a:rPr lang="en-IN" dirty="0" smtClean="0"/>
              <a:t>Q &amp; A</a:t>
            </a:r>
            <a:br>
              <a:rPr lang="en-IN" dirty="0" smtClean="0"/>
            </a:br>
            <a:r>
              <a:rPr lang="en-IN" dirty="0" smtClean="0"/>
              <a:t>THANK YOU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2169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235</TotalTime>
  <Words>324</Words>
  <Application>Microsoft Office PowerPoint</Application>
  <PresentationFormat>Custom</PresentationFormat>
  <Paragraphs>56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Slate</vt:lpstr>
      <vt:lpstr>PixFeed  An Image PubSub System</vt:lpstr>
      <vt:lpstr>Introduction &amp; Motivation</vt:lpstr>
      <vt:lpstr>Architecture</vt:lpstr>
      <vt:lpstr>System Components</vt:lpstr>
      <vt:lpstr>Implementation</vt:lpstr>
      <vt:lpstr>Challenges</vt:lpstr>
      <vt:lpstr>Performance Evaluation</vt:lpstr>
      <vt:lpstr>PixFeed Demo</vt:lpstr>
      <vt:lpstr>Q &amp; A 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Karan Mehta</dc:creator>
  <cp:lastModifiedBy>Naren</cp:lastModifiedBy>
  <cp:revision>111</cp:revision>
  <dcterms:created xsi:type="dcterms:W3CDTF">2016-06-10T16:27:30Z</dcterms:created>
  <dcterms:modified xsi:type="dcterms:W3CDTF">2016-06-11T02:48:56Z</dcterms:modified>
</cp:coreProperties>
</file>