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Open Sans" panose="020B0604020202020204" charset="0"/>
      <p:regular r:id="rId8"/>
      <p:bold r:id="rId9"/>
      <p:italic r:id="rId10"/>
      <p:boldItalic r:id="rId11"/>
    </p:embeddedFont>
    <p:embeddedFont>
      <p:font typeface="Oswald" panose="020B0604020202020204" charset="0"/>
      <p:regular r:id="rId12"/>
      <p:bold r:id="rId13"/>
    </p:embeddedFont>
    <p:embeddedFont>
      <p:font typeface="PT Sans Narrow" panose="020B0604020202020204" charset="0"/>
      <p:regular r:id="rId14"/>
      <p:bold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16" y="-21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00612254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7"/>
            <a:ext cx="562200"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4" y="3158251"/>
            <a:ext cx="562200"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4"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1"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4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311700" y="1304850"/>
            <a:ext cx="8520600" cy="1538400"/>
          </a:xfrm>
          <a:prstGeom prst="rect">
            <a:avLst/>
          </a:prstGeom>
        </p:spPr>
        <p:txBody>
          <a:bodyPr lIns="91425" tIns="91425" rIns="91425" bIns="91425" anchor="ctr" anchorCtr="0"/>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a:endParaRPr/>
          </a:p>
        </p:txBody>
      </p:sp>
      <p:sp>
        <p:nvSpPr>
          <p:cNvPr id="58" name="Shape 58"/>
          <p:cNvSpPr txBox="1">
            <a:spLocks noGrp="1"/>
          </p:cNvSpPr>
          <p:nvPr>
            <p:ph type="body" idx="1"/>
          </p:nvPr>
        </p:nvSpPr>
        <p:spPr>
          <a:xfrm>
            <a:off x="311700" y="29956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9" name="Shape 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lIns="91425" tIns="91425" rIns="91425" bIns="91425" anchor="ctr" anchorCtr="0"/>
          <a:lstStyle>
            <a:lvl1pPr lvl="0">
              <a:spcBef>
                <a:spcPts val="0"/>
              </a:spcBef>
              <a:buClr>
                <a:schemeClr val="dk2"/>
              </a:buClr>
              <a:buSzPct val="100000"/>
              <a:defRPr sz="5400" b="0">
                <a:solidFill>
                  <a:schemeClr val="dk2"/>
                </a:solidFill>
              </a:defRPr>
            </a:lvl1pPr>
            <a:lvl2pPr lvl="1">
              <a:spcBef>
                <a:spcPts val="0"/>
              </a:spcBef>
              <a:buClr>
                <a:schemeClr val="dk2"/>
              </a:buClr>
              <a:buSzPct val="100000"/>
              <a:defRPr sz="5400" b="0">
                <a:solidFill>
                  <a:schemeClr val="dk2"/>
                </a:solidFill>
              </a:defRPr>
            </a:lvl2pPr>
            <a:lvl3pPr lvl="2">
              <a:spcBef>
                <a:spcPts val="0"/>
              </a:spcBef>
              <a:buClr>
                <a:schemeClr val="dk2"/>
              </a:buClr>
              <a:buSzPct val="100000"/>
              <a:defRPr sz="5400" b="0">
                <a:solidFill>
                  <a:schemeClr val="dk2"/>
                </a:solidFill>
              </a:defRPr>
            </a:lvl3pPr>
            <a:lvl4pPr lvl="3">
              <a:spcBef>
                <a:spcPts val="0"/>
              </a:spcBef>
              <a:buClr>
                <a:schemeClr val="dk2"/>
              </a:buClr>
              <a:buSzPct val="100000"/>
              <a:defRPr sz="5400" b="0">
                <a:solidFill>
                  <a:schemeClr val="dk2"/>
                </a:solidFill>
              </a:defRPr>
            </a:lvl4pPr>
            <a:lvl5pPr lvl="4">
              <a:spcBef>
                <a:spcPts val="0"/>
              </a:spcBef>
              <a:buClr>
                <a:schemeClr val="dk2"/>
              </a:buClr>
              <a:buSzPct val="100000"/>
              <a:defRPr sz="5400" b="0">
                <a:solidFill>
                  <a:schemeClr val="dk2"/>
                </a:solidFill>
              </a:defRPr>
            </a:lvl5pPr>
            <a:lvl6pPr lvl="5">
              <a:spcBef>
                <a:spcPts val="0"/>
              </a:spcBef>
              <a:buClr>
                <a:schemeClr val="dk2"/>
              </a:buClr>
              <a:buSzPct val="100000"/>
              <a:defRPr sz="5400" b="0">
                <a:solidFill>
                  <a:schemeClr val="dk2"/>
                </a:solidFill>
              </a:defRPr>
            </a:lvl6pPr>
            <a:lvl7pPr lvl="6">
              <a:spcBef>
                <a:spcPts val="0"/>
              </a:spcBef>
              <a:buClr>
                <a:schemeClr val="dk2"/>
              </a:buClr>
              <a:buSzPct val="100000"/>
              <a:defRPr sz="5400" b="0">
                <a:solidFill>
                  <a:schemeClr val="dk2"/>
                </a:solidFill>
              </a:defRPr>
            </a:lvl7pPr>
            <a:lvl8pPr lvl="7">
              <a:spcBef>
                <a:spcPts val="0"/>
              </a:spcBef>
              <a:buClr>
                <a:schemeClr val="dk2"/>
              </a:buClr>
              <a:buSzPct val="100000"/>
              <a:defRPr sz="5400" b="0">
                <a:solidFill>
                  <a:schemeClr val="dk2"/>
                </a:solidFill>
              </a:defRPr>
            </a:lvl8pPr>
            <a:lvl9pPr lvl="8">
              <a:spcBef>
                <a:spcPts val="0"/>
              </a:spcBef>
              <a:buClr>
                <a:schemeClr val="dk2"/>
              </a:buClr>
              <a:buSzPct val="100000"/>
              <a:defRPr sz="5400" b="0">
                <a:solidFill>
                  <a:schemeClr val="dk2"/>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200" cy="16758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lIns="91425" tIns="91425" rIns="91425" bIns="91425" anchor="t" anchorCtr="0"/>
          <a:lstStyle>
            <a:lvl1pPr lv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Open Sans"/>
                <a:ea typeface="Open Sans"/>
                <a:cs typeface="Open Sans"/>
                <a:sym typeface="Open Sans"/>
              </a:r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jscape.com/blog/load-balancing-algorithm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s://en.wikipedia.org/wiki/Levenshtein_distanc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1004150" y="1751764"/>
            <a:ext cx="7136700" cy="1022400"/>
          </a:xfrm>
          <a:prstGeom prst="rect">
            <a:avLst/>
          </a:prstGeom>
        </p:spPr>
        <p:txBody>
          <a:bodyPr lIns="91425" tIns="91425" rIns="91425" bIns="91425" anchor="b" anchorCtr="0">
            <a:noAutofit/>
          </a:bodyPr>
          <a:lstStyle/>
          <a:p>
            <a:pPr lvl="0">
              <a:lnSpc>
                <a:spcPct val="115000"/>
              </a:lnSpc>
              <a:spcBef>
                <a:spcPts val="1800"/>
              </a:spcBef>
              <a:spcAft>
                <a:spcPts val="600"/>
              </a:spcAft>
              <a:buClr>
                <a:schemeClr val="dk1"/>
              </a:buClr>
              <a:buSzPct val="30555"/>
              <a:buFont typeface="Arial"/>
              <a:buNone/>
            </a:pPr>
            <a:r>
              <a:rPr lang="en" sz="3600"/>
              <a:t>Second-hand Trading Web Service</a:t>
            </a:r>
          </a:p>
        </p:txBody>
      </p:sp>
      <p:sp>
        <p:nvSpPr>
          <p:cNvPr id="67" name="Shape 67"/>
          <p:cNvSpPr txBox="1">
            <a:spLocks noGrp="1"/>
          </p:cNvSpPr>
          <p:nvPr>
            <p:ph type="subTitle" idx="1"/>
          </p:nvPr>
        </p:nvSpPr>
        <p:spPr>
          <a:xfrm>
            <a:off x="311700" y="2834125"/>
            <a:ext cx="8520600" cy="1667700"/>
          </a:xfrm>
          <a:prstGeom prst="rect">
            <a:avLst/>
          </a:prstGeom>
        </p:spPr>
        <p:txBody>
          <a:bodyPr lIns="91425" tIns="91425" rIns="91425" bIns="91425" anchor="t" anchorCtr="0">
            <a:noAutofit/>
          </a:bodyPr>
          <a:lstStyle/>
          <a:p>
            <a:pPr lvl="0">
              <a:spcBef>
                <a:spcPts val="0"/>
              </a:spcBef>
              <a:buNone/>
            </a:pPr>
            <a:r>
              <a:rPr lang="en" sz="1800"/>
              <a:t>Group Member:  Jingwei Hao</a:t>
            </a:r>
          </a:p>
          <a:p>
            <a:pPr lvl="0">
              <a:spcBef>
                <a:spcPts val="0"/>
              </a:spcBef>
              <a:buNone/>
            </a:pPr>
            <a:r>
              <a:rPr lang="en" sz="1800"/>
              <a:t>                                  Xiaofeng Yuan</a:t>
            </a:r>
          </a:p>
          <a:p>
            <a:pPr lvl="0">
              <a:spcBef>
                <a:spcPts val="0"/>
              </a:spcBef>
              <a:buNone/>
            </a:pPr>
            <a:r>
              <a:rPr lang="en" sz="1800"/>
              <a:t>                           Yanjun Liu</a:t>
            </a:r>
          </a:p>
          <a:p>
            <a:pPr lvl="0">
              <a:spcBef>
                <a:spcPts val="0"/>
              </a:spcBef>
              <a:buNone/>
            </a:pPr>
            <a:r>
              <a:rPr lang="en" sz="1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292625"/>
            <a:ext cx="8520600" cy="707400"/>
          </a:xfrm>
          <a:prstGeom prst="rect">
            <a:avLst/>
          </a:prstGeom>
        </p:spPr>
        <p:txBody>
          <a:bodyPr lIns="91425" tIns="91425" rIns="91425" bIns="91425" anchor="t" anchorCtr="0">
            <a:noAutofit/>
          </a:bodyPr>
          <a:lstStyle/>
          <a:p>
            <a:pPr lvl="0">
              <a:spcBef>
                <a:spcPts val="0"/>
              </a:spcBef>
              <a:buNone/>
            </a:pPr>
            <a:r>
              <a:rPr lang="en"/>
              <a:t>Motivation &amp; Goals</a:t>
            </a:r>
          </a:p>
        </p:txBody>
      </p:sp>
      <p:sp>
        <p:nvSpPr>
          <p:cNvPr id="73" name="Shape 73"/>
          <p:cNvSpPr txBox="1">
            <a:spLocks noGrp="1"/>
          </p:cNvSpPr>
          <p:nvPr>
            <p:ph type="body" idx="1"/>
          </p:nvPr>
        </p:nvSpPr>
        <p:spPr>
          <a:xfrm>
            <a:off x="166200" y="895350"/>
            <a:ext cx="8520600" cy="3418200"/>
          </a:xfrm>
          <a:prstGeom prst="rect">
            <a:avLst/>
          </a:prstGeom>
        </p:spPr>
        <p:txBody>
          <a:bodyPr lIns="91425" tIns="91425" rIns="91425" bIns="91425" anchor="t" anchorCtr="0">
            <a:noAutofit/>
          </a:bodyPr>
          <a:lstStyle/>
          <a:p>
            <a:pPr marL="457200" lvl="0" indent="-317500" rtl="0">
              <a:spcBef>
                <a:spcPts val="0"/>
              </a:spcBef>
              <a:buSzPct val="100000"/>
              <a:buChar char="●"/>
            </a:pPr>
            <a:r>
              <a:rPr lang="en" sz="1400" dirty="0"/>
              <a:t>Provide a platform for convenient second-hand product trading</a:t>
            </a:r>
          </a:p>
          <a:p>
            <a:pPr marL="457200" lvl="0" indent="-317500" rtl="0">
              <a:spcBef>
                <a:spcPts val="0"/>
              </a:spcBef>
              <a:buSzPct val="100000"/>
              <a:buChar char="●"/>
            </a:pPr>
            <a:r>
              <a:rPr lang="en" sz="1400" dirty="0"/>
              <a:t>Design clean and direct user interface easy to use</a:t>
            </a:r>
          </a:p>
          <a:p>
            <a:pPr marL="457200" lvl="0" indent="-317500" rtl="0">
              <a:spcBef>
                <a:spcPts val="0"/>
              </a:spcBef>
              <a:buSzPct val="100000"/>
              <a:buChar char="●"/>
            </a:pPr>
            <a:r>
              <a:rPr lang="en" sz="1400" dirty="0"/>
              <a:t>Considering large amount of potential users, the web service should be fault tolerant, scalable and efficient</a:t>
            </a:r>
          </a:p>
          <a:p>
            <a:pPr marL="457200" lvl="0" indent="-317500" rtl="0">
              <a:spcBef>
                <a:spcPts val="0"/>
              </a:spcBef>
              <a:buSzPct val="100000"/>
              <a:buChar char="●"/>
            </a:pPr>
            <a:r>
              <a:rPr lang="en" sz="1400" dirty="0"/>
              <a:t>Modularize functions as independent service in different servers for better performance, e.g. search, account and item management, etc.</a:t>
            </a:r>
          </a:p>
          <a:p>
            <a:pPr marL="457200" lvl="0" indent="-317500" rtl="0">
              <a:spcBef>
                <a:spcPts val="0"/>
              </a:spcBef>
              <a:buSzPct val="100000"/>
              <a:buChar char="●"/>
            </a:pPr>
            <a:r>
              <a:rPr lang="en" sz="1400" dirty="0"/>
              <a:t>Interact with AWS S3 smartly not naively, make the searching intelligent through pre-defined logic, analysis and learning techniques</a:t>
            </a:r>
          </a:p>
          <a:p>
            <a:pPr marL="457200" lvl="0" indent="-317500" rtl="0">
              <a:spcBef>
                <a:spcPts val="0"/>
              </a:spcBef>
              <a:buSzPct val="100000"/>
              <a:buChar char="●"/>
            </a:pPr>
            <a:r>
              <a:rPr lang="en" sz="1400" dirty="0"/>
              <a:t>Goals: Allocate service in various server thus achieve high scalability and trigger them through load balancing techniques to realize efficiency. Backup servers of fault tolerance to ensure stability. Interact with database smartly for better performance. Make a comprehensively well-functioning second-hand trade web service and make trading second-hand products easier.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140225"/>
            <a:ext cx="8520600" cy="707400"/>
          </a:xfrm>
          <a:prstGeom prst="rect">
            <a:avLst/>
          </a:prstGeom>
        </p:spPr>
        <p:txBody>
          <a:bodyPr lIns="91425" tIns="91425" rIns="91425" bIns="91425" anchor="t" anchorCtr="0">
            <a:noAutofit/>
          </a:bodyPr>
          <a:lstStyle/>
          <a:p>
            <a:pPr lvl="0">
              <a:spcBef>
                <a:spcPts val="0"/>
              </a:spcBef>
              <a:buNone/>
            </a:pPr>
            <a:r>
              <a:rPr lang="en"/>
              <a:t>Related Work</a:t>
            </a:r>
          </a:p>
        </p:txBody>
      </p:sp>
      <p:sp>
        <p:nvSpPr>
          <p:cNvPr id="79" name="Shape 79"/>
          <p:cNvSpPr txBox="1">
            <a:spLocks noGrp="1"/>
          </p:cNvSpPr>
          <p:nvPr>
            <p:ph type="body" idx="1"/>
          </p:nvPr>
        </p:nvSpPr>
        <p:spPr>
          <a:xfrm>
            <a:off x="311700" y="847625"/>
            <a:ext cx="8520600" cy="3923700"/>
          </a:xfrm>
          <a:prstGeom prst="rect">
            <a:avLst/>
          </a:prstGeom>
        </p:spPr>
        <p:txBody>
          <a:bodyPr lIns="91425" tIns="91425" rIns="91425" bIns="91425" anchor="t" anchorCtr="0">
            <a:noAutofit/>
          </a:bodyPr>
          <a:lstStyle/>
          <a:p>
            <a:pPr marL="457200" lvl="0" indent="-317500" rtl="0">
              <a:spcBef>
                <a:spcPts val="0"/>
              </a:spcBef>
              <a:spcAft>
                <a:spcPts val="0"/>
              </a:spcAft>
              <a:buSzPct val="100000"/>
              <a:buChar char="●"/>
            </a:pPr>
            <a:r>
              <a:rPr lang="en" sz="1400"/>
              <a:t>Pull-based Load Balancing Using a Messaging and Queuing Unit - Colyer, Adrian Mark. "High-availability WWW computer server system with pull-based load balancing using a messaging and queuing unit in front of back-end servers."</a:t>
            </a:r>
          </a:p>
          <a:p>
            <a:pPr marL="457200" lvl="0" indent="-317500" rtl="0">
              <a:spcBef>
                <a:spcPts val="0"/>
              </a:spcBef>
              <a:spcAft>
                <a:spcPts val="0"/>
              </a:spcAft>
              <a:buSzPct val="100000"/>
              <a:buChar char="●"/>
            </a:pPr>
            <a:r>
              <a:rPr lang="en" sz="1400"/>
              <a:t>Load Balancing Algorithms: Random, Round Robin, Weighted Round Robin, Least Connection, Weighted Least Connection - </a:t>
            </a:r>
            <a:r>
              <a:rPr lang="en" sz="1400" u="sng">
                <a:solidFill>
                  <a:schemeClr val="hlink"/>
                </a:solidFill>
                <a:hlinkClick r:id="rId3"/>
              </a:rPr>
              <a:t>http://www.jscape.com/blog/load-balancing-algorithms</a:t>
            </a:r>
            <a:r>
              <a:rPr lang="en" sz="1400"/>
              <a:t> &amp; Jyoti Vashistha, Anant Kumar Jayswal. “Comparative Study of Load Balancing Algorithms.”</a:t>
            </a:r>
          </a:p>
          <a:p>
            <a:pPr marL="457200" lvl="0" indent="-317500" rtl="0">
              <a:spcBef>
                <a:spcPts val="0"/>
              </a:spcBef>
              <a:spcAft>
                <a:spcPts val="0"/>
              </a:spcAft>
              <a:buSzPct val="100000"/>
              <a:buChar char="●"/>
            </a:pPr>
            <a:r>
              <a:rPr lang="en" sz="1400"/>
              <a:t>AWS web service are in wide usage, in which S3 is a popular file based database and people use buckets and objects to store and manage their data items, e.g AWS build in filter Prefix - Amazon Simple Storage Service Developer Guide API Version 2006-03-01.</a:t>
            </a:r>
          </a:p>
          <a:p>
            <a:pPr marL="457200" lvl="0" indent="-317500" rtl="0">
              <a:spcBef>
                <a:spcPts val="0"/>
              </a:spcBef>
              <a:spcAft>
                <a:spcPts val="0"/>
              </a:spcAft>
              <a:buSzPct val="100000"/>
              <a:buChar char="●"/>
            </a:pPr>
            <a:r>
              <a:rPr lang="en" sz="1400"/>
              <a:t>Various searching methods in the field. Lots rely on fuzzy search to get the needed data. Levenshtein Distance is one algorithm based on dynamical programming and string match -  </a:t>
            </a:r>
            <a:r>
              <a:rPr lang="en" sz="1400" u="sng">
                <a:solidFill>
                  <a:schemeClr val="hlink"/>
                </a:solidFill>
                <a:hlinkClick r:id="rId4"/>
              </a:rPr>
              <a:t>https://en.wikipedia.org/wiki/Levenshtein_distance</a:t>
            </a:r>
          </a:p>
          <a:p>
            <a:pPr marL="457200" lvl="0" indent="-317500" rtl="0">
              <a:spcBef>
                <a:spcPts val="0"/>
              </a:spcBef>
              <a:spcAft>
                <a:spcPts val="0"/>
              </a:spcAft>
              <a:buSzPct val="100000"/>
              <a:buChar char="●"/>
            </a:pPr>
            <a:r>
              <a:rPr lang="en" sz="1400"/>
              <a:t>There exist several web service framework among which CXF is a widely used one providing front end programming and supports different transports and data bindings - Apache CXF Web Service Development. ISBN 978-1-847195-40-1.</a:t>
            </a:r>
          </a:p>
          <a:p>
            <a:pPr lvl="0" rtl="0">
              <a:spcBef>
                <a:spcPts val="0"/>
              </a:spcBef>
              <a:spcAft>
                <a:spcPts val="0"/>
              </a:spcAft>
              <a:buNone/>
            </a:pPr>
            <a:endParaRPr sz="1400"/>
          </a:p>
          <a:p>
            <a:pPr lvl="0" rtl="0">
              <a:spcBef>
                <a:spcPts val="0"/>
              </a:spcBef>
              <a:spcAft>
                <a:spcPts val="0"/>
              </a:spcAft>
              <a:buNone/>
            </a:pPr>
            <a:endParaRPr sz="1400"/>
          </a:p>
          <a:p>
            <a:pPr lvl="0" rtl="0">
              <a:spcBef>
                <a:spcPts val="0"/>
              </a:spcBef>
              <a:spcAft>
                <a:spcPts val="0"/>
              </a:spcAft>
              <a:buNone/>
            </a:pPr>
            <a:endParaRPr sz="1400">
              <a:solidFill>
                <a:srgbClr val="FF9900"/>
              </a:solidFill>
              <a:latin typeface="Oswald"/>
              <a:ea typeface="Oswald"/>
              <a:cs typeface="Oswald"/>
              <a:sym typeface="Oswald"/>
            </a:endParaRPr>
          </a:p>
          <a:p>
            <a:pPr lvl="0" rtl="0">
              <a:spcBef>
                <a:spcPts val="0"/>
              </a:spcBef>
              <a:buNone/>
            </a:pPr>
            <a:r>
              <a:rPr lang="en"/>
              <a:t>                                                    </a:t>
            </a:r>
          </a:p>
          <a:p>
            <a:pPr lvl="0">
              <a:spcBef>
                <a:spcPts val="0"/>
              </a:spcBef>
              <a:buNone/>
            </a:pPr>
            <a:endParaRPr/>
          </a:p>
          <a:p>
            <a:pPr lvl="0">
              <a:spcBef>
                <a:spcPts val="0"/>
              </a:spcBef>
              <a:buNone/>
            </a:pPr>
            <a:r>
              <a:rPr lang="en"/>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p:nvPr/>
        </p:nvSpPr>
        <p:spPr>
          <a:xfrm>
            <a:off x="1207972" y="1155520"/>
            <a:ext cx="1112100" cy="513300"/>
          </a:xfrm>
          <a:prstGeom prst="flowChartConnector">
            <a:avLst/>
          </a:prstGeom>
          <a:solidFill>
            <a:srgbClr val="C9DAF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t>Client</a:t>
            </a:r>
          </a:p>
        </p:txBody>
      </p:sp>
      <p:sp>
        <p:nvSpPr>
          <p:cNvPr id="85" name="Shape 85"/>
          <p:cNvSpPr/>
          <p:nvPr/>
        </p:nvSpPr>
        <p:spPr>
          <a:xfrm>
            <a:off x="853275" y="2087411"/>
            <a:ext cx="1112100" cy="513300"/>
          </a:xfrm>
          <a:prstGeom prst="flowChartConnector">
            <a:avLst/>
          </a:prstGeom>
          <a:solidFill>
            <a:srgbClr val="C9DAF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ctr" rtl="0">
              <a:lnSpc>
                <a:spcPct val="100000"/>
              </a:lnSpc>
              <a:spcBef>
                <a:spcPts val="0"/>
              </a:spcBef>
              <a:spcAft>
                <a:spcPts val="0"/>
              </a:spcAft>
              <a:buNone/>
            </a:pPr>
            <a:r>
              <a:rPr lang="en"/>
              <a:t>Client</a:t>
            </a:r>
          </a:p>
        </p:txBody>
      </p:sp>
      <p:sp>
        <p:nvSpPr>
          <p:cNvPr id="86" name="Shape 86"/>
          <p:cNvSpPr/>
          <p:nvPr/>
        </p:nvSpPr>
        <p:spPr>
          <a:xfrm>
            <a:off x="1207972" y="3019302"/>
            <a:ext cx="1112100" cy="513300"/>
          </a:xfrm>
          <a:prstGeom prst="flowChartConnector">
            <a:avLst/>
          </a:prstGeom>
          <a:solidFill>
            <a:srgbClr val="C9DAF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ctr" rtl="0">
              <a:lnSpc>
                <a:spcPct val="100000"/>
              </a:lnSpc>
              <a:spcBef>
                <a:spcPts val="0"/>
              </a:spcBef>
              <a:spcAft>
                <a:spcPts val="0"/>
              </a:spcAft>
              <a:buNone/>
            </a:pPr>
            <a:r>
              <a:rPr lang="en"/>
              <a:t>Client</a:t>
            </a:r>
          </a:p>
        </p:txBody>
      </p:sp>
      <p:sp>
        <p:nvSpPr>
          <p:cNvPr id="87" name="Shape 87"/>
          <p:cNvSpPr/>
          <p:nvPr/>
        </p:nvSpPr>
        <p:spPr>
          <a:xfrm>
            <a:off x="2866470" y="2087411"/>
            <a:ext cx="1284600" cy="513300"/>
          </a:xfrm>
          <a:prstGeom prst="roundRect">
            <a:avLst>
              <a:gd name="adj" fmla="val 16667"/>
            </a:avLst>
          </a:prstGeom>
          <a:solidFill>
            <a:srgbClr val="A4C2F4"/>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ctr" rtl="0">
              <a:lnSpc>
                <a:spcPct val="100000"/>
              </a:lnSpc>
              <a:spcBef>
                <a:spcPts val="0"/>
              </a:spcBef>
              <a:spcAft>
                <a:spcPts val="0"/>
              </a:spcAft>
              <a:buNone/>
            </a:pPr>
            <a:r>
              <a:rPr lang="en"/>
              <a:t>Balancer</a:t>
            </a:r>
          </a:p>
        </p:txBody>
      </p:sp>
      <p:cxnSp>
        <p:nvCxnSpPr>
          <p:cNvPr id="88" name="Shape 88"/>
          <p:cNvCxnSpPr>
            <a:stCxn id="84" idx="5"/>
            <a:endCxn id="87" idx="1"/>
          </p:cNvCxnSpPr>
          <p:nvPr/>
        </p:nvCxnSpPr>
        <p:spPr>
          <a:xfrm>
            <a:off x="2157209" y="1593649"/>
            <a:ext cx="709200" cy="750299"/>
          </a:xfrm>
          <a:prstGeom prst="straightConnector1">
            <a:avLst/>
          </a:prstGeom>
          <a:noFill/>
          <a:ln w="9525" cap="flat" cmpd="sng">
            <a:solidFill>
              <a:schemeClr val="dk2"/>
            </a:solidFill>
            <a:prstDash val="solid"/>
            <a:round/>
            <a:headEnd type="none" w="lg" len="lg"/>
            <a:tailEnd type="none" w="lg" len="lg"/>
          </a:ln>
        </p:spPr>
      </p:cxnSp>
      <p:cxnSp>
        <p:nvCxnSpPr>
          <p:cNvPr id="89" name="Shape 89"/>
          <p:cNvCxnSpPr>
            <a:endCxn id="87" idx="1"/>
          </p:cNvCxnSpPr>
          <p:nvPr/>
        </p:nvCxnSpPr>
        <p:spPr>
          <a:xfrm>
            <a:off x="1965270" y="2344061"/>
            <a:ext cx="901200" cy="0"/>
          </a:xfrm>
          <a:prstGeom prst="straightConnector1">
            <a:avLst/>
          </a:prstGeom>
          <a:noFill/>
          <a:ln w="9525" cap="flat" cmpd="sng">
            <a:solidFill>
              <a:schemeClr val="dk2"/>
            </a:solidFill>
            <a:prstDash val="solid"/>
            <a:round/>
            <a:headEnd type="none" w="lg" len="lg"/>
            <a:tailEnd type="none" w="lg" len="lg"/>
          </a:ln>
        </p:spPr>
      </p:cxnSp>
      <p:cxnSp>
        <p:nvCxnSpPr>
          <p:cNvPr id="90" name="Shape 90"/>
          <p:cNvCxnSpPr>
            <a:stCxn id="86" idx="6"/>
            <a:endCxn id="87" idx="1"/>
          </p:cNvCxnSpPr>
          <p:nvPr/>
        </p:nvCxnSpPr>
        <p:spPr>
          <a:xfrm rot="10800000" flipH="1">
            <a:off x="2320072" y="2344152"/>
            <a:ext cx="546300" cy="931800"/>
          </a:xfrm>
          <a:prstGeom prst="straightConnector1">
            <a:avLst/>
          </a:prstGeom>
          <a:noFill/>
          <a:ln w="9525" cap="flat" cmpd="sng">
            <a:solidFill>
              <a:schemeClr val="dk2"/>
            </a:solidFill>
            <a:prstDash val="solid"/>
            <a:round/>
            <a:headEnd type="none" w="lg" len="lg"/>
            <a:tailEnd type="none" w="lg" len="lg"/>
          </a:ln>
        </p:spPr>
      </p:cxnSp>
      <p:grpSp>
        <p:nvGrpSpPr>
          <p:cNvPr id="91" name="Shape 91"/>
          <p:cNvGrpSpPr/>
          <p:nvPr/>
        </p:nvGrpSpPr>
        <p:grpSpPr>
          <a:xfrm>
            <a:off x="4582129" y="828468"/>
            <a:ext cx="1715983" cy="796687"/>
            <a:chOff x="4929650" y="754100"/>
            <a:chExt cx="2014775" cy="925950"/>
          </a:xfrm>
        </p:grpSpPr>
        <p:sp>
          <p:nvSpPr>
            <p:cNvPr id="92" name="Shape 92"/>
            <p:cNvSpPr/>
            <p:nvPr/>
          </p:nvSpPr>
          <p:spPr>
            <a:xfrm>
              <a:off x="5559925" y="1184750"/>
              <a:ext cx="1384500" cy="495300"/>
            </a:xfrm>
            <a:prstGeom prst="roundRect">
              <a:avLst>
                <a:gd name="adj" fmla="val 16667"/>
              </a:avLst>
            </a:prstGeom>
            <a:solidFill>
              <a:srgbClr val="FCE5CD"/>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ctr" rtl="0">
                <a:lnSpc>
                  <a:spcPct val="100000"/>
                </a:lnSpc>
                <a:spcBef>
                  <a:spcPts val="0"/>
                </a:spcBef>
                <a:spcAft>
                  <a:spcPts val="0"/>
                </a:spcAft>
                <a:buNone/>
              </a:pPr>
              <a:r>
                <a:rPr lang="en"/>
                <a:t>Balancer Backup</a:t>
              </a:r>
            </a:p>
          </p:txBody>
        </p:sp>
        <p:sp>
          <p:nvSpPr>
            <p:cNvPr id="93" name="Shape 93"/>
            <p:cNvSpPr/>
            <p:nvPr/>
          </p:nvSpPr>
          <p:spPr>
            <a:xfrm>
              <a:off x="4929650" y="754100"/>
              <a:ext cx="1181700" cy="663900"/>
            </a:xfrm>
            <a:prstGeom prst="ellipse">
              <a:avLst/>
            </a:prstGeom>
            <a:solidFill>
              <a:srgbClr val="F6B26B"/>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ctr" rtl="0">
                <a:lnSpc>
                  <a:spcPct val="100000"/>
                </a:lnSpc>
                <a:spcBef>
                  <a:spcPts val="0"/>
                </a:spcBef>
                <a:spcAft>
                  <a:spcPts val="0"/>
                </a:spcAft>
                <a:buNone/>
              </a:pPr>
              <a:r>
                <a:rPr lang="en"/>
                <a:t>Service</a:t>
              </a:r>
            </a:p>
          </p:txBody>
        </p:sp>
      </p:grpSp>
      <p:grpSp>
        <p:nvGrpSpPr>
          <p:cNvPr id="94" name="Shape 94"/>
          <p:cNvGrpSpPr/>
          <p:nvPr/>
        </p:nvGrpSpPr>
        <p:grpSpPr>
          <a:xfrm>
            <a:off x="4582129" y="1811920"/>
            <a:ext cx="1715983" cy="796687"/>
            <a:chOff x="4929650" y="754100"/>
            <a:chExt cx="2014775" cy="925950"/>
          </a:xfrm>
        </p:grpSpPr>
        <p:sp>
          <p:nvSpPr>
            <p:cNvPr id="95" name="Shape 95"/>
            <p:cNvSpPr/>
            <p:nvPr/>
          </p:nvSpPr>
          <p:spPr>
            <a:xfrm>
              <a:off x="5559925" y="1184750"/>
              <a:ext cx="1384500" cy="495300"/>
            </a:xfrm>
            <a:prstGeom prst="roundRect">
              <a:avLst>
                <a:gd name="adj" fmla="val 16667"/>
              </a:avLst>
            </a:prstGeom>
            <a:solidFill>
              <a:srgbClr val="FCE5CD"/>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ctr" rtl="0">
                <a:lnSpc>
                  <a:spcPct val="100000"/>
                </a:lnSpc>
                <a:spcBef>
                  <a:spcPts val="0"/>
                </a:spcBef>
                <a:spcAft>
                  <a:spcPts val="0"/>
                </a:spcAft>
                <a:buNone/>
              </a:pPr>
              <a:r>
                <a:rPr lang="en"/>
                <a:t>Balancer Backup</a:t>
              </a:r>
            </a:p>
          </p:txBody>
        </p:sp>
        <p:sp>
          <p:nvSpPr>
            <p:cNvPr id="96" name="Shape 96"/>
            <p:cNvSpPr/>
            <p:nvPr/>
          </p:nvSpPr>
          <p:spPr>
            <a:xfrm>
              <a:off x="4929650" y="754100"/>
              <a:ext cx="1181700" cy="663900"/>
            </a:xfrm>
            <a:prstGeom prst="ellipse">
              <a:avLst/>
            </a:prstGeom>
            <a:solidFill>
              <a:srgbClr val="F6B26B"/>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ctr" rtl="0">
                <a:lnSpc>
                  <a:spcPct val="100000"/>
                </a:lnSpc>
                <a:spcBef>
                  <a:spcPts val="0"/>
                </a:spcBef>
                <a:spcAft>
                  <a:spcPts val="0"/>
                </a:spcAft>
                <a:buNone/>
              </a:pPr>
              <a:r>
                <a:rPr lang="en"/>
                <a:t>Service</a:t>
              </a:r>
            </a:p>
          </p:txBody>
        </p:sp>
      </p:grpSp>
      <p:grpSp>
        <p:nvGrpSpPr>
          <p:cNvPr id="97" name="Shape 97"/>
          <p:cNvGrpSpPr/>
          <p:nvPr/>
        </p:nvGrpSpPr>
        <p:grpSpPr>
          <a:xfrm>
            <a:off x="4650015" y="2838779"/>
            <a:ext cx="1715983" cy="796687"/>
            <a:chOff x="4929650" y="754100"/>
            <a:chExt cx="2014775" cy="925950"/>
          </a:xfrm>
        </p:grpSpPr>
        <p:sp>
          <p:nvSpPr>
            <p:cNvPr id="98" name="Shape 98"/>
            <p:cNvSpPr/>
            <p:nvPr/>
          </p:nvSpPr>
          <p:spPr>
            <a:xfrm>
              <a:off x="5559925" y="1184750"/>
              <a:ext cx="1384500" cy="495300"/>
            </a:xfrm>
            <a:prstGeom prst="roundRect">
              <a:avLst>
                <a:gd name="adj" fmla="val 16667"/>
              </a:avLst>
            </a:prstGeom>
            <a:solidFill>
              <a:srgbClr val="FCE5CD"/>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t>Balancer Backup</a:t>
              </a:r>
            </a:p>
          </p:txBody>
        </p:sp>
        <p:sp>
          <p:nvSpPr>
            <p:cNvPr id="99" name="Shape 99"/>
            <p:cNvSpPr/>
            <p:nvPr/>
          </p:nvSpPr>
          <p:spPr>
            <a:xfrm>
              <a:off x="4929650" y="754100"/>
              <a:ext cx="1181700" cy="663900"/>
            </a:xfrm>
            <a:prstGeom prst="ellipse">
              <a:avLst/>
            </a:prstGeom>
            <a:solidFill>
              <a:srgbClr val="F6B26B"/>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ctr" rtl="0">
                <a:lnSpc>
                  <a:spcPct val="100000"/>
                </a:lnSpc>
                <a:spcBef>
                  <a:spcPts val="0"/>
                </a:spcBef>
                <a:spcAft>
                  <a:spcPts val="0"/>
                </a:spcAft>
                <a:buNone/>
              </a:pPr>
              <a:r>
                <a:rPr lang="en"/>
                <a:t>Service</a:t>
              </a:r>
            </a:p>
          </p:txBody>
        </p:sp>
      </p:grpSp>
      <p:cxnSp>
        <p:nvCxnSpPr>
          <p:cNvPr id="100" name="Shape 100"/>
          <p:cNvCxnSpPr>
            <a:stCxn id="87" idx="3"/>
            <a:endCxn id="93" idx="2"/>
          </p:cNvCxnSpPr>
          <p:nvPr/>
        </p:nvCxnSpPr>
        <p:spPr>
          <a:xfrm rot="10800000" flipH="1">
            <a:off x="4151070" y="1114061"/>
            <a:ext cx="431100" cy="1230000"/>
          </a:xfrm>
          <a:prstGeom prst="curvedConnector3">
            <a:avLst>
              <a:gd name="adj1" fmla="val 49995"/>
            </a:avLst>
          </a:prstGeom>
          <a:noFill/>
          <a:ln w="9525" cap="flat" cmpd="sng">
            <a:solidFill>
              <a:schemeClr val="dk2"/>
            </a:solidFill>
            <a:prstDash val="solid"/>
            <a:round/>
            <a:headEnd type="none" w="lg" len="lg"/>
            <a:tailEnd type="none" w="lg" len="lg"/>
          </a:ln>
        </p:spPr>
      </p:cxnSp>
      <p:cxnSp>
        <p:nvCxnSpPr>
          <p:cNvPr id="101" name="Shape 101"/>
          <p:cNvCxnSpPr>
            <a:stCxn id="87" idx="3"/>
            <a:endCxn id="96" idx="2"/>
          </p:cNvCxnSpPr>
          <p:nvPr/>
        </p:nvCxnSpPr>
        <p:spPr>
          <a:xfrm rot="10800000" flipH="1">
            <a:off x="4151070" y="2097461"/>
            <a:ext cx="431100" cy="246600"/>
          </a:xfrm>
          <a:prstGeom prst="curvedConnector3">
            <a:avLst>
              <a:gd name="adj1" fmla="val 49995"/>
            </a:avLst>
          </a:prstGeom>
          <a:noFill/>
          <a:ln w="9525" cap="flat" cmpd="sng">
            <a:solidFill>
              <a:schemeClr val="dk2"/>
            </a:solidFill>
            <a:prstDash val="solid"/>
            <a:round/>
            <a:headEnd type="none" w="lg" len="lg"/>
            <a:tailEnd type="none" w="lg" len="lg"/>
          </a:ln>
        </p:spPr>
      </p:cxnSp>
      <p:cxnSp>
        <p:nvCxnSpPr>
          <p:cNvPr id="102" name="Shape 102"/>
          <p:cNvCxnSpPr>
            <a:stCxn id="87" idx="3"/>
            <a:endCxn id="99" idx="2"/>
          </p:cNvCxnSpPr>
          <p:nvPr/>
        </p:nvCxnSpPr>
        <p:spPr>
          <a:xfrm>
            <a:off x="4151070" y="2344061"/>
            <a:ext cx="498900" cy="780300"/>
          </a:xfrm>
          <a:prstGeom prst="curvedConnector3">
            <a:avLst>
              <a:gd name="adj1" fmla="val 50005"/>
            </a:avLst>
          </a:prstGeom>
          <a:noFill/>
          <a:ln w="9525" cap="flat" cmpd="sng">
            <a:solidFill>
              <a:schemeClr val="dk2"/>
            </a:solidFill>
            <a:prstDash val="solid"/>
            <a:round/>
            <a:headEnd type="none" w="lg" len="lg"/>
            <a:tailEnd type="none" w="lg" len="lg"/>
          </a:ln>
        </p:spPr>
      </p:cxnSp>
      <p:sp>
        <p:nvSpPr>
          <p:cNvPr id="103" name="Shape 103"/>
          <p:cNvSpPr/>
          <p:nvPr/>
        </p:nvSpPr>
        <p:spPr>
          <a:xfrm>
            <a:off x="6998287" y="925295"/>
            <a:ext cx="843300" cy="2606999"/>
          </a:xfrm>
          <a:prstGeom prst="flowChartAlternateProcess">
            <a:avLst/>
          </a:prstGeom>
          <a:solidFill>
            <a:srgbClr val="F9CB9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ctr" rtl="0">
              <a:lnSpc>
                <a:spcPct val="100000"/>
              </a:lnSpc>
              <a:spcBef>
                <a:spcPts val="0"/>
              </a:spcBef>
              <a:spcAft>
                <a:spcPts val="0"/>
              </a:spcAft>
              <a:buNone/>
            </a:pPr>
            <a:r>
              <a:rPr lang="en"/>
              <a:t>S3 Cloud</a:t>
            </a:r>
          </a:p>
        </p:txBody>
      </p:sp>
      <p:sp>
        <p:nvSpPr>
          <p:cNvPr id="104" name="Shape 104"/>
          <p:cNvSpPr/>
          <p:nvPr/>
        </p:nvSpPr>
        <p:spPr>
          <a:xfrm>
            <a:off x="6499790" y="2222948"/>
            <a:ext cx="297000" cy="164700"/>
          </a:xfrm>
          <a:prstGeom prst="leftRightArrow">
            <a:avLst>
              <a:gd name="adj1" fmla="val 50000"/>
              <a:gd name="adj2" fmla="val 50000"/>
            </a:avLst>
          </a:prstGeom>
          <a:solidFill>
            <a:srgbClr val="6D9EEB"/>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5" name="Shape 105"/>
          <p:cNvSpPr txBox="1">
            <a:spLocks noGrp="1"/>
          </p:cNvSpPr>
          <p:nvPr>
            <p:ph type="body" idx="1"/>
          </p:nvPr>
        </p:nvSpPr>
        <p:spPr>
          <a:xfrm>
            <a:off x="311700" y="3635475"/>
            <a:ext cx="8520600" cy="1354800"/>
          </a:xfrm>
          <a:prstGeom prst="rect">
            <a:avLst/>
          </a:prstGeom>
        </p:spPr>
        <p:txBody>
          <a:bodyPr lIns="91425" tIns="91425" rIns="91425" bIns="91425" anchor="t" anchorCtr="0">
            <a:noAutofit/>
          </a:bodyPr>
          <a:lstStyle/>
          <a:p>
            <a:pPr lvl="0" rtl="0">
              <a:spcBef>
                <a:spcPts val="0"/>
              </a:spcBef>
              <a:spcAft>
                <a:spcPts val="0"/>
              </a:spcAft>
              <a:buNone/>
            </a:pPr>
            <a:endParaRPr sz="1200" b="1">
              <a:solidFill>
                <a:srgbClr val="FF0000"/>
              </a:solidFill>
            </a:endParaRPr>
          </a:p>
          <a:p>
            <a:pPr lvl="0" rtl="0">
              <a:spcBef>
                <a:spcPts val="0"/>
              </a:spcBef>
              <a:spcAft>
                <a:spcPts val="0"/>
              </a:spcAft>
              <a:buNone/>
            </a:pPr>
            <a:r>
              <a:rPr lang="en" sz="1200"/>
              <a:t>Balancer and Service are all web services based on CXF, use SOAP protocol for exchanging XML-based messages. </a:t>
            </a:r>
          </a:p>
          <a:p>
            <a:pPr lvl="0" rtl="0">
              <a:spcBef>
                <a:spcPts val="0"/>
              </a:spcBef>
              <a:spcAft>
                <a:spcPts val="0"/>
              </a:spcAft>
              <a:buNone/>
            </a:pPr>
            <a:endParaRPr sz="1200"/>
          </a:p>
          <a:p>
            <a:pPr lvl="0">
              <a:spcBef>
                <a:spcPts val="0"/>
              </a:spcBef>
              <a:spcAft>
                <a:spcPts val="0"/>
              </a:spcAft>
              <a:buNone/>
            </a:pPr>
            <a:r>
              <a:rPr lang="en" sz="1200"/>
              <a:t>S3: Item Bucket --- Objects: Category/Item/ID with content: id, info, price, imgpath, sellername, sellertel</a:t>
            </a:r>
          </a:p>
          <a:p>
            <a:pPr lvl="0">
              <a:spcBef>
                <a:spcPts val="0"/>
              </a:spcBef>
              <a:spcAft>
                <a:spcPts val="0"/>
              </a:spcAft>
              <a:buNone/>
            </a:pPr>
            <a:r>
              <a:rPr lang="en" sz="1200"/>
              <a:t>      Person Bucket --- Objects: Name/Tel with Objects: Category/Item/ID</a:t>
            </a:r>
          </a:p>
          <a:p>
            <a:pPr lvl="0" rtl="0">
              <a:spcBef>
                <a:spcPts val="0"/>
              </a:spcBef>
              <a:spcAft>
                <a:spcPts val="0"/>
              </a:spcAft>
              <a:buNone/>
            </a:pPr>
            <a:endParaRPr sz="1200" b="1">
              <a:solidFill>
                <a:schemeClr val="accent1"/>
              </a:solidFill>
              <a:latin typeface="PT Sans Narrow"/>
              <a:ea typeface="PT Sans Narrow"/>
              <a:cs typeface="PT Sans Narrow"/>
              <a:sym typeface="PT Sans Narrow"/>
            </a:endParaRPr>
          </a:p>
        </p:txBody>
      </p:sp>
      <p:sp>
        <p:nvSpPr>
          <p:cNvPr id="106" name="Shape 106"/>
          <p:cNvSpPr txBox="1">
            <a:spLocks noGrp="1"/>
          </p:cNvSpPr>
          <p:nvPr>
            <p:ph type="body" idx="1"/>
          </p:nvPr>
        </p:nvSpPr>
        <p:spPr>
          <a:xfrm>
            <a:off x="311700" y="21425"/>
            <a:ext cx="8520600" cy="658200"/>
          </a:xfrm>
          <a:prstGeom prst="rect">
            <a:avLst/>
          </a:prstGeom>
        </p:spPr>
        <p:txBody>
          <a:bodyPr lIns="91425" tIns="91425" rIns="91425" bIns="91425" anchor="t" anchorCtr="0">
            <a:noAutofit/>
          </a:bodyPr>
          <a:lstStyle/>
          <a:p>
            <a:pPr lvl="0" rtl="0">
              <a:spcBef>
                <a:spcPts val="0"/>
              </a:spcBef>
              <a:buNone/>
            </a:pPr>
            <a:r>
              <a:rPr lang="en" sz="3600" b="1">
                <a:solidFill>
                  <a:schemeClr val="accent1"/>
                </a:solidFill>
                <a:latin typeface="PT Sans Narrow"/>
                <a:ea typeface="PT Sans Narrow"/>
                <a:cs typeface="PT Sans Narrow"/>
                <a:sym typeface="PT Sans Narrow"/>
              </a:rPr>
              <a:t>System Design Specifics - Architecture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04800" y="1369950"/>
            <a:ext cx="8520600" cy="439800"/>
          </a:xfrm>
          <a:prstGeom prst="rect">
            <a:avLst/>
          </a:prstGeom>
        </p:spPr>
        <p:txBody>
          <a:bodyPr lIns="91425" tIns="91425" rIns="91425" bIns="91425" anchor="t" anchorCtr="0">
            <a:noAutofit/>
          </a:bodyPr>
          <a:lstStyle/>
          <a:p>
            <a:pPr lvl="0" rtl="0">
              <a:spcBef>
                <a:spcPts val="0"/>
              </a:spcBef>
              <a:buNone/>
            </a:pPr>
            <a:r>
              <a:rPr lang="en" sz="1800" dirty="0"/>
              <a:t>Load Balancing</a:t>
            </a:r>
          </a:p>
        </p:txBody>
      </p:sp>
      <p:sp>
        <p:nvSpPr>
          <p:cNvPr id="112" name="Shape 112"/>
          <p:cNvSpPr txBox="1">
            <a:spLocks noGrp="1"/>
          </p:cNvSpPr>
          <p:nvPr>
            <p:ph type="body" idx="1"/>
          </p:nvPr>
        </p:nvSpPr>
        <p:spPr>
          <a:xfrm>
            <a:off x="242400" y="1706250"/>
            <a:ext cx="8520600" cy="3151500"/>
          </a:xfrm>
          <a:prstGeom prst="rect">
            <a:avLst/>
          </a:prstGeom>
        </p:spPr>
        <p:txBody>
          <a:bodyPr lIns="91425" tIns="91425" rIns="91425" bIns="91425" anchor="t" anchorCtr="0">
            <a:noAutofit/>
          </a:bodyPr>
          <a:lstStyle/>
          <a:p>
            <a:pPr marL="457200" lvl="0" indent="-317500" rtl="0">
              <a:spcBef>
                <a:spcPts val="0"/>
              </a:spcBef>
              <a:buSzPct val="100000"/>
              <a:buAutoNum type="arabicPeriod"/>
            </a:pPr>
            <a:r>
              <a:rPr lang="en" sz="1400" dirty="0"/>
              <a:t>Random strategy</a:t>
            </a:r>
          </a:p>
          <a:p>
            <a:pPr marL="457200" lvl="0" indent="-317500" rtl="0">
              <a:spcBef>
                <a:spcPts val="0"/>
              </a:spcBef>
              <a:buSzPct val="100000"/>
              <a:buAutoNum type="arabicPeriod"/>
            </a:pPr>
            <a:r>
              <a:rPr lang="en" sz="1400" dirty="0"/>
              <a:t>Least Connections strategy</a:t>
            </a:r>
          </a:p>
          <a:p>
            <a:pPr lvl="0" rtl="0">
              <a:spcBef>
                <a:spcPts val="0"/>
              </a:spcBef>
              <a:buNone/>
            </a:pPr>
            <a:r>
              <a:rPr lang="en" sz="1400" dirty="0"/>
              <a:t>        Take the number of current connections each server has into consideration. Every time, we assign the new client request to the server with the least number of connections.       </a:t>
            </a:r>
          </a:p>
          <a:p>
            <a:pPr marL="457200" lvl="0" indent="-317500" rtl="0">
              <a:spcBef>
                <a:spcPts val="0"/>
              </a:spcBef>
              <a:buSzPct val="100000"/>
              <a:buAutoNum type="arabicPeriod"/>
            </a:pPr>
            <a:r>
              <a:rPr lang="en" sz="1400" dirty="0"/>
              <a:t>Least Load strategy</a:t>
            </a:r>
          </a:p>
          <a:p>
            <a:pPr lvl="0" rtl="0">
              <a:spcBef>
                <a:spcPts val="0"/>
              </a:spcBef>
              <a:buNone/>
            </a:pPr>
            <a:r>
              <a:rPr lang="en" sz="1400" dirty="0"/>
              <a:t>        Estimate the task load and keep the current task load each server has. Every time, we assign the new client task to the server with the least load.</a:t>
            </a:r>
          </a:p>
          <a:p>
            <a:pPr lvl="0" rtl="0">
              <a:spcBef>
                <a:spcPts val="0"/>
              </a:spcBef>
              <a:buNone/>
            </a:pPr>
            <a:r>
              <a:rPr lang="en" sz="1400" dirty="0"/>
              <a:t>Evaluate performance:  With certain # of servers, how the mean response time changes as the requests arrival rate increases</a:t>
            </a:r>
          </a:p>
          <a:p>
            <a:pPr lvl="0" rtl="0">
              <a:spcBef>
                <a:spcPts val="0"/>
              </a:spcBef>
              <a:buNone/>
            </a:pPr>
            <a:endParaRPr sz="1400" dirty="0"/>
          </a:p>
          <a:p>
            <a:pPr lvl="0" rtl="0">
              <a:spcBef>
                <a:spcPts val="0"/>
              </a:spcBef>
              <a:buNone/>
            </a:pPr>
            <a:r>
              <a:rPr lang="en" dirty="0"/>
              <a:t>        </a:t>
            </a:r>
          </a:p>
        </p:txBody>
      </p:sp>
      <p:sp>
        <p:nvSpPr>
          <p:cNvPr id="113" name="Shape 113"/>
          <p:cNvSpPr txBox="1">
            <a:spLocks noGrp="1"/>
          </p:cNvSpPr>
          <p:nvPr>
            <p:ph type="title"/>
          </p:nvPr>
        </p:nvSpPr>
        <p:spPr>
          <a:xfrm>
            <a:off x="311700" y="-36350"/>
            <a:ext cx="8520600" cy="707400"/>
          </a:xfrm>
          <a:prstGeom prst="rect">
            <a:avLst/>
          </a:prstGeom>
        </p:spPr>
        <p:txBody>
          <a:bodyPr lIns="91425" tIns="91425" rIns="91425" bIns="91425" anchor="t" anchorCtr="0">
            <a:noAutofit/>
          </a:bodyPr>
          <a:lstStyle/>
          <a:p>
            <a:pPr lvl="0" rtl="0">
              <a:spcBef>
                <a:spcPts val="0"/>
              </a:spcBef>
              <a:buNone/>
            </a:pPr>
            <a:r>
              <a:rPr lang="en"/>
              <a:t>Testing &amp;</a:t>
            </a:r>
            <a:r>
              <a:rPr lang="en" sz="2400"/>
              <a:t> </a:t>
            </a:r>
            <a:r>
              <a:rPr lang="en"/>
              <a:t>Evaluation</a:t>
            </a:r>
          </a:p>
        </p:txBody>
      </p:sp>
      <p:sp>
        <p:nvSpPr>
          <p:cNvPr id="114" name="Shape 114"/>
          <p:cNvSpPr txBox="1">
            <a:spLocks noGrp="1"/>
          </p:cNvSpPr>
          <p:nvPr>
            <p:ph type="body" idx="1"/>
          </p:nvPr>
        </p:nvSpPr>
        <p:spPr>
          <a:xfrm>
            <a:off x="255425" y="897825"/>
            <a:ext cx="8520600" cy="707400"/>
          </a:xfrm>
          <a:prstGeom prst="rect">
            <a:avLst/>
          </a:prstGeom>
        </p:spPr>
        <p:txBody>
          <a:bodyPr lIns="91425" tIns="91425" rIns="91425" bIns="91425" anchor="t" anchorCtr="0">
            <a:noAutofit/>
          </a:bodyPr>
          <a:lstStyle/>
          <a:p>
            <a:pPr lvl="0" rtl="0">
              <a:spcBef>
                <a:spcPts val="0"/>
              </a:spcBef>
              <a:spcAft>
                <a:spcPts val="0"/>
              </a:spcAft>
              <a:buNone/>
            </a:pPr>
            <a:r>
              <a:rPr lang="en" sz="1400"/>
              <a:t>Take random strategy to select a backup to do the balancing work in case the balancer crashes. </a:t>
            </a:r>
          </a:p>
          <a:p>
            <a:pPr lvl="0" rtl="0">
              <a:spcBef>
                <a:spcPts val="0"/>
              </a:spcBef>
              <a:spcAft>
                <a:spcPts val="0"/>
              </a:spcAft>
              <a:buNone/>
            </a:pPr>
            <a:r>
              <a:rPr lang="en" sz="1400"/>
              <a:t>If services fail, the system is able to call available one according to the load balancing strategy.</a:t>
            </a:r>
          </a:p>
        </p:txBody>
      </p:sp>
      <p:sp>
        <p:nvSpPr>
          <p:cNvPr id="115" name="Shape 115"/>
          <p:cNvSpPr txBox="1">
            <a:spLocks noGrp="1"/>
          </p:cNvSpPr>
          <p:nvPr>
            <p:ph type="title"/>
          </p:nvPr>
        </p:nvSpPr>
        <p:spPr>
          <a:xfrm>
            <a:off x="331625" y="561625"/>
            <a:ext cx="8520600" cy="439800"/>
          </a:xfrm>
          <a:prstGeom prst="rect">
            <a:avLst/>
          </a:prstGeom>
        </p:spPr>
        <p:txBody>
          <a:bodyPr lIns="91425" tIns="91425" rIns="91425" bIns="91425" anchor="t" anchorCtr="0">
            <a:noAutofit/>
          </a:bodyPr>
          <a:lstStyle/>
          <a:p>
            <a:pPr lvl="0" rtl="0">
              <a:spcBef>
                <a:spcPts val="0"/>
              </a:spcBef>
              <a:buNone/>
            </a:pPr>
            <a:r>
              <a:rPr lang="en" sz="1800"/>
              <a:t>Fault Tolerance</a:t>
            </a: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558</Words>
  <Application>Microsoft Office PowerPoint</Application>
  <PresentationFormat>全屏显示(16:9)</PresentationFormat>
  <Paragraphs>54</Paragraphs>
  <Slides>5</Slides>
  <Notes>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vt:i4>
      </vt:variant>
    </vt:vector>
  </HeadingPairs>
  <TitlesOfParts>
    <vt:vector size="11" baseType="lpstr">
      <vt:lpstr>Arial</vt:lpstr>
      <vt:lpstr>宋体</vt:lpstr>
      <vt:lpstr>Open Sans</vt:lpstr>
      <vt:lpstr>Oswald</vt:lpstr>
      <vt:lpstr>PT Sans Narrow</vt:lpstr>
      <vt:lpstr>tropic</vt:lpstr>
      <vt:lpstr>Second-hand Trading Web Service</vt:lpstr>
      <vt:lpstr>Motivation &amp; Goals</vt:lpstr>
      <vt:lpstr>Related Work</vt:lpstr>
      <vt:lpstr>PowerPoint 演示文稿</vt:lpstr>
      <vt:lpstr>Load Balancing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Second-hand Trading Web Service</dc:title>
  <cp:lastModifiedBy>Hao</cp:lastModifiedBy>
  <cp:revision>1</cp:revision>
  <dcterms:modified xsi:type="dcterms:W3CDTF">2016-06-09T09:36:01Z</dcterms:modified>
</cp:coreProperties>
</file>