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Proxima Nova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roximaNova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roximaNova-italic.fntdata"/><Relationship Id="rId14" Type="http://schemas.openxmlformats.org/officeDocument/2006/relationships/font" Target="fonts/ProximaNova-bold.fntdata"/><Relationship Id="rId16" Type="http://schemas.openxmlformats.org/officeDocument/2006/relationships/font" Target="fonts/ProximaNova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Relationship Id="rId4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11700" y="312525"/>
            <a:ext cx="88323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600">
                <a:solidFill>
                  <a:srgbClr val="B4A7D6"/>
                </a:solidFill>
              </a:rPr>
              <a:t>Blaze</a:t>
            </a:r>
            <a:r>
              <a:rPr lang="en" sz="3600"/>
              <a:t> - </a:t>
            </a:r>
            <a:r>
              <a:rPr b="1" lang="en" sz="3600"/>
              <a:t>An </a:t>
            </a:r>
            <a:r>
              <a:rPr b="1" lang="en" sz="3600"/>
              <a:t>IoT Analytics Engine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98350" y="1398800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Project Slides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l">
              <a:spcBef>
                <a:spcPts val="0"/>
              </a:spcBef>
              <a:buNone/>
            </a:pPr>
            <a:r>
              <a:rPr lang="en"/>
              <a:t>Sri Ranga Teja Kolli (31152056)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Prashanth Reddy Billa (60804572)</a:t>
            </a:r>
          </a:p>
          <a:p>
            <a:pPr lvl="0" algn="l">
              <a:spcBef>
                <a:spcPts val="0"/>
              </a:spcBef>
              <a:buNone/>
            </a:pPr>
            <a:r>
              <a:rPr lang="en"/>
              <a:t>Sudeep Meduri (51884271)</a:t>
            </a: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2E9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5116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Motivation and Goals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221675" y="1590800"/>
            <a:ext cx="8520600" cy="242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Extremely rapid expansion of Internet of Things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Major service providers in the industry have or are developing custom platforms to cater to IoT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We wanted analytics framework to which any IoT system can be added to. This would enable multi variant queries or analytics to be done.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Goal of the project is to build an end-to-end system, and illustrate using sample use cases.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7825" y="722649"/>
            <a:ext cx="2133449" cy="119964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427700" y="4715800"/>
            <a:ext cx="6291300" cy="3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"/>
              <a:t>Image credit: http://www.i-scoop.eu/internet-of-things/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2E9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1627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Related Work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735425"/>
            <a:ext cx="8520600" cy="426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MapReduce Processing on IoT Clouds</a:t>
            </a:r>
            <a:r>
              <a:rPr lang="en"/>
              <a:t>, Ichiro Satoh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Published in: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2013 IEEE 5th International Conference on Cloud Computing Technology and Science (CloudCom)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MapReduce based Data Processing on IoT</a:t>
            </a:r>
            <a:r>
              <a:rPr lang="en"/>
              <a:t>, Ichiro Satoh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Published in: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2014 IEEE International Conference on Internet of Things (iThings)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IEEE Green Computing and Communications (GreenCom)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IEEE Cyber, Physical and Social Computing(CPSCom)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 Data Processing Framework for Distributed Embedded Systems</a:t>
            </a:r>
            <a:r>
              <a:rPr lang="en"/>
              <a:t>, Ichiro Satoh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Published in: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9th International Symposium on Intelligent Distributed Computing – IDC'2015, Guimarães, Portugal, October 2015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2E9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1789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System Flow Diagram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550" y="2747525"/>
            <a:ext cx="1465074" cy="134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2700" y="1006871"/>
            <a:ext cx="1288800" cy="405953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>
            <p:ph type="title"/>
          </p:nvPr>
        </p:nvSpPr>
        <p:spPr>
          <a:xfrm>
            <a:off x="1197700" y="1262050"/>
            <a:ext cx="22974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MQTT Broker</a:t>
            </a:r>
          </a:p>
        </p:txBody>
      </p:sp>
      <p:cxnSp>
        <p:nvCxnSpPr>
          <p:cNvPr id="83" name="Shape 83"/>
          <p:cNvCxnSpPr/>
          <p:nvPr/>
        </p:nvCxnSpPr>
        <p:spPr>
          <a:xfrm flipH="1" rot="10800000">
            <a:off x="1007850" y="1683700"/>
            <a:ext cx="752700" cy="123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4" name="Shape 84"/>
          <p:cNvCxnSpPr/>
          <p:nvPr/>
        </p:nvCxnSpPr>
        <p:spPr>
          <a:xfrm>
            <a:off x="2286725" y="1668025"/>
            <a:ext cx="831600" cy="252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85" name="Shape 85"/>
          <p:cNvSpPr/>
          <p:nvPr/>
        </p:nvSpPr>
        <p:spPr>
          <a:xfrm>
            <a:off x="3039125" y="4229300"/>
            <a:ext cx="4533600" cy="6903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EFEFE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Hadoop Distributed File System 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255637" y="1948475"/>
            <a:ext cx="1380900" cy="3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JSON data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1816650" y="3245550"/>
            <a:ext cx="1380900" cy="3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JSON data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465577" y="4111725"/>
            <a:ext cx="1686300" cy="3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Sensor devices</a:t>
            </a:r>
          </a:p>
        </p:txBody>
      </p:sp>
      <p:sp>
        <p:nvSpPr>
          <p:cNvPr id="89" name="Shape 89"/>
          <p:cNvSpPr/>
          <p:nvPr/>
        </p:nvSpPr>
        <p:spPr>
          <a:xfrm>
            <a:off x="3383675" y="3656600"/>
            <a:ext cx="3844500" cy="572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EFEFE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Yarn Cluster Resource Management</a:t>
            </a:r>
          </a:p>
        </p:txBody>
      </p:sp>
      <p:sp>
        <p:nvSpPr>
          <p:cNvPr id="90" name="Shape 90"/>
          <p:cNvSpPr/>
          <p:nvPr/>
        </p:nvSpPr>
        <p:spPr>
          <a:xfrm>
            <a:off x="3775175" y="3164300"/>
            <a:ext cx="3061500" cy="4923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EFEFE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MapReduce v2</a:t>
            </a:r>
          </a:p>
        </p:txBody>
      </p:sp>
      <p:sp>
        <p:nvSpPr>
          <p:cNvPr id="91" name="Shape 91"/>
          <p:cNvSpPr/>
          <p:nvPr/>
        </p:nvSpPr>
        <p:spPr>
          <a:xfrm>
            <a:off x="4005700" y="2169600"/>
            <a:ext cx="2589000" cy="9948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HiveServer2 - Hive Thrift Server, Hive Driver, Metastore, Apache Derby DB</a:t>
            </a:r>
          </a:p>
        </p:txBody>
      </p:sp>
      <p:cxnSp>
        <p:nvCxnSpPr>
          <p:cNvPr id="92" name="Shape 92"/>
          <p:cNvCxnSpPr/>
          <p:nvPr/>
        </p:nvCxnSpPr>
        <p:spPr>
          <a:xfrm>
            <a:off x="5248425" y="1704812"/>
            <a:ext cx="11400" cy="44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3" name="Shape 93"/>
          <p:cNvSpPr/>
          <p:nvPr/>
        </p:nvSpPr>
        <p:spPr>
          <a:xfrm>
            <a:off x="4374050" y="1670662"/>
            <a:ext cx="1918800" cy="2838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Hive JDBC Driver</a:t>
            </a:r>
          </a:p>
        </p:txBody>
      </p:sp>
      <p:cxnSp>
        <p:nvCxnSpPr>
          <p:cNvPr id="94" name="Shape 94"/>
          <p:cNvCxnSpPr/>
          <p:nvPr/>
        </p:nvCxnSpPr>
        <p:spPr>
          <a:xfrm>
            <a:off x="5247825" y="1399350"/>
            <a:ext cx="12600" cy="28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5" name="Shape 95"/>
          <p:cNvSpPr/>
          <p:nvPr/>
        </p:nvSpPr>
        <p:spPr>
          <a:xfrm>
            <a:off x="4340800" y="1171750"/>
            <a:ext cx="1918800" cy="2838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Hive SQL</a:t>
            </a:r>
          </a:p>
        </p:txBody>
      </p:sp>
      <p:sp>
        <p:nvSpPr>
          <p:cNvPr id="96" name="Shape 96"/>
          <p:cNvSpPr/>
          <p:nvPr/>
        </p:nvSpPr>
        <p:spPr>
          <a:xfrm>
            <a:off x="4346525" y="46900"/>
            <a:ext cx="1918800" cy="2838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rgbClr val="A64D7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EFEFEF"/>
                </a:solidFill>
              </a:rPr>
              <a:t>User Interface</a:t>
            </a:r>
          </a:p>
        </p:txBody>
      </p:sp>
      <p:cxnSp>
        <p:nvCxnSpPr>
          <p:cNvPr id="97" name="Shape 97"/>
          <p:cNvCxnSpPr/>
          <p:nvPr/>
        </p:nvCxnSpPr>
        <p:spPr>
          <a:xfrm>
            <a:off x="5247825" y="320575"/>
            <a:ext cx="12600" cy="28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8" name="Shape 98"/>
          <p:cNvSpPr/>
          <p:nvPr/>
        </p:nvSpPr>
        <p:spPr>
          <a:xfrm>
            <a:off x="4340800" y="609325"/>
            <a:ext cx="1918800" cy="2838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Query Interface</a:t>
            </a:r>
          </a:p>
        </p:txBody>
      </p:sp>
      <p:cxnSp>
        <p:nvCxnSpPr>
          <p:cNvPr id="99" name="Shape 99"/>
          <p:cNvCxnSpPr/>
          <p:nvPr/>
        </p:nvCxnSpPr>
        <p:spPr>
          <a:xfrm>
            <a:off x="5247825" y="859962"/>
            <a:ext cx="12600" cy="28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0" name="Shape 100"/>
          <p:cNvCxnSpPr/>
          <p:nvPr/>
        </p:nvCxnSpPr>
        <p:spPr>
          <a:xfrm flipH="1" rot="10800000">
            <a:off x="5736012" y="1923862"/>
            <a:ext cx="5700" cy="209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1" name="Shape 101"/>
          <p:cNvCxnSpPr/>
          <p:nvPr/>
        </p:nvCxnSpPr>
        <p:spPr>
          <a:xfrm flipH="1" rot="10800000">
            <a:off x="5736012" y="1495125"/>
            <a:ext cx="5700" cy="209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2" name="Shape 102"/>
          <p:cNvSpPr/>
          <p:nvPr/>
        </p:nvSpPr>
        <p:spPr>
          <a:xfrm>
            <a:off x="5810900" y="1013850"/>
            <a:ext cx="1000800" cy="209700"/>
          </a:xfrm>
          <a:prstGeom prst="bentArrow">
            <a:avLst>
              <a:gd fmla="val 25000" name="adj1"/>
              <a:gd fmla="val 50000" name="adj2"/>
              <a:gd fmla="val 25000" name="adj3"/>
              <a:gd fmla="val 43750" name="adj4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7171800" y="2213325"/>
            <a:ext cx="1918800" cy="2838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Query Result</a:t>
            </a:r>
          </a:p>
        </p:txBody>
      </p:sp>
      <p:cxnSp>
        <p:nvCxnSpPr>
          <p:cNvPr id="104" name="Shape 104"/>
          <p:cNvCxnSpPr>
            <a:stCxn id="102" idx="3"/>
          </p:cNvCxnSpPr>
          <p:nvPr/>
        </p:nvCxnSpPr>
        <p:spPr>
          <a:xfrm flipH="1">
            <a:off x="6803000" y="1118700"/>
            <a:ext cx="8700" cy="171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5" name="Shape 105"/>
          <p:cNvCxnSpPr/>
          <p:nvPr/>
        </p:nvCxnSpPr>
        <p:spPr>
          <a:xfrm>
            <a:off x="6803000" y="2836875"/>
            <a:ext cx="1581300" cy="8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6" name="Shape 106"/>
          <p:cNvCxnSpPr/>
          <p:nvPr/>
        </p:nvCxnSpPr>
        <p:spPr>
          <a:xfrm rot="10800000">
            <a:off x="8375712" y="2512050"/>
            <a:ext cx="8400" cy="30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7" name="Shape 107"/>
          <p:cNvCxnSpPr/>
          <p:nvPr/>
        </p:nvCxnSpPr>
        <p:spPr>
          <a:xfrm rot="10800000">
            <a:off x="8375550" y="1948475"/>
            <a:ext cx="8700" cy="25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8" name="Shape 108"/>
          <p:cNvSpPr/>
          <p:nvPr/>
        </p:nvSpPr>
        <p:spPr>
          <a:xfrm>
            <a:off x="7171800" y="1286712"/>
            <a:ext cx="1918800" cy="6903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</a:rPr>
              <a:t>Generate Intermediate Files such as CSV and Store user query, results and other information </a:t>
            </a:r>
          </a:p>
        </p:txBody>
      </p:sp>
      <p:cxnSp>
        <p:nvCxnSpPr>
          <p:cNvPr id="109" name="Shape 109"/>
          <p:cNvCxnSpPr/>
          <p:nvPr/>
        </p:nvCxnSpPr>
        <p:spPr>
          <a:xfrm rot="10800000">
            <a:off x="8375550" y="1060075"/>
            <a:ext cx="8700" cy="25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0" name="Shape 110"/>
          <p:cNvSpPr/>
          <p:nvPr/>
        </p:nvSpPr>
        <p:spPr>
          <a:xfrm>
            <a:off x="7171800" y="121625"/>
            <a:ext cx="1918800" cy="9948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Visual Analytics and Text Results. JSON data tree view to analyze sensor information</a:t>
            </a:r>
          </a:p>
        </p:txBody>
      </p:sp>
      <p:cxnSp>
        <p:nvCxnSpPr>
          <p:cNvPr id="111" name="Shape 111"/>
          <p:cNvCxnSpPr>
            <a:stCxn id="110" idx="1"/>
            <a:endCxn id="96" idx="3"/>
          </p:cNvCxnSpPr>
          <p:nvPr/>
        </p:nvCxnSpPr>
        <p:spPr>
          <a:xfrm rot="10800000">
            <a:off x="6265200" y="188825"/>
            <a:ext cx="906600" cy="43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2" name="Shape 112"/>
          <p:cNvSpPr/>
          <p:nvPr/>
        </p:nvSpPr>
        <p:spPr>
          <a:xfrm>
            <a:off x="5218438" y="1914483"/>
            <a:ext cx="562250" cy="3023800"/>
          </a:xfrm>
          <a:custGeom>
            <a:pathLst>
              <a:path extrusionOk="0" h="120952" w="22490">
                <a:moveTo>
                  <a:pt x="1520" y="11208"/>
                </a:moveTo>
                <a:cubicBezTo>
                  <a:pt x="1520" y="25920"/>
                  <a:pt x="-1723" y="82337"/>
                  <a:pt x="1520" y="99482"/>
                </a:cubicBezTo>
                <a:cubicBezTo>
                  <a:pt x="4763" y="116627"/>
                  <a:pt x="17738" y="129253"/>
                  <a:pt x="20982" y="114078"/>
                </a:cubicBezTo>
                <a:cubicBezTo>
                  <a:pt x="24225" y="98902"/>
                  <a:pt x="20924" y="25283"/>
                  <a:pt x="20982" y="8428"/>
                </a:cubicBezTo>
                <a:cubicBezTo>
                  <a:pt x="21039" y="-8427"/>
                  <a:pt x="21271" y="12193"/>
                  <a:pt x="21329" y="12946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2E9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System Design Specifics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81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Prototype of complete system which we have developed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b="1" lang="en"/>
              <a:t>Sensor Data Publishing</a:t>
            </a:r>
            <a:r>
              <a:rPr lang="en"/>
              <a:t> - Sensor data published to the MQTT broker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b="1" lang="en"/>
              <a:t>Sensor Data Ingestion </a:t>
            </a:r>
            <a:r>
              <a:rPr lang="en"/>
              <a:t>- The data is pulled into our Hadoop Distributed File System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b="1" lang="en"/>
              <a:t>Hadoop and HiveServer2</a:t>
            </a:r>
            <a:r>
              <a:rPr lang="en"/>
              <a:t> - For processing the data and getting relevant information out of the huge data sets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b="1" lang="en"/>
              <a:t>Web UI and Analytics </a:t>
            </a:r>
            <a:r>
              <a:rPr lang="en" sz="1400"/>
              <a:t>(JSP, HTML5, CSS3, Javascript, MySQL) </a:t>
            </a:r>
          </a:p>
          <a:p>
            <a:pPr indent="-304800" lvl="1" marL="914400" rtl="0">
              <a:spcBef>
                <a:spcPts val="0"/>
              </a:spcBef>
              <a:buSzPct val="100000"/>
              <a:buChar char="○"/>
            </a:pPr>
            <a:r>
              <a:rPr b="1" lang="en" sz="1200"/>
              <a:t>Login and Registration </a:t>
            </a:r>
          </a:p>
          <a:p>
            <a:pPr indent="-304800" lvl="1" marL="914400" rtl="0">
              <a:spcBef>
                <a:spcPts val="0"/>
              </a:spcBef>
              <a:buSzPct val="100000"/>
              <a:buChar char="○"/>
            </a:pPr>
            <a:r>
              <a:rPr b="1" lang="en" sz="1200"/>
              <a:t>Basic Mode</a:t>
            </a:r>
            <a:r>
              <a:rPr lang="en" sz="1200"/>
              <a:t> - We can select a specific sensor and select a specific action to be executed </a:t>
            </a:r>
          </a:p>
          <a:p>
            <a:pPr indent="-304800" lvl="1" marL="914400" rtl="0">
              <a:spcBef>
                <a:spcPts val="0"/>
              </a:spcBef>
              <a:buSzPct val="100000"/>
              <a:buChar char="○"/>
            </a:pPr>
            <a:r>
              <a:rPr b="1" lang="en" sz="1200"/>
              <a:t>Advanced Mode </a:t>
            </a:r>
            <a:r>
              <a:rPr lang="en" sz="1200"/>
              <a:t>- We can upload our own sensor data file (JSON) and perform custom Hive Query</a:t>
            </a:r>
          </a:p>
          <a:p>
            <a:pPr indent="-304800" lvl="1" marL="914400" rtl="0">
              <a:spcBef>
                <a:spcPts val="0"/>
              </a:spcBef>
              <a:buSzPct val="100000"/>
              <a:buChar char="○"/>
            </a:pPr>
            <a:r>
              <a:rPr b="1" lang="en" sz="1200"/>
              <a:t>Executed Tasks shown </a:t>
            </a:r>
            <a:r>
              <a:rPr lang="en" sz="1200"/>
              <a:t>- System keeps tracks of user’s queries and all the tasks executed along with results</a:t>
            </a:r>
          </a:p>
          <a:p>
            <a:pPr indent="-304800" lvl="1" marL="914400">
              <a:spcBef>
                <a:spcPts val="0"/>
              </a:spcBef>
              <a:buSzPct val="100000"/>
              <a:buChar char="○"/>
            </a:pPr>
            <a:r>
              <a:rPr b="1" lang="en" sz="1200"/>
              <a:t>Hadoop and Hive Status</a:t>
            </a:r>
            <a:r>
              <a:rPr lang="en" sz="1200"/>
              <a:t> - Status indicating whether the environment is ready or is it yet to be started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2E9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Testing of our system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2300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Verify that the IoT endpoint is connected and stays live.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Verify all events being generated by IoT endpoint is being received downstream.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Verify that sensor data for each sensor is created properly into a separate file and pushed into HDFS.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Verify if continuous ingestion of data into the JSON file works simultaneously with user queries in the User Interface and does not lead to any locking issues.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Verify that during queries, a hive table with sensor schema and current data in sensor data file is created.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Verify that the maps and graphs rendered and consistent with the data set and also scaling is done properly.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2E9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2122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Evaluation Plan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951225"/>
            <a:ext cx="8832300" cy="3839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1950" lvl="0" marL="457200" rtl="0">
              <a:spcBef>
                <a:spcPts val="0"/>
              </a:spcBef>
              <a:buSzPct val="100000"/>
              <a:buChar char="●"/>
            </a:pPr>
            <a:r>
              <a:rPr b="1" lang="en" sz="2100"/>
              <a:t>Comparison of response time</a:t>
            </a:r>
            <a:r>
              <a:rPr lang="en" sz="2100"/>
              <a:t>: With the same sensor dataset pushed into relational database such as MySQL </a:t>
            </a:r>
          </a:p>
          <a:p>
            <a:pPr indent="-361950" lvl="0" marL="457200" rtl="0">
              <a:spcBef>
                <a:spcPts val="0"/>
              </a:spcBef>
              <a:buSzPct val="100000"/>
              <a:buChar char="●"/>
            </a:pPr>
            <a:r>
              <a:rPr b="1" lang="en" sz="2100"/>
              <a:t>Average Execution Time: </a:t>
            </a:r>
            <a:r>
              <a:rPr lang="en" sz="2100"/>
              <a:t>(Tmap/M) + (Treduce/N)</a:t>
            </a:r>
          </a:p>
          <a:p>
            <a:pPr indent="-361950" lvl="0" marL="457200" rtl="0">
              <a:spcBef>
                <a:spcPts val="0"/>
              </a:spcBef>
              <a:buSzPct val="100000"/>
              <a:buChar char="●"/>
            </a:pPr>
            <a:r>
              <a:rPr b="1" lang="en" sz="2100"/>
              <a:t>Maximum Execution Time: </a:t>
            </a:r>
            <a:r>
              <a:rPr lang="en" sz="2100"/>
              <a:t>Max(Tmap(i)) + Max(Treduce(j))</a:t>
            </a:r>
          </a:p>
          <a:p>
            <a:pPr indent="-361950" lvl="0" marL="457200" rtl="0">
              <a:spcBef>
                <a:spcPts val="0"/>
              </a:spcBef>
              <a:buSzPct val="100000"/>
              <a:buChar char="●"/>
            </a:pPr>
            <a:r>
              <a:rPr b="1" lang="en" sz="2100"/>
              <a:t>Minimum Execution Time:</a:t>
            </a:r>
            <a:r>
              <a:rPr lang="en" sz="2100"/>
              <a:t> Min(Tmap(i)) + Min(Treduce(j))</a:t>
            </a:r>
          </a:p>
          <a:p>
            <a:pPr indent="-361950" lvl="0" marL="457200" rtl="0">
              <a:spcBef>
                <a:spcPts val="0"/>
              </a:spcBef>
              <a:buSzPct val="100000"/>
              <a:buChar char="●"/>
            </a:pPr>
            <a:r>
              <a:rPr b="1" lang="en" sz="2100"/>
              <a:t>Make Span: </a:t>
            </a:r>
            <a:r>
              <a:rPr lang="en" sz="2100"/>
              <a:t>FinishTime(ReduceTask)  = Time span from start to finish</a:t>
            </a:r>
          </a:p>
          <a:p>
            <a:pPr indent="-361950" lvl="0" marL="457200" rtl="0">
              <a:spcBef>
                <a:spcPts val="0"/>
              </a:spcBef>
              <a:buSzPct val="100000"/>
              <a:buChar char="●"/>
            </a:pPr>
            <a:r>
              <a:rPr b="1" lang="en" sz="2100"/>
              <a:t>Delay Time: </a:t>
            </a:r>
            <a:r>
              <a:rPr lang="en" sz="2100"/>
              <a:t>Start Time(Map Task) + Start Time(Reduce Task) -­ Finish Time(Map task)</a:t>
            </a:r>
          </a:p>
          <a:p>
            <a:pPr indent="-361950" lvl="0" marL="457200">
              <a:spcBef>
                <a:spcPts val="0"/>
              </a:spcBef>
              <a:buSzPct val="100000"/>
              <a:buChar char="●"/>
            </a:pPr>
            <a:r>
              <a:rPr b="1" lang="en" sz="2100"/>
              <a:t>Network Cost: </a:t>
            </a:r>
            <a:r>
              <a:rPr lang="en" sz="2100"/>
              <a:t>Delay Time * Network Cost per Unit Time</a:t>
            </a:r>
            <a:r>
              <a:rPr b="1" lang="en" sz="21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2E9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 and Future Scope of our project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Successfully demonstrated an end-to-end system to which any IoT environment could be connected, and different analytics could be run on the data generated by each.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Incorporate additional complex learning algorithms in the analytics part.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3162550" y="3576125"/>
            <a:ext cx="2528400" cy="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>
                <a:solidFill>
                  <a:srgbClr val="990000"/>
                </a:solidFill>
              </a:rPr>
              <a:t>Thank You! :)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