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67" r:id="rId3"/>
    <p:sldId id="257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/>
    <p:restoredTop sz="80801"/>
  </p:normalViewPr>
  <p:slideViewPr>
    <p:cSldViewPr snapToGrid="0" snapToObjects="1">
      <p:cViewPr>
        <p:scale>
          <a:sx n="110" d="100"/>
          <a:sy n="110" d="100"/>
        </p:scale>
        <p:origin x="1672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97C8-5039-2744-8105-06E2480D45B2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F58C-0E8D-0549-B4B6-BBF750D9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2400" dirty="0" smtClean="0"/>
              <a:t>-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identify the individuals who are most likely to carpool and analysis what are the main factors that affect their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F58C-0E8D-0549-B4B6-BBF750D92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F58C-0E8D-0549-B4B6-BBF750D92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1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8B77-8869-C245-97E3-60DBD4AA8254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F153-7C1C-C14D-9AB5-EB9D0CAA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gif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ec2-52-40-203-24.us-west-2.compute.amazonaw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397"/>
            <a:ext cx="7772400" cy="1352550"/>
          </a:xfrm>
        </p:spPr>
        <p:txBody>
          <a:bodyPr>
            <a:normAutofit/>
          </a:bodyPr>
          <a:lstStyle/>
          <a:p>
            <a:r>
              <a:rPr lang="en-US" altLang="zh-CN" sz="3750" dirty="0"/>
              <a:t>A</a:t>
            </a:r>
            <a:r>
              <a:rPr lang="zh-CN" altLang="en-US" sz="3750" dirty="0"/>
              <a:t> </a:t>
            </a:r>
            <a:r>
              <a:rPr lang="en-US" altLang="zh-CN" sz="3750" dirty="0"/>
              <a:t>Real-time Driver-Rider Matching service based on Apache Samza</a:t>
            </a:r>
            <a:endParaRPr lang="en-US" sz="37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22</a:t>
            </a:r>
          </a:p>
          <a:p>
            <a:r>
              <a:rPr lang="en-US" altLang="zh-CN" dirty="0" smtClean="0"/>
              <a:t>Pan</a:t>
            </a:r>
            <a:r>
              <a:rPr lang="zh-CN" altLang="en-US" dirty="0" smtClean="0"/>
              <a:t> </a:t>
            </a:r>
            <a:r>
              <a:rPr lang="en-US" altLang="zh-CN" dirty="0" smtClean="0"/>
              <a:t>Kong,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Zhangfan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Kaiyue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Ride-sharing </a:t>
            </a:r>
            <a:r>
              <a:rPr lang="en-US" sz="2800" dirty="0"/>
              <a:t>is a trending topic both in research area and industry</a:t>
            </a:r>
          </a:p>
          <a:p>
            <a:r>
              <a:rPr lang="en-US" altLang="zh-CN" sz="2800" dirty="0" smtClean="0"/>
              <a:t>Research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characterizing </a:t>
            </a:r>
            <a:r>
              <a:rPr lang="en-US" sz="2800" dirty="0"/>
              <a:t>the behavior of </a:t>
            </a:r>
            <a:r>
              <a:rPr lang="en-US" sz="2800" dirty="0" smtClean="0"/>
              <a:t>carpoolers</a:t>
            </a:r>
            <a:endParaRPr lang="en-US" sz="2800" dirty="0"/>
          </a:p>
          <a:p>
            <a:pPr lvl="1">
              <a:buFontTx/>
              <a:buChar char="-"/>
            </a:pPr>
            <a:r>
              <a:rPr lang="en-US" sz="2800" dirty="0" smtClean="0"/>
              <a:t>overlap in people’s commute, upper bound to practical ride-sharing system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 </a:t>
            </a:r>
            <a:r>
              <a:rPr lang="en-US" sz="2800" i="1" dirty="0" smtClean="0">
                <a:latin typeface="+mj-lt"/>
              </a:rPr>
              <a:t>Prof</a:t>
            </a:r>
            <a:r>
              <a:rPr lang="en-US" sz="2800" i="1" dirty="0">
                <a:latin typeface="+mj-lt"/>
              </a:rPr>
              <a:t>. </a:t>
            </a:r>
            <a:r>
              <a:rPr lang="en-US" sz="2800" i="1" dirty="0" err="1">
                <a:latin typeface="+mj-lt"/>
              </a:rPr>
              <a:t>Markopoulou</a:t>
            </a:r>
            <a:r>
              <a:rPr lang="en-US" sz="2800" i="1" dirty="0">
                <a:latin typeface="+mj-lt"/>
              </a:rPr>
              <a:t>, </a:t>
            </a:r>
            <a:r>
              <a:rPr lang="en-US" sz="2800" i="1" dirty="0" smtClean="0">
                <a:latin typeface="+mj-lt"/>
              </a:rPr>
              <a:t>UCI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 err="1" smtClean="0"/>
              <a:t>pratical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ride-sharing system</a:t>
            </a:r>
          </a:p>
          <a:p>
            <a:pPr lvl="1">
              <a:buFontTx/>
              <a:buChar char="-"/>
            </a:pPr>
            <a:r>
              <a:rPr lang="en-US" sz="2800" dirty="0" smtClean="0"/>
              <a:t>web-based, </a:t>
            </a:r>
            <a:r>
              <a:rPr lang="en-US" sz="2800" dirty="0" err="1" smtClean="0"/>
              <a:t>carpooling.com</a:t>
            </a:r>
            <a:r>
              <a:rPr lang="en-US" sz="2800" dirty="0"/>
              <a:t>, </a:t>
            </a:r>
            <a:r>
              <a:rPr lang="en-US" sz="2800" dirty="0" err="1" smtClean="0"/>
              <a:t>eRideShare.com</a:t>
            </a:r>
            <a:r>
              <a:rPr lang="en-US" sz="2800" dirty="0" smtClean="0"/>
              <a:t> </a:t>
            </a:r>
          </a:p>
          <a:p>
            <a:pPr lvl="1">
              <a:buFontTx/>
              <a:buChar char="-"/>
            </a:pPr>
            <a:r>
              <a:rPr lang="en-US" sz="2800" dirty="0" smtClean="0"/>
              <a:t>mobile-based, </a:t>
            </a:r>
            <a:r>
              <a:rPr lang="en-US" sz="2800" dirty="0" err="1" smtClean="0"/>
              <a:t>promisingUber</a:t>
            </a:r>
            <a:r>
              <a:rPr lang="en-US" sz="2800" dirty="0" smtClean="0"/>
              <a:t>, Lyft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75" y="365126"/>
            <a:ext cx="2387600" cy="123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4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6334" y="4632200"/>
            <a:ext cx="80186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Problems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i="1" dirty="0" smtClean="0">
                <a:latin typeface="+mj-lt"/>
              </a:rPr>
              <a:t>driver</a:t>
            </a:r>
            <a:r>
              <a:rPr lang="zh-CN" altLang="en-US" sz="2000" i="1" dirty="0" smtClean="0">
                <a:latin typeface="+mj-lt"/>
              </a:rPr>
              <a:t> </a:t>
            </a:r>
            <a:r>
              <a:rPr lang="en-US" altLang="zh-CN" sz="2000" i="1" dirty="0" smtClean="0">
                <a:latin typeface="+mj-lt"/>
              </a:rPr>
              <a:t>location</a:t>
            </a:r>
            <a:r>
              <a:rPr lang="zh-CN" altLang="en-US" sz="2000" i="1" dirty="0" smtClean="0">
                <a:latin typeface="+mj-lt"/>
              </a:rPr>
              <a:t> </a:t>
            </a:r>
            <a:r>
              <a:rPr lang="en-US" altLang="zh-CN" sz="2000" i="1" dirty="0" smtClean="0">
                <a:latin typeface="+mj-lt"/>
              </a:rPr>
              <a:t>update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i="1" dirty="0">
                <a:latin typeface="+mj-lt"/>
              </a:rPr>
              <a:t>rider</a:t>
            </a:r>
            <a:r>
              <a:rPr lang="zh-CN" altLang="en-US" sz="2000" i="1" dirty="0">
                <a:latin typeface="+mj-lt"/>
              </a:rPr>
              <a:t> </a:t>
            </a:r>
            <a:r>
              <a:rPr lang="en-US" altLang="zh-CN" sz="2000" i="1" dirty="0">
                <a:latin typeface="+mj-lt"/>
              </a:rPr>
              <a:t>location</a:t>
            </a:r>
            <a:r>
              <a:rPr lang="zh-CN" altLang="en-US" sz="2000" i="1" dirty="0">
                <a:latin typeface="+mj-lt"/>
              </a:rPr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transitory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data,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store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database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D</a:t>
            </a:r>
            <a:r>
              <a:rPr lang="en-US" altLang="zh-CN" sz="2000" dirty="0" smtClean="0"/>
              <a:t>atabase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-&gt;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bottleneck,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high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workload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(</a:t>
            </a:r>
            <a:r>
              <a:rPr lang="en-US" sz="2000" dirty="0" smtClean="0"/>
              <a:t>Exclusive access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lock)</a:t>
            </a:r>
          </a:p>
          <a:p>
            <a:pPr lvl="1"/>
            <a:r>
              <a:rPr lang="en-US" altLang="zh-CN" i="1" dirty="0" err="1" smtClean="0">
                <a:latin typeface="+mj-lt"/>
              </a:rPr>
              <a:t>e.g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>
                <a:latin typeface="+mj-lt"/>
              </a:rPr>
              <a:t>100,000</a:t>
            </a:r>
            <a:r>
              <a:rPr lang="zh-CN" altLang="en-US" i="1" dirty="0">
                <a:latin typeface="+mj-lt"/>
              </a:rPr>
              <a:t> </a:t>
            </a:r>
            <a:r>
              <a:rPr lang="en-US" altLang="zh-CN" i="1" dirty="0">
                <a:latin typeface="+mj-lt"/>
              </a:rPr>
              <a:t>drivers,</a:t>
            </a:r>
            <a:r>
              <a:rPr lang="zh-CN" altLang="en-US" i="1" dirty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centralized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database,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driver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update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every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4sec,</a:t>
            </a:r>
          </a:p>
          <a:p>
            <a:pPr lvl="1"/>
            <a:r>
              <a:rPr lang="en-US" altLang="zh-CN" i="1" dirty="0" smtClean="0">
                <a:latin typeface="+mj-lt"/>
              </a:rPr>
              <a:t>throughput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-&gt;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25K</a:t>
            </a:r>
            <a:r>
              <a:rPr lang="zh-CN" altLang="en-US" i="1" dirty="0" smtClean="0">
                <a:latin typeface="+mj-lt"/>
              </a:rPr>
              <a:t> </a:t>
            </a:r>
            <a:r>
              <a:rPr lang="en-US" altLang="zh-CN" i="1" dirty="0" smtClean="0">
                <a:latin typeface="+mj-lt"/>
              </a:rPr>
              <a:t>write/sec</a:t>
            </a:r>
            <a:endParaRPr lang="en-US" altLang="zh-CN" i="1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bottleneck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28650" y="531006"/>
            <a:ext cx="7886700" cy="994172"/>
          </a:xfrm>
        </p:spPr>
        <p:txBody>
          <a:bodyPr/>
          <a:lstStyle/>
          <a:p>
            <a:r>
              <a:rPr lang="en-US" altLang="zh-CN" dirty="0" smtClean="0"/>
              <a:t>Three-tier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4959" y="1615925"/>
            <a:ext cx="4774046" cy="2742879"/>
            <a:chOff x="404959" y="1615925"/>
            <a:chExt cx="4774046" cy="2742879"/>
          </a:xfrm>
        </p:grpSpPr>
        <p:cxnSp>
          <p:nvCxnSpPr>
            <p:cNvPr id="51" name="Straight Arrow Connector 50"/>
            <p:cNvCxnSpPr/>
            <p:nvPr/>
          </p:nvCxnSpPr>
          <p:spPr>
            <a:xfrm flipH="1">
              <a:off x="3091009" y="3733637"/>
              <a:ext cx="44767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521655" y="3054201"/>
              <a:ext cx="1657350" cy="1304603"/>
              <a:chOff x="426693" y="3054201"/>
              <a:chExt cx="1657350" cy="130460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6693" y="3086100"/>
                <a:ext cx="1657350" cy="12727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36218" y="3054201"/>
                <a:ext cx="8477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Data </a:t>
                </a:r>
                <a:r>
                  <a:rPr lang="en-US" sz="1400" dirty="0" smtClean="0"/>
                  <a:t>Tier</a:t>
                </a:r>
                <a:endParaRPr lang="en-US" sz="1400" dirty="0"/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540993" y="3316932"/>
                <a:ext cx="1192229" cy="946622"/>
              </a:xfrm>
              <a:prstGeom prst="can">
                <a:avLst>
                  <a:gd name="adj" fmla="val 18963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34" y="3946897"/>
                <a:ext cx="891540" cy="254348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708188" y="3528920"/>
                <a:ext cx="841897" cy="455580"/>
                <a:chOff x="1946086" y="3566151"/>
                <a:chExt cx="1122528" cy="60744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946086" y="3566151"/>
                  <a:ext cx="1122528" cy="607440"/>
                  <a:chOff x="9437247" y="2344126"/>
                  <a:chExt cx="1351455" cy="607440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98653" y="2585804"/>
                    <a:ext cx="365760" cy="365760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9437247" y="2344126"/>
                    <a:ext cx="1351455" cy="607440"/>
                    <a:chOff x="6266039" y="3506141"/>
                    <a:chExt cx="1351455" cy="718658"/>
                  </a:xfrm>
                </p:grpSpPr>
                <p:sp>
                  <p:nvSpPr>
                    <p:cNvPr id="50" name="Rounded Rectangle 49"/>
                    <p:cNvSpPr/>
                    <p:nvPr/>
                  </p:nvSpPr>
                  <p:spPr>
                    <a:xfrm>
                      <a:off x="6342646" y="3512501"/>
                      <a:ext cx="1143000" cy="712298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6266039" y="3506141"/>
                      <a:ext cx="1351455" cy="3884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000" dirty="0"/>
                        <a:t>User</a:t>
                      </a:r>
                      <a:r>
                        <a:rPr lang="zh-CN" altLang="en-US" sz="1000" dirty="0"/>
                        <a:t> </a:t>
                      </a:r>
                      <a:r>
                        <a:rPr lang="en-US" altLang="zh-CN" sz="1000" dirty="0"/>
                        <a:t>Profiles</a:t>
                      </a:r>
                      <a:endParaRPr lang="en-US" sz="1000" dirty="0"/>
                    </a:p>
                  </p:txBody>
                </p:sp>
              </p:grpSp>
            </p:grpSp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1844" y="3835877"/>
                  <a:ext cx="301658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" name="Group 1"/>
            <p:cNvGrpSpPr/>
            <p:nvPr/>
          </p:nvGrpSpPr>
          <p:grpSpPr>
            <a:xfrm>
              <a:off x="404959" y="1615925"/>
              <a:ext cx="2686050" cy="2742879"/>
              <a:chOff x="2531718" y="1615925"/>
              <a:chExt cx="2686050" cy="274287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531718" y="1615925"/>
                <a:ext cx="14385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Presentation Tier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31718" y="1647825"/>
                <a:ext cx="2686050" cy="1123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31718" y="3086100"/>
                <a:ext cx="2686050" cy="12727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31718" y="3054200"/>
                <a:ext cx="1334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Application Tier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874618" y="1962150"/>
                <a:ext cx="2019300" cy="6572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1294" y="2192982"/>
                <a:ext cx="1834326" cy="3429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874619" y="1962149"/>
                <a:ext cx="1128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UI on Browsers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874618" y="3368204"/>
                <a:ext cx="2019300" cy="75976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84144" y="3370435"/>
                <a:ext cx="906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Web Server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5847" y="3641600"/>
                <a:ext cx="1004207" cy="342900"/>
              </a:xfrm>
              <a:prstGeom prst="rect">
                <a:avLst/>
              </a:prstGeom>
            </p:spPr>
          </p:pic>
          <p:cxnSp>
            <p:nvCxnSpPr>
              <p:cNvPr id="38" name="Straight Arrow Connector 37"/>
              <p:cNvCxnSpPr>
                <a:stCxn id="29" idx="2"/>
                <a:endCxn id="30" idx="0"/>
              </p:cNvCxnSpPr>
              <p:nvPr/>
            </p:nvCxnSpPr>
            <p:spPr>
              <a:xfrm>
                <a:off x="3874743" y="2771775"/>
                <a:ext cx="0" cy="314325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3874743" y="3533764"/>
                <a:ext cx="1056700" cy="534224"/>
                <a:chOff x="6203830" y="3512501"/>
                <a:chExt cx="1408934" cy="712298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266487" y="3512501"/>
                  <a:ext cx="1219159" cy="71229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203830" y="3520190"/>
                  <a:ext cx="1408934" cy="328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00" dirty="0"/>
                    <a:t>Matching</a:t>
                  </a:r>
                  <a:r>
                    <a:rPr lang="zh-CN" altLang="en-US" sz="1000" dirty="0"/>
                    <a:t> </a:t>
                  </a:r>
                  <a:r>
                    <a:rPr lang="en-US" altLang="zh-CN" sz="1000" dirty="0"/>
                    <a:t>Engine</a:t>
                  </a:r>
                  <a:endParaRPr lang="en-US" sz="1000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1924" y="3744697"/>
                  <a:ext cx="428625" cy="4572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9" name="TextBox 38"/>
          <p:cNvSpPr txBox="1"/>
          <p:nvPr/>
        </p:nvSpPr>
        <p:spPr>
          <a:xfrm>
            <a:off x="5850605" y="1716762"/>
            <a:ext cx="2824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</a:t>
            </a:r>
            <a:r>
              <a:rPr lang="en-US" altLang="zh-CN" sz="1400" dirty="0" smtClean="0"/>
              <a:t>hroughput</a:t>
            </a:r>
            <a:r>
              <a:rPr lang="zh-CN" altLang="en-US" sz="1400" dirty="0" smtClean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popular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databases</a:t>
            </a:r>
          </a:p>
          <a:p>
            <a:pPr marL="285750" indent="-285750">
              <a:buFont typeface="Arial" charset="0"/>
              <a:buChar char="•"/>
            </a:pPr>
            <a:endParaRPr lang="en-US" altLang="zh-CN" sz="1400" dirty="0" smtClean="0"/>
          </a:p>
          <a:p>
            <a:r>
              <a:rPr lang="en-US" altLang="zh-CN" sz="1400" dirty="0" err="1" smtClean="0"/>
              <a:t>HBase</a:t>
            </a:r>
            <a:r>
              <a:rPr lang="en-US" altLang="zh-CN" sz="1400" dirty="0"/>
              <a:t>:</a:t>
            </a:r>
            <a:r>
              <a:rPr lang="zh-CN" altLang="en-US" sz="1400" dirty="0"/>
              <a:t> </a:t>
            </a:r>
            <a:r>
              <a:rPr lang="en-US" altLang="zh-CN" sz="1400" dirty="0"/>
              <a:t>2.5K</a:t>
            </a:r>
            <a:r>
              <a:rPr lang="zh-CN" altLang="en-US" sz="1400" dirty="0"/>
              <a:t> </a:t>
            </a:r>
            <a:r>
              <a:rPr lang="en-US" altLang="zh-CN" sz="1400" dirty="0"/>
              <a:t>op/sec</a:t>
            </a:r>
          </a:p>
          <a:p>
            <a:r>
              <a:rPr lang="en-US" altLang="zh-CN" sz="1400" dirty="0"/>
              <a:t>MySQL:</a:t>
            </a:r>
            <a:r>
              <a:rPr lang="zh-CN" altLang="en-US" sz="1400" dirty="0"/>
              <a:t> </a:t>
            </a:r>
            <a:r>
              <a:rPr lang="en-US" altLang="zh-CN" sz="1400" dirty="0"/>
              <a:t>25K</a:t>
            </a:r>
            <a:r>
              <a:rPr lang="zh-CN" altLang="en-US" sz="1400" dirty="0"/>
              <a:t> </a:t>
            </a:r>
            <a:r>
              <a:rPr lang="en-US" altLang="zh-CN" sz="1400" dirty="0"/>
              <a:t>op/sec</a:t>
            </a:r>
          </a:p>
          <a:p>
            <a:r>
              <a:rPr lang="en-US" altLang="zh-CN" sz="1400" dirty="0"/>
              <a:t>MongoDB:</a:t>
            </a:r>
            <a:r>
              <a:rPr lang="zh-CN" altLang="en-US" sz="1400" dirty="0"/>
              <a:t> </a:t>
            </a:r>
            <a:r>
              <a:rPr lang="en-US" altLang="zh-CN" sz="1400" dirty="0"/>
              <a:t>10K</a:t>
            </a:r>
            <a:r>
              <a:rPr lang="zh-CN" altLang="en-US" sz="1400" dirty="0"/>
              <a:t> </a:t>
            </a:r>
            <a:r>
              <a:rPr lang="en-US" altLang="zh-CN" sz="1400" dirty="0"/>
              <a:t>op/sec</a:t>
            </a:r>
          </a:p>
          <a:p>
            <a:r>
              <a:rPr lang="en-US" altLang="zh-CN" sz="1400" dirty="0"/>
              <a:t>Cassandra:</a:t>
            </a:r>
            <a:r>
              <a:rPr lang="zh-CN" altLang="en-US" sz="1400" dirty="0"/>
              <a:t> </a:t>
            </a:r>
            <a:r>
              <a:rPr lang="en-US" altLang="zh-CN" sz="1400" dirty="0"/>
              <a:t>25K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op/sec</a:t>
            </a:r>
            <a:endParaRPr lang="en-US" sz="1400" dirty="0" smtClean="0"/>
          </a:p>
          <a:p>
            <a:pPr algn="just"/>
            <a:endParaRPr lang="en-US" altLang="zh-CN" sz="1400" dirty="0" smtClean="0"/>
          </a:p>
          <a:p>
            <a:pPr algn="just"/>
            <a:r>
              <a:rPr lang="en-US" altLang="zh-CN" sz="1400" dirty="0" smtClean="0"/>
              <a:t>(a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single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node,</a:t>
            </a:r>
          </a:p>
          <a:p>
            <a:pPr algn="just"/>
            <a:r>
              <a:rPr lang="zh-CN" altLang="en-US" sz="1400" dirty="0" smtClean="0"/>
              <a:t> </a:t>
            </a:r>
            <a:r>
              <a:rPr lang="en-US" altLang="zh-CN" sz="1400" dirty="0" smtClean="0"/>
              <a:t>read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intensive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workload)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61171" y="1423900"/>
            <a:ext cx="3109" cy="29349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04959" y="1615925"/>
            <a:ext cx="2686050" cy="4356421"/>
            <a:chOff x="2531725" y="1615925"/>
            <a:chExt cx="2686050" cy="4356421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3874750" y="4358803"/>
              <a:ext cx="0" cy="33702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2531725" y="4695825"/>
              <a:ext cx="2686050" cy="127652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31725" y="4663926"/>
              <a:ext cx="1843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Stream Processing Tier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74625" y="4968963"/>
              <a:ext cx="2019300" cy="88891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74626" y="4968962"/>
              <a:ext cx="1086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Apache Samza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374" y="5036784"/>
              <a:ext cx="411480" cy="12367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632" y="5042453"/>
              <a:ext cx="411480" cy="12241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531725" y="1615925"/>
              <a:ext cx="143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Presentation Tier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31725" y="1647825"/>
              <a:ext cx="2686050" cy="112395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31725" y="3086100"/>
              <a:ext cx="2686050" cy="127270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31725" y="3054200"/>
              <a:ext cx="1334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Application Tier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874625" y="1962150"/>
              <a:ext cx="2019300" cy="6572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01" y="2192982"/>
              <a:ext cx="1834326" cy="3429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874625" y="1962149"/>
              <a:ext cx="1128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UI on Browsers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874625" y="3368204"/>
              <a:ext cx="2019300" cy="75976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84151" y="3370435"/>
              <a:ext cx="906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Web Server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54" y="3641600"/>
              <a:ext cx="1004207" cy="342900"/>
            </a:xfrm>
            <a:prstGeom prst="rect">
              <a:avLst/>
            </a:prstGeom>
          </p:spPr>
        </p:pic>
        <p:cxnSp>
          <p:nvCxnSpPr>
            <p:cNvPr id="75" name="Straight Arrow Connector 74"/>
            <p:cNvCxnSpPr/>
            <p:nvPr/>
          </p:nvCxnSpPr>
          <p:spPr>
            <a:xfrm>
              <a:off x="3874750" y="2771775"/>
              <a:ext cx="0" cy="31432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867301" y="5261365"/>
              <a:ext cx="1056700" cy="534224"/>
              <a:chOff x="6203830" y="3512501"/>
              <a:chExt cx="1408934" cy="712298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266487" y="3512501"/>
                <a:ext cx="1219159" cy="71229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203830" y="3520190"/>
                <a:ext cx="1408934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Matching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Engine</a:t>
                </a:r>
                <a:endParaRPr lang="en-US" sz="1000" dirty="0"/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924" y="3744697"/>
                <a:ext cx="428625" cy="457200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2990717" y="5334030"/>
              <a:ext cx="841897" cy="455580"/>
              <a:chOff x="1946086" y="3566151"/>
              <a:chExt cx="1122528" cy="60744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946086" y="3566151"/>
                <a:ext cx="1122528" cy="607440"/>
                <a:chOff x="9437247" y="2344126"/>
                <a:chExt cx="1351455" cy="607440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98653" y="2585804"/>
                  <a:ext cx="365760" cy="365760"/>
                </a:xfrm>
                <a:prstGeom prst="rect">
                  <a:avLst/>
                </a:prstGeom>
              </p:spPr>
            </p:pic>
            <p:grpSp>
              <p:nvGrpSpPr>
                <p:cNvPr id="81" name="Group 80"/>
                <p:cNvGrpSpPr/>
                <p:nvPr/>
              </p:nvGrpSpPr>
              <p:grpSpPr>
                <a:xfrm>
                  <a:off x="9437247" y="2344126"/>
                  <a:ext cx="1351455" cy="607440"/>
                  <a:chOff x="6266039" y="3506141"/>
                  <a:chExt cx="1351455" cy="718658"/>
                </a:xfrm>
              </p:grpSpPr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6342646" y="3512501"/>
                    <a:ext cx="1143000" cy="712298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6266039" y="3506141"/>
                    <a:ext cx="1351455" cy="3884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000" dirty="0"/>
                      <a:t>User</a:t>
                    </a:r>
                    <a:r>
                      <a:rPr lang="zh-CN" altLang="en-US" sz="1000" dirty="0"/>
                      <a:t> </a:t>
                    </a:r>
                    <a:r>
                      <a:rPr lang="en-US" altLang="zh-CN" sz="1000" dirty="0"/>
                      <a:t>Profiles</a:t>
                    </a:r>
                    <a:endParaRPr lang="en-US" sz="1000" dirty="0"/>
                  </a:p>
                </p:txBody>
              </p:sp>
            </p:grpSp>
          </p:grp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1844" y="3835877"/>
                <a:ext cx="301658" cy="274320"/>
              </a:xfrm>
              <a:prstGeom prst="rect">
                <a:avLst/>
              </a:prstGeom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3867730" y="-3490044"/>
            <a:ext cx="5517247" cy="3136937"/>
            <a:chOff x="-109763" y="79921"/>
            <a:chExt cx="5517247" cy="313693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84" y="1243884"/>
              <a:ext cx="3589717" cy="197297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-109763" y="79921"/>
              <a:ext cx="551724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Desired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properties: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altLang="zh-CN" sz="2000" dirty="0" smtClean="0"/>
                <a:t>Scalability</a:t>
              </a:r>
              <a:endParaRPr lang="en-US" altLang="zh-CN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US" altLang="zh-CN" sz="2000" dirty="0" smtClean="0"/>
                <a:t>Low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latency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in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processing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big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data</a:t>
              </a:r>
            </a:p>
            <a:p>
              <a:pPr lvl="1"/>
              <a:r>
                <a:rPr lang="en-US" altLang="zh-CN" dirty="0" smtClean="0"/>
                <a:t>compare to </a:t>
              </a:r>
              <a:r>
                <a:rPr lang="en-US" altLang="zh-CN" dirty="0" err="1" smtClean="0"/>
                <a:t>hadoop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5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0503 0.7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Implementation</a:t>
            </a:r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628650" y="53100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Architecture 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435" y="1958011"/>
            <a:ext cx="8144987" cy="3290576"/>
            <a:chOff x="676275" y="2397849"/>
            <a:chExt cx="8144987" cy="3290576"/>
          </a:xfrm>
        </p:grpSpPr>
        <p:grpSp>
          <p:nvGrpSpPr>
            <p:cNvPr id="62" name="Group 61"/>
            <p:cNvGrpSpPr/>
            <p:nvPr/>
          </p:nvGrpSpPr>
          <p:grpSpPr>
            <a:xfrm>
              <a:off x="5864594" y="4811569"/>
              <a:ext cx="1295596" cy="706954"/>
              <a:chOff x="2330495" y="4816417"/>
              <a:chExt cx="1287558" cy="706954"/>
            </a:xfrm>
          </p:grpSpPr>
          <p:sp>
            <p:nvSpPr>
              <p:cNvPr id="63" name="Right Arrow 62"/>
              <p:cNvSpPr/>
              <p:nvPr/>
            </p:nvSpPr>
            <p:spPr>
              <a:xfrm>
                <a:off x="2367299" y="4900616"/>
                <a:ext cx="1250754" cy="622755"/>
              </a:xfrm>
              <a:prstGeom prst="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432118" y="5089960"/>
                <a:ext cx="10038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Matching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result</a:t>
                </a:r>
                <a:endParaRPr lang="en-US" sz="1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30495" y="4816417"/>
                <a:ext cx="10631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HTTP Response</a:t>
                </a:r>
                <a:endParaRPr lang="en-US" sz="11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76275" y="2397849"/>
              <a:ext cx="1485900" cy="329057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95700" y="3831050"/>
              <a:ext cx="2085975" cy="18573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95700" y="2403177"/>
              <a:ext cx="2085975" cy="1182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78212" y="4221225"/>
              <a:ext cx="1543050" cy="1304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5860" y="4250152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Client</a:t>
              </a:r>
              <a:r>
                <a:rPr lang="zh-CN" altLang="en-US" sz="1400" b="1" dirty="0"/>
                <a:t> </a:t>
              </a:r>
              <a:r>
                <a:rPr lang="en-US" altLang="zh-CN" sz="1400" b="1" dirty="0"/>
                <a:t>UI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5700" y="2397849"/>
              <a:ext cx="728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SAMZA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34" y="2483989"/>
              <a:ext cx="913286" cy="48006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695701" y="3837813"/>
              <a:ext cx="1161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Query</a:t>
              </a:r>
              <a:r>
                <a:rPr lang="zh-CN" altLang="en-US" sz="1400" b="1" dirty="0"/>
                <a:t> </a:t>
              </a:r>
              <a:r>
                <a:rPr lang="en-US" altLang="zh-CN" sz="1400" b="1" dirty="0"/>
                <a:t>Server</a:t>
              </a:r>
              <a:endParaRPr lang="en-US" sz="14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38575" y="4197763"/>
              <a:ext cx="843315" cy="13709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0798" y="4197763"/>
              <a:ext cx="843315" cy="13709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35362" y="4339179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/>
                <a:t>HTTP</a:t>
              </a:r>
              <a:r>
                <a:rPr lang="zh-CN" altLang="en-US" sz="1050" dirty="0"/>
                <a:t> </a:t>
              </a:r>
              <a:r>
                <a:rPr lang="en-US" altLang="zh-CN" sz="1050" dirty="0"/>
                <a:t>Server</a:t>
              </a:r>
              <a:endParaRPr lang="en-US" sz="10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72985" y="4243929"/>
              <a:ext cx="78761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/>
                <a:t>kafka</a:t>
              </a:r>
              <a:r>
                <a:rPr lang="zh-CN" altLang="en-US" sz="1050" dirty="0"/>
                <a:t> </a:t>
              </a:r>
              <a:endParaRPr lang="en-US" altLang="zh-CN" sz="1050" dirty="0"/>
            </a:p>
            <a:p>
              <a:pPr algn="ctr"/>
              <a:r>
                <a:rPr lang="en-US" altLang="zh-CN" sz="1050" dirty="0"/>
                <a:t>REST</a:t>
              </a:r>
              <a:r>
                <a:rPr lang="zh-CN" altLang="en-US" sz="1050" dirty="0"/>
                <a:t> </a:t>
              </a:r>
              <a:r>
                <a:rPr lang="en-US" altLang="zh-CN" sz="1050" dirty="0"/>
                <a:t>Proxy</a:t>
              </a:r>
              <a:endParaRPr lang="en-US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5074" y="3093982"/>
              <a:ext cx="1414683" cy="91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Input Topics</a:t>
              </a:r>
              <a:r>
                <a:rPr lang="en-US" altLang="zh-CN" sz="1400" dirty="0"/>
                <a:t>:</a:t>
              </a:r>
            </a:p>
            <a:p>
              <a:r>
                <a:rPr lang="zh-CN" altLang="en-US" sz="1400" dirty="0"/>
                <a:t> </a:t>
              </a:r>
              <a:r>
                <a:rPr lang="en-US" altLang="zh-CN" sz="1400" dirty="0" smtClean="0"/>
                <a:t>- </a:t>
              </a:r>
              <a:r>
                <a:rPr lang="en-US" altLang="zh-CN" sz="1400" i="1" dirty="0" smtClean="0"/>
                <a:t>Driver</a:t>
              </a:r>
              <a:r>
                <a:rPr lang="zh-CN" altLang="en-US" sz="1400" i="1" dirty="0" smtClean="0"/>
                <a:t> </a:t>
              </a:r>
              <a:r>
                <a:rPr lang="en-US" altLang="zh-CN" sz="1400" i="1" dirty="0"/>
                <a:t>Location</a:t>
              </a:r>
            </a:p>
            <a:p>
              <a:r>
                <a:rPr lang="en-US" altLang="zh-CN" sz="1400" i="1" dirty="0" smtClean="0"/>
                <a:t> -</a:t>
              </a:r>
              <a:r>
                <a:rPr lang="zh-CN" altLang="en-US" sz="1400" i="1" dirty="0" smtClean="0"/>
                <a:t> </a:t>
              </a:r>
              <a:r>
                <a:rPr lang="en-US" altLang="zh-CN" sz="1400" i="1" dirty="0" smtClean="0"/>
                <a:t>Ride</a:t>
              </a:r>
              <a:r>
                <a:rPr lang="zh-CN" altLang="en-US" sz="1400" i="1" smtClean="0"/>
                <a:t> </a:t>
              </a:r>
              <a:r>
                <a:rPr lang="en-US" altLang="zh-CN" sz="1400" i="1" smtClean="0"/>
                <a:t>Request</a:t>
              </a:r>
              <a:endParaRPr lang="en-US" altLang="zh-CN" sz="1400" i="1" dirty="0"/>
            </a:p>
            <a:p>
              <a:r>
                <a:rPr lang="zh-CN" altLang="en-US" sz="1200" i="1" dirty="0"/>
                <a:t> </a:t>
              </a:r>
              <a:endParaRPr lang="en-US" sz="12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09545" y="4188597"/>
              <a:ext cx="124611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Output Topics:</a:t>
              </a:r>
              <a:endParaRPr lang="en-US" altLang="zh-CN" sz="1400" i="1" dirty="0" smtClean="0"/>
            </a:p>
            <a:p>
              <a:r>
                <a:rPr lang="en-US" altLang="zh-CN" sz="1400" i="1" smtClean="0"/>
                <a:t> - </a:t>
              </a:r>
              <a:r>
                <a:rPr lang="en-US" altLang="zh-CN" sz="1400" i="1" dirty="0" smtClean="0"/>
                <a:t>Match</a:t>
              </a:r>
              <a:endParaRPr lang="en-US" altLang="zh-CN" sz="1400" i="1" dirty="0"/>
            </a:p>
            <a:p>
              <a:r>
                <a:rPr lang="zh-CN" altLang="en-US" sz="1400" i="1" dirty="0"/>
                <a:t>   </a:t>
              </a:r>
              <a:endParaRPr lang="en-US" sz="1400" i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91273" y="4717041"/>
              <a:ext cx="764822" cy="480060"/>
              <a:chOff x="8415258" y="814097"/>
              <a:chExt cx="1222329" cy="73152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759840" y="814097"/>
                <a:ext cx="513054" cy="73152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759840" y="999451"/>
                <a:ext cx="5130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770415" y="1349971"/>
                <a:ext cx="5130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8415258" y="1182379"/>
                <a:ext cx="1222329" cy="3278"/>
              </a:xfrm>
              <a:prstGeom prst="straightConnector1">
                <a:avLst/>
              </a:prstGeom>
              <a:ln w="28575" cap="flat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9153877" y="882095"/>
                <a:ext cx="70053" cy="7604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156056" y="1054088"/>
                <a:ext cx="70053" cy="7604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158233" y="1226090"/>
                <a:ext cx="70053" cy="7604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153877" y="1398079"/>
                <a:ext cx="70053" cy="7604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49852" y="4717041"/>
              <a:ext cx="327640" cy="480060"/>
              <a:chOff x="6733135" y="4877021"/>
              <a:chExt cx="436853" cy="64008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6733136" y="4877021"/>
                <a:ext cx="436852" cy="640080"/>
                <a:chOff x="8759840" y="814097"/>
                <a:chExt cx="523629" cy="731520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8759840" y="814097"/>
                  <a:ext cx="513054" cy="731520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8759840" y="999451"/>
                  <a:ext cx="5130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8770414" y="1359648"/>
                  <a:ext cx="51305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9153877" y="882095"/>
                  <a:ext cx="70053" cy="760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9156056" y="1054088"/>
                  <a:ext cx="70053" cy="760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9158233" y="1226090"/>
                  <a:ext cx="70053" cy="760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9153877" y="1407755"/>
                  <a:ext cx="70053" cy="760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92" name="Straight Connector 91"/>
              <p:cNvCxnSpPr/>
              <p:nvPr/>
            </p:nvCxnSpPr>
            <p:spPr>
              <a:xfrm>
                <a:off x="6733135" y="5200073"/>
                <a:ext cx="4280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4540101" y="2824900"/>
              <a:ext cx="1255639" cy="534224"/>
              <a:chOff x="6317245" y="3512501"/>
              <a:chExt cx="1408934" cy="712298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6342646" y="3512501"/>
                <a:ext cx="1143000" cy="71229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317245" y="3520190"/>
                <a:ext cx="1408934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Matching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Engine</a:t>
                </a:r>
                <a:endParaRPr lang="en-US" sz="1000" dirty="0"/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924" y="3744697"/>
                <a:ext cx="428625" cy="4572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358893" y="4816417"/>
              <a:ext cx="1259160" cy="706954"/>
              <a:chOff x="2358893" y="4816417"/>
              <a:chExt cx="1259160" cy="706954"/>
            </a:xfrm>
          </p:grpSpPr>
          <p:sp>
            <p:nvSpPr>
              <p:cNvPr id="59" name="Right Arrow 58"/>
              <p:cNvSpPr/>
              <p:nvPr/>
            </p:nvSpPr>
            <p:spPr>
              <a:xfrm>
                <a:off x="2367299" y="4900616"/>
                <a:ext cx="1250754" cy="622755"/>
              </a:xfrm>
              <a:prstGeom prst="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32118" y="5089960"/>
                <a:ext cx="10038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Matching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result</a:t>
                </a:r>
                <a:endParaRPr lang="en-US" sz="10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358893" y="4816417"/>
                <a:ext cx="10150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Pull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Kafka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Msg</a:t>
                </a:r>
                <a:endParaRPr lang="en-US" sz="11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93168" y="4128959"/>
              <a:ext cx="1267020" cy="636652"/>
              <a:chOff x="5819438" y="3529191"/>
              <a:chExt cx="1267020" cy="636652"/>
            </a:xfrm>
          </p:grpSpPr>
          <p:sp>
            <p:nvSpPr>
              <p:cNvPr id="69" name="Right Arrow 68"/>
              <p:cNvSpPr/>
              <p:nvPr/>
            </p:nvSpPr>
            <p:spPr>
              <a:xfrm flipH="1">
                <a:off x="5819438" y="3605017"/>
                <a:ext cx="1267020" cy="560826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flipH="1">
                <a:off x="6046612" y="3529191"/>
                <a:ext cx="9813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HTTP Request</a:t>
                </a:r>
                <a:endParaRPr lang="en-US" sz="11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098591" y="3691335"/>
                <a:ext cx="949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Driver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updates</a:t>
                </a:r>
              </a:p>
              <a:p>
                <a:r>
                  <a:rPr lang="en-US" altLang="zh-CN" sz="1000" dirty="0"/>
                  <a:t>Ride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requests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303170" y="4153414"/>
              <a:ext cx="1305039" cy="636652"/>
              <a:chOff x="5819438" y="3529191"/>
              <a:chExt cx="1313470" cy="636652"/>
            </a:xfrm>
          </p:grpSpPr>
          <p:sp>
            <p:nvSpPr>
              <p:cNvPr id="101" name="Right Arrow 100"/>
              <p:cNvSpPr/>
              <p:nvPr/>
            </p:nvSpPr>
            <p:spPr>
              <a:xfrm flipH="1">
                <a:off x="5819438" y="3605017"/>
                <a:ext cx="1267020" cy="560826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flipH="1">
                <a:off x="6046794" y="3529191"/>
                <a:ext cx="1086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Push Kafka </a:t>
                </a:r>
                <a:r>
                  <a:rPr lang="en-US" sz="1100" dirty="0" err="1" smtClean="0"/>
                  <a:t>Msg</a:t>
                </a:r>
                <a:endParaRPr lang="en-US" sz="11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098591" y="3691335"/>
                <a:ext cx="949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Driver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updates</a:t>
                </a:r>
              </a:p>
              <a:p>
                <a:r>
                  <a:rPr lang="en-US" altLang="zh-CN" sz="1000" dirty="0"/>
                  <a:t>Ride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requests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307295" y="2447844"/>
              <a:ext cx="1318099" cy="636652"/>
              <a:chOff x="5819438" y="3529191"/>
              <a:chExt cx="1326615" cy="636652"/>
            </a:xfrm>
          </p:grpSpPr>
          <p:sp>
            <p:nvSpPr>
              <p:cNvPr id="105" name="Right Arrow 104"/>
              <p:cNvSpPr/>
              <p:nvPr/>
            </p:nvSpPr>
            <p:spPr>
              <a:xfrm flipH="1">
                <a:off x="5819438" y="3605017"/>
                <a:ext cx="1267020" cy="560826"/>
              </a:xfrm>
              <a:prstGeom prst="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flipH="1">
                <a:off x="6046794" y="3529191"/>
                <a:ext cx="1086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Push Kafka </a:t>
                </a:r>
                <a:r>
                  <a:rPr lang="en-US" sz="1100" dirty="0" err="1" smtClean="0"/>
                  <a:t>Msg</a:t>
                </a:r>
                <a:endParaRPr lang="en-US" sz="11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042394" y="3778176"/>
                <a:ext cx="11036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smtClean="0"/>
                  <a:t>Matching</a:t>
                </a:r>
                <a:r>
                  <a:rPr lang="en-US" altLang="zh-CN" sz="1000" dirty="0" smtClean="0"/>
                  <a:t> </a:t>
                </a:r>
                <a:r>
                  <a:rPr lang="en-US" altLang="zh-CN" sz="1000" smtClean="0"/>
                  <a:t>result</a:t>
                </a:r>
                <a:endParaRPr lang="en-US" sz="100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2356982" y="3101007"/>
              <a:ext cx="1259160" cy="706954"/>
              <a:chOff x="2358893" y="4816417"/>
              <a:chExt cx="1259160" cy="706954"/>
            </a:xfrm>
          </p:grpSpPr>
          <p:sp>
            <p:nvSpPr>
              <p:cNvPr id="109" name="Right Arrow 108"/>
              <p:cNvSpPr/>
              <p:nvPr/>
            </p:nvSpPr>
            <p:spPr>
              <a:xfrm>
                <a:off x="2367299" y="4900616"/>
                <a:ext cx="1250754" cy="622755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461591" y="5018475"/>
                <a:ext cx="952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Driver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updates</a:t>
                </a:r>
              </a:p>
              <a:p>
                <a:r>
                  <a:rPr lang="en-US" altLang="zh-CN" sz="1000" dirty="0"/>
                  <a:t>Ride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requests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358893" y="4816417"/>
                <a:ext cx="10150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Pull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Kafka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Msg</a:t>
                </a:r>
                <a:endParaRPr lang="en-US" sz="1100" dirty="0"/>
              </a:p>
            </p:txBody>
          </p:sp>
        </p:grpSp>
      </p:grp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637497" y="566331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Live</a:t>
            </a:r>
            <a:r>
              <a:rPr lang="zh-CN" altLang="en-US" dirty="0"/>
              <a:t> </a:t>
            </a:r>
            <a:r>
              <a:rPr lang="en-US" altLang="zh-CN" dirty="0" smtClean="0"/>
              <a:t>Demo</a:t>
            </a:r>
          </a:p>
          <a:p>
            <a:r>
              <a:rPr lang="en-US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://ec2-52-40-203-24.us-west-2.compute.amazonaws.com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1594"/>
            <a:ext cx="4468930" cy="2816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2" y="2031594"/>
            <a:ext cx="4267784" cy="2816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6379" y="4820018"/>
            <a:ext cx="197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fig.1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Throughput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0795" y="4820018"/>
            <a:ext cx="15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fig.2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Latency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1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309</Words>
  <Application>Microsoft Macintosh PowerPoint</Application>
  <PresentationFormat>On-screen Show (4:3)</PresentationFormat>
  <Paragraphs>85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DengXian</vt:lpstr>
      <vt:lpstr>DengXian Light</vt:lpstr>
      <vt:lpstr>Office Theme</vt:lpstr>
      <vt:lpstr>A Real-time Driver-Rider Matching service based on Apache Samza</vt:lpstr>
      <vt:lpstr>Background</vt:lpstr>
      <vt:lpstr>Three-tier Architecture</vt:lpstr>
      <vt:lpstr>Architecture &amp; Implementation</vt:lpstr>
      <vt:lpstr>Performance Testing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 Kong</dc:creator>
  <cp:lastModifiedBy>Kaiyue Sun</cp:lastModifiedBy>
  <cp:revision>109</cp:revision>
  <dcterms:created xsi:type="dcterms:W3CDTF">2016-05-31T22:13:55Z</dcterms:created>
  <dcterms:modified xsi:type="dcterms:W3CDTF">2016-06-09T20:40:18Z</dcterms:modified>
</cp:coreProperties>
</file>