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</p:sldMasterIdLst>
  <p:notesMasterIdLst>
    <p:notesMasterId r:id="rId9"/>
  </p:notesMasterIdLst>
  <p:handoutMasterIdLst>
    <p:handoutMasterId r:id="rId10"/>
  </p:handoutMasterIdLst>
  <p:sldIdLst>
    <p:sldId id="257" r:id="rId2"/>
    <p:sldId id="281" r:id="rId3"/>
    <p:sldId id="283" r:id="rId4"/>
    <p:sldId id="264" r:id="rId5"/>
    <p:sldId id="280" r:id="rId6"/>
    <p:sldId id="279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71" autoAdjust="0"/>
  </p:normalViewPr>
  <p:slideViewPr>
    <p:cSldViewPr snapToGrid="0" snapToObjects="1">
      <p:cViewPr varScale="1">
        <p:scale>
          <a:sx n="67" d="100"/>
          <a:sy n="67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wfiqAl-Hathloul:Desktop:Daffah_Project_Co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User </a:t>
            </a:r>
            <a:r>
              <a:rPr lang="en-US" sz="1100" dirty="0"/>
              <a:t>activity level (Daily)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[1]Sheet1!$A$1</c:f>
              <c:strCache>
                <c:ptCount val="1"/>
                <c:pt idx="0">
                  <c:v>Expected user activity level (Daily)</c:v>
                </c:pt>
              </c:strCache>
            </c:strRef>
          </c:tx>
          <c:dLbls>
            <c:delete val="1"/>
          </c:dLbls>
          <c:val>
            <c:numRef>
              <c:f>[1]Sheet1!$A$2:$A$25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1.0</c:v>
                </c:pt>
                <c:pt idx="5">
                  <c:v>0.5</c:v>
                </c:pt>
                <c:pt idx="6">
                  <c:v>2.0</c:v>
                </c:pt>
                <c:pt idx="7">
                  <c:v>3.0</c:v>
                </c:pt>
                <c:pt idx="8">
                  <c:v>3.5</c:v>
                </c:pt>
                <c:pt idx="9">
                  <c:v>4.0</c:v>
                </c:pt>
                <c:pt idx="10">
                  <c:v>4.5</c:v>
                </c:pt>
                <c:pt idx="11">
                  <c:v>4.0</c:v>
                </c:pt>
                <c:pt idx="12">
                  <c:v>4.25</c:v>
                </c:pt>
                <c:pt idx="13">
                  <c:v>4.0</c:v>
                </c:pt>
                <c:pt idx="14">
                  <c:v>4.5</c:v>
                </c:pt>
                <c:pt idx="15">
                  <c:v>4.0</c:v>
                </c:pt>
                <c:pt idx="16">
                  <c:v>3.0</c:v>
                </c:pt>
                <c:pt idx="17">
                  <c:v>2.0</c:v>
                </c:pt>
                <c:pt idx="18">
                  <c:v>0.5</c:v>
                </c:pt>
                <c:pt idx="19">
                  <c:v>0.25</c:v>
                </c:pt>
                <c:pt idx="20">
                  <c:v>1.25</c:v>
                </c:pt>
                <c:pt idx="21">
                  <c:v>0.25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00063672"/>
        <c:axId val="-2100060760"/>
      </c:lineChart>
      <c:catAx>
        <c:axId val="-2100063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0060760"/>
        <c:crosses val="autoZero"/>
        <c:auto val="1"/>
        <c:lblAlgn val="ctr"/>
        <c:lblOffset val="100"/>
        <c:noMultiLvlLbl val="0"/>
      </c:catAx>
      <c:valAx>
        <c:axId val="-2100060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00063672"/>
        <c:crosses val="autoZero"/>
        <c:crossBetween val="between"/>
      </c:valAx>
    </c:plotArea>
    <c:plotVisOnly val="1"/>
    <c:dispBlanksAs val="span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'[Chart in Microsoft Office PowerPoint]Sheet1'!$B$2</c:f>
              <c:strCache>
                <c:ptCount val="1"/>
                <c:pt idx="0">
                  <c:v>power Consumption</c:v>
                </c:pt>
              </c:strCache>
            </c:strRef>
          </c:tx>
          <c:marker>
            <c:symbol val="none"/>
          </c:marker>
          <c:yVal>
            <c:numRef>
              <c:f>'[Chart in Microsoft Office PowerPoint]Sheet1'!$B$3:$B$43</c:f>
              <c:numCache>
                <c:formatCode>General</c:formatCode>
                <c:ptCount val="41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140744"/>
        <c:axId val="-2100171080"/>
      </c:scatterChart>
      <c:scatterChart>
        <c:scatterStyle val="smoothMarker"/>
        <c:varyColors val="0"/>
        <c:ser>
          <c:idx val="2"/>
          <c:order val="1"/>
          <c:tx>
            <c:strRef>
              <c:f>'[Chart in Microsoft Office PowerPoint]Sheet1'!$C$2</c:f>
              <c:strCache>
                <c:ptCount val="1"/>
                <c:pt idx="0">
                  <c:v>Accuracy</c:v>
                </c:pt>
              </c:strCache>
            </c:strRef>
          </c:tx>
          <c:marker>
            <c:symbol val="none"/>
          </c:marker>
          <c:yVal>
            <c:numRef>
              <c:f>'[Chart in Microsoft Office PowerPoint]Sheet1'!$C$3:$C$43</c:f>
              <c:numCache>
                <c:formatCode>General</c:formatCode>
                <c:ptCount val="41"/>
                <c:pt idx="0">
                  <c:v>0.0</c:v>
                </c:pt>
                <c:pt idx="1">
                  <c:v>30.0</c:v>
                </c:pt>
                <c:pt idx="2">
                  <c:v>35.0</c:v>
                </c:pt>
                <c:pt idx="3">
                  <c:v>38.0</c:v>
                </c:pt>
                <c:pt idx="4">
                  <c:v>40.0</c:v>
                </c:pt>
                <c:pt idx="5">
                  <c:v>43.0</c:v>
                </c:pt>
                <c:pt idx="6">
                  <c:v>45.0</c:v>
                </c:pt>
                <c:pt idx="7">
                  <c:v>48.0</c:v>
                </c:pt>
                <c:pt idx="8">
                  <c:v>50.0</c:v>
                </c:pt>
                <c:pt idx="9">
                  <c:v>52.0</c:v>
                </c:pt>
                <c:pt idx="10">
                  <c:v>55.0</c:v>
                </c:pt>
                <c:pt idx="11">
                  <c:v>57.0</c:v>
                </c:pt>
                <c:pt idx="12">
                  <c:v>58.0</c:v>
                </c:pt>
                <c:pt idx="13">
                  <c:v>60.0</c:v>
                </c:pt>
                <c:pt idx="14">
                  <c:v>62.0</c:v>
                </c:pt>
                <c:pt idx="15">
                  <c:v>64.0</c:v>
                </c:pt>
                <c:pt idx="16">
                  <c:v>66.0</c:v>
                </c:pt>
                <c:pt idx="17">
                  <c:v>68.0</c:v>
                </c:pt>
                <c:pt idx="18">
                  <c:v>70.0</c:v>
                </c:pt>
                <c:pt idx="19">
                  <c:v>72.0</c:v>
                </c:pt>
                <c:pt idx="20">
                  <c:v>75.0</c:v>
                </c:pt>
                <c:pt idx="21">
                  <c:v>76.0</c:v>
                </c:pt>
                <c:pt idx="22">
                  <c:v>77.0</c:v>
                </c:pt>
                <c:pt idx="23">
                  <c:v>78.0</c:v>
                </c:pt>
                <c:pt idx="24">
                  <c:v>78.0</c:v>
                </c:pt>
                <c:pt idx="25">
                  <c:v>79.0</c:v>
                </c:pt>
                <c:pt idx="26">
                  <c:v>79.0</c:v>
                </c:pt>
                <c:pt idx="27">
                  <c:v>79.0</c:v>
                </c:pt>
                <c:pt idx="28">
                  <c:v>80.0</c:v>
                </c:pt>
                <c:pt idx="29">
                  <c:v>81.0</c:v>
                </c:pt>
                <c:pt idx="30">
                  <c:v>82.0</c:v>
                </c:pt>
                <c:pt idx="31">
                  <c:v>83.0</c:v>
                </c:pt>
                <c:pt idx="32">
                  <c:v>83.0</c:v>
                </c:pt>
                <c:pt idx="33">
                  <c:v>83.0</c:v>
                </c:pt>
                <c:pt idx="34">
                  <c:v>83.0</c:v>
                </c:pt>
                <c:pt idx="35">
                  <c:v>84.0</c:v>
                </c:pt>
                <c:pt idx="36">
                  <c:v>84.0</c:v>
                </c:pt>
                <c:pt idx="37">
                  <c:v>83.0</c:v>
                </c:pt>
                <c:pt idx="38">
                  <c:v>84.0</c:v>
                </c:pt>
                <c:pt idx="39">
                  <c:v>84.0</c:v>
                </c:pt>
                <c:pt idx="40">
                  <c:v>84.0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162424"/>
        <c:axId val="-2100165512"/>
      </c:scatterChart>
      <c:valAx>
        <c:axId val="-2100140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IoT Object Density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00171080"/>
        <c:crosses val="autoZero"/>
        <c:crossBetween val="midCat"/>
      </c:valAx>
      <c:valAx>
        <c:axId val="-2100171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mWatt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00140744"/>
        <c:crosses val="autoZero"/>
        <c:crossBetween val="midCat"/>
      </c:valAx>
      <c:valAx>
        <c:axId val="-2100165512"/>
        <c:scaling>
          <c:orientation val="minMax"/>
          <c:max val="150.0"/>
          <c:min val="0.0"/>
        </c:scaling>
        <c:delete val="0"/>
        <c:axPos val="r"/>
        <c:numFmt formatCode="General" sourceLinked="1"/>
        <c:majorTickMark val="out"/>
        <c:minorTickMark val="none"/>
        <c:tickLblPos val="nextTo"/>
        <c:crossAx val="-2100162424"/>
        <c:crosses val="max"/>
        <c:crossBetween val="midCat"/>
      </c:valAx>
      <c:valAx>
        <c:axId val="-210016242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001655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A9A45-7097-BB4E-A296-2F57E825D99F}" type="datetimeFigureOut">
              <a:rPr lang="en-US" smtClean="0"/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BD28D-9778-F141-84F2-C8B95F0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32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477A4-FE06-0446-9C85-4DF8FA75B6AE}" type="datetimeFigureOut">
              <a:rPr lang="en-US" smtClean="0"/>
              <a:t>6/9/16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DA622-3D27-0048-9CB1-A416DBB9E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09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Nowadays, we are experiencing</a:t>
            </a:r>
            <a:r>
              <a:rPr lang="en-US" baseline="0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r>
              <a:rPr lang="en-US" dirty="0" smtClean="0"/>
              <a:t>Computing Growth </a:t>
            </a:r>
            <a:r>
              <a:rPr lang="en-US" dirty="0" smtClean="0"/>
              <a:t>which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ways to help us stay aware of a wide variety of things we are interested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personal safety level,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community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monitoring environment using heterogeneous </a:t>
            </a:r>
            <a:r>
              <a:rPr lang="en-US" dirty="0" err="1" smtClean="0"/>
              <a:t>IoT</a:t>
            </a:r>
            <a:r>
              <a:rPr lang="en-US" dirty="0" smtClean="0"/>
              <a:t> objects for a long time to catch a critical event.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err="1" smtClean="0"/>
              <a:t>IoT</a:t>
            </a:r>
            <a:r>
              <a:rPr lang="en-US" dirty="0" smtClean="0"/>
              <a:t> objects are small devices with restricted recourses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err="1" smtClean="0"/>
              <a:t>IoT</a:t>
            </a:r>
            <a:r>
              <a:rPr lang="en-US" dirty="0" smtClean="0"/>
              <a:t> objects in awareness systems are expected to be deployed in hard accessible environments such as under ground or in the walls, and some </a:t>
            </a:r>
            <a:r>
              <a:rPr lang="en-US" dirty="0" err="1" smtClean="0"/>
              <a:t>IoT</a:t>
            </a:r>
            <a:r>
              <a:rPr lang="en-US" dirty="0" smtClean="0"/>
              <a:t> objects are mobile and accessible; however, it is not reliable if it drains the battery fast.</a:t>
            </a:r>
          </a:p>
          <a:p>
            <a:endParaRPr lang="en-US" dirty="0" smtClean="0"/>
          </a:p>
          <a:p>
            <a:r>
              <a:rPr lang="en-US" dirty="0" smtClean="0"/>
              <a:t>Awareness systems should be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DA622-3D27-0048-9CB1-A416DBB9E6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9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DA622-3D27-0048-9CB1-A416DBB9E6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1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different network sets with varies energy efficiency</a:t>
            </a:r>
          </a:p>
          <a:p>
            <a:r>
              <a:rPr lang="en-US" dirty="0" smtClean="0"/>
              <a:t>We have different daily activity states</a:t>
            </a:r>
          </a:p>
          <a:p>
            <a:r>
              <a:rPr lang="en-US" dirty="0" smtClean="0"/>
              <a:t>We will test the accuracy of capturing each activity</a:t>
            </a:r>
            <a:r>
              <a:rPr lang="en-US" baseline="0" dirty="0" smtClean="0"/>
              <a:t> in each </a:t>
            </a:r>
            <a:r>
              <a:rPr lang="en-US" dirty="0" smtClean="0"/>
              <a:t>network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DA622-3D27-0048-9CB1-A416DBB9E6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5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</a:t>
            </a:r>
          </a:p>
          <a:p>
            <a:pPr marL="285750" lvl="0" indent="-285750">
              <a:buFont typeface="Arial"/>
              <a:buChar char="•"/>
            </a:pP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How many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IoT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objects? </a:t>
            </a:r>
          </a:p>
          <a:p>
            <a:pPr marL="285750" lvl="0" indent="-285750">
              <a:buFont typeface="Arial"/>
              <a:buChar char="•"/>
            </a:pP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The power source for each? </a:t>
            </a:r>
          </a:p>
          <a:p>
            <a:pPr marL="285750" lvl="0" indent="-285750">
              <a:buFont typeface="Arial"/>
              <a:buChar char="•"/>
            </a:pP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IP connection availability in each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IoT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285750" lvl="0" indent="-285750">
              <a:buFont typeface="Arial"/>
              <a:buChar char="•"/>
            </a:pP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connections M2M availability</a:t>
            </a:r>
            <a:r>
              <a:rPr lang="en-US" sz="1200" dirty="0" smtClean="0"/>
              <a:t>?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The daily activities pattern? </a:t>
            </a:r>
          </a:p>
          <a:p>
            <a:pPr marL="285750" lvl="0" indent="-285750">
              <a:buFont typeface="Arial"/>
              <a:buChar char="•"/>
            </a:pP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How many ADL states?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 </a:t>
            </a:r>
            <a:r>
              <a:rPr lang="en-US" dirty="0" smtClean="0"/>
              <a:t>Our middleware should analysis all the gathered information to define multi system states that will have different conservative power consumption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DA622-3D27-0048-9CB1-A416DBB9E6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measure power consumption and the</a:t>
            </a:r>
            <a:r>
              <a:rPr lang="en-US" baseline="0" dirty="0" smtClean="0"/>
              <a:t> accuracy of capture the event for each object in a Varity of settings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DA622-3D27-0048-9CB1-A416DBB9E6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dirty="0" smtClean="0"/>
              <a:t>Auxiliary Service:</a:t>
            </a:r>
            <a:r>
              <a:rPr lang="en-US" sz="1200" u="sng" baseline="0" dirty="0" smtClean="0"/>
              <a:t> create features space from the digital signal mad by sensing module, such as </a:t>
            </a:r>
            <a:r>
              <a:rPr lang="en-US" dirty="0" smtClean="0"/>
              <a:t>geo-fencing status, identical history readings</a:t>
            </a:r>
            <a:r>
              <a:rPr lang="en-US" baseline="0" dirty="0" smtClean="0"/>
              <a:t> for a period of time</a:t>
            </a:r>
          </a:p>
          <a:p>
            <a:endParaRPr lang="en-US" sz="1200" u="sng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DA622-3D27-0048-9CB1-A416DBB9E6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5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665A-A52E-6A40-AF89-0FFBD0FAD12B}" type="datetime1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5CB4-B93D-8046-B9A9-49C8184EEDB6}" type="datetime1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FD33-8C48-A04E-82FF-DEED0FE7D410}" type="datetime1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20E-169D-5B47-857F-6A9007E0B5F7}" type="datetime1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1C9F-8F27-084D-B572-9D32CFB0D537}" type="datetime1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F74-A262-4E42-BC41-089CCCEC9714}" type="datetime1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7A5-9B5D-3144-8257-7FB54DE3CBF2}" type="datetime1">
              <a:rPr lang="en-US" smtClean="0"/>
              <a:t>6/9/16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64B-9ABA-BC4F-AE56-F94E6F5DAC58}" type="datetime1">
              <a:rPr lang="en-US" smtClean="0"/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A973-44A1-5E4D-8FA6-0F2E693AF31A}" type="datetime1">
              <a:rPr lang="en-US" smtClean="0"/>
              <a:t>6/9/16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C124-0CE4-FB40-8172-D5636104D620}" type="datetime1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BC9A-2F92-564C-BFD7-03D4B6DA771D}" type="datetime1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066FC8-4C9E-8341-9F10-28B7B31AF67C}" type="datetime1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14F45D5-CAC2-AD4E-B625-6D339D9E3D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microsoft.com/office/2007/relationships/hdphoto" Target="../media/hdphoto6.wdp"/><Relationship Id="rId21" Type="http://schemas.openxmlformats.org/officeDocument/2006/relationships/image" Target="../media/image17.png"/><Relationship Id="rId22" Type="http://schemas.microsoft.com/office/2007/relationships/hdphoto" Target="../media/hdphoto7.wdp"/><Relationship Id="rId23" Type="http://schemas.openxmlformats.org/officeDocument/2006/relationships/image" Target="../media/image18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hdphoto3.wdp"/><Relationship Id="rId13" Type="http://schemas.openxmlformats.org/officeDocument/2006/relationships/image" Target="../media/image12.png"/><Relationship Id="rId14" Type="http://schemas.microsoft.com/office/2007/relationships/hdphoto" Target="../media/hdphoto4.wdp"/><Relationship Id="rId15" Type="http://schemas.openxmlformats.org/officeDocument/2006/relationships/image" Target="../media/image13.png"/><Relationship Id="rId16" Type="http://schemas.microsoft.com/office/2007/relationships/hdphoto" Target="../media/hdphoto5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340" y="2589381"/>
            <a:ext cx="7848600" cy="725528"/>
          </a:xfrm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perpetual </a:t>
            </a:r>
            <a:r>
              <a:rPr lang="en-US" sz="2800" dirty="0" err="1" smtClean="0"/>
              <a:t>IoT</a:t>
            </a:r>
            <a:r>
              <a:rPr lang="en-US" sz="2800" dirty="0" smtClean="0"/>
              <a:t> </a:t>
            </a:r>
            <a:r>
              <a:rPr lang="en-US" sz="2800" dirty="0"/>
              <a:t>awareness </a:t>
            </a:r>
            <a:r>
              <a:rPr lang="en-US" sz="2800" dirty="0" smtClean="0"/>
              <a:t>system</a:t>
            </a:r>
            <a:endParaRPr lang="en-US" dirty="0"/>
          </a:p>
        </p:txBody>
      </p:sp>
      <p:pic>
        <p:nvPicPr>
          <p:cNvPr id="5" name="Picture 4" descr="58100652_thumbn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0" y="604106"/>
            <a:ext cx="2199746" cy="201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reen Shot 2016-05-04 at 4.36.29 PM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1001"/>
            <a:ext cx="9144000" cy="208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73965" y="3454400"/>
            <a:ext cx="42136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Intelligent Power Managing Middleware</a:t>
            </a:r>
          </a:p>
          <a:p>
            <a:pPr algn="ctr"/>
            <a:r>
              <a:rPr lang="en-US" dirty="0" smtClean="0"/>
              <a:t>				</a:t>
            </a:r>
            <a:r>
              <a:rPr lang="en-US" sz="2000" b="1" dirty="0" smtClean="0"/>
              <a:t>25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99758" y="6137477"/>
            <a:ext cx="596376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Group 25: </a:t>
            </a:r>
            <a:r>
              <a:rPr lang="en-US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Nailah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Alhassoun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13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Screen Shot 2016-05-22 at 10.1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845"/>
            <a:ext cx="2889626" cy="1598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98" y="724845"/>
            <a:ext cx="2736802" cy="1731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3263" y="2456228"/>
            <a:ext cx="250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IoT</a:t>
            </a:r>
            <a:r>
              <a:rPr lang="en-US" dirty="0" smtClean="0"/>
              <a:t> </a:t>
            </a:r>
            <a:r>
              <a:rPr lang="en-US" dirty="0"/>
              <a:t>Computing Growth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24982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/>
              <a:t>Safety awareness system</a:t>
            </a:r>
          </a:p>
          <a:p>
            <a:pPr algn="ctr">
              <a:defRPr/>
            </a:pPr>
            <a:r>
              <a:rPr lang="en-US" dirty="0" smtClean="0"/>
              <a:t> (personal</a:t>
            </a:r>
            <a:r>
              <a:rPr lang="en-US" dirty="0"/>
              <a:t>, home, </a:t>
            </a:r>
            <a:r>
              <a:rPr lang="en-US" dirty="0" smtClean="0"/>
              <a:t>community)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62693" y="5308196"/>
            <a:ext cx="3566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Some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r>
              <a:rPr lang="en-US" dirty="0"/>
              <a:t>objects are small devices with restricted recourses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0" y="4080487"/>
            <a:ext cx="2901573" cy="1270175"/>
            <a:chOff x="814155" y="4038021"/>
            <a:chExt cx="2901573" cy="12701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155" y="4223307"/>
              <a:ext cx="1233598" cy="7105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34814" t="25469" r="36799" b="11673"/>
            <a:stretch/>
          </p:blipFill>
          <p:spPr>
            <a:xfrm>
              <a:off x="2047753" y="4223307"/>
              <a:ext cx="488548" cy="7029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4769" b="86806" l="65547" r="87109">
                          <a14:foregroundMark x1="87109" y1="80278" x2="87109" y2="80278"/>
                        </a14:backgroundRemoval>
                      </a14:imgEffect>
                    </a14:imgLayer>
                  </a14:imgProps>
                </a:ext>
              </a:extLst>
            </a:blip>
            <a:srcRect l="64240" t="73274" r="22615" b="11673"/>
            <a:stretch/>
          </p:blipFill>
          <p:spPr>
            <a:xfrm>
              <a:off x="2738621" y="4481717"/>
              <a:ext cx="404641" cy="2606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814155" y="4038021"/>
              <a:ext cx="2901573" cy="12701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831100" y="5321169"/>
            <a:ext cx="3765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Some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objects in </a:t>
            </a:r>
            <a:r>
              <a:rPr lang="en-US" dirty="0"/>
              <a:t>hard accessible environments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4306"/>
            <a:ext cx="172048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Cisco predicts 50 billion interconnected devices by 2020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379123" y="6150114"/>
            <a:ext cx="8764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we are aiming to </a:t>
            </a:r>
            <a:r>
              <a:rPr lang="en-US" sz="2000" dirty="0" smtClean="0"/>
              <a:t>reduce energy consumption </a:t>
            </a:r>
            <a:r>
              <a:rPr lang="en-US" sz="2000" dirty="0"/>
              <a:t>to reach a perpetual </a:t>
            </a:r>
            <a:r>
              <a:rPr lang="en-US" sz="2000" dirty="0" err="1"/>
              <a:t>IoT</a:t>
            </a:r>
            <a:r>
              <a:rPr lang="en-US" sz="2000" dirty="0"/>
              <a:t> awareness system. </a:t>
            </a:r>
            <a:endParaRPr lang="en-US" sz="20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l="12380" t="9808" r="7015" b="10613"/>
          <a:stretch/>
        </p:blipFill>
        <p:spPr>
          <a:xfrm>
            <a:off x="6694925" y="3789304"/>
            <a:ext cx="2395142" cy="1496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2889627" y="2047448"/>
            <a:ext cx="3401199" cy="2476735"/>
            <a:chOff x="4728308" y="1664666"/>
            <a:chExt cx="4309938" cy="3610719"/>
          </a:xfrm>
        </p:grpSpPr>
        <p:sp>
          <p:nvSpPr>
            <p:cNvPr id="25" name="Oval 24"/>
            <p:cNvSpPr/>
            <p:nvPr/>
          </p:nvSpPr>
          <p:spPr>
            <a:xfrm>
              <a:off x="5914231" y="2541930"/>
              <a:ext cx="3124015" cy="192550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728308" y="2663995"/>
              <a:ext cx="2956403" cy="261139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085412" y="3134757"/>
              <a:ext cx="1516491" cy="147757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pic>
          <p:nvPicPr>
            <p:cNvPr id="28" name="Picture 27" descr="Samsung-Galaxy-S4-White-Spin_07.0001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959" y="3393409"/>
              <a:ext cx="496140" cy="58613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9" name="Picture 28" descr="cc2541dk-sensor[1]_1.jp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037" y="3831024"/>
              <a:ext cx="324202" cy="567672"/>
            </a:xfrm>
            <a:prstGeom prst="rect">
              <a:avLst/>
            </a:prstGeom>
          </p:spPr>
        </p:pic>
        <p:pic>
          <p:nvPicPr>
            <p:cNvPr id="30" name="Picture 29" descr="EquipmentImage_27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908" y="4073789"/>
              <a:ext cx="328816" cy="363041"/>
            </a:xfrm>
            <a:prstGeom prst="rect">
              <a:avLst/>
            </a:prstGeom>
          </p:spPr>
        </p:pic>
        <p:cxnSp>
          <p:nvCxnSpPr>
            <p:cNvPr id="31" name="Straight Connector 30"/>
            <p:cNvCxnSpPr>
              <a:stCxn id="29" idx="1"/>
            </p:cNvCxnSpPr>
            <p:nvPr/>
          </p:nvCxnSpPr>
          <p:spPr>
            <a:xfrm flipH="1" flipV="1">
              <a:off x="6859621" y="3762288"/>
              <a:ext cx="292415" cy="35257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0"/>
            </p:cNvCxnSpPr>
            <p:nvPr/>
          </p:nvCxnSpPr>
          <p:spPr>
            <a:xfrm flipV="1">
              <a:off x="6474317" y="3890175"/>
              <a:ext cx="164408" cy="18361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990" b="89844" l="3750" r="97750">
                          <a14:foregroundMark x1="79833" y1="56771" x2="79833" y2="56771"/>
                          <a14:foregroundMark x1="83500" y1="59635" x2="83500" y2="59635"/>
                          <a14:foregroundMark x1="88667" y1="57552" x2="88667" y2="57552"/>
                          <a14:foregroundMark x1="70750" y1="66406" x2="70750" y2="66406"/>
                          <a14:foregroundMark x1="62750" y1="64844" x2="62750" y2="64844"/>
                          <a14:foregroundMark x1="57500" y1="64844" x2="57500" y2="64844"/>
                          <a14:foregroundMark x1="49500" y1="66927" x2="49500" y2="66927"/>
                          <a14:foregroundMark x1="41917" y1="60938" x2="41917" y2="60938"/>
                          <a14:foregroundMark x1="38667" y1="50000" x2="38667" y2="50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78128" y="4265078"/>
              <a:ext cx="494821" cy="20235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678128" y="3165015"/>
              <a:ext cx="868592" cy="425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u="sng" dirty="0" smtClean="0"/>
                <a:t>WPAN</a:t>
              </a:r>
              <a:endParaRPr lang="en-US" sz="900" b="1" u="sng" dirty="0"/>
            </a:p>
          </p:txBody>
        </p:sp>
        <p:sp>
          <p:nvSpPr>
            <p:cNvPr id="35" name="Cloud 34"/>
            <p:cNvSpPr/>
            <p:nvPr/>
          </p:nvSpPr>
          <p:spPr>
            <a:xfrm>
              <a:off x="5909326" y="1664666"/>
              <a:ext cx="1620495" cy="673250"/>
            </a:xfrm>
            <a:prstGeom prst="cloud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4B5A6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Internet</a:t>
              </a:r>
              <a:endParaRPr lang="en-US" sz="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39338" y="1667102"/>
              <a:ext cx="745735" cy="425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u="sng" dirty="0" smtClean="0"/>
                <a:t>WAN</a:t>
              </a:r>
              <a:endParaRPr lang="en-US" sz="900" b="1" u="sng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096257" y="2991874"/>
              <a:ext cx="397968" cy="50858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494225" y="3134757"/>
              <a:ext cx="271372" cy="208381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 flipH="1" flipV="1">
              <a:off x="5367075" y="3343139"/>
              <a:ext cx="1271649" cy="34334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909326" y="2696605"/>
              <a:ext cx="872017" cy="425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u="sng" dirty="0" smtClean="0"/>
                <a:t>WLAN</a:t>
              </a:r>
              <a:endParaRPr lang="en-US" sz="900" b="1" u="sng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2889" r="9688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93301" y="3979547"/>
              <a:ext cx="636698" cy="813667"/>
            </a:xfrm>
            <a:prstGeom prst="rect">
              <a:avLst/>
            </a:prstGeom>
          </p:spPr>
        </p:pic>
        <p:cxnSp>
          <p:nvCxnSpPr>
            <p:cNvPr id="42" name="Straight Connector 41"/>
            <p:cNvCxnSpPr>
              <a:endCxn id="37" idx="2"/>
            </p:cNvCxnSpPr>
            <p:nvPr/>
          </p:nvCxnSpPr>
          <p:spPr>
            <a:xfrm flipH="1" flipV="1">
              <a:off x="5295241" y="3500456"/>
              <a:ext cx="71834" cy="64877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99567" l="0" r="99175">
                          <a14:foregroundMark x1="71698" y1="48593" x2="71698" y2="48593"/>
                          <a14:foregroundMark x1="83962" y1="56818" x2="83962" y2="56818"/>
                          <a14:foregroundMark x1="62146" y1="35173" x2="62146" y2="35173"/>
                          <a14:foregroundMark x1="36439" y1="34848" x2="36439" y2="34848"/>
                          <a14:foregroundMark x1="22642" y1="39610" x2="22642" y2="39610"/>
                          <a14:foregroundMark x1="9788" y1="50649" x2="9788" y2="50649"/>
                          <a14:foregroundMark x1="6722" y1="19156" x2="6722" y2="19156"/>
                          <a14:foregroundMark x1="11085" y1="9524" x2="11085" y2="9524"/>
                          <a14:foregroundMark x1="26651" y1="15693" x2="26651" y2="15693"/>
                          <a14:foregroundMark x1="76533" y1="17749" x2="76533" y2="17749"/>
                          <a14:foregroundMark x1="87618" y1="11255" x2="87618" y2="11255"/>
                          <a14:foregroundMark x1="89505" y1="52056" x2="89505" y2="52056"/>
                          <a14:foregroundMark x1="77241" y1="41342" x2="77241" y2="41342"/>
                          <a14:foregroundMark x1="73821" y1="46104" x2="73821" y2="46104"/>
                          <a14:foregroundMark x1="92807" y1="46645" x2="92807" y2="46645"/>
                          <a14:foregroundMark x1="93750" y1="42208" x2="93750" y2="42208"/>
                          <a14:foregroundMark x1="91863" y1="49784" x2="91863" y2="49784"/>
                          <a14:foregroundMark x1="22642" y1="20563" x2="22642" y2="20563"/>
                          <a14:foregroundMark x1="15684" y1="8117" x2="15684" y2="81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01441" y="2868229"/>
              <a:ext cx="740786" cy="103153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387777" y="3520512"/>
              <a:ext cx="202527" cy="25881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003379" y="2634509"/>
              <a:ext cx="1799601" cy="425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u="sng" dirty="0" smtClean="0"/>
                <a:t>Cellular Network</a:t>
              </a:r>
              <a:endParaRPr lang="en-US" sz="900" b="1" u="sng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6889293" y="3661343"/>
              <a:ext cx="109083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558384" y="3762288"/>
              <a:ext cx="1080341" cy="67454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 rot="20463743">
              <a:off x="4864658" y="3493114"/>
              <a:ext cx="2290244" cy="716258"/>
            </a:xfrm>
            <a:prstGeom prst="ellipse">
              <a:avLst/>
            </a:prstGeom>
            <a:solidFill>
              <a:srgbClr val="CCFFCC">
                <a:alpha val="1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9" name="TextBox 48"/>
            <p:cNvSpPr txBox="1"/>
            <p:nvPr/>
          </p:nvSpPr>
          <p:spPr>
            <a:xfrm rot="20167462">
              <a:off x="5371338" y="3527300"/>
              <a:ext cx="956360" cy="425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u="sng" dirty="0" smtClean="0"/>
                <a:t>Ad-hoc</a:t>
              </a:r>
              <a:endParaRPr lang="en-US" sz="900" b="1" u="sng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5295241" y="2082896"/>
              <a:ext cx="949554" cy="10518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7100458" y="2082896"/>
              <a:ext cx="879668" cy="8421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6678128" y="2225707"/>
              <a:ext cx="125374" cy="12948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63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/>
              <a:t>Approaches to </a:t>
            </a:r>
            <a:r>
              <a:rPr lang="en-US" dirty="0" smtClean="0"/>
              <a:t>optimize energy in </a:t>
            </a:r>
            <a:r>
              <a:rPr lang="en-US" dirty="0" err="1" smtClean="0"/>
              <a:t>IoT</a:t>
            </a:r>
            <a:r>
              <a:rPr lang="en-US" dirty="0" smtClean="0"/>
              <a:t> platforms:</a:t>
            </a:r>
          </a:p>
          <a:p>
            <a:pPr lvl="1"/>
            <a:r>
              <a:rPr lang="en-US" dirty="0" smtClean="0"/>
              <a:t>Device-level </a:t>
            </a:r>
          </a:p>
          <a:p>
            <a:pPr lvl="2"/>
            <a:r>
              <a:rPr lang="en-US" dirty="0" smtClean="0"/>
              <a:t>Circuit </a:t>
            </a:r>
            <a:r>
              <a:rPr lang="en-US" dirty="0"/>
              <a:t>optimization </a:t>
            </a:r>
            <a:r>
              <a:rPr lang="en-US" dirty="0" smtClean="0"/>
              <a:t>&amp; hardware improvements</a:t>
            </a:r>
          </a:p>
          <a:p>
            <a:pPr lvl="2"/>
            <a:r>
              <a:rPr lang="en-US" dirty="0" smtClean="0"/>
              <a:t>Energy harvesting</a:t>
            </a:r>
          </a:p>
          <a:p>
            <a:pPr lvl="2"/>
            <a:r>
              <a:rPr lang="en-US" dirty="0" smtClean="0"/>
              <a:t>Increased </a:t>
            </a:r>
            <a:r>
              <a:rPr lang="en-US" dirty="0"/>
              <a:t>time in sleep </a:t>
            </a:r>
            <a:r>
              <a:rPr lang="en-US" dirty="0" smtClean="0"/>
              <a:t>mode (</a:t>
            </a:r>
            <a:r>
              <a:rPr lang="en-US" dirty="0"/>
              <a:t>wake-up </a:t>
            </a:r>
            <a:r>
              <a:rPr lang="en-US" dirty="0" smtClean="0"/>
              <a:t>receiver)</a:t>
            </a:r>
          </a:p>
          <a:p>
            <a:pPr lvl="1"/>
            <a:r>
              <a:rPr lang="en-US" dirty="0" smtClean="0"/>
              <a:t>Commination-level</a:t>
            </a:r>
          </a:p>
          <a:p>
            <a:pPr lvl="2"/>
            <a:r>
              <a:rPr lang="en-US" dirty="0"/>
              <a:t>802.15.4 </a:t>
            </a:r>
            <a:r>
              <a:rPr lang="en-US" dirty="0" smtClean="0"/>
              <a:t>radio</a:t>
            </a:r>
          </a:p>
          <a:p>
            <a:pPr lvl="2"/>
            <a:r>
              <a:rPr lang="en-US" dirty="0" smtClean="0"/>
              <a:t>Bluetooth </a:t>
            </a:r>
            <a:r>
              <a:rPr lang="en-US" dirty="0"/>
              <a:t>low </a:t>
            </a:r>
            <a:r>
              <a:rPr lang="en-US" dirty="0" smtClean="0"/>
              <a:t>energy</a:t>
            </a:r>
          </a:p>
          <a:p>
            <a:pPr lvl="2"/>
            <a:r>
              <a:rPr lang="en-US" dirty="0" smtClean="0"/>
              <a:t>Wi</a:t>
            </a:r>
            <a:r>
              <a:rPr lang="en-US" dirty="0"/>
              <a:t>-Fi low power </a:t>
            </a:r>
            <a:endParaRPr lang="en-US" dirty="0" smtClean="0"/>
          </a:p>
          <a:p>
            <a:pPr lvl="1"/>
            <a:r>
              <a:rPr lang="en-US" dirty="0" smtClean="0"/>
              <a:t>Network-level </a:t>
            </a:r>
          </a:p>
          <a:p>
            <a:pPr lvl="2"/>
            <a:r>
              <a:rPr lang="en-US" dirty="0" smtClean="0"/>
              <a:t>WSN prediction</a:t>
            </a:r>
            <a:r>
              <a:rPr lang="en-US" dirty="0"/>
              <a:t>-based data collection </a:t>
            </a:r>
            <a:endParaRPr lang="en-US" dirty="0" smtClean="0"/>
          </a:p>
          <a:p>
            <a:pPr lvl="2"/>
            <a:r>
              <a:rPr lang="en-US" dirty="0" smtClean="0"/>
              <a:t>WSN Subset nodes alive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US" sz="2200" dirty="0" smtClean="0"/>
              <a:t>Our approach is </a:t>
            </a:r>
            <a:r>
              <a:rPr lang="en-US" sz="2200" dirty="0"/>
              <a:t>an adaptive perpetual </a:t>
            </a:r>
            <a:r>
              <a:rPr lang="en-US" sz="2200" dirty="0" err="1"/>
              <a:t>IoT</a:t>
            </a:r>
            <a:r>
              <a:rPr lang="en-US" sz="2200" dirty="0"/>
              <a:t> awareness system architecture that </a:t>
            </a:r>
            <a:r>
              <a:rPr lang="en-US" sz="2200" dirty="0"/>
              <a:t>attempts </a:t>
            </a:r>
            <a:r>
              <a:rPr lang="en-US" sz="2200" dirty="0"/>
              <a:t>to minimize the </a:t>
            </a:r>
            <a:r>
              <a:rPr lang="en-US" sz="2200" dirty="0"/>
              <a:t>energy consumption in the device, connection, and network levels </a:t>
            </a:r>
            <a:r>
              <a:rPr lang="en-US" sz="2200" dirty="0"/>
              <a:t>b</a:t>
            </a:r>
            <a:r>
              <a:rPr lang="en-US" sz="2200" dirty="0"/>
              <a:t>ased on daily activities detection.</a:t>
            </a:r>
          </a:p>
          <a:p>
            <a:pPr marL="0" lvl="1" indent="0">
              <a:lnSpc>
                <a:spcPct val="150000"/>
              </a:lnSpc>
              <a:buNone/>
            </a:pPr>
            <a:endParaRPr lang="en-US" sz="2400" dirty="0" smtClean="0"/>
          </a:p>
          <a:p>
            <a:pPr lvl="1" indent="-457200">
              <a:lnSpc>
                <a:spcPct val="150000"/>
              </a:lnSpc>
            </a:pPr>
            <a:endParaRPr lang="en-US" sz="2400" dirty="0" smtClean="0"/>
          </a:p>
          <a:p>
            <a:pPr marL="0" lvl="1" indent="0">
              <a:lnSpc>
                <a:spcPct val="150000"/>
              </a:lnSpc>
              <a:buNone/>
            </a:pPr>
            <a:endParaRPr lang="en-US" sz="2400" baseline="30000" dirty="0" smtClean="0"/>
          </a:p>
          <a:p>
            <a:pPr marL="0" lvl="1" indent="0">
              <a:lnSpc>
                <a:spcPct val="150000"/>
              </a:lnSpc>
              <a:buNone/>
            </a:pPr>
            <a:endParaRPr lang="en-US" sz="2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93712" y="5087351"/>
            <a:ext cx="2687855" cy="16538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lnSpc>
                <a:spcPct val="150000"/>
              </a:lnSpc>
            </a:pPr>
            <a:r>
              <a:rPr lang="en-US" b="1" baseline="30000" dirty="0" smtClean="0">
                <a:latin typeface="Times New Roman"/>
                <a:cs typeface="Times New Roman"/>
              </a:rPr>
              <a:t>PC= Power </a:t>
            </a:r>
            <a:r>
              <a:rPr lang="en-US" b="1" baseline="30000" dirty="0">
                <a:latin typeface="Times New Roman"/>
                <a:cs typeface="Times New Roman"/>
              </a:rPr>
              <a:t>Consumption </a:t>
            </a:r>
            <a:endParaRPr lang="en-US" b="1" baseline="30000" dirty="0" smtClean="0">
              <a:latin typeface="Times New Roman"/>
              <a:cs typeface="Times New Roman"/>
            </a:endParaRPr>
          </a:p>
          <a:p>
            <a:pPr marL="0" lvl="1">
              <a:lnSpc>
                <a:spcPct val="150000"/>
              </a:lnSpc>
            </a:pPr>
            <a:r>
              <a:rPr lang="en-US" b="1" baseline="30000" dirty="0">
                <a:latin typeface="Times New Roman"/>
                <a:cs typeface="Times New Roman"/>
              </a:rPr>
              <a:t>o</a:t>
            </a:r>
            <a:r>
              <a:rPr lang="en-US" b="1" baseline="30000" dirty="0" smtClean="0">
                <a:latin typeface="Times New Roman"/>
                <a:cs typeface="Times New Roman"/>
              </a:rPr>
              <a:t>= </a:t>
            </a:r>
            <a:r>
              <a:rPr lang="en-US" b="1" baseline="30000" dirty="0" err="1" smtClean="0">
                <a:latin typeface="Times New Roman"/>
                <a:cs typeface="Times New Roman"/>
              </a:rPr>
              <a:t>IoT</a:t>
            </a:r>
            <a:r>
              <a:rPr lang="en-US" b="1" baseline="30000" dirty="0" smtClean="0">
                <a:latin typeface="Times New Roman"/>
                <a:cs typeface="Times New Roman"/>
              </a:rPr>
              <a:t> </a:t>
            </a:r>
            <a:r>
              <a:rPr lang="en-US" b="1" baseline="30000" dirty="0">
                <a:latin typeface="Times New Roman"/>
                <a:cs typeface="Times New Roman"/>
              </a:rPr>
              <a:t>Object </a:t>
            </a:r>
          </a:p>
          <a:p>
            <a:pPr marL="0" lvl="1">
              <a:lnSpc>
                <a:spcPct val="150000"/>
              </a:lnSpc>
            </a:pPr>
            <a:r>
              <a:rPr lang="en-US" b="1" baseline="30000" dirty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= </a:t>
            </a:r>
            <a:r>
              <a:rPr lang="en-US" b="1" baseline="30000" dirty="0">
                <a:latin typeface="Times New Roman"/>
                <a:cs typeface="Times New Roman"/>
              </a:rPr>
              <a:t>System’s </a:t>
            </a:r>
            <a:r>
              <a:rPr lang="en-US" b="1" baseline="30000" dirty="0" smtClean="0">
                <a:latin typeface="Times New Roman"/>
                <a:cs typeface="Times New Roman"/>
              </a:rPr>
              <a:t>State</a:t>
            </a:r>
          </a:p>
          <a:p>
            <a:pPr marL="0" lvl="1">
              <a:lnSpc>
                <a:spcPct val="150000"/>
              </a:lnSpc>
            </a:pPr>
            <a:r>
              <a:rPr lang="en-US" b="1" baseline="30000" dirty="0" smtClean="0">
                <a:latin typeface="Times New Roman"/>
                <a:cs typeface="Times New Roman"/>
              </a:rPr>
              <a:t>T= Active time   </a:t>
            </a:r>
            <a:r>
              <a:rPr lang="en-US" b="1" baseline="30000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b="1" baseline="30000" dirty="0" err="1" smtClean="0">
                <a:latin typeface="Times New Roman"/>
                <a:cs typeface="Times New Roman"/>
              </a:rPr>
              <a:t>ΣTn</a:t>
            </a:r>
            <a:r>
              <a:rPr lang="en-US" b="1" baseline="30000" dirty="0" smtClean="0">
                <a:latin typeface="Times New Roman"/>
                <a:cs typeface="Times New Roman"/>
              </a:rPr>
              <a:t>=24 hours</a:t>
            </a:r>
          </a:p>
          <a:p>
            <a:pPr marL="0" lvl="1">
              <a:lnSpc>
                <a:spcPct val="150000"/>
              </a:lnSpc>
            </a:pPr>
            <a:r>
              <a:rPr lang="en-US" b="1" baseline="30000" dirty="0" smtClean="0">
                <a:latin typeface="Times New Roman"/>
                <a:cs typeface="Times New Roman"/>
              </a:rPr>
              <a:t>A= object setting starting from 0</a:t>
            </a:r>
            <a:endParaRPr lang="en-US" b="1" baseline="30000" dirty="0">
              <a:latin typeface="Times New Roman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2012" y="4139460"/>
            <a:ext cx="5001700" cy="10828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lnSpc>
                <a:spcPct val="150000"/>
              </a:lnSpc>
              <a:buNone/>
            </a:pPr>
            <a:r>
              <a:rPr lang="en-US" sz="2400" baseline="30000" dirty="0" smtClean="0">
                <a:latin typeface="Times New Roman"/>
                <a:cs typeface="Times New Roman"/>
              </a:rPr>
              <a:t>PC</a:t>
            </a:r>
            <a:r>
              <a:rPr lang="en-US" sz="2400" baseline="30000" dirty="0">
                <a:latin typeface="Times New Roman"/>
                <a:cs typeface="Times New Roman"/>
              </a:rPr>
              <a:t>= </a:t>
            </a:r>
            <a:r>
              <a:rPr lang="en-US" sz="2400" baseline="30000" dirty="0" smtClean="0">
                <a:latin typeface="Times New Roman"/>
                <a:cs typeface="Times New Roman"/>
              </a:rPr>
              <a:t>PCs1 X T1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n-US" sz="2400" baseline="30000" dirty="0" smtClean="0">
                <a:latin typeface="Times New Roman"/>
                <a:cs typeface="Times New Roman"/>
              </a:rPr>
              <a:t>PCs2 X T2 </a:t>
            </a:r>
            <a:r>
              <a:rPr lang="en-US" sz="2400" baseline="30000" dirty="0">
                <a:latin typeface="Times New Roman"/>
                <a:cs typeface="Times New Roman"/>
              </a:rPr>
              <a:t>+PCs3 </a:t>
            </a:r>
            <a:r>
              <a:rPr lang="en-US" sz="2400" baseline="30000" dirty="0" smtClean="0">
                <a:latin typeface="Times New Roman"/>
                <a:cs typeface="Times New Roman"/>
              </a:rPr>
              <a:t> XT3</a:t>
            </a:r>
            <a:r>
              <a:rPr lang="en-US" sz="2400" baseline="30000" dirty="0">
                <a:latin typeface="Times New Roman"/>
                <a:cs typeface="Times New Roman"/>
              </a:rPr>
              <a:t>….+ </a:t>
            </a:r>
            <a:r>
              <a:rPr lang="en-US" sz="2400" baseline="30000" dirty="0" err="1" smtClean="0">
                <a:latin typeface="Times New Roman"/>
                <a:cs typeface="Times New Roman"/>
              </a:rPr>
              <a:t>PCsn</a:t>
            </a:r>
            <a:r>
              <a:rPr lang="en-US" sz="2400" baseline="30000" dirty="0" smtClean="0">
                <a:latin typeface="Times New Roman"/>
                <a:cs typeface="Times New Roman"/>
              </a:rPr>
              <a:t> X </a:t>
            </a:r>
            <a:r>
              <a:rPr lang="en-US" sz="2400" baseline="30000" dirty="0" err="1" smtClean="0">
                <a:latin typeface="Times New Roman"/>
                <a:cs typeface="Times New Roman"/>
              </a:rPr>
              <a:t>Tn</a:t>
            </a:r>
            <a:r>
              <a:rPr lang="en-US" sz="2400" baseline="30000" dirty="0" smtClean="0">
                <a:latin typeface="Times New Roman"/>
                <a:cs typeface="Times New Roman"/>
              </a:rPr>
              <a:t>  </a:t>
            </a:r>
          </a:p>
          <a:p>
            <a:pPr marL="342900" lvl="1" indent="-342900">
              <a:lnSpc>
                <a:spcPct val="150000"/>
              </a:lnSpc>
              <a:buFont typeface="Wingdings" charset="0"/>
              <a:buChar char="à"/>
            </a:pPr>
            <a:r>
              <a:rPr lang="en-US" sz="2400" baseline="30000" dirty="0" smtClean="0">
                <a:latin typeface="Times New Roman"/>
                <a:cs typeface="Times New Roman"/>
                <a:sym typeface="Wingdings"/>
              </a:rPr>
              <a:t>PC</a:t>
            </a:r>
            <a:r>
              <a:rPr lang="en-US" sz="2400" baseline="30000" dirty="0">
                <a:latin typeface="Times New Roman"/>
                <a:cs typeface="Times New Roman"/>
                <a:sym typeface="Wingdings"/>
              </a:rPr>
              <a:t>=</a:t>
            </a:r>
            <a:r>
              <a:rPr lang="en-US" sz="2400" baseline="30000" dirty="0" err="1">
                <a:latin typeface="Times New Roman"/>
                <a:cs typeface="Times New Roman"/>
              </a:rPr>
              <a:t>Σ</a:t>
            </a:r>
            <a:r>
              <a:rPr lang="en-US" sz="2400" baseline="30000" dirty="0">
                <a:latin typeface="Times New Roman"/>
                <a:cs typeface="Times New Roman"/>
              </a:rPr>
              <a:t>(</a:t>
            </a:r>
            <a:r>
              <a:rPr lang="en-US" sz="2400" baseline="30000" dirty="0" err="1">
                <a:latin typeface="Times New Roman"/>
                <a:cs typeface="Times New Roman"/>
              </a:rPr>
              <a:t>PCsn</a:t>
            </a:r>
            <a:r>
              <a:rPr lang="en-US" sz="2400" baseline="30000" dirty="0">
                <a:latin typeface="Times New Roman"/>
                <a:cs typeface="Times New Roman"/>
              </a:rPr>
              <a:t> X </a:t>
            </a:r>
            <a:r>
              <a:rPr lang="en-US" sz="2400" baseline="30000" dirty="0" err="1">
                <a:latin typeface="Times New Roman"/>
                <a:cs typeface="Times New Roman"/>
              </a:rPr>
              <a:t>Tn</a:t>
            </a:r>
            <a:r>
              <a:rPr lang="en-US" sz="2400" baseline="30000" dirty="0">
                <a:latin typeface="Times New Roman"/>
                <a:cs typeface="Times New Roman"/>
              </a:rPr>
              <a:t>)    ∀s∈ System’s </a:t>
            </a:r>
            <a:r>
              <a:rPr lang="en-US" sz="2400" baseline="30000" dirty="0" smtClean="0">
                <a:latin typeface="Times New Roman"/>
                <a:cs typeface="Times New Roman"/>
              </a:rPr>
              <a:t>States</a:t>
            </a:r>
          </a:p>
          <a:p>
            <a:pPr marL="342900" lvl="1" indent="-342900">
              <a:lnSpc>
                <a:spcPct val="150000"/>
              </a:lnSpc>
              <a:buFont typeface="Wingdings" charset="0"/>
              <a:buChar char="à"/>
            </a:pPr>
            <a:r>
              <a:rPr lang="en-US" sz="2400" baseline="30000" dirty="0" err="1" smtClean="0">
                <a:latin typeface="Times New Roman"/>
                <a:cs typeface="Times New Roman"/>
              </a:rPr>
              <a:t>PCsn</a:t>
            </a:r>
            <a:r>
              <a:rPr lang="en-US" sz="2400" baseline="30000" dirty="0" smtClean="0">
                <a:latin typeface="Times New Roman"/>
                <a:cs typeface="Times New Roman"/>
              </a:rPr>
              <a:t>= </a:t>
            </a:r>
            <a:r>
              <a:rPr lang="en-US" sz="2400" baseline="30000" dirty="0">
                <a:latin typeface="Times New Roman"/>
                <a:cs typeface="Times New Roman"/>
              </a:rPr>
              <a:t>= </a:t>
            </a:r>
            <a:r>
              <a:rPr lang="en-US" sz="2400" baseline="30000" dirty="0" smtClean="0">
                <a:latin typeface="Times New Roman"/>
                <a:cs typeface="Times New Roman"/>
              </a:rPr>
              <a:t>PCo1 X A+</a:t>
            </a:r>
            <a:r>
              <a:rPr lang="en-US" sz="2400" baseline="30000" dirty="0">
                <a:latin typeface="Times New Roman"/>
                <a:cs typeface="Times New Roman"/>
              </a:rPr>
              <a:t>PCo2+PCo3 ….+ </a:t>
            </a:r>
            <a:r>
              <a:rPr lang="en-US" sz="2400" baseline="30000" dirty="0" err="1">
                <a:latin typeface="Times New Roman"/>
                <a:cs typeface="Times New Roman"/>
              </a:rPr>
              <a:t>PCon</a:t>
            </a:r>
            <a:r>
              <a:rPr lang="en-US" sz="2400" baseline="30000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49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872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Our </a:t>
            </a:r>
            <a:r>
              <a:rPr lang="en-US" dirty="0" smtClean="0"/>
              <a:t>Approach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602"/>
            <a:ext cx="8229600" cy="4876800"/>
          </a:xfrm>
        </p:spPr>
        <p:txBody>
          <a:bodyPr/>
          <a:lstStyle/>
          <a:p>
            <a:r>
              <a:rPr lang="en-US" dirty="0" smtClean="0"/>
              <a:t>In any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safety </a:t>
            </a:r>
            <a:r>
              <a:rPr lang="en-US" dirty="0" smtClean="0"/>
              <a:t>awareness </a:t>
            </a:r>
            <a:r>
              <a:rPr lang="en-US" dirty="0" smtClean="0"/>
              <a:t>systems there are:</a:t>
            </a:r>
          </a:p>
          <a:p>
            <a:pPr marL="0" indent="0">
              <a:buNone/>
            </a:pPr>
            <a:r>
              <a:rPr lang="en-US" sz="2000" dirty="0" smtClean="0"/>
              <a:t>Heterogeneous </a:t>
            </a:r>
            <a:r>
              <a:rPr lang="en-US" sz="2000" dirty="0" smtClean="0"/>
              <a:t>participated </a:t>
            </a:r>
            <a:r>
              <a:rPr lang="en-US" sz="2000" dirty="0" err="1"/>
              <a:t>IoT</a:t>
            </a:r>
            <a:r>
              <a:rPr lang="en-US" sz="2000" dirty="0"/>
              <a:t> </a:t>
            </a:r>
            <a:r>
              <a:rPr lang="en-US" sz="2000" dirty="0" smtClean="0"/>
              <a:t>objects in </a:t>
            </a:r>
          </a:p>
          <a:p>
            <a:pPr marL="0" indent="0">
              <a:buNone/>
            </a:pPr>
            <a:r>
              <a:rPr lang="en-US" sz="1600" dirty="0" smtClean="0"/>
              <a:t>(Each object has multi connections M2M available which affects the power consumption)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Multiple </a:t>
            </a:r>
            <a:r>
              <a:rPr lang="en-US" sz="2000" dirty="0" smtClean="0"/>
              <a:t>system states </a:t>
            </a:r>
            <a:r>
              <a:rPr lang="en-US" sz="2000" dirty="0" smtClean="0"/>
              <a:t>based on </a:t>
            </a:r>
            <a:r>
              <a:rPr lang="en-US" sz="2000" dirty="0" smtClean="0"/>
              <a:t>different user daily activities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31594"/>
              </p:ext>
            </p:extLst>
          </p:nvPr>
        </p:nvGraphicFramePr>
        <p:xfrm>
          <a:off x="1578677" y="2556932"/>
          <a:ext cx="5813868" cy="269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070"/>
                <a:gridCol w="538561"/>
                <a:gridCol w="631865"/>
                <a:gridCol w="807240"/>
                <a:gridCol w="1134533"/>
                <a:gridCol w="1371599"/>
              </a:tblGrid>
              <a:tr h="26990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Object Number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Object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Role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IP/ No IP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Connection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Powering Level</a:t>
                      </a:r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70451"/>
              </p:ext>
            </p:extLst>
          </p:nvPr>
        </p:nvGraphicFramePr>
        <p:xfrm>
          <a:off x="4440846" y="3417692"/>
          <a:ext cx="3773322" cy="110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3736" y="3279708"/>
            <a:ext cx="3862372" cy="3705842"/>
            <a:chOff x="3513422" y="1142710"/>
            <a:chExt cx="5341528" cy="5691576"/>
          </a:xfrm>
        </p:grpSpPr>
        <p:sp>
          <p:nvSpPr>
            <p:cNvPr id="31" name="Oval 30"/>
            <p:cNvSpPr/>
            <p:nvPr/>
          </p:nvSpPr>
          <p:spPr>
            <a:xfrm>
              <a:off x="3513422" y="3907489"/>
              <a:ext cx="1237285" cy="113347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Standing</a:t>
              </a:r>
              <a:endParaRPr lang="en-US" sz="8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284627" y="5563604"/>
              <a:ext cx="1237285" cy="113347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Falling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5258121" y="3904403"/>
              <a:ext cx="1237285" cy="113347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Walking</a:t>
              </a:r>
              <a:endParaRPr lang="en-US" sz="9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46968" y="2205249"/>
              <a:ext cx="1053470" cy="709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Out of home </a:t>
              </a:r>
            </a:p>
            <a:p>
              <a:r>
                <a:rPr lang="en-US" sz="800" dirty="0" smtClean="0"/>
                <a:t>Night </a:t>
              </a:r>
              <a:r>
                <a:rPr lang="en-US" sz="800" dirty="0"/>
                <a:t>time </a:t>
              </a:r>
            </a:p>
            <a:p>
              <a:r>
                <a:rPr lang="en-US" sz="800" dirty="0"/>
                <a:t>sleep </a:t>
              </a:r>
              <a:r>
                <a:rPr lang="en-US" sz="800" dirty="0" smtClean="0"/>
                <a:t>mode</a:t>
              </a:r>
              <a:endParaRPr lang="en-US" sz="8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272554" y="1985358"/>
              <a:ext cx="1237285" cy="113347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No Activity</a:t>
              </a:r>
              <a:endParaRPr lang="en-US" sz="9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221053" y="3876389"/>
              <a:ext cx="1237285" cy="113347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Multi-standing</a:t>
              </a:r>
              <a:endParaRPr lang="en-US" sz="8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061726" y="1142710"/>
              <a:ext cx="793224" cy="41507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Start</a:t>
              </a:r>
              <a:endParaRPr lang="en-US" sz="800" dirty="0"/>
            </a:p>
          </p:txBody>
        </p:sp>
        <p:cxnSp>
          <p:nvCxnSpPr>
            <p:cNvPr id="40" name="Elbow Connector 39"/>
            <p:cNvCxnSpPr>
              <a:stCxn id="39" idx="2"/>
              <a:endCxn id="37" idx="0"/>
            </p:cNvCxnSpPr>
            <p:nvPr/>
          </p:nvCxnSpPr>
          <p:spPr>
            <a:xfrm rot="10800000" flipV="1">
              <a:off x="5891198" y="1350248"/>
              <a:ext cx="2170529" cy="635109"/>
            </a:xfrm>
            <a:prstGeom prst="bentConnector2">
              <a:avLst/>
            </a:prstGeom>
            <a:ln>
              <a:solidFill>
                <a:srgbClr val="29293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7" idx="5"/>
              <a:endCxn id="38" idx="1"/>
            </p:cNvCxnSpPr>
            <p:nvPr/>
          </p:nvCxnSpPr>
          <p:spPr>
            <a:xfrm>
              <a:off x="6328643" y="2952839"/>
              <a:ext cx="1073606" cy="1089543"/>
            </a:xfrm>
            <a:prstGeom prst="straightConnector1">
              <a:avLst/>
            </a:prstGeom>
            <a:ln>
              <a:solidFill>
                <a:srgbClr val="292934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7" idx="4"/>
              <a:endCxn id="34" idx="0"/>
            </p:cNvCxnSpPr>
            <p:nvPr/>
          </p:nvCxnSpPr>
          <p:spPr>
            <a:xfrm flipH="1">
              <a:off x="5876764" y="3118832"/>
              <a:ext cx="14433" cy="785571"/>
            </a:xfrm>
            <a:prstGeom prst="straightConnector1">
              <a:avLst/>
            </a:prstGeom>
            <a:ln>
              <a:solidFill>
                <a:srgbClr val="292934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rot="10800000" flipH="1">
              <a:off x="3547289" y="4028582"/>
              <a:ext cx="372083" cy="195153"/>
            </a:xfrm>
            <a:prstGeom prst="curvedConnector4">
              <a:avLst>
                <a:gd name="adj1" fmla="val -55098"/>
                <a:gd name="adj2" fmla="val 294848"/>
              </a:avLst>
            </a:prstGeom>
            <a:ln>
              <a:solidFill>
                <a:srgbClr val="29293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rot="10800000" flipH="1">
              <a:off x="5504681" y="3904403"/>
              <a:ext cx="372083" cy="195153"/>
            </a:xfrm>
            <a:prstGeom prst="curvedConnector4">
              <a:avLst>
                <a:gd name="adj1" fmla="val -55098"/>
                <a:gd name="adj2" fmla="val 294848"/>
              </a:avLst>
            </a:prstGeom>
            <a:ln>
              <a:solidFill>
                <a:srgbClr val="29293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/>
            <p:nvPr/>
          </p:nvCxnSpPr>
          <p:spPr>
            <a:xfrm rot="16200000" flipH="1">
              <a:off x="7986172" y="4082339"/>
              <a:ext cx="400744" cy="181196"/>
            </a:xfrm>
            <a:prstGeom prst="curvedConnector4">
              <a:avLst>
                <a:gd name="adj1" fmla="val -55098"/>
                <a:gd name="adj2" fmla="val 294848"/>
              </a:avLst>
            </a:prstGeom>
            <a:ln>
              <a:solidFill>
                <a:srgbClr val="29293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3" idx="2"/>
              <a:endCxn id="47" idx="3"/>
            </p:cNvCxnSpPr>
            <p:nvPr/>
          </p:nvCxnSpPr>
          <p:spPr>
            <a:xfrm flipH="1">
              <a:off x="4703746" y="6130340"/>
              <a:ext cx="580882" cy="10321"/>
            </a:xfrm>
            <a:prstGeom prst="straightConnector1">
              <a:avLst/>
            </a:prstGeom>
            <a:ln>
              <a:solidFill>
                <a:srgbClr val="29293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047729" y="5945674"/>
              <a:ext cx="656017" cy="38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Alert  </a:t>
              </a:r>
              <a:endParaRPr lang="en-US" sz="1050" dirty="0"/>
            </a:p>
          </p:txBody>
        </p:sp>
        <p:cxnSp>
          <p:nvCxnSpPr>
            <p:cNvPr id="48" name="Elbow Connector 47"/>
            <p:cNvCxnSpPr>
              <a:stCxn id="33" idx="6"/>
              <a:endCxn id="39" idx="5"/>
            </p:cNvCxnSpPr>
            <p:nvPr/>
          </p:nvCxnSpPr>
          <p:spPr>
            <a:xfrm flipV="1">
              <a:off x="6521912" y="1497001"/>
              <a:ext cx="2216873" cy="4633340"/>
            </a:xfrm>
            <a:prstGeom prst="bentConnector2">
              <a:avLst/>
            </a:prstGeom>
            <a:ln>
              <a:solidFill>
                <a:srgbClr val="29293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1" idx="7"/>
              <a:endCxn id="37" idx="3"/>
            </p:cNvCxnSpPr>
            <p:nvPr/>
          </p:nvCxnSpPr>
          <p:spPr>
            <a:xfrm flipV="1">
              <a:off x="4569511" y="2952839"/>
              <a:ext cx="884239" cy="1120643"/>
            </a:xfrm>
            <a:prstGeom prst="straightConnector1">
              <a:avLst/>
            </a:prstGeom>
            <a:ln>
              <a:solidFill>
                <a:srgbClr val="292934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4" idx="6"/>
              <a:endCxn id="38" idx="2"/>
            </p:cNvCxnSpPr>
            <p:nvPr/>
          </p:nvCxnSpPr>
          <p:spPr>
            <a:xfrm flipV="1">
              <a:off x="6495406" y="4443126"/>
              <a:ext cx="725647" cy="28014"/>
            </a:xfrm>
            <a:prstGeom prst="straightConnector1">
              <a:avLst/>
            </a:prstGeom>
            <a:ln>
              <a:solidFill>
                <a:srgbClr val="292934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1" idx="6"/>
              <a:endCxn id="34" idx="2"/>
            </p:cNvCxnSpPr>
            <p:nvPr/>
          </p:nvCxnSpPr>
          <p:spPr>
            <a:xfrm flipV="1">
              <a:off x="4750707" y="4471140"/>
              <a:ext cx="507414" cy="3086"/>
            </a:xfrm>
            <a:prstGeom prst="straightConnector1">
              <a:avLst/>
            </a:prstGeom>
            <a:ln>
              <a:solidFill>
                <a:srgbClr val="292934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8" idx="3"/>
              <a:endCxn id="33" idx="7"/>
            </p:cNvCxnSpPr>
            <p:nvPr/>
          </p:nvCxnSpPr>
          <p:spPr>
            <a:xfrm flipH="1">
              <a:off x="6340716" y="4843870"/>
              <a:ext cx="1061533" cy="885727"/>
            </a:xfrm>
            <a:prstGeom prst="straightConnector1">
              <a:avLst/>
            </a:prstGeom>
            <a:ln>
              <a:solidFill>
                <a:srgbClr val="29293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4" idx="4"/>
              <a:endCxn id="33" idx="0"/>
            </p:cNvCxnSpPr>
            <p:nvPr/>
          </p:nvCxnSpPr>
          <p:spPr>
            <a:xfrm>
              <a:off x="5876764" y="5037877"/>
              <a:ext cx="26506" cy="525727"/>
            </a:xfrm>
            <a:prstGeom prst="straightConnector1">
              <a:avLst/>
            </a:prstGeom>
            <a:ln>
              <a:solidFill>
                <a:srgbClr val="29293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7707546" y="6444312"/>
              <a:ext cx="648466" cy="389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/>
                <a:t>FSM</a:t>
              </a:r>
            </a:p>
          </p:txBody>
        </p:sp>
        <p:cxnSp>
          <p:nvCxnSpPr>
            <p:cNvPr id="55" name="Straight Arrow Connector 54"/>
            <p:cNvCxnSpPr>
              <a:stCxn id="31" idx="4"/>
              <a:endCxn id="33" idx="1"/>
            </p:cNvCxnSpPr>
            <p:nvPr/>
          </p:nvCxnSpPr>
          <p:spPr>
            <a:xfrm>
              <a:off x="4132065" y="5040963"/>
              <a:ext cx="1333758" cy="688634"/>
            </a:xfrm>
            <a:prstGeom prst="straightConnector1">
              <a:avLst/>
            </a:prstGeom>
            <a:ln>
              <a:solidFill>
                <a:srgbClr val="29293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/>
            <p:nvPr/>
          </p:nvCxnSpPr>
          <p:spPr>
            <a:xfrm rot="16200000" flipH="1">
              <a:off x="6063532" y="2178759"/>
              <a:ext cx="400744" cy="181196"/>
            </a:xfrm>
            <a:prstGeom prst="curvedConnector4">
              <a:avLst>
                <a:gd name="adj1" fmla="val -55098"/>
                <a:gd name="adj2" fmla="val 294848"/>
              </a:avLst>
            </a:prstGeom>
            <a:ln>
              <a:solidFill>
                <a:srgbClr val="29293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94754"/>
              </p:ext>
            </p:extLst>
          </p:nvPr>
        </p:nvGraphicFramePr>
        <p:xfrm>
          <a:off x="5763688" y="4539860"/>
          <a:ext cx="1856312" cy="2377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56312"/>
              </a:tblGrid>
              <a:tr h="62987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Activities of Dailey Living (ADLs)</a:t>
                      </a:r>
                      <a:endParaRPr lang="en-US" sz="1500" b="1" dirty="0"/>
                    </a:p>
                  </a:txBody>
                  <a:tcPr/>
                </a:tc>
              </a:tr>
              <a:tr h="25935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 Activity</a:t>
                      </a:r>
                      <a:endParaRPr lang="en-US" sz="1500" b="1" dirty="0"/>
                    </a:p>
                  </a:txBody>
                  <a:tcPr/>
                </a:tc>
              </a:tr>
              <a:tr h="25935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Walking</a:t>
                      </a:r>
                      <a:endParaRPr lang="en-US" sz="1500" b="1" dirty="0"/>
                    </a:p>
                  </a:txBody>
                  <a:tcPr/>
                </a:tc>
              </a:tr>
              <a:tr h="25935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Standing</a:t>
                      </a:r>
                      <a:endParaRPr lang="en-US" sz="1500" b="1" dirty="0"/>
                    </a:p>
                  </a:txBody>
                  <a:tcPr/>
                </a:tc>
              </a:tr>
              <a:tr h="25935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Falling</a:t>
                      </a:r>
                    </a:p>
                  </a:txBody>
                  <a:tcPr/>
                </a:tc>
              </a:tr>
              <a:tr h="30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Multi-Standing</a:t>
                      </a:r>
                      <a:endParaRPr lang="en-US" sz="15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99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498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Our Approach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721143"/>
              </p:ext>
            </p:extLst>
          </p:nvPr>
        </p:nvGraphicFramePr>
        <p:xfrm>
          <a:off x="1340620" y="2787303"/>
          <a:ext cx="6696811" cy="299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39602"/>
            <a:ext cx="8229600" cy="12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Each </a:t>
            </a:r>
            <a:r>
              <a:rPr lang="en-US" sz="1800" dirty="0" smtClean="0"/>
              <a:t>State has its accuracy of capture with a level of </a:t>
            </a:r>
            <a:r>
              <a:rPr lang="en-US" sz="1800" dirty="0" err="1" smtClean="0"/>
              <a:t>IoT</a:t>
            </a:r>
            <a:r>
              <a:rPr lang="en-US" sz="1800" dirty="0" smtClean="0"/>
              <a:t> object density(# of objects+ sampling rate) </a:t>
            </a:r>
          </a:p>
          <a:p>
            <a:pPr marL="0" indent="0">
              <a:buNone/>
            </a:pPr>
            <a:r>
              <a:rPr lang="en-US" sz="1800" dirty="0" smtClean="0"/>
              <a:t>PCs= highest level of accuracy with the lowest power </a:t>
            </a:r>
            <a:r>
              <a:rPr lang="en-US" sz="1800" dirty="0" smtClean="0"/>
              <a:t>consumption, will be considered as best setting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middleware </a:t>
            </a:r>
            <a:r>
              <a:rPr lang="en-US" sz="1800" dirty="0" smtClean="0"/>
              <a:t>ends </a:t>
            </a:r>
            <a:r>
              <a:rPr lang="en-US" sz="1800" dirty="0"/>
              <a:t>with the characteristic of each State regarding to energy efficiency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middleware takes real-time decisions base on which state we are on to optimizing the energy by reducing the power </a:t>
            </a:r>
            <a:r>
              <a:rPr lang="en-US" sz="1800" dirty="0" smtClean="0"/>
              <a:t>consumption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Multiply 8"/>
          <p:cNvSpPr/>
          <p:nvPr/>
        </p:nvSpPr>
        <p:spPr>
          <a:xfrm>
            <a:off x="3841154" y="3986902"/>
            <a:ext cx="282236" cy="26461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73508" y="2806762"/>
            <a:ext cx="338554" cy="858584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en-US" sz="1000" b="1" dirty="0" smtClean="0"/>
              <a:t>Accuracy %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91016" y="3519121"/>
            <a:ext cx="0" cy="9355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16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40068" y="1289333"/>
            <a:ext cx="2688271" cy="53632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Built-in Infrastructure</a:t>
            </a:r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8956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Intelligent Power Managing Middleware</a:t>
            </a:r>
            <a:br>
              <a:rPr lang="en-US" dirty="0"/>
            </a:br>
            <a:r>
              <a:rPr lang="en-US" dirty="0"/>
              <a:t>System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45D5-CAC2-AD4E-B625-6D339D9E3DBE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5816" y="2020596"/>
            <a:ext cx="2260118" cy="3040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Sensing  Module</a:t>
            </a:r>
          </a:p>
          <a:p>
            <a:pPr algn="ctr"/>
            <a:endParaRPr lang="en-US" sz="1600" u="sng" dirty="0" smtClean="0"/>
          </a:p>
          <a:p>
            <a:pPr algn="ctr"/>
            <a:endParaRPr lang="en-US" sz="1600" u="sng" dirty="0"/>
          </a:p>
          <a:p>
            <a:pPr algn="ctr"/>
            <a:endParaRPr lang="en-US" sz="1600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457199" y="3357516"/>
            <a:ext cx="2005571" cy="6227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Video sensors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476632" y="2579543"/>
            <a:ext cx="2005570" cy="6486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Ambient sensors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1" y="4122569"/>
            <a:ext cx="2005569" cy="6113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Wearable sensors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30132" y="5352430"/>
            <a:ext cx="2286752" cy="1102220"/>
            <a:chOff x="1" y="1524000"/>
            <a:chExt cx="2190510" cy="1326720"/>
          </a:xfrm>
        </p:grpSpPr>
        <p:sp>
          <p:nvSpPr>
            <p:cNvPr id="17" name="Rounded Rectangle 16"/>
            <p:cNvSpPr/>
            <p:nvPr/>
          </p:nvSpPr>
          <p:spPr>
            <a:xfrm>
              <a:off x="1" y="1524000"/>
              <a:ext cx="2190510" cy="13267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u="sng" dirty="0" smtClean="0"/>
                <a:t>Auxiliary Module</a:t>
              </a:r>
              <a:endParaRPr lang="en-US" u="sng" dirty="0" smtClean="0"/>
            </a:p>
            <a:p>
              <a:pPr algn="ctr"/>
              <a:endParaRPr lang="en-US" u="sng" dirty="0" smtClean="0"/>
            </a:p>
            <a:p>
              <a:pPr algn="ctr"/>
              <a:endParaRPr lang="en-US" u="sng" dirty="0"/>
            </a:p>
            <a:p>
              <a:pPr algn="ctr"/>
              <a:endParaRPr lang="en-US" u="sng" dirty="0" smtClean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5669" y="2079716"/>
              <a:ext cx="1877580" cy="58894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Extra Data</a:t>
              </a:r>
              <a:endParaRPr lang="en-US" sz="1600" dirty="0"/>
            </a:p>
          </p:txBody>
        </p:sp>
      </p:grpSp>
      <p:cxnSp>
        <p:nvCxnSpPr>
          <p:cNvPr id="22" name="Straight Arrow Connector 21"/>
          <p:cNvCxnSpPr>
            <a:stCxn id="24" idx="3"/>
            <a:endCxn id="30" idx="1"/>
          </p:cNvCxnSpPr>
          <p:nvPr/>
        </p:nvCxnSpPr>
        <p:spPr>
          <a:xfrm>
            <a:off x="2828339" y="3970970"/>
            <a:ext cx="6156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444024" y="1289333"/>
            <a:ext cx="2460785" cy="53632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Middleware</a:t>
            </a:r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</p:txBody>
      </p:sp>
      <p:sp>
        <p:nvSpPr>
          <p:cNvPr id="31" name="Rounded Rectangle 30"/>
          <p:cNvSpPr/>
          <p:nvPr/>
        </p:nvSpPr>
        <p:spPr>
          <a:xfrm>
            <a:off x="3692322" y="4460606"/>
            <a:ext cx="2001001" cy="7330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Analyzing phase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667734" y="1769563"/>
            <a:ext cx="2046655" cy="23530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/>
              <a:t>Observation phase</a:t>
            </a:r>
          </a:p>
          <a:p>
            <a:pPr algn="ctr"/>
            <a:endParaRPr lang="en-US" sz="1600" u="sng" dirty="0" smtClean="0"/>
          </a:p>
          <a:p>
            <a:pPr algn="ctr"/>
            <a:endParaRPr lang="en-US" sz="1600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</p:txBody>
      </p:sp>
      <p:sp>
        <p:nvSpPr>
          <p:cNvPr id="68" name="Rounded Rectangle 67"/>
          <p:cNvSpPr/>
          <p:nvPr/>
        </p:nvSpPr>
        <p:spPr>
          <a:xfrm>
            <a:off x="3838907" y="2415988"/>
            <a:ext cx="1625133" cy="6319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User Defined Parameters</a:t>
            </a:r>
            <a:endParaRPr lang="en-US" sz="1600" dirty="0"/>
          </a:p>
        </p:txBody>
      </p:sp>
      <p:cxnSp>
        <p:nvCxnSpPr>
          <p:cNvPr id="70" name="Straight Arrow Connector 69"/>
          <p:cNvCxnSpPr>
            <a:stCxn id="31" idx="2"/>
          </p:cNvCxnSpPr>
          <p:nvPr/>
        </p:nvCxnSpPr>
        <p:spPr>
          <a:xfrm>
            <a:off x="4692823" y="5193627"/>
            <a:ext cx="0" cy="418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973774" y="3980220"/>
            <a:ext cx="7449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6718764" y="1289333"/>
            <a:ext cx="2174164" cy="53632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Application</a:t>
            </a:r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</p:txBody>
      </p:sp>
      <p:sp>
        <p:nvSpPr>
          <p:cNvPr id="85" name="Rounded Rectangle 84"/>
          <p:cNvSpPr/>
          <p:nvPr/>
        </p:nvSpPr>
        <p:spPr>
          <a:xfrm>
            <a:off x="3692322" y="5608193"/>
            <a:ext cx="2001001" cy="7330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Energy Adaptation Phase</a:t>
            </a:r>
          </a:p>
        </p:txBody>
      </p:sp>
      <p:sp>
        <p:nvSpPr>
          <p:cNvPr id="86" name="Can 85"/>
          <p:cNvSpPr/>
          <p:nvPr/>
        </p:nvSpPr>
        <p:spPr>
          <a:xfrm>
            <a:off x="3838907" y="3220463"/>
            <a:ext cx="1749966" cy="750507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Historical </a:t>
            </a:r>
            <a:r>
              <a:rPr lang="en-US" sz="1600" dirty="0" smtClean="0"/>
              <a:t>Data</a:t>
            </a:r>
            <a:endParaRPr lang="en-US" sz="1600" dirty="0"/>
          </a:p>
        </p:txBody>
      </p:sp>
      <p:sp>
        <p:nvSpPr>
          <p:cNvPr id="88" name="Rounded Rectangle 87"/>
          <p:cNvSpPr/>
          <p:nvPr/>
        </p:nvSpPr>
        <p:spPr>
          <a:xfrm>
            <a:off x="6893965" y="2310363"/>
            <a:ext cx="1898415" cy="32978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Output</a:t>
            </a:r>
          </a:p>
          <a:p>
            <a:pPr algn="ctr"/>
            <a:endParaRPr lang="en-US" sz="1600" u="sng" dirty="0" smtClean="0"/>
          </a:p>
          <a:p>
            <a:pPr algn="ctr"/>
            <a:endParaRPr lang="en-US" sz="1600" u="sng" dirty="0" smtClean="0"/>
          </a:p>
          <a:p>
            <a:pPr algn="ctr"/>
            <a:endParaRPr lang="en-US" sz="1600" u="sng" dirty="0" smtClean="0"/>
          </a:p>
          <a:p>
            <a:pPr algn="ctr"/>
            <a:endParaRPr lang="en-US" sz="1600" u="sng" dirty="0"/>
          </a:p>
          <a:p>
            <a:pPr algn="ctr"/>
            <a:endParaRPr lang="en-US" sz="1600" u="sng" dirty="0"/>
          </a:p>
          <a:p>
            <a:pPr algn="ctr"/>
            <a:endParaRPr lang="en-US" sz="1600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ctr"/>
            <a:endParaRPr lang="en-US" u="sng" dirty="0" smtClean="0"/>
          </a:p>
        </p:txBody>
      </p:sp>
      <p:sp>
        <p:nvSpPr>
          <p:cNvPr id="90" name="Rounded Rectangle 89"/>
          <p:cNvSpPr/>
          <p:nvPr/>
        </p:nvSpPr>
        <p:spPr>
          <a:xfrm>
            <a:off x="6893964" y="2731943"/>
            <a:ext cx="1830369" cy="6486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Activates Charts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6931497" y="3638310"/>
            <a:ext cx="1792836" cy="6486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Alerts Messages</a:t>
            </a:r>
            <a:endParaRPr lang="en-US" sz="1600" dirty="0"/>
          </a:p>
        </p:txBody>
      </p:sp>
      <p:sp>
        <p:nvSpPr>
          <p:cNvPr id="92" name="Rounded Rectangle 91"/>
          <p:cNvSpPr/>
          <p:nvPr/>
        </p:nvSpPr>
        <p:spPr>
          <a:xfrm>
            <a:off x="6931497" y="4460606"/>
            <a:ext cx="1792836" cy="8902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Power Consumption Estimations</a:t>
            </a:r>
            <a:endParaRPr lang="en-US" sz="16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713890" y="4037014"/>
            <a:ext cx="0" cy="418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7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34638</TotalTime>
  <Words>714</Words>
  <Application>Microsoft Macintosh PowerPoint</Application>
  <PresentationFormat>On-screen Show (4:3)</PresentationFormat>
  <Paragraphs>230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  perpetual IoT awareness system</vt:lpstr>
      <vt:lpstr>Motivations</vt:lpstr>
      <vt:lpstr>Related work</vt:lpstr>
      <vt:lpstr>Our Approach</vt:lpstr>
      <vt:lpstr>Our Approach Modeling</vt:lpstr>
      <vt:lpstr>Our Approach Evaluation</vt:lpstr>
      <vt:lpstr> Intelligent Power Managing Middleware System Architecture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perpetual IoT awareness system</dc:title>
  <dc:creator>N S</dc:creator>
  <cp:lastModifiedBy>N S</cp:lastModifiedBy>
  <cp:revision>152</cp:revision>
  <dcterms:created xsi:type="dcterms:W3CDTF">2016-05-03T22:59:32Z</dcterms:created>
  <dcterms:modified xsi:type="dcterms:W3CDTF">2016-06-09T12:00:31Z</dcterms:modified>
</cp:coreProperties>
</file>