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 v Switch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Giving priority to h1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Based on the h1 bandwidth, we set the limitation.</a:t>
            </a:r>
          </a:p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netcat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/>
              <a:t>Minimum rate of h1&gt;h2&gt;h3</a:t>
            </a:r>
          </a:p>
        </p:txBody>
      </p:sp>
      <p:sp>
        <p:nvSpPr>
          <p:cNvPr id="156" name="Shape 156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20650" lvl="0" marL="228600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100"/>
              <a:t>s1-s2 bottleneck link,    Able to establish communication between h1,h4 and Invoke QoS classes on S2</a:t>
            </a:r>
          </a:p>
          <a:p>
            <a:pPr indent="-69850" lvl="0" marL="0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100"/>
              <a:t>     </a:t>
            </a:r>
            <a:r>
              <a:rPr lang="en-US" sz="1100"/>
              <a:t>Problem: Unable to measure bw between s1-s2</a:t>
            </a:r>
          </a:p>
          <a:p>
            <a:pPr indent="-120650" lvl="0" marL="228600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100"/>
              <a:t>Reason: No IP address for switch,   cannot invoke iperf between s1,s2 from script</a:t>
            </a:r>
          </a:p>
        </p:txBody>
      </p:sp>
      <p:sp>
        <p:nvSpPr>
          <p:cNvPr id="185" name="Shape 185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1" name="Shape 211"/>
          <p:cNvSpPr txBox="1"/>
          <p:nvPr>
            <p:ph idx="12" type="sldNum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제목 슬라이드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제목 및 세로 텍스트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세로 제목 및 텍스트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제목 및 내용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구역 머리글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콘텐츠 2개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비교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3" type="body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4" type="body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제목만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백지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캡션 있는 콘텐츠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08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캡션 있는 그림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7" name="Shape 67"/>
          <p:cNvSpPr/>
          <p:nvPr>
            <p:ph idx="2" type="pic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Relationship Id="rId4" Type="http://schemas.openxmlformats.org/officeDocument/2006/relationships/image" Target="../media/image05.png"/><Relationship Id="rId10" Type="http://schemas.openxmlformats.org/officeDocument/2006/relationships/image" Target="../media/image00.png"/><Relationship Id="rId9" Type="http://schemas.openxmlformats.org/officeDocument/2006/relationships/image" Target="../media/image11.png"/><Relationship Id="rId5" Type="http://schemas.openxmlformats.org/officeDocument/2006/relationships/image" Target="../media/image04.png"/><Relationship Id="rId6" Type="http://schemas.openxmlformats.org/officeDocument/2006/relationships/image" Target="../media/image03.png"/><Relationship Id="rId7" Type="http://schemas.openxmlformats.org/officeDocument/2006/relationships/image" Target="../media/image02.png"/><Relationship Id="rId8" Type="http://schemas.openxmlformats.org/officeDocument/2006/relationships/image" Target="../media/image0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8.png"/><Relationship Id="rId4" Type="http://schemas.openxmlformats.org/officeDocument/2006/relationships/image" Target="../media/image07.png"/><Relationship Id="rId10" Type="http://schemas.openxmlformats.org/officeDocument/2006/relationships/image" Target="../media/image09.png"/><Relationship Id="rId9" Type="http://schemas.openxmlformats.org/officeDocument/2006/relationships/image" Target="../media/image15.png"/><Relationship Id="rId5" Type="http://schemas.openxmlformats.org/officeDocument/2006/relationships/image" Target="../media/image10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x="1524000" y="1122362"/>
            <a:ext cx="9144000" cy="21780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Group 6-SDN Based Prioritized Information Dissemination</a:t>
            </a:r>
          </a:p>
        </p:txBody>
      </p:sp>
      <p:sp>
        <p:nvSpPr>
          <p:cNvPr id="89" name="Shape 89"/>
          <p:cNvSpPr txBox="1"/>
          <p:nvPr>
            <p:ph idx="1" type="subTitle"/>
          </p:nvPr>
        </p:nvSpPr>
        <p:spPr>
          <a:xfrm>
            <a:off x="1524000" y="3687762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Yoon Kyung Shon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(ID#: 56246754)</a:t>
            </a: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Aravind Ganesan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(ID#: 20582180)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Motivation and Goals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838200" y="1749425"/>
            <a:ext cx="10515600" cy="47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14350" lvl="0" marL="5143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lang="en-US"/>
              <a:t>Transfer time critical message with higher priority over the other messages in a SDN scenario</a:t>
            </a:r>
          </a:p>
          <a:p>
            <a:pPr indent="-514350" lvl="0" marL="5143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lang="en-US"/>
              <a:t>Develop a QoS based Rate Limiter </a:t>
            </a:r>
            <a:r>
              <a:rPr lang="en-US"/>
              <a:t> 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Software Defined Network (SDN)</a:t>
            </a: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Control Plane, Data plane, Application Plane</a:t>
            </a: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SDN controller (Floodlight, POX)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OpenFlow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 vSwitch (OVS)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Mininet- network emulation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Implementation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838200" y="1443800"/>
            <a:ext cx="10515600" cy="54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 Setup environment</a:t>
            </a:r>
          </a:p>
          <a:p>
            <a:pPr indent="4572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Simulation using Mininet, establish connection with controller (POX, Floodlight, Ryu etc) 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2) Setting Priority 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    Create a learning switch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    Assign random priority, test using ping, netcat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3) QoS based Rate Limiter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/>
              <a:t>    Measure bandwidth of bottleneck link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/>
              <a:t>    Create QoS classes, map the flows to appropriate classes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/>
              <a:t>    Invoke QoS classes if there is congestion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/>
        </p:nvSpPr>
        <p:spPr>
          <a:xfrm>
            <a:off x="4186721" y="2476932"/>
            <a:ext cx="2743199" cy="179585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9208539" y="2280425"/>
            <a:ext cx="1795790" cy="998645"/>
          </a:xfrm>
          <a:prstGeom prst="rect">
            <a:avLst/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POX</a:t>
            </a:r>
          </a:p>
        </p:txBody>
      </p:sp>
      <p:sp>
        <p:nvSpPr>
          <p:cNvPr id="110" name="Shape 110"/>
          <p:cNvSpPr/>
          <p:nvPr/>
        </p:nvSpPr>
        <p:spPr>
          <a:xfrm>
            <a:off x="4381401" y="2559871"/>
            <a:ext cx="732075" cy="1654904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B4D4A5"/>
              </a:gs>
              <a:gs pos="50000">
                <a:srgbClr val="A8CD97"/>
              </a:gs>
              <a:gs pos="100000">
                <a:srgbClr val="9BC985"/>
              </a:gs>
            </a:gsLst>
            <a:lin ang="5400000" scaled="0"/>
          </a:gradFill>
          <a:ln cap="flat" cmpd="sng" w="9525">
            <a:solidFill>
              <a:schemeClr val="accent6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q1</a:t>
            </a:r>
          </a:p>
        </p:txBody>
      </p:sp>
      <p:sp>
        <p:nvSpPr>
          <p:cNvPr id="111" name="Shape 111"/>
          <p:cNvSpPr/>
          <p:nvPr/>
        </p:nvSpPr>
        <p:spPr>
          <a:xfrm>
            <a:off x="5190496" y="2559871"/>
            <a:ext cx="732075" cy="1654904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B4D4A5"/>
              </a:gs>
              <a:gs pos="50000">
                <a:srgbClr val="A8CD97"/>
              </a:gs>
              <a:gs pos="100000">
                <a:srgbClr val="9BC985"/>
              </a:gs>
            </a:gsLst>
            <a:lin ang="5400000" scaled="0"/>
          </a:gradFill>
          <a:ln cap="flat" cmpd="sng" w="9525">
            <a:solidFill>
              <a:schemeClr val="accent6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q2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5184016" y="2476932"/>
            <a:ext cx="9515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switch</a:t>
            </a:r>
          </a:p>
        </p:txBody>
      </p:sp>
      <p:sp>
        <p:nvSpPr>
          <p:cNvPr id="113" name="Shape 113"/>
          <p:cNvSpPr/>
          <p:nvPr/>
        </p:nvSpPr>
        <p:spPr>
          <a:xfrm>
            <a:off x="5999592" y="2559871"/>
            <a:ext cx="732075" cy="1654904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B4D4A5"/>
              </a:gs>
              <a:gs pos="50000">
                <a:srgbClr val="A8CD97"/>
              </a:gs>
              <a:gs pos="100000">
                <a:srgbClr val="9BC985"/>
              </a:gs>
            </a:gsLst>
            <a:lin ang="5400000" scaled="0"/>
          </a:gradFill>
          <a:ln cap="flat" cmpd="sng" w="9525">
            <a:solidFill>
              <a:schemeClr val="accent6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q3</a:t>
            </a:r>
          </a:p>
        </p:txBody>
      </p:sp>
      <p:sp>
        <p:nvSpPr>
          <p:cNvPr id="114" name="Shape 114"/>
          <p:cNvSpPr/>
          <p:nvPr/>
        </p:nvSpPr>
        <p:spPr>
          <a:xfrm>
            <a:off x="5120348" y="833516"/>
            <a:ext cx="1078931" cy="1009713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h4</a:t>
            </a:r>
          </a:p>
        </p:txBody>
      </p:sp>
      <p:sp>
        <p:nvSpPr>
          <p:cNvPr id="115" name="Shape 115"/>
          <p:cNvSpPr/>
          <p:nvPr/>
        </p:nvSpPr>
        <p:spPr>
          <a:xfrm>
            <a:off x="2400593" y="4867457"/>
            <a:ext cx="1078931" cy="1009713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h1</a:t>
            </a:r>
          </a:p>
        </p:txBody>
      </p:sp>
      <p:sp>
        <p:nvSpPr>
          <p:cNvPr id="116" name="Shape 116"/>
          <p:cNvSpPr/>
          <p:nvPr/>
        </p:nvSpPr>
        <p:spPr>
          <a:xfrm>
            <a:off x="5094089" y="4867455"/>
            <a:ext cx="1078931" cy="1009713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h2</a:t>
            </a:r>
          </a:p>
        </p:txBody>
      </p:sp>
      <p:sp>
        <p:nvSpPr>
          <p:cNvPr id="117" name="Shape 117"/>
          <p:cNvSpPr/>
          <p:nvPr/>
        </p:nvSpPr>
        <p:spPr>
          <a:xfrm>
            <a:off x="7741767" y="4867455"/>
            <a:ext cx="1078931" cy="1009713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h3</a:t>
            </a:r>
          </a:p>
        </p:txBody>
      </p:sp>
      <p:cxnSp>
        <p:nvCxnSpPr>
          <p:cNvPr id="118" name="Shape 118"/>
          <p:cNvCxnSpPr>
            <a:stCxn id="114" idx="2"/>
            <a:endCxn id="112" idx="0"/>
          </p:cNvCxnSpPr>
          <p:nvPr/>
        </p:nvCxnSpPr>
        <p:spPr>
          <a:xfrm>
            <a:off x="5659813" y="1843229"/>
            <a:ext cx="0" cy="6336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19" name="Shape 119"/>
          <p:cNvCxnSpPr>
            <a:stCxn id="115" idx="0"/>
          </p:cNvCxnSpPr>
          <p:nvPr/>
        </p:nvCxnSpPr>
        <p:spPr>
          <a:xfrm flipH="1" rot="10800000">
            <a:off x="2940059" y="4247057"/>
            <a:ext cx="1540799" cy="6204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20" name="Shape 120"/>
          <p:cNvCxnSpPr>
            <a:stCxn id="116" idx="0"/>
          </p:cNvCxnSpPr>
          <p:nvPr/>
        </p:nvCxnSpPr>
        <p:spPr>
          <a:xfrm rot="10800000">
            <a:off x="5633555" y="4195155"/>
            <a:ext cx="0" cy="672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21" name="Shape 121"/>
          <p:cNvCxnSpPr>
            <a:stCxn id="117" idx="0"/>
          </p:cNvCxnSpPr>
          <p:nvPr/>
        </p:nvCxnSpPr>
        <p:spPr>
          <a:xfrm rot="10800000">
            <a:off x="6539132" y="4277955"/>
            <a:ext cx="1742100" cy="589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22" name="Shape 122"/>
          <p:cNvCxnSpPr>
            <a:stCxn id="109" idx="1"/>
            <a:endCxn id="108" idx="3"/>
          </p:cNvCxnSpPr>
          <p:nvPr/>
        </p:nvCxnSpPr>
        <p:spPr>
          <a:xfrm flipH="1">
            <a:off x="6930039" y="2779748"/>
            <a:ext cx="2278500" cy="595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23" name="Shape 123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US"/>
              <a:t>esting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800"/>
              <a:t>h4-s1 bottleneck</a:t>
            </a:r>
          </a:p>
          <a:p>
            <a:pPr lvl="0">
              <a:spcBef>
                <a:spcPts val="0"/>
              </a:spcBef>
              <a:buNone/>
            </a:pPr>
            <a:r>
              <a:rPr lang="en-US" sz="1800"/>
              <a:t>measure bw(h1,h4)</a:t>
            </a:r>
          </a:p>
          <a:p>
            <a:pPr lvl="0">
              <a:spcBef>
                <a:spcPts val="0"/>
              </a:spcBef>
              <a:buNone/>
            </a:pPr>
            <a:r>
              <a:rPr lang="en-US" sz="1800"/>
              <a:t>If bw&gt;threshold,</a:t>
            </a:r>
          </a:p>
          <a:p>
            <a:pPr lvl="0">
              <a:spcBef>
                <a:spcPts val="0"/>
              </a:spcBef>
              <a:buNone/>
            </a:pPr>
            <a:r>
              <a:rPr lang="en-US" sz="1800"/>
              <a:t>  invoke QoS class</a:t>
            </a:r>
          </a:p>
          <a:p>
            <a:pPr lvl="0">
              <a:spcBef>
                <a:spcPts val="0"/>
              </a:spcBef>
              <a:buNone/>
            </a:pPr>
            <a:r>
              <a:rPr lang="en-US" sz="1800"/>
              <a:t>else																		</a:t>
            </a:r>
          </a:p>
          <a:p>
            <a:pPr lvl="0">
              <a:spcBef>
                <a:spcPts val="0"/>
              </a:spcBef>
              <a:buNone/>
            </a:pPr>
            <a:r>
              <a:rPr lang="en-US" sz="1800"/>
              <a:t>  use default controller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838200" y="329100"/>
            <a:ext cx="10515600" cy="101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Results ( </a:t>
            </a:r>
            <a:r>
              <a:rPr lang="en-US" sz="3600"/>
              <a:t>No Congestion- Without QoS )</a:t>
            </a:r>
            <a:r>
              <a:rPr b="0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130" name="Shape 130"/>
          <p:cNvPicPr preferRelativeResize="0"/>
          <p:nvPr/>
        </p:nvPicPr>
        <p:blipFill rotWithShape="1">
          <a:blip r:embed="rId3">
            <a:alphaModFix/>
          </a:blip>
          <a:srcRect b="0" l="0" r="0" t="27134"/>
          <a:stretch/>
        </p:blipFill>
        <p:spPr>
          <a:xfrm>
            <a:off x="661050" y="1581375"/>
            <a:ext cx="5390975" cy="564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Shape 131"/>
          <p:cNvPicPr preferRelativeResize="0"/>
          <p:nvPr/>
        </p:nvPicPr>
        <p:blipFill rotWithShape="1">
          <a:blip r:embed="rId4">
            <a:alphaModFix/>
          </a:blip>
          <a:srcRect b="12838" l="0" r="4879" t="0"/>
          <a:stretch/>
        </p:blipFill>
        <p:spPr>
          <a:xfrm>
            <a:off x="661050" y="2298750"/>
            <a:ext cx="5231800" cy="110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/>
          <p:cNvPicPr preferRelativeResize="0"/>
          <p:nvPr/>
        </p:nvPicPr>
        <p:blipFill rotWithShape="1">
          <a:blip r:embed="rId5">
            <a:alphaModFix/>
          </a:blip>
          <a:srcRect b="15859" l="0" r="0" t="6434"/>
          <a:stretch/>
        </p:blipFill>
        <p:spPr>
          <a:xfrm>
            <a:off x="661049" y="3817275"/>
            <a:ext cx="5500024" cy="1017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/>
          <p:cNvPicPr preferRelativeResize="0"/>
          <p:nvPr/>
        </p:nvPicPr>
        <p:blipFill rotWithShape="1">
          <a:blip r:embed="rId6">
            <a:alphaModFix/>
          </a:blip>
          <a:srcRect b="0" l="0" r="5482" t="0"/>
          <a:stretch/>
        </p:blipFill>
        <p:spPr>
          <a:xfrm>
            <a:off x="661049" y="5337600"/>
            <a:ext cx="5390975" cy="108671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4" name="Shape 134"/>
          <p:cNvCxnSpPr/>
          <p:nvPr/>
        </p:nvCxnSpPr>
        <p:spPr>
          <a:xfrm>
            <a:off x="6169150" y="1194825"/>
            <a:ext cx="17700" cy="5588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pic>
        <p:nvPicPr>
          <p:cNvPr id="135" name="Shape 135"/>
          <p:cNvPicPr preferRelativeResize="0"/>
          <p:nvPr/>
        </p:nvPicPr>
        <p:blipFill rotWithShape="1">
          <a:blip r:embed="rId7">
            <a:alphaModFix/>
          </a:blip>
          <a:srcRect b="0" l="0" r="832" t="911"/>
          <a:stretch/>
        </p:blipFill>
        <p:spPr>
          <a:xfrm>
            <a:off x="6782875" y="1346400"/>
            <a:ext cx="5187849" cy="1325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872900" y="4555000"/>
            <a:ext cx="5051779" cy="127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Shape 13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822974" y="3044525"/>
            <a:ext cx="5231801" cy="1272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6866925" y="6230475"/>
            <a:ext cx="5187851" cy="328025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Shape 139"/>
          <p:cNvSpPr/>
          <p:nvPr/>
        </p:nvSpPr>
        <p:spPr>
          <a:xfrm>
            <a:off x="121900" y="1581375"/>
            <a:ext cx="451200" cy="453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h1</a:t>
            </a:r>
          </a:p>
        </p:txBody>
      </p:sp>
      <p:sp>
        <p:nvSpPr>
          <p:cNvPr id="140" name="Shape 140"/>
          <p:cNvSpPr/>
          <p:nvPr/>
        </p:nvSpPr>
        <p:spPr>
          <a:xfrm>
            <a:off x="121900" y="2440900"/>
            <a:ext cx="451200" cy="453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h2</a:t>
            </a:r>
          </a:p>
        </p:txBody>
      </p:sp>
      <p:sp>
        <p:nvSpPr>
          <p:cNvPr id="141" name="Shape 141"/>
          <p:cNvSpPr/>
          <p:nvPr/>
        </p:nvSpPr>
        <p:spPr>
          <a:xfrm>
            <a:off x="121900" y="3777200"/>
            <a:ext cx="451200" cy="453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h3</a:t>
            </a:r>
          </a:p>
        </p:txBody>
      </p:sp>
      <p:sp>
        <p:nvSpPr>
          <p:cNvPr id="142" name="Shape 142"/>
          <p:cNvSpPr/>
          <p:nvPr/>
        </p:nvSpPr>
        <p:spPr>
          <a:xfrm>
            <a:off x="121900" y="5269450"/>
            <a:ext cx="451200" cy="453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h4</a:t>
            </a:r>
          </a:p>
        </p:txBody>
      </p:sp>
      <p:sp>
        <p:nvSpPr>
          <p:cNvPr id="143" name="Shape 143"/>
          <p:cNvSpPr/>
          <p:nvPr/>
        </p:nvSpPr>
        <p:spPr>
          <a:xfrm>
            <a:off x="6266425" y="1334212"/>
            <a:ext cx="451200" cy="453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h1</a:t>
            </a:r>
          </a:p>
        </p:txBody>
      </p:sp>
      <p:sp>
        <p:nvSpPr>
          <p:cNvPr id="144" name="Shape 144"/>
          <p:cNvSpPr/>
          <p:nvPr/>
        </p:nvSpPr>
        <p:spPr>
          <a:xfrm>
            <a:off x="6266425" y="3044512"/>
            <a:ext cx="451200" cy="453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h2</a:t>
            </a:r>
          </a:p>
        </p:txBody>
      </p:sp>
      <p:sp>
        <p:nvSpPr>
          <p:cNvPr id="145" name="Shape 145"/>
          <p:cNvSpPr/>
          <p:nvPr/>
        </p:nvSpPr>
        <p:spPr>
          <a:xfrm>
            <a:off x="6266425" y="4606237"/>
            <a:ext cx="451200" cy="453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h3</a:t>
            </a:r>
          </a:p>
        </p:txBody>
      </p:sp>
      <p:sp>
        <p:nvSpPr>
          <p:cNvPr id="146" name="Shape 146"/>
          <p:cNvSpPr/>
          <p:nvPr/>
        </p:nvSpPr>
        <p:spPr>
          <a:xfrm>
            <a:off x="6266412" y="6167962"/>
            <a:ext cx="451200" cy="453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h4</a:t>
            </a:r>
          </a:p>
        </p:txBody>
      </p:sp>
      <p:cxnSp>
        <p:nvCxnSpPr>
          <p:cNvPr id="147" name="Shape 147"/>
          <p:cNvCxnSpPr>
            <a:stCxn id="131" idx="2"/>
          </p:cNvCxnSpPr>
          <p:nvPr/>
        </p:nvCxnSpPr>
        <p:spPr>
          <a:xfrm flipH="1" rot="10800000">
            <a:off x="3276950" y="3406550"/>
            <a:ext cx="1224900" cy="9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8" name="Shape 148"/>
          <p:cNvCxnSpPr/>
          <p:nvPr/>
        </p:nvCxnSpPr>
        <p:spPr>
          <a:xfrm flipH="1" rot="10800000">
            <a:off x="3350100" y="4832300"/>
            <a:ext cx="1224900" cy="9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9" name="Shape 149"/>
          <p:cNvCxnSpPr/>
          <p:nvPr/>
        </p:nvCxnSpPr>
        <p:spPr>
          <a:xfrm flipH="1" rot="10800000">
            <a:off x="7309875" y="4057625"/>
            <a:ext cx="748800" cy="21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0" name="Shape 150"/>
          <p:cNvCxnSpPr/>
          <p:nvPr/>
        </p:nvCxnSpPr>
        <p:spPr>
          <a:xfrm flipH="1" rot="10800000">
            <a:off x="7309875" y="2366625"/>
            <a:ext cx="748800" cy="21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1" name="Shape 151"/>
          <p:cNvCxnSpPr/>
          <p:nvPr/>
        </p:nvCxnSpPr>
        <p:spPr>
          <a:xfrm flipH="1" rot="10800000">
            <a:off x="7309875" y="5543662"/>
            <a:ext cx="748800" cy="21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52" name="Shape 152"/>
          <p:cNvSpPr/>
          <p:nvPr/>
        </p:nvSpPr>
        <p:spPr>
          <a:xfrm>
            <a:off x="1109475" y="5852150"/>
            <a:ext cx="3645300" cy="5973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773075" y="36515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/>
              <a:t>Results ( Congestion- With QoS )</a:t>
            </a:r>
            <a:r>
              <a:rPr lang="en-US"/>
              <a:t> 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159" name="Shape 159"/>
          <p:cNvPicPr preferRelativeResize="0"/>
          <p:nvPr/>
        </p:nvPicPr>
        <p:blipFill rotWithShape="1">
          <a:blip r:embed="rId3">
            <a:alphaModFix/>
          </a:blip>
          <a:srcRect b="17200" l="0" r="12195" t="5941"/>
          <a:stretch/>
        </p:blipFill>
        <p:spPr>
          <a:xfrm>
            <a:off x="773075" y="1516250"/>
            <a:ext cx="5245600" cy="1058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 rotWithShape="1">
          <a:blip r:embed="rId4">
            <a:alphaModFix/>
          </a:blip>
          <a:srcRect b="0" l="0" r="9288" t="0"/>
          <a:stretch/>
        </p:blipFill>
        <p:spPr>
          <a:xfrm>
            <a:off x="773075" y="4203025"/>
            <a:ext cx="5030088" cy="1058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5850" y="5523225"/>
            <a:ext cx="5245599" cy="1026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Shape 162"/>
          <p:cNvPicPr preferRelativeResize="0"/>
          <p:nvPr/>
        </p:nvPicPr>
        <p:blipFill rotWithShape="1">
          <a:blip r:embed="rId6">
            <a:alphaModFix/>
          </a:blip>
          <a:srcRect b="0" l="0" r="6890" t="0"/>
          <a:stretch/>
        </p:blipFill>
        <p:spPr>
          <a:xfrm>
            <a:off x="744600" y="2870075"/>
            <a:ext cx="4967213" cy="1058525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Shape 163"/>
          <p:cNvSpPr/>
          <p:nvPr/>
        </p:nvSpPr>
        <p:spPr>
          <a:xfrm>
            <a:off x="121900" y="1516250"/>
            <a:ext cx="451200" cy="453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h1</a:t>
            </a:r>
          </a:p>
        </p:txBody>
      </p:sp>
      <p:sp>
        <p:nvSpPr>
          <p:cNvPr id="164" name="Shape 164"/>
          <p:cNvSpPr/>
          <p:nvPr/>
        </p:nvSpPr>
        <p:spPr>
          <a:xfrm>
            <a:off x="121900" y="2870075"/>
            <a:ext cx="451200" cy="453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h2</a:t>
            </a:r>
          </a:p>
        </p:txBody>
      </p:sp>
      <p:sp>
        <p:nvSpPr>
          <p:cNvPr id="165" name="Shape 165"/>
          <p:cNvSpPr/>
          <p:nvPr/>
        </p:nvSpPr>
        <p:spPr>
          <a:xfrm>
            <a:off x="121900" y="4281225"/>
            <a:ext cx="451200" cy="453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h3</a:t>
            </a:r>
          </a:p>
        </p:txBody>
      </p:sp>
      <p:sp>
        <p:nvSpPr>
          <p:cNvPr id="166" name="Shape 166"/>
          <p:cNvSpPr/>
          <p:nvPr/>
        </p:nvSpPr>
        <p:spPr>
          <a:xfrm>
            <a:off x="121900" y="5523225"/>
            <a:ext cx="451200" cy="453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h4</a:t>
            </a:r>
          </a:p>
        </p:txBody>
      </p:sp>
      <p:sp>
        <p:nvSpPr>
          <p:cNvPr id="167" name="Shape 167"/>
          <p:cNvSpPr/>
          <p:nvPr/>
        </p:nvSpPr>
        <p:spPr>
          <a:xfrm>
            <a:off x="6119237" y="1390675"/>
            <a:ext cx="451200" cy="453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h1</a:t>
            </a:r>
          </a:p>
        </p:txBody>
      </p:sp>
      <p:sp>
        <p:nvSpPr>
          <p:cNvPr id="168" name="Shape 168"/>
          <p:cNvSpPr/>
          <p:nvPr/>
        </p:nvSpPr>
        <p:spPr>
          <a:xfrm>
            <a:off x="6112487" y="2871812"/>
            <a:ext cx="451200" cy="453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h2</a:t>
            </a:r>
          </a:p>
        </p:txBody>
      </p:sp>
      <p:sp>
        <p:nvSpPr>
          <p:cNvPr id="169" name="Shape 169"/>
          <p:cNvSpPr/>
          <p:nvPr/>
        </p:nvSpPr>
        <p:spPr>
          <a:xfrm>
            <a:off x="6112487" y="4505787"/>
            <a:ext cx="451200" cy="453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h3</a:t>
            </a:r>
          </a:p>
        </p:txBody>
      </p:sp>
      <p:sp>
        <p:nvSpPr>
          <p:cNvPr id="170" name="Shape 170"/>
          <p:cNvSpPr/>
          <p:nvPr/>
        </p:nvSpPr>
        <p:spPr>
          <a:xfrm>
            <a:off x="6112487" y="6044650"/>
            <a:ext cx="451200" cy="4530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h4</a:t>
            </a:r>
          </a:p>
        </p:txBody>
      </p:sp>
      <p:pic>
        <p:nvPicPr>
          <p:cNvPr id="171" name="Shape 17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671024" y="1329896"/>
            <a:ext cx="5459425" cy="13704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Shape 172"/>
          <p:cNvPicPr preferRelativeResize="0"/>
          <p:nvPr/>
        </p:nvPicPr>
        <p:blipFill rotWithShape="1">
          <a:blip r:embed="rId8">
            <a:alphaModFix/>
          </a:blip>
          <a:srcRect b="4434" l="0" r="0" t="0"/>
          <a:stretch/>
        </p:blipFill>
        <p:spPr>
          <a:xfrm>
            <a:off x="6617825" y="2940225"/>
            <a:ext cx="5459424" cy="132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Shape 17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617825" y="4505799"/>
            <a:ext cx="5459417" cy="1325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Shape 17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724750" y="6080075"/>
            <a:ext cx="5245599" cy="38215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5" name="Shape 175"/>
          <p:cNvCxnSpPr/>
          <p:nvPr/>
        </p:nvCxnSpPr>
        <p:spPr>
          <a:xfrm flipH="1" rot="10800000">
            <a:off x="7171875" y="2389200"/>
            <a:ext cx="748800" cy="21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76" name="Shape 176"/>
          <p:cNvCxnSpPr/>
          <p:nvPr/>
        </p:nvCxnSpPr>
        <p:spPr>
          <a:xfrm flipH="1" rot="10800000">
            <a:off x="7171875" y="4014725"/>
            <a:ext cx="748800" cy="21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77" name="Shape 177"/>
          <p:cNvCxnSpPr/>
          <p:nvPr/>
        </p:nvCxnSpPr>
        <p:spPr>
          <a:xfrm flipH="1" rot="10800000">
            <a:off x="6987075" y="5523225"/>
            <a:ext cx="748800" cy="21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78" name="Shape 178"/>
          <p:cNvCxnSpPr/>
          <p:nvPr/>
        </p:nvCxnSpPr>
        <p:spPr>
          <a:xfrm>
            <a:off x="3347500" y="2595650"/>
            <a:ext cx="1041600" cy="12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79" name="Shape 179"/>
          <p:cNvCxnSpPr/>
          <p:nvPr/>
        </p:nvCxnSpPr>
        <p:spPr>
          <a:xfrm>
            <a:off x="3207300" y="3940150"/>
            <a:ext cx="1041600" cy="12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80" name="Shape 180"/>
          <p:cNvCxnSpPr/>
          <p:nvPr/>
        </p:nvCxnSpPr>
        <p:spPr>
          <a:xfrm>
            <a:off x="3262150" y="5262000"/>
            <a:ext cx="1041600" cy="12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81" name="Shape 181"/>
          <p:cNvSpPr/>
          <p:nvPr/>
        </p:nvSpPr>
        <p:spPr>
          <a:xfrm>
            <a:off x="1109475" y="5972500"/>
            <a:ext cx="3499200" cy="5973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7" name="Shape 187"/>
          <p:cNvCxnSpPr/>
          <p:nvPr/>
        </p:nvCxnSpPr>
        <p:spPr>
          <a:xfrm flipH="1">
            <a:off x="5994793" y="1503451"/>
            <a:ext cx="655789" cy="615121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88" name="Shape 188"/>
          <p:cNvSpPr/>
          <p:nvPr/>
        </p:nvSpPr>
        <p:spPr>
          <a:xfrm>
            <a:off x="4186721" y="3374771"/>
            <a:ext cx="2652990" cy="93229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/>
          <p:nvPr/>
        </p:nvSpPr>
        <p:spPr>
          <a:xfrm>
            <a:off x="9208539" y="2560473"/>
            <a:ext cx="1795790" cy="998645"/>
          </a:xfrm>
          <a:prstGeom prst="rect">
            <a:avLst/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POX</a:t>
            </a:r>
          </a:p>
        </p:txBody>
      </p:sp>
      <p:sp>
        <p:nvSpPr>
          <p:cNvPr id="190" name="Shape 190"/>
          <p:cNvSpPr/>
          <p:nvPr/>
        </p:nvSpPr>
        <p:spPr>
          <a:xfrm>
            <a:off x="4381401" y="3440410"/>
            <a:ext cx="699851" cy="859123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B4D4A5"/>
              </a:gs>
              <a:gs pos="50000">
                <a:srgbClr val="A8CD97"/>
              </a:gs>
              <a:gs pos="100000">
                <a:srgbClr val="9BC985"/>
              </a:gs>
            </a:gsLst>
            <a:lin ang="5400000" scaled="0"/>
          </a:gradFill>
          <a:ln cap="flat" cmpd="sng" w="9525">
            <a:solidFill>
              <a:schemeClr val="accent6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q1</a:t>
            </a:r>
          </a:p>
        </p:txBody>
      </p:sp>
      <p:sp>
        <p:nvSpPr>
          <p:cNvPr id="191" name="Shape 191"/>
          <p:cNvSpPr/>
          <p:nvPr/>
        </p:nvSpPr>
        <p:spPr>
          <a:xfrm>
            <a:off x="5190496" y="3440410"/>
            <a:ext cx="699851" cy="859123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B4D4A5"/>
              </a:gs>
              <a:gs pos="50000">
                <a:srgbClr val="A8CD97"/>
              </a:gs>
              <a:gs pos="100000">
                <a:srgbClr val="9BC985"/>
              </a:gs>
            </a:gsLst>
            <a:lin ang="5400000" scaled="0"/>
          </a:gradFill>
          <a:ln cap="flat" cmpd="sng" w="9525">
            <a:solidFill>
              <a:schemeClr val="accent6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q2</a:t>
            </a:r>
          </a:p>
        </p:txBody>
      </p:sp>
      <p:sp>
        <p:nvSpPr>
          <p:cNvPr id="192" name="Shape 192"/>
          <p:cNvSpPr/>
          <p:nvPr/>
        </p:nvSpPr>
        <p:spPr>
          <a:xfrm>
            <a:off x="5999592" y="3440410"/>
            <a:ext cx="699851" cy="859123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B4D4A5"/>
              </a:gs>
              <a:gs pos="50000">
                <a:srgbClr val="A8CD97"/>
              </a:gs>
              <a:gs pos="100000">
                <a:srgbClr val="9BC985"/>
              </a:gs>
            </a:gsLst>
            <a:lin ang="5400000" scaled="0"/>
          </a:gradFill>
          <a:ln cap="flat" cmpd="sng" w="9525">
            <a:solidFill>
              <a:schemeClr val="accent6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q3</a:t>
            </a:r>
          </a:p>
        </p:txBody>
      </p:sp>
      <p:sp>
        <p:nvSpPr>
          <p:cNvPr id="193" name="Shape 193"/>
          <p:cNvSpPr/>
          <p:nvPr/>
        </p:nvSpPr>
        <p:spPr>
          <a:xfrm>
            <a:off x="4015158" y="523829"/>
            <a:ext cx="1078931" cy="1009713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h4</a:t>
            </a:r>
          </a:p>
        </p:txBody>
      </p:sp>
      <p:sp>
        <p:nvSpPr>
          <p:cNvPr id="194" name="Shape 194"/>
          <p:cNvSpPr/>
          <p:nvPr/>
        </p:nvSpPr>
        <p:spPr>
          <a:xfrm>
            <a:off x="2400593" y="4867457"/>
            <a:ext cx="1078931" cy="1009713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h1</a:t>
            </a:r>
          </a:p>
        </p:txBody>
      </p:sp>
      <p:sp>
        <p:nvSpPr>
          <p:cNvPr id="195" name="Shape 195"/>
          <p:cNvSpPr/>
          <p:nvPr/>
        </p:nvSpPr>
        <p:spPr>
          <a:xfrm>
            <a:off x="5094089" y="4867455"/>
            <a:ext cx="1078931" cy="1009713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h2</a:t>
            </a:r>
          </a:p>
        </p:txBody>
      </p:sp>
      <p:sp>
        <p:nvSpPr>
          <p:cNvPr id="196" name="Shape 196"/>
          <p:cNvSpPr/>
          <p:nvPr/>
        </p:nvSpPr>
        <p:spPr>
          <a:xfrm>
            <a:off x="7741767" y="4867455"/>
            <a:ext cx="1078931" cy="1009713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h3</a:t>
            </a:r>
          </a:p>
        </p:txBody>
      </p:sp>
      <p:cxnSp>
        <p:nvCxnSpPr>
          <p:cNvPr id="197" name="Shape 197"/>
          <p:cNvCxnSpPr>
            <a:stCxn id="194" idx="0"/>
          </p:cNvCxnSpPr>
          <p:nvPr/>
        </p:nvCxnSpPr>
        <p:spPr>
          <a:xfrm flipH="1" rot="10800000">
            <a:off x="2940059" y="4247057"/>
            <a:ext cx="1540799" cy="6204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98" name="Shape 198"/>
          <p:cNvCxnSpPr>
            <a:stCxn id="195" idx="0"/>
          </p:cNvCxnSpPr>
          <p:nvPr/>
        </p:nvCxnSpPr>
        <p:spPr>
          <a:xfrm rot="10800000">
            <a:off x="5633555" y="4247055"/>
            <a:ext cx="0" cy="6204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99" name="Shape 199"/>
          <p:cNvCxnSpPr>
            <a:stCxn id="196" idx="0"/>
          </p:cNvCxnSpPr>
          <p:nvPr/>
        </p:nvCxnSpPr>
        <p:spPr>
          <a:xfrm rot="10800000">
            <a:off x="6539132" y="4277955"/>
            <a:ext cx="1742100" cy="589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00" name="Shape 20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/>
              <a:t>Extension (&gt;1 switch)</a:t>
            </a:r>
          </a:p>
        </p:txBody>
      </p:sp>
      <p:sp>
        <p:nvSpPr>
          <p:cNvPr id="201" name="Shape 201"/>
          <p:cNvSpPr/>
          <p:nvPr/>
        </p:nvSpPr>
        <p:spPr>
          <a:xfrm>
            <a:off x="4186721" y="2085385"/>
            <a:ext cx="2652990" cy="674263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Switch 2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5058444" y="3348291"/>
            <a:ext cx="105267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Switch 1</a:t>
            </a:r>
          </a:p>
        </p:txBody>
      </p:sp>
      <p:cxnSp>
        <p:nvCxnSpPr>
          <p:cNvPr id="203" name="Shape 203"/>
          <p:cNvCxnSpPr/>
          <p:nvPr/>
        </p:nvCxnSpPr>
        <p:spPr>
          <a:xfrm>
            <a:off x="5633555" y="2786131"/>
            <a:ext cx="0" cy="58864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04" name="Shape 204"/>
          <p:cNvCxnSpPr>
            <a:endCxn id="189" idx="1"/>
          </p:cNvCxnSpPr>
          <p:nvPr/>
        </p:nvCxnSpPr>
        <p:spPr>
          <a:xfrm flipH="1" rot="10800000">
            <a:off x="6839739" y="3059796"/>
            <a:ext cx="2368800" cy="9378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05" name="Shape 205"/>
          <p:cNvCxnSpPr>
            <a:endCxn id="189" idx="1"/>
          </p:cNvCxnSpPr>
          <p:nvPr/>
        </p:nvCxnSpPr>
        <p:spPr>
          <a:xfrm>
            <a:off x="6839739" y="2560596"/>
            <a:ext cx="2368800" cy="499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06" name="Shape 206"/>
          <p:cNvSpPr/>
          <p:nvPr/>
        </p:nvSpPr>
        <p:spPr>
          <a:xfrm>
            <a:off x="6111117" y="493739"/>
            <a:ext cx="1078931" cy="1009713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h5</a:t>
            </a:r>
          </a:p>
        </p:txBody>
      </p:sp>
      <p:cxnSp>
        <p:nvCxnSpPr>
          <p:cNvPr id="207" name="Shape 207"/>
          <p:cNvCxnSpPr>
            <a:stCxn id="193" idx="2"/>
          </p:cNvCxnSpPr>
          <p:nvPr/>
        </p:nvCxnSpPr>
        <p:spPr>
          <a:xfrm>
            <a:off x="4554624" y="1533542"/>
            <a:ext cx="539400" cy="5619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.</a:t>
            </a: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4800"/>
              <a:t>Thanks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테마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