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  <p:embeddedFont>
      <p:font typeface="Questrial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Questrial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png"/><Relationship Id="rId4" Type="http://schemas.openxmlformats.org/officeDocument/2006/relationships/image" Target="../media/image01.png"/><Relationship Id="rId5" Type="http://schemas.openxmlformats.org/officeDocument/2006/relationships/image" Target="../media/image03.png"/><Relationship Id="rId6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1489097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lang="en" sz="3000">
                <a:latin typeface="Times New Roman"/>
                <a:ea typeface="Times New Roman"/>
                <a:cs typeface="Times New Roman"/>
                <a:sym typeface="Times New Roman"/>
              </a:rPr>
              <a:t>AquaScale Data Collection Android Application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-11" y="27532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lnSpc>
                <a:spcPct val="11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YUJIN XIE</a:t>
            </a:r>
          </a:p>
          <a:p>
            <a:pPr lvl="0" algn="ctr">
              <a:lnSpc>
                <a:spcPct val="110000"/>
              </a:lnSpc>
              <a:spcBef>
                <a:spcPts val="8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YANG JIAO</a:t>
            </a:r>
          </a:p>
          <a:p>
            <a:pPr lvl="0" algn="ctr">
              <a:lnSpc>
                <a:spcPct val="110000"/>
              </a:lnSpc>
              <a:spcBef>
                <a:spcPts val="8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XUE YANG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Motivation &amp; Goal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b="1" lang="en"/>
              <a:t>Motivation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1400">
                <a:solidFill>
                  <a:srgbClr val="000000"/>
                </a:solidFill>
              </a:rPr>
              <a:t>Gather water leakage information for public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eriod"/>
            </a:pPr>
            <a:r>
              <a:rPr lang="en" sz="1400">
                <a:solidFill>
                  <a:srgbClr val="000000"/>
                </a:solidFill>
              </a:rPr>
              <a:t>Reduce damage caused by water leakage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eriod"/>
            </a:pPr>
            <a:r>
              <a:rPr lang="en" sz="1400">
                <a:solidFill>
                  <a:srgbClr val="000000"/>
                </a:solidFill>
              </a:rPr>
              <a:t>Analyze water leakage information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eriod"/>
            </a:pPr>
            <a:r>
              <a:rPr lang="en" sz="1400">
                <a:solidFill>
                  <a:srgbClr val="000000"/>
                </a:solidFill>
              </a:rPr>
              <a:t>Reduce resource wastage</a:t>
            </a:r>
          </a:p>
          <a:p>
            <a:pPr indent="-139700" lvl="0" marL="254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b="1" lang="en">
                <a:solidFill>
                  <a:srgbClr val="000000"/>
                </a:solidFill>
              </a:rPr>
              <a:t>Goal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eriod"/>
            </a:pPr>
            <a:r>
              <a:rPr lang="en" sz="1400">
                <a:solidFill>
                  <a:srgbClr val="000000"/>
                </a:solidFill>
              </a:rPr>
              <a:t>Build an android application to implement the function: locating user’s real-time locations, report water leakage, display user’s report statistic information and push notification to target user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eriod"/>
            </a:pPr>
            <a:r>
              <a:rPr lang="en" sz="1400">
                <a:solidFill>
                  <a:srgbClr val="000000"/>
                </a:solidFill>
              </a:rPr>
              <a:t>Design and implement user filter algorithm to help choose target push notification user</a:t>
            </a:r>
          </a:p>
          <a:p>
            <a:pPr indent="-254000" lvl="0" marL="254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Arial"/>
              <a:buNone/>
            </a:pPr>
            <a:r>
              <a:t/>
            </a:r>
            <a:endParaRPr sz="24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54000" lvl="0" marL="254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54000" lvl="0" marL="254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Related Work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Cloud Computing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MongoDB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Google Map real time location locating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Community Data Filter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Notification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System Design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65675" y="5389250"/>
            <a:ext cx="8520600" cy="107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478125" y="1231825"/>
            <a:ext cx="2866200" cy="2161200"/>
          </a:xfrm>
          <a:prstGeom prst="rect">
            <a:avLst/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561050" y="1983775"/>
            <a:ext cx="937200" cy="965400"/>
          </a:xfrm>
          <a:prstGeom prst="flowChartAlternateProcess">
            <a:avLst/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Google Map Service</a:t>
            </a:r>
          </a:p>
        </p:txBody>
      </p:sp>
      <p:sp>
        <p:nvSpPr>
          <p:cNvPr id="107" name="Shape 107"/>
          <p:cNvSpPr/>
          <p:nvPr/>
        </p:nvSpPr>
        <p:spPr>
          <a:xfrm>
            <a:off x="1877450" y="1983775"/>
            <a:ext cx="1018500" cy="965400"/>
          </a:xfrm>
          <a:prstGeom prst="flowChartAlternateProcess">
            <a:avLst/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Report Leakage</a:t>
            </a:r>
          </a:p>
        </p:txBody>
      </p:sp>
      <p:sp>
        <p:nvSpPr>
          <p:cNvPr id="108" name="Shape 108"/>
          <p:cNvSpPr/>
          <p:nvPr/>
        </p:nvSpPr>
        <p:spPr>
          <a:xfrm>
            <a:off x="1503475" y="2380750"/>
            <a:ext cx="374100" cy="248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5215950" y="1196300"/>
            <a:ext cx="1824000" cy="2161200"/>
          </a:xfrm>
          <a:prstGeom prst="rect">
            <a:avLst/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 txBox="1"/>
          <p:nvPr/>
        </p:nvSpPr>
        <p:spPr>
          <a:xfrm>
            <a:off x="5222650" y="1302900"/>
            <a:ext cx="10185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Parse DB</a:t>
            </a:r>
          </a:p>
        </p:txBody>
      </p:sp>
      <p:sp>
        <p:nvSpPr>
          <p:cNvPr id="111" name="Shape 111"/>
          <p:cNvSpPr/>
          <p:nvPr/>
        </p:nvSpPr>
        <p:spPr>
          <a:xfrm>
            <a:off x="5469825" y="1966200"/>
            <a:ext cx="374100" cy="414550"/>
          </a:xfrm>
          <a:prstGeom prst="flowChartMagneticDisk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/>
        </p:nvSpPr>
        <p:spPr>
          <a:xfrm flipH="1">
            <a:off x="6249975" y="1990600"/>
            <a:ext cx="374100" cy="402600"/>
          </a:xfrm>
          <a:prstGeom prst="flowChartMagneticDisk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 txBox="1"/>
          <p:nvPr/>
        </p:nvSpPr>
        <p:spPr>
          <a:xfrm>
            <a:off x="473000" y="1262225"/>
            <a:ext cx="793500" cy="3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User 1</a:t>
            </a:r>
            <a:r>
              <a:rPr lang="en"/>
              <a:t> </a:t>
            </a:r>
          </a:p>
        </p:txBody>
      </p:sp>
      <p:sp>
        <p:nvSpPr>
          <p:cNvPr id="114" name="Shape 114"/>
          <p:cNvSpPr/>
          <p:nvPr/>
        </p:nvSpPr>
        <p:spPr>
          <a:xfrm>
            <a:off x="3368200" y="2068050"/>
            <a:ext cx="1824000" cy="687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</a:t>
            </a:r>
            <a:r>
              <a:rPr b="1" lang="en" sz="1200"/>
              <a:t>Store Report Data</a:t>
            </a:r>
          </a:p>
        </p:txBody>
      </p:sp>
      <p:sp>
        <p:nvSpPr>
          <p:cNvPr id="115" name="Shape 115"/>
          <p:cNvSpPr/>
          <p:nvPr/>
        </p:nvSpPr>
        <p:spPr>
          <a:xfrm>
            <a:off x="4078875" y="3663950"/>
            <a:ext cx="722400" cy="414600"/>
          </a:xfrm>
          <a:prstGeom prst="rect">
            <a:avLst/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User 2</a:t>
            </a:r>
          </a:p>
        </p:txBody>
      </p:sp>
      <p:sp>
        <p:nvSpPr>
          <p:cNvPr id="116" name="Shape 116"/>
          <p:cNvSpPr/>
          <p:nvPr/>
        </p:nvSpPr>
        <p:spPr>
          <a:xfrm>
            <a:off x="4527400" y="3970325"/>
            <a:ext cx="722400" cy="414600"/>
          </a:xfrm>
          <a:prstGeom prst="rect">
            <a:avLst/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User 3</a:t>
            </a:r>
          </a:p>
        </p:txBody>
      </p:sp>
      <p:sp>
        <p:nvSpPr>
          <p:cNvPr id="117" name="Shape 117"/>
          <p:cNvSpPr/>
          <p:nvPr/>
        </p:nvSpPr>
        <p:spPr>
          <a:xfrm>
            <a:off x="5212725" y="4303575"/>
            <a:ext cx="722400" cy="414600"/>
          </a:xfrm>
          <a:prstGeom prst="rect">
            <a:avLst/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User 4</a:t>
            </a:r>
          </a:p>
        </p:txBody>
      </p:sp>
      <p:sp>
        <p:nvSpPr>
          <p:cNvPr id="118" name="Shape 118"/>
          <p:cNvSpPr/>
          <p:nvPr/>
        </p:nvSpPr>
        <p:spPr>
          <a:xfrm>
            <a:off x="5093150" y="3363850"/>
            <a:ext cx="1201200" cy="817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000"/>
              <a:t>Push Notification</a:t>
            </a:r>
          </a:p>
        </p:txBody>
      </p:sp>
      <p:sp>
        <p:nvSpPr>
          <p:cNvPr id="119" name="Shape 119"/>
          <p:cNvSpPr/>
          <p:nvPr/>
        </p:nvSpPr>
        <p:spPr>
          <a:xfrm>
            <a:off x="5595775" y="2636550"/>
            <a:ext cx="876600" cy="402600"/>
          </a:xfrm>
          <a:prstGeom prst="roundRect">
            <a:avLst>
              <a:gd fmla="val 16667" name="adj"/>
            </a:avLst>
          </a:pr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/>
              <a:t>Algorithm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A4C2F4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Test &amp; Evaluation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5460325"/>
            <a:ext cx="3987900" cy="494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3749" y="1344750"/>
            <a:ext cx="1618975" cy="2880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20475" y="764350"/>
            <a:ext cx="1618975" cy="2880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39449" y="410000"/>
            <a:ext cx="1618975" cy="2880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358424" y="77375"/>
            <a:ext cx="1702174" cy="3028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