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EF9DC-562A-4124-B070-6EED773B581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AD236-3320-479D-9F77-A35E2EF53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D236-3320-479D-9F77-A35E2EF53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D236-3320-479D-9F77-A35E2EF53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snapshots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D236-3320-479D-9F77-A35E2EF53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snapshots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AD236-3320-479D-9F77-A35E2EF53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C14D319-DE94-4095-9806-2F4C220DB68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AA52608-507E-436A-BB36-5B6D88720B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Team 13</a:t>
            </a:r>
          </a:p>
          <a:p>
            <a:r>
              <a:rPr lang="en-US" dirty="0" smtClean="0"/>
              <a:t>Ashwin </a:t>
            </a:r>
            <a:r>
              <a:rPr lang="en-US" dirty="0" err="1" smtClean="0"/>
              <a:t>Achar</a:t>
            </a:r>
            <a:endParaRPr lang="en-US" dirty="0" smtClean="0"/>
          </a:p>
          <a:p>
            <a:r>
              <a:rPr lang="en-US" dirty="0" smtClean="0"/>
              <a:t>Kana </a:t>
            </a:r>
            <a:r>
              <a:rPr lang="en-US" dirty="0" err="1" smtClean="0"/>
              <a:t>Horie</a:t>
            </a:r>
            <a:endParaRPr lang="en-US" dirty="0" smtClean="0"/>
          </a:p>
          <a:p>
            <a:r>
              <a:rPr lang="en-US" dirty="0" smtClean="0"/>
              <a:t>Kelly Kwan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Monitoring Publish-Subscribe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8448"/>
            <a:ext cx="4953000" cy="4937760"/>
          </a:xfrm>
        </p:spPr>
        <p:txBody>
          <a:bodyPr>
            <a:noAutofit/>
          </a:bodyPr>
          <a:lstStyle/>
          <a:p>
            <a:pPr marL="45720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Motivation</a:t>
            </a:r>
          </a:p>
          <a:p>
            <a:pPr marL="508000" indent="0">
              <a:buNone/>
            </a:pPr>
            <a:r>
              <a:rPr lang="en-US" sz="1800" dirty="0" smtClean="0"/>
              <a:t>Track nearby wildlife</a:t>
            </a:r>
          </a:p>
          <a:p>
            <a:pPr marL="919163" lvl="2" indent="-360363">
              <a:buFont typeface="+mj-lt"/>
              <a:buAutoNum type="arabicPeriod"/>
            </a:pPr>
            <a:r>
              <a:rPr lang="en-US" dirty="0" smtClean="0"/>
              <a:t>For researchers: to locate animals of interest to tag</a:t>
            </a:r>
          </a:p>
          <a:p>
            <a:pPr marL="919163" lvl="2" indent="-360363">
              <a:buFont typeface="+mj-lt"/>
              <a:buAutoNum type="arabicPeriod"/>
            </a:pPr>
            <a:r>
              <a:rPr lang="en-US" dirty="0" smtClean="0"/>
              <a:t>For safety: to prevent encounters with dangerous animals</a:t>
            </a:r>
          </a:p>
          <a:p>
            <a:pPr marL="919163" lvl="2" indent="-360363">
              <a:buFont typeface="+mj-lt"/>
              <a:buAutoNum type="arabicPeriod"/>
            </a:pPr>
            <a:r>
              <a:rPr lang="en-US" dirty="0"/>
              <a:t>For hobbyists: for birdwatchers and animal lovers</a:t>
            </a:r>
            <a:endParaRPr lang="en-US" dirty="0" smtClean="0"/>
          </a:p>
          <a:p>
            <a:pPr marL="450850" indent="0">
              <a:buNone/>
            </a:pPr>
            <a:endParaRPr lang="en-US" sz="1800" dirty="0"/>
          </a:p>
        </p:txBody>
      </p:sp>
      <p:pic>
        <p:nvPicPr>
          <p:cNvPr id="3074" name="Picture 2" descr="Image result for wildlife tra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533650" cy="18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ird w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38124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4F81BD"/>
              </a:buClr>
            </a:pPr>
            <a:r>
              <a:rPr lang="en-US" spc="30" dirty="0">
                <a:solidFill>
                  <a:srgbClr val="49711E"/>
                </a:solidFill>
                <a:cs typeface="Tahoma" pitchFamily="34" charset="0"/>
              </a:rPr>
              <a:t>Goals</a:t>
            </a:r>
          </a:p>
          <a:p>
            <a:pPr marL="914400" lvl="1" indent="-355600">
              <a:spcBef>
                <a:spcPts val="600"/>
              </a:spcBef>
              <a:buClr>
                <a:srgbClr val="4F81BD"/>
              </a:buClr>
              <a:buFont typeface="+mj-lt"/>
              <a:buAutoNum type="arabicPeriod"/>
            </a:pPr>
            <a:r>
              <a:rPr lang="en-US" dirty="0">
                <a:solidFill>
                  <a:srgbClr val="49711E"/>
                </a:solidFill>
                <a:cs typeface="Tahoma" pitchFamily="34" charset="0"/>
              </a:rPr>
              <a:t>Users can report animal sightings</a:t>
            </a:r>
          </a:p>
          <a:p>
            <a:pPr marL="914400" lvl="1" indent="-355600">
              <a:spcBef>
                <a:spcPts val="600"/>
              </a:spcBef>
              <a:buClr>
                <a:srgbClr val="4F81BD"/>
              </a:buClr>
              <a:buFont typeface="+mj-lt"/>
              <a:buAutoNum type="arabicPeriod"/>
            </a:pPr>
            <a:r>
              <a:rPr lang="en-US" dirty="0">
                <a:solidFill>
                  <a:srgbClr val="49711E"/>
                </a:solidFill>
                <a:cs typeface="Tahoma" pitchFamily="34" charset="0"/>
              </a:rPr>
              <a:t>Reports are filtered for relevance (animal sighting vs. mention)</a:t>
            </a:r>
          </a:p>
          <a:p>
            <a:pPr marL="914400" lvl="1" indent="-355600">
              <a:spcBef>
                <a:spcPts val="600"/>
              </a:spcBef>
              <a:buClr>
                <a:srgbClr val="4F81BD"/>
              </a:buClr>
              <a:buFont typeface="+mj-lt"/>
              <a:buAutoNum type="arabicPeriod"/>
            </a:pPr>
            <a:r>
              <a:rPr lang="en-US" dirty="0">
                <a:solidFill>
                  <a:srgbClr val="49711E"/>
                </a:solidFill>
                <a:cs typeface="Tahoma" pitchFamily="34" charset="0"/>
              </a:rPr>
              <a:t>Users can subscribe to a specific animal</a:t>
            </a:r>
          </a:p>
          <a:p>
            <a:pPr marL="914400" lvl="1" indent="-355600">
              <a:spcBef>
                <a:spcPts val="600"/>
              </a:spcBef>
              <a:buClr>
                <a:srgbClr val="4F81BD"/>
              </a:buClr>
              <a:buFont typeface="+mj-lt"/>
              <a:buAutoNum type="arabicPeriod"/>
            </a:pPr>
            <a:r>
              <a:rPr lang="en-US" dirty="0">
                <a:solidFill>
                  <a:srgbClr val="49711E"/>
                </a:solidFill>
                <a:cs typeface="Tahoma" pitchFamily="34" charset="0"/>
              </a:rPr>
              <a:t>Users get relevant animal sighting locations near them in real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298448"/>
            <a:ext cx="8336280" cy="4937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Wildlife Tracking [1]</a:t>
            </a:r>
          </a:p>
          <a:p>
            <a:pPr marL="919163" lvl="2" indent="-360363"/>
            <a:r>
              <a:rPr lang="en-US" sz="2000" dirty="0"/>
              <a:t>Explore a region with prior knowledge of animal’s </a:t>
            </a:r>
            <a:r>
              <a:rPr lang="en-US" sz="2000" dirty="0" smtClean="0"/>
              <a:t>territory</a:t>
            </a:r>
          </a:p>
          <a:p>
            <a:pPr marL="919163" lvl="2" indent="-360363"/>
            <a:r>
              <a:rPr lang="en-US" sz="2000" dirty="0" smtClean="0"/>
              <a:t>Typically tags with geolocation are attached to animals</a:t>
            </a:r>
          </a:p>
          <a:p>
            <a:pPr marL="919163" lvl="2" indent="-360363"/>
            <a:r>
              <a:rPr lang="en-US" sz="2000" dirty="0" smtClean="0"/>
              <a:t>Tags transmit data to a base station to collect data</a:t>
            </a:r>
          </a:p>
          <a:p>
            <a:pPr marL="919163" lvl="2" indent="-360363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Collection/Relevance</a:t>
            </a:r>
          </a:p>
          <a:p>
            <a:pPr marL="914400" lvl="1" indent="-355600"/>
            <a:r>
              <a:rPr lang="en-US" dirty="0" smtClean="0"/>
              <a:t>Social media feed/text analysis for relevant information[2]</a:t>
            </a:r>
          </a:p>
          <a:p>
            <a:pPr marL="914400" lvl="1" indent="-355600"/>
            <a:r>
              <a:rPr lang="en-US" dirty="0" smtClean="0"/>
              <a:t>Filtering text to predict a location [3]</a:t>
            </a:r>
          </a:p>
          <a:p>
            <a:pPr marL="914400" lvl="1" indent="-355600"/>
            <a:r>
              <a:rPr lang="en-US" dirty="0" smtClean="0"/>
              <a:t>Location inaccuracies depending on time of report</a:t>
            </a:r>
          </a:p>
          <a:p>
            <a:pPr marL="55880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b="1" dirty="0" smtClean="0"/>
              <a:t>References</a:t>
            </a:r>
          </a:p>
          <a:p>
            <a:pPr marL="228600" lvl="1" indent="-228600">
              <a:buNone/>
            </a:pPr>
            <a:r>
              <a:rPr lang="en-US" dirty="0" smtClean="0"/>
              <a:t>[1] </a:t>
            </a:r>
            <a:r>
              <a:rPr lang="en-US" dirty="0" err="1"/>
              <a:t>Juang</a:t>
            </a:r>
            <a:r>
              <a:rPr lang="en-US" dirty="0"/>
              <a:t>, Philo, </a:t>
            </a:r>
            <a:r>
              <a:rPr lang="en-US" dirty="0" err="1"/>
              <a:t>Hidekazu</a:t>
            </a:r>
            <a:r>
              <a:rPr lang="en-US" dirty="0"/>
              <a:t> Oki, Yong Wang, Margaret </a:t>
            </a:r>
            <a:r>
              <a:rPr lang="en-US" dirty="0" err="1"/>
              <a:t>Martonosi</a:t>
            </a:r>
            <a:r>
              <a:rPr lang="en-US" dirty="0"/>
              <a:t>, Li </a:t>
            </a:r>
            <a:r>
              <a:rPr lang="en-US" dirty="0" err="1"/>
              <a:t>Shiuan</a:t>
            </a:r>
            <a:r>
              <a:rPr lang="en-US" dirty="0"/>
              <a:t> </a:t>
            </a:r>
            <a:r>
              <a:rPr lang="en-US" dirty="0" err="1"/>
              <a:t>Peh</a:t>
            </a:r>
            <a:r>
              <a:rPr lang="en-US" dirty="0"/>
              <a:t>, and Daniel </a:t>
            </a:r>
            <a:r>
              <a:rPr lang="en-US" dirty="0" smtClean="0"/>
              <a:t>Rubenstein</a:t>
            </a:r>
            <a:r>
              <a:rPr lang="en-US" dirty="0"/>
              <a:t>. "Energy-efficient computing for wildlife tracking: Design tradeoffs and </a:t>
            </a:r>
            <a:r>
              <a:rPr lang="en-US" dirty="0" smtClean="0"/>
              <a:t>early </a:t>
            </a:r>
            <a:r>
              <a:rPr lang="en-US" dirty="0"/>
              <a:t>experiences with </a:t>
            </a:r>
            <a:r>
              <a:rPr lang="en-US" dirty="0" err="1"/>
              <a:t>ZebraNet</a:t>
            </a:r>
            <a:r>
              <a:rPr lang="en-US" dirty="0"/>
              <a:t>." In </a:t>
            </a:r>
            <a:r>
              <a:rPr lang="en-US" i="1" dirty="0"/>
              <a:t>ACM </a:t>
            </a:r>
            <a:r>
              <a:rPr lang="en-US" i="1" dirty="0" err="1"/>
              <a:t>Sigplan</a:t>
            </a:r>
            <a:r>
              <a:rPr lang="en-US" i="1" dirty="0"/>
              <a:t> Notices</a:t>
            </a:r>
            <a:r>
              <a:rPr lang="en-US" dirty="0"/>
              <a:t>, vol. 37, no. 10, pp. 96-107. ACM, 2002.</a:t>
            </a:r>
            <a:endParaRPr lang="en-US" dirty="0" smtClean="0"/>
          </a:p>
          <a:p>
            <a:pPr marL="228600" lvl="1" indent="-228600">
              <a:buNone/>
              <a:tabLst>
                <a:tab pos="292100" algn="l"/>
              </a:tabLst>
            </a:pPr>
            <a:r>
              <a:rPr lang="en-US" dirty="0" smtClean="0"/>
              <a:t>[2] </a:t>
            </a:r>
            <a:r>
              <a:rPr lang="en-US" dirty="0" err="1"/>
              <a:t>Diakopoulos</a:t>
            </a:r>
            <a:r>
              <a:rPr lang="en-US" dirty="0"/>
              <a:t>, Nicholas,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Naaman</a:t>
            </a:r>
            <a:r>
              <a:rPr lang="en-US" dirty="0"/>
              <a:t>, and </a:t>
            </a:r>
            <a:r>
              <a:rPr lang="en-US" dirty="0" err="1"/>
              <a:t>Funda</a:t>
            </a:r>
            <a:r>
              <a:rPr lang="en-US" dirty="0"/>
              <a:t> </a:t>
            </a:r>
            <a:r>
              <a:rPr lang="en-US" dirty="0" err="1"/>
              <a:t>Kivran</a:t>
            </a:r>
            <a:r>
              <a:rPr lang="en-US" dirty="0"/>
              <a:t>-Swaine. "Diamonds in the rough: </a:t>
            </a:r>
            <a:r>
              <a:rPr lang="en-US" dirty="0" smtClean="0"/>
              <a:t>	Social </a:t>
            </a:r>
            <a:r>
              <a:rPr lang="en-US" dirty="0"/>
              <a:t>media visual analytics for journalistic inquiry." In </a:t>
            </a:r>
            <a:r>
              <a:rPr lang="en-US" i="1" dirty="0"/>
              <a:t>Visual Analytics Science and </a:t>
            </a:r>
            <a:r>
              <a:rPr lang="en-US" i="1" dirty="0" smtClean="0"/>
              <a:t>	Technology (</a:t>
            </a:r>
            <a:r>
              <a:rPr lang="en-US" i="1" dirty="0"/>
              <a:t>VAST), 2010 IEEE Symposium on</a:t>
            </a:r>
            <a:r>
              <a:rPr lang="en-US" dirty="0"/>
              <a:t>, pp. 115-122. IEEE, 2010.</a:t>
            </a:r>
            <a:endParaRPr lang="en-US" dirty="0" smtClean="0"/>
          </a:p>
          <a:p>
            <a:pPr marL="228600" lvl="1" indent="-228600">
              <a:buNone/>
            </a:pPr>
            <a:r>
              <a:rPr lang="en-US" dirty="0" smtClean="0"/>
              <a:t>[3]</a:t>
            </a:r>
            <a:r>
              <a:rPr lang="en-US" dirty="0"/>
              <a:t> Han, Bo, Paul Cook, and Timothy Baldwin. "Text-based twitter user geolocation prediction." </a:t>
            </a:r>
            <a:r>
              <a:rPr lang="en-US" i="1" dirty="0"/>
              <a:t>Journal of Artificial Intelligence Research</a:t>
            </a:r>
            <a:r>
              <a:rPr lang="en-US" dirty="0"/>
              <a:t> 49 (2014): 451-500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0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rved Down Arrow 13"/>
          <p:cNvSpPr/>
          <p:nvPr/>
        </p:nvSpPr>
        <p:spPr>
          <a:xfrm rot="20979836">
            <a:off x="4904747" y="1340784"/>
            <a:ext cx="2255246" cy="5590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Relevant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Results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37" name="Picture 13" descr="C:\Users\Kaurora\AppData\Local\Microsoft\Windows\INetCache\IE\N89T9P55\Client-server-model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5" y="1386656"/>
            <a:ext cx="4217269" cy="253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pic>
        <p:nvPicPr>
          <p:cNvPr id="1032" name="Picture 8" descr="C:\Users\Kaurora\AppData\Local\Microsoft\Windows\INetCache\IE\5XCJPTVY\Laptop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388" y="1654426"/>
            <a:ext cx="1150106" cy="6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urora\AppData\Local\Microsoft\Windows\INetCache\IE\5XCJPTVY\Laptop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9494" y="3483573"/>
            <a:ext cx="1150106" cy="6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3303197">
            <a:off x="2052549" y="1767497"/>
            <a:ext cx="690858" cy="342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 rot="18750631">
            <a:off x="2259722" y="3148602"/>
            <a:ext cx="690858" cy="342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>
            <a:off x="1617472" y="2475516"/>
            <a:ext cx="690860" cy="342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4038600"/>
            <a:ext cx="1427936" cy="61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Text Filter for Relevance</a:t>
            </a:r>
            <a:endParaRPr lang="en-US" sz="1400" dirty="0"/>
          </a:p>
        </p:txBody>
      </p:sp>
      <p:sp>
        <p:nvSpPr>
          <p:cNvPr id="10" name="Up-Down Arrow 9"/>
          <p:cNvSpPr/>
          <p:nvPr/>
        </p:nvSpPr>
        <p:spPr>
          <a:xfrm>
            <a:off x="4207185" y="3505200"/>
            <a:ext cx="173587" cy="544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ounded Rectangle 10"/>
          <p:cNvSpPr/>
          <p:nvPr/>
        </p:nvSpPr>
        <p:spPr>
          <a:xfrm>
            <a:off x="1373226" y="2820983"/>
            <a:ext cx="1179352" cy="344800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Publishers</a:t>
            </a:r>
            <a:endParaRPr lang="en-US" sz="1400" dirty="0"/>
          </a:p>
        </p:txBody>
      </p:sp>
      <p:sp>
        <p:nvSpPr>
          <p:cNvPr id="26" name="Right Arrow 25"/>
          <p:cNvSpPr/>
          <p:nvPr/>
        </p:nvSpPr>
        <p:spPr>
          <a:xfrm rot="20470151" flipH="1">
            <a:off x="5200075" y="2155997"/>
            <a:ext cx="1511740" cy="468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Location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41083" y="2771585"/>
            <a:ext cx="1179352" cy="344800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Subscribers</a:t>
            </a:r>
            <a:endParaRPr lang="en-US" sz="1400" dirty="0"/>
          </a:p>
        </p:txBody>
      </p:sp>
      <p:pic>
        <p:nvPicPr>
          <p:cNvPr id="1041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94" y="159044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94" y="174284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rved Up Arrow 14"/>
          <p:cNvSpPr/>
          <p:nvPr/>
        </p:nvSpPr>
        <p:spPr>
          <a:xfrm rot="738704">
            <a:off x="4722496" y="3759676"/>
            <a:ext cx="2447264" cy="560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Relevant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Results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1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94" y="1482376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67" y="335280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67" y="350520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94" y="1883979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>
          <a:xfrm rot="939215" flipH="1">
            <a:off x="5270385" y="3167053"/>
            <a:ext cx="1511738" cy="46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Location</a:t>
            </a:r>
            <a:endParaRPr lang="en-US" sz="1400" dirty="0"/>
          </a:p>
        </p:txBody>
      </p:sp>
      <p:pic>
        <p:nvPicPr>
          <p:cNvPr id="37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72" y="335280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708881" y="3124200"/>
            <a:ext cx="1343782" cy="4686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Broker</a:t>
            </a:r>
            <a:endParaRPr lang="en-US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52400">
                  <a:schemeClr val="tx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51" y="137160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26" y="2320790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7" descr="C:\Users\Kaurora\AppData\Local\Microsoft\Windows\INetCache\IE\8RNELQAX\map-pi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92" y="3313073"/>
            <a:ext cx="496927" cy="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ocket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4" b="90814" l="6650" r="92857">
                        <a14:foregroundMark x1="8251" y1="33858" x2="6773" y2="32021"/>
                        <a14:foregroundMark x1="20567" y1="39895" x2="20567" y2="39895"/>
                        <a14:foregroundMark x1="18350" y1="51706" x2="18350" y2="51706"/>
                        <a14:foregroundMark x1="44458" y1="43307" x2="44458" y2="43307"/>
                        <a14:foregroundMark x1="50369" y1="44619" x2="50369" y2="44619"/>
                        <a14:foregroundMark x1="57389" y1="45932" x2="57389" y2="45932"/>
                        <a14:foregroundMark x1="63424" y1="48294" x2="63424" y2="48294"/>
                        <a14:foregroundMark x1="69212" y1="48294" x2="69212" y2="48294"/>
                        <a14:foregroundMark x1="76847" y1="43307" x2="76847" y2="43307"/>
                        <a14:foregroundMark x1="80049" y1="55381" x2="80049" y2="55381"/>
                        <a14:foregroundMark x1="83005" y1="46457" x2="83005" y2="46457"/>
                        <a14:foregroundMark x1="83005" y1="36745" x2="83005" y2="36745"/>
                        <a14:foregroundMark x1="85961" y1="48294" x2="85961" y2="48294"/>
                        <a14:backgroundMark x1="71305" y1="45932" x2="71305" y2="45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7043"/>
          <a:stretch/>
        </p:blipFill>
        <p:spPr bwMode="auto">
          <a:xfrm>
            <a:off x="4591676" y="4876800"/>
            <a:ext cx="2482261" cy="8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odej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 b="16679"/>
          <a:stretch/>
        </p:blipFill>
        <p:spPr bwMode="auto">
          <a:xfrm>
            <a:off x="2057400" y="4800600"/>
            <a:ext cx="2225382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xpressj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05" y="5894900"/>
            <a:ext cx="1981201" cy="4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ed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56" y="5715000"/>
            <a:ext cx="2204744" cy="7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64880" cy="5178552"/>
          </a:xfrm>
        </p:spPr>
        <p:txBody>
          <a:bodyPr>
            <a:normAutofit/>
          </a:bodyPr>
          <a:lstStyle/>
          <a:p>
            <a:pPr marL="915988" indent="-460375"/>
            <a:endParaRPr lang="en-US" sz="2000" dirty="0" smtClean="0"/>
          </a:p>
          <a:p>
            <a:pPr marL="915988" indent="-460375"/>
            <a:r>
              <a:rPr lang="en-US" sz="2000" dirty="0" smtClean="0"/>
              <a:t>Allow users to publish/submit supposed wildlife sightings</a:t>
            </a:r>
          </a:p>
          <a:p>
            <a:pPr marL="915988" indent="-460375"/>
            <a:r>
              <a:rPr lang="en-US" sz="2000" dirty="0" smtClean="0"/>
              <a:t>Filter submissions for relevant content  (data enrichment)</a:t>
            </a:r>
          </a:p>
          <a:p>
            <a:pPr marL="1368425" lvl="1" indent="-460375"/>
            <a:r>
              <a:rPr lang="en-US" sz="1800" dirty="0" smtClean="0"/>
              <a:t>Distinguish between likely actual sighting and possible false positive</a:t>
            </a:r>
          </a:p>
          <a:p>
            <a:pPr marL="1368425" lvl="1" indent="-460375"/>
            <a:r>
              <a:rPr lang="en-US" sz="1800" dirty="0" smtClean="0"/>
              <a:t>Consideration to timing and location</a:t>
            </a:r>
          </a:p>
          <a:p>
            <a:pPr marL="1368425" lvl="1" indent="-460375"/>
            <a:r>
              <a:rPr lang="en-US" sz="1800" dirty="0" smtClean="0"/>
              <a:t>Score submissions</a:t>
            </a:r>
          </a:p>
          <a:p>
            <a:pPr marL="915988" indent="-460375"/>
            <a:r>
              <a:rPr lang="en-US" sz="2000" dirty="0" smtClean="0"/>
              <a:t>Allow users to subscribe to different animals</a:t>
            </a:r>
          </a:p>
          <a:p>
            <a:pPr marL="915988" indent="-460375"/>
            <a:r>
              <a:rPr lang="en-US" sz="2000" dirty="0" smtClean="0"/>
              <a:t>Only show nearby wildlife</a:t>
            </a:r>
          </a:p>
        </p:txBody>
      </p:sp>
    </p:spTree>
    <p:extLst>
      <p:ext uri="{BB962C8B-B14F-4D97-AF65-F5344CB8AC3E}">
        <p14:creationId xmlns:p14="http://schemas.microsoft.com/office/powerpoint/2010/main" val="29506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6053137" cy="33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Evaluation </a:t>
            </a:r>
            <a:r>
              <a:rPr lang="en-US" smtClean="0"/>
              <a:t>(cont.)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6817" b="7458"/>
          <a:stretch/>
        </p:blipFill>
        <p:spPr bwMode="auto">
          <a:xfrm>
            <a:off x="2971800" y="1295401"/>
            <a:ext cx="56261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5988" indent="-460375"/>
            <a:endParaRPr lang="en-US" dirty="0" smtClean="0"/>
          </a:p>
          <a:p>
            <a:pPr marL="915988" indent="-460375"/>
            <a:r>
              <a:rPr lang="en-US" dirty="0" smtClean="0"/>
              <a:t>Improve </a:t>
            </a:r>
            <a:r>
              <a:rPr lang="en-US" dirty="0"/>
              <a:t>User Interface and User Experience</a:t>
            </a:r>
          </a:p>
          <a:p>
            <a:pPr marL="915988" indent="-460375"/>
            <a:r>
              <a:rPr lang="en-US" dirty="0"/>
              <a:t>Integrating Social Media APIs as publishers</a:t>
            </a:r>
          </a:p>
          <a:p>
            <a:pPr marL="915988" indent="-460375"/>
            <a:r>
              <a:rPr lang="en-US" dirty="0" smtClean="0"/>
              <a:t>Improve </a:t>
            </a:r>
            <a:r>
              <a:rPr lang="en-US" dirty="0"/>
              <a:t>filter (natural language processing)</a:t>
            </a:r>
          </a:p>
          <a:p>
            <a:pPr marL="915988" indent="-460375"/>
            <a:r>
              <a:rPr lang="en-US" dirty="0"/>
              <a:t>Filtering data for overlapping/repeating information</a:t>
            </a:r>
          </a:p>
          <a:p>
            <a:pPr marL="915988" indent="-460375"/>
            <a:r>
              <a:rPr lang="en-US" dirty="0"/>
              <a:t>Displaying locations to the user on a map</a:t>
            </a:r>
          </a:p>
        </p:txBody>
      </p:sp>
    </p:spTree>
    <p:extLst>
      <p:ext uri="{BB962C8B-B14F-4D97-AF65-F5344CB8AC3E}">
        <p14:creationId xmlns:p14="http://schemas.microsoft.com/office/powerpoint/2010/main" val="32306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1">
      <a:dk1>
        <a:srgbClr val="205867"/>
      </a:dk1>
      <a:lt1>
        <a:sysClr val="window" lastClr="FFFFFF"/>
      </a:lt1>
      <a:dk2>
        <a:srgbClr val="49711E"/>
      </a:dk2>
      <a:lt2>
        <a:srgbClr val="EEECE1"/>
      </a:lt2>
      <a:accent1>
        <a:srgbClr val="4F81BD"/>
      </a:accent1>
      <a:accent2>
        <a:srgbClr val="C0504D"/>
      </a:accent2>
      <a:accent3>
        <a:srgbClr val="6DAA2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3685</TotalTime>
  <Words>336</Words>
  <Application>Microsoft Office PowerPoint</Application>
  <PresentationFormat>On-screen Show (4:3)</PresentationFormat>
  <Paragraphs>70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Wildlife Monitoring Publish-Subscribe</vt:lpstr>
      <vt:lpstr>Introduction</vt:lpstr>
      <vt:lpstr>Related Work</vt:lpstr>
      <vt:lpstr>System Components</vt:lpstr>
      <vt:lpstr>Testing and Evaluation</vt:lpstr>
      <vt:lpstr>Testing and Evaluation (cont.)</vt:lpstr>
      <vt:lpstr>Future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Monitoring Publish-Subscribe</dc:title>
  <dc:creator>Windows User</dc:creator>
  <cp:lastModifiedBy>Windows User</cp:lastModifiedBy>
  <cp:revision>42</cp:revision>
  <dcterms:created xsi:type="dcterms:W3CDTF">2017-06-01T06:28:19Z</dcterms:created>
  <dcterms:modified xsi:type="dcterms:W3CDTF">2017-06-05T05:55:49Z</dcterms:modified>
</cp:coreProperties>
</file>