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Implementation of Failover Handling of Broker Network in Big Active Data</a:t>
            </a:r>
            <a:endParaRPr sz="3600"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Team 6: Ali Nickparsa, Yoshimichi Nakatsuka, Yuya Shiraki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idx="1" type="body"/>
          </p:nvPr>
        </p:nvSpPr>
        <p:spPr>
          <a:xfrm>
            <a:off x="4052975" y="633575"/>
            <a:ext cx="4975200" cy="436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400"/>
              <a:t>Project Goal</a:t>
            </a:r>
            <a:endParaRPr b="1" sz="14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/>
              <a:t>continuous feeding of information to subscribers in BAD architecture</a:t>
            </a:r>
            <a:endParaRPr sz="14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4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400"/>
              <a:t>Obstacles</a:t>
            </a:r>
            <a:endParaRPr sz="14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/>
              <a:t>broker’s potential to fail due to disasters, hardware issues, software errors, or human errors</a:t>
            </a:r>
            <a:endParaRPr sz="14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4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400"/>
              <a:t>Mission</a:t>
            </a:r>
            <a:endParaRPr sz="14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/>
              <a:t>implement a failover mechanism of a broker to have resiliency in the broker network</a:t>
            </a:r>
            <a:endParaRPr sz="14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sz="1400"/>
              <a:t>Failure detection</a:t>
            </a:r>
            <a:endParaRPr sz="14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sz="1400"/>
              <a:t>Failure handling via client reconnection</a:t>
            </a:r>
            <a:endParaRPr sz="14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4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400"/>
              <a:t>Side Benefits</a:t>
            </a:r>
            <a:endParaRPr b="1" sz="14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/>
              <a:t>reusability of proposed mechanism to other functions including load-balancing and handoffs of clients</a:t>
            </a:r>
            <a:endParaRPr sz="1400"/>
          </a:p>
        </p:txBody>
      </p:sp>
      <p:sp>
        <p:nvSpPr>
          <p:cNvPr id="61" name="Shape 6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Motivation &amp; Goals</a:t>
            </a:r>
            <a:endParaRPr/>
          </a:p>
        </p:txBody>
      </p:sp>
      <p:sp>
        <p:nvSpPr>
          <p:cNvPr id="62" name="Shape 62"/>
          <p:cNvSpPr/>
          <p:nvPr/>
        </p:nvSpPr>
        <p:spPr>
          <a:xfrm>
            <a:off x="1310200" y="1215300"/>
            <a:ext cx="1330550" cy="572700"/>
          </a:xfrm>
          <a:prstGeom prst="flowChartMagneticDisk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35862" y="1463363"/>
            <a:ext cx="747100" cy="23457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Shape 64"/>
          <p:cNvSpPr/>
          <p:nvPr/>
        </p:nvSpPr>
        <p:spPr>
          <a:xfrm>
            <a:off x="597075" y="2023100"/>
            <a:ext cx="747000" cy="9708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broker</a:t>
            </a:r>
            <a:endParaRPr sz="1000"/>
          </a:p>
        </p:txBody>
      </p:sp>
      <p:sp>
        <p:nvSpPr>
          <p:cNvPr id="65" name="Shape 65"/>
          <p:cNvSpPr/>
          <p:nvPr/>
        </p:nvSpPr>
        <p:spPr>
          <a:xfrm>
            <a:off x="1672675" y="2571750"/>
            <a:ext cx="747000" cy="9708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broker</a:t>
            </a:r>
            <a:endParaRPr sz="1000"/>
          </a:p>
        </p:txBody>
      </p:sp>
      <p:sp>
        <p:nvSpPr>
          <p:cNvPr id="66" name="Shape 66"/>
          <p:cNvSpPr/>
          <p:nvPr/>
        </p:nvSpPr>
        <p:spPr>
          <a:xfrm>
            <a:off x="2813150" y="2172375"/>
            <a:ext cx="747000" cy="9708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broker</a:t>
            </a:r>
            <a:endParaRPr sz="1000"/>
          </a:p>
        </p:txBody>
      </p:sp>
      <p:pic>
        <p:nvPicPr>
          <p:cNvPr id="67" name="Shape 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9925" y="3433975"/>
            <a:ext cx="240775" cy="340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0700" y="3923900"/>
            <a:ext cx="340575" cy="34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00287" y="3583325"/>
            <a:ext cx="340575" cy="34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Shape 7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5713" y="4170175"/>
            <a:ext cx="240775" cy="340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66488" y="4660100"/>
            <a:ext cx="340575" cy="34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226075" y="4319525"/>
            <a:ext cx="340575" cy="34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Shape 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82500" y="3338363"/>
            <a:ext cx="240775" cy="340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Shape 7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23275" y="3828288"/>
            <a:ext cx="340575" cy="34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582863" y="3487713"/>
            <a:ext cx="340575" cy="3405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6" name="Shape 76"/>
          <p:cNvCxnSpPr>
            <a:stCxn id="62" idx="3"/>
            <a:endCxn id="64" idx="0"/>
          </p:cNvCxnSpPr>
          <p:nvPr/>
        </p:nvCxnSpPr>
        <p:spPr>
          <a:xfrm flipH="1">
            <a:off x="1064075" y="1788000"/>
            <a:ext cx="911400" cy="235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7" name="Shape 77"/>
          <p:cNvCxnSpPr>
            <a:stCxn id="62" idx="3"/>
            <a:endCxn id="65" idx="0"/>
          </p:cNvCxnSpPr>
          <p:nvPr/>
        </p:nvCxnSpPr>
        <p:spPr>
          <a:xfrm>
            <a:off x="1975475" y="1788000"/>
            <a:ext cx="164100" cy="78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8" name="Shape 78"/>
          <p:cNvCxnSpPr>
            <a:stCxn id="62" idx="3"/>
            <a:endCxn id="66" idx="0"/>
          </p:cNvCxnSpPr>
          <p:nvPr/>
        </p:nvCxnSpPr>
        <p:spPr>
          <a:xfrm>
            <a:off x="1975475" y="1788000"/>
            <a:ext cx="1304700" cy="384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9" name="Shape 79"/>
          <p:cNvCxnSpPr>
            <a:stCxn id="64" idx="3"/>
            <a:endCxn id="67" idx="3"/>
          </p:cNvCxnSpPr>
          <p:nvPr/>
        </p:nvCxnSpPr>
        <p:spPr>
          <a:xfrm flipH="1">
            <a:off x="340800" y="2993900"/>
            <a:ext cx="536400" cy="610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0" name="Shape 80"/>
          <p:cNvCxnSpPr>
            <a:stCxn id="64" idx="3"/>
            <a:endCxn id="69" idx="0"/>
          </p:cNvCxnSpPr>
          <p:nvPr/>
        </p:nvCxnSpPr>
        <p:spPr>
          <a:xfrm>
            <a:off x="877200" y="2993900"/>
            <a:ext cx="93300" cy="589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1" name="Shape 81"/>
          <p:cNvCxnSpPr>
            <a:stCxn id="64" idx="3"/>
            <a:endCxn id="68" idx="0"/>
          </p:cNvCxnSpPr>
          <p:nvPr/>
        </p:nvCxnSpPr>
        <p:spPr>
          <a:xfrm flipH="1">
            <a:off x="510900" y="2993900"/>
            <a:ext cx="366300" cy="930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2" name="Shape 82"/>
          <p:cNvCxnSpPr>
            <a:stCxn id="65" idx="3"/>
            <a:endCxn id="70" idx="0"/>
          </p:cNvCxnSpPr>
          <p:nvPr/>
        </p:nvCxnSpPr>
        <p:spPr>
          <a:xfrm flipH="1">
            <a:off x="1646200" y="3542550"/>
            <a:ext cx="306600" cy="627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3" name="Shape 83"/>
          <p:cNvCxnSpPr>
            <a:stCxn id="65" idx="3"/>
            <a:endCxn id="71" idx="0"/>
          </p:cNvCxnSpPr>
          <p:nvPr/>
        </p:nvCxnSpPr>
        <p:spPr>
          <a:xfrm flipH="1">
            <a:off x="1936900" y="3542550"/>
            <a:ext cx="15900" cy="1117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4" name="Shape 84"/>
          <p:cNvCxnSpPr>
            <a:stCxn id="65" idx="3"/>
            <a:endCxn id="72" idx="0"/>
          </p:cNvCxnSpPr>
          <p:nvPr/>
        </p:nvCxnSpPr>
        <p:spPr>
          <a:xfrm>
            <a:off x="1952800" y="3542550"/>
            <a:ext cx="443700" cy="777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5" name="Shape 85"/>
          <p:cNvCxnSpPr>
            <a:stCxn id="66" idx="3"/>
            <a:endCxn id="73" idx="0"/>
          </p:cNvCxnSpPr>
          <p:nvPr/>
        </p:nvCxnSpPr>
        <p:spPr>
          <a:xfrm flipH="1">
            <a:off x="3002975" y="3143175"/>
            <a:ext cx="90300" cy="195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6" name="Shape 86"/>
          <p:cNvCxnSpPr>
            <a:stCxn id="66" idx="3"/>
            <a:endCxn id="74" idx="0"/>
          </p:cNvCxnSpPr>
          <p:nvPr/>
        </p:nvCxnSpPr>
        <p:spPr>
          <a:xfrm>
            <a:off x="3093275" y="3143175"/>
            <a:ext cx="200400" cy="685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7" name="Shape 87"/>
          <p:cNvCxnSpPr>
            <a:stCxn id="66" idx="3"/>
            <a:endCxn id="75" idx="0"/>
          </p:cNvCxnSpPr>
          <p:nvPr/>
        </p:nvCxnSpPr>
        <p:spPr>
          <a:xfrm>
            <a:off x="3093275" y="3143175"/>
            <a:ext cx="660000" cy="344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8" name="Shape 88"/>
          <p:cNvSpPr/>
          <p:nvPr/>
        </p:nvSpPr>
        <p:spPr>
          <a:xfrm>
            <a:off x="147425" y="1984200"/>
            <a:ext cx="1425600" cy="1219500"/>
          </a:xfrm>
          <a:prstGeom prst="mathMultiply">
            <a:avLst>
              <a:gd fmla="val 10488" name="adj1"/>
            </a:avLst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 txBox="1"/>
          <p:nvPr/>
        </p:nvSpPr>
        <p:spPr>
          <a:xfrm>
            <a:off x="102425" y="1852300"/>
            <a:ext cx="3910200" cy="45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failure</a:t>
            </a:r>
            <a:endParaRPr>
              <a:solidFill>
                <a:srgbClr val="FF0000"/>
              </a:solidFill>
            </a:endParaRPr>
          </a:p>
        </p:txBody>
      </p:sp>
      <p:cxnSp>
        <p:nvCxnSpPr>
          <p:cNvPr id="90" name="Shape 90"/>
          <p:cNvCxnSpPr>
            <a:stCxn id="69" idx="3"/>
            <a:endCxn id="65" idx="3"/>
          </p:cNvCxnSpPr>
          <p:nvPr/>
        </p:nvCxnSpPr>
        <p:spPr>
          <a:xfrm flipH="1" rot="10800000">
            <a:off x="1140862" y="3542412"/>
            <a:ext cx="811800" cy="211200"/>
          </a:xfrm>
          <a:prstGeom prst="curvedConnector2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1" name="Shape 91"/>
          <p:cNvCxnSpPr>
            <a:stCxn id="68" idx="3"/>
            <a:endCxn id="66" idx="3"/>
          </p:cNvCxnSpPr>
          <p:nvPr/>
        </p:nvCxnSpPr>
        <p:spPr>
          <a:xfrm flipH="1" rot="10800000">
            <a:off x="681275" y="3143188"/>
            <a:ext cx="2412000" cy="951000"/>
          </a:xfrm>
          <a:prstGeom prst="curvedConnector2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2" name="Shape 92"/>
          <p:cNvCxnSpPr>
            <a:stCxn id="67" idx="3"/>
            <a:endCxn id="65" idx="2"/>
          </p:cNvCxnSpPr>
          <p:nvPr/>
        </p:nvCxnSpPr>
        <p:spPr>
          <a:xfrm flipH="1" rot="10800000">
            <a:off x="340700" y="3150662"/>
            <a:ext cx="1332000" cy="453600"/>
          </a:xfrm>
          <a:prstGeom prst="curvedConnector3">
            <a:avLst>
              <a:gd fmla="val 86547" name="adj1"/>
            </a:avLst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Related Work</a:t>
            </a:r>
            <a:endParaRPr/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Components for Failover handling schemes</a:t>
            </a:r>
            <a:endParaRPr/>
          </a:p>
          <a:p>
            <a:pPr indent="-342900" lvl="0" marL="914400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Replication</a:t>
            </a:r>
            <a:endParaRPr/>
          </a:p>
          <a:p>
            <a:pPr indent="-317500" lvl="1" marL="1371600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Copying DB of master node to all nodes and propagate update [Chubby]</a:t>
            </a:r>
            <a:endParaRPr/>
          </a:p>
          <a:p>
            <a:pPr indent="-317500" lvl="1" marL="1371600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Store data to multiple nodes on virtual ring [Dynamo DB]</a:t>
            </a:r>
            <a:endParaRPr/>
          </a:p>
          <a:p>
            <a:pPr indent="-317500" lvl="1" marL="1371600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Each data is stored to multiple nodes of the </a:t>
            </a:r>
            <a:r>
              <a:rPr i="1" lang="en"/>
              <a:t>Placement Group</a:t>
            </a:r>
            <a:r>
              <a:rPr lang="en"/>
              <a:t> [Ceph]</a:t>
            </a:r>
            <a:endParaRPr/>
          </a:p>
          <a:p>
            <a:pPr indent="-342900" lvl="0" marL="9144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Failure Detection</a:t>
            </a:r>
            <a:endParaRPr/>
          </a:p>
          <a:p>
            <a:pPr indent="-317500" lvl="1" marL="1371600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Send periodic messages to each other [Chubby, Dynamo DB, Ceph]</a:t>
            </a:r>
            <a:endParaRPr/>
          </a:p>
          <a:p>
            <a:pPr indent="-317500" lvl="1" marL="1371600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Create a data structure of current active nodes [Zookeeper]</a:t>
            </a:r>
            <a:endParaRPr/>
          </a:p>
          <a:p>
            <a:pPr indent="-342900" lvl="0" marL="9144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Recovery from failure</a:t>
            </a:r>
            <a:endParaRPr/>
          </a:p>
          <a:p>
            <a:pPr indent="-317500" lvl="1" marL="1371600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Re-elect a master node using a election algorithm [Chubby]</a:t>
            </a:r>
            <a:endParaRPr/>
          </a:p>
          <a:p>
            <a:pPr indent="-317500" lvl="1" marL="137160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Old node is removed from group and a new node is added [Dynamo DB, Ceph]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Design Specifics</a:t>
            </a:r>
            <a:endParaRPr/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4079000" y="1113450"/>
            <a:ext cx="4753200" cy="377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/>
              <a:t>Broker↔BCS(Broker Coordinating Service)</a:t>
            </a:r>
            <a:endParaRPr b="1" sz="14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sz="1400"/>
              <a:t>BCS checks broker status periodically</a:t>
            </a:r>
            <a:endParaRPr sz="14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sz="1400"/>
              <a:t>BCS updates brokers list</a:t>
            </a:r>
            <a:endParaRPr sz="14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/>
              <a:t>Clients↔BCS</a:t>
            </a:r>
            <a:endParaRPr b="1" sz="14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sz="1400"/>
              <a:t>Client sends broker discovery message to BCS on broker-client disconnection</a:t>
            </a:r>
            <a:endParaRPr sz="14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/>
              <a:t>Clients↔Broker</a:t>
            </a:r>
            <a:endParaRPr b="1" sz="14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sz="1400"/>
              <a:t>Client reconnects to new broker</a:t>
            </a:r>
            <a:endParaRPr sz="14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sz="1400"/>
              <a:t>Client sends last received message sequence number to tell its state</a:t>
            </a:r>
            <a:endParaRPr sz="14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sz="1400"/>
              <a:t>Broker pulls clients subscription from AsterixDB</a:t>
            </a:r>
            <a:endParaRPr sz="1400"/>
          </a:p>
        </p:txBody>
      </p:sp>
      <p:sp>
        <p:nvSpPr>
          <p:cNvPr id="105" name="Shape 105"/>
          <p:cNvSpPr/>
          <p:nvPr/>
        </p:nvSpPr>
        <p:spPr>
          <a:xfrm>
            <a:off x="1310200" y="1215300"/>
            <a:ext cx="1330550" cy="572700"/>
          </a:xfrm>
          <a:prstGeom prst="flowChartMagneticDisk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35862" y="1463363"/>
            <a:ext cx="747100" cy="234575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Shape 107"/>
          <p:cNvSpPr/>
          <p:nvPr/>
        </p:nvSpPr>
        <p:spPr>
          <a:xfrm>
            <a:off x="597075" y="2023100"/>
            <a:ext cx="747000" cy="9708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broker</a:t>
            </a:r>
            <a:endParaRPr sz="1000"/>
          </a:p>
        </p:txBody>
      </p:sp>
      <p:sp>
        <p:nvSpPr>
          <p:cNvPr id="108" name="Shape 108"/>
          <p:cNvSpPr/>
          <p:nvPr/>
        </p:nvSpPr>
        <p:spPr>
          <a:xfrm>
            <a:off x="1602075" y="2078000"/>
            <a:ext cx="747000" cy="9708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broker</a:t>
            </a:r>
            <a:endParaRPr sz="1000"/>
          </a:p>
        </p:txBody>
      </p:sp>
      <p:sp>
        <p:nvSpPr>
          <p:cNvPr id="109" name="Shape 109"/>
          <p:cNvSpPr/>
          <p:nvPr/>
        </p:nvSpPr>
        <p:spPr>
          <a:xfrm>
            <a:off x="2607075" y="2132788"/>
            <a:ext cx="747000" cy="970800"/>
          </a:xfrm>
          <a:prstGeom prst="cube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broker</a:t>
            </a:r>
            <a:endParaRPr sz="1000"/>
          </a:p>
        </p:txBody>
      </p:sp>
      <p:pic>
        <p:nvPicPr>
          <p:cNvPr id="110" name="Shape 1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9925" y="3433975"/>
            <a:ext cx="240775" cy="340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Shape 11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0700" y="3923900"/>
            <a:ext cx="340575" cy="34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00287" y="3583325"/>
            <a:ext cx="340575" cy="3405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3" name="Shape 113"/>
          <p:cNvCxnSpPr>
            <a:stCxn id="105" idx="3"/>
            <a:endCxn id="107" idx="0"/>
          </p:cNvCxnSpPr>
          <p:nvPr/>
        </p:nvCxnSpPr>
        <p:spPr>
          <a:xfrm flipH="1">
            <a:off x="1064075" y="1788000"/>
            <a:ext cx="911400" cy="235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4" name="Shape 114"/>
          <p:cNvCxnSpPr>
            <a:stCxn id="105" idx="3"/>
            <a:endCxn id="108" idx="0"/>
          </p:cNvCxnSpPr>
          <p:nvPr/>
        </p:nvCxnSpPr>
        <p:spPr>
          <a:xfrm>
            <a:off x="1975475" y="1788000"/>
            <a:ext cx="93600" cy="290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5" name="Shape 115"/>
          <p:cNvCxnSpPr>
            <a:stCxn id="107" idx="3"/>
            <a:endCxn id="110" idx="3"/>
          </p:cNvCxnSpPr>
          <p:nvPr/>
        </p:nvCxnSpPr>
        <p:spPr>
          <a:xfrm flipH="1">
            <a:off x="340800" y="2993900"/>
            <a:ext cx="536400" cy="610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6" name="Shape 116"/>
          <p:cNvCxnSpPr>
            <a:stCxn id="107" idx="3"/>
            <a:endCxn id="112" idx="0"/>
          </p:cNvCxnSpPr>
          <p:nvPr/>
        </p:nvCxnSpPr>
        <p:spPr>
          <a:xfrm>
            <a:off x="877200" y="2993900"/>
            <a:ext cx="93300" cy="589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7" name="Shape 117"/>
          <p:cNvCxnSpPr>
            <a:stCxn id="107" idx="3"/>
            <a:endCxn id="111" idx="0"/>
          </p:cNvCxnSpPr>
          <p:nvPr/>
        </p:nvCxnSpPr>
        <p:spPr>
          <a:xfrm flipH="1">
            <a:off x="510900" y="2993900"/>
            <a:ext cx="366300" cy="930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8" name="Shape 118"/>
          <p:cNvCxnSpPr>
            <a:stCxn id="105" idx="3"/>
            <a:endCxn id="109" idx="0"/>
          </p:cNvCxnSpPr>
          <p:nvPr/>
        </p:nvCxnSpPr>
        <p:spPr>
          <a:xfrm>
            <a:off x="1975475" y="1788000"/>
            <a:ext cx="1098600" cy="344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9" name="Shape 119"/>
          <p:cNvSpPr/>
          <p:nvPr/>
        </p:nvSpPr>
        <p:spPr>
          <a:xfrm>
            <a:off x="147425" y="1984200"/>
            <a:ext cx="1425600" cy="1219500"/>
          </a:xfrm>
          <a:prstGeom prst="mathMultiply">
            <a:avLst>
              <a:gd fmla="val 5973" name="adj1"/>
            </a:avLst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0" name="Shape 120"/>
          <p:cNvCxnSpPr>
            <a:stCxn id="112" idx="3"/>
            <a:endCxn id="108" idx="3"/>
          </p:cNvCxnSpPr>
          <p:nvPr/>
        </p:nvCxnSpPr>
        <p:spPr>
          <a:xfrm flipH="1" rot="10800000">
            <a:off x="1140862" y="3048912"/>
            <a:ext cx="741300" cy="704700"/>
          </a:xfrm>
          <a:prstGeom prst="curvedConnector2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21" name="Shape 121"/>
          <p:cNvCxnSpPr>
            <a:stCxn id="111" idx="3"/>
            <a:endCxn id="109" idx="3"/>
          </p:cNvCxnSpPr>
          <p:nvPr/>
        </p:nvCxnSpPr>
        <p:spPr>
          <a:xfrm flipH="1" rot="10800000">
            <a:off x="681275" y="3103588"/>
            <a:ext cx="2205900" cy="990600"/>
          </a:xfrm>
          <a:prstGeom prst="curvedConnector2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22" name="Shape 122"/>
          <p:cNvCxnSpPr>
            <a:stCxn id="110" idx="3"/>
            <a:endCxn id="108" idx="2"/>
          </p:cNvCxnSpPr>
          <p:nvPr/>
        </p:nvCxnSpPr>
        <p:spPr>
          <a:xfrm flipH="1" rot="10800000">
            <a:off x="340700" y="2656862"/>
            <a:ext cx="1261500" cy="947400"/>
          </a:xfrm>
          <a:prstGeom prst="curvedConnector3">
            <a:avLst>
              <a:gd fmla="val 49995" name="adj1"/>
            </a:avLst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3" name="Shape 123"/>
          <p:cNvSpPr/>
          <p:nvPr/>
        </p:nvSpPr>
        <p:spPr>
          <a:xfrm>
            <a:off x="2023000" y="4078100"/>
            <a:ext cx="1011600" cy="490800"/>
          </a:xfrm>
          <a:prstGeom prst="bevel">
            <a:avLst>
              <a:gd fmla="val 12500" name="adj"/>
            </a:avLst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BCS</a:t>
            </a:r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2685225" y="4431500"/>
            <a:ext cx="590700" cy="456300"/>
          </a:xfrm>
          <a:prstGeom prst="can">
            <a:avLst>
              <a:gd fmla="val 25000" name="adj"/>
            </a:avLst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brokers List</a:t>
            </a:r>
            <a:endParaRPr sz="800"/>
          </a:p>
        </p:txBody>
      </p:sp>
      <p:cxnSp>
        <p:nvCxnSpPr>
          <p:cNvPr id="125" name="Shape 125"/>
          <p:cNvCxnSpPr>
            <a:stCxn id="123" idx="6"/>
            <a:endCxn id="119" idx="2"/>
          </p:cNvCxnSpPr>
          <p:nvPr/>
        </p:nvCxnSpPr>
        <p:spPr>
          <a:xfrm rot="10800000">
            <a:off x="1230700" y="2910800"/>
            <a:ext cx="1298100" cy="11673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dot"/>
            <a:round/>
            <a:headEnd len="med" w="med" type="none"/>
            <a:tailEnd len="med" w="med" type="triangle"/>
          </a:ln>
        </p:spPr>
      </p:cxnSp>
      <p:cxnSp>
        <p:nvCxnSpPr>
          <p:cNvPr id="126" name="Shape 126"/>
          <p:cNvCxnSpPr>
            <a:stCxn id="123" idx="6"/>
            <a:endCxn id="108" idx="3"/>
          </p:cNvCxnSpPr>
          <p:nvPr/>
        </p:nvCxnSpPr>
        <p:spPr>
          <a:xfrm rot="10800000">
            <a:off x="1882300" y="3048800"/>
            <a:ext cx="646500" cy="10293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dot"/>
            <a:round/>
            <a:headEnd len="med" w="med" type="none"/>
            <a:tailEnd len="med" w="med" type="triangle"/>
          </a:ln>
        </p:spPr>
      </p:cxnSp>
      <p:cxnSp>
        <p:nvCxnSpPr>
          <p:cNvPr id="127" name="Shape 127"/>
          <p:cNvCxnSpPr>
            <a:stCxn id="123" idx="6"/>
            <a:endCxn id="109" idx="3"/>
          </p:cNvCxnSpPr>
          <p:nvPr/>
        </p:nvCxnSpPr>
        <p:spPr>
          <a:xfrm flipH="1" rot="10800000">
            <a:off x="2528800" y="3103700"/>
            <a:ext cx="358500" cy="9744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dot"/>
            <a:round/>
            <a:headEnd len="med" w="med" type="none"/>
            <a:tailEnd len="med" w="med" type="triangle"/>
          </a:ln>
        </p:spPr>
      </p:cxnSp>
      <p:sp>
        <p:nvSpPr>
          <p:cNvPr id="128" name="Shape 128"/>
          <p:cNvSpPr txBox="1"/>
          <p:nvPr/>
        </p:nvSpPr>
        <p:spPr>
          <a:xfrm>
            <a:off x="2495500" y="3622500"/>
            <a:ext cx="1425600" cy="29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FF"/>
                </a:solidFill>
              </a:rPr>
              <a:t>periodic heartbeat</a:t>
            </a:r>
            <a:endParaRPr sz="1100">
              <a:solidFill>
                <a:srgbClr val="0000FF"/>
              </a:solidFill>
            </a:endParaRPr>
          </a:p>
        </p:txBody>
      </p:sp>
      <p:cxnSp>
        <p:nvCxnSpPr>
          <p:cNvPr id="129" name="Shape 129"/>
          <p:cNvCxnSpPr>
            <a:stCxn id="110" idx="2"/>
            <a:endCxn id="123" idx="4"/>
          </p:cNvCxnSpPr>
          <p:nvPr/>
        </p:nvCxnSpPr>
        <p:spPr>
          <a:xfrm flipH="1" rot="-5400000">
            <a:off x="847163" y="3147699"/>
            <a:ext cx="549000" cy="1802700"/>
          </a:xfrm>
          <a:prstGeom prst="curvedConnector2">
            <a:avLst/>
          </a:prstGeom>
          <a:noFill/>
          <a:ln cap="flat" cmpd="sng" w="9525">
            <a:solidFill>
              <a:srgbClr val="FF00FF"/>
            </a:solidFill>
            <a:prstDash val="dot"/>
            <a:round/>
            <a:headEnd len="med" w="med" type="none"/>
            <a:tailEnd len="med" w="med" type="stealth"/>
          </a:ln>
        </p:spPr>
      </p:cxnSp>
      <p:cxnSp>
        <p:nvCxnSpPr>
          <p:cNvPr id="130" name="Shape 130"/>
          <p:cNvCxnSpPr>
            <a:stCxn id="111" idx="2"/>
            <a:endCxn id="123" idx="4"/>
          </p:cNvCxnSpPr>
          <p:nvPr/>
        </p:nvCxnSpPr>
        <p:spPr>
          <a:xfrm flipH="1" rot="-5400000">
            <a:off x="1237438" y="3538025"/>
            <a:ext cx="59100" cy="1512000"/>
          </a:xfrm>
          <a:prstGeom prst="curvedConnector2">
            <a:avLst/>
          </a:prstGeom>
          <a:noFill/>
          <a:ln cap="flat" cmpd="sng" w="9525">
            <a:solidFill>
              <a:srgbClr val="FF00FF"/>
            </a:solidFill>
            <a:prstDash val="dot"/>
            <a:round/>
            <a:headEnd len="med" w="med" type="none"/>
            <a:tailEnd len="med" w="med" type="stealth"/>
          </a:ln>
        </p:spPr>
      </p:cxnSp>
      <p:cxnSp>
        <p:nvCxnSpPr>
          <p:cNvPr id="131" name="Shape 131"/>
          <p:cNvCxnSpPr>
            <a:stCxn id="112" idx="2"/>
            <a:endCxn id="123" idx="4"/>
          </p:cNvCxnSpPr>
          <p:nvPr/>
        </p:nvCxnSpPr>
        <p:spPr>
          <a:xfrm flipH="1" rot="-5400000">
            <a:off x="1296975" y="3597500"/>
            <a:ext cx="399600" cy="1052400"/>
          </a:xfrm>
          <a:prstGeom prst="curvedConnector2">
            <a:avLst/>
          </a:prstGeom>
          <a:noFill/>
          <a:ln cap="flat" cmpd="sng" w="9525">
            <a:solidFill>
              <a:srgbClr val="FF00FF"/>
            </a:solidFill>
            <a:prstDash val="dot"/>
            <a:round/>
            <a:headEnd len="med" w="med" type="none"/>
            <a:tailEnd len="med" w="med" type="stealth"/>
          </a:ln>
        </p:spPr>
      </p:cxnSp>
      <p:sp>
        <p:nvSpPr>
          <p:cNvPr id="132" name="Shape 132"/>
          <p:cNvSpPr txBox="1"/>
          <p:nvPr/>
        </p:nvSpPr>
        <p:spPr>
          <a:xfrm>
            <a:off x="717700" y="4237900"/>
            <a:ext cx="1098600" cy="45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00FF"/>
                </a:solidFill>
              </a:rPr>
              <a:t>Broker discovery</a:t>
            </a:r>
            <a:endParaRPr sz="1100">
              <a:solidFill>
                <a:srgbClr val="FF00FF"/>
              </a:solidFill>
            </a:endParaRPr>
          </a:p>
        </p:txBody>
      </p:sp>
      <p:sp>
        <p:nvSpPr>
          <p:cNvPr id="133" name="Shape 133"/>
          <p:cNvSpPr txBox="1"/>
          <p:nvPr/>
        </p:nvSpPr>
        <p:spPr>
          <a:xfrm>
            <a:off x="859750" y="3103600"/>
            <a:ext cx="911400" cy="29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0000"/>
                </a:solidFill>
              </a:rPr>
              <a:t>connection request</a:t>
            </a:r>
            <a:endParaRPr sz="11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&amp; Evaluation Plan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9" name="Shape 1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43100" y="2829075"/>
            <a:ext cx="3655725" cy="22604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Shape 1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43100" y="361800"/>
            <a:ext cx="3655731" cy="226047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Shape 141"/>
          <p:cNvSpPr txBox="1"/>
          <p:nvPr/>
        </p:nvSpPr>
        <p:spPr>
          <a:xfrm>
            <a:off x="230875" y="1280450"/>
            <a:ext cx="4667100" cy="31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Environment</a:t>
            </a:r>
            <a:endParaRPr sz="1800"/>
          </a:p>
          <a:p>
            <a: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Docker Containers</a:t>
            </a:r>
            <a:endParaRPr sz="1600"/>
          </a:p>
          <a:p>
            <a: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1 AsterixDB, 1BCS, 2 Brokers, Clients</a:t>
            </a:r>
            <a:endParaRPr sz="16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Evaluation</a:t>
            </a:r>
            <a:endParaRPr sz="1800"/>
          </a:p>
          <a:p>
            <a: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Delay for reconnection vs. Timeout for periodic Websocket status check</a:t>
            </a:r>
            <a:endParaRPr sz="1600"/>
          </a:p>
          <a:p>
            <a: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Delay for reconnection vs. Number of users to move</a:t>
            </a:r>
            <a:endParaRPr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