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1" r:id="rId6"/>
    <p:sldId id="264" r:id="rId7"/>
    <p:sldId id="268" r:id="rId8"/>
    <p:sldId id="266" r:id="rId9"/>
    <p:sldId id="265" r:id="rId10"/>
    <p:sldId id="269" r:id="rId11"/>
    <p:sldId id="262" r:id="rId12"/>
    <p:sldId id="263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778" autoAdjust="0"/>
  </p:normalViewPr>
  <p:slideViewPr>
    <p:cSldViewPr>
      <p:cViewPr>
        <p:scale>
          <a:sx n="60" d="100"/>
          <a:sy n="6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5CC03-A524-487E-B483-7605A71B4029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DBFB8-25EB-4631-88A4-DB0FC574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879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Challenge of the Computer Utility -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Douglas F.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Parkhill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DBFB8-25EB-4631-88A4-DB0FC574E8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047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DBFB8-25EB-4631-88A4-DB0FC574E87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85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IaaS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clouds often offer additional resources such as a virtual-machine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disk image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library, raw (block) and file-based storage, firewalls, load balancers, IP addresses, VLANs, and software bundles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DBFB8-25EB-4631-88A4-DB0FC574E8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64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illusion of inﬁnite computing resources available on demand</a:t>
            </a:r>
          </a:p>
          <a:p>
            <a:pPr marL="171450" indent="-171450">
              <a:buFontTx/>
              <a:buChar char="-"/>
            </a:pPr>
            <a:endParaRPr lang="en-US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EC2 instance looks much like physical hardware, and users can control nearly the entire software stack, from the kernel upwards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DBFB8-25EB-4631-88A4-DB0FC574E8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823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Basic idea is to rent infrastructure</a:t>
            </a:r>
            <a:r>
              <a:rPr lang="en-US" baseline="0" dirty="0" smtClean="0"/>
              <a:t> – virtual server and storage device - per hour</a:t>
            </a:r>
          </a:p>
          <a:p>
            <a:r>
              <a:rPr lang="en-US" baseline="0" dirty="0" smtClean="0"/>
              <a:t>User virtual server to install / run any application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DBFB8-25EB-4631-88A4-DB0FC574E8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876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Amazon</a:t>
            </a:r>
            <a:r>
              <a:rPr lang="en-US" baseline="0" dirty="0" smtClean="0"/>
              <a:t> publishes many AMI for public use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Custom AMIs provided by community members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User can create their own AMI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Instance type – different operating environment. 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Amazon’s bet is that by statistically multiplexing</a:t>
            </a:r>
            <a:r>
              <a:rPr lang="en-US" baseline="0" dirty="0" smtClean="0"/>
              <a:t> </a:t>
            </a:r>
            <a:r>
              <a:rPr lang="en-US" dirty="0" smtClean="0"/>
              <a:t>multiple instances onto a single physical box, that box can be simultaneously rented to many customers who will not</a:t>
            </a:r>
            <a:r>
              <a:rPr lang="en-US" baseline="0" dirty="0" smtClean="0"/>
              <a:t> </a:t>
            </a:r>
            <a:r>
              <a:rPr lang="en-US" dirty="0" smtClean="0"/>
              <a:t>in general interfere with each others’ usage (see Section 7).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DBFB8-25EB-4631-88A4-DB0FC574E8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83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example, North America, Europe, and Asia). </a:t>
            </a:r>
          </a:p>
          <a:p>
            <a:pPr marL="171450" indent="-171450">
              <a:buFontTx/>
              <a:buChar char="-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Prices for Amazon EC2 usage vary by region </a:t>
            </a:r>
          </a:p>
          <a:p>
            <a:pPr marL="171450" indent="-171450">
              <a:buFontTx/>
              <a:buChar char="-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 region contains multiple distinct locations called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Availability Zones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DBFB8-25EB-4631-88A4-DB0FC574E87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96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Amazon EBS (Elastic Block Store) provides with persistent, block-level storage.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Basically additional Hard Disk that you can attach to instance. </a:t>
            </a: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Suitable for apps which require database ,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filesystem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, block level storage.</a:t>
            </a: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Create, Attach , Detach, Delete</a:t>
            </a:r>
          </a:p>
          <a:p>
            <a:endParaRPr lang="en-US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Standard volumes and Provisioned IOPS volumes.</a:t>
            </a:r>
          </a:p>
          <a:p>
            <a:endParaRPr lang="en-US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 snapshots that is stored in S3 , a new EBS can be re-created using the snapshot</a:t>
            </a:r>
          </a:p>
          <a:p>
            <a:endParaRPr lang="en-US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Instance store comes with each instance except the micro-one</a:t>
            </a:r>
            <a:r>
              <a:rPr lang="en-US" baseline="0" dirty="0" smtClean="0"/>
              <a:t> , temporary block level storage.</a:t>
            </a:r>
          </a:p>
          <a:p>
            <a:r>
              <a:rPr lang="en-US" baseline="0" dirty="0" smtClean="0"/>
              <a:t>Storage physically attached to the computer</a:t>
            </a:r>
          </a:p>
          <a:p>
            <a:endParaRPr lang="en-US" baseline="0" dirty="0" smtClean="0"/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S3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simple storage service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storage for the Internet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 service interface that enables you to store and retrieve any amount of data from anywhere on the web</a:t>
            </a:r>
            <a:endParaRPr lang="en-US" baseline="0" dirty="0" smtClean="0"/>
          </a:p>
          <a:p>
            <a:endParaRPr lang="en-US" dirty="0" smtClean="0"/>
          </a:p>
          <a:p>
            <a:r>
              <a:rPr lang="en-US" dirty="0" smtClean="0"/>
              <a:t>Root</a:t>
            </a:r>
            <a:r>
              <a:rPr lang="en-US" baseline="0" dirty="0" smtClean="0"/>
              <a:t> device storage: contains image to boot the system</a:t>
            </a:r>
          </a:p>
          <a:p>
            <a:r>
              <a:rPr lang="en-US" baseline="0" dirty="0" smtClean="0"/>
              <a:t>AMI categorized as “Backed by Amazon EBS” or “Backed by instance store”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DBFB8-25EB-4631-88A4-DB0FC574E87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7999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60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VPC</a:t>
            </a:r>
            <a:r>
              <a:rPr lang="en-US" sz="60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launch Amazon Web Services (AWS) resources into a virtual network that you've defined. </a:t>
            </a:r>
            <a:endParaRPr lang="en-US" sz="60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60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Configure VPC:</a:t>
            </a:r>
            <a:r>
              <a:rPr lang="en-US" sz="60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its IP address range, create subnets, and configure route tables, network gateways, and security settings.</a:t>
            </a:r>
            <a:endParaRPr lang="en-US" sz="60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60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Security</a:t>
            </a:r>
            <a:r>
              <a:rPr lang="en-US" sz="60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 - </a:t>
            </a:r>
            <a:r>
              <a:rPr lang="en-US" sz="60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enables you to specify the protocols, ports, and source IP ranges that are allowed to reach your instances</a:t>
            </a:r>
          </a:p>
          <a:p>
            <a:r>
              <a:rPr lang="en-US" sz="60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 multiple</a:t>
            </a:r>
            <a:r>
              <a:rPr lang="en-US" sz="60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security groups , assign instance to a particular group , </a:t>
            </a:r>
            <a:r>
              <a:rPr lang="en-US" sz="60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determine</a:t>
            </a:r>
            <a:r>
              <a:rPr lang="en-US" sz="60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traffic</a:t>
            </a:r>
            <a:endParaRPr lang="en-US" sz="6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DBFB8-25EB-4631-88A4-DB0FC574E87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598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CloudWatch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171450" indent="-171450">
              <a:buFontTx/>
              <a:buChar char="-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Monitor, manage, and publish various metrics</a:t>
            </a:r>
          </a:p>
          <a:p>
            <a:pPr marL="171450" indent="-171450">
              <a:buFontTx/>
              <a:buChar char="-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Configure Alarms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based on metrics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DBFB8-25EB-4631-88A4-DB0FC574E87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838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5/16/2013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onsole.aws.amazon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aws.amazon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s.aws.amazon.com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s.aws.amazon.com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62200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Infrastructure as a Service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IaaS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Amazon EC2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38600"/>
            <a:ext cx="7406640" cy="1752600"/>
          </a:xfrm>
        </p:spPr>
        <p:txBody>
          <a:bodyPr/>
          <a:lstStyle/>
          <a:p>
            <a:pPr algn="ctr"/>
            <a:r>
              <a:rPr lang="en-US" dirty="0" err="1" smtClean="0"/>
              <a:t>Surendra</a:t>
            </a:r>
            <a:r>
              <a:rPr lang="en-US" dirty="0" smtClean="0"/>
              <a:t> Singh </a:t>
            </a:r>
            <a:r>
              <a:rPr lang="en-US" dirty="0" err="1" smtClean="0"/>
              <a:t>Bisht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00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Monitoring, Auto Scaling, and Load Balancing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Monitor statistics of instances and EBS</a:t>
            </a:r>
          </a:p>
          <a:p>
            <a:pPr lvl="1"/>
            <a:r>
              <a:rPr lang="en-US" sz="2000" dirty="0" err="1" smtClean="0"/>
              <a:t>CloudWatch</a:t>
            </a:r>
            <a:endParaRPr lang="en-US" sz="2000" dirty="0" smtClean="0"/>
          </a:p>
          <a:p>
            <a:r>
              <a:rPr lang="en-US" sz="2400" dirty="0" smtClean="0"/>
              <a:t>Automatically scales </a:t>
            </a:r>
            <a:r>
              <a:rPr lang="en-US" sz="2400" dirty="0"/>
              <a:t>a</a:t>
            </a:r>
            <a:r>
              <a:rPr lang="en-US" sz="2400" dirty="0" smtClean="0"/>
              <a:t>mazon EC2 capacity up and down based on rules</a:t>
            </a:r>
          </a:p>
          <a:p>
            <a:pPr lvl="1"/>
            <a:r>
              <a:rPr lang="en-US" sz="1600" dirty="0" smtClean="0"/>
              <a:t>Add and remove compute resource based on demand</a:t>
            </a:r>
          </a:p>
          <a:p>
            <a:pPr lvl="1"/>
            <a:r>
              <a:rPr lang="en-US" sz="1600" dirty="0" smtClean="0"/>
              <a:t>Suitable for businesses experiencing variability in usage</a:t>
            </a:r>
          </a:p>
          <a:p>
            <a:r>
              <a:rPr lang="en-US" sz="2400" dirty="0" smtClean="0"/>
              <a:t>Distribute incoming traffic across multiple instances</a:t>
            </a:r>
          </a:p>
          <a:p>
            <a:pPr lvl="1"/>
            <a:r>
              <a:rPr lang="en-US" sz="2000" dirty="0" smtClean="0"/>
              <a:t>Elastic Load Balancing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0052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to access EC2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AWS Console</a:t>
            </a:r>
          </a:p>
          <a:p>
            <a:pPr lvl="1"/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console.aws.amazon.com</a:t>
            </a:r>
            <a:endParaRPr lang="en-US" sz="2400" dirty="0" smtClean="0"/>
          </a:p>
          <a:p>
            <a:r>
              <a:rPr lang="en-US" sz="2400" dirty="0" smtClean="0"/>
              <a:t>Command Line Tools</a:t>
            </a:r>
          </a:p>
          <a:p>
            <a:r>
              <a:rPr lang="en-US" sz="2400" dirty="0" smtClean="0"/>
              <a:t>Programmatic Interface</a:t>
            </a:r>
          </a:p>
          <a:p>
            <a:pPr lvl="1"/>
            <a:r>
              <a:rPr lang="en-US" sz="2400" dirty="0" smtClean="0"/>
              <a:t>EC2 APIs</a:t>
            </a:r>
          </a:p>
          <a:p>
            <a:pPr lvl="1"/>
            <a:r>
              <a:rPr lang="en-US" sz="2400" dirty="0" smtClean="0"/>
              <a:t>AWS SDK</a:t>
            </a:r>
          </a:p>
        </p:txBody>
      </p:sp>
    </p:spTree>
    <p:extLst>
      <p:ext uri="{BB962C8B-B14F-4D97-AF65-F5344CB8AC3E}">
        <p14:creationId xmlns:p14="http://schemas.microsoft.com/office/powerpoint/2010/main" val="202665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References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docs.aws.amazon.com</a:t>
            </a:r>
            <a:endParaRPr lang="en-US" sz="1800" dirty="0" smtClean="0"/>
          </a:p>
          <a:p>
            <a:r>
              <a:rPr lang="en-US" sz="1600" dirty="0"/>
              <a:t>Above the Clouds: A Berkeley View of Cloud Computing - Michael </a:t>
            </a:r>
            <a:r>
              <a:rPr lang="en-US" sz="1600" dirty="0" err="1"/>
              <a:t>Armbrust</a:t>
            </a:r>
            <a:r>
              <a:rPr lang="en-US" sz="1600" dirty="0"/>
              <a:t> </a:t>
            </a:r>
            <a:r>
              <a:rPr lang="en-US" sz="1600" dirty="0" smtClean="0"/>
              <a:t>et.al 2009</a:t>
            </a:r>
          </a:p>
          <a:p>
            <a:r>
              <a:rPr lang="en-US" sz="1600" dirty="0" smtClean="0"/>
              <a:t>International telecommunication union – Focus Group </a:t>
            </a:r>
            <a:r>
              <a:rPr lang="en-US" sz="1600" dirty="0" smtClean="0"/>
              <a:t>Cloud Technical Report</a:t>
            </a:r>
            <a:endParaRPr lang="en-US" sz="1600" dirty="0" smtClean="0"/>
          </a:p>
          <a:p>
            <a:r>
              <a:rPr lang="en-US" sz="1600" dirty="0" smtClean="0"/>
              <a:t>Wikipedia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26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endParaRPr lang="en-US" dirty="0" smtClean="0"/>
          </a:p>
          <a:p>
            <a:pPr marL="82296" indent="0" algn="ctr">
              <a:buNone/>
            </a:pPr>
            <a:endParaRPr lang="en-US" dirty="0" smtClean="0"/>
          </a:p>
          <a:p>
            <a:pPr marL="82296" indent="0" algn="ctr">
              <a:buNone/>
            </a:pPr>
            <a:r>
              <a:rPr lang="en-US" dirty="0" smtClean="0"/>
              <a:t>Thank You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95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What is Infrastructure as a Service 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286000"/>
          </a:xfrm>
        </p:spPr>
        <p:txBody>
          <a:bodyPr>
            <a:normAutofit/>
          </a:bodyPr>
          <a:lstStyle/>
          <a:p>
            <a:r>
              <a:rPr lang="en-US" sz="2000" dirty="0"/>
              <a:t>A category of cloud services </a:t>
            </a:r>
            <a:r>
              <a:rPr lang="en-US" sz="2000" dirty="0" smtClean="0"/>
              <a:t>which provides capability to provision </a:t>
            </a:r>
            <a:r>
              <a:rPr lang="en-US" sz="2000" dirty="0"/>
              <a:t>processing, storage, intra-cloud network connectivity </a:t>
            </a:r>
            <a:r>
              <a:rPr lang="en-US" sz="2000" dirty="0" smtClean="0"/>
              <a:t>services, </a:t>
            </a:r>
            <a:r>
              <a:rPr lang="en-US" sz="2000" dirty="0"/>
              <a:t>and other fundamental computing resources of the cloud </a:t>
            </a:r>
            <a:r>
              <a:rPr lang="en-US" sz="2000" dirty="0" smtClean="0"/>
              <a:t>infrastructure. </a:t>
            </a:r>
            <a:br>
              <a:rPr lang="en-US" sz="2000" dirty="0" smtClean="0"/>
            </a:br>
            <a:r>
              <a:rPr lang="en-US" sz="1600" dirty="0" smtClean="0"/>
              <a:t>                                                           </a:t>
            </a:r>
            <a:br>
              <a:rPr lang="en-US" sz="1600" dirty="0" smtClean="0"/>
            </a:br>
            <a:r>
              <a:rPr lang="en-US" sz="1600" dirty="0" smtClean="0"/>
              <a:t>                       				     </a:t>
            </a:r>
            <a:r>
              <a:rPr lang="en-US" sz="1200" dirty="0"/>
              <a:t>Source- [</a:t>
            </a:r>
            <a:r>
              <a:rPr lang="en-US" sz="1200" dirty="0" smtClean="0"/>
              <a:t>ITU –Cloud Focus Group]</a:t>
            </a:r>
            <a:endParaRPr lang="en-US" sz="1200" dirty="0"/>
          </a:p>
          <a:p>
            <a:pPr marL="82296" indent="0">
              <a:buNone/>
            </a:pPr>
            <a:endParaRPr 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352800"/>
            <a:ext cx="3314700" cy="2895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0" y="6477000"/>
            <a:ext cx="2042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Diagram Source: Wikipedia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4121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Highlights of </a:t>
            </a:r>
            <a:r>
              <a:rPr lang="en-US" sz="3200" dirty="0" err="1" smtClean="0"/>
              <a:t>IaaS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On demand computing resources</a:t>
            </a:r>
            <a:endParaRPr lang="en-US" sz="2400" dirty="0"/>
          </a:p>
          <a:p>
            <a:pPr lvl="1"/>
            <a:r>
              <a:rPr lang="en-US" sz="2000" dirty="0"/>
              <a:t>Eliminate the need of far ahead </a:t>
            </a:r>
            <a:r>
              <a:rPr lang="en-US" sz="2000" dirty="0" smtClean="0"/>
              <a:t>planning</a:t>
            </a:r>
          </a:p>
          <a:p>
            <a:r>
              <a:rPr lang="en-US" sz="2400" dirty="0" smtClean="0"/>
              <a:t>No </a:t>
            </a:r>
            <a:r>
              <a:rPr lang="en-US" sz="2400" dirty="0"/>
              <a:t>up-front </a:t>
            </a:r>
            <a:r>
              <a:rPr lang="en-US" sz="2400" dirty="0" smtClean="0"/>
              <a:t>commitment</a:t>
            </a:r>
          </a:p>
          <a:p>
            <a:pPr lvl="1"/>
            <a:r>
              <a:rPr lang="en-US" sz="2000" dirty="0" smtClean="0"/>
              <a:t>Start small and grow as required</a:t>
            </a:r>
          </a:p>
          <a:p>
            <a:pPr lvl="1"/>
            <a:r>
              <a:rPr lang="en-US" sz="2000" dirty="0" smtClean="0"/>
              <a:t>No contract, Only credit </a:t>
            </a:r>
            <a:r>
              <a:rPr lang="en-US" sz="2000" dirty="0"/>
              <a:t>c</a:t>
            </a:r>
            <a:r>
              <a:rPr lang="en-US" sz="2000" dirty="0" smtClean="0"/>
              <a:t>ard!</a:t>
            </a:r>
          </a:p>
          <a:p>
            <a:r>
              <a:rPr lang="en-US" sz="2400" dirty="0" smtClean="0"/>
              <a:t>Pay for what you use</a:t>
            </a:r>
          </a:p>
          <a:p>
            <a:r>
              <a:rPr lang="en-US" sz="2400" dirty="0" smtClean="0"/>
              <a:t>No maintenance </a:t>
            </a:r>
          </a:p>
          <a:p>
            <a:r>
              <a:rPr lang="en-US" sz="2400" dirty="0" smtClean="0"/>
              <a:t>Measured service</a:t>
            </a:r>
          </a:p>
          <a:p>
            <a:r>
              <a:rPr lang="en-US" sz="2400" dirty="0" smtClean="0"/>
              <a:t>Scalability</a:t>
            </a:r>
          </a:p>
          <a:p>
            <a:r>
              <a:rPr lang="en-US" sz="2400" dirty="0" smtClean="0"/>
              <a:t>Reliability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93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Amazon Elastic Compute Cloud ( EC2)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200" dirty="0" smtClean="0"/>
              <a:t>“Amazon </a:t>
            </a:r>
            <a:r>
              <a:rPr lang="en-US" sz="2200" dirty="0"/>
              <a:t>Elastic Compute Cloud (Amazon EC2) is </a:t>
            </a:r>
            <a:r>
              <a:rPr lang="en-US" sz="2200" dirty="0" smtClean="0"/>
              <a:t>an Amazon </a:t>
            </a:r>
            <a:r>
              <a:rPr lang="en-US" sz="2200" dirty="0"/>
              <a:t>Web Service (AWS) you can use to access servers, software, and storage resources across the Internet in a self-service </a:t>
            </a:r>
            <a:r>
              <a:rPr lang="en-US" sz="2200" dirty="0" smtClean="0"/>
              <a:t>manner “</a:t>
            </a:r>
          </a:p>
          <a:p>
            <a:endParaRPr lang="en-US" sz="2200" dirty="0" smtClean="0"/>
          </a:p>
          <a:p>
            <a:pPr>
              <a:buFontTx/>
              <a:buChar char="-"/>
            </a:pPr>
            <a:r>
              <a:rPr lang="en-US" sz="2200" dirty="0" smtClean="0"/>
              <a:t>Provides scalable, pay as-you-go compute capacity</a:t>
            </a:r>
          </a:p>
          <a:p>
            <a:pPr>
              <a:buFontTx/>
              <a:buChar char="-"/>
            </a:pPr>
            <a:r>
              <a:rPr lang="en-US" sz="2200" dirty="0" smtClean="0"/>
              <a:t>Elastic - scales in both direction </a:t>
            </a:r>
          </a:p>
          <a:p>
            <a:pPr>
              <a:buFontTx/>
              <a:buChar char="-"/>
            </a:pPr>
            <a:endParaRPr lang="en-US" sz="2200" dirty="0" smtClean="0"/>
          </a:p>
          <a:p>
            <a:pPr>
              <a:buFontTx/>
              <a:buChar char="-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0912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EC2 Concepts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7320" y="1447800"/>
            <a:ext cx="749808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AMI &amp; Instance</a:t>
            </a:r>
          </a:p>
          <a:p>
            <a:r>
              <a:rPr lang="en-US" sz="2800" dirty="0" smtClean="0"/>
              <a:t>Region &amp; Zones</a:t>
            </a:r>
          </a:p>
          <a:p>
            <a:r>
              <a:rPr lang="en-US" sz="2800" dirty="0" smtClean="0"/>
              <a:t>Storage </a:t>
            </a:r>
          </a:p>
          <a:p>
            <a:r>
              <a:rPr lang="en-US" sz="2800" dirty="0" smtClean="0"/>
              <a:t>Networking and Security</a:t>
            </a:r>
          </a:p>
          <a:p>
            <a:r>
              <a:rPr lang="en-US" sz="2800" dirty="0" smtClean="0"/>
              <a:t>Monitoring</a:t>
            </a:r>
          </a:p>
          <a:p>
            <a:r>
              <a:rPr lang="en-US" sz="2800" dirty="0" smtClean="0"/>
              <a:t>Auto Scaling</a:t>
            </a:r>
          </a:p>
          <a:p>
            <a:r>
              <a:rPr lang="en-US" sz="2800" dirty="0" smtClean="0"/>
              <a:t>Load Balancer</a:t>
            </a:r>
          </a:p>
        </p:txBody>
      </p:sp>
    </p:spTree>
    <p:extLst>
      <p:ext uri="{BB962C8B-B14F-4D97-AF65-F5344CB8AC3E}">
        <p14:creationId xmlns:p14="http://schemas.microsoft.com/office/powerpoint/2010/main" val="133717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AMI and Instance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124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Amazon Machine Image (AMI) is a template for software configuration (Operating System, Application Server, and Applications)</a:t>
            </a:r>
          </a:p>
          <a:p>
            <a:r>
              <a:rPr lang="en-US" sz="2400" dirty="0" smtClean="0"/>
              <a:t>Instance is a AMI running on virtual servers in the cloud</a:t>
            </a:r>
          </a:p>
          <a:p>
            <a:r>
              <a:rPr lang="en-US" sz="2400" dirty="0"/>
              <a:t>Each </a:t>
            </a:r>
            <a:r>
              <a:rPr lang="en-US" sz="2400" i="1" dirty="0" smtClean="0"/>
              <a:t>instance </a:t>
            </a:r>
            <a:r>
              <a:rPr lang="en-US" sz="2400" i="1" dirty="0"/>
              <a:t>type</a:t>
            </a:r>
            <a:r>
              <a:rPr lang="en-US" sz="2400" dirty="0"/>
              <a:t> offers different compute and memory </a:t>
            </a:r>
            <a:r>
              <a:rPr lang="en-US" sz="2400" dirty="0" smtClean="0"/>
              <a:t>facilities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631" y="4038600"/>
            <a:ext cx="3680769" cy="24197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00800" y="6553200"/>
            <a:ext cx="2667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Diagram Source</a:t>
            </a:r>
            <a:r>
              <a:rPr lang="en-US" sz="1050" dirty="0" smtClean="0"/>
              <a:t>: </a:t>
            </a:r>
            <a:r>
              <a:rPr lang="en-US" sz="1050" dirty="0" smtClean="0">
                <a:hlinkClick r:id="rId4"/>
              </a:rPr>
              <a:t>http</a:t>
            </a:r>
            <a:r>
              <a:rPr lang="en-US" sz="1050" dirty="0">
                <a:hlinkClick r:id="rId4"/>
              </a:rPr>
              <a:t>://docs.aws.amazon.com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87960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Region and Zones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Amazon have data centers in different region across the globe</a:t>
            </a:r>
          </a:p>
          <a:p>
            <a:r>
              <a:rPr lang="en-US" sz="2400" dirty="0" smtClean="0"/>
              <a:t>An instance can be launched in different regions depending on the need.</a:t>
            </a:r>
          </a:p>
          <a:p>
            <a:pPr lvl="1"/>
            <a:r>
              <a:rPr lang="en-US" sz="2000" dirty="0" smtClean="0"/>
              <a:t>Closer to specific customer</a:t>
            </a:r>
          </a:p>
          <a:p>
            <a:pPr lvl="1"/>
            <a:r>
              <a:rPr lang="en-US" sz="2000" dirty="0" smtClean="0"/>
              <a:t>To meet legal or other requirements</a:t>
            </a:r>
          </a:p>
          <a:p>
            <a:r>
              <a:rPr lang="en-US" sz="2400" dirty="0" smtClean="0"/>
              <a:t>Each region has set of zones</a:t>
            </a:r>
          </a:p>
          <a:p>
            <a:pPr lvl="1"/>
            <a:r>
              <a:rPr lang="en-US" sz="2000" dirty="0" smtClean="0"/>
              <a:t>Zones are isolated from failure in other zones</a:t>
            </a:r>
          </a:p>
          <a:p>
            <a:pPr lvl="1"/>
            <a:r>
              <a:rPr lang="en-US" sz="2000" dirty="0" smtClean="0"/>
              <a:t>Inexpensive, low latency connectivity between zones in same region</a:t>
            </a:r>
          </a:p>
        </p:txBody>
      </p:sp>
    </p:spTree>
    <p:extLst>
      <p:ext uri="{BB962C8B-B14F-4D97-AF65-F5344CB8AC3E}">
        <p14:creationId xmlns:p14="http://schemas.microsoft.com/office/powerpoint/2010/main" val="237052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Storage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447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Amazon EC2 provides three type of storage option</a:t>
            </a:r>
          </a:p>
          <a:p>
            <a:pPr lvl="1"/>
            <a:r>
              <a:rPr lang="en-US" sz="1600" dirty="0" smtClean="0"/>
              <a:t>Amazon EBS</a:t>
            </a:r>
          </a:p>
          <a:p>
            <a:pPr lvl="1"/>
            <a:r>
              <a:rPr lang="en-US" sz="1600" dirty="0" smtClean="0"/>
              <a:t>Amazon S3</a:t>
            </a:r>
          </a:p>
          <a:p>
            <a:pPr lvl="1"/>
            <a:r>
              <a:rPr lang="en-US" sz="1600" dirty="0" smtClean="0"/>
              <a:t>Instance Storage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057047"/>
            <a:ext cx="5039429" cy="34199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77000" y="6596390"/>
            <a:ext cx="2667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Diagram Source</a:t>
            </a:r>
            <a:r>
              <a:rPr lang="en-US" sz="1050" dirty="0" smtClean="0"/>
              <a:t>: </a:t>
            </a:r>
            <a:r>
              <a:rPr lang="en-US" sz="1050" dirty="0" smtClean="0">
                <a:hlinkClick r:id="rId4"/>
              </a:rPr>
              <a:t>http</a:t>
            </a:r>
            <a:r>
              <a:rPr lang="en-US" sz="1050" dirty="0">
                <a:hlinkClick r:id="rId4"/>
              </a:rPr>
              <a:t>://docs.aws.amazon.com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11746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Networking and Security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Instances can be launched on one of the two platforms</a:t>
            </a:r>
          </a:p>
          <a:p>
            <a:pPr lvl="1"/>
            <a:r>
              <a:rPr lang="en-US" sz="2000" dirty="0" smtClean="0"/>
              <a:t>EC2-Classic</a:t>
            </a:r>
          </a:p>
          <a:p>
            <a:pPr lvl="1"/>
            <a:r>
              <a:rPr lang="en-US" sz="2000" dirty="0" smtClean="0"/>
              <a:t>EC2-VPC</a:t>
            </a:r>
          </a:p>
          <a:p>
            <a:r>
              <a:rPr lang="en-US" sz="2000" dirty="0" smtClean="0"/>
              <a:t>Instance IP address is dynamic.</a:t>
            </a:r>
          </a:p>
          <a:p>
            <a:pPr lvl="1"/>
            <a:r>
              <a:rPr lang="en-US" sz="1600" dirty="0" smtClean="0"/>
              <a:t>new IP address is assigned every time instance is launched</a:t>
            </a:r>
          </a:p>
          <a:p>
            <a:r>
              <a:rPr lang="en-US" sz="2000" dirty="0" smtClean="0"/>
              <a:t>Static IP address – Elastic IP address</a:t>
            </a:r>
          </a:p>
          <a:p>
            <a:pPr lvl="1"/>
            <a:r>
              <a:rPr lang="en-US" sz="1600" dirty="0" smtClean="0"/>
              <a:t>Remap the Elastic IP to new instance to mask failure</a:t>
            </a:r>
          </a:p>
          <a:p>
            <a:pPr lvl="1"/>
            <a:r>
              <a:rPr lang="en-US" sz="1600" dirty="0" smtClean="0"/>
              <a:t>Separate pool for EC2-Classic and VPC</a:t>
            </a:r>
          </a:p>
          <a:p>
            <a:r>
              <a:rPr lang="en-US" sz="2000" dirty="0" smtClean="0"/>
              <a:t>Security Groups to access control to instance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6139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1384</TotalTime>
  <Words>810</Words>
  <Application>Microsoft Office PowerPoint</Application>
  <PresentationFormat>On-screen Show (4:3)</PresentationFormat>
  <Paragraphs>134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Infrastructure as a Service (IaaS) Amazon EC2</vt:lpstr>
      <vt:lpstr>What is Infrastructure as a Service ?</vt:lpstr>
      <vt:lpstr>Highlights of IaaS</vt:lpstr>
      <vt:lpstr>Amazon Elastic Compute Cloud ( EC2)</vt:lpstr>
      <vt:lpstr>EC2 Concepts</vt:lpstr>
      <vt:lpstr>AMI and Instance</vt:lpstr>
      <vt:lpstr>Region and Zones</vt:lpstr>
      <vt:lpstr>Storage</vt:lpstr>
      <vt:lpstr>Networking and Security</vt:lpstr>
      <vt:lpstr>Monitoring, Auto Scaling, and Load Balancing</vt:lpstr>
      <vt:lpstr>How to access EC2</vt:lpstr>
      <vt:lpstr>References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Infrastructure as a Service (IaaS) Amazon EC2</dc:title>
  <dc:creator>surendra</dc:creator>
  <cp:lastModifiedBy>surendra</cp:lastModifiedBy>
  <cp:revision>47</cp:revision>
  <dcterms:created xsi:type="dcterms:W3CDTF">2013-05-15T18:47:55Z</dcterms:created>
  <dcterms:modified xsi:type="dcterms:W3CDTF">2013-05-16T18:16:01Z</dcterms:modified>
</cp:coreProperties>
</file>