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</p:sldMasterIdLst>
  <p:notesMasterIdLst>
    <p:notesMasterId r:id="rId84"/>
  </p:notesMasterIdLst>
  <p:sldIdLst>
    <p:sldId id="256" r:id="rId4"/>
    <p:sldId id="257" r:id="rId5"/>
    <p:sldId id="258" r:id="rId6"/>
    <p:sldId id="259" r:id="rId7"/>
    <p:sldId id="260" r:id="rId8"/>
    <p:sldId id="329" r:id="rId9"/>
    <p:sldId id="33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32" r:id="rId18"/>
    <p:sldId id="269" r:id="rId19"/>
    <p:sldId id="337" r:id="rId20"/>
    <p:sldId id="338" r:id="rId21"/>
    <p:sldId id="33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0" r:id="rId31"/>
    <p:sldId id="282" r:id="rId32"/>
    <p:sldId id="283" r:id="rId33"/>
    <p:sldId id="284" r:id="rId34"/>
    <p:sldId id="285" r:id="rId35"/>
    <p:sldId id="286" r:id="rId36"/>
    <p:sldId id="288" r:id="rId37"/>
    <p:sldId id="287" r:id="rId38"/>
    <p:sldId id="289" r:id="rId39"/>
    <p:sldId id="291" r:id="rId40"/>
    <p:sldId id="292" r:id="rId41"/>
    <p:sldId id="345" r:id="rId42"/>
    <p:sldId id="293" r:id="rId43"/>
    <p:sldId id="340" r:id="rId44"/>
    <p:sldId id="341" r:id="rId45"/>
    <p:sldId id="344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46" r:id="rId55"/>
    <p:sldId id="304" r:id="rId56"/>
    <p:sldId id="347" r:id="rId57"/>
    <p:sldId id="306" r:id="rId58"/>
    <p:sldId id="305" r:id="rId59"/>
    <p:sldId id="307" r:id="rId60"/>
    <p:sldId id="308" r:id="rId61"/>
    <p:sldId id="348" r:id="rId62"/>
    <p:sldId id="349" r:id="rId63"/>
    <p:sldId id="309" r:id="rId64"/>
    <p:sldId id="310" r:id="rId65"/>
    <p:sldId id="311" r:id="rId66"/>
    <p:sldId id="314" r:id="rId67"/>
    <p:sldId id="313" r:id="rId68"/>
    <p:sldId id="315" r:id="rId69"/>
    <p:sldId id="350" r:id="rId70"/>
    <p:sldId id="316" r:id="rId71"/>
    <p:sldId id="317" r:id="rId72"/>
    <p:sldId id="318" r:id="rId73"/>
    <p:sldId id="319" r:id="rId74"/>
    <p:sldId id="320" r:id="rId75"/>
    <p:sldId id="328" r:id="rId76"/>
    <p:sldId id="321" r:id="rId77"/>
    <p:sldId id="322" r:id="rId78"/>
    <p:sldId id="323" r:id="rId79"/>
    <p:sldId id="324" r:id="rId80"/>
    <p:sldId id="325" r:id="rId81"/>
    <p:sldId id="326" r:id="rId82"/>
    <p:sldId id="327" r:id="rId8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436855E-0E98-4865-99FC-0185731DC24A}">
  <a:tblStyle styleId="{4436855E-0E98-4865-99FC-0185731DC2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17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27" name="Shape 12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673-20AE-4BCA-98A2-55AFD1E410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80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Shape 8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Shape 8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Shape 1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Shape 10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Shape 10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Shape 1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Shape 1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Shape 1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Shape 1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Shape 1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Shape 1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Shape 1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Shape 1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Shape 1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Shape 1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Shape 1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Shape 1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Shape 1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Shape 1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Shape 1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Shape 1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9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4343400" cy="5181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990600"/>
            <a:ext cx="4343400" cy="2514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8200" y="3657600"/>
            <a:ext cx="4343400" cy="2514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38600" cy="23796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648200" y="1219200"/>
            <a:ext cx="4038600" cy="23796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57200" y="3751263"/>
            <a:ext cx="4038600" cy="23796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8200" y="3751263"/>
            <a:ext cx="4038600" cy="23796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513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670425" y="2130425"/>
            <a:ext cx="5867400" cy="206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466725" y="142875"/>
            <a:ext cx="5867400" cy="60388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298700" y="-241300"/>
            <a:ext cx="4419600" cy="8255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9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" name="Shape 15" descr="pain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e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1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1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lini@uci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cs.uci.edu/~dsm/cypress/index.html" TargetMode="External"/><Relationship Id="rId12" Type="http://schemas.openxmlformats.org/officeDocument/2006/relationships/hyperlink" Target="http://i-sensorium.ics.uci.edu/" TargetMode="External"/><Relationship Id="rId13" Type="http://schemas.openxmlformats.org/officeDocument/2006/relationships/hyperlink" Target="http://www.ics.uci.edu/~forge" TargetMode="External"/><Relationship Id="rId14" Type="http://schemas.openxmlformats.org/officeDocument/2006/relationships/hyperlink" Target="http://www.ics.uci.edu/~dsm/dyn/release/publication.html" TargetMode="External"/><Relationship Id="rId15" Type="http://schemas.openxmlformats.org/officeDocument/2006/relationships/hyperlink" Target="http://mapgrid.ics.uci.edu/" TargetMode="External"/><Relationship Id="rId16" Type="http://schemas.openxmlformats.org/officeDocument/2006/relationships/hyperlink" Target="http://xtune.ics.uci.edu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ics.uci.edu/~dsm/contessa/Contessa_index.html" TargetMode="External"/><Relationship Id="rId4" Type="http://schemas.openxmlformats.org/officeDocument/2006/relationships/hyperlink" Target="http://www.ics.uci.edu/~dsm/project/signal/index.html" TargetMode="External"/><Relationship Id="rId5" Type="http://schemas.openxmlformats.org/officeDocument/2006/relationships/hyperlink" Target="http://www.ics.uci.edu/~projects/SATware/index.html" TargetMode="External"/><Relationship Id="rId6" Type="http://schemas.openxmlformats.org/officeDocument/2006/relationships/hyperlink" Target="http://www-db.ics.uci.edu/pages/research/quasar/" TargetMode="External"/><Relationship Id="rId7" Type="http://schemas.openxmlformats.org/officeDocument/2006/relationships/hyperlink" Target="http://www.ics.uci.edu/~dsm/suga/" TargetMode="External"/><Relationship Id="rId8" Type="http://schemas.openxmlformats.org/officeDocument/2006/relationships/hyperlink" Target="http://www.itr-rescue.org/aboutus/index.php" TargetMode="External"/><Relationship Id="rId9" Type="http://schemas.openxmlformats.org/officeDocument/2006/relationships/hyperlink" Target="http://cert.ics.uci.edu/SAFIRE/index.html" TargetMode="External"/><Relationship Id="rId10" Type="http://schemas.openxmlformats.org/officeDocument/2006/relationships/hyperlink" Target="http://www.responsphere.org/index.php" TargetMode="Externa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png"/><Relationship Id="rId9" Type="http://schemas.openxmlformats.org/officeDocument/2006/relationships/image" Target="../media/image50.jpg"/><Relationship Id="rId10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jpg"/><Relationship Id="rId12" Type="http://schemas.openxmlformats.org/officeDocument/2006/relationships/image" Target="../media/image65.jpg"/><Relationship Id="rId13" Type="http://schemas.openxmlformats.org/officeDocument/2006/relationships/image" Target="../media/image66.png"/><Relationship Id="rId14" Type="http://schemas.openxmlformats.org/officeDocument/2006/relationships/image" Target="../media/image6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60.png"/><Relationship Id="rId8" Type="http://schemas.openxmlformats.org/officeDocument/2006/relationships/image" Target="../media/image61.jpg"/><Relationship Id="rId9" Type="http://schemas.openxmlformats.org/officeDocument/2006/relationships/image" Target="../media/image62.jpg"/><Relationship Id="rId10" Type="http://schemas.openxmlformats.org/officeDocument/2006/relationships/image" Target="../media/image6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71.png"/><Relationship Id="rId7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jp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jpg"/><Relationship Id="rId16" Type="http://schemas.openxmlformats.org/officeDocument/2006/relationships/image" Target="../media/image87.jpg"/><Relationship Id="rId17" Type="http://schemas.openxmlformats.org/officeDocument/2006/relationships/image" Target="../media/image88.jpg"/><Relationship Id="rId18" Type="http://schemas.openxmlformats.org/officeDocument/2006/relationships/image" Target="../media/image8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image" Target="../media/image76.jp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jpg"/><Relationship Id="rId9" Type="http://schemas.openxmlformats.org/officeDocument/2006/relationships/image" Target="../media/image80.jpg"/><Relationship Id="rId10" Type="http://schemas.openxmlformats.org/officeDocument/2006/relationships/image" Target="../media/image8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jp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processor" TargetMode="External"/><Relationship Id="rId4" Type="http://schemas.openxmlformats.org/officeDocument/2006/relationships/hyperlink" Target="http://en.wikipedia.org/wiki/Mainframe_compute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ray_processor" TargetMode="External"/><Relationship Id="rId4" Type="http://schemas.openxmlformats.org/officeDocument/2006/relationships/hyperlink" Target="http://en.wikipedia.org/wiki/GPU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en.wikipedia.org/wiki/Space_Shuttl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en.wikipedia.org/wiki/Distributed_system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 </a:t>
            </a:r>
            <a:b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Prof. Nalini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Venkatasubramanian</a:t>
            </a:r>
            <a:r>
              <a:rPr lang="en-US" sz="2400" dirty="0"/>
              <a:t> </a:t>
            </a:r>
            <a:r>
              <a:rPr lang="en-US" sz="2400" dirty="0" smtClean="0"/>
              <a:t>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400" dirty="0" smtClean="0"/>
              <a:t>Prof. Yusuf </a:t>
            </a:r>
            <a:r>
              <a:rPr lang="en-US" sz="2400" dirty="0" err="1" smtClean="0"/>
              <a:t>Sarwar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Dept. of Information &amp; Computer Science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California, Irvine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457200" y="109537"/>
            <a:ext cx="8228012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3675" marR="0" lvl="0" indent="-19367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Evergrowing Alphabet Soup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53975" y="788987"/>
            <a:ext cx="230505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(DCE)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362" y="973137"/>
            <a:ext cx="830262" cy="601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Shape 197"/>
          <p:cNvGrpSpPr/>
          <p:nvPr/>
        </p:nvGrpSpPr>
        <p:grpSpPr>
          <a:xfrm>
            <a:off x="7018337" y="1601787"/>
            <a:ext cx="2085828" cy="738038"/>
            <a:chOff x="7737475" y="1765300"/>
            <a:chExt cx="2298700" cy="814387"/>
          </a:xfrm>
        </p:grpSpPr>
        <p:sp>
          <p:nvSpPr>
            <p:cNvPr id="198" name="Shape 198"/>
            <p:cNvSpPr/>
            <p:nvPr/>
          </p:nvSpPr>
          <p:spPr>
            <a:xfrm>
              <a:off x="8277225" y="1765300"/>
              <a:ext cx="182562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470900" y="1765300"/>
              <a:ext cx="128587" cy="185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64" y="117674"/>
                  </a:moveTo>
                  <a:cubicBezTo>
                    <a:pt x="109608" y="117674"/>
                    <a:pt x="99553" y="117674"/>
                    <a:pt x="89497" y="117674"/>
                  </a:cubicBezTo>
                  <a:cubicBezTo>
                    <a:pt x="89497" y="113488"/>
                    <a:pt x="89497" y="109302"/>
                    <a:pt x="89497" y="105116"/>
                  </a:cubicBezTo>
                  <a:cubicBezTo>
                    <a:pt x="84469" y="110000"/>
                    <a:pt x="78435" y="113720"/>
                    <a:pt x="71731" y="116046"/>
                  </a:cubicBezTo>
                  <a:cubicBezTo>
                    <a:pt x="65027" y="118604"/>
                    <a:pt x="57988" y="119767"/>
                    <a:pt x="51284" y="119767"/>
                  </a:cubicBezTo>
                  <a:cubicBezTo>
                    <a:pt x="37206" y="119767"/>
                    <a:pt x="25139" y="115813"/>
                    <a:pt x="15083" y="107906"/>
                  </a:cubicBezTo>
                  <a:cubicBezTo>
                    <a:pt x="5027" y="100000"/>
                    <a:pt x="0" y="89069"/>
                    <a:pt x="0" y="74883"/>
                  </a:cubicBezTo>
                  <a:cubicBezTo>
                    <a:pt x="0" y="60465"/>
                    <a:pt x="5027" y="49534"/>
                    <a:pt x="14748" y="41860"/>
                  </a:cubicBezTo>
                  <a:cubicBezTo>
                    <a:pt x="24469" y="34186"/>
                    <a:pt x="36871" y="30697"/>
                    <a:pt x="51620" y="30697"/>
                  </a:cubicBezTo>
                  <a:cubicBezTo>
                    <a:pt x="65363" y="30697"/>
                    <a:pt x="77094" y="34651"/>
                    <a:pt x="87150" y="42558"/>
                  </a:cubicBezTo>
                  <a:cubicBezTo>
                    <a:pt x="87150" y="28372"/>
                    <a:pt x="87150" y="14186"/>
                    <a:pt x="87150" y="0"/>
                  </a:cubicBezTo>
                  <a:cubicBezTo>
                    <a:pt x="97877" y="0"/>
                    <a:pt x="108938" y="0"/>
                    <a:pt x="119664" y="0"/>
                  </a:cubicBezTo>
                  <a:cubicBezTo>
                    <a:pt x="119664" y="39302"/>
                    <a:pt x="119664" y="78372"/>
                    <a:pt x="119664" y="117674"/>
                  </a:cubicBezTo>
                  <a:close/>
                  <a:moveTo>
                    <a:pt x="33184" y="73255"/>
                  </a:moveTo>
                  <a:cubicBezTo>
                    <a:pt x="33184" y="82325"/>
                    <a:pt x="34860" y="89069"/>
                    <a:pt x="38547" y="93023"/>
                  </a:cubicBezTo>
                  <a:cubicBezTo>
                    <a:pt x="43910" y="98837"/>
                    <a:pt x="51284" y="101860"/>
                    <a:pt x="60670" y="101860"/>
                  </a:cubicBezTo>
                  <a:cubicBezTo>
                    <a:pt x="68044" y="101860"/>
                    <a:pt x="74413" y="99767"/>
                    <a:pt x="79776" y="95348"/>
                  </a:cubicBezTo>
                  <a:cubicBezTo>
                    <a:pt x="85139" y="90930"/>
                    <a:pt x="87486" y="84186"/>
                    <a:pt x="87486" y="75581"/>
                  </a:cubicBezTo>
                  <a:cubicBezTo>
                    <a:pt x="87486" y="65813"/>
                    <a:pt x="84804" y="58604"/>
                    <a:pt x="79776" y="54418"/>
                  </a:cubicBezTo>
                  <a:cubicBezTo>
                    <a:pt x="74748" y="50232"/>
                    <a:pt x="68379" y="47906"/>
                    <a:pt x="60335" y="47906"/>
                  </a:cubicBezTo>
                  <a:cubicBezTo>
                    <a:pt x="52625" y="47906"/>
                    <a:pt x="46256" y="50000"/>
                    <a:pt x="40893" y="54186"/>
                  </a:cubicBezTo>
                  <a:cubicBezTo>
                    <a:pt x="35530" y="58372"/>
                    <a:pt x="33184" y="64883"/>
                    <a:pt x="33184" y="73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624887" y="1812925"/>
              <a:ext cx="1238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8774112" y="1812925"/>
              <a:ext cx="128587" cy="185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31"/>
                  </a:moveTo>
                  <a:cubicBezTo>
                    <a:pt x="10055" y="1631"/>
                    <a:pt x="20111" y="1631"/>
                    <a:pt x="30167" y="1631"/>
                  </a:cubicBezTo>
                  <a:cubicBezTo>
                    <a:pt x="30167" y="5825"/>
                    <a:pt x="30167" y="10019"/>
                    <a:pt x="30167" y="14213"/>
                  </a:cubicBezTo>
                  <a:cubicBezTo>
                    <a:pt x="34189" y="9786"/>
                    <a:pt x="39553" y="6524"/>
                    <a:pt x="46256" y="3961"/>
                  </a:cubicBezTo>
                  <a:cubicBezTo>
                    <a:pt x="52960" y="1398"/>
                    <a:pt x="60335" y="0"/>
                    <a:pt x="68379" y="0"/>
                  </a:cubicBezTo>
                  <a:cubicBezTo>
                    <a:pt x="82793" y="0"/>
                    <a:pt x="94860" y="3961"/>
                    <a:pt x="104916" y="11650"/>
                  </a:cubicBezTo>
                  <a:cubicBezTo>
                    <a:pt x="114972" y="19339"/>
                    <a:pt x="119664" y="30291"/>
                    <a:pt x="119664" y="44038"/>
                  </a:cubicBezTo>
                  <a:cubicBezTo>
                    <a:pt x="119664" y="58485"/>
                    <a:pt x="114636" y="69436"/>
                    <a:pt x="104581" y="77359"/>
                  </a:cubicBezTo>
                  <a:cubicBezTo>
                    <a:pt x="94525" y="85281"/>
                    <a:pt x="82458" y="89242"/>
                    <a:pt x="68379" y="89242"/>
                  </a:cubicBezTo>
                  <a:cubicBezTo>
                    <a:pt x="61675" y="89242"/>
                    <a:pt x="55307" y="88310"/>
                    <a:pt x="49944" y="86446"/>
                  </a:cubicBezTo>
                  <a:cubicBezTo>
                    <a:pt x="44245" y="84582"/>
                    <a:pt x="38547" y="81320"/>
                    <a:pt x="32513" y="76893"/>
                  </a:cubicBezTo>
                  <a:cubicBezTo>
                    <a:pt x="32513" y="91106"/>
                    <a:pt x="32513" y="105553"/>
                    <a:pt x="32513" y="119766"/>
                  </a:cubicBezTo>
                  <a:cubicBezTo>
                    <a:pt x="21787" y="119766"/>
                    <a:pt x="10726" y="119766"/>
                    <a:pt x="0" y="119766"/>
                  </a:cubicBezTo>
                  <a:cubicBezTo>
                    <a:pt x="0" y="80388"/>
                    <a:pt x="0" y="41009"/>
                    <a:pt x="0" y="1631"/>
                  </a:cubicBezTo>
                  <a:close/>
                  <a:moveTo>
                    <a:pt x="32178" y="43106"/>
                  </a:moveTo>
                  <a:cubicBezTo>
                    <a:pt x="32178" y="52893"/>
                    <a:pt x="34860" y="59883"/>
                    <a:pt x="40223" y="64543"/>
                  </a:cubicBezTo>
                  <a:cubicBezTo>
                    <a:pt x="45586" y="69203"/>
                    <a:pt x="52290" y="71300"/>
                    <a:pt x="60335" y="71300"/>
                  </a:cubicBezTo>
                  <a:cubicBezTo>
                    <a:pt x="67709" y="71300"/>
                    <a:pt x="74078" y="69203"/>
                    <a:pt x="79106" y="65009"/>
                  </a:cubicBezTo>
                  <a:cubicBezTo>
                    <a:pt x="84134" y="60815"/>
                    <a:pt x="86480" y="53825"/>
                    <a:pt x="86480" y="44271"/>
                  </a:cubicBezTo>
                  <a:cubicBezTo>
                    <a:pt x="86480" y="35417"/>
                    <a:pt x="83798" y="28660"/>
                    <a:pt x="78770" y="24466"/>
                  </a:cubicBezTo>
                  <a:cubicBezTo>
                    <a:pt x="73743" y="20271"/>
                    <a:pt x="67374" y="17941"/>
                    <a:pt x="59664" y="17941"/>
                  </a:cubicBezTo>
                  <a:cubicBezTo>
                    <a:pt x="51620" y="17941"/>
                    <a:pt x="45251" y="20038"/>
                    <a:pt x="39888" y="24233"/>
                  </a:cubicBezTo>
                  <a:cubicBezTo>
                    <a:pt x="34525" y="28427"/>
                    <a:pt x="32178" y="34951"/>
                    <a:pt x="32178" y="43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8916987" y="1768475"/>
              <a:ext cx="77787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9015412" y="1765300"/>
              <a:ext cx="34925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9069387" y="1814512"/>
              <a:ext cx="138112" cy="131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9217025" y="1812925"/>
              <a:ext cx="1238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899400" y="2051050"/>
              <a:ext cx="158750" cy="1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080375" y="2101850"/>
              <a:ext cx="1365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242300" y="2101850"/>
              <a:ext cx="193675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467725" y="2101850"/>
              <a:ext cx="193675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696325" y="2103437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305" y="116816"/>
                  </a:moveTo>
                  <a:cubicBezTo>
                    <a:pt x="87305" y="111087"/>
                    <a:pt x="87305" y="105039"/>
                    <a:pt x="87305" y="99310"/>
                  </a:cubicBezTo>
                  <a:cubicBezTo>
                    <a:pt x="82634" y="105676"/>
                    <a:pt x="76167" y="110450"/>
                    <a:pt x="68263" y="114270"/>
                  </a:cubicBezTo>
                  <a:cubicBezTo>
                    <a:pt x="60718" y="117771"/>
                    <a:pt x="52455" y="119681"/>
                    <a:pt x="43832" y="119681"/>
                  </a:cubicBezTo>
                  <a:cubicBezTo>
                    <a:pt x="34850" y="119681"/>
                    <a:pt x="26946" y="118090"/>
                    <a:pt x="20119" y="114588"/>
                  </a:cubicBezTo>
                  <a:cubicBezTo>
                    <a:pt x="12934" y="111087"/>
                    <a:pt x="7904" y="106312"/>
                    <a:pt x="4670" y="99946"/>
                  </a:cubicBezTo>
                  <a:cubicBezTo>
                    <a:pt x="1437" y="93580"/>
                    <a:pt x="0" y="84986"/>
                    <a:pt x="0" y="74164"/>
                  </a:cubicBezTo>
                  <a:cubicBezTo>
                    <a:pt x="0" y="49336"/>
                    <a:pt x="0" y="24827"/>
                    <a:pt x="0" y="0"/>
                  </a:cubicBezTo>
                  <a:cubicBezTo>
                    <a:pt x="11497" y="0"/>
                    <a:pt x="23353" y="0"/>
                    <a:pt x="34850" y="0"/>
                  </a:cubicBezTo>
                  <a:cubicBezTo>
                    <a:pt x="34850" y="17824"/>
                    <a:pt x="34850" y="35968"/>
                    <a:pt x="34850" y="53793"/>
                  </a:cubicBezTo>
                  <a:cubicBezTo>
                    <a:pt x="34850" y="70344"/>
                    <a:pt x="35568" y="80212"/>
                    <a:pt x="36646" y="84031"/>
                  </a:cubicBezTo>
                  <a:cubicBezTo>
                    <a:pt x="37724" y="87851"/>
                    <a:pt x="40239" y="90716"/>
                    <a:pt x="43832" y="92944"/>
                  </a:cubicBezTo>
                  <a:cubicBezTo>
                    <a:pt x="47425" y="95172"/>
                    <a:pt x="51377" y="96127"/>
                    <a:pt x="56766" y="96127"/>
                  </a:cubicBezTo>
                  <a:cubicBezTo>
                    <a:pt x="62514" y="96127"/>
                    <a:pt x="67904" y="94535"/>
                    <a:pt x="72574" y="91671"/>
                  </a:cubicBezTo>
                  <a:cubicBezTo>
                    <a:pt x="77245" y="88806"/>
                    <a:pt x="80479" y="85305"/>
                    <a:pt x="82275" y="80848"/>
                  </a:cubicBezTo>
                  <a:cubicBezTo>
                    <a:pt x="84071" y="76392"/>
                    <a:pt x="84790" y="66206"/>
                    <a:pt x="84790" y="49336"/>
                  </a:cubicBezTo>
                  <a:cubicBezTo>
                    <a:pt x="84790" y="32785"/>
                    <a:pt x="84790" y="16551"/>
                    <a:pt x="84790" y="0"/>
                  </a:cubicBezTo>
                  <a:cubicBezTo>
                    <a:pt x="96287" y="0"/>
                    <a:pt x="108143" y="0"/>
                    <a:pt x="119640" y="0"/>
                  </a:cubicBezTo>
                  <a:cubicBezTo>
                    <a:pt x="119640" y="38832"/>
                    <a:pt x="119640" y="77984"/>
                    <a:pt x="119640" y="116816"/>
                  </a:cubicBezTo>
                  <a:cubicBezTo>
                    <a:pt x="108862" y="116816"/>
                    <a:pt x="98083" y="116816"/>
                    <a:pt x="87305" y="1168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8851900" y="2101850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9007475" y="2054225"/>
              <a:ext cx="34925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9069387" y="2101850"/>
              <a:ext cx="125412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925" y="36250"/>
                  </a:moveTo>
                  <a:cubicBezTo>
                    <a:pt x="106858" y="38125"/>
                    <a:pt x="96138" y="39687"/>
                    <a:pt x="85072" y="41562"/>
                  </a:cubicBezTo>
                  <a:cubicBezTo>
                    <a:pt x="84034" y="35625"/>
                    <a:pt x="81268" y="31250"/>
                    <a:pt x="77463" y="28125"/>
                  </a:cubicBezTo>
                  <a:cubicBezTo>
                    <a:pt x="73659" y="25000"/>
                    <a:pt x="68126" y="23750"/>
                    <a:pt x="61902" y="23750"/>
                  </a:cubicBezTo>
                  <a:cubicBezTo>
                    <a:pt x="53602" y="23750"/>
                    <a:pt x="46685" y="26250"/>
                    <a:pt x="41844" y="31562"/>
                  </a:cubicBezTo>
                  <a:cubicBezTo>
                    <a:pt x="37002" y="36875"/>
                    <a:pt x="34236" y="45625"/>
                    <a:pt x="34236" y="57812"/>
                  </a:cubicBezTo>
                  <a:cubicBezTo>
                    <a:pt x="34236" y="71250"/>
                    <a:pt x="36657" y="80937"/>
                    <a:pt x="41844" y="86562"/>
                  </a:cubicBezTo>
                  <a:cubicBezTo>
                    <a:pt x="47031" y="92187"/>
                    <a:pt x="53948" y="95000"/>
                    <a:pt x="62247" y="95000"/>
                  </a:cubicBezTo>
                  <a:cubicBezTo>
                    <a:pt x="68818" y="95000"/>
                    <a:pt x="74005" y="93437"/>
                    <a:pt x="78155" y="90000"/>
                  </a:cubicBezTo>
                  <a:cubicBezTo>
                    <a:pt x="82305" y="86562"/>
                    <a:pt x="85072" y="80937"/>
                    <a:pt x="86801" y="72812"/>
                  </a:cubicBezTo>
                  <a:cubicBezTo>
                    <a:pt x="97867" y="74375"/>
                    <a:pt x="108587" y="76250"/>
                    <a:pt x="119654" y="77812"/>
                  </a:cubicBezTo>
                  <a:cubicBezTo>
                    <a:pt x="116195" y="91562"/>
                    <a:pt x="109625" y="102187"/>
                    <a:pt x="99942" y="109062"/>
                  </a:cubicBezTo>
                  <a:cubicBezTo>
                    <a:pt x="90259" y="115937"/>
                    <a:pt x="77118" y="119687"/>
                    <a:pt x="60864" y="119687"/>
                  </a:cubicBezTo>
                  <a:cubicBezTo>
                    <a:pt x="42190" y="119687"/>
                    <a:pt x="27665" y="114375"/>
                    <a:pt x="16599" y="103750"/>
                  </a:cubicBezTo>
                  <a:cubicBezTo>
                    <a:pt x="5533" y="93125"/>
                    <a:pt x="0" y="78750"/>
                    <a:pt x="0" y="60000"/>
                  </a:cubicBezTo>
                  <a:cubicBezTo>
                    <a:pt x="0" y="40937"/>
                    <a:pt x="5533" y="26250"/>
                    <a:pt x="16599" y="15937"/>
                  </a:cubicBezTo>
                  <a:cubicBezTo>
                    <a:pt x="27665" y="5625"/>
                    <a:pt x="42536" y="0"/>
                    <a:pt x="61556" y="0"/>
                  </a:cubicBezTo>
                  <a:cubicBezTo>
                    <a:pt x="76772" y="0"/>
                    <a:pt x="89221" y="3125"/>
                    <a:pt x="98213" y="9062"/>
                  </a:cubicBezTo>
                  <a:cubicBezTo>
                    <a:pt x="107204" y="15000"/>
                    <a:pt x="114121" y="24062"/>
                    <a:pt x="117925" y="362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9210675" y="2101850"/>
              <a:ext cx="1238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9347200" y="2057400"/>
              <a:ext cx="77787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9445625" y="2054225"/>
              <a:ext cx="34925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9507537" y="2101850"/>
              <a:ext cx="1365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9671050" y="2101850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7737475" y="2343150"/>
              <a:ext cx="138112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7905750" y="2390775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8045450" y="2393950"/>
              <a:ext cx="138112" cy="131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8202612" y="2343150"/>
              <a:ext cx="34925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8272462" y="2390775"/>
              <a:ext cx="85725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907" y="119680"/>
                  </a:moveTo>
                  <a:cubicBezTo>
                    <a:pt x="32773" y="119680"/>
                    <a:pt x="1613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5126" y="2240"/>
                    <a:pt x="30252" y="2240"/>
                    <a:pt x="45378" y="2240"/>
                  </a:cubicBezTo>
                  <a:cubicBezTo>
                    <a:pt x="45378" y="7680"/>
                    <a:pt x="45378" y="13440"/>
                    <a:pt x="45378" y="18880"/>
                  </a:cubicBezTo>
                  <a:cubicBezTo>
                    <a:pt x="52941" y="10880"/>
                    <a:pt x="60000" y="5760"/>
                    <a:pt x="66050" y="3520"/>
                  </a:cubicBezTo>
                  <a:cubicBezTo>
                    <a:pt x="72100" y="1280"/>
                    <a:pt x="79663" y="0"/>
                    <a:pt x="87226" y="0"/>
                  </a:cubicBezTo>
                  <a:cubicBezTo>
                    <a:pt x="98319" y="0"/>
                    <a:pt x="109411" y="1920"/>
                    <a:pt x="119495" y="5760"/>
                  </a:cubicBezTo>
                  <a:cubicBezTo>
                    <a:pt x="114453" y="14720"/>
                    <a:pt x="109915" y="24000"/>
                    <a:pt x="104873" y="32960"/>
                  </a:cubicBezTo>
                  <a:cubicBezTo>
                    <a:pt x="96302" y="29440"/>
                    <a:pt x="88739" y="27840"/>
                    <a:pt x="81680" y="27840"/>
                  </a:cubicBezTo>
                  <a:cubicBezTo>
                    <a:pt x="74621" y="27840"/>
                    <a:pt x="69075" y="29120"/>
                    <a:pt x="64033" y="31360"/>
                  </a:cubicBezTo>
                  <a:cubicBezTo>
                    <a:pt x="58991" y="33600"/>
                    <a:pt x="55966" y="38080"/>
                    <a:pt x="52941" y="44480"/>
                  </a:cubicBezTo>
                  <a:cubicBezTo>
                    <a:pt x="49915" y="50880"/>
                    <a:pt x="48907" y="63680"/>
                    <a:pt x="48907" y="83520"/>
                  </a:cubicBezTo>
                  <a:cubicBezTo>
                    <a:pt x="48907" y="95680"/>
                    <a:pt x="48907" y="107520"/>
                    <a:pt x="48907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8364537" y="2390775"/>
              <a:ext cx="1365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8528050" y="2390775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8680450" y="2390775"/>
              <a:ext cx="193675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8897937" y="2390775"/>
              <a:ext cx="1238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9050337" y="2390775"/>
              <a:ext cx="120650" cy="13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9191625" y="2346325"/>
              <a:ext cx="77787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9355137" y="2339975"/>
              <a:ext cx="63500" cy="2397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36" y="119819"/>
                  </a:moveTo>
                  <a:cubicBezTo>
                    <a:pt x="103636" y="119819"/>
                    <a:pt x="87954" y="119819"/>
                    <a:pt x="72954" y="119819"/>
                  </a:cubicBezTo>
                  <a:cubicBezTo>
                    <a:pt x="49090" y="110240"/>
                    <a:pt x="31363" y="100301"/>
                    <a:pt x="18409" y="89819"/>
                  </a:cubicBezTo>
                  <a:cubicBezTo>
                    <a:pt x="6136" y="79518"/>
                    <a:pt x="0" y="69578"/>
                    <a:pt x="0" y="59819"/>
                  </a:cubicBezTo>
                  <a:cubicBezTo>
                    <a:pt x="0" y="47891"/>
                    <a:pt x="7500" y="36506"/>
                    <a:pt x="23181" y="25662"/>
                  </a:cubicBezTo>
                  <a:cubicBezTo>
                    <a:pt x="36818" y="16445"/>
                    <a:pt x="53863" y="7771"/>
                    <a:pt x="74318" y="0"/>
                  </a:cubicBezTo>
                  <a:cubicBezTo>
                    <a:pt x="89318" y="0"/>
                    <a:pt x="104318" y="0"/>
                    <a:pt x="119318" y="0"/>
                  </a:cubicBezTo>
                  <a:cubicBezTo>
                    <a:pt x="98181" y="12650"/>
                    <a:pt x="83181" y="23313"/>
                    <a:pt x="75681" y="32168"/>
                  </a:cubicBezTo>
                  <a:cubicBezTo>
                    <a:pt x="68181" y="41024"/>
                    <a:pt x="63409" y="50240"/>
                    <a:pt x="63409" y="60180"/>
                  </a:cubicBezTo>
                  <a:cubicBezTo>
                    <a:pt x="63409" y="67048"/>
                    <a:pt x="65454" y="74096"/>
                    <a:pt x="70227" y="81144"/>
                  </a:cubicBezTo>
                  <a:cubicBezTo>
                    <a:pt x="75000" y="88192"/>
                    <a:pt x="81818" y="95060"/>
                    <a:pt x="90000" y="101566"/>
                  </a:cubicBezTo>
                  <a:cubicBezTo>
                    <a:pt x="95454" y="105722"/>
                    <a:pt x="105000" y="111867"/>
                    <a:pt x="118636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9426575" y="2343150"/>
              <a:ext cx="182562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9621837" y="2339975"/>
              <a:ext cx="158750" cy="1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9812337" y="2343150"/>
              <a:ext cx="138112" cy="18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9972675" y="2339975"/>
              <a:ext cx="63500" cy="2397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1" y="119819"/>
                  </a:moveTo>
                  <a:cubicBezTo>
                    <a:pt x="13636" y="112409"/>
                    <a:pt x="22500" y="106807"/>
                    <a:pt x="27954" y="102831"/>
                  </a:cubicBezTo>
                  <a:cubicBezTo>
                    <a:pt x="33409" y="98855"/>
                    <a:pt x="38181" y="94337"/>
                    <a:pt x="42954" y="89096"/>
                  </a:cubicBezTo>
                  <a:cubicBezTo>
                    <a:pt x="47045" y="84036"/>
                    <a:pt x="50454" y="79156"/>
                    <a:pt x="52500" y="74457"/>
                  </a:cubicBezTo>
                  <a:cubicBezTo>
                    <a:pt x="54545" y="69759"/>
                    <a:pt x="55909" y="65060"/>
                    <a:pt x="55909" y="60180"/>
                  </a:cubicBezTo>
                  <a:cubicBezTo>
                    <a:pt x="55909" y="50240"/>
                    <a:pt x="51818" y="41024"/>
                    <a:pt x="44318" y="32168"/>
                  </a:cubicBezTo>
                  <a:cubicBezTo>
                    <a:pt x="36818" y="23313"/>
                    <a:pt x="21136" y="12650"/>
                    <a:pt x="0" y="0"/>
                  </a:cubicBezTo>
                  <a:cubicBezTo>
                    <a:pt x="15000" y="0"/>
                    <a:pt x="30000" y="0"/>
                    <a:pt x="45000" y="0"/>
                  </a:cubicBezTo>
                  <a:cubicBezTo>
                    <a:pt x="68863" y="8855"/>
                    <a:pt x="86590" y="18433"/>
                    <a:pt x="99545" y="28373"/>
                  </a:cubicBezTo>
                  <a:cubicBezTo>
                    <a:pt x="112500" y="38313"/>
                    <a:pt x="119318" y="48614"/>
                    <a:pt x="119318" y="58915"/>
                  </a:cubicBezTo>
                  <a:cubicBezTo>
                    <a:pt x="119318" y="67590"/>
                    <a:pt x="113863" y="76987"/>
                    <a:pt x="103636" y="86927"/>
                  </a:cubicBezTo>
                  <a:cubicBezTo>
                    <a:pt x="92045" y="97951"/>
                    <a:pt x="72954" y="108975"/>
                    <a:pt x="46363" y="119819"/>
                  </a:cubicBezTo>
                  <a:cubicBezTo>
                    <a:pt x="31363" y="119819"/>
                    <a:pt x="15681" y="119819"/>
                    <a:pt x="681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7775" y="812800"/>
            <a:ext cx="2308225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1525" y="5435600"/>
            <a:ext cx="12509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6187" y="887412"/>
            <a:ext cx="7747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828675" y="2903537"/>
            <a:ext cx="33607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Font typeface="Arial"/>
              <a:buNone/>
            </a:pPr>
            <a:r>
              <a:rPr lang="en-US" sz="1800" b="1" i="0" u="non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Object Request Broker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Font typeface="Arial"/>
              <a:buNone/>
            </a:pPr>
            <a:r>
              <a:rPr lang="en-US" sz="1800" b="1" i="0" u="non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 (ORB)‏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62" y="3478212"/>
            <a:ext cx="1585912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513512" y="3838575"/>
            <a:ext cx="1450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lang="en-US" sz="25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opalORB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7300" y="2062162"/>
            <a:ext cx="1658937" cy="100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3514725" y="3595687"/>
            <a:ext cx="33083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Font typeface="Arial"/>
              <a:buNone/>
            </a:pPr>
            <a:r>
              <a:rPr lang="en-US" sz="1800" b="1" i="0" u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Distributed Component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Font typeface="Arial"/>
              <a:buNone/>
            </a:pPr>
            <a:r>
              <a:rPr lang="en-US" sz="1800" b="1" i="0" u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 Object Model (DCOM) </a:t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2050" y="3573462"/>
            <a:ext cx="13017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93675" y="4302125"/>
            <a:ext cx="12573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Font typeface="Arial"/>
              <a:buNone/>
            </a:pPr>
            <a:r>
              <a:rPr lang="en-US" sz="22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ZEN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6137275" y="2863850"/>
            <a:ext cx="15017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Font typeface="Arial"/>
              <a:buNone/>
            </a:pPr>
            <a:r>
              <a:rPr lang="en-US" sz="22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RTCORBA</a:t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3327400" y="4562475"/>
            <a:ext cx="1501775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lang="en-US" sz="33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</a:t>
            </a:r>
            <a:r>
              <a:rPr lang="en-US" sz="22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</a:t>
            </a:r>
            <a:r>
              <a:rPr lang="en-US" sz="2200" b="0" i="0" u="none" baseline="30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4638675" y="4289425"/>
            <a:ext cx="290195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Font typeface="Arial"/>
              <a:buNone/>
            </a:pPr>
            <a:r>
              <a:rPr lang="en-US" sz="2000" b="1" i="0" u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Remote Method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Font typeface="Arial"/>
              <a:buNone/>
            </a:pPr>
            <a:r>
              <a:rPr lang="en-US" sz="2000" b="1" i="0" u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Invocation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Font typeface="Arial"/>
              <a:buNone/>
            </a:pPr>
            <a:r>
              <a:rPr lang="en-US" sz="2000" b="1" i="0" u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(RMI)‏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0" y="5511800"/>
            <a:ext cx="335915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Font typeface="Arial"/>
              <a:buNone/>
            </a:pPr>
            <a:r>
              <a:rPr lang="en-US" sz="2000" b="1" i="0" u="non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Remote Procedure Call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Font typeface="Arial"/>
              <a:buNone/>
            </a:pPr>
            <a:r>
              <a:rPr lang="en-US" sz="2000" b="1" i="0" u="non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 (RPC)‏</a:t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64425" y="6248400"/>
            <a:ext cx="1470025" cy="51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7213600" y="4976812"/>
            <a:ext cx="1865312" cy="11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JavaBeans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(EJB)‏</a:t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5121275" y="5207000"/>
            <a:ext cx="2344737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Font typeface="Arial"/>
              <a:buNone/>
            </a:pPr>
            <a:r>
              <a:rPr lang="en-US" sz="2200" b="1" i="0" u="non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WebLogic® </a:t>
            </a:r>
            <a:endParaRPr/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14925" y="5583237"/>
            <a:ext cx="2143125" cy="35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7277100" y="4800600"/>
            <a:ext cx="18669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DCFF"/>
              </a:buClr>
              <a:buFont typeface="Arial"/>
              <a:buNone/>
            </a:pPr>
            <a:r>
              <a:rPr lang="en-US" sz="2200" b="1" i="0" u="non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Encina/9000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207962" y="6097587"/>
            <a:ext cx="4314825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Extensible Markup Language (XML)‏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4003675" y="3163887"/>
            <a:ext cx="11811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Font typeface="Arial"/>
              <a:buNone/>
            </a:pPr>
            <a:r>
              <a:rPr lang="en-US" sz="2200" b="1" i="0" u="non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SOAP</a:t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76812" y="6254750"/>
            <a:ext cx="203041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8031162" y="2662237"/>
            <a:ext cx="105092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Font typeface="Arial"/>
              <a:buNone/>
            </a:pPr>
            <a:r>
              <a:rPr lang="en-US" sz="22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EAI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658937"/>
            <a:ext cx="722312" cy="67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704850" y="1825625"/>
            <a:ext cx="11811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Font typeface="Arial"/>
              <a:buNone/>
            </a:pPr>
            <a:r>
              <a:rPr lang="en-US" sz="2200" b="1" i="0" u="non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Orbix</a:t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4111625" y="4795837"/>
            <a:ext cx="128111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Font typeface="Arial"/>
              <a:buNone/>
            </a:pPr>
            <a:r>
              <a:rPr lang="en-US" sz="2200" b="1" i="0" u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ORBlite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6016625" y="909637"/>
            <a:ext cx="148431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Arial"/>
              <a:buNone/>
            </a:pPr>
            <a:r>
              <a:rPr lang="en-US" sz="22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WS-BPEL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Font typeface="Arial"/>
              <a:buNone/>
            </a:pPr>
            <a:r>
              <a:rPr lang="en-US" sz="2200" b="1" i="0" u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WSIL </a:t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1903412" y="1733550"/>
            <a:ext cx="108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WSDL</a:t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7956550" y="3570287"/>
            <a:ext cx="10747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2200" b="1" i="0" u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XQuery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Arial"/>
              <a:buNone/>
            </a:pPr>
            <a:r>
              <a:rPr lang="en-US" sz="2000" b="1" i="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XPath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5695950" y="2420937"/>
            <a:ext cx="22256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Font typeface="Arial"/>
              <a:buNone/>
            </a:pPr>
            <a:r>
              <a:rPr lang="en-US" sz="2200" b="1" i="0" u="non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Tuxedo®</a:t>
            </a: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5448300" y="3203575"/>
            <a:ext cx="3662362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Queuing (MSMQ)‏</a:t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984250" y="6502400"/>
            <a:ext cx="295592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Borland® VisiBroker®</a:t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4133850" y="4230687"/>
            <a:ext cx="1258887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Font typeface="Arial"/>
              <a:buNone/>
            </a:pPr>
            <a:r>
              <a:rPr lang="en-US" sz="22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IDL</a:t>
            </a: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123825" y="2443162"/>
            <a:ext cx="103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Font typeface="Arial"/>
              <a:buNone/>
            </a:pPr>
            <a:r>
              <a:rPr lang="en-US" sz="2000" b="1" i="0" u="non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IOP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300DC"/>
              </a:buClr>
              <a:buFont typeface="Arial"/>
              <a:buNone/>
            </a:pPr>
            <a:r>
              <a:rPr lang="en-US" sz="2000" b="1" i="0" u="none">
                <a:solidFill>
                  <a:srgbClr val="2300DC"/>
                </a:solidFill>
                <a:latin typeface="Arial"/>
                <a:ea typeface="Arial"/>
                <a:cs typeface="Arial"/>
                <a:sym typeface="Arial"/>
              </a:rPr>
              <a:t> IIOP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Font typeface="Arial"/>
              <a:buNone/>
            </a:pPr>
            <a:r>
              <a:rPr lang="en-US" sz="2000" b="1" i="0" u="non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 GIOP</a:t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06575" y="4770437"/>
            <a:ext cx="1452562" cy="5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60325" y="4902200"/>
            <a:ext cx="18065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Font typeface="Arial"/>
              <a:buNone/>
            </a:pPr>
            <a:r>
              <a:rPr lang="en-US" sz="2200" b="1" i="0" u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Rendezvous</a:t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903412" y="2354262"/>
            <a:ext cx="108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BPEL</a:t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3216275" y="1538287"/>
            <a:ext cx="362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Font typeface="Arial"/>
              <a:buNone/>
            </a:pPr>
            <a:r>
              <a:rPr lang="en-US" sz="2200" b="1" i="0" u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Java Transaction API (JTA)‏</a:t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2778125" y="1995487"/>
            <a:ext cx="7651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Font typeface="Arial"/>
              <a:buNone/>
            </a:pPr>
            <a:r>
              <a:rPr lang="en-US" sz="2200" b="1" i="0" u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JNDI</a:t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5848350" y="1995487"/>
            <a:ext cx="7651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Font typeface="Arial"/>
              <a:buNone/>
            </a:pPr>
            <a:r>
              <a:rPr lang="en-US" sz="2200" b="1" i="0" u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JMS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7832725" y="1768475"/>
            <a:ext cx="8493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mo"/>
              <a:buNone/>
            </a:pPr>
            <a:r>
              <a:rPr lang="en-US" sz="2000" b="1" i="0" u="none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LDAP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Various Middlewares…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DCE,CORBA, OMG, CanCORBA, ORBIX, JavaORB, ORBLite, TAO, Zen, RTCORBA, FTCORBA,DCOM, POA,IDL,IOP,IIOP, ObjectBroker, Visibroker, Orbix, ObjectBus,ESBs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MOM – TIBCO TIB/Rendezvous, BEA MessageQ, Microsoft  MSMQ, ActiveWorks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JVM, JINI, RMI, J2EE, EJB,J2ME, JDBC,JTA, JTS,JMS, JNDI,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Enterprise Middleware Technologies -- BEA WebLogic, IBM WebSphere, TivoliBeans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ENCINA, Tuxedo, CICS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SOAP, Web Services, WSDL, BPEL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XML, XQuery, XPath, JSON, MQTT, CoAP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Hadoop, MapReduce, VM, IaaS, PaaS, NaaS, DAS, 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 descr="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Shape 293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2000" b="0" i="1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Shape 298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id="299" name="Shape 299" descr="AppIntSpaghettiIX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Shape 300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2712" marR="0" lvl="0" indent="-11271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/>
            </a:p>
          </p:txBody>
        </p:sp>
      </p:grpSp>
      <p:pic>
        <p:nvPicPr>
          <p:cNvPr id="301" name="Shape 301" descr="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Tahoma"/>
              <a:buNone/>
            </a:pPr>
            <a:r>
              <a:rPr lang="en-US" sz="2000" b="1" i="0" u="non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lang="en-US" sz="3600" b="0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  <p:grpSp>
        <p:nvGrpSpPr>
          <p:cNvPr id="304" name="Shape 304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305" name="Shape 3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Shape 306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2000" b="0" i="1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Shape 311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id="312" name="Shape 312" descr="AppIntSpaghettiIX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2712" marR="0" lvl="0" indent="-11271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Font typeface="Tahoma"/>
                <a:buNone/>
              </a:pPr>
              <a:r>
                <a:rPr lang="en-US" sz="2000" b="1" i="0" u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/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/>
            </a:p>
          </p:txBody>
        </p:sp>
      </p:grpSp>
      <p:pic>
        <p:nvPicPr>
          <p:cNvPr id="314" name="Shape 314" descr="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0" y="6353175"/>
            <a:ext cx="9144000" cy="498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Tahoma"/>
              <a:buNone/>
            </a:pPr>
            <a:r>
              <a:rPr lang="en-US" sz="2000" b="1" i="0" u="non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/>
          </a:p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/>
          </a:p>
        </p:txBody>
      </p:sp>
      <p:grpSp>
        <p:nvGrpSpPr>
          <p:cNvPr id="317" name="Shape 317"/>
          <p:cNvGrpSpPr/>
          <p:nvPr/>
        </p:nvGrpSpPr>
        <p:grpSpPr>
          <a:xfrm>
            <a:off x="115887" y="6376987"/>
            <a:ext cx="8924925" cy="431800"/>
            <a:chOff x="115887" y="6376987"/>
            <a:chExt cx="8924925" cy="431800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887" y="6376987"/>
              <a:ext cx="8924925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Shape 319"/>
            <p:cNvSpPr txBox="1"/>
            <p:nvPr/>
          </p:nvSpPr>
          <p:spPr>
            <a:xfrm>
              <a:off x="134937" y="6399212"/>
              <a:ext cx="888365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Mapping problem space requirements to solution space artifacts is very hard!</a:t>
              </a:r>
              <a:endParaRPr/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1349375" y="1238250"/>
            <a:ext cx="6810375" cy="4838700"/>
            <a:chOff x="1304925" y="1381125"/>
            <a:chExt cx="6810375" cy="4838700"/>
          </a:xfrm>
        </p:grpSpPr>
        <p:sp>
          <p:nvSpPr>
            <p:cNvPr id="321" name="Shape 321"/>
            <p:cNvSpPr/>
            <p:nvPr/>
          </p:nvSpPr>
          <p:spPr>
            <a:xfrm>
              <a:off x="3219450" y="2662237"/>
              <a:ext cx="3438525" cy="3471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5457" y="19698"/>
                    <a:pt x="100055" y="110452"/>
                    <a:pt x="120000" y="1199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2359025" y="2733675"/>
              <a:ext cx="3346450" cy="2886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22" y="16765"/>
                    <a:pt x="100303" y="10033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2638425" y="2124075"/>
              <a:ext cx="4410075" cy="228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95" y="29916"/>
                    <a:pt x="109200" y="7925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3700462" y="2306637"/>
              <a:ext cx="3167062" cy="29892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9984" y="31035"/>
                    <a:pt x="110616" y="8972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3519487" y="2193925"/>
              <a:ext cx="3338512" cy="3444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5920" y="19907"/>
                    <a:pt x="100256" y="10352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 rot="-2160000">
              <a:off x="3621087" y="2066925"/>
              <a:ext cx="1135062" cy="3609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 rot="-2160000">
              <a:off x="4884737" y="1528762"/>
              <a:ext cx="798512" cy="3527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 rot="-2160000">
              <a:off x="4791075" y="1279525"/>
              <a:ext cx="512762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440" y="30571"/>
                    <a:pt x="119999" y="87346"/>
                    <a:pt x="41694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0787" y="3373437"/>
              <a:ext cx="4986337" cy="1703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9589" y="42497"/>
                    <a:pt x="113428" y="72693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2076450" y="2085975"/>
              <a:ext cx="3762375" cy="413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1705"/>
                  </a:moveTo>
                  <a:cubicBezTo>
                    <a:pt x="101" y="31981"/>
                    <a:pt x="6481" y="0"/>
                    <a:pt x="26481" y="14700"/>
                  </a:cubicBezTo>
                  <a:cubicBezTo>
                    <a:pt x="46481" y="29400"/>
                    <a:pt x="100506" y="98064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619250" y="2257425"/>
              <a:ext cx="3279775" cy="283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811" y="25291"/>
                    <a:pt x="98973" y="92556"/>
                    <a:pt x="120000" y="1199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 rot="-2100000" flipH="1">
              <a:off x="4073525" y="2354262"/>
              <a:ext cx="428625" cy="242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486" y="0"/>
                  </a:moveTo>
                  <a:cubicBezTo>
                    <a:pt x="0" y="38666"/>
                    <a:pt x="120000" y="82588"/>
                    <a:pt x="5310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695450" y="3200400"/>
              <a:ext cx="3319462" cy="1725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461" y="41950"/>
                    <a:pt x="110129" y="73302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3490912" y="2336800"/>
              <a:ext cx="1814512" cy="3387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6456" y="21368"/>
                    <a:pt x="58897" y="10970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2419350" y="2009775"/>
              <a:ext cx="3689350" cy="3048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960" y="23750"/>
                    <a:pt x="98313" y="102062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3781425" y="1381125"/>
              <a:ext cx="2052637" cy="2682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3387" y="26911"/>
                    <a:pt x="77772" y="100757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3349625" y="2682875"/>
              <a:ext cx="2079625" cy="2193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0977" y="25180"/>
                    <a:pt x="93618" y="99507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2636837" y="2798762"/>
              <a:ext cx="3354387" cy="3068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0160" y="12105"/>
                    <a:pt x="103644" y="10534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3233737" y="2366962"/>
              <a:ext cx="4252912" cy="18621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0257" y="29667"/>
                    <a:pt x="111220" y="7907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3784600" y="2363787"/>
              <a:ext cx="3997325" cy="2541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909" y="30206"/>
                    <a:pt x="114471" y="90543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630612" y="2279650"/>
              <a:ext cx="3322637" cy="2635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3129" y="20963"/>
                    <a:pt x="103487" y="10293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 rot="-2160000">
              <a:off x="3635375" y="2197100"/>
              <a:ext cx="1016000" cy="2927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 rot="-2160000">
              <a:off x="4760912" y="1697037"/>
              <a:ext cx="715962" cy="28590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2495550" y="1676400"/>
              <a:ext cx="5619750" cy="3209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762" y="17270"/>
                    <a:pt x="118983" y="92225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693987" y="3308350"/>
              <a:ext cx="4383087" cy="217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8779" y="27026"/>
                    <a:pt x="114219" y="89562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2341562" y="3162300"/>
              <a:ext cx="3906837" cy="1485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510" y="51153"/>
                    <a:pt x="113563" y="75384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304925" y="1981200"/>
              <a:ext cx="4886325" cy="3571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8070" y="16266"/>
                    <a:pt x="108421" y="102453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3649662" y="2613025"/>
              <a:ext cx="2236787" cy="2454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9212" y="19094"/>
                    <a:pt x="91383" y="10168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2081212" y="3544887"/>
              <a:ext cx="5548312" cy="2065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935" y="28501"/>
                    <a:pt x="115433" y="87901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 rot="-2100000" flipH="1">
              <a:off x="3535362" y="2422525"/>
              <a:ext cx="1016000" cy="2925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3209925" y="1895475"/>
              <a:ext cx="2551112" cy="2681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5084" y="21953"/>
                    <a:pt x="93714" y="104085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3914775" y="3495675"/>
              <a:ext cx="1504950" cy="17002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5569" y="34621"/>
                    <a:pt x="71392" y="9647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751" y="5683743"/>
            <a:ext cx="4008437" cy="107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443604" y="3071749"/>
            <a:ext cx="2217737" cy="2524125"/>
            <a:chOff x="3443604" y="3071749"/>
            <a:chExt cx="2217737" cy="2524125"/>
          </a:xfrm>
        </p:grpSpPr>
        <p:grpSp>
          <p:nvGrpSpPr>
            <p:cNvPr id="472" name="Shape 472"/>
            <p:cNvGrpSpPr/>
            <p:nvPr/>
          </p:nvGrpSpPr>
          <p:grpSpPr>
            <a:xfrm>
              <a:off x="3491229" y="3071749"/>
              <a:ext cx="2170112" cy="519112"/>
              <a:chOff x="6784975" y="2352675"/>
              <a:chExt cx="2170112" cy="519112"/>
            </a:xfrm>
          </p:grpSpPr>
          <p:pic>
            <p:nvPicPr>
              <p:cNvPr id="473" name="Shape 47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84975" y="2352675"/>
                <a:ext cx="2170112" cy="519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4" name="Shape 474"/>
              <p:cNvSpPr txBox="1"/>
              <p:nvPr/>
            </p:nvSpPr>
            <p:spPr>
              <a:xfrm>
                <a:off x="6829425" y="2395537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5" name="Shape 475"/>
            <p:cNvSpPr txBox="1"/>
            <p:nvPr/>
          </p:nvSpPr>
          <p:spPr>
            <a:xfrm>
              <a:off x="3637279" y="3105086"/>
              <a:ext cx="184785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Domain-Specific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Services</a:t>
              </a:r>
              <a:endParaRPr/>
            </a:p>
          </p:txBody>
        </p:sp>
        <p:grpSp>
          <p:nvGrpSpPr>
            <p:cNvPr id="476" name="Shape 476"/>
            <p:cNvGrpSpPr/>
            <p:nvPr/>
          </p:nvGrpSpPr>
          <p:grpSpPr>
            <a:xfrm>
              <a:off x="3484879" y="3571811"/>
              <a:ext cx="2170112" cy="523875"/>
              <a:chOff x="6778625" y="2852737"/>
              <a:chExt cx="2170112" cy="523875"/>
            </a:xfrm>
          </p:grpSpPr>
          <p:pic>
            <p:nvPicPr>
              <p:cNvPr id="477" name="Shape 47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8625" y="2852737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8" name="Shape 478"/>
              <p:cNvSpPr txBox="1"/>
              <p:nvPr/>
            </p:nvSpPr>
            <p:spPr>
              <a:xfrm>
                <a:off x="6821487" y="289560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9" name="Shape 479"/>
            <p:cNvSpPr txBox="1"/>
            <p:nvPr/>
          </p:nvSpPr>
          <p:spPr>
            <a:xfrm>
              <a:off x="3443604" y="3605149"/>
              <a:ext cx="22129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 Services</a:t>
              </a:r>
              <a:endParaRPr/>
            </a:p>
          </p:txBody>
        </p:sp>
        <p:grpSp>
          <p:nvGrpSpPr>
            <p:cNvPr id="480" name="Shape 480"/>
            <p:cNvGrpSpPr/>
            <p:nvPr/>
          </p:nvGrpSpPr>
          <p:grpSpPr>
            <a:xfrm>
              <a:off x="3484879" y="4065524"/>
              <a:ext cx="2170112" cy="523875"/>
              <a:chOff x="6778625" y="3346450"/>
              <a:chExt cx="2170112" cy="523875"/>
            </a:xfrm>
          </p:grpSpPr>
          <p:pic>
            <p:nvPicPr>
              <p:cNvPr id="481" name="Shape 4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78625" y="3346450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2" name="Shape 482"/>
              <p:cNvSpPr txBox="1"/>
              <p:nvPr/>
            </p:nvSpPr>
            <p:spPr>
              <a:xfrm>
                <a:off x="6821487" y="3394075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3" name="Shape 483"/>
            <p:cNvSpPr txBox="1"/>
            <p:nvPr/>
          </p:nvSpPr>
          <p:spPr>
            <a:xfrm>
              <a:off x="3803966" y="4116324"/>
              <a:ext cx="1477962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ahoma"/>
                <a:buNone/>
              </a:pPr>
              <a:r>
                <a:rPr lang="en-US" sz="1400" b="1" i="0" u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Distribution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ahoma"/>
                <a:buNone/>
              </a:pPr>
              <a:r>
                <a:rPr lang="en-US" sz="1400" b="1" i="0" u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 dirty="0"/>
            </a:p>
          </p:txBody>
        </p:sp>
        <p:grpSp>
          <p:nvGrpSpPr>
            <p:cNvPr id="484" name="Shape 484"/>
            <p:cNvGrpSpPr/>
            <p:nvPr/>
          </p:nvGrpSpPr>
          <p:grpSpPr>
            <a:xfrm>
              <a:off x="3484879" y="4571936"/>
              <a:ext cx="2170112" cy="523875"/>
              <a:chOff x="6778625" y="3852862"/>
              <a:chExt cx="2170112" cy="523875"/>
            </a:xfrm>
          </p:grpSpPr>
          <p:pic>
            <p:nvPicPr>
              <p:cNvPr id="485" name="Shape 48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778625" y="3852862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6" name="Shape 486"/>
              <p:cNvSpPr txBox="1"/>
              <p:nvPr/>
            </p:nvSpPr>
            <p:spPr>
              <a:xfrm>
                <a:off x="6821487" y="3897312"/>
                <a:ext cx="2084387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7" name="Shape 487"/>
            <p:cNvSpPr txBox="1"/>
            <p:nvPr/>
          </p:nvSpPr>
          <p:spPr>
            <a:xfrm>
              <a:off x="3513454" y="4614799"/>
              <a:ext cx="21113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Host Infrastructure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/>
            </a:p>
          </p:txBody>
        </p:sp>
        <p:grpSp>
          <p:nvGrpSpPr>
            <p:cNvPr id="488" name="Shape 488"/>
            <p:cNvGrpSpPr/>
            <p:nvPr/>
          </p:nvGrpSpPr>
          <p:grpSpPr>
            <a:xfrm>
              <a:off x="3484879" y="5071999"/>
              <a:ext cx="2170112" cy="523875"/>
              <a:chOff x="6778625" y="4352925"/>
              <a:chExt cx="2170112" cy="523875"/>
            </a:xfrm>
          </p:grpSpPr>
          <p:pic>
            <p:nvPicPr>
              <p:cNvPr id="489" name="Shape 48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778625" y="4352925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0" name="Shape 490"/>
              <p:cNvSpPr txBox="1"/>
              <p:nvPr/>
            </p:nvSpPr>
            <p:spPr>
              <a:xfrm>
                <a:off x="6821487" y="440055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" name="Shape 491"/>
            <p:cNvSpPr txBox="1"/>
            <p:nvPr/>
          </p:nvSpPr>
          <p:spPr>
            <a:xfrm>
              <a:off x="3443604" y="5110099"/>
              <a:ext cx="2212975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Operating Systems &amp;</a:t>
              </a:r>
              <a:b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400" b="1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Protocols</a:t>
              </a:r>
              <a:endParaRPr/>
            </a:p>
          </p:txBody>
        </p:sp>
        <p:grpSp>
          <p:nvGrpSpPr>
            <p:cNvPr id="492" name="Shape 492"/>
            <p:cNvGrpSpPr/>
            <p:nvPr/>
          </p:nvGrpSpPr>
          <p:grpSpPr>
            <a:xfrm>
              <a:off x="3448366" y="4565586"/>
              <a:ext cx="2206625" cy="579437"/>
              <a:chOff x="6742112" y="3846512"/>
              <a:chExt cx="2206625" cy="579437"/>
            </a:xfrm>
          </p:grpSpPr>
          <p:pic>
            <p:nvPicPr>
              <p:cNvPr id="493" name="Shape 49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742112" y="3846512"/>
                <a:ext cx="2206625" cy="5794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4" name="Shape 494"/>
              <p:cNvSpPr txBox="1"/>
              <p:nvPr/>
            </p:nvSpPr>
            <p:spPr>
              <a:xfrm>
                <a:off x="6821487" y="3921125"/>
                <a:ext cx="2054225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23825" y="381000"/>
            <a:ext cx="90201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lang="en-US" sz="36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Extending the OSI Layering for the Software Infrastructure</a:t>
            </a:r>
            <a:endParaRPr dirty="0"/>
          </a:p>
        </p:txBody>
      </p:sp>
      <p:grpSp>
        <p:nvGrpSpPr>
          <p:cNvPr id="500" name="Shape 500"/>
          <p:cNvGrpSpPr/>
          <p:nvPr/>
        </p:nvGrpSpPr>
        <p:grpSpPr>
          <a:xfrm>
            <a:off x="2133411" y="1219200"/>
            <a:ext cx="4262969" cy="1564905"/>
            <a:chOff x="455901781" y="-236602348"/>
            <a:chExt cx="1728016254" cy="2147483647"/>
          </a:xfrm>
        </p:grpSpPr>
        <p:pic>
          <p:nvPicPr>
            <p:cNvPr id="501" name="Shape 50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87591645" y="440509504"/>
              <a:ext cx="459892001" cy="1706974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Shape 50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85436830" y="462534780"/>
              <a:ext cx="462534982" cy="1662921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Shape 50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35193053" y="473548271"/>
              <a:ext cx="465177963" cy="16408967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Shape 506"/>
            <p:cNvSpPr txBox="1"/>
            <p:nvPr/>
          </p:nvSpPr>
          <p:spPr>
            <a:xfrm>
              <a:off x="455901781" y="-236602348"/>
              <a:ext cx="638488611" cy="47320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 Black"/>
                <a:buNone/>
              </a:pPr>
              <a:r>
                <a:rPr lang="en-US" sz="1100" b="1" i="0" u="none" dirty="0" smtClean="0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SCADA infrastructure  </a:t>
              </a:r>
              <a:r>
                <a:rPr lang="en-US" sz="1100" b="1" i="0" u="none" dirty="0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Systems</a:t>
              </a:r>
              <a:endParaRPr dirty="0"/>
            </a:p>
          </p:txBody>
        </p:sp>
        <p:sp>
          <p:nvSpPr>
            <p:cNvPr id="507" name="Shape 507"/>
            <p:cNvSpPr txBox="1"/>
            <p:nvPr/>
          </p:nvSpPr>
          <p:spPr>
            <a:xfrm>
              <a:off x="1088196122" y="-36245094"/>
              <a:ext cx="547195306" cy="4732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 Black"/>
                <a:buNone/>
              </a:pPr>
              <a:r>
                <a:rPr lang="en-US" sz="1100" b="1" i="0" u="none" dirty="0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Air Traffic </a:t>
              </a:r>
              <a:r>
                <a:rPr lang="en-US" sz="1100" b="1" i="0" u="none" dirty="0" err="1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Mgmt</a:t>
              </a:r>
              <a:endParaRPr dirty="0"/>
            </a:p>
          </p:txBody>
        </p:sp>
        <p:sp>
          <p:nvSpPr>
            <p:cNvPr id="508" name="Shape 508"/>
            <p:cNvSpPr txBox="1"/>
            <p:nvPr/>
          </p:nvSpPr>
          <p:spPr>
            <a:xfrm>
              <a:off x="1728311056" y="0"/>
              <a:ext cx="455606979" cy="473204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 Black"/>
                <a:buNone/>
              </a:pPr>
              <a:r>
                <a:rPr lang="en-US" sz="1100" b="1" i="0" u="none" dirty="0" smtClean="0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Aerospace</a:t>
              </a:r>
              <a:endParaRPr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3825" y="3242059"/>
            <a:ext cx="24162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Encapsulates &amp; enhances native OS mechanisms to create reusable network programming components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96380" y="1752303"/>
            <a:ext cx="241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</a:t>
            </a:r>
            <a:r>
              <a:rPr lang="en-US" sz="1800" dirty="0" smtClean="0"/>
              <a:t>ission critical applications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6306497" y="4077545"/>
            <a:ext cx="2416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Software stack</a:t>
            </a:r>
            <a:endParaRPr lang="en-US" sz="1800" dirty="0"/>
          </a:p>
        </p:txBody>
      </p:sp>
      <p:sp>
        <p:nvSpPr>
          <p:cNvPr id="38" name="Rectangle 37"/>
          <p:cNvSpPr/>
          <p:nvPr/>
        </p:nvSpPr>
        <p:spPr>
          <a:xfrm>
            <a:off x="6856188" y="6026355"/>
            <a:ext cx="241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Hardware</a:t>
            </a:r>
          </a:p>
          <a:p>
            <a:r>
              <a:rPr lang="en-US" sz="1800" dirty="0" smtClean="0"/>
              <a:t>infrastructure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972407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81000" y="1440498"/>
            <a:ext cx="8255000" cy="524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 b="1" u="none" strike="noStrike" cap="none" dirty="0" err="1" smtClean="0">
                <a:solidFill>
                  <a:schemeClr val="dk1"/>
                </a:solidFill>
                <a:latin typeface="Arial"/>
                <a:cs typeface="Arial"/>
                <a:sym typeface="Tahoma"/>
              </a:rPr>
              <a:t>Lamport’s</a:t>
            </a:r>
            <a:r>
              <a:rPr lang="en-US" sz="2400" b="1" u="none" strike="noStrike" cap="none" dirty="0" smtClean="0">
                <a:solidFill>
                  <a:schemeClr val="dk1"/>
                </a:solidFill>
                <a:latin typeface="Arial"/>
                <a:cs typeface="Arial"/>
                <a:sym typeface="Tahoma"/>
              </a:rPr>
              <a:t> Definition</a:t>
            </a:r>
            <a:endParaRPr lang="en-US" sz="2400" b="1" dirty="0">
              <a:latin typeface="Arial"/>
              <a:cs typeface="Arial"/>
            </a:endParaRPr>
          </a:p>
          <a:p>
            <a:pPr marL="800100" lvl="1" indent="-342900">
              <a:spcBef>
                <a:spcPts val="560"/>
              </a:spcBef>
              <a:buSzPts val="2800"/>
            </a:pPr>
            <a:r>
              <a:rPr lang="en-US" sz="1800" b="0" u="none" strike="noStrike" cap="none" dirty="0" smtClean="0">
                <a:solidFill>
                  <a:srgbClr val="009900"/>
                </a:solidFill>
                <a:latin typeface="Arial"/>
                <a:cs typeface="Arial"/>
                <a:sym typeface="Tahoma"/>
              </a:rPr>
              <a:t>“ </a:t>
            </a:r>
            <a:r>
              <a:rPr lang="en-US" sz="1800" b="0" u="none" strike="noStrike" cap="none" dirty="0">
                <a:solidFill>
                  <a:srgbClr val="009900"/>
                </a:solidFill>
                <a:latin typeface="Arial"/>
                <a:cs typeface="Arial"/>
                <a:sym typeface="Tahoma"/>
              </a:rPr>
              <a:t>You know you have one when the  crash of a computer you have never heard of stops you from getting any work done.</a:t>
            </a:r>
            <a:r>
              <a:rPr lang="en-US" sz="1800" b="0" u="none" strike="noStrike" cap="none" dirty="0" smtClean="0">
                <a:solidFill>
                  <a:srgbClr val="009900"/>
                </a:solidFill>
                <a:latin typeface="Arial"/>
                <a:cs typeface="Arial"/>
                <a:sym typeface="Tahoma"/>
              </a:rPr>
              <a:t>”</a:t>
            </a:r>
            <a:endParaRPr lang="en-US" sz="1800" dirty="0">
              <a:latin typeface="Arial"/>
              <a:cs typeface="Arial"/>
            </a:endParaRPr>
          </a:p>
          <a:p>
            <a:pPr marL="800100" lvl="1" indent="-342900">
              <a:spcBef>
                <a:spcPts val="560"/>
              </a:spcBef>
              <a:buSzPts val="2800"/>
            </a:pPr>
            <a:r>
              <a:rPr lang="en-US" sz="1800" b="0" u="none" strike="noStrike" cap="none" dirty="0" smtClean="0">
                <a:solidFill>
                  <a:srgbClr val="009900"/>
                </a:solidFill>
                <a:latin typeface="Arial"/>
                <a:cs typeface="Arial"/>
                <a:sym typeface="Tahoma"/>
              </a:rPr>
              <a:t>“</a:t>
            </a:r>
            <a:r>
              <a:rPr lang="en-US" sz="1800" b="0" u="none" strike="noStrike" cap="none" dirty="0">
                <a:solidFill>
                  <a:srgbClr val="009900"/>
                </a:solidFill>
                <a:latin typeface="Arial"/>
                <a:cs typeface="Arial"/>
                <a:sym typeface="Tahoma"/>
              </a:rPr>
              <a:t>A number of interconnected autonomous computers that provide services to meet the information processing needs of modern enterprises.”  </a:t>
            </a:r>
            <a:endParaRPr b="0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Andrew </a:t>
            </a:r>
            <a:r>
              <a:rPr lang="en-US" sz="2400" b="1" dirty="0" err="1">
                <a:latin typeface="Arial"/>
                <a:cs typeface="Arial"/>
              </a:rPr>
              <a:t>Tanenbaum</a:t>
            </a:r>
            <a:endParaRPr lang="en-US" sz="2400" b="1" dirty="0">
              <a:latin typeface="Arial"/>
              <a:cs typeface="Arial"/>
            </a:endParaRPr>
          </a:p>
          <a:p>
            <a:pPr marL="53340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A </a:t>
            </a:r>
            <a:r>
              <a:rPr lang="en-US" sz="2000" dirty="0">
                <a:latin typeface="Arial"/>
                <a:cs typeface="Arial"/>
              </a:rPr>
              <a:t>distributed system is a collection of independent computers that appear to the users of the system as a single computer </a:t>
            </a:r>
          </a:p>
          <a:p>
            <a:r>
              <a:rPr lang="en-US" sz="2000" b="1" dirty="0">
                <a:latin typeface="Arial"/>
                <a:cs typeface="Arial"/>
              </a:rPr>
              <a:t>FOLDOC (Free on-line Dictionary)</a:t>
            </a:r>
          </a:p>
          <a:p>
            <a:pPr marL="533400" lvl="1" indent="0">
              <a:buNone/>
            </a:pPr>
            <a:r>
              <a:rPr lang="en-US" sz="1800" dirty="0" smtClean="0">
                <a:latin typeface="Arial"/>
                <a:cs typeface="Arial"/>
              </a:rPr>
              <a:t>A </a:t>
            </a:r>
            <a:r>
              <a:rPr lang="en-US" sz="1800" dirty="0">
                <a:latin typeface="Arial"/>
                <a:cs typeface="Arial"/>
              </a:rPr>
              <a:t>collection of (probably heterogeneous) automata whose distribution is transparent to the user so that the system appears as one local machine. This is in contrast to a network, where the user is aware that there are several machines, and their location, storage replication, load balancing and functionality is not transparent. Distributed systems usually use some kind of “client-server organization</a:t>
            </a:r>
            <a:r>
              <a:rPr lang="en-US" sz="1800" dirty="0">
                <a:cs typeface="Times New Roman" pitchFamily="18" charset="0"/>
              </a:rPr>
              <a:t>”</a:t>
            </a:r>
          </a:p>
          <a:p>
            <a:endParaRPr lang="en-US" sz="2000" dirty="0"/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pic>
        <p:nvPicPr>
          <p:cNvPr id="1034" name="Picture 10" descr="http://www.dominiojovem.com.br/wp-content/uploads/2011/03/faceboo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466851"/>
            <a:ext cx="831849" cy="8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2.gstatic.com/images?q=tbn:ANd9GcQmy4sMywMcKhMSugWgF5DWSO8I6PFd3EbkPOrXwQEkvaDv2kb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79600"/>
            <a:ext cx="1991468" cy="13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ro.umontreal.ca/~eckdoug/graphics/google_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36700"/>
            <a:ext cx="1828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>
            <a:spLocks noChangeAspect="1" noChangeArrowheads="1"/>
          </p:cNvSpPr>
          <p:nvPr/>
        </p:nvSpPr>
        <p:spPr bwMode="auto">
          <a:xfrm>
            <a:off x="0" y="-319088"/>
            <a:ext cx="10382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>
            <a:spLocks noChangeAspect="1" noChangeArrowheads="1"/>
          </p:cNvSpPr>
          <p:nvPr/>
        </p:nvSpPr>
        <p:spPr bwMode="auto">
          <a:xfrm>
            <a:off x="0" y="-44132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0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>
            <a:spLocks noChangeAspect="1" noChangeArrowheads="1"/>
          </p:cNvSpPr>
          <p:nvPr/>
        </p:nvSpPr>
        <p:spPr bwMode="auto">
          <a:xfrm>
            <a:off x="0" y="-555625"/>
            <a:ext cx="1447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3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>
            <a:spLocks noChangeAspect="1" noChangeArrowheads="1"/>
          </p:cNvSpPr>
          <p:nvPr/>
        </p:nvSpPr>
        <p:spPr bwMode="auto">
          <a:xfrm>
            <a:off x="0" y="-433388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 descr="http://t2.gstatic.com/images?q=tbn:ANd9GcRQWr0B8pOEHyGjjFU5AEk8pzWShdEx4JfvziKZU4-X8N3ereBOs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1127125"/>
            <a:ext cx="1031874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H.4856573772628064&amp;pid=1.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21621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>
            <a:spLocks noChangeAspect="1" noChangeArrowheads="1"/>
          </p:cNvSpPr>
          <p:nvPr/>
        </p:nvSpPr>
        <p:spPr bwMode="auto">
          <a:xfrm>
            <a:off x="0" y="-4191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2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>
            <a:spLocks noChangeAspect="1" noChangeArrowheads="1"/>
          </p:cNvSpPr>
          <p:nvPr/>
        </p:nvSpPr>
        <p:spPr bwMode="auto">
          <a:xfrm>
            <a:off x="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36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7C36-4E6E-41FA-8984-D0642889C0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pic>
        <p:nvPicPr>
          <p:cNvPr id="1028" name="Picture 4" descr="http://monalisa.caltech.edu/img/ws/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51" y="4080792"/>
            <a:ext cx="3199549" cy="27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ominiojovem.com.br/wp-content/uploads/2011/03/facebook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466851"/>
            <a:ext cx="831849" cy="8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2.gstatic.com/images?q=tbn:ANd9GcQmy4sMywMcKhMSugWgF5DWSO8I6PFd3EbkPOrXwQEkvaDv2kb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79600"/>
            <a:ext cx="1991468" cy="13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ro.umontreal.ca/~eckdoug/graphics/google_logo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36700"/>
            <a:ext cx="1828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>
            <a:spLocks noChangeAspect="1" noChangeArrowheads="1"/>
          </p:cNvSpPr>
          <p:nvPr/>
        </p:nvSpPr>
        <p:spPr bwMode="auto">
          <a:xfrm>
            <a:off x="0" y="-319088"/>
            <a:ext cx="10382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>
            <a:spLocks noChangeAspect="1" noChangeArrowheads="1"/>
          </p:cNvSpPr>
          <p:nvPr/>
        </p:nvSpPr>
        <p:spPr bwMode="auto">
          <a:xfrm>
            <a:off x="0" y="-44132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0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>
            <a:spLocks noChangeAspect="1" noChangeArrowheads="1"/>
          </p:cNvSpPr>
          <p:nvPr/>
        </p:nvSpPr>
        <p:spPr bwMode="auto">
          <a:xfrm>
            <a:off x="0" y="-555625"/>
            <a:ext cx="1447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3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>
            <a:spLocks noChangeAspect="1" noChangeArrowheads="1"/>
          </p:cNvSpPr>
          <p:nvPr/>
        </p:nvSpPr>
        <p:spPr bwMode="auto">
          <a:xfrm>
            <a:off x="0" y="-433388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 descr="http://t2.gstatic.com/images?q=tbn:ANd9GcRQWr0B8pOEHyGjjFU5AEk8pzWShdEx4JfvziKZU4-X8N3ereBOs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1127125"/>
            <a:ext cx="1031874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>
            <a:spLocks noChangeAspect="1" noChangeArrowheads="1"/>
          </p:cNvSpPr>
          <p:nvPr/>
        </p:nvSpPr>
        <p:spPr bwMode="auto">
          <a:xfrm>
            <a:off x="0" y="-4191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2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>
            <a:spLocks noChangeAspect="1" noChangeArrowheads="1"/>
          </p:cNvSpPr>
          <p:nvPr/>
        </p:nvSpPr>
        <p:spPr bwMode="auto">
          <a:xfrm>
            <a:off x="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36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6" descr="http://ts1.mm.bing.net/th?id=H.4856573772628064&amp;pid=1.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21621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7C36-4E6E-41FA-8984-D0642889C0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pic>
        <p:nvPicPr>
          <p:cNvPr id="1028" name="Picture 4" descr="http://monalisa.caltech.edu/img/ws/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2743200" cy="23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ominiojovem.com.br/wp-content/uploads/2011/03/facebook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466851"/>
            <a:ext cx="831849" cy="8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2.gstatic.com/images?q=tbn:ANd9GcQmy4sMywMcKhMSugWgF5DWSO8I6PFd3EbkPOrXwQEkvaDv2kb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79600"/>
            <a:ext cx="1991468" cy="13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ro.umontreal.ca/~eckdoug/graphics/google_logo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36700"/>
            <a:ext cx="1828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>
            <a:spLocks noChangeAspect="1" noChangeArrowheads="1"/>
          </p:cNvSpPr>
          <p:nvPr/>
        </p:nvSpPr>
        <p:spPr bwMode="auto">
          <a:xfrm>
            <a:off x="0" y="-319088"/>
            <a:ext cx="10382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>
            <a:spLocks noChangeAspect="1" noChangeArrowheads="1"/>
          </p:cNvSpPr>
          <p:nvPr/>
        </p:nvSpPr>
        <p:spPr bwMode="auto">
          <a:xfrm>
            <a:off x="0" y="-44132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0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>
            <a:spLocks noChangeAspect="1" noChangeArrowheads="1"/>
          </p:cNvSpPr>
          <p:nvPr/>
        </p:nvSpPr>
        <p:spPr bwMode="auto">
          <a:xfrm>
            <a:off x="0" y="-555625"/>
            <a:ext cx="1447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3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>
            <a:spLocks noChangeAspect="1" noChangeArrowheads="1"/>
          </p:cNvSpPr>
          <p:nvPr/>
        </p:nvSpPr>
        <p:spPr bwMode="auto">
          <a:xfrm>
            <a:off x="0" y="-433388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 descr="http://t2.gstatic.com/images?q=tbn:ANd9GcRQWr0B8pOEHyGjjFU5AEk8pzWShdEx4JfvziKZU4-X8N3ereBOs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1127125"/>
            <a:ext cx="1031874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H.4856573772628064&amp;pid=1.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21621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>
            <a:spLocks noChangeAspect="1" noChangeArrowheads="1"/>
          </p:cNvSpPr>
          <p:nvPr/>
        </p:nvSpPr>
        <p:spPr bwMode="auto">
          <a:xfrm>
            <a:off x="0" y="-4191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2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>
            <a:spLocks noChangeAspect="1" noChangeArrowheads="1"/>
          </p:cNvSpPr>
          <p:nvPr/>
        </p:nvSpPr>
        <p:spPr bwMode="auto">
          <a:xfrm>
            <a:off x="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36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s3.mm.bing.net/th?id=H.4627699251022058&amp;pid=1.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7588"/>
            <a:ext cx="4960096" cy="39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234" y="3886200"/>
            <a:ext cx="262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Internet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7C36-4E6E-41FA-8984-D0642889C0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12337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chemeClr val="accent2"/>
              </a:buClr>
              <a:buSzPts val="2800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Banking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systems, Communication (messaging, email), Distributed information systems (WWW, federated DBs,  Manufacturing and process control,  Inventory systems, ecommerce, Cloud platforms, mobile computing infrastructures, pervasive/</a:t>
            </a:r>
            <a:r>
              <a:rPr lang="en-US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IoT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6731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609600" y="1676400"/>
            <a:ext cx="83058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CS 237/</a:t>
            </a:r>
            <a:r>
              <a:rPr lang="en-US" sz="3600" b="0" i="0" u="none" strike="noStrike" cap="none" dirty="0" err="1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NetSys</a:t>
            </a: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 260  </a:t>
            </a:r>
            <a:b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b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Spring </a:t>
            </a:r>
            <a:r>
              <a:rPr lang="en-US" sz="3600" b="0" i="0" u="none" strike="noStrike" cap="none" dirty="0" smtClean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2018</a:t>
            </a: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 1 - Introduction to Distributed Systems Middleware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Mon, Wed 3: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-4: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50p.m., </a:t>
            </a:r>
            <a:r>
              <a:rPr lang="en-US" sz="2000" dirty="0" smtClean="0"/>
              <a:t>SSL 270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Nalini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Venkatasubramanian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Yusuf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Sarwar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nalini@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uci.edu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msarwaru@uci.edu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Characterizing Distributed Systems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Multiple Computers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each consisting of CPU’s, local memory, stable storage, I/O paths connecting to the environment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Interconnections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some I/O paths interconnect computers that talk to each other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Shared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systems cooperate to maintain shared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maintaining global invariants requires correct and coordinated operation of multiple computers.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Distributed Computing?</a:t>
            </a: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Inherent distribution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Bridge customers, suppliers, and companies at different sites.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Speedup - improved performance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Sharing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Exploitation of special hardware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Flexibility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are Distributed Systems Hard?</a:t>
            </a: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numeric, geographic, administrative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 of control over parts of the system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Unreliability of message passing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unreliable communication, insecure communication, costly communication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Failure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Parts of the system are down or inaccessible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Independent failure is desirable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Design goals of a distributed system</a:t>
            </a: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</a:t>
            </a:r>
            <a:endParaRPr dirty="0"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HW, SW, services, applications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Openness(extensibility)</a:t>
            </a:r>
            <a:endParaRPr dirty="0"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use of standard interfaces, advertise services, microkernels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</a:t>
            </a:r>
            <a:endParaRPr dirty="0"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compete vs. cooperate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 dirty="0"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avoids centralization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tolerance/availability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Transparency </a:t>
            </a:r>
            <a:endParaRPr dirty="0"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location, migration, replication, failure, concurrency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990600" y="762000"/>
            <a:ext cx="7467600" cy="48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3429000" y="3048000"/>
            <a:ext cx="2743200" cy="25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Shape 402"/>
          <p:cNvCxnSpPr/>
          <p:nvPr/>
        </p:nvCxnSpPr>
        <p:spPr>
          <a:xfrm>
            <a:off x="990600" y="762000"/>
            <a:ext cx="2438400" cy="228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03" name="Shape 403"/>
          <p:cNvSpPr txBox="1"/>
          <p:nvPr/>
        </p:nvSpPr>
        <p:spPr>
          <a:xfrm rot="-5460000">
            <a:off x="-1262062" y="3497262"/>
            <a:ext cx="36496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Developer</a:t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1219200" y="3124200"/>
            <a:ext cx="2109787" cy="163195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Code Reusability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Interoperability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6248400" y="3200400"/>
            <a:ext cx="2146300" cy="1938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Better Mgmt.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Tools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Deal w/ changing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technology</a:t>
            </a:r>
            <a:endParaRPr/>
          </a:p>
        </p:txBody>
      </p:sp>
      <p:cxnSp>
        <p:nvCxnSpPr>
          <p:cNvPr id="406" name="Shape 406"/>
          <p:cNvCxnSpPr/>
          <p:nvPr/>
        </p:nvCxnSpPr>
        <p:spPr>
          <a:xfrm rot="10800000" flipH="1">
            <a:off x="6172200" y="762000"/>
            <a:ext cx="2286000" cy="228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07" name="Shape 407"/>
          <p:cNvSpPr txBox="1"/>
          <p:nvPr/>
        </p:nvSpPr>
        <p:spPr>
          <a:xfrm>
            <a:off x="3048000" y="1219200"/>
            <a:ext cx="3048000" cy="132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Personalized Environment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Predictable Response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 Independence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Platform Independence</a:t>
            </a:r>
            <a:endParaRPr dirty="0"/>
          </a:p>
        </p:txBody>
      </p:sp>
      <p:sp>
        <p:nvSpPr>
          <p:cNvPr id="408" name="Shape 408"/>
          <p:cNvSpPr txBox="1"/>
          <p:nvPr/>
        </p:nvSpPr>
        <p:spPr>
          <a:xfrm>
            <a:off x="3581400" y="3276600"/>
            <a:ext cx="2355850" cy="2246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Flexibility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Real-Time Access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to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Scalability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Faster Developmt.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and deployment of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Business Solutions</a:t>
            </a:r>
            <a:endParaRPr/>
          </a:p>
        </p:txBody>
      </p:sp>
      <p:sp>
        <p:nvSpPr>
          <p:cNvPr id="409" name="Shape 409"/>
          <p:cNvSpPr txBox="1"/>
          <p:nvPr/>
        </p:nvSpPr>
        <p:spPr>
          <a:xfrm>
            <a:off x="3352800" y="5638800"/>
            <a:ext cx="3048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/>
          </a:p>
        </p:txBody>
      </p:sp>
      <p:sp>
        <p:nvSpPr>
          <p:cNvPr id="410" name="Shape 410"/>
          <p:cNvSpPr txBox="1"/>
          <p:nvPr/>
        </p:nvSpPr>
        <p:spPr>
          <a:xfrm rot="-5520000">
            <a:off x="6778625" y="2990850"/>
            <a:ext cx="3856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Administrator</a:t>
            </a:r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3733800" y="304800"/>
            <a:ext cx="26066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END-USER</a:t>
            </a:r>
            <a:endParaRPr/>
          </a:p>
        </p:txBody>
      </p:sp>
      <p:sp>
        <p:nvSpPr>
          <p:cNvPr id="412" name="Shape 412"/>
          <p:cNvSpPr txBox="1"/>
          <p:nvPr/>
        </p:nvSpPr>
        <p:spPr>
          <a:xfrm>
            <a:off x="7088187" y="5791200"/>
            <a:ext cx="20558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[cf: Khanna94]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418" name="Shape 41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2057400" y="2362200"/>
            <a:ext cx="5257800" cy="3657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 (OS,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DB support, Directories, RPC)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Communication Network Services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(Network protocols, Physical devices)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Hardware</a:t>
            </a: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2057400" y="1447800"/>
            <a:ext cx="5257800" cy="762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enterprise systems</a:t>
            </a: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2057400" y="533400"/>
            <a:ext cx="5257800" cy="762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enterprise activities</a:t>
            </a:r>
            <a:endParaRPr/>
          </a:p>
        </p:txBody>
      </p:sp>
      <p:sp>
        <p:nvSpPr>
          <p:cNvPr id="424" name="Shape 424"/>
          <p:cNvSpPr txBox="1"/>
          <p:nvPr/>
        </p:nvSpPr>
        <p:spPr>
          <a:xfrm rot="-5400000">
            <a:off x="90487" y="1430337"/>
            <a:ext cx="2438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/>
          </a:p>
        </p:txBody>
      </p:sp>
      <p:sp>
        <p:nvSpPr>
          <p:cNvPr id="425" name="Shape 425"/>
          <p:cNvSpPr txBox="1"/>
          <p:nvPr/>
        </p:nvSpPr>
        <p:spPr>
          <a:xfrm rot="-5400000">
            <a:off x="118268" y="3993356"/>
            <a:ext cx="253523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/>
          </a:p>
        </p:txBody>
      </p:sp>
      <p:sp>
        <p:nvSpPr>
          <p:cNvPr id="426" name="Shape 426"/>
          <p:cNvSpPr txBox="1"/>
          <p:nvPr/>
        </p:nvSpPr>
        <p:spPr>
          <a:xfrm rot="-5400000">
            <a:off x="6377781" y="1699418"/>
            <a:ext cx="2393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/>
          </a:p>
        </p:txBody>
      </p:sp>
      <p:sp>
        <p:nvSpPr>
          <p:cNvPr id="427" name="Shape 427"/>
          <p:cNvSpPr txBox="1"/>
          <p:nvPr/>
        </p:nvSpPr>
        <p:spPr>
          <a:xfrm rot="-5400000">
            <a:off x="6942137" y="2430462"/>
            <a:ext cx="21796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 rot="-5400000">
            <a:off x="7271543" y="3320256"/>
            <a:ext cx="22828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434" name="Shape 43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435" name="Shape 435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2057400" y="2971800"/>
            <a:ext cx="5257800" cy="30480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2057400" y="1828800"/>
            <a:ext cx="5257800" cy="10668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2057400" y="533400"/>
            <a:ext cx="5257800" cy="1219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systems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systems</a:t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 rot="-5400000">
            <a:off x="90487" y="1430337"/>
            <a:ext cx="2438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/>
          </a:p>
        </p:txBody>
      </p:sp>
      <p:sp>
        <p:nvSpPr>
          <p:cNvPr id="441" name="Shape 441"/>
          <p:cNvSpPr txBox="1"/>
          <p:nvPr/>
        </p:nvSpPr>
        <p:spPr>
          <a:xfrm rot="-5400000">
            <a:off x="118268" y="3993356"/>
            <a:ext cx="253523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 rot="-5400000">
            <a:off x="6377781" y="1699418"/>
            <a:ext cx="2393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/>
          </a:p>
        </p:txBody>
      </p:sp>
      <p:sp>
        <p:nvSpPr>
          <p:cNvPr id="443" name="Shape 443"/>
          <p:cNvSpPr txBox="1"/>
          <p:nvPr/>
        </p:nvSpPr>
        <p:spPr>
          <a:xfrm rot="-5400000">
            <a:off x="6942137" y="2430462"/>
            <a:ext cx="21796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 rot="-5400000">
            <a:off x="7271543" y="3320256"/>
            <a:ext cx="22828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4876800" y="914400"/>
            <a:ext cx="22526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Manufacturing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Office systems</a:t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2133600" y="2209800"/>
            <a:ext cx="16002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</a:t>
            </a:r>
            <a:endParaRPr sz="1200" dirty="0"/>
          </a:p>
        </p:txBody>
      </p:sp>
      <p:sp>
        <p:nvSpPr>
          <p:cNvPr id="447" name="Shape 447"/>
          <p:cNvSpPr txBox="1"/>
          <p:nvPr/>
        </p:nvSpPr>
        <p:spPr>
          <a:xfrm>
            <a:off x="3810000" y="2209800"/>
            <a:ext cx="16764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endParaRPr sz="1200" dirty="0"/>
          </a:p>
        </p:txBody>
      </p:sp>
      <p:sp>
        <p:nvSpPr>
          <p:cNvPr id="448" name="Shape 448"/>
          <p:cNvSpPr txBox="1"/>
          <p:nvPr/>
        </p:nvSpPr>
        <p:spPr>
          <a:xfrm>
            <a:off x="5562600" y="2209800"/>
            <a:ext cx="16764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files &amp;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Databases</a:t>
            </a:r>
            <a:endParaRPr sz="1200" dirty="0"/>
          </a:p>
        </p:txBody>
      </p:sp>
      <p:sp>
        <p:nvSpPr>
          <p:cNvPr id="449" name="Shape 449"/>
          <p:cNvSpPr txBox="1"/>
          <p:nvPr/>
        </p:nvSpPr>
        <p:spPr>
          <a:xfrm>
            <a:off x="2133600" y="2895600"/>
            <a:ext cx="41417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/>
          </a:p>
        </p:txBody>
      </p:sp>
      <p:sp>
        <p:nvSpPr>
          <p:cNvPr id="450" name="Shape 450"/>
          <p:cNvSpPr txBox="1"/>
          <p:nvPr/>
        </p:nvSpPr>
        <p:spPr>
          <a:xfrm>
            <a:off x="2286000" y="3200400"/>
            <a:ext cx="3952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2133600" y="3657600"/>
            <a:ext cx="16002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C/S Support</a:t>
            </a:r>
            <a:endParaRPr sz="1200" dirty="0"/>
          </a:p>
        </p:txBody>
      </p:sp>
      <p:sp>
        <p:nvSpPr>
          <p:cNvPr id="452" name="Shape 452"/>
          <p:cNvSpPr txBox="1"/>
          <p:nvPr/>
        </p:nvSpPr>
        <p:spPr>
          <a:xfrm>
            <a:off x="5562600" y="3657600"/>
            <a:ext cx="16002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 sz="1200" dirty="0"/>
          </a:p>
        </p:txBody>
      </p:sp>
      <p:sp>
        <p:nvSpPr>
          <p:cNvPr id="453" name="Shape 453"/>
          <p:cNvSpPr txBox="1"/>
          <p:nvPr/>
        </p:nvSpPr>
        <p:spPr>
          <a:xfrm>
            <a:off x="3810000" y="3657600"/>
            <a:ext cx="16764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Dist. Data 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Trans. Mgmt.</a:t>
            </a:r>
            <a:endParaRPr sz="1200" dirty="0"/>
          </a:p>
        </p:txBody>
      </p:sp>
      <p:cxnSp>
        <p:nvCxnSpPr>
          <p:cNvPr id="454" name="Shape 454"/>
          <p:cNvCxnSpPr/>
          <p:nvPr/>
        </p:nvCxnSpPr>
        <p:spPr>
          <a:xfrm>
            <a:off x="2057400" y="4495800"/>
            <a:ext cx="5257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55" name="Shape 455"/>
          <p:cNvSpPr txBox="1"/>
          <p:nvPr/>
        </p:nvSpPr>
        <p:spPr>
          <a:xfrm>
            <a:off x="2133600" y="4572000"/>
            <a:ext cx="5092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Network Services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Network protocols &amp; interconnectivity</a:t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2285999" y="5334000"/>
            <a:ext cx="2033965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protocols</a:t>
            </a:r>
            <a:endParaRPr sz="1200" dirty="0"/>
          </a:p>
        </p:txBody>
      </p:sp>
      <p:sp>
        <p:nvSpPr>
          <p:cNvPr id="457" name="Shape 457"/>
          <p:cNvSpPr txBox="1"/>
          <p:nvPr/>
        </p:nvSpPr>
        <p:spPr>
          <a:xfrm>
            <a:off x="5486400" y="5334000"/>
            <a:ext cx="1382898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75404"/>
            <a:ext cx="8915400" cy="61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0" y="981075"/>
            <a:ext cx="684212" cy="1655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2286000" y="0"/>
            <a:ext cx="5943600" cy="762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Enterprise Services Bus</a:t>
            </a:r>
            <a:endParaRPr/>
          </a:p>
        </p:txBody>
      </p:sp>
      <p:sp>
        <p:nvSpPr>
          <p:cNvPr id="466" name="Shape 466"/>
          <p:cNvSpPr txBox="1"/>
          <p:nvPr/>
        </p:nvSpPr>
        <p:spPr>
          <a:xfrm rot="-5400000">
            <a:off x="-2897981" y="3598068"/>
            <a:ext cx="6191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Event-driven Architecture for a Real-time Enterprise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28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&amp; Middleware Research at UC Irvine</a:t>
            </a:r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441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and Reflective Middleware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Contessa, CompOSE|Q: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System Interoperability,  Composable Open Software Environment with QoS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MIRO: Adaptive Middleware for a Mobile Internet Robot Laboratory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MetaSIM: Reflective Middleware Solutions for Integrated Simulation Environmetns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Pervasive and Ubiquitous Computing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SIGNAL: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Societal Scale Geographical Notification and Alerting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PC3:  Pervasive Computing for Developing Nations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SATWARE: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Middleware for Sentient Spaces 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Quasar: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Quality Aware Sensing Architecture,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SUGA: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Cross-Disability Access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Response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RESCUE: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Responding to Crises and Unexpected Events,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 Dissemination in the Large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SAFIRE: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Situational Awareness for Firefighters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0"/>
              </a:rPr>
              <a:t>Responsphere: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An Testbed for Responding to the Unexpected</a:t>
            </a:r>
            <a:endParaRPr/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Physical Systems and IoT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Cypress: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CYber Physical RESilliance and Sustainability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2"/>
              </a:rPr>
              <a:t> I-sensorium: 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shared experimental laboratory housing state-of-the-art sensing, actuation, networking and mobile computing devices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SCALE – IoT-based smart  and resilient communities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AquaSCALE – A Water IoT Project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TIPPERS – IoT and Privacy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Mobile Applications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/>
              </a:rPr>
              <a:t>FORGE: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 Framework for Optimization of Distributed Embedded Systems Software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4"/>
              </a:rPr>
              <a:t>Dynamo: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Power Aware Middleware for Distributed Mobile Computing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/>
              </a:rPr>
              <a:t>MAPGrid: 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Applications Powered by Grids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/>
              </a:rPr>
              <a:t>Xtune: Cross Layer Tuning of Mobile Embedded Systems</a:t>
            </a:r>
            <a:endParaRPr/>
          </a:p>
        </p:txBody>
      </p:sp>
      <p:sp>
        <p:nvSpPr>
          <p:cNvPr id="523" name="Shape 52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524" name="Shape 52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pic>
        <p:nvPicPr>
          <p:cNvPr id="561" name="Shape 561" descr="Tadiran Communications' products address every echelon, from the individual fighting soldier through the squad and platoon up to the division and corps level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04800"/>
            <a:ext cx="2819400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 descr="18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62400"/>
            <a:ext cx="2159000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Shape 563"/>
          <p:cNvGrpSpPr/>
          <p:nvPr/>
        </p:nvGrpSpPr>
        <p:grpSpPr>
          <a:xfrm>
            <a:off x="2209800" y="4724400"/>
            <a:ext cx="3581400" cy="1905000"/>
            <a:chOff x="3390900" y="5029200"/>
            <a:chExt cx="3617912" cy="1676400"/>
          </a:xfrm>
        </p:grpSpPr>
        <p:pic>
          <p:nvPicPr>
            <p:cNvPr id="564" name="Shape 564" descr="diagram of underwater computer with chording hand controller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90900" y="5105400"/>
              <a:ext cx="333375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Shape 565" descr="WetPC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05500" y="5029200"/>
              <a:ext cx="1103312" cy="167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6" name="Shape 566" descr="networking of underwater sens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2200" y="4851400"/>
            <a:ext cx="2809875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 descr="3gphone"/>
          <p:cNvPicPr preferRelativeResize="0"/>
          <p:nvPr/>
        </p:nvPicPr>
        <p:blipFill rotWithShape="1">
          <a:blip r:embed="rId8">
            <a:alphaModFix/>
          </a:blip>
          <a:srcRect t="3703" r="3702"/>
          <a:stretch/>
        </p:blipFill>
        <p:spPr>
          <a:xfrm>
            <a:off x="228600" y="2362200"/>
            <a:ext cx="1206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 descr="The image “http://darla.mit.edu/~mountain/images/reserach/field/field_iPAQ_laser_survey.jpg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6019800" y="2438400"/>
            <a:ext cx="290988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 descr="The image “http://www.kontron.com/images/militaryApps.jpg” cannot be displayed, because it contains error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3429000" y="152400"/>
            <a:ext cx="16494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 descr="The image “http://wetpc.com.au/html/Assets/gif/wetpc/slatesonar.gif” cannot be displayed, because it contains errors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450850" y="98425"/>
            <a:ext cx="236855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 descr="The image “http://www.mmt-kmi.com/images/ThisIssue/7_3_art6.jpg” cannot be displayed, because it contains errors.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2209800" y="1881187"/>
            <a:ext cx="3505200" cy="242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129200" bIns="45700" anchor="b" anchorCtr="0">
            <a:noAutofit/>
          </a:bodyPr>
          <a:lstStyle/>
          <a:p>
            <a:pPr marL="381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4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Mobile Middleware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Web page -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http://</a:t>
            </a:r>
            <a:r>
              <a:rPr lang="en-US" sz="2400" b="0" i="0" u="none" strike="noStrike" cap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www.ics.uci.edu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/~cs237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Lectures –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MW 3: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 –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p.m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Reading List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Technical papers and reports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Reference Books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Reader for Course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TBD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578" name="Shape 578"/>
          <p:cNvSpPr txBox="1"/>
          <p:nvPr/>
        </p:nvSpPr>
        <p:spPr>
          <a:xfrm>
            <a:off x="152400" y="838200"/>
            <a:ext cx="8686800" cy="1892300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build a power-cognizant distributed middleware framework that can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30"/>
              <a:buFont typeface="Arial"/>
              <a:buChar char="o"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exploit global changes </a:t>
            </a:r>
            <a:r>
              <a:rPr lang="en-US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(network congestion, system loads, mobility patterns)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co-ordinate power management strategies at different levels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Arial"/>
              <a:buNone/>
            </a:pPr>
            <a:r>
              <a:rPr lang="en-US" sz="16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lang="en-US" sz="16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(application, middleware, OS, architecture)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maximize the utility </a:t>
            </a:r>
            <a:r>
              <a:rPr lang="en-US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 QoS, power savings)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of a low-power device.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and evaluate cross layer adaptation techniques for performance vs. quality vs. power tradeoffs for mobile handheld devices.</a:t>
            </a:r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228600" y="460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Arial"/>
              <a:buNone/>
            </a:pPr>
            <a:r>
              <a:rPr lang="en-US" sz="1800" b="1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en-US" sz="2800" b="0" i="0" u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Dynamo: Power Aware Mobile Middleware</a:t>
            </a:r>
            <a:endParaRPr/>
          </a:p>
        </p:txBody>
      </p:sp>
      <p:cxnSp>
        <p:nvCxnSpPr>
          <p:cNvPr id="580" name="Shape 580"/>
          <p:cNvCxnSpPr/>
          <p:nvPr/>
        </p:nvCxnSpPr>
        <p:spPr>
          <a:xfrm flipH="1">
            <a:off x="7299325" y="5562600"/>
            <a:ext cx="854075" cy="1587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581" name="Shape 581"/>
          <p:cNvCxnSpPr/>
          <p:nvPr/>
        </p:nvCxnSpPr>
        <p:spPr>
          <a:xfrm flipH="1">
            <a:off x="4953000" y="5638800"/>
            <a:ext cx="498475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582" name="Shape 582"/>
          <p:cNvCxnSpPr/>
          <p:nvPr/>
        </p:nvCxnSpPr>
        <p:spPr>
          <a:xfrm rot="10800000">
            <a:off x="3505200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583" name="Shape 583"/>
          <p:cNvCxnSpPr/>
          <p:nvPr/>
        </p:nvCxnSpPr>
        <p:spPr>
          <a:xfrm flipH="1">
            <a:off x="1274762" y="56388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584" name="Shape 584"/>
          <p:cNvCxnSpPr/>
          <p:nvPr/>
        </p:nvCxnSpPr>
        <p:spPr>
          <a:xfrm flipH="1">
            <a:off x="1198562" y="54102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585" name="Shape 585"/>
          <p:cNvCxnSpPr/>
          <p:nvPr/>
        </p:nvCxnSpPr>
        <p:spPr>
          <a:xfrm flipH="1">
            <a:off x="3713162" y="54102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586" name="Shape 586"/>
          <p:cNvCxnSpPr/>
          <p:nvPr/>
        </p:nvCxnSpPr>
        <p:spPr>
          <a:xfrm flipH="1">
            <a:off x="4983162" y="5454650"/>
            <a:ext cx="4270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587" name="Shape 587"/>
          <p:cNvCxnSpPr/>
          <p:nvPr/>
        </p:nvCxnSpPr>
        <p:spPr>
          <a:xfrm flipH="1">
            <a:off x="7304087" y="5410200"/>
            <a:ext cx="925512" cy="1587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miter lim="8000"/>
            <a:headEnd type="triangle" w="med" len="med"/>
            <a:tailEnd type="none" w="sm" len="sm"/>
          </a:ln>
        </p:spPr>
      </p:cxnSp>
      <p:sp>
        <p:nvSpPr>
          <p:cNvPr id="588" name="Shape 588"/>
          <p:cNvSpPr/>
          <p:nvPr/>
        </p:nvSpPr>
        <p:spPr>
          <a:xfrm>
            <a:off x="447675" y="4967287"/>
            <a:ext cx="854075" cy="781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388" y="98572"/>
                </a:moveTo>
                <a:lnTo>
                  <a:pt x="97538" y="94283"/>
                </a:lnTo>
                <a:lnTo>
                  <a:pt x="30161" y="94283"/>
                </a:lnTo>
                <a:lnTo>
                  <a:pt x="26311" y="98572"/>
                </a:lnTo>
                <a:lnTo>
                  <a:pt x="101388" y="98572"/>
                </a:lnTo>
                <a:close/>
              </a:path>
              <a:path w="120000" h="120000" extrusionOk="0">
                <a:moveTo>
                  <a:pt x="107805" y="106283"/>
                </a:moveTo>
                <a:lnTo>
                  <a:pt x="103955" y="102000"/>
                </a:lnTo>
                <a:lnTo>
                  <a:pt x="23744" y="102000"/>
                </a:lnTo>
                <a:lnTo>
                  <a:pt x="19894" y="106283"/>
                </a:lnTo>
                <a:lnTo>
                  <a:pt x="107805" y="106283"/>
                </a:lnTo>
                <a:close/>
              </a:path>
              <a:path w="120000" h="120000" extrusionOk="0">
                <a:moveTo>
                  <a:pt x="114222" y="114000"/>
                </a:moveTo>
                <a:lnTo>
                  <a:pt x="110372" y="109716"/>
                </a:lnTo>
                <a:lnTo>
                  <a:pt x="17327" y="109716"/>
                </a:lnTo>
                <a:lnTo>
                  <a:pt x="13477" y="114000"/>
                </a:lnTo>
                <a:lnTo>
                  <a:pt x="114222" y="114000"/>
                </a:lnTo>
                <a:close/>
              </a:path>
              <a:path w="120000" h="120000" extrusionOk="0">
                <a:moveTo>
                  <a:pt x="25666" y="94283"/>
                </a:moveTo>
                <a:lnTo>
                  <a:pt x="29516" y="90000"/>
                </a:lnTo>
                <a:lnTo>
                  <a:pt x="42355" y="90000"/>
                </a:lnTo>
                <a:lnTo>
                  <a:pt x="42355" y="78855"/>
                </a:lnTo>
                <a:lnTo>
                  <a:pt x="32727" y="78855"/>
                </a:lnTo>
                <a:lnTo>
                  <a:pt x="32727" y="0"/>
                </a:lnTo>
                <a:lnTo>
                  <a:pt x="66738" y="0"/>
                </a:lnTo>
                <a:lnTo>
                  <a:pt x="100750" y="0"/>
                </a:lnTo>
                <a:lnTo>
                  <a:pt x="100750" y="60000"/>
                </a:lnTo>
                <a:lnTo>
                  <a:pt x="100750" y="78855"/>
                </a:lnTo>
                <a:lnTo>
                  <a:pt x="91122" y="78855"/>
                </a:lnTo>
                <a:lnTo>
                  <a:pt x="91122" y="90000"/>
                </a:lnTo>
                <a:lnTo>
                  <a:pt x="98822" y="90000"/>
                </a:lnTo>
                <a:lnTo>
                  <a:pt x="105883" y="98572"/>
                </a:lnTo>
                <a:lnTo>
                  <a:pt x="116788" y="110572"/>
                </a:lnTo>
                <a:lnTo>
                  <a:pt x="118072" y="111427"/>
                </a:lnTo>
                <a:lnTo>
                  <a:pt x="118716" y="113144"/>
                </a:lnTo>
                <a:lnTo>
                  <a:pt x="120000" y="114855"/>
                </a:lnTo>
                <a:lnTo>
                  <a:pt x="120000" y="115716"/>
                </a:lnTo>
                <a:lnTo>
                  <a:pt x="120000" y="116572"/>
                </a:lnTo>
                <a:lnTo>
                  <a:pt x="120000" y="117427"/>
                </a:lnTo>
                <a:lnTo>
                  <a:pt x="120000" y="118283"/>
                </a:lnTo>
                <a:lnTo>
                  <a:pt x="119355" y="119144"/>
                </a:lnTo>
                <a:lnTo>
                  <a:pt x="118716" y="119144"/>
                </a:lnTo>
                <a:lnTo>
                  <a:pt x="117433" y="120000"/>
                </a:lnTo>
                <a:lnTo>
                  <a:pt x="116788" y="120000"/>
                </a:lnTo>
                <a:lnTo>
                  <a:pt x="60961" y="120000"/>
                </a:lnTo>
                <a:lnTo>
                  <a:pt x="11550" y="120000"/>
                </a:lnTo>
                <a:lnTo>
                  <a:pt x="10266" y="120000"/>
                </a:lnTo>
                <a:lnTo>
                  <a:pt x="9627" y="119144"/>
                </a:lnTo>
                <a:lnTo>
                  <a:pt x="8983" y="119144"/>
                </a:lnTo>
                <a:lnTo>
                  <a:pt x="8344" y="118283"/>
                </a:lnTo>
                <a:lnTo>
                  <a:pt x="7700" y="118283"/>
                </a:lnTo>
                <a:lnTo>
                  <a:pt x="7700" y="117427"/>
                </a:lnTo>
                <a:lnTo>
                  <a:pt x="7700" y="116572"/>
                </a:lnTo>
                <a:lnTo>
                  <a:pt x="7700" y="115716"/>
                </a:lnTo>
                <a:lnTo>
                  <a:pt x="8344" y="114855"/>
                </a:lnTo>
                <a:lnTo>
                  <a:pt x="8983" y="113144"/>
                </a:lnTo>
                <a:lnTo>
                  <a:pt x="9627" y="111427"/>
                </a:lnTo>
                <a:lnTo>
                  <a:pt x="10911" y="110572"/>
                </a:lnTo>
                <a:lnTo>
                  <a:pt x="0" y="110572"/>
                </a:lnTo>
                <a:lnTo>
                  <a:pt x="0" y="60000"/>
                </a:lnTo>
                <a:lnTo>
                  <a:pt x="0" y="15427"/>
                </a:lnTo>
                <a:lnTo>
                  <a:pt x="25666" y="15427"/>
                </a:lnTo>
                <a:lnTo>
                  <a:pt x="25666" y="94283"/>
                </a:lnTo>
                <a:moveTo>
                  <a:pt x="25666" y="94283"/>
                </a:moveTo>
                <a:lnTo>
                  <a:pt x="23100" y="96855"/>
                </a:lnTo>
                <a:lnTo>
                  <a:pt x="14116" y="107144"/>
                </a:lnTo>
                <a:lnTo>
                  <a:pt x="10911" y="110572"/>
                </a:lnTo>
                <a:lnTo>
                  <a:pt x="25666" y="94283"/>
                </a:lnTo>
                <a:close/>
              </a:path>
              <a:path w="120000" h="120000" extrusionOk="0">
                <a:moveTo>
                  <a:pt x="91122" y="12855"/>
                </a:moveTo>
                <a:lnTo>
                  <a:pt x="91122" y="66000"/>
                </a:lnTo>
                <a:lnTo>
                  <a:pt x="42355" y="66000"/>
                </a:lnTo>
                <a:lnTo>
                  <a:pt x="42355" y="12855"/>
                </a:lnTo>
                <a:lnTo>
                  <a:pt x="91122" y="12855"/>
                </a:lnTo>
                <a:close/>
              </a:path>
              <a:path w="120000" h="120000" extrusionOk="0">
                <a:moveTo>
                  <a:pt x="22461" y="22283"/>
                </a:moveTo>
                <a:lnTo>
                  <a:pt x="22461" y="24000"/>
                </a:lnTo>
                <a:lnTo>
                  <a:pt x="3211" y="24000"/>
                </a:lnTo>
                <a:lnTo>
                  <a:pt x="3211" y="22283"/>
                </a:lnTo>
                <a:lnTo>
                  <a:pt x="22461" y="22283"/>
                </a:lnTo>
                <a:close/>
                <a:moveTo>
                  <a:pt x="42355" y="78855"/>
                </a:moveTo>
                <a:lnTo>
                  <a:pt x="91122" y="78855"/>
                </a:lnTo>
                <a:lnTo>
                  <a:pt x="91122" y="90000"/>
                </a:lnTo>
                <a:lnTo>
                  <a:pt x="42355" y="90000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8000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Shape 589"/>
          <p:cNvGrpSpPr/>
          <p:nvPr/>
        </p:nvGrpSpPr>
        <p:grpSpPr>
          <a:xfrm>
            <a:off x="1941512" y="4826000"/>
            <a:ext cx="1781175" cy="985837"/>
            <a:chOff x="2171700" y="3962400"/>
            <a:chExt cx="2209800" cy="1058862"/>
          </a:xfrm>
        </p:grpSpPr>
        <p:sp>
          <p:nvSpPr>
            <p:cNvPr id="590" name="Shape 590"/>
            <p:cNvSpPr/>
            <p:nvPr/>
          </p:nvSpPr>
          <p:spPr>
            <a:xfrm>
              <a:off x="2171700" y="3962400"/>
              <a:ext cx="2209800" cy="10588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27" y="39888"/>
                  </a:moveTo>
                  <a:cubicBezTo>
                    <a:pt x="4672" y="40755"/>
                    <a:pt x="0" y="47850"/>
                    <a:pt x="0" y="56316"/>
                  </a:cubicBezTo>
                  <a:cubicBezTo>
                    <a:pt x="-5" y="62177"/>
                    <a:pt x="2272" y="67605"/>
                    <a:pt x="5966" y="70566"/>
                  </a:cubicBezTo>
                  <a:lnTo>
                    <a:pt x="5905" y="70377"/>
                  </a:lnTo>
                  <a:cubicBezTo>
                    <a:pt x="3805" y="73427"/>
                    <a:pt x="2638" y="77444"/>
                    <a:pt x="2638" y="81611"/>
                  </a:cubicBezTo>
                  <a:cubicBezTo>
                    <a:pt x="2638" y="90694"/>
                    <a:pt x="8061" y="98055"/>
                    <a:pt x="14750" y="98055"/>
                  </a:cubicBezTo>
                  <a:cubicBezTo>
                    <a:pt x="15216" y="98055"/>
                    <a:pt x="15688" y="98016"/>
                    <a:pt x="16161" y="97938"/>
                  </a:cubicBezTo>
                  <a:lnTo>
                    <a:pt x="16094" y="98050"/>
                  </a:lnTo>
                  <a:cubicBezTo>
                    <a:pt x="19916" y="107155"/>
                    <a:pt x="27016" y="112777"/>
                    <a:pt x="34705" y="112777"/>
                  </a:cubicBezTo>
                  <a:cubicBezTo>
                    <a:pt x="38594" y="112772"/>
                    <a:pt x="42416" y="111327"/>
                    <a:pt x="45750" y="108588"/>
                  </a:cubicBezTo>
                  <a:lnTo>
                    <a:pt x="45716" y="108611"/>
                  </a:lnTo>
                  <a:cubicBezTo>
                    <a:pt x="49194" y="115716"/>
                    <a:pt x="55044" y="119983"/>
                    <a:pt x="61311" y="119983"/>
                  </a:cubicBezTo>
                  <a:cubicBezTo>
                    <a:pt x="69572" y="119977"/>
                    <a:pt x="76866" y="112594"/>
                    <a:pt x="79261" y="101800"/>
                  </a:cubicBezTo>
                  <a:lnTo>
                    <a:pt x="79277" y="101944"/>
                  </a:lnTo>
                  <a:cubicBezTo>
                    <a:pt x="81833" y="104111"/>
                    <a:pt x="84777" y="105261"/>
                    <a:pt x="87788" y="105261"/>
                  </a:cubicBezTo>
                  <a:cubicBezTo>
                    <a:pt x="96611" y="105255"/>
                    <a:pt x="103788" y="95583"/>
                    <a:pt x="103855" y="83583"/>
                  </a:cubicBezTo>
                  <a:lnTo>
                    <a:pt x="103827" y="83527"/>
                  </a:lnTo>
                  <a:cubicBezTo>
                    <a:pt x="113094" y="81722"/>
                    <a:pt x="119983" y="70916"/>
                    <a:pt x="119983" y="58177"/>
                  </a:cubicBezTo>
                  <a:cubicBezTo>
                    <a:pt x="119983" y="52533"/>
                    <a:pt x="118611" y="47050"/>
                    <a:pt x="116088" y="42572"/>
                  </a:cubicBezTo>
                  <a:lnTo>
                    <a:pt x="116050" y="42561"/>
                  </a:lnTo>
                  <a:cubicBezTo>
                    <a:pt x="116838" y="40044"/>
                    <a:pt x="117250" y="37338"/>
                    <a:pt x="117250" y="34600"/>
                  </a:cubicBezTo>
                  <a:cubicBezTo>
                    <a:pt x="117250" y="25488"/>
                    <a:pt x="112772" y="17500"/>
                    <a:pt x="106327" y="15105"/>
                  </a:cubicBezTo>
                  <a:lnTo>
                    <a:pt x="106377" y="15066"/>
                  </a:lnTo>
                  <a:cubicBezTo>
                    <a:pt x="105222" y="6344"/>
                    <a:pt x="99627" y="0"/>
                    <a:pt x="93100" y="0"/>
                  </a:cubicBezTo>
                  <a:cubicBezTo>
                    <a:pt x="89133" y="-5"/>
                    <a:pt x="85372" y="2366"/>
                    <a:pt x="82805" y="6472"/>
                  </a:cubicBezTo>
                  <a:lnTo>
                    <a:pt x="82827" y="6500"/>
                  </a:lnTo>
                  <a:cubicBezTo>
                    <a:pt x="80538" y="2400"/>
                    <a:pt x="76972" y="0"/>
                    <a:pt x="73188" y="0"/>
                  </a:cubicBezTo>
                  <a:cubicBezTo>
                    <a:pt x="68594" y="-5"/>
                    <a:pt x="64388" y="3538"/>
                    <a:pt x="62338" y="9138"/>
                  </a:cubicBezTo>
                  <a:lnTo>
                    <a:pt x="62383" y="9411"/>
                  </a:lnTo>
                  <a:cubicBezTo>
                    <a:pt x="59611" y="5688"/>
                    <a:pt x="55877" y="3611"/>
                    <a:pt x="51988" y="3611"/>
                  </a:cubicBezTo>
                  <a:cubicBezTo>
                    <a:pt x="46511" y="3605"/>
                    <a:pt x="41477" y="7727"/>
                    <a:pt x="38905" y="14322"/>
                  </a:cubicBezTo>
                  <a:lnTo>
                    <a:pt x="38861" y="14455"/>
                  </a:lnTo>
                  <a:cubicBezTo>
                    <a:pt x="35983" y="12161"/>
                    <a:pt x="32711" y="10955"/>
                    <a:pt x="29377" y="10955"/>
                  </a:cubicBezTo>
                  <a:cubicBezTo>
                    <a:pt x="19016" y="10955"/>
                    <a:pt x="10622" y="22383"/>
                    <a:pt x="10622" y="36483"/>
                  </a:cubicBezTo>
                  <a:cubicBezTo>
                    <a:pt x="10616" y="37633"/>
                    <a:pt x="10677" y="38783"/>
                    <a:pt x="10788" y="39922"/>
                  </a:cubicBezTo>
                  <a:lnTo>
                    <a:pt x="10827" y="39888"/>
                  </a:lnTo>
                  <a:close/>
                </a:path>
                <a:path w="120000" h="120000" fill="none" extrusionOk="0">
                  <a:moveTo>
                    <a:pt x="5966" y="70566"/>
                  </a:moveTo>
                  <a:cubicBezTo>
                    <a:pt x="7816" y="72050"/>
                    <a:pt x="9922" y="72833"/>
                    <a:pt x="12066" y="72833"/>
                  </a:cubicBezTo>
                  <a:cubicBezTo>
                    <a:pt x="12377" y="72827"/>
                    <a:pt x="12694" y="72816"/>
                    <a:pt x="13005" y="72783"/>
                  </a:cubicBezTo>
                </a:path>
                <a:path w="120000" h="120000" fill="none" extrusionOk="0">
                  <a:moveTo>
                    <a:pt x="16161" y="97938"/>
                  </a:moveTo>
                  <a:cubicBezTo>
                    <a:pt x="17216" y="97772"/>
                    <a:pt x="18250" y="97416"/>
                    <a:pt x="19238" y="96883"/>
                  </a:cubicBezTo>
                </a:path>
                <a:path w="120000" h="120000" fill="none" extrusionOk="0">
                  <a:moveTo>
                    <a:pt x="43861" y="103777"/>
                  </a:moveTo>
                  <a:cubicBezTo>
                    <a:pt x="44350" y="105472"/>
                    <a:pt x="44972" y="107094"/>
                    <a:pt x="45716" y="108611"/>
                  </a:cubicBezTo>
                </a:path>
                <a:path w="120000" h="120000" fill="none" extrusionOk="0">
                  <a:moveTo>
                    <a:pt x="79261" y="101800"/>
                  </a:moveTo>
                  <a:cubicBezTo>
                    <a:pt x="79644" y="100072"/>
                    <a:pt x="79888" y="98294"/>
                    <a:pt x="80000" y="96500"/>
                  </a:cubicBezTo>
                </a:path>
                <a:path w="120000" h="120000" fill="none" extrusionOk="0">
                  <a:moveTo>
                    <a:pt x="103855" y="83583"/>
                  </a:moveTo>
                  <a:cubicBezTo>
                    <a:pt x="103855" y="83522"/>
                    <a:pt x="103861" y="83466"/>
                    <a:pt x="103861" y="83405"/>
                  </a:cubicBezTo>
                  <a:cubicBezTo>
                    <a:pt x="103861" y="75044"/>
                    <a:pt x="100350" y="67422"/>
                    <a:pt x="94827" y="63761"/>
                  </a:cubicBezTo>
                </a:path>
                <a:path w="120000" h="120000" fill="none" extrusionOk="0">
                  <a:moveTo>
                    <a:pt x="112027" y="49994"/>
                  </a:moveTo>
                  <a:cubicBezTo>
                    <a:pt x="113772" y="47972"/>
                    <a:pt x="115144" y="45427"/>
                    <a:pt x="116050" y="42561"/>
                  </a:cubicBezTo>
                </a:path>
                <a:path w="120000" h="120000" fill="none" extrusionOk="0">
                  <a:moveTo>
                    <a:pt x="106588" y="18577"/>
                  </a:moveTo>
                  <a:cubicBezTo>
                    <a:pt x="106588" y="18488"/>
                    <a:pt x="106594" y="18405"/>
                    <a:pt x="106594" y="18316"/>
                  </a:cubicBezTo>
                  <a:cubicBezTo>
                    <a:pt x="106594" y="17227"/>
                    <a:pt x="106522" y="16138"/>
                    <a:pt x="106377" y="15066"/>
                  </a:cubicBezTo>
                </a:path>
                <a:path w="120000" h="120000" fill="none" extrusionOk="0">
                  <a:moveTo>
                    <a:pt x="82805" y="6472"/>
                  </a:moveTo>
                  <a:cubicBezTo>
                    <a:pt x="81966" y="7822"/>
                    <a:pt x="81272" y="9327"/>
                    <a:pt x="80750" y="10950"/>
                  </a:cubicBezTo>
                </a:path>
                <a:path w="120000" h="120000" fill="none" extrusionOk="0">
                  <a:moveTo>
                    <a:pt x="62338" y="9138"/>
                  </a:moveTo>
                  <a:cubicBezTo>
                    <a:pt x="61888" y="10366"/>
                    <a:pt x="61555" y="11661"/>
                    <a:pt x="61338" y="13000"/>
                  </a:cubicBezTo>
                </a:path>
                <a:path w="120000" h="120000" fill="none" extrusionOk="0">
                  <a:moveTo>
                    <a:pt x="42472" y="18200"/>
                  </a:moveTo>
                  <a:cubicBezTo>
                    <a:pt x="41383" y="16755"/>
                    <a:pt x="40172" y="15500"/>
                    <a:pt x="38861" y="14455"/>
                  </a:cubicBezTo>
                </a:path>
                <a:path w="120000" h="120000" fill="none" extrusionOk="0">
                  <a:moveTo>
                    <a:pt x="10788" y="39922"/>
                  </a:moveTo>
                  <a:cubicBezTo>
                    <a:pt x="10922" y="41255"/>
                    <a:pt x="11133" y="42572"/>
                    <a:pt x="11422" y="4386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rgbClr val="FFFFFF"/>
                </a:gs>
                <a:gs pos="100000">
                  <a:schemeClr val="dk2"/>
                </a:gs>
              </a:gsLst>
              <a:lin ang="8100000" scaled="0"/>
            </a:gra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63500" dist="107763" dir="270000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2408237" y="4221162"/>
              <a:ext cx="1490662" cy="55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Wide  Area 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8207375" y="4967287"/>
            <a:ext cx="357187" cy="638175"/>
            <a:chOff x="6019800" y="4876800"/>
            <a:chExt cx="381000" cy="685800"/>
          </a:xfrm>
        </p:grpSpPr>
        <p:sp>
          <p:nvSpPr>
            <p:cNvPr id="593" name="Shape 593"/>
            <p:cNvSpPr txBox="1"/>
            <p:nvPr/>
          </p:nvSpPr>
          <p:spPr>
            <a:xfrm>
              <a:off x="6019800" y="5219700"/>
              <a:ext cx="381000" cy="3429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4" name="Shape 594"/>
            <p:cNvCxnSpPr/>
            <p:nvPr/>
          </p:nvCxnSpPr>
          <p:spPr>
            <a:xfrm rot="10800000">
              <a:off x="6019800" y="4876800"/>
              <a:ext cx="190500" cy="342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95" name="Shape 595"/>
            <p:cNvCxnSpPr/>
            <p:nvPr/>
          </p:nvCxnSpPr>
          <p:spPr>
            <a:xfrm rot="10800000" flipH="1">
              <a:off x="6210300" y="4876800"/>
              <a:ext cx="190500" cy="342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596" name="Shape 596"/>
          <p:cNvGrpSpPr/>
          <p:nvPr/>
        </p:nvGrpSpPr>
        <p:grpSpPr>
          <a:xfrm>
            <a:off x="5216525" y="4826000"/>
            <a:ext cx="2208212" cy="1063625"/>
            <a:chOff x="5067300" y="3886200"/>
            <a:chExt cx="2362200" cy="1143000"/>
          </a:xfrm>
        </p:grpSpPr>
        <p:sp>
          <p:nvSpPr>
            <p:cNvPr id="597" name="Shape 597"/>
            <p:cNvSpPr/>
            <p:nvPr/>
          </p:nvSpPr>
          <p:spPr>
            <a:xfrm rot="5400000">
              <a:off x="5676900" y="3276600"/>
              <a:ext cx="1143000" cy="2362200"/>
            </a:xfrm>
            <a:prstGeom prst="star16">
              <a:avLst>
                <a:gd name="adj" fmla="val 37500"/>
              </a:avLst>
            </a:prstGeom>
            <a:gradFill>
              <a:gsLst>
                <a:gs pos="0">
                  <a:srgbClr val="800000"/>
                </a:gs>
                <a:gs pos="50000">
                  <a:srgbClr val="FFFFFF"/>
                </a:gs>
                <a:gs pos="100000">
                  <a:srgbClr val="800000"/>
                </a:gs>
              </a:gsLst>
              <a:lin ang="5400000" scaled="0"/>
            </a:gradFill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" name="Shape 598"/>
            <p:cNvGrpSpPr/>
            <p:nvPr/>
          </p:nvGrpSpPr>
          <p:grpSpPr>
            <a:xfrm>
              <a:off x="6667500" y="4267200"/>
              <a:ext cx="228600" cy="304800"/>
              <a:chOff x="3200400" y="2438400"/>
              <a:chExt cx="304800" cy="381000"/>
            </a:xfrm>
          </p:grpSpPr>
          <p:sp>
            <p:nvSpPr>
              <p:cNvPr id="599" name="Shape 599"/>
              <p:cNvSpPr/>
              <p:nvPr/>
            </p:nvSpPr>
            <p:spPr>
              <a:xfrm rot="10800000">
                <a:off x="3200400" y="2590800"/>
                <a:ext cx="304800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7411" y="120000"/>
                    </a:lnTo>
                    <a:lnTo>
                      <a:pt x="102588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0" name="Shape 600"/>
              <p:cNvCxnSpPr/>
              <p:nvPr/>
            </p:nvCxnSpPr>
            <p:spPr>
              <a:xfrm rot="10800000">
                <a:off x="3200400" y="2438400"/>
                <a:ext cx="76200" cy="228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601" name="Shape 601"/>
              <p:cNvCxnSpPr/>
              <p:nvPr/>
            </p:nvCxnSpPr>
            <p:spPr>
              <a:xfrm rot="10800000" flipH="1">
                <a:off x="3429000" y="2438400"/>
                <a:ext cx="76200" cy="228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602" name="Shape 602"/>
              <p:cNvCxnSpPr/>
              <p:nvPr/>
            </p:nvCxnSpPr>
            <p:spPr>
              <a:xfrm>
                <a:off x="3276600" y="26670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sp>
          <p:nvSpPr>
            <p:cNvPr id="603" name="Shape 603"/>
            <p:cNvSpPr txBox="1"/>
            <p:nvPr/>
          </p:nvSpPr>
          <p:spPr>
            <a:xfrm>
              <a:off x="5456237" y="4168775"/>
              <a:ext cx="1085850" cy="557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Wireless 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</p:txBody>
        </p:sp>
      </p:grpSp>
      <p:sp>
        <p:nvSpPr>
          <p:cNvPr id="604" name="Shape 604"/>
          <p:cNvSpPr txBox="1"/>
          <p:nvPr/>
        </p:nvSpPr>
        <p:spPr>
          <a:xfrm>
            <a:off x="7740650" y="4541837"/>
            <a:ext cx="12763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Low-power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device</a:t>
            </a: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4505325" y="5110162"/>
            <a:ext cx="427037" cy="638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33"/>
                </a:moveTo>
                <a:lnTo>
                  <a:pt x="37022" y="0"/>
                </a:lnTo>
                <a:lnTo>
                  <a:pt x="60000" y="0"/>
                </a:lnTo>
                <a:lnTo>
                  <a:pt x="120000" y="0"/>
                </a:lnTo>
                <a:lnTo>
                  <a:pt x="120000" y="64716"/>
                </a:lnTo>
                <a:lnTo>
                  <a:pt x="120000" y="107866"/>
                </a:lnTo>
                <a:lnTo>
                  <a:pt x="84255" y="120000"/>
                </a:lnTo>
                <a:lnTo>
                  <a:pt x="58722" y="120000"/>
                </a:lnTo>
                <a:lnTo>
                  <a:pt x="0" y="120000"/>
                </a:lnTo>
                <a:lnTo>
                  <a:pt x="0" y="64044"/>
                </a:lnTo>
                <a:lnTo>
                  <a:pt x="0" y="12133"/>
                </a:lnTo>
                <a:close/>
              </a:path>
              <a:path w="120000" h="120000" extrusionOk="0">
                <a:moveTo>
                  <a:pt x="0" y="12133"/>
                </a:moveTo>
                <a:lnTo>
                  <a:pt x="0" y="12133"/>
                </a:lnTo>
                <a:lnTo>
                  <a:pt x="81700" y="12133"/>
                </a:lnTo>
                <a:lnTo>
                  <a:pt x="120000" y="0"/>
                </a:lnTo>
                <a:moveTo>
                  <a:pt x="0" y="12133"/>
                </a:moveTo>
                <a:lnTo>
                  <a:pt x="81700" y="12133"/>
                </a:lnTo>
                <a:lnTo>
                  <a:pt x="81700" y="29661"/>
                </a:lnTo>
                <a:lnTo>
                  <a:pt x="81700" y="97077"/>
                </a:lnTo>
                <a:lnTo>
                  <a:pt x="81700" y="120000"/>
                </a:lnTo>
                <a:moveTo>
                  <a:pt x="6383" y="16855"/>
                </a:moveTo>
                <a:lnTo>
                  <a:pt x="74044" y="16855"/>
                </a:lnTo>
                <a:lnTo>
                  <a:pt x="74044" y="19550"/>
                </a:lnTo>
                <a:lnTo>
                  <a:pt x="6383" y="19550"/>
                </a:lnTo>
                <a:lnTo>
                  <a:pt x="6383" y="16855"/>
                </a:lnTo>
                <a:moveTo>
                  <a:pt x="6383" y="24944"/>
                </a:moveTo>
                <a:lnTo>
                  <a:pt x="74044" y="24944"/>
                </a:lnTo>
                <a:lnTo>
                  <a:pt x="74044" y="26966"/>
                </a:lnTo>
                <a:lnTo>
                  <a:pt x="6383" y="26966"/>
                </a:lnTo>
                <a:lnTo>
                  <a:pt x="6383" y="24944"/>
                </a:lnTo>
                <a:moveTo>
                  <a:pt x="6383" y="33033"/>
                </a:moveTo>
                <a:lnTo>
                  <a:pt x="74044" y="33033"/>
                </a:lnTo>
                <a:lnTo>
                  <a:pt x="74044" y="35055"/>
                </a:lnTo>
                <a:lnTo>
                  <a:pt x="6383" y="35055"/>
                </a:lnTo>
                <a:lnTo>
                  <a:pt x="6383" y="33033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 txBox="1"/>
          <p:nvPr/>
        </p:nvSpPr>
        <p:spPr>
          <a:xfrm>
            <a:off x="4433887" y="5791200"/>
            <a:ext cx="6286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proxy</a:t>
            </a:r>
            <a:endParaRPr/>
          </a:p>
        </p:txBody>
      </p:sp>
      <p:sp>
        <p:nvSpPr>
          <p:cNvPr id="607" name="Shape 607"/>
          <p:cNvSpPr txBox="1"/>
          <p:nvPr/>
        </p:nvSpPr>
        <p:spPr>
          <a:xfrm>
            <a:off x="2662237" y="6173787"/>
            <a:ext cx="4119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Proxy-Based Architecture</a:t>
            </a: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228600" y="3124200"/>
            <a:ext cx="2759075" cy="3968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Infrastructure</a:t>
            </a:r>
            <a:endParaRPr/>
          </a:p>
        </p:txBody>
      </p:sp>
      <p:cxnSp>
        <p:nvCxnSpPr>
          <p:cNvPr id="609" name="Shape 609"/>
          <p:cNvCxnSpPr/>
          <p:nvPr/>
        </p:nvCxnSpPr>
        <p:spPr>
          <a:xfrm>
            <a:off x="8207375" y="5535612"/>
            <a:ext cx="284162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10" name="Shape 610"/>
          <p:cNvSpPr txBox="1"/>
          <p:nvPr/>
        </p:nvSpPr>
        <p:spPr>
          <a:xfrm>
            <a:off x="8278812" y="5392737"/>
            <a:ext cx="141287" cy="714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1" name="Shape 611"/>
          <p:cNvCxnSpPr/>
          <p:nvPr/>
        </p:nvCxnSpPr>
        <p:spPr>
          <a:xfrm rot="10800000">
            <a:off x="3352800" y="4572000"/>
            <a:ext cx="1219200" cy="60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12" name="Shape 612"/>
          <p:cNvCxnSpPr/>
          <p:nvPr/>
        </p:nvCxnSpPr>
        <p:spPr>
          <a:xfrm rot="10800000" flipH="1">
            <a:off x="4953000" y="4572000"/>
            <a:ext cx="8382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613" name="Shape 613"/>
          <p:cNvGrpSpPr/>
          <p:nvPr/>
        </p:nvGrpSpPr>
        <p:grpSpPr>
          <a:xfrm>
            <a:off x="3305175" y="2863850"/>
            <a:ext cx="2562225" cy="1843087"/>
            <a:chOff x="3924300" y="2590800"/>
            <a:chExt cx="2743200" cy="1981200"/>
          </a:xfrm>
        </p:grpSpPr>
        <p:sp>
          <p:nvSpPr>
            <p:cNvPr id="614" name="Shape 614"/>
            <p:cNvSpPr/>
            <p:nvPr/>
          </p:nvSpPr>
          <p:spPr>
            <a:xfrm>
              <a:off x="3924300" y="2590800"/>
              <a:ext cx="2743200" cy="198120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587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4000500" y="4114800"/>
              <a:ext cx="24384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Execute Remote Tasks</a:t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4000500" y="2743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5295900" y="2743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4000500" y="3124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5295900" y="3124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4000500" y="3505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5295900" y="3505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622"/>
            <p:cNvSpPr txBox="1"/>
            <p:nvPr/>
          </p:nvSpPr>
          <p:spPr>
            <a:xfrm>
              <a:off x="4076700" y="2743200"/>
              <a:ext cx="11430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3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Caching</a:t>
              </a:r>
              <a:endParaRPr/>
            </a:p>
          </p:txBody>
        </p:sp>
        <p:sp>
          <p:nvSpPr>
            <p:cNvPr id="623" name="Shape 623"/>
            <p:cNvSpPr txBox="1"/>
            <p:nvPr/>
          </p:nvSpPr>
          <p:spPr>
            <a:xfrm>
              <a:off x="5295900" y="2743200"/>
              <a:ext cx="1066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3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Compress</a:t>
              </a:r>
              <a:endParaRPr/>
            </a:p>
          </p:txBody>
        </p:sp>
        <p:sp>
          <p:nvSpPr>
            <p:cNvPr id="624" name="Shape 624"/>
            <p:cNvSpPr txBox="1"/>
            <p:nvPr/>
          </p:nvSpPr>
          <p:spPr>
            <a:xfrm>
              <a:off x="5295900" y="3124200"/>
              <a:ext cx="1144587" cy="312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3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Decryption</a:t>
              </a:r>
              <a:endParaRPr/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4000500" y="3124200"/>
              <a:ext cx="1143000" cy="312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3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Encryption</a:t>
              </a:r>
              <a:endParaRPr/>
            </a:p>
          </p:txBody>
        </p:sp>
        <p:sp>
          <p:nvSpPr>
            <p:cNvPr id="626" name="Shape 626"/>
            <p:cNvSpPr txBox="1"/>
            <p:nvPr/>
          </p:nvSpPr>
          <p:spPr>
            <a:xfrm>
              <a:off x="3924300" y="3505200"/>
              <a:ext cx="1219200" cy="295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Compositing</a:t>
              </a:r>
              <a:endParaRPr/>
            </a:p>
          </p:txBody>
        </p:sp>
        <p:sp>
          <p:nvSpPr>
            <p:cNvPr id="627" name="Shape 627"/>
            <p:cNvSpPr txBox="1"/>
            <p:nvPr/>
          </p:nvSpPr>
          <p:spPr>
            <a:xfrm>
              <a:off x="5219700" y="3505200"/>
              <a:ext cx="1220787" cy="328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Transcode</a:t>
              </a:r>
              <a:endParaRPr/>
            </a:p>
          </p:txBody>
        </p:sp>
        <p:cxnSp>
          <p:nvCxnSpPr>
            <p:cNvPr id="628" name="Shape 628"/>
            <p:cNvCxnSpPr/>
            <p:nvPr/>
          </p:nvCxnSpPr>
          <p:spPr>
            <a:xfrm>
              <a:off x="4533900" y="38862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29" name="Shape 629"/>
            <p:cNvCxnSpPr/>
            <p:nvPr/>
          </p:nvCxnSpPr>
          <p:spPr>
            <a:xfrm>
              <a:off x="5753100" y="38862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635" name="Shape 635"/>
          <p:cNvSpPr txBox="1">
            <a:spLocks noGrp="1"/>
          </p:cNvSpPr>
          <p:nvPr>
            <p:ph type="title" idx="4294967295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for Pervasive Systems - UCI I-Sensorium Infrastructure</a:t>
            </a:r>
            <a:endParaRPr/>
          </a:p>
        </p:txBody>
      </p:sp>
      <p:sp>
        <p:nvSpPr>
          <p:cNvPr id="636" name="Shape 6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/>
          </a:p>
        </p:txBody>
      </p:sp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553075"/>
            <a:ext cx="1676400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/>
        </p:nvSpPr>
        <p:spPr>
          <a:xfrm>
            <a:off x="-533400" y="0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2450" rIns="81625" bIns="42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228600" y="2133600"/>
            <a:ext cx="7772400" cy="32766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16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Campus-wide infrastructure to instrument, experiments, monitor, disaster drills &amp; to validate technologies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1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sensing, communicating,  storage &amp; computing infrastructure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1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for real-time collection, analysis, and processing of sensor information</a:t>
            </a:r>
            <a:endParaRPr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1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create real time information awareness &amp; post-drill analysis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Mote Sensor Deployment</a:t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4038600" y="3505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802.15.4 (zigbee)</a:t>
            </a:r>
            <a:endParaRPr/>
          </a:p>
        </p:txBody>
      </p:sp>
      <p:pic>
        <p:nvPicPr>
          <p:cNvPr id="648" name="Shape 648" descr="MIB510CA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362200"/>
            <a:ext cx="1676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6400800" y="1981200"/>
            <a:ext cx="1828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MIB510 Serial Gateway</a:t>
            </a:r>
            <a:endParaRPr/>
          </a:p>
        </p:txBody>
      </p:sp>
      <p:grpSp>
        <p:nvGrpSpPr>
          <p:cNvPr id="650" name="Shape 650"/>
          <p:cNvGrpSpPr/>
          <p:nvPr/>
        </p:nvGrpSpPr>
        <p:grpSpPr>
          <a:xfrm>
            <a:off x="304800" y="1066800"/>
            <a:ext cx="4191000" cy="1477962"/>
            <a:chOff x="304800" y="1447800"/>
            <a:chExt cx="4191000" cy="1477962"/>
          </a:xfrm>
        </p:grpSpPr>
        <p:sp>
          <p:nvSpPr>
            <p:cNvPr id="651" name="Shape 651"/>
            <p:cNvSpPr txBox="1"/>
            <p:nvPr/>
          </p:nvSpPr>
          <p:spPr>
            <a:xfrm>
              <a:off x="304800" y="1447800"/>
              <a:ext cx="4191000" cy="1447800"/>
            </a:xfrm>
            <a:prstGeom prst="rect">
              <a:avLst/>
            </a:prstGeom>
            <a:solidFill>
              <a:srgbClr val="99FFCC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2282825" y="2286000"/>
              <a:ext cx="1069975" cy="639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Heart Rate Module</a:t>
              </a:r>
              <a:endParaRPr/>
            </a:p>
          </p:txBody>
        </p:sp>
        <p:pic>
          <p:nvPicPr>
            <p:cNvPr id="653" name="Shape 653" descr="MICAz_L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3800" y="1477962"/>
              <a:ext cx="609600" cy="579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Shape 654" descr="T31 coded™ transmit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9112" y="1600200"/>
              <a:ext cx="1355725" cy="91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Shape 655"/>
            <p:cNvSpPr txBox="1"/>
            <p:nvPr/>
          </p:nvSpPr>
          <p:spPr>
            <a:xfrm>
              <a:off x="304800" y="2286000"/>
              <a:ext cx="17827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T31 Heart rate strap transmitter</a:t>
              </a:r>
              <a:endParaRPr/>
            </a:p>
          </p:txBody>
        </p:sp>
        <p:sp>
          <p:nvSpPr>
            <p:cNvPr id="656" name="Shape 656"/>
            <p:cNvSpPr txBox="1"/>
            <p:nvPr/>
          </p:nvSpPr>
          <p:spPr>
            <a:xfrm>
              <a:off x="1303337" y="1600200"/>
              <a:ext cx="14271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Proprietary EMF transmission</a:t>
              </a:r>
              <a:endParaRPr/>
            </a:p>
          </p:txBody>
        </p:sp>
        <p:cxnSp>
          <p:nvCxnSpPr>
            <p:cNvPr id="657" name="Shape 657"/>
            <p:cNvCxnSpPr/>
            <p:nvPr/>
          </p:nvCxnSpPr>
          <p:spPr>
            <a:xfrm>
              <a:off x="1600200" y="2133600"/>
              <a:ext cx="99218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pic>
          <p:nvPicPr>
            <p:cNvPr id="658" name="Shape 658" descr="08660-05-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512" y="1676400"/>
              <a:ext cx="547687" cy="685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9" name="Shape 659"/>
            <p:cNvCxnSpPr/>
            <p:nvPr/>
          </p:nvCxnSpPr>
          <p:spPr>
            <a:xfrm>
              <a:off x="3048000" y="2133600"/>
              <a:ext cx="6699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pic>
          <p:nvPicPr>
            <p:cNvPr id="660" name="Shape 66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57600" y="2192337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1" name="Shape 661"/>
          <p:cNvSpPr/>
          <p:nvPr/>
        </p:nvSpPr>
        <p:spPr>
          <a:xfrm>
            <a:off x="8305800" y="2895600"/>
            <a:ext cx="762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8229600" y="3886200"/>
            <a:ext cx="990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SAFIRE Server</a:t>
            </a:r>
            <a:endParaRPr/>
          </a:p>
        </p:txBody>
      </p:sp>
      <p:grpSp>
        <p:nvGrpSpPr>
          <p:cNvPr id="663" name="Shape 663"/>
          <p:cNvGrpSpPr/>
          <p:nvPr/>
        </p:nvGrpSpPr>
        <p:grpSpPr>
          <a:xfrm>
            <a:off x="304800" y="2865437"/>
            <a:ext cx="3124200" cy="868362"/>
            <a:chOff x="457200" y="3657600"/>
            <a:chExt cx="3124200" cy="868362"/>
          </a:xfrm>
        </p:grpSpPr>
        <p:sp>
          <p:nvSpPr>
            <p:cNvPr id="664" name="Shape 664"/>
            <p:cNvSpPr txBox="1"/>
            <p:nvPr/>
          </p:nvSpPr>
          <p:spPr>
            <a:xfrm>
              <a:off x="457200" y="3657600"/>
              <a:ext cx="3124200" cy="838200"/>
            </a:xfrm>
            <a:prstGeom prst="rect">
              <a:avLst/>
            </a:prstGeom>
            <a:solidFill>
              <a:srgbClr val="99FFCC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5" name="Shape 665" descr="Main-IMU-v3-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3400" y="38100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Shape 66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38400" y="3810000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7" name="Shape 667"/>
            <p:cNvCxnSpPr/>
            <p:nvPr/>
          </p:nvCxnSpPr>
          <p:spPr>
            <a:xfrm>
              <a:off x="1219200" y="3886200"/>
              <a:ext cx="12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668" name="Shape 668"/>
            <p:cNvSpPr txBox="1"/>
            <p:nvPr/>
          </p:nvSpPr>
          <p:spPr>
            <a:xfrm>
              <a:off x="1143000" y="3886200"/>
              <a:ext cx="1447800" cy="639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IMU (5 degrees of freedom)</a:t>
              </a:r>
              <a:r>
                <a:rPr lang="en-US" sz="2400" b="0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</p:grpSp>
      <p:cxnSp>
        <p:nvCxnSpPr>
          <p:cNvPr id="669" name="Shape 669"/>
          <p:cNvCxnSpPr/>
          <p:nvPr/>
        </p:nvCxnSpPr>
        <p:spPr>
          <a:xfrm>
            <a:off x="4648200" y="2133600"/>
            <a:ext cx="20574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670" name="Shape 670" descr="MIB510CA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3276600"/>
            <a:ext cx="16764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Shape 671"/>
          <p:cNvCxnSpPr/>
          <p:nvPr/>
        </p:nvCxnSpPr>
        <p:spPr>
          <a:xfrm rot="10800000" flipH="1">
            <a:off x="2438400" y="4038600"/>
            <a:ext cx="4419600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672" name="Shape 672" descr="mica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24800" y="838200"/>
            <a:ext cx="479425" cy="354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" name="Shape 673"/>
          <p:cNvCxnSpPr/>
          <p:nvPr/>
        </p:nvCxnSpPr>
        <p:spPr>
          <a:xfrm rot="10800000" flipH="1">
            <a:off x="5791200" y="4114800"/>
            <a:ext cx="1143000" cy="53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674" name="Shape 67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90800" y="4724400"/>
            <a:ext cx="3462337" cy="1103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5" name="Shape 675"/>
          <p:cNvCxnSpPr/>
          <p:nvPr/>
        </p:nvCxnSpPr>
        <p:spPr>
          <a:xfrm rot="10800000" flipH="1">
            <a:off x="3581400" y="3200400"/>
            <a:ext cx="33528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grpSp>
        <p:nvGrpSpPr>
          <p:cNvPr id="676" name="Shape 676"/>
          <p:cNvGrpSpPr/>
          <p:nvPr/>
        </p:nvGrpSpPr>
        <p:grpSpPr>
          <a:xfrm>
            <a:off x="6096000" y="5029200"/>
            <a:ext cx="1219200" cy="784225"/>
            <a:chOff x="6096000" y="5029200"/>
            <a:chExt cx="1219200" cy="784225"/>
          </a:xfrm>
        </p:grpSpPr>
        <p:pic>
          <p:nvPicPr>
            <p:cNvPr id="677" name="Shape 677" descr="fireman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172200" y="5029200"/>
              <a:ext cx="990600" cy="78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Shape 678" descr="mica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0104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Shape 679" descr="mica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960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Shape 680"/>
          <p:cNvGrpSpPr/>
          <p:nvPr/>
        </p:nvGrpSpPr>
        <p:grpSpPr>
          <a:xfrm>
            <a:off x="304800" y="3962400"/>
            <a:ext cx="2047875" cy="2066925"/>
            <a:chOff x="3962400" y="4419600"/>
            <a:chExt cx="2047875" cy="2066925"/>
          </a:xfrm>
        </p:grpSpPr>
        <p:pic>
          <p:nvPicPr>
            <p:cNvPr id="681" name="Shape 68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962400" y="4419600"/>
              <a:ext cx="2047875" cy="206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Shape 682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148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Shape 683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95800" y="58674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Shape 684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292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85" name="Shape 685"/>
          <p:cNvCxnSpPr/>
          <p:nvPr/>
        </p:nvCxnSpPr>
        <p:spPr>
          <a:xfrm rot="10800000" flipH="1">
            <a:off x="7010400" y="4114800"/>
            <a:ext cx="3810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686" name="Shape 686"/>
          <p:cNvSpPr txBox="1"/>
          <p:nvPr/>
        </p:nvSpPr>
        <p:spPr>
          <a:xfrm>
            <a:off x="3429000" y="2514600"/>
            <a:ext cx="1828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MDA 300CA Data Acquisition board on MICAz 2.4Ghz Mote</a:t>
            </a:r>
            <a:endParaRPr/>
          </a:p>
        </p:txBody>
      </p:sp>
      <p:sp>
        <p:nvSpPr>
          <p:cNvPr id="687" name="Shape 687"/>
          <p:cNvSpPr txBox="1"/>
          <p:nvPr/>
        </p:nvSpPr>
        <p:spPr>
          <a:xfrm>
            <a:off x="228600" y="8382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Rate</a:t>
            </a:r>
            <a:endParaRPr/>
          </a:p>
        </p:txBody>
      </p:sp>
      <p:sp>
        <p:nvSpPr>
          <p:cNvPr id="688" name="Shape 688"/>
          <p:cNvSpPr txBox="1"/>
          <p:nvPr/>
        </p:nvSpPr>
        <p:spPr>
          <a:xfrm>
            <a:off x="304800" y="25908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Inertial positioning</a:t>
            </a:r>
            <a:endParaRPr/>
          </a:p>
        </p:txBody>
      </p:sp>
      <p:sp>
        <p:nvSpPr>
          <p:cNvPr id="689" name="Shape 689"/>
          <p:cNvSpPr txBox="1"/>
          <p:nvPr/>
        </p:nvSpPr>
        <p:spPr>
          <a:xfrm>
            <a:off x="2590800" y="44196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  <a:endParaRPr/>
          </a:p>
        </p:txBody>
      </p:sp>
      <p:sp>
        <p:nvSpPr>
          <p:cNvPr id="690" name="Shape 690"/>
          <p:cNvSpPr txBox="1"/>
          <p:nvPr/>
        </p:nvSpPr>
        <p:spPr>
          <a:xfrm>
            <a:off x="304800" y="5791200"/>
            <a:ext cx="2438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humidity</a:t>
            </a:r>
            <a:endParaRPr/>
          </a:p>
        </p:txBody>
      </p:sp>
      <p:sp>
        <p:nvSpPr>
          <p:cNvPr id="691" name="Shape 691"/>
          <p:cNvSpPr txBox="1"/>
          <p:nvPr/>
        </p:nvSpPr>
        <p:spPr>
          <a:xfrm>
            <a:off x="5943600" y="579120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Carboxyhaemoglobin, light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425450" y="0"/>
            <a:ext cx="8228012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0025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29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UC Irvine Sensorium Boxes </a:t>
            </a:r>
            <a:r>
              <a:rPr lang="en-US" sz="29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29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5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(building on Caltech CSN project) </a:t>
            </a:r>
            <a:endParaRPr/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1743075"/>
            <a:ext cx="2824162" cy="22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0" y="4051300"/>
            <a:ext cx="3062287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SheevaPlug computer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Ethernet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Battery backup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Additional Sensors</a:t>
            </a:r>
            <a:endParaRPr/>
          </a:p>
          <a:p>
            <a:pPr marL="752475" marR="0" lvl="1" indent="-2952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Char char="●"/>
            </a:pPr>
            <a:r>
              <a:rPr lang="en-US" sz="13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Wi-Fi dongle, Smoke, Toxic gases (e.g. CO),  Radiation,  Humidity, Microphone, Camera</a:t>
            </a:r>
            <a:endParaRPr/>
          </a:p>
          <a:p>
            <a:pPr marL="752475" marR="0" lvl="1" indent="-258127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None/>
            </a:pPr>
            <a:endParaRPr sz="13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8937" marR="0" lvl="0" indent="-22002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9" name="Shape 6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1537"/>
            <a:ext cx="839787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900" y="1077912"/>
            <a:ext cx="7905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Shape 7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8312" y="4397375"/>
            <a:ext cx="2054225" cy="10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Shape 7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7825" y="4227512"/>
            <a:ext cx="4956175" cy="26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 txBox="1"/>
          <p:nvPr/>
        </p:nvSpPr>
        <p:spPr>
          <a:xfrm>
            <a:off x="3673475" y="1493837"/>
            <a:ext cx="4570412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Humidity </a:t>
            </a:r>
            <a:endParaRPr/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control (de)humidifer, particularly for individuals with respiratory ailments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Camera </a:t>
            </a:r>
            <a:endParaRPr/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boiling pot, monitor pet's food and water, face recognition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accelerometer </a:t>
            </a:r>
            <a:endParaRPr/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detect gunshot in an apartment building / complex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light sensor </a:t>
            </a:r>
            <a:endParaRPr/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monitor thunderstorm activity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SATware: A semantic middleware for </a:t>
            </a:r>
            <a:b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multisensor applications</a:t>
            </a:r>
            <a:endParaRPr/>
          </a:p>
        </p:txBody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3352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Abstraction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makes programming easy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hides heterogeneity, failures, concurrency</a:t>
            </a: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Provides core services across sensors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alerts, triggers, storage, queries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Mediates app needs and resource constraints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networking, computation, device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700" b="1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1900" b="1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20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6" name="Shape 756" descr="SATware semantic lay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514600"/>
            <a:ext cx="5324475" cy="31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pic>
        <p:nvPicPr>
          <p:cNvPr id="709" name="Shape 709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9388" y="238696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Shape 710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1788" y="240220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Shape 711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64188" y="24174450"/>
            <a:ext cx="3757612" cy="28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 txBox="1"/>
          <p:nvPr/>
        </p:nvSpPr>
        <p:spPr>
          <a:xfrm>
            <a:off x="457200" y="125412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lang="en-US" sz="3000" b="1" i="0" u="non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SAFIRENET – Next Generation MultiNetworks</a:t>
            </a:r>
            <a:endParaRPr/>
          </a:p>
        </p:txBody>
      </p:sp>
      <p:sp>
        <p:nvSpPr>
          <p:cNvPr id="713" name="Shape 713"/>
          <p:cNvSpPr txBox="1">
            <a:spLocks noGrp="1"/>
          </p:cNvSpPr>
          <p:nvPr>
            <p:ph type="body" idx="4294967295"/>
          </p:nvPr>
        </p:nvSpPr>
        <p:spPr>
          <a:xfrm>
            <a:off x="4649788" y="1657350"/>
            <a:ext cx="403701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Multitude of technologies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WiFi</a:t>
            </a:r>
            <a:r>
              <a:rPr lang="en-US" sz="1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(infrastructure, ad-hoc), WSN, UWB, mesh networks, DTN, </a:t>
            </a:r>
            <a:r>
              <a:rPr lang="en-US" sz="1600" b="0" i="0" u="none" strike="noStrike" cap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zigbee</a:t>
            </a:r>
            <a:endParaRPr dirty="0"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SAFIRE Data needs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Timeliness </a:t>
            </a:r>
            <a:endParaRPr sz="1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immediate medical triage to a FF with significant CO exposure 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Reliability </a:t>
            </a:r>
            <a:endParaRPr dirty="0"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 dirty="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accuracy levels needed for  CO monitoring</a:t>
            </a:r>
            <a:endParaRPr dirty="0"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Limitations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Resource Constraints </a:t>
            </a:r>
            <a:endParaRPr dirty="0"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Video, imagery </a:t>
            </a:r>
            <a:endParaRPr dirty="0"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Transmission Power, Coverage, 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Failures and Unpredictability</a:t>
            </a:r>
            <a:endParaRPr dirty="0"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Goal</a:t>
            </a:r>
            <a:endParaRPr dirty="0"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Reliable delivery of data over unpredictable infrastructure</a:t>
            </a:r>
            <a:endParaRPr dirty="0"/>
          </a:p>
        </p:txBody>
      </p:sp>
      <p:sp>
        <p:nvSpPr>
          <p:cNvPr id="714" name="Shape 714"/>
          <p:cNvSpPr txBox="1"/>
          <p:nvPr/>
        </p:nvSpPr>
        <p:spPr>
          <a:xfrm>
            <a:off x="5478462" y="20732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Shape 715"/>
          <p:cNvSpPr txBox="1"/>
          <p:nvPr/>
        </p:nvSpPr>
        <p:spPr>
          <a:xfrm>
            <a:off x="4038600" y="50292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6" name="Shape 716"/>
          <p:cNvGrpSpPr/>
          <p:nvPr/>
        </p:nvGrpSpPr>
        <p:grpSpPr>
          <a:xfrm>
            <a:off x="762000" y="4800600"/>
            <a:ext cx="3505200" cy="1371600"/>
            <a:chOff x="5638800" y="457200"/>
            <a:chExt cx="3505200" cy="1447800"/>
          </a:xfrm>
        </p:grpSpPr>
        <p:sp>
          <p:nvSpPr>
            <p:cNvPr id="717" name="Shape 717"/>
            <p:cNvSpPr txBox="1"/>
            <p:nvPr/>
          </p:nvSpPr>
          <p:spPr>
            <a:xfrm>
              <a:off x="5638800" y="457200"/>
              <a:ext cx="3505200" cy="14478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txBody>
            <a:bodyPr spcFirstLastPara="1" wrap="square" lIns="84200" tIns="42100" rIns="84200" bIns="42100" anchor="t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Font typeface="Arial"/>
                <a:buNone/>
              </a:pPr>
              <a:r>
                <a:rPr lang="en-US" sz="1700" b="1" i="0" u="none">
                  <a:solidFill>
                    <a:srgbClr val="990099"/>
                  </a:solidFill>
                  <a:latin typeface="Arial"/>
                  <a:ea typeface="Arial"/>
                  <a:cs typeface="Arial"/>
                  <a:sym typeface="Arial"/>
                </a:rPr>
                <a:t>Sensors</a:t>
              </a:r>
              <a:endParaRPr/>
            </a:p>
          </p:txBody>
        </p:sp>
        <p:pic>
          <p:nvPicPr>
            <p:cNvPr id="718" name="Shape 718" descr="MCj02340180000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380000">
              <a:off x="7772400" y="585787"/>
              <a:ext cx="384175" cy="47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Shape 719" descr="dig_ca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2400" y="1143000"/>
              <a:ext cx="404812" cy="446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Shape 720" descr="MCj02910270000[1]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140000" flipH="1">
              <a:off x="8382000" y="914400"/>
              <a:ext cx="661987" cy="22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Shape 7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600" y="533400"/>
              <a:ext cx="3810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Shape 722" descr="189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15000" y="1143000"/>
              <a:ext cx="533400" cy="51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Shape 723" descr="p278212re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54675" y="533400"/>
              <a:ext cx="414337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Shape 724" descr="57460_l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24600" y="457200"/>
              <a:ext cx="43815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Shape 725" descr="Pallet Fire #1.jpg (110752 bytes)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305800" y="1295400"/>
              <a:ext cx="609600" cy="5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Shape 726"/>
            <p:cNvSpPr txBox="1"/>
            <p:nvPr/>
          </p:nvSpPr>
          <p:spPr>
            <a:xfrm>
              <a:off x="6324600" y="914400"/>
              <a:ext cx="1377950" cy="6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Dead Reckoning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(don’t send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Irrelevant data)</a:t>
              </a:r>
              <a:endParaRPr/>
            </a:p>
          </p:txBody>
        </p:sp>
      </p:grpSp>
      <p:grpSp>
        <p:nvGrpSpPr>
          <p:cNvPr id="727" name="Shape 727"/>
          <p:cNvGrpSpPr/>
          <p:nvPr/>
        </p:nvGrpSpPr>
        <p:grpSpPr>
          <a:xfrm>
            <a:off x="685800" y="2819400"/>
            <a:ext cx="3276600" cy="1905000"/>
            <a:chOff x="5715000" y="1905000"/>
            <a:chExt cx="3276600" cy="2209800"/>
          </a:xfrm>
        </p:grpSpPr>
        <p:sp>
          <p:nvSpPr>
            <p:cNvPr id="728" name="Shape 728"/>
            <p:cNvSpPr txBox="1"/>
            <p:nvPr/>
          </p:nvSpPr>
          <p:spPr>
            <a:xfrm>
              <a:off x="7378700" y="3270250"/>
              <a:ext cx="188912" cy="49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25" tIns="46900" rIns="93825" bIns="46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9" name="Shape 729"/>
            <p:cNvGrpSpPr/>
            <p:nvPr/>
          </p:nvGrpSpPr>
          <p:grpSpPr>
            <a:xfrm>
              <a:off x="5715000" y="1905000"/>
              <a:ext cx="3276600" cy="2209800"/>
              <a:chOff x="3048000" y="914400"/>
              <a:chExt cx="2895600" cy="2743200"/>
            </a:xfrm>
          </p:grpSpPr>
          <p:sp>
            <p:nvSpPr>
              <p:cNvPr id="730" name="Shape 730"/>
              <p:cNvSpPr/>
              <p:nvPr/>
            </p:nvSpPr>
            <p:spPr>
              <a:xfrm>
                <a:off x="3048000" y="914400"/>
                <a:ext cx="2895600" cy="2743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spcFirstLastPara="1" wrap="square" lIns="84200" tIns="42100" rIns="84200" bIns="42100" anchor="t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31" name="Shape 731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581400" y="2971800"/>
                <a:ext cx="1981200" cy="30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2" name="Shape 732" descr="integrated_networks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505200" y="1600200"/>
                <a:ext cx="2035175" cy="14144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3" name="Shape 733"/>
              <p:cNvSpPr txBox="1"/>
              <p:nvPr/>
            </p:nvSpPr>
            <p:spPr>
              <a:xfrm>
                <a:off x="3200400" y="1295400"/>
                <a:ext cx="177800" cy="538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000" tIns="49200" rIns="100000" bIns="492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Shape 734"/>
              <p:cNvSpPr txBox="1"/>
              <p:nvPr/>
            </p:nvSpPr>
            <p:spPr>
              <a:xfrm>
                <a:off x="3733800" y="1066800"/>
                <a:ext cx="1387475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400" b="1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Multiple networks</a:t>
                </a:r>
                <a:endParaRPr/>
              </a:p>
            </p:txBody>
          </p:sp>
          <p:sp>
            <p:nvSpPr>
              <p:cNvPr id="735" name="Shape 735"/>
              <p:cNvSpPr txBox="1"/>
              <p:nvPr/>
            </p:nvSpPr>
            <p:spPr>
              <a:xfrm>
                <a:off x="3352800" y="1828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Shape 736"/>
              <p:cNvSpPr txBox="1"/>
              <p:nvPr/>
            </p:nvSpPr>
            <p:spPr>
              <a:xfrm>
                <a:off x="3276600" y="1447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Shape 737"/>
          <p:cNvSpPr txBox="1"/>
          <p:nvPr/>
        </p:nvSpPr>
        <p:spPr>
          <a:xfrm>
            <a:off x="1066800" y="838200"/>
            <a:ext cx="2667000" cy="1949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84200" tIns="42100" rIns="84200" bIns="42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Font typeface="Arial"/>
              <a:buNone/>
            </a:pPr>
            <a:r>
              <a:rPr lang="en-US" sz="1700" b="1" i="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Information need</a:t>
            </a:r>
            <a:endParaRPr/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95400" y="1981200"/>
            <a:ext cx="962025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Shape 739" descr="MPj02277780000[1]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62200" y="1905000"/>
            <a:ext cx="1143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Shape 740" descr="ficb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62200" y="1219200"/>
            <a:ext cx="123507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 txBox="1"/>
          <p:nvPr/>
        </p:nvSpPr>
        <p:spPr>
          <a:xfrm>
            <a:off x="1135062" y="1054100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1135062" y="19208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 rot="10800000">
            <a:off x="228600" y="1447800"/>
            <a:ext cx="533400" cy="3319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Shape 744"/>
          <p:cNvSpPr txBox="1"/>
          <p:nvPr/>
        </p:nvSpPr>
        <p:spPr>
          <a:xfrm rot="-5400000">
            <a:off x="-1164431" y="28408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r>
              <a:rPr lang="en-US" sz="16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3962400" y="1676400"/>
            <a:ext cx="533400" cy="3319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Shape 746"/>
          <p:cNvSpPr txBox="1"/>
          <p:nvPr/>
        </p:nvSpPr>
        <p:spPr>
          <a:xfrm rot="5400000">
            <a:off x="2569369" y="30694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r>
              <a:rPr lang="en-US" sz="16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  <a:endParaRPr/>
          </a:p>
        </p:txBody>
      </p:sp>
      <p:pic>
        <p:nvPicPr>
          <p:cNvPr id="747" name="Shape 747" descr="firema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7800" y="5334000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 descr="gasmen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43000" y="1143000"/>
            <a:ext cx="9906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Shape 761" descr="Scenario 2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-458787"/>
            <a:ext cx="6605587" cy="73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MINA: A Multinetwork Information Architecture</a:t>
            </a: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6324600" y="1143000"/>
            <a:ext cx="2819400" cy="1219200"/>
          </a:xfrm>
          <a:prstGeom prst="wedgeRectCallout">
            <a:avLst>
              <a:gd name="adj1" fmla="val 897"/>
              <a:gd name="adj2" fmla="val 30438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Tier based overlay architecture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(Using Network centrality, clustering )</a:t>
            </a: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179387" y="2852737"/>
            <a:ext cx="1692275" cy="936625"/>
          </a:xfrm>
          <a:prstGeom prst="wedgeRectCallout">
            <a:avLst>
              <a:gd name="adj1" fmla="val 26218"/>
              <a:gd name="adj2" fmla="val 20915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Heterogeneous Networks and devices  </a:t>
            </a: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7315200" y="3221037"/>
            <a:ext cx="1692275" cy="935037"/>
          </a:xfrm>
          <a:prstGeom prst="wedgeRectCallout">
            <a:avLst>
              <a:gd name="adj1" fmla="val -10511"/>
              <a:gd name="adj2" fmla="val 28388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Diverse services and applications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1219200"/>
            <a:ext cx="37353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3399"/>
              </a:buClr>
            </a:pPr>
            <a:r>
              <a:rPr lang="en-US" sz="3200" dirty="0"/>
              <a:t>Next Generation Notification </a:t>
            </a:r>
            <a:r>
              <a:rPr lang="en-US" sz="3200" dirty="0" smtClean="0"/>
              <a:t>Systems </a:t>
            </a:r>
            <a:endParaRPr dirty="0"/>
          </a:p>
        </p:txBody>
      </p:sp>
      <p:pic>
        <p:nvPicPr>
          <p:cNvPr id="801" name="Shape 801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143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5867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61722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57912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 txBox="1"/>
          <p:nvPr/>
        </p:nvSpPr>
        <p:spPr>
          <a:xfrm>
            <a:off x="536575" y="4038600"/>
            <a:ext cx="1676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Infrastructure Networks</a:t>
            </a:r>
            <a:endParaRPr/>
          </a:p>
        </p:txBody>
      </p:sp>
      <p:grpSp>
        <p:nvGrpSpPr>
          <p:cNvPr id="806" name="Shape 806"/>
          <p:cNvGrpSpPr/>
          <p:nvPr/>
        </p:nvGrpSpPr>
        <p:grpSpPr>
          <a:xfrm>
            <a:off x="3247607" y="1698719"/>
            <a:ext cx="5907024" cy="3462528"/>
            <a:chOff x="0" y="0"/>
            <a:chExt cx="2147483646" cy="2147483646"/>
          </a:xfrm>
        </p:grpSpPr>
        <p:grpSp>
          <p:nvGrpSpPr>
            <p:cNvPr id="807" name="Shape 807"/>
            <p:cNvGrpSpPr/>
            <p:nvPr/>
          </p:nvGrpSpPr>
          <p:grpSpPr>
            <a:xfrm>
              <a:off x="582856689" y="0"/>
              <a:ext cx="1010580529" cy="351612625"/>
              <a:chOff x="0" y="0"/>
              <a:chExt cx="2147483647" cy="2147483647"/>
            </a:xfrm>
          </p:grpSpPr>
          <p:pic>
            <p:nvPicPr>
              <p:cNvPr id="808" name="Shape 80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9" name="Shape 809"/>
              <p:cNvSpPr txBox="1"/>
              <p:nvPr/>
            </p:nvSpPr>
            <p:spPr>
              <a:xfrm>
                <a:off x="59626821" y="199998899"/>
                <a:ext cx="2025875151" cy="1562756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Tahoma"/>
                  <a:buNone/>
                </a:pPr>
                <a:r>
                  <a:rPr lang="en-US" sz="2000" b="0" i="0" u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Content Delivery</a:t>
                </a:r>
                <a:endParaRPr/>
              </a:p>
            </p:txBody>
          </p:sp>
        </p:grpSp>
        <p:grpSp>
          <p:nvGrpSpPr>
            <p:cNvPr id="810" name="Shape 810"/>
            <p:cNvGrpSpPr/>
            <p:nvPr/>
          </p:nvGrpSpPr>
          <p:grpSpPr>
            <a:xfrm>
              <a:off x="250428985" y="544432471"/>
              <a:ext cx="1675435995" cy="438570613"/>
              <a:chOff x="0" y="0"/>
              <a:chExt cx="2147483646" cy="2147483647"/>
            </a:xfrm>
          </p:grpSpPr>
          <p:grpSp>
            <p:nvGrpSpPr>
              <p:cNvPr id="811" name="Shape 811"/>
              <p:cNvGrpSpPr/>
              <p:nvPr/>
            </p:nvGrpSpPr>
            <p:grpSpPr>
              <a:xfrm>
                <a:off x="0" y="0"/>
                <a:ext cx="869219610" cy="2147483647"/>
                <a:chOff x="0" y="0"/>
                <a:chExt cx="2147483647" cy="2147483647"/>
              </a:xfrm>
            </p:grpSpPr>
            <p:pic>
              <p:nvPicPr>
                <p:cNvPr id="812" name="Shape 81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0" y="0"/>
                  <a:ext cx="2147483647" cy="21474836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13" name="Shape 813"/>
                <p:cNvSpPr txBox="1"/>
                <p:nvPr/>
              </p:nvSpPr>
              <p:spPr>
                <a:xfrm>
                  <a:off x="93136871" y="282714978"/>
                  <a:ext cx="1957700453" cy="14617208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Font typeface="Tahoma"/>
                    <a:buNone/>
                  </a:pPr>
                  <a:r>
                    <a:rPr lang="en-US" sz="1800" b="0" i="0" u="non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Non-Cooperative</a:t>
                  </a:r>
                  <a:endParaRPr/>
                </a:p>
              </p:txBody>
            </p:sp>
          </p:grpSp>
          <p:grpSp>
            <p:nvGrpSpPr>
              <p:cNvPr id="814" name="Shape 814"/>
              <p:cNvGrpSpPr/>
              <p:nvPr/>
            </p:nvGrpSpPr>
            <p:grpSpPr>
              <a:xfrm>
                <a:off x="1312351075" y="111076737"/>
                <a:ext cx="835132571" cy="1943842990"/>
                <a:chOff x="0" y="0"/>
                <a:chExt cx="2147483647" cy="2147483647"/>
              </a:xfrm>
            </p:grpSpPr>
            <p:pic>
              <p:nvPicPr>
                <p:cNvPr id="815" name="Shape 815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0" y="0"/>
                  <a:ext cx="2147483647" cy="21474836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16" name="Shape 816"/>
                <p:cNvSpPr txBox="1"/>
                <p:nvPr/>
              </p:nvSpPr>
              <p:spPr>
                <a:xfrm>
                  <a:off x="100591238" y="189619386"/>
                  <a:ext cx="1946302123" cy="16148534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Font typeface="Tahoma"/>
                    <a:buNone/>
                  </a:pPr>
                  <a:r>
                    <a:rPr lang="en-US" sz="1800" b="0" i="0" u="non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Cooperative</a:t>
                  </a:r>
                  <a:endParaRPr/>
                </a:p>
              </p:txBody>
            </p:sp>
          </p:grpSp>
        </p:grpSp>
        <p:grpSp>
          <p:nvGrpSpPr>
            <p:cNvPr id="817" name="Shape 817"/>
            <p:cNvGrpSpPr/>
            <p:nvPr/>
          </p:nvGrpSpPr>
          <p:grpSpPr>
            <a:xfrm>
              <a:off x="602802402" y="302462444"/>
              <a:ext cx="969581001" cy="283558616"/>
              <a:chOff x="0" y="0"/>
              <a:chExt cx="2147483647" cy="2147483646"/>
            </a:xfrm>
          </p:grpSpPr>
          <p:cxnSp>
            <p:nvCxnSpPr>
              <p:cNvPr id="818" name="Shape 818"/>
              <p:cNvCxnSpPr/>
              <p:nvPr/>
            </p:nvCxnSpPr>
            <p:spPr>
              <a:xfrm>
                <a:off x="0" y="1073741977"/>
                <a:ext cx="2147483647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19" name="Shape 819"/>
              <p:cNvCxnSpPr/>
              <p:nvPr/>
            </p:nvCxnSpPr>
            <p:spPr>
              <a:xfrm>
                <a:off x="1073741573" y="0"/>
                <a:ext cx="0" cy="1073741669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20" name="Shape 820"/>
              <p:cNvCxnSpPr/>
              <p:nvPr/>
            </p:nvCxnSpPr>
            <p:spPr>
              <a:xfrm>
                <a:off x="0" y="1073741977"/>
                <a:ext cx="0" cy="1073741669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21" name="Shape 821"/>
              <p:cNvCxnSpPr/>
              <p:nvPr/>
            </p:nvCxnSpPr>
            <p:spPr>
              <a:xfrm>
                <a:off x="2147483391" y="1073741977"/>
                <a:ext cx="0" cy="1073741669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822" name="Shape 822"/>
            <p:cNvGrpSpPr/>
            <p:nvPr/>
          </p:nvGrpSpPr>
          <p:grpSpPr>
            <a:xfrm>
              <a:off x="242672284" y="916839404"/>
              <a:ext cx="554046354" cy="283558538"/>
              <a:chOff x="0" y="0"/>
              <a:chExt cx="2147483647" cy="2147483647"/>
            </a:xfrm>
          </p:grpSpPr>
          <p:cxnSp>
            <p:nvCxnSpPr>
              <p:cNvPr id="823" name="Shape 823"/>
              <p:cNvCxnSpPr/>
              <p:nvPr/>
            </p:nvCxnSpPr>
            <p:spPr>
              <a:xfrm>
                <a:off x="0" y="1073741681"/>
                <a:ext cx="2147483647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24" name="Shape 824"/>
              <p:cNvCxnSpPr/>
              <p:nvPr/>
            </p:nvCxnSpPr>
            <p:spPr>
              <a:xfrm>
                <a:off x="0" y="1073741681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25" name="Shape 825"/>
              <p:cNvCxnSpPr/>
              <p:nvPr/>
            </p:nvCxnSpPr>
            <p:spPr>
              <a:xfrm>
                <a:off x="2147483464" y="1073741681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26" name="Shape 826"/>
              <p:cNvCxnSpPr/>
              <p:nvPr/>
            </p:nvCxnSpPr>
            <p:spPr>
              <a:xfrm>
                <a:off x="1098348881" y="0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grpSp>
          <p:nvGrpSpPr>
            <p:cNvPr id="827" name="Shape 827"/>
            <p:cNvGrpSpPr/>
            <p:nvPr/>
          </p:nvGrpSpPr>
          <p:grpSpPr>
            <a:xfrm>
              <a:off x="1323062661" y="916839404"/>
              <a:ext cx="554046341" cy="283558538"/>
              <a:chOff x="0" y="0"/>
              <a:chExt cx="2147483647" cy="2147483647"/>
            </a:xfrm>
          </p:grpSpPr>
          <p:cxnSp>
            <p:nvCxnSpPr>
              <p:cNvPr id="828" name="Shape 828"/>
              <p:cNvCxnSpPr/>
              <p:nvPr/>
            </p:nvCxnSpPr>
            <p:spPr>
              <a:xfrm>
                <a:off x="0" y="1073741681"/>
                <a:ext cx="2147483647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29" name="Shape 829"/>
              <p:cNvCxnSpPr/>
              <p:nvPr/>
            </p:nvCxnSpPr>
            <p:spPr>
              <a:xfrm>
                <a:off x="0" y="1073741681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30" name="Shape 830"/>
              <p:cNvCxnSpPr/>
              <p:nvPr/>
            </p:nvCxnSpPr>
            <p:spPr>
              <a:xfrm>
                <a:off x="2147483627" y="1073741681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31" name="Shape 831"/>
              <p:cNvCxnSpPr/>
              <p:nvPr/>
            </p:nvCxnSpPr>
            <p:spPr>
              <a:xfrm>
                <a:off x="1073741745" y="0"/>
                <a:ext cx="0" cy="107374196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grpSp>
          <p:nvGrpSpPr>
            <p:cNvPr id="832" name="Shape 832"/>
            <p:cNvGrpSpPr/>
            <p:nvPr/>
          </p:nvGrpSpPr>
          <p:grpSpPr>
            <a:xfrm>
              <a:off x="1081498429" y="1179603687"/>
              <a:ext cx="483128414" cy="964099143"/>
              <a:chOff x="0" y="0"/>
              <a:chExt cx="2147483647" cy="2147483647"/>
            </a:xfrm>
          </p:grpSpPr>
          <p:pic>
            <p:nvPicPr>
              <p:cNvPr id="833" name="Shape 83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4" name="Shape 834"/>
              <p:cNvSpPr txBox="1"/>
              <p:nvPr/>
            </p:nvSpPr>
            <p:spPr>
              <a:xfrm>
                <a:off x="184832717" y="128541119"/>
                <a:ext cx="1777818461" cy="182556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Tahoma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Reliable and Fast Content Delivery</a:t>
                </a:r>
                <a:endParaRPr/>
              </a:p>
            </p:txBody>
          </p:sp>
        </p:grpSp>
        <p:grpSp>
          <p:nvGrpSpPr>
            <p:cNvPr id="835" name="Shape 835"/>
            <p:cNvGrpSpPr/>
            <p:nvPr/>
          </p:nvGrpSpPr>
          <p:grpSpPr>
            <a:xfrm>
              <a:off x="1635544848" y="1179603687"/>
              <a:ext cx="511938798" cy="967879959"/>
              <a:chOff x="0" y="0"/>
              <a:chExt cx="2147483647" cy="2147483647"/>
            </a:xfrm>
          </p:grpSpPr>
          <p:pic>
            <p:nvPicPr>
              <p:cNvPr id="836" name="Shape 83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7" name="Shape 837"/>
              <p:cNvSpPr txBox="1"/>
              <p:nvPr/>
            </p:nvSpPr>
            <p:spPr>
              <a:xfrm>
                <a:off x="180103252" y="133155346"/>
                <a:ext cx="1782627897" cy="1818258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Tahoma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Massive Video Streaming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838" name="Shape 838"/>
            <p:cNvGrpSpPr/>
            <p:nvPr/>
          </p:nvGrpSpPr>
          <p:grpSpPr>
            <a:xfrm>
              <a:off x="0" y="1179603687"/>
              <a:ext cx="485344578" cy="967879959"/>
              <a:chOff x="0" y="0"/>
              <a:chExt cx="2147483646" cy="2147483647"/>
            </a:xfrm>
          </p:grpSpPr>
          <p:pic>
            <p:nvPicPr>
              <p:cNvPr id="839" name="Shape 83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0"/>
                <a:ext cx="214748364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0" name="Shape 840"/>
              <p:cNvSpPr txBox="1"/>
              <p:nvPr/>
            </p:nvSpPr>
            <p:spPr>
              <a:xfrm>
                <a:off x="188891367" y="128036227"/>
                <a:ext cx="1769700647" cy="1828496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Font typeface="Tahoma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Cost-Driven Content Delivery</a:t>
                </a:r>
                <a:endParaRPr/>
              </a:p>
            </p:txBody>
          </p:sp>
        </p:grpSp>
        <p:grpSp>
          <p:nvGrpSpPr>
            <p:cNvPr id="841" name="Shape 841"/>
            <p:cNvGrpSpPr/>
            <p:nvPr/>
          </p:nvGrpSpPr>
          <p:grpSpPr>
            <a:xfrm>
              <a:off x="485344491" y="1179603687"/>
              <a:ext cx="571806703" cy="967879959"/>
              <a:chOff x="-116118185" y="0"/>
              <a:chExt cx="1576847942" cy="2147483647"/>
            </a:xfrm>
          </p:grpSpPr>
          <p:pic>
            <p:nvPicPr>
              <p:cNvPr id="842" name="Shape 84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116118185" y="0"/>
                <a:ext cx="1576847942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3" name="Shape 843"/>
              <p:cNvSpPr txBox="1"/>
              <p:nvPr/>
            </p:nvSpPr>
            <p:spPr>
              <a:xfrm>
                <a:off x="118399966" y="133155391"/>
                <a:ext cx="1249391331" cy="1818258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Tahoma"/>
                  <a:buNone/>
                </a:pPr>
                <a:r>
                  <a:rPr lang="en-US" sz="1600" b="0" i="0" u="none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Delay- </a:t>
                </a:r>
                <a:r>
                  <a:rPr lang="en-US" sz="1600" b="0" i="0" u="none" dirty="0" smtClean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Guaranteed </a:t>
                </a:r>
                <a:r>
                  <a:rPr lang="en-US" sz="1600" b="0" i="0" u="none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Content Delivery</a:t>
                </a:r>
                <a:endParaRPr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288387" y="6215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Content Delivery </a:t>
            </a:r>
            <a:r>
              <a:rPr lang="en-US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with </a:t>
            </a:r>
            <a:br>
              <a:rPr lang="en-US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Hybrid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Societal Scale Information Sharing</a:t>
            </a:r>
            <a:endParaRPr/>
          </a:p>
        </p:txBody>
      </p:sp>
      <p:sp>
        <p:nvSpPr>
          <p:cNvPr id="849" name="Shape 849"/>
          <p:cNvSpPr txBox="1"/>
          <p:nvPr/>
        </p:nvSpPr>
        <p:spPr>
          <a:xfrm>
            <a:off x="6629400" y="3352800"/>
            <a:ext cx="2514600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0" name="Shape 850"/>
          <p:cNvCxnSpPr/>
          <p:nvPr/>
        </p:nvCxnSpPr>
        <p:spPr>
          <a:xfrm>
            <a:off x="762000" y="4114800"/>
            <a:ext cx="76200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51" name="Shape 851"/>
          <p:cNvCxnSpPr/>
          <p:nvPr/>
        </p:nvCxnSpPr>
        <p:spPr>
          <a:xfrm>
            <a:off x="5105400" y="1600200"/>
            <a:ext cx="0" cy="449580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52" name="Shape 852"/>
          <p:cNvSpPr/>
          <p:nvPr/>
        </p:nvSpPr>
        <p:spPr>
          <a:xfrm>
            <a:off x="5410200" y="1371600"/>
            <a:ext cx="3352800" cy="6858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delay-tolerant </a:t>
            </a: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sharing</a:t>
            </a: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1828800" y="1371600"/>
            <a:ext cx="3124200" cy="6858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instant</a:t>
            </a: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information sharing</a:t>
            </a:r>
            <a:endParaRPr/>
          </a:p>
        </p:txBody>
      </p:sp>
      <p:sp>
        <p:nvSpPr>
          <p:cNvPr id="854" name="Shape 854"/>
          <p:cNvSpPr/>
          <p:nvPr/>
        </p:nvSpPr>
        <p:spPr>
          <a:xfrm>
            <a:off x="228600" y="3276600"/>
            <a:ext cx="1524000" cy="7620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Layer</a:t>
            </a:r>
            <a:endParaRPr/>
          </a:p>
        </p:txBody>
      </p:sp>
      <p:sp>
        <p:nvSpPr>
          <p:cNvPr id="855" name="Shape 855"/>
          <p:cNvSpPr/>
          <p:nvPr/>
        </p:nvSpPr>
        <p:spPr>
          <a:xfrm>
            <a:off x="228600" y="4267200"/>
            <a:ext cx="1905000" cy="7620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Dissemination Layer</a:t>
            </a:r>
            <a:endParaRPr/>
          </a:p>
        </p:txBody>
      </p:sp>
      <p:sp>
        <p:nvSpPr>
          <p:cNvPr id="856" name="Shape 85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grpSp>
        <p:nvGrpSpPr>
          <p:cNvPr id="857" name="Shape 857"/>
          <p:cNvGrpSpPr/>
          <p:nvPr/>
        </p:nvGrpSpPr>
        <p:grpSpPr>
          <a:xfrm>
            <a:off x="2078037" y="2176462"/>
            <a:ext cx="2854325" cy="1633537"/>
            <a:chOff x="2078037" y="2176462"/>
            <a:chExt cx="2854325" cy="1633537"/>
          </a:xfrm>
        </p:grpSpPr>
        <p:pic>
          <p:nvPicPr>
            <p:cNvPr id="858" name="Shape 8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8037" y="2176462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Shape 859"/>
            <p:cNvSpPr txBox="1"/>
            <p:nvPr/>
          </p:nvSpPr>
          <p:spPr>
            <a:xfrm>
              <a:off x="2178050" y="22542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2000" b="1" i="0" u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DYNATOPS: efficient Pub/Sub under societal scale dynamic information needs</a:t>
              </a:r>
              <a:endParaRPr dirty="0"/>
            </a:p>
          </p:txBody>
        </p:sp>
      </p:grpSp>
      <p:sp>
        <p:nvSpPr>
          <p:cNvPr id="860" name="Shape 860"/>
          <p:cNvSpPr txBox="1"/>
          <p:nvPr/>
        </p:nvSpPr>
        <p:spPr>
          <a:xfrm>
            <a:off x="2286000" y="3733800"/>
            <a:ext cx="21336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dirty="0"/>
          </a:p>
        </p:txBody>
      </p:sp>
      <p:grpSp>
        <p:nvGrpSpPr>
          <p:cNvPr id="861" name="Shape 861"/>
          <p:cNvGrpSpPr/>
          <p:nvPr/>
        </p:nvGrpSpPr>
        <p:grpSpPr>
          <a:xfrm>
            <a:off x="2078037" y="4389437"/>
            <a:ext cx="2854325" cy="1633537"/>
            <a:chOff x="2078037" y="4389437"/>
            <a:chExt cx="2854325" cy="1633537"/>
          </a:xfrm>
        </p:grpSpPr>
        <p:pic>
          <p:nvPicPr>
            <p:cNvPr id="862" name="Shape 8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8037" y="4389437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3" name="Shape 863"/>
            <p:cNvSpPr txBox="1"/>
            <p:nvPr/>
          </p:nvSpPr>
          <p:spPr>
            <a:xfrm>
              <a:off x="2178050" y="44640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GSFord: Reliable information delivery   under regional failures</a:t>
              </a:r>
              <a:endParaRPr/>
            </a:p>
          </p:txBody>
        </p:sp>
      </p:grpSp>
      <p:grpSp>
        <p:nvGrpSpPr>
          <p:cNvPr id="865" name="Shape 865"/>
          <p:cNvGrpSpPr/>
          <p:nvPr/>
        </p:nvGrpSpPr>
        <p:grpSpPr>
          <a:xfrm>
            <a:off x="5505450" y="2176462"/>
            <a:ext cx="3009900" cy="1633537"/>
            <a:chOff x="5505450" y="2176462"/>
            <a:chExt cx="3009900" cy="1633537"/>
          </a:xfrm>
        </p:grpSpPr>
        <p:pic>
          <p:nvPicPr>
            <p:cNvPr id="866" name="Shape 86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05450" y="2176462"/>
              <a:ext cx="3009900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7" name="Shape 867"/>
            <p:cNvSpPr txBox="1"/>
            <p:nvPr/>
          </p:nvSpPr>
          <p:spPr>
            <a:xfrm>
              <a:off x="5607050" y="2254250"/>
              <a:ext cx="28067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Efficient mobile information crowdsoursing and querying</a:t>
              </a:r>
              <a:endParaRPr/>
            </a:p>
          </p:txBody>
        </p:sp>
      </p:grpSp>
      <p:grpSp>
        <p:nvGrpSpPr>
          <p:cNvPr id="869" name="Shape 869"/>
          <p:cNvGrpSpPr/>
          <p:nvPr/>
        </p:nvGrpSpPr>
        <p:grpSpPr>
          <a:xfrm>
            <a:off x="5505450" y="4389437"/>
            <a:ext cx="2932112" cy="1633537"/>
            <a:chOff x="5505450" y="4389437"/>
            <a:chExt cx="2932112" cy="1633537"/>
          </a:xfrm>
        </p:grpSpPr>
        <p:pic>
          <p:nvPicPr>
            <p:cNvPr id="870" name="Shape 8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05450" y="4389437"/>
              <a:ext cx="2932112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Shape 871"/>
            <p:cNvSpPr txBox="1"/>
            <p:nvPr/>
          </p:nvSpPr>
          <p:spPr>
            <a:xfrm>
              <a:off x="5607050" y="4464050"/>
              <a:ext cx="27305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OFacebook: efficient offline access to online social media on mobile devices</a:t>
              </a: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516536" cy="1143000"/>
          </a:xfrm>
        </p:spPr>
        <p:txBody>
          <a:bodyPr/>
          <a:lstStyle/>
          <a:p>
            <a:r>
              <a:rPr lang="en-US" dirty="0" smtClean="0"/>
              <a:t> Modeling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lvl="1" indent="0">
              <a:buNone/>
            </a:pPr>
            <a:r>
              <a:rPr lang="en-US" dirty="0" smtClean="0"/>
              <a:t>Key Questions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are the main </a:t>
            </a:r>
            <a:r>
              <a:rPr lang="en-US" u="sng" dirty="0" smtClean="0"/>
              <a:t>entities</a:t>
            </a:r>
            <a:r>
              <a:rPr lang="en-US" dirty="0" smtClean="0"/>
              <a:t> in the system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How do they </a:t>
            </a:r>
            <a:r>
              <a:rPr lang="en-US" u="sng" dirty="0" smtClean="0"/>
              <a:t>interact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does the system operate?</a:t>
            </a:r>
            <a:endParaRPr lang="en-US" dirty="0" smtClean="0"/>
          </a:p>
          <a:p>
            <a:pPr lvl="1"/>
            <a:r>
              <a:rPr lang="en-US" dirty="0" smtClean="0"/>
              <a:t>What are the characteristics that affect their individual and </a:t>
            </a:r>
            <a:r>
              <a:rPr lang="en-US" u="sng" dirty="0" smtClean="0"/>
              <a:t>collective</a:t>
            </a:r>
            <a:r>
              <a:rPr lang="en-US" dirty="0" smtClean="0"/>
              <a:t> behavior?</a:t>
            </a:r>
          </a:p>
          <a:p>
            <a:pPr marL="508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12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Paper summaries  (choose 2 papers in each summary from reading list)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Midterm Examination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Project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 groups of 3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Potential projects available on webpage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Past projects available on webpage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878" name="Shape 87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Classifying Distributed Systems</a:t>
            </a:r>
            <a:endParaRPr/>
          </a:p>
        </p:txBody>
      </p:sp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Architectural Models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 sz="2400" dirty="0" smtClean="0">
                <a:solidFill>
                  <a:schemeClr val="dk1"/>
                </a:solidFill>
              </a:rPr>
              <a:t>Client-Server, Peer-to-peer, Proxy based,…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SzPts val="2800"/>
              <a:buNone/>
            </a:pPr>
            <a:endParaRPr lang="en-US" sz="24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computation/communication  - degree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synchrony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Synchronous, </a:t>
            </a:r>
            <a:r>
              <a:rPr lang="en-US" dirty="0"/>
              <a:t> </a:t>
            </a: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Asynchronous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communication 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style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</a:t>
            </a: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Passing, </a:t>
            </a:r>
            <a:r>
              <a:rPr lang="en-US" dirty="0"/>
              <a:t> </a:t>
            </a: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Fault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model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</a:t>
            </a:r>
            <a:r>
              <a:rPr lang="en-US" sz="24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failures, Omission failures, Byzantine failures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how to handle failure of processes/channels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Client</a:t>
            </a:r>
            <a:r>
              <a:rPr lang="en-US" u="sng" dirty="0" smtClean="0"/>
              <a:t>-Server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975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943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Request-response paradigm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031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Peer</a:t>
            </a:r>
            <a:r>
              <a:rPr lang="en-US" u="sng" dirty="0" smtClean="0"/>
              <a:t>-to-Peer</a:t>
            </a:r>
            <a:endParaRPr lang="en-US" u="sng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4876"/>
            <a:ext cx="4992356" cy="401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3924" y="2870549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single node server as a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nodes act as client (and server) at a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741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1676400"/>
            <a:ext cx="8656321" cy="5105400"/>
          </a:xfrm>
        </p:spPr>
        <p:txBody>
          <a:bodyPr/>
          <a:lstStyle/>
          <a:p>
            <a:r>
              <a:rPr lang="en-US" sz="2400" dirty="0"/>
              <a:t>M</a:t>
            </a:r>
            <a:r>
              <a:rPr lang="en-US" sz="2400" dirty="0" smtClean="0"/>
              <a:t>ultiple </a:t>
            </a:r>
            <a:r>
              <a:rPr lang="en-US" sz="2400" dirty="0" smtClean="0"/>
              <a:t>servers, proxy servers and caches, mobile code, 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8" y="2211680"/>
            <a:ext cx="3882203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63" y="5462882"/>
            <a:ext cx="3657600" cy="12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85" y="2468880"/>
            <a:ext cx="4408035" cy="23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6292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1643" y="49060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Multiple servers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93201" y="3848933"/>
            <a:ext cx="148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13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886" name="Shape 88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Computation in distributed systems</a:t>
            </a:r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Two variants based on </a:t>
            </a:r>
            <a:r>
              <a:rPr lang="en-US" sz="2400" u="sng" dirty="0"/>
              <a:t>bound on timing of events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endParaRPr lang="en-US" sz="24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Asynchronous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 assumptions about process execution speeds and message delivery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delays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Synchronous system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make assumptions about relative speeds of processes and delays associated with communication channels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constrains implementation of processes and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 lang="en-US" dirty="0"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endParaRPr lang="en-US"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indent="-285750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Concurrent Programming Models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b="0" i="0" u="none" strike="noStrike" cap="none" dirty="0" smtClean="0">
                <a:solidFill>
                  <a:schemeClr val="accent1"/>
                </a:solidFill>
                <a:sym typeface="Tahoma"/>
              </a:rPr>
              <a:t>Communicating processes</a:t>
            </a:r>
            <a:r>
              <a:rPr lang="en-US" sz="2000" dirty="0" smtClean="0"/>
              <a:t>,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sym typeface="Tahoma"/>
              </a:rPr>
              <a:t>Functions</a:t>
            </a:r>
            <a:r>
              <a:rPr lang="en-US" sz="2000" b="0" i="0" u="none" strike="noStrike" cap="none" dirty="0">
                <a:solidFill>
                  <a:schemeClr val="accent1"/>
                </a:solidFill>
                <a:sym typeface="Tahoma"/>
              </a:rPr>
              <a:t>, Logical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sym typeface="Tahoma"/>
              </a:rPr>
              <a:t>clauses</a:t>
            </a:r>
            <a:r>
              <a:rPr lang="en-US" sz="2000" dirty="0" smtClean="0"/>
              <a:t>,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sym typeface="Tahoma"/>
              </a:rPr>
              <a:t>Passive Objects</a:t>
            </a:r>
            <a:r>
              <a:rPr lang="en-US" sz="2000" dirty="0" smtClean="0"/>
              <a:t>,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sym typeface="Tahoma"/>
              </a:rPr>
              <a:t>Active </a:t>
            </a:r>
            <a:r>
              <a:rPr lang="en-US" sz="2000" b="0" i="0" u="none" strike="noStrike" cap="none" dirty="0">
                <a:solidFill>
                  <a:schemeClr val="accent1"/>
                </a:solidFill>
                <a:sym typeface="Tahoma"/>
              </a:rPr>
              <a:t>objects, Agents</a:t>
            </a:r>
            <a:endParaRPr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894" name="Shape 89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  <p:sp>
        <p:nvSpPr>
          <p:cNvPr id="895" name="Shape 89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Concurrency issues</a:t>
            </a:r>
            <a:endParaRPr/>
          </a:p>
        </p:txBody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 the requirements of transaction based systems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Atomicity - either all effects take place or none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Consistency - correctness of data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Isolated - as if there were one serial database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Durable - effects are not lost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 correctness of distributed computation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Safety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Liveness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Flynn’s Taxonomy for Parallel Computing</a:t>
            </a:r>
            <a:endParaRPr/>
          </a:p>
        </p:txBody>
      </p:sp>
      <p:sp>
        <p:nvSpPr>
          <p:cNvPr id="902" name="Shape 902"/>
          <p:cNvSpPr txBox="1"/>
          <p:nvPr/>
        </p:nvSpPr>
        <p:spPr>
          <a:xfrm>
            <a:off x="2667000" y="1371600"/>
            <a:ext cx="4495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  <p:sp>
        <p:nvSpPr>
          <p:cNvPr id="903" name="Shape 903"/>
          <p:cNvSpPr txBox="1"/>
          <p:nvPr/>
        </p:nvSpPr>
        <p:spPr>
          <a:xfrm>
            <a:off x="2667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(SI)</a:t>
            </a:r>
            <a:endParaRPr/>
          </a:p>
        </p:txBody>
      </p:sp>
      <p:sp>
        <p:nvSpPr>
          <p:cNvPr id="904" name="Shape 904"/>
          <p:cNvSpPr txBox="1"/>
          <p:nvPr/>
        </p:nvSpPr>
        <p:spPr>
          <a:xfrm>
            <a:off x="4953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(MI)</a:t>
            </a:r>
            <a:endParaRPr/>
          </a:p>
        </p:txBody>
      </p:sp>
      <p:sp>
        <p:nvSpPr>
          <p:cNvPr id="905" name="Shape 905"/>
          <p:cNvSpPr txBox="1"/>
          <p:nvPr/>
        </p:nvSpPr>
        <p:spPr>
          <a:xfrm rot="-5400000">
            <a:off x="214312" y="3822700"/>
            <a:ext cx="27432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</p:txBody>
      </p:sp>
      <p:sp>
        <p:nvSpPr>
          <p:cNvPr id="906" name="Shape 906"/>
          <p:cNvSpPr txBox="1"/>
          <p:nvPr/>
        </p:nvSpPr>
        <p:spPr>
          <a:xfrm rot="-5400000">
            <a:off x="1309687" y="46609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(MD)</a:t>
            </a:r>
            <a:endParaRPr/>
          </a:p>
        </p:txBody>
      </p:sp>
      <p:graphicFrame>
        <p:nvGraphicFramePr>
          <p:cNvPr id="907" name="Shape 907"/>
          <p:cNvGraphicFramePr/>
          <p:nvPr/>
        </p:nvGraphicFramePr>
        <p:xfrm>
          <a:off x="2590800" y="2362200"/>
          <a:ext cx="4648200" cy="3352800"/>
        </p:xfrm>
        <a:graphic>
          <a:graphicData uri="http://schemas.openxmlformats.org/drawingml/2006/table">
            <a:tbl>
              <a:tblPr>
                <a:noFill/>
                <a:tableStyleId>{4436855E-0E98-4865-99FC-0185731DC24A}</a:tableStyleId>
              </a:tblPr>
              <a:tblGrid>
                <a:gridCol w="2324100"/>
                <a:gridCol w="2324100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Single-threaded process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Pipeline architecture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Vector Processing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MIMD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Multi-threaded Programming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08" name="Shape 908"/>
          <p:cNvSpPr txBox="1"/>
          <p:nvPr/>
        </p:nvSpPr>
        <p:spPr>
          <a:xfrm rot="-5400000">
            <a:off x="1309687" y="29845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(SD)</a:t>
            </a:r>
            <a:endParaRPr/>
          </a:p>
        </p:txBody>
      </p:sp>
      <p:sp>
        <p:nvSpPr>
          <p:cNvPr id="909" name="Shape 909"/>
          <p:cNvSpPr txBox="1"/>
          <p:nvPr/>
        </p:nvSpPr>
        <p:spPr>
          <a:xfrm>
            <a:off x="1295400" y="6019800"/>
            <a:ext cx="6705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1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Parallelism –  A Practical Realization of  Concurrency 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4" name="Shape 914"/>
          <p:cNvCxnSpPr/>
          <p:nvPr/>
        </p:nvCxnSpPr>
        <p:spPr>
          <a:xfrm>
            <a:off x="2286000" y="3163887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5029200" y="31623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16" name="Shape 916"/>
          <p:cNvSpPr/>
          <p:nvPr/>
        </p:nvSpPr>
        <p:spPr>
          <a:xfrm>
            <a:off x="4114800" y="26670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SISD (Single Instruction Single Data Stream)</a:t>
            </a:r>
            <a:endParaRPr/>
          </a:p>
        </p:txBody>
      </p:sp>
      <p:sp>
        <p:nvSpPr>
          <p:cNvPr id="918" name="Shape 918"/>
          <p:cNvSpPr txBox="1"/>
          <p:nvPr/>
        </p:nvSpPr>
        <p:spPr>
          <a:xfrm>
            <a:off x="26670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19" name="Shape 919"/>
          <p:cNvSpPr txBox="1"/>
          <p:nvPr/>
        </p:nvSpPr>
        <p:spPr>
          <a:xfrm>
            <a:off x="31242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0" name="Shape 920"/>
          <p:cNvSpPr txBox="1"/>
          <p:nvPr/>
        </p:nvSpPr>
        <p:spPr>
          <a:xfrm>
            <a:off x="35814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1" name="Shape 921"/>
          <p:cNvSpPr txBox="1"/>
          <p:nvPr/>
        </p:nvSpPr>
        <p:spPr>
          <a:xfrm>
            <a:off x="44196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2" name="Shape 922"/>
          <p:cNvSpPr txBox="1"/>
          <p:nvPr/>
        </p:nvSpPr>
        <p:spPr>
          <a:xfrm>
            <a:off x="52578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3" name="Shape 923"/>
          <p:cNvSpPr txBox="1"/>
          <p:nvPr/>
        </p:nvSpPr>
        <p:spPr>
          <a:xfrm>
            <a:off x="57150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4" name="Shape 924"/>
          <p:cNvSpPr txBox="1"/>
          <p:nvPr/>
        </p:nvSpPr>
        <p:spPr>
          <a:xfrm>
            <a:off x="61722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925" name="Shape 925"/>
          <p:cNvSpPr txBox="1"/>
          <p:nvPr/>
        </p:nvSpPr>
        <p:spPr>
          <a:xfrm>
            <a:off x="3995737" y="2286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/>
          </a:p>
        </p:txBody>
      </p:sp>
      <p:cxnSp>
        <p:nvCxnSpPr>
          <p:cNvPr id="926" name="Shape 926"/>
          <p:cNvCxnSpPr/>
          <p:nvPr/>
        </p:nvCxnSpPr>
        <p:spPr>
          <a:xfrm rot="-5400000">
            <a:off x="4324350" y="39036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27" name="Shape 927"/>
          <p:cNvSpPr txBox="1"/>
          <p:nvPr/>
        </p:nvSpPr>
        <p:spPr>
          <a:xfrm>
            <a:off x="3946525" y="41576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  <p:sp>
        <p:nvSpPr>
          <p:cNvPr id="928" name="Shape 928"/>
          <p:cNvSpPr txBox="1"/>
          <p:nvPr/>
        </p:nvSpPr>
        <p:spPr>
          <a:xfrm>
            <a:off x="685800" y="4876800"/>
            <a:ext cx="77898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sequential computer which exploits no parallelism in either the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or data streams.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SISD architecture are the traditional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uniprocessor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machines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(currently manufactured PCs have multiple processors) or old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mainframes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SIMD</a:t>
            </a:r>
            <a:endParaRPr/>
          </a:p>
        </p:txBody>
      </p:sp>
      <p:cxnSp>
        <p:nvCxnSpPr>
          <p:cNvPr id="934" name="Shape 934"/>
          <p:cNvCxnSpPr/>
          <p:nvPr/>
        </p:nvCxnSpPr>
        <p:spPr>
          <a:xfrm>
            <a:off x="5029200" y="3581400"/>
            <a:ext cx="21336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35" name="Shape 935"/>
          <p:cNvCxnSpPr/>
          <p:nvPr/>
        </p:nvCxnSpPr>
        <p:spPr>
          <a:xfrm>
            <a:off x="1524000" y="3581400"/>
            <a:ext cx="2590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36" name="Shape 936"/>
          <p:cNvSpPr/>
          <p:nvPr/>
        </p:nvSpPr>
        <p:spPr>
          <a:xfrm>
            <a:off x="4114800" y="1905000"/>
            <a:ext cx="914400" cy="335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Shape 937"/>
          <p:cNvSpPr txBox="1"/>
          <p:nvPr/>
        </p:nvSpPr>
        <p:spPr>
          <a:xfrm>
            <a:off x="23622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38" name="Shape 938"/>
          <p:cNvSpPr txBox="1"/>
          <p:nvPr/>
        </p:nvSpPr>
        <p:spPr>
          <a:xfrm>
            <a:off x="3995737" y="1524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/>
          </a:p>
        </p:txBody>
      </p:sp>
      <p:cxnSp>
        <p:nvCxnSpPr>
          <p:cNvPr id="939" name="Shape 939"/>
          <p:cNvCxnSpPr/>
          <p:nvPr/>
        </p:nvCxnSpPr>
        <p:spPr>
          <a:xfrm rot="-5400000">
            <a:off x="4324350" y="51228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40" name="Shape 940"/>
          <p:cNvSpPr txBox="1"/>
          <p:nvPr/>
        </p:nvSpPr>
        <p:spPr>
          <a:xfrm>
            <a:off x="3946525" y="53768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  <p:sp>
        <p:nvSpPr>
          <p:cNvPr id="941" name="Shape 941"/>
          <p:cNvSpPr txBox="1"/>
          <p:nvPr/>
        </p:nvSpPr>
        <p:spPr>
          <a:xfrm>
            <a:off x="34290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2" name="Shape 942"/>
          <p:cNvSpPr txBox="1"/>
          <p:nvPr/>
        </p:nvSpPr>
        <p:spPr>
          <a:xfrm>
            <a:off x="28956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3" name="Shape 943"/>
          <p:cNvSpPr txBox="1"/>
          <p:nvPr/>
        </p:nvSpPr>
        <p:spPr>
          <a:xfrm>
            <a:off x="52578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4" name="Shape 944"/>
          <p:cNvSpPr txBox="1"/>
          <p:nvPr/>
        </p:nvSpPr>
        <p:spPr>
          <a:xfrm>
            <a:off x="57912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5" name="Shape 945"/>
          <p:cNvSpPr txBox="1"/>
          <p:nvPr/>
        </p:nvSpPr>
        <p:spPr>
          <a:xfrm>
            <a:off x="63246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6" name="Shape 946"/>
          <p:cNvSpPr txBox="1"/>
          <p:nvPr/>
        </p:nvSpPr>
        <p:spPr>
          <a:xfrm>
            <a:off x="23622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47" name="Shape 947"/>
          <p:cNvSpPr txBox="1"/>
          <p:nvPr/>
        </p:nvSpPr>
        <p:spPr>
          <a:xfrm>
            <a:off x="23622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8" name="Shape 948"/>
          <p:cNvSpPr txBox="1"/>
          <p:nvPr/>
        </p:nvSpPr>
        <p:spPr>
          <a:xfrm>
            <a:off x="23622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49" name="Shape 949"/>
          <p:cNvSpPr txBox="1"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50" name="Shape 950"/>
          <p:cNvSpPr txBox="1"/>
          <p:nvPr/>
        </p:nvSpPr>
        <p:spPr>
          <a:xfrm>
            <a:off x="23622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51" name="Shape 951"/>
          <p:cNvSpPr txBox="1"/>
          <p:nvPr/>
        </p:nvSpPr>
        <p:spPr>
          <a:xfrm>
            <a:off x="23622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52" name="Shape 952"/>
          <p:cNvSpPr txBox="1"/>
          <p:nvPr/>
        </p:nvSpPr>
        <p:spPr>
          <a:xfrm>
            <a:off x="28956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53" name="Shape 953"/>
          <p:cNvSpPr txBox="1"/>
          <p:nvPr/>
        </p:nvSpPr>
        <p:spPr>
          <a:xfrm>
            <a:off x="28956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4" name="Shape 954"/>
          <p:cNvSpPr txBox="1"/>
          <p:nvPr/>
        </p:nvSpPr>
        <p:spPr>
          <a:xfrm>
            <a:off x="28956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5" name="Shape 955"/>
          <p:cNvSpPr txBox="1"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56" name="Shape 956"/>
          <p:cNvSpPr txBox="1"/>
          <p:nvPr/>
        </p:nvSpPr>
        <p:spPr>
          <a:xfrm>
            <a:off x="28956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57" name="Shape 957"/>
          <p:cNvSpPr txBox="1"/>
          <p:nvPr/>
        </p:nvSpPr>
        <p:spPr>
          <a:xfrm>
            <a:off x="28956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58" name="Shape 958"/>
          <p:cNvSpPr txBox="1"/>
          <p:nvPr/>
        </p:nvSpPr>
        <p:spPr>
          <a:xfrm>
            <a:off x="34290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59" name="Shape 959"/>
          <p:cNvSpPr txBox="1"/>
          <p:nvPr/>
        </p:nvSpPr>
        <p:spPr>
          <a:xfrm>
            <a:off x="34290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0" name="Shape 960"/>
          <p:cNvSpPr txBox="1"/>
          <p:nvPr/>
        </p:nvSpPr>
        <p:spPr>
          <a:xfrm>
            <a:off x="34290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61" name="Shape 961"/>
          <p:cNvSpPr txBox="1"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62" name="Shape 962"/>
          <p:cNvSpPr txBox="1"/>
          <p:nvPr/>
        </p:nvSpPr>
        <p:spPr>
          <a:xfrm>
            <a:off x="34290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63" name="Shape 963"/>
          <p:cNvSpPr txBox="1"/>
          <p:nvPr/>
        </p:nvSpPr>
        <p:spPr>
          <a:xfrm>
            <a:off x="34290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64" name="Shape 964"/>
          <p:cNvSpPr txBox="1"/>
          <p:nvPr/>
        </p:nvSpPr>
        <p:spPr>
          <a:xfrm>
            <a:off x="52578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65" name="Shape 965"/>
          <p:cNvSpPr txBox="1"/>
          <p:nvPr/>
        </p:nvSpPr>
        <p:spPr>
          <a:xfrm>
            <a:off x="52578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6" name="Shape 966"/>
          <p:cNvSpPr txBox="1"/>
          <p:nvPr/>
        </p:nvSpPr>
        <p:spPr>
          <a:xfrm>
            <a:off x="52578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67" name="Shape 967"/>
          <p:cNvSpPr txBox="1"/>
          <p:nvPr/>
        </p:nvSpPr>
        <p:spPr>
          <a:xfrm>
            <a:off x="52578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68" name="Shape 968"/>
          <p:cNvSpPr txBox="1"/>
          <p:nvPr/>
        </p:nvSpPr>
        <p:spPr>
          <a:xfrm>
            <a:off x="52578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69" name="Shape 969"/>
          <p:cNvSpPr txBox="1"/>
          <p:nvPr/>
        </p:nvSpPr>
        <p:spPr>
          <a:xfrm>
            <a:off x="52578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70" name="Shape 970"/>
          <p:cNvSpPr txBox="1"/>
          <p:nvPr/>
        </p:nvSpPr>
        <p:spPr>
          <a:xfrm>
            <a:off x="57912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71" name="Shape 971"/>
          <p:cNvSpPr txBox="1"/>
          <p:nvPr/>
        </p:nvSpPr>
        <p:spPr>
          <a:xfrm>
            <a:off x="57912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72" name="Shape 972"/>
          <p:cNvSpPr txBox="1"/>
          <p:nvPr/>
        </p:nvSpPr>
        <p:spPr>
          <a:xfrm>
            <a:off x="57912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73" name="Shape 973"/>
          <p:cNvSpPr txBox="1"/>
          <p:nvPr/>
        </p:nvSpPr>
        <p:spPr>
          <a:xfrm>
            <a:off x="57912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74" name="Shape 974"/>
          <p:cNvSpPr txBox="1"/>
          <p:nvPr/>
        </p:nvSpPr>
        <p:spPr>
          <a:xfrm>
            <a:off x="57912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75" name="Shape 975"/>
          <p:cNvSpPr txBox="1"/>
          <p:nvPr/>
        </p:nvSpPr>
        <p:spPr>
          <a:xfrm>
            <a:off x="57912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76" name="Shape 976"/>
          <p:cNvSpPr txBox="1"/>
          <p:nvPr/>
        </p:nvSpPr>
        <p:spPr>
          <a:xfrm>
            <a:off x="63246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77" name="Shape 977"/>
          <p:cNvSpPr txBox="1"/>
          <p:nvPr/>
        </p:nvSpPr>
        <p:spPr>
          <a:xfrm>
            <a:off x="63246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78" name="Shape 978"/>
          <p:cNvSpPr txBox="1"/>
          <p:nvPr/>
        </p:nvSpPr>
        <p:spPr>
          <a:xfrm>
            <a:off x="63246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79" name="Shape 979"/>
          <p:cNvSpPr txBox="1"/>
          <p:nvPr/>
        </p:nvSpPr>
        <p:spPr>
          <a:xfrm>
            <a:off x="63246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80" name="Shape 980"/>
          <p:cNvSpPr txBox="1"/>
          <p:nvPr/>
        </p:nvSpPr>
        <p:spPr>
          <a:xfrm>
            <a:off x="63246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81" name="Shape 981"/>
          <p:cNvSpPr txBox="1"/>
          <p:nvPr/>
        </p:nvSpPr>
        <p:spPr>
          <a:xfrm>
            <a:off x="63246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82" name="Shape 982"/>
          <p:cNvSpPr txBox="1"/>
          <p:nvPr/>
        </p:nvSpPr>
        <p:spPr>
          <a:xfrm>
            <a:off x="43434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83" name="Shape 983"/>
          <p:cNvSpPr txBox="1"/>
          <p:nvPr/>
        </p:nvSpPr>
        <p:spPr>
          <a:xfrm>
            <a:off x="43434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84" name="Shape 984"/>
          <p:cNvSpPr txBox="1"/>
          <p:nvPr/>
        </p:nvSpPr>
        <p:spPr>
          <a:xfrm>
            <a:off x="43434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85" name="Shape 985"/>
          <p:cNvSpPr txBox="1"/>
          <p:nvPr/>
        </p:nvSpPr>
        <p:spPr>
          <a:xfrm>
            <a:off x="43434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86" name="Shape 986"/>
          <p:cNvSpPr txBox="1"/>
          <p:nvPr/>
        </p:nvSpPr>
        <p:spPr>
          <a:xfrm>
            <a:off x="43434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87" name="Shape 987"/>
          <p:cNvSpPr txBox="1"/>
          <p:nvPr/>
        </p:nvSpPr>
        <p:spPr>
          <a:xfrm>
            <a:off x="43434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88" name="Shape 988"/>
          <p:cNvSpPr txBox="1"/>
          <p:nvPr/>
        </p:nvSpPr>
        <p:spPr>
          <a:xfrm>
            <a:off x="43434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9" name="Shape 989"/>
          <p:cNvSpPr txBox="1"/>
          <p:nvPr/>
        </p:nvSpPr>
        <p:spPr>
          <a:xfrm>
            <a:off x="533400" y="5715000"/>
            <a:ext cx="79565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computer which exploits multiple data streams against a single instruction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 to perform operations which may be naturally parallelized.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array processor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array processor or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GPU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MISD (Multiple Instruction Single Data)</a:t>
            </a:r>
            <a:endParaRPr/>
          </a:p>
        </p:txBody>
      </p:sp>
      <p:sp>
        <p:nvSpPr>
          <p:cNvPr id="995" name="Shape 99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996" name="Shape 99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  <p:sp>
        <p:nvSpPr>
          <p:cNvPr id="997" name="Shape 997"/>
          <p:cNvSpPr txBox="1"/>
          <p:nvPr/>
        </p:nvSpPr>
        <p:spPr>
          <a:xfrm>
            <a:off x="990600" y="4800600"/>
            <a:ext cx="705802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instructions operate on a single data stream.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Uncommon architecture which is generally used for fault tolerance.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Heterogeneous systems operate on the same data stream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 agree on the result.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 the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Space Shuttle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flight control computer.</a:t>
            </a:r>
            <a:endParaRPr/>
          </a:p>
        </p:txBody>
      </p:sp>
      <p:cxnSp>
        <p:nvCxnSpPr>
          <p:cNvPr id="998" name="Shape 998"/>
          <p:cNvCxnSpPr/>
          <p:nvPr/>
        </p:nvCxnSpPr>
        <p:spPr>
          <a:xfrm>
            <a:off x="2133600" y="2173287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99" name="Shape 999"/>
          <p:cNvCxnSpPr/>
          <p:nvPr/>
        </p:nvCxnSpPr>
        <p:spPr>
          <a:xfrm>
            <a:off x="4876800" y="21717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0" name="Shape 1000"/>
          <p:cNvSpPr/>
          <p:nvPr/>
        </p:nvSpPr>
        <p:spPr>
          <a:xfrm>
            <a:off x="3962400" y="16764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267200" y="19812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cxnSp>
        <p:nvCxnSpPr>
          <p:cNvPr id="1002" name="Shape 1002"/>
          <p:cNvCxnSpPr/>
          <p:nvPr/>
        </p:nvCxnSpPr>
        <p:spPr>
          <a:xfrm rot="-5400000">
            <a:off x="4171950" y="29130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3" name="Shape 1003"/>
          <p:cNvSpPr txBox="1"/>
          <p:nvPr/>
        </p:nvSpPr>
        <p:spPr>
          <a:xfrm>
            <a:off x="4495800" y="2895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  <p:cxnSp>
        <p:nvCxnSpPr>
          <p:cNvPr id="1004" name="Shape 1004"/>
          <p:cNvCxnSpPr/>
          <p:nvPr/>
        </p:nvCxnSpPr>
        <p:spPr>
          <a:xfrm>
            <a:off x="2133600" y="38862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005" name="Shape 1005"/>
          <p:cNvCxnSpPr/>
          <p:nvPr/>
        </p:nvCxnSpPr>
        <p:spPr>
          <a:xfrm>
            <a:off x="4876800" y="38481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6" name="Shape 1006"/>
          <p:cNvSpPr/>
          <p:nvPr/>
        </p:nvSpPr>
        <p:spPr>
          <a:xfrm>
            <a:off x="3962400" y="33528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4343400" y="35052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cxnSp>
        <p:nvCxnSpPr>
          <p:cNvPr id="1008" name="Shape 1008"/>
          <p:cNvCxnSpPr/>
          <p:nvPr/>
        </p:nvCxnSpPr>
        <p:spPr>
          <a:xfrm rot="-5400000">
            <a:off x="4248150" y="44370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9" name="Shape 1009"/>
          <p:cNvSpPr txBox="1"/>
          <p:nvPr/>
        </p:nvSpPr>
        <p:spPr>
          <a:xfrm>
            <a:off x="4572000" y="4419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CompSci 237 Grading Policy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- 30% of final grade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 dirty="0" smtClean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4 summary sets based on reading list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dirty="0"/>
              <a:t>A</a:t>
            </a:r>
            <a:r>
              <a:rPr lang="en-US" sz="1800" b="1" i="0" u="none" strike="noStrike" cap="none" dirty="0" smtClean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strike="noStrike" cap="none" dirty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summary set  due </a:t>
            </a:r>
            <a:r>
              <a:rPr lang="en-US" sz="1800" b="1" i="0" u="none" strike="noStrike" cap="none" dirty="0" smtClean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approximately every </a:t>
            </a:r>
            <a:r>
              <a:rPr lang="en-US" sz="1800" b="1" i="0" u="none" strike="noStrike" cap="none" dirty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2 weeks (2 papers in each summary)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 dirty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Each summary set worth 10% of the final </a:t>
            </a:r>
            <a:r>
              <a:rPr lang="en-US" sz="1800" b="1" i="0" u="none" strike="noStrike" cap="none" dirty="0" smtClean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grade (3 will be chosen at random)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 dirty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 sure to follow instructions while writing and creating summary sets.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Midterm Exam – 35% of final grade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Project - 35% of final grade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 assignment of grades will be based on a curve.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MIMD</a:t>
            </a:r>
            <a:endParaRPr/>
          </a:p>
        </p:txBody>
      </p:sp>
      <p:grpSp>
        <p:nvGrpSpPr>
          <p:cNvPr id="1015" name="Shape 1015"/>
          <p:cNvGrpSpPr/>
          <p:nvPr/>
        </p:nvGrpSpPr>
        <p:grpSpPr>
          <a:xfrm>
            <a:off x="2286000" y="1219200"/>
            <a:ext cx="4572000" cy="2209800"/>
            <a:chOff x="0" y="0"/>
            <a:chExt cx="2147483647" cy="2147483647"/>
          </a:xfrm>
        </p:grpSpPr>
        <p:cxnSp>
          <p:nvCxnSpPr>
            <p:cNvPr id="1016" name="Shape 1016"/>
            <p:cNvCxnSpPr/>
            <p:nvPr/>
          </p:nvCxnSpPr>
          <p:spPr>
            <a:xfrm>
              <a:off x="0" y="853069318"/>
              <a:ext cx="858993406" cy="1543218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1017" name="Shape 1017"/>
            <p:cNvCxnSpPr/>
            <p:nvPr/>
          </p:nvCxnSpPr>
          <p:spPr>
            <a:xfrm>
              <a:off x="1288490240" y="851588387"/>
              <a:ext cx="858993406" cy="1543218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18" name="Shape 1018"/>
            <p:cNvSpPr/>
            <p:nvPr/>
          </p:nvSpPr>
          <p:spPr>
            <a:xfrm>
              <a:off x="858993414" y="370255841"/>
              <a:ext cx="429496703" cy="9626650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Shape 1019"/>
            <p:cNvSpPr txBox="1"/>
            <p:nvPr/>
          </p:nvSpPr>
          <p:spPr>
            <a:xfrm>
              <a:off x="178956991" y="666460466"/>
              <a:ext cx="143165563" cy="37025578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0" name="Shape 1020"/>
            <p:cNvSpPr txBox="1"/>
            <p:nvPr/>
          </p:nvSpPr>
          <p:spPr>
            <a:xfrm>
              <a:off x="393705403" y="666460466"/>
              <a:ext cx="143165563" cy="37025578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1" name="Shape 1021"/>
            <p:cNvSpPr txBox="1"/>
            <p:nvPr/>
          </p:nvSpPr>
          <p:spPr>
            <a:xfrm>
              <a:off x="608453698" y="666460466"/>
              <a:ext cx="143165563" cy="37025578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2" name="Shape 1022"/>
            <p:cNvSpPr txBox="1"/>
            <p:nvPr/>
          </p:nvSpPr>
          <p:spPr>
            <a:xfrm>
              <a:off x="1002159102" y="666460466"/>
              <a:ext cx="143165563" cy="37025578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3" name="Shape 1023"/>
            <p:cNvSpPr txBox="1"/>
            <p:nvPr/>
          </p:nvSpPr>
          <p:spPr>
            <a:xfrm>
              <a:off x="1395864387" y="666460466"/>
              <a:ext cx="143165563" cy="37025578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4" name="Shape 1024"/>
            <p:cNvSpPr txBox="1"/>
            <p:nvPr/>
          </p:nvSpPr>
          <p:spPr>
            <a:xfrm>
              <a:off x="1610612682" y="666460466"/>
              <a:ext cx="143165563" cy="37025578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5" name="Shape 1025"/>
            <p:cNvSpPr txBox="1"/>
            <p:nvPr/>
          </p:nvSpPr>
          <p:spPr>
            <a:xfrm>
              <a:off x="1825360977" y="666460466"/>
              <a:ext cx="143165563" cy="37025578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6" name="Shape 1026"/>
            <p:cNvSpPr txBox="1"/>
            <p:nvPr/>
          </p:nvSpPr>
          <p:spPr>
            <a:xfrm>
              <a:off x="803069636" y="0"/>
              <a:ext cx="557003284" cy="328602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/>
            </a:p>
          </p:txBody>
        </p:sp>
        <p:cxnSp>
          <p:nvCxnSpPr>
            <p:cNvPr id="1027" name="Shape 1027"/>
            <p:cNvCxnSpPr/>
            <p:nvPr/>
          </p:nvCxnSpPr>
          <p:spPr>
            <a:xfrm rot="-5400000">
              <a:off x="957419966" y="1572044485"/>
              <a:ext cx="232644051" cy="3085464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28" name="Shape 1028"/>
            <p:cNvSpPr txBox="1"/>
            <p:nvPr/>
          </p:nvSpPr>
          <p:spPr>
            <a:xfrm>
              <a:off x="779954138" y="1818882122"/>
              <a:ext cx="580118839" cy="3286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/>
            </a:p>
          </p:txBody>
        </p:sp>
      </p:grpSp>
      <p:grpSp>
        <p:nvGrpSpPr>
          <p:cNvPr id="1029" name="Shape 1029"/>
          <p:cNvGrpSpPr/>
          <p:nvPr/>
        </p:nvGrpSpPr>
        <p:grpSpPr>
          <a:xfrm>
            <a:off x="2286000" y="3429000"/>
            <a:ext cx="4572000" cy="2166937"/>
            <a:chOff x="0" y="0"/>
            <a:chExt cx="2147483647" cy="2147483647"/>
          </a:xfrm>
        </p:grpSpPr>
        <p:cxnSp>
          <p:nvCxnSpPr>
            <p:cNvPr id="1030" name="Shape 1030"/>
            <p:cNvCxnSpPr/>
            <p:nvPr/>
          </p:nvCxnSpPr>
          <p:spPr>
            <a:xfrm>
              <a:off x="0" y="869943464"/>
              <a:ext cx="858993406" cy="157374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1031" name="Shape 1031"/>
            <p:cNvCxnSpPr/>
            <p:nvPr/>
          </p:nvCxnSpPr>
          <p:spPr>
            <a:xfrm>
              <a:off x="1288490240" y="868433239"/>
              <a:ext cx="858993406" cy="157374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32" name="Shape 1032"/>
            <p:cNvSpPr/>
            <p:nvPr/>
          </p:nvSpPr>
          <p:spPr>
            <a:xfrm>
              <a:off x="858993414" y="377579690"/>
              <a:ext cx="429496703" cy="98170704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Shape 1033"/>
            <p:cNvSpPr txBox="1"/>
            <p:nvPr/>
          </p:nvSpPr>
          <p:spPr>
            <a:xfrm>
              <a:off x="178956991" y="679643393"/>
              <a:ext cx="143165563" cy="37757963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4" name="Shape 1034"/>
            <p:cNvSpPr txBox="1"/>
            <p:nvPr/>
          </p:nvSpPr>
          <p:spPr>
            <a:xfrm>
              <a:off x="393705403" y="679643393"/>
              <a:ext cx="143165563" cy="37757963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5" name="Shape 1035"/>
            <p:cNvSpPr txBox="1"/>
            <p:nvPr/>
          </p:nvSpPr>
          <p:spPr>
            <a:xfrm>
              <a:off x="608453698" y="679643393"/>
              <a:ext cx="143165563" cy="37757963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6" name="Shape 1036"/>
            <p:cNvSpPr txBox="1"/>
            <p:nvPr/>
          </p:nvSpPr>
          <p:spPr>
            <a:xfrm>
              <a:off x="1002159102" y="679643393"/>
              <a:ext cx="143165563" cy="377579634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7" name="Shape 1037"/>
            <p:cNvSpPr txBox="1"/>
            <p:nvPr/>
          </p:nvSpPr>
          <p:spPr>
            <a:xfrm>
              <a:off x="1395864387" y="679643393"/>
              <a:ext cx="143165563" cy="377579634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8" name="Shape 1038"/>
            <p:cNvSpPr txBox="1"/>
            <p:nvPr/>
          </p:nvSpPr>
          <p:spPr>
            <a:xfrm>
              <a:off x="1610612682" y="679643393"/>
              <a:ext cx="143165563" cy="377579634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39" name="Shape 1039"/>
            <p:cNvSpPr txBox="1"/>
            <p:nvPr/>
          </p:nvSpPr>
          <p:spPr>
            <a:xfrm>
              <a:off x="1825360977" y="679643393"/>
              <a:ext cx="143165563" cy="377579634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40" name="Shape 1040"/>
            <p:cNvSpPr txBox="1"/>
            <p:nvPr/>
          </p:nvSpPr>
          <p:spPr>
            <a:xfrm>
              <a:off x="803069636" y="0"/>
              <a:ext cx="557003284" cy="335102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/>
            </a:p>
          </p:txBody>
        </p:sp>
        <p:cxnSp>
          <p:nvCxnSpPr>
            <p:cNvPr id="1041" name="Shape 1041"/>
            <p:cNvCxnSpPr/>
            <p:nvPr/>
          </p:nvCxnSpPr>
          <p:spPr>
            <a:xfrm rot="-5400000">
              <a:off x="957419966" y="1603140326"/>
              <a:ext cx="232644051" cy="31464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42" name="Shape 1042"/>
            <p:cNvSpPr txBox="1"/>
            <p:nvPr/>
          </p:nvSpPr>
          <p:spPr>
            <a:xfrm>
              <a:off x="787410689" y="1812382216"/>
              <a:ext cx="580118839" cy="33510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/>
            </a:p>
          </p:txBody>
        </p:sp>
      </p:grpSp>
      <p:sp>
        <p:nvSpPr>
          <p:cNvPr id="1043" name="Shape 1043"/>
          <p:cNvSpPr txBox="1"/>
          <p:nvPr/>
        </p:nvSpPr>
        <p:spPr>
          <a:xfrm>
            <a:off x="0" y="5657850"/>
            <a:ext cx="8770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autonomous processors simultaneously executing  different instructions on different data.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Distributed systems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generally recognized to be MIMD architectures;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exploiting a single shared memory space or a distributed memory space.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049" name="Shape 104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  <p:sp>
        <p:nvSpPr>
          <p:cNvPr id="1050" name="Shape 105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 in Distributed Systems</a:t>
            </a:r>
            <a:endParaRPr/>
          </a:p>
        </p:txBody>
      </p:sp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 support for entities to communicate among themselves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Centralized (traditional) OS’s - local communication support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systems - communication across machine boundaries (WAN, LAN).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paradigms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Processes communicate by sharing messages</a:t>
            </a:r>
            <a:endParaRPr sz="1600" b="1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Shared Memory (DSM)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Communication through a virtual shared memory.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5" y="1508760"/>
            <a:ext cx="7519193" cy="20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57400" y="1676400"/>
            <a:ext cx="8382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001000" y="1645920"/>
            <a:ext cx="8382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14800" y="2438400"/>
            <a:ext cx="1066800" cy="304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19" y="3770395"/>
            <a:ext cx="914801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Basic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primitives</a:t>
            </a:r>
            <a:endParaRPr lang="en-US" sz="1200" dirty="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18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message, </a:t>
            </a:r>
            <a:r>
              <a:rPr lang="en-US" sz="1200" dirty="0"/>
              <a:t> </a:t>
            </a:r>
            <a:r>
              <a:rPr lang="en-US" sz="18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</a:t>
            </a:r>
            <a:r>
              <a:rPr lang="en-US" sz="1800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●"/>
            </a:pPr>
            <a:endParaRPr lang="en-US" sz="1800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ts val="2000"/>
              <a:buFont typeface="Arial"/>
              <a:buChar char="●"/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919565"/>
            <a:ext cx="6866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Properties of communication channel</a:t>
            </a:r>
          </a:p>
          <a:p>
            <a:pPr lvl="2"/>
            <a:r>
              <a:rPr lang="en-US" sz="2400" dirty="0"/>
              <a:t>Latency, bandwidth and jitter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711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073" name="Shape 107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 dirty="0" smtClean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Messaging </a:t>
            </a: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issues</a:t>
            </a:r>
            <a:endParaRPr dirty="0"/>
          </a:p>
        </p:txBody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4856816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000" b="0" i="0" u="none" dirty="0">
                <a:solidFill>
                  <a:schemeClr val="dk1"/>
                </a:solidFill>
                <a:sym typeface="Tahoma"/>
              </a:rPr>
              <a:t>Unreliable communication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sym typeface="Tahoma"/>
              </a:rPr>
              <a:t>Best effort, No ACK’s or retransmissions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sym typeface="Tahoma"/>
              </a:rPr>
              <a:t>Application programmer designs own reliability mechanism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000" b="0" i="0" u="none" dirty="0">
                <a:solidFill>
                  <a:schemeClr val="dk1"/>
                </a:solidFill>
                <a:sym typeface="Tahoma"/>
              </a:rPr>
              <a:t>Reliable communication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sym typeface="Tahoma"/>
              </a:rPr>
              <a:t>Different degrees of reliability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sym typeface="Tahoma"/>
              </a:rPr>
              <a:t>Processes have some guarantee that messages will be delivered.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sym typeface="Tahoma"/>
              </a:rPr>
              <a:t>Reliability mechanisms - ACKs, NACKs.</a:t>
            </a:r>
            <a:endParaRPr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257069" y="1676400"/>
            <a:ext cx="40513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1600" dirty="0"/>
              <a:t>Synchronous </a:t>
            </a:r>
            <a:endParaRPr lang="en-US" sz="1100" dirty="0"/>
          </a:p>
          <a:p>
            <a:pPr marL="685800" lvl="1" indent="-228600">
              <a:lnSpc>
                <a:spcPct val="80000"/>
              </a:lnSpc>
              <a:spcBef>
                <a:spcPts val="360"/>
              </a:spcBef>
              <a:buSzPts val="1800"/>
            </a:pPr>
            <a:r>
              <a:rPr lang="en-US" sz="1600" b="0" dirty="0"/>
              <a:t>atomic action requiring the participation of the sender and receiver.</a:t>
            </a:r>
            <a:endParaRPr lang="en-US" sz="1100" b="0" dirty="0"/>
          </a:p>
          <a:p>
            <a:pPr marL="685800" lvl="1" indent="-228600">
              <a:lnSpc>
                <a:spcPct val="80000"/>
              </a:lnSpc>
              <a:spcBef>
                <a:spcPts val="360"/>
              </a:spcBef>
              <a:buSzPts val="1800"/>
            </a:pPr>
            <a:r>
              <a:rPr lang="en-US" sz="1600" b="0" dirty="0"/>
              <a:t>Blocking send: blocks until message is transmitted out of the system send queue</a:t>
            </a:r>
            <a:endParaRPr lang="en-US" sz="1100" b="0" dirty="0"/>
          </a:p>
          <a:p>
            <a:pPr marL="685800" lvl="1" indent="-228600">
              <a:lnSpc>
                <a:spcPct val="80000"/>
              </a:lnSpc>
              <a:spcBef>
                <a:spcPts val="360"/>
              </a:spcBef>
              <a:buSzPts val="1800"/>
            </a:pPr>
            <a:r>
              <a:rPr lang="en-US" sz="1600" b="0" dirty="0"/>
              <a:t>Blocking receive: blocks until message arrives in receive queue</a:t>
            </a:r>
            <a:endParaRPr lang="en-US" sz="1100" b="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lang="en-US" sz="1600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1600" dirty="0" smtClean="0"/>
              <a:t>Asynchronous</a:t>
            </a:r>
            <a:endParaRPr lang="en-US" sz="1100" dirty="0"/>
          </a:p>
          <a:p>
            <a:pPr marL="685800" lvl="1" indent="-228600">
              <a:lnSpc>
                <a:spcPct val="80000"/>
              </a:lnSpc>
              <a:spcBef>
                <a:spcPts val="360"/>
              </a:spcBef>
              <a:buSzPts val="1800"/>
            </a:pPr>
            <a:r>
              <a:rPr lang="en-US" sz="1600" b="0" dirty="0"/>
              <a:t>Non-blocking </a:t>
            </a:r>
            <a:r>
              <a:rPr lang="en-US" sz="1600" b="0" dirty="0" err="1"/>
              <a:t>send:sending</a:t>
            </a:r>
            <a:r>
              <a:rPr lang="en-US" sz="1600" b="0" dirty="0"/>
              <a:t> process continues after message is sent</a:t>
            </a:r>
            <a:endParaRPr lang="en-US" sz="1100" b="0" dirty="0"/>
          </a:p>
          <a:p>
            <a:pPr marL="685800" lvl="1" indent="-228600">
              <a:lnSpc>
                <a:spcPct val="80000"/>
              </a:lnSpc>
              <a:spcBef>
                <a:spcPts val="360"/>
              </a:spcBef>
              <a:buSzPts val="1800"/>
            </a:pPr>
            <a:r>
              <a:rPr lang="en-US" sz="1600" b="0" dirty="0"/>
              <a:t>Blocking or non-blocking receive: Blocking receive implemented by timeout or threads.  Non-blocking receive proceeds while waiting for message. Message is queued(BUFFERED) upon arrival.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623375"/>
          </a:xfrm>
        </p:spPr>
        <p:txBody>
          <a:bodyPr/>
          <a:lstStyle/>
          <a:p>
            <a:r>
              <a:rPr lang="en-US" sz="3200" dirty="0" smtClean="0"/>
              <a:t>Synchronous vs. Asynchronous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73178"/>
              </p:ext>
            </p:extLst>
          </p:nvPr>
        </p:nvGraphicFramePr>
        <p:xfrm>
          <a:off x="1432503" y="1132331"/>
          <a:ext cx="6698064" cy="562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032"/>
                <a:gridCol w="3349032"/>
              </a:tblGrid>
              <a:tr h="490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Communication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(sync/</a:t>
                      </a:r>
                      <a:r>
                        <a:rPr lang="en-US" sz="2400" b="1" dirty="0" err="1" smtClean="0"/>
                        <a:t>async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</a:tr>
              <a:tr h="490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Personal greetings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</a:t>
                      </a:r>
                      <a:endParaRPr lang="en-US" sz="2400" dirty="0"/>
                    </a:p>
                  </a:txBody>
                  <a:tcPr/>
                </a:tc>
              </a:tr>
              <a:tr h="490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Email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Async</a:t>
                      </a:r>
                      <a:endParaRPr lang="en-US" sz="2400" dirty="0"/>
                    </a:p>
                  </a:txBody>
                  <a:tcPr/>
                </a:tc>
              </a:tr>
              <a:tr h="490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Voice call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</a:t>
                      </a:r>
                      <a:endParaRPr lang="en-US" sz="2400" dirty="0"/>
                    </a:p>
                  </a:txBody>
                  <a:tcPr/>
                </a:tc>
              </a:tr>
              <a:tr h="8946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Online</a:t>
                      </a:r>
                      <a:r>
                        <a:rPr lang="en-US" sz="2400" baseline="0" dirty="0" smtClean="0"/>
                        <a:t> messenger/chat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 ?</a:t>
                      </a:r>
                      <a:endParaRPr lang="en-US" sz="2400" dirty="0"/>
                    </a:p>
                  </a:txBody>
                  <a:tcPr/>
                </a:tc>
              </a:tr>
              <a:tr h="8946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Letter correspondence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Async</a:t>
                      </a:r>
                      <a:endParaRPr lang="en-US" sz="2400" dirty="0"/>
                    </a:p>
                  </a:txBody>
                  <a:tcPr/>
                </a:tc>
              </a:tr>
              <a:tr h="490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Skype call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</a:t>
                      </a:r>
                      <a:endParaRPr lang="en-US" sz="2400" dirty="0"/>
                    </a:p>
                  </a:txBody>
                  <a:tcPr/>
                </a:tc>
              </a:tr>
              <a:tr h="8946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Voice mail/voice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Async</a:t>
                      </a:r>
                      <a:endParaRPr lang="en-US" sz="2400" dirty="0"/>
                    </a:p>
                  </a:txBody>
                  <a:tcPr/>
                </a:tc>
              </a:tr>
              <a:tr h="490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Text messages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Async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21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089" name="Shape 108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Remote Procedure Call</a:t>
            </a:r>
            <a:endParaRPr/>
          </a:p>
        </p:txBody>
      </p:sp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Builds on message passing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extend traditional procedure call to perform transfer of control and data across network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Easy to use - fits well with the client/server model.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Helps programmer focus on the application instead of the communication protocol.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Server is a collection of exported procedures on some shared resource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Variety of RPC semantics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“maybe call” 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least once call”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most once call” 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081" name="Shape 108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/>
          </a:p>
        </p:txBody>
      </p:sp>
      <p:sp>
        <p:nvSpPr>
          <p:cNvPr id="1082" name="Shape 108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Shared Memory</a:t>
            </a:r>
            <a:endParaRPr/>
          </a:p>
        </p:txBody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Abstraction used for processes on machines that do not share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Motivated by shared memory multiprocessors that do share memory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Processes read and write from virtual shared memory.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Primitives - read and write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OS ensures that all processes see all updates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Caching on local node for efficiency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Issue - cache consistency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097" name="Shape 109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/>
          </a:p>
        </p:txBody>
      </p:sp>
      <p:sp>
        <p:nvSpPr>
          <p:cNvPr id="1098" name="Shape 109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Fault Models in Distributed Systems</a:t>
            </a:r>
            <a:endParaRPr/>
          </a:p>
        </p:txBody>
      </p:sp>
      <p:sp>
        <p:nvSpPr>
          <p:cNvPr id="1099" name="Shape 109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Crash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 processor experiences a crash failure when it ceases to operate at some point without any warning. Failure may not be detectable by other processors.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Failstop - processor fails by halting; detectable by other processors.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Byzantine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completely unconstrained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conservative, worst-case assumption for behavior of hardware and software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covers the possibility of intelligent (human) intrusion.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05" name="Shape 110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/>
          </a:p>
        </p:txBody>
      </p:sp>
      <p:sp>
        <p:nvSpPr>
          <p:cNvPr id="1106" name="Shape 110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Fault Models in Distributed Systems</a:t>
            </a:r>
            <a:endParaRPr/>
          </a:p>
        </p:txBody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Dealing with message loss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+ Link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halting.  Link fails by losing messages but does not delay, duplicate or corrupt messages.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receives only a subset of messages sent to it.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transmitting only a subset of the messages it actually attempts to send.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General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Receive and/or send omission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Failure Models</a:t>
            </a:r>
            <a:endParaRPr lang="en-US" dirty="0"/>
          </a:p>
        </p:txBody>
      </p:sp>
      <p:grpSp>
        <p:nvGrpSpPr>
          <p:cNvPr id="4" name="Group 577"/>
          <p:cNvGrpSpPr>
            <a:grpSpLocks/>
          </p:cNvGrpSpPr>
          <p:nvPr/>
        </p:nvGrpSpPr>
        <p:grpSpPr bwMode="auto">
          <a:xfrm>
            <a:off x="521508" y="2278062"/>
            <a:ext cx="7975968" cy="4197363"/>
            <a:chOff x="388" y="1028"/>
            <a:chExt cx="5443" cy="2667"/>
          </a:xfrm>
        </p:grpSpPr>
        <p:sp>
          <p:nvSpPr>
            <p:cNvPr id="5" name="Rectangle 488"/>
            <p:cNvSpPr>
              <a:spLocks noChangeArrowheads="1"/>
            </p:cNvSpPr>
            <p:nvPr/>
          </p:nvSpPr>
          <p:spPr bwMode="auto">
            <a:xfrm>
              <a:off x="411" y="1051"/>
              <a:ext cx="9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Class of failure</a:t>
              </a:r>
              <a:endParaRPr lang="en-GB" sz="1100"/>
            </a:p>
          </p:txBody>
        </p:sp>
        <p:sp>
          <p:nvSpPr>
            <p:cNvPr id="6" name="Rectangle 489"/>
            <p:cNvSpPr>
              <a:spLocks noChangeArrowheads="1"/>
            </p:cNvSpPr>
            <p:nvPr/>
          </p:nvSpPr>
          <p:spPr bwMode="auto">
            <a:xfrm>
              <a:off x="1637" y="1051"/>
              <a:ext cx="43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Affects</a:t>
              </a:r>
              <a:endParaRPr lang="en-GB" sz="1100" dirty="0"/>
            </a:p>
          </p:txBody>
        </p:sp>
        <p:sp>
          <p:nvSpPr>
            <p:cNvPr id="7" name="Rectangle 490"/>
            <p:cNvSpPr>
              <a:spLocks noChangeArrowheads="1"/>
            </p:cNvSpPr>
            <p:nvPr/>
          </p:nvSpPr>
          <p:spPr bwMode="auto">
            <a:xfrm>
              <a:off x="2282" y="1051"/>
              <a:ext cx="70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Description</a:t>
              </a:r>
              <a:endParaRPr lang="en-GB" sz="1100"/>
            </a:p>
          </p:txBody>
        </p:sp>
        <p:sp>
          <p:nvSpPr>
            <p:cNvPr id="8" name="Line 491"/>
            <p:cNvSpPr>
              <a:spLocks noChangeShapeType="1"/>
            </p:cNvSpPr>
            <p:nvPr/>
          </p:nvSpPr>
          <p:spPr bwMode="auto">
            <a:xfrm>
              <a:off x="388" y="1028"/>
              <a:ext cx="1227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9" name="Line 494"/>
            <p:cNvSpPr>
              <a:spLocks noChangeShapeType="1"/>
            </p:cNvSpPr>
            <p:nvPr/>
          </p:nvSpPr>
          <p:spPr bwMode="auto">
            <a:xfrm>
              <a:off x="1630" y="1028"/>
              <a:ext cx="629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0" name="Line 497"/>
            <p:cNvSpPr>
              <a:spLocks noChangeShapeType="1"/>
            </p:cNvSpPr>
            <p:nvPr/>
          </p:nvSpPr>
          <p:spPr bwMode="auto">
            <a:xfrm>
              <a:off x="2275" y="1028"/>
              <a:ext cx="355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1" name="Rectangle 503"/>
            <p:cNvSpPr>
              <a:spLocks noChangeArrowheads="1"/>
            </p:cNvSpPr>
            <p:nvPr/>
          </p:nvSpPr>
          <p:spPr bwMode="auto">
            <a:xfrm>
              <a:off x="395" y="1255"/>
              <a:ext cx="53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Fail-stop</a:t>
              </a:r>
              <a:endParaRPr lang="en-GB" sz="1100" dirty="0"/>
            </a:p>
          </p:txBody>
        </p:sp>
        <p:sp>
          <p:nvSpPr>
            <p:cNvPr id="12" name="Rectangle 506"/>
            <p:cNvSpPr>
              <a:spLocks noChangeArrowheads="1"/>
            </p:cNvSpPr>
            <p:nvPr/>
          </p:nvSpPr>
          <p:spPr bwMode="auto">
            <a:xfrm>
              <a:off x="1565" y="1255"/>
              <a:ext cx="50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Process</a:t>
              </a:r>
              <a:endParaRPr lang="en-GB" sz="1100" dirty="0"/>
            </a:p>
          </p:txBody>
        </p:sp>
        <p:sp>
          <p:nvSpPr>
            <p:cNvPr id="13" name="Rectangle 507"/>
            <p:cNvSpPr>
              <a:spLocks noChangeArrowheads="1"/>
            </p:cNvSpPr>
            <p:nvPr/>
          </p:nvSpPr>
          <p:spPr bwMode="auto">
            <a:xfrm>
              <a:off x="2282" y="1255"/>
              <a:ext cx="34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 halts and remains halted. Other processes may</a:t>
              </a:r>
              <a:endParaRPr lang="en-GB" sz="1100"/>
            </a:p>
          </p:txBody>
        </p:sp>
        <p:sp>
          <p:nvSpPr>
            <p:cNvPr id="14" name="Rectangle 508"/>
            <p:cNvSpPr>
              <a:spLocks noChangeArrowheads="1"/>
            </p:cNvSpPr>
            <p:nvPr/>
          </p:nvSpPr>
          <p:spPr bwMode="auto">
            <a:xfrm>
              <a:off x="2282" y="1428"/>
              <a:ext cx="10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detect this state.</a:t>
              </a:r>
              <a:endParaRPr lang="en-GB" sz="1100" dirty="0"/>
            </a:p>
          </p:txBody>
        </p:sp>
        <p:grpSp>
          <p:nvGrpSpPr>
            <p:cNvPr id="15" name="Group 576"/>
            <p:cNvGrpSpPr>
              <a:grpSpLocks/>
            </p:cNvGrpSpPr>
            <p:nvPr/>
          </p:nvGrpSpPr>
          <p:grpSpPr bwMode="auto">
            <a:xfrm>
              <a:off x="388" y="1249"/>
              <a:ext cx="5442" cy="1"/>
              <a:chOff x="388" y="1249"/>
              <a:chExt cx="5442" cy="1"/>
            </a:xfrm>
          </p:grpSpPr>
          <p:sp>
            <p:nvSpPr>
              <p:cNvPr id="45" name="Line 509"/>
              <p:cNvSpPr>
                <a:spLocks noChangeShapeType="1"/>
              </p:cNvSpPr>
              <p:nvPr/>
            </p:nvSpPr>
            <p:spPr bwMode="auto">
              <a:xfrm>
                <a:off x="388" y="1249"/>
                <a:ext cx="1227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46" name="Line 512"/>
              <p:cNvSpPr>
                <a:spLocks noChangeShapeType="1"/>
              </p:cNvSpPr>
              <p:nvPr/>
            </p:nvSpPr>
            <p:spPr bwMode="auto">
              <a:xfrm>
                <a:off x="1630" y="1249"/>
                <a:ext cx="629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47" name="Line 515"/>
              <p:cNvSpPr>
                <a:spLocks noChangeShapeType="1"/>
              </p:cNvSpPr>
              <p:nvPr/>
            </p:nvSpPr>
            <p:spPr bwMode="auto">
              <a:xfrm>
                <a:off x="2275" y="1249"/>
                <a:ext cx="3555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16" name="Rectangle 521"/>
            <p:cNvSpPr>
              <a:spLocks noChangeArrowheads="1"/>
            </p:cNvSpPr>
            <p:nvPr/>
          </p:nvSpPr>
          <p:spPr bwMode="auto">
            <a:xfrm>
              <a:off x="395" y="1601"/>
              <a:ext cx="37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Crash</a:t>
              </a:r>
              <a:endParaRPr lang="en-GB" sz="1100"/>
            </a:p>
          </p:txBody>
        </p:sp>
        <p:sp>
          <p:nvSpPr>
            <p:cNvPr id="17" name="Rectangle 522"/>
            <p:cNvSpPr>
              <a:spLocks noChangeArrowheads="1"/>
            </p:cNvSpPr>
            <p:nvPr/>
          </p:nvSpPr>
          <p:spPr bwMode="auto">
            <a:xfrm>
              <a:off x="1565" y="1601"/>
              <a:ext cx="50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</a:t>
              </a:r>
              <a:endParaRPr lang="en-GB" sz="1100"/>
            </a:p>
          </p:txBody>
        </p:sp>
        <p:sp>
          <p:nvSpPr>
            <p:cNvPr id="18" name="Rectangle 523"/>
            <p:cNvSpPr>
              <a:spLocks noChangeArrowheads="1"/>
            </p:cNvSpPr>
            <p:nvPr/>
          </p:nvSpPr>
          <p:spPr bwMode="auto">
            <a:xfrm>
              <a:off x="2282" y="1601"/>
              <a:ext cx="34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 halts and remains halted. Other processes may</a:t>
              </a:r>
              <a:endParaRPr lang="en-GB" sz="1100"/>
            </a:p>
          </p:txBody>
        </p:sp>
        <p:sp>
          <p:nvSpPr>
            <p:cNvPr id="19" name="Rectangle 524"/>
            <p:cNvSpPr>
              <a:spLocks noChangeArrowheads="1"/>
            </p:cNvSpPr>
            <p:nvPr/>
          </p:nvSpPr>
          <p:spPr bwMode="auto">
            <a:xfrm>
              <a:off x="2282" y="1774"/>
              <a:ext cx="19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not be able to detect this state.</a:t>
              </a:r>
              <a:endParaRPr lang="en-GB" sz="1100"/>
            </a:p>
          </p:txBody>
        </p:sp>
        <p:sp>
          <p:nvSpPr>
            <p:cNvPr id="20" name="Rectangle 529"/>
            <p:cNvSpPr>
              <a:spLocks noChangeArrowheads="1"/>
            </p:cNvSpPr>
            <p:nvPr/>
          </p:nvSpPr>
          <p:spPr bwMode="auto">
            <a:xfrm>
              <a:off x="395" y="1947"/>
              <a:ext cx="58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Omission</a:t>
              </a:r>
              <a:endParaRPr lang="en-GB" sz="1100"/>
            </a:p>
          </p:txBody>
        </p:sp>
        <p:sp>
          <p:nvSpPr>
            <p:cNvPr id="21" name="Rectangle 530"/>
            <p:cNvSpPr>
              <a:spLocks noChangeArrowheads="1"/>
            </p:cNvSpPr>
            <p:nvPr/>
          </p:nvSpPr>
          <p:spPr bwMode="auto">
            <a:xfrm>
              <a:off x="1565" y="1947"/>
              <a:ext cx="52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Channel</a:t>
              </a:r>
              <a:endParaRPr lang="en-GB" sz="1100"/>
            </a:p>
          </p:txBody>
        </p:sp>
        <p:sp>
          <p:nvSpPr>
            <p:cNvPr id="22" name="Rectangle 531"/>
            <p:cNvSpPr>
              <a:spLocks noChangeArrowheads="1"/>
            </p:cNvSpPr>
            <p:nvPr/>
          </p:nvSpPr>
          <p:spPr bwMode="auto">
            <a:xfrm>
              <a:off x="2282" y="1947"/>
              <a:ext cx="354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 message inserted in an outgoing message buffer never</a:t>
              </a:r>
              <a:endParaRPr lang="en-GB" sz="1100"/>
            </a:p>
          </p:txBody>
        </p:sp>
        <p:sp>
          <p:nvSpPr>
            <p:cNvPr id="23" name="Rectangle 532"/>
            <p:cNvSpPr>
              <a:spLocks noChangeArrowheads="1"/>
            </p:cNvSpPr>
            <p:nvPr/>
          </p:nvSpPr>
          <p:spPr bwMode="auto">
            <a:xfrm>
              <a:off x="2282" y="2120"/>
              <a:ext cx="318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arrives at the other end’s incoming message buffer.</a:t>
              </a:r>
              <a:endParaRPr lang="en-GB" sz="1100"/>
            </a:p>
          </p:txBody>
        </p:sp>
        <p:sp>
          <p:nvSpPr>
            <p:cNvPr id="24" name="Rectangle 537"/>
            <p:cNvSpPr>
              <a:spLocks noChangeArrowheads="1"/>
            </p:cNvSpPr>
            <p:nvPr/>
          </p:nvSpPr>
          <p:spPr bwMode="auto">
            <a:xfrm>
              <a:off x="395" y="2293"/>
              <a:ext cx="92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Send-omission</a:t>
              </a:r>
              <a:endParaRPr lang="en-GB" sz="1100"/>
            </a:p>
          </p:txBody>
        </p:sp>
        <p:sp>
          <p:nvSpPr>
            <p:cNvPr id="25" name="Rectangle 538"/>
            <p:cNvSpPr>
              <a:spLocks noChangeArrowheads="1"/>
            </p:cNvSpPr>
            <p:nvPr/>
          </p:nvSpPr>
          <p:spPr bwMode="auto">
            <a:xfrm>
              <a:off x="1565" y="2293"/>
              <a:ext cx="4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Process</a:t>
              </a:r>
              <a:endParaRPr lang="en-GB" sz="1100" dirty="0"/>
            </a:p>
          </p:txBody>
        </p:sp>
        <p:sp>
          <p:nvSpPr>
            <p:cNvPr id="26" name="Rectangle 539"/>
            <p:cNvSpPr>
              <a:spLocks noChangeArrowheads="1"/>
            </p:cNvSpPr>
            <p:nvPr/>
          </p:nvSpPr>
          <p:spPr bwMode="auto">
            <a:xfrm>
              <a:off x="2282" y="2293"/>
              <a:ext cx="141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A process completes a </a:t>
              </a:r>
              <a:endParaRPr lang="en-GB" sz="1100" dirty="0"/>
            </a:p>
          </p:txBody>
        </p:sp>
        <p:sp>
          <p:nvSpPr>
            <p:cNvPr id="27" name="Rectangle 540"/>
            <p:cNvSpPr>
              <a:spLocks noChangeArrowheads="1"/>
            </p:cNvSpPr>
            <p:nvPr/>
          </p:nvSpPr>
          <p:spPr bwMode="auto">
            <a:xfrm>
              <a:off x="3729" y="2293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send,</a:t>
              </a:r>
              <a:endParaRPr lang="en-GB" sz="1100" dirty="0"/>
            </a:p>
          </p:txBody>
        </p:sp>
        <p:sp>
          <p:nvSpPr>
            <p:cNvPr id="28" name="Rectangle 541"/>
            <p:cNvSpPr>
              <a:spLocks noChangeArrowheads="1"/>
            </p:cNvSpPr>
            <p:nvPr/>
          </p:nvSpPr>
          <p:spPr bwMode="auto">
            <a:xfrm>
              <a:off x="4044" y="2293"/>
              <a:ext cx="16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 but the message is not put</a:t>
              </a:r>
              <a:endParaRPr lang="en-GB" sz="1100"/>
            </a:p>
          </p:txBody>
        </p:sp>
        <p:sp>
          <p:nvSpPr>
            <p:cNvPr id="29" name="Rectangle 542"/>
            <p:cNvSpPr>
              <a:spLocks noChangeArrowheads="1"/>
            </p:cNvSpPr>
            <p:nvPr/>
          </p:nvSpPr>
          <p:spPr bwMode="auto">
            <a:xfrm>
              <a:off x="2282" y="2466"/>
              <a:ext cx="19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in its outgoing message buffer.</a:t>
              </a:r>
              <a:endParaRPr lang="en-GB" sz="1100" dirty="0"/>
            </a:p>
          </p:txBody>
        </p:sp>
        <p:sp>
          <p:nvSpPr>
            <p:cNvPr id="30" name="Rectangle 547"/>
            <p:cNvSpPr>
              <a:spLocks noChangeArrowheads="1"/>
            </p:cNvSpPr>
            <p:nvPr/>
          </p:nvSpPr>
          <p:spPr bwMode="auto">
            <a:xfrm>
              <a:off x="395" y="2639"/>
              <a:ext cx="110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Receive-omission</a:t>
              </a:r>
              <a:endParaRPr lang="en-GB" sz="1100"/>
            </a:p>
          </p:txBody>
        </p:sp>
        <p:sp>
          <p:nvSpPr>
            <p:cNvPr id="31" name="Rectangle 548"/>
            <p:cNvSpPr>
              <a:spLocks noChangeArrowheads="1"/>
            </p:cNvSpPr>
            <p:nvPr/>
          </p:nvSpPr>
          <p:spPr bwMode="auto">
            <a:xfrm>
              <a:off x="1565" y="2639"/>
              <a:ext cx="50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</a:t>
              </a:r>
              <a:endParaRPr lang="en-GB" sz="1100"/>
            </a:p>
          </p:txBody>
        </p:sp>
        <p:sp>
          <p:nvSpPr>
            <p:cNvPr id="32" name="Rectangle 549"/>
            <p:cNvSpPr>
              <a:spLocks noChangeArrowheads="1"/>
            </p:cNvSpPr>
            <p:nvPr/>
          </p:nvSpPr>
          <p:spPr bwMode="auto">
            <a:xfrm>
              <a:off x="2282" y="2639"/>
              <a:ext cx="317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A message is put in a process’s incoming message</a:t>
              </a:r>
              <a:endParaRPr lang="en-GB" sz="1100" dirty="0"/>
            </a:p>
          </p:txBody>
        </p:sp>
        <p:sp>
          <p:nvSpPr>
            <p:cNvPr id="33" name="Rectangle 550"/>
            <p:cNvSpPr>
              <a:spLocks noChangeArrowheads="1"/>
            </p:cNvSpPr>
            <p:nvPr/>
          </p:nvSpPr>
          <p:spPr bwMode="auto">
            <a:xfrm>
              <a:off x="2282" y="2812"/>
              <a:ext cx="264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buffer, but that process does not receive it.</a:t>
              </a:r>
              <a:endParaRPr lang="en-GB" sz="1100" dirty="0"/>
            </a:p>
          </p:txBody>
        </p:sp>
        <p:sp>
          <p:nvSpPr>
            <p:cNvPr id="34" name="Rectangle 555"/>
            <p:cNvSpPr>
              <a:spLocks noChangeArrowheads="1"/>
            </p:cNvSpPr>
            <p:nvPr/>
          </p:nvSpPr>
          <p:spPr bwMode="auto">
            <a:xfrm>
              <a:off x="395" y="2985"/>
              <a:ext cx="52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Arbitrary</a:t>
              </a:r>
              <a:endParaRPr lang="en-GB" sz="1100"/>
            </a:p>
          </p:txBody>
        </p:sp>
        <p:sp>
          <p:nvSpPr>
            <p:cNvPr id="35" name="Rectangle 556"/>
            <p:cNvSpPr>
              <a:spLocks noChangeArrowheads="1"/>
            </p:cNvSpPr>
            <p:nvPr/>
          </p:nvSpPr>
          <p:spPr bwMode="auto">
            <a:xfrm>
              <a:off x="395" y="3158"/>
              <a:ext cx="70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(Byzantine)</a:t>
              </a:r>
              <a:endParaRPr lang="en-GB" sz="1100"/>
            </a:p>
          </p:txBody>
        </p:sp>
        <p:sp>
          <p:nvSpPr>
            <p:cNvPr id="36" name="Rectangle 557"/>
            <p:cNvSpPr>
              <a:spLocks noChangeArrowheads="1"/>
            </p:cNvSpPr>
            <p:nvPr/>
          </p:nvSpPr>
          <p:spPr bwMode="auto">
            <a:xfrm>
              <a:off x="1565" y="2985"/>
              <a:ext cx="66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Process or</a:t>
              </a:r>
              <a:endParaRPr lang="en-GB" sz="1100" dirty="0"/>
            </a:p>
          </p:txBody>
        </p:sp>
        <p:sp>
          <p:nvSpPr>
            <p:cNvPr id="37" name="Rectangle 558"/>
            <p:cNvSpPr>
              <a:spLocks noChangeArrowheads="1"/>
            </p:cNvSpPr>
            <p:nvPr/>
          </p:nvSpPr>
          <p:spPr bwMode="auto">
            <a:xfrm>
              <a:off x="1565" y="3158"/>
              <a:ext cx="49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channel</a:t>
              </a:r>
              <a:endParaRPr lang="en-GB" sz="1100"/>
            </a:p>
          </p:txBody>
        </p:sp>
        <p:sp>
          <p:nvSpPr>
            <p:cNvPr id="38" name="Rectangle 559"/>
            <p:cNvSpPr>
              <a:spLocks noChangeArrowheads="1"/>
            </p:cNvSpPr>
            <p:nvPr/>
          </p:nvSpPr>
          <p:spPr bwMode="auto">
            <a:xfrm>
              <a:off x="2282" y="2985"/>
              <a:ext cx="320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Process/channel exhibits arbitrary behaviour: it may</a:t>
              </a:r>
              <a:endParaRPr lang="en-GB" sz="1100" dirty="0"/>
            </a:p>
          </p:txBody>
        </p:sp>
        <p:sp>
          <p:nvSpPr>
            <p:cNvPr id="39" name="Rectangle 560"/>
            <p:cNvSpPr>
              <a:spLocks noChangeArrowheads="1"/>
            </p:cNvSpPr>
            <p:nvPr/>
          </p:nvSpPr>
          <p:spPr bwMode="auto">
            <a:xfrm>
              <a:off x="2282" y="3158"/>
              <a:ext cx="319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send/transmit arbitrary messages at arbitrary times,</a:t>
              </a:r>
              <a:endParaRPr lang="en-GB" sz="1100"/>
            </a:p>
          </p:txBody>
        </p:sp>
        <p:sp>
          <p:nvSpPr>
            <p:cNvPr id="40" name="Rectangle 561"/>
            <p:cNvSpPr>
              <a:spLocks noChangeArrowheads="1"/>
            </p:cNvSpPr>
            <p:nvPr/>
          </p:nvSpPr>
          <p:spPr bwMode="auto">
            <a:xfrm>
              <a:off x="2282" y="3331"/>
              <a:ext cx="306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commit omissions; a process may stop or take an</a:t>
              </a:r>
              <a:endParaRPr lang="en-GB" sz="1100"/>
            </a:p>
          </p:txBody>
        </p:sp>
        <p:sp>
          <p:nvSpPr>
            <p:cNvPr id="41" name="Rectangle 562"/>
            <p:cNvSpPr>
              <a:spLocks noChangeArrowheads="1"/>
            </p:cNvSpPr>
            <p:nvPr/>
          </p:nvSpPr>
          <p:spPr bwMode="auto">
            <a:xfrm>
              <a:off x="2282" y="3504"/>
              <a:ext cx="8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incorrect step.</a:t>
              </a:r>
              <a:endParaRPr lang="en-GB" sz="1100" dirty="0"/>
            </a:p>
          </p:txBody>
        </p:sp>
        <p:sp>
          <p:nvSpPr>
            <p:cNvPr id="42" name="Line 564"/>
            <p:cNvSpPr>
              <a:spLocks noChangeShapeType="1"/>
            </p:cNvSpPr>
            <p:nvPr/>
          </p:nvSpPr>
          <p:spPr bwMode="auto">
            <a:xfrm>
              <a:off x="388" y="3694"/>
              <a:ext cx="1227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43" name="Line 568"/>
            <p:cNvSpPr>
              <a:spLocks noChangeShapeType="1"/>
            </p:cNvSpPr>
            <p:nvPr/>
          </p:nvSpPr>
          <p:spPr bwMode="auto">
            <a:xfrm>
              <a:off x="1630" y="3694"/>
              <a:ext cx="629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44" name="Line 572"/>
            <p:cNvSpPr>
              <a:spLocks noChangeShapeType="1"/>
            </p:cNvSpPr>
            <p:nvPr/>
          </p:nvSpPr>
          <p:spPr bwMode="auto">
            <a:xfrm>
              <a:off x="2275" y="3694"/>
              <a:ext cx="355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Omission and arbitrary failures</a:t>
            </a:r>
          </a:p>
        </p:txBody>
      </p:sp>
    </p:spTree>
    <p:extLst>
      <p:ext uri="{BB962C8B-B14F-4D97-AF65-F5344CB8AC3E}">
        <p14:creationId xmlns:p14="http://schemas.microsoft.com/office/powerpoint/2010/main" val="404615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Course Events and Schedules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44575"/>
              </p:ext>
            </p:extLst>
          </p:nvPr>
        </p:nvGraphicFramePr>
        <p:xfrm>
          <a:off x="155274" y="1362329"/>
          <a:ext cx="8485489" cy="5012155"/>
        </p:xfrm>
        <a:graphic>
          <a:graphicData uri="http://schemas.openxmlformats.org/drawingml/2006/table">
            <a:tbl>
              <a:tblPr/>
              <a:tblGrid>
                <a:gridCol w="896880"/>
                <a:gridCol w="2038658"/>
                <a:gridCol w="2280313"/>
                <a:gridCol w="3269638"/>
              </a:tblGrid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Apr 2, Apr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First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523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Project group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Apr 9, Apr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Paper Review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Apr 16, Apr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523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Project proposal due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Apr 23, Apr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Paper Review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Apr 30, May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May 7, May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Paper Review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523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Project survey report due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May 14, May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May 21, May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Paper Review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Midterm exam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May 28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May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Jun 4, Jun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F"/>
                    </a:solidFill>
                  </a:tcPr>
                </a:tc>
              </a:tr>
              <a:tr h="678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Jun 10 – Jun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523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Project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523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demos, reports, slides (if possible, poster presentation to dept.)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D523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2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Intro to Distributed Systems Middleware</a:t>
            </a:r>
          </a:p>
        </p:txBody>
      </p:sp>
      <p:sp>
        <p:nvSpPr>
          <p:cNvPr id="154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74759-6C30-494E-9963-A8A768F65D8C}" type="slidenum">
              <a:rPr lang="en-US">
                <a:solidFill>
                  <a:schemeClr val="bg2"/>
                </a:solidFill>
              </a:rPr>
              <a:pPr/>
              <a:t>6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5431" name="TextBox 7"/>
          <p:cNvSpPr txBox="1">
            <a:spLocks noChangeArrowheads="1"/>
          </p:cNvSpPr>
          <p:nvPr/>
        </p:nvSpPr>
        <p:spPr bwMode="auto">
          <a:xfrm rot="-5400000">
            <a:off x="7688263" y="4106863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Project meeting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8534400" y="3106738"/>
            <a:ext cx="317500" cy="368300"/>
          </a:xfrm>
          <a:custGeom>
            <a:avLst/>
            <a:gdLst>
              <a:gd name="connsiteX0" fmla="*/ 259080 w 317500"/>
              <a:gd name="connsiteY0" fmla="*/ 368300 h 368300"/>
              <a:gd name="connsiteX1" fmla="*/ 274320 w 317500"/>
              <a:gd name="connsiteY1" fmla="*/ 33020 h 368300"/>
              <a:gd name="connsiteX2" fmla="*/ 0 w 317500"/>
              <a:gd name="connsiteY2" fmla="*/ 17018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6830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 flipV="1">
            <a:off x="8534400" y="5105400"/>
            <a:ext cx="381000" cy="533400"/>
          </a:xfrm>
          <a:custGeom>
            <a:avLst/>
            <a:gdLst>
              <a:gd name="connsiteX0" fmla="*/ 259080 w 317500"/>
              <a:gd name="connsiteY0" fmla="*/ 368300 h 368300"/>
              <a:gd name="connsiteX1" fmla="*/ 274320 w 317500"/>
              <a:gd name="connsiteY1" fmla="*/ 33020 h 368300"/>
              <a:gd name="connsiteX2" fmla="*/ 0 w 317500"/>
              <a:gd name="connsiteY2" fmla="*/ 17018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6830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10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Models</a:t>
            </a:r>
            <a:endParaRPr lang="en-US" dirty="0"/>
          </a:p>
        </p:txBody>
      </p: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533400" y="2446338"/>
            <a:ext cx="7964487" cy="2046287"/>
            <a:chOff x="386" y="1355"/>
            <a:chExt cx="5435" cy="1289"/>
          </a:xfrm>
        </p:grpSpPr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409" y="1378"/>
              <a:ext cx="9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Class of Failure</a:t>
              </a:r>
              <a:endParaRPr lang="en-GB" sz="1100"/>
            </a:p>
          </p:txBody>
        </p:sp>
        <p:sp>
          <p:nvSpPr>
            <p:cNvPr id="6" name="Rectangle 197"/>
            <p:cNvSpPr>
              <a:spLocks noChangeArrowheads="1"/>
            </p:cNvSpPr>
            <p:nvPr/>
          </p:nvSpPr>
          <p:spPr bwMode="auto">
            <a:xfrm>
              <a:off x="1634" y="1378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Affects</a:t>
              </a:r>
              <a:endParaRPr lang="en-GB" sz="1100" dirty="0"/>
            </a:p>
          </p:txBody>
        </p:sp>
        <p:sp>
          <p:nvSpPr>
            <p:cNvPr id="7" name="Rectangle 198"/>
            <p:cNvSpPr>
              <a:spLocks noChangeArrowheads="1"/>
            </p:cNvSpPr>
            <p:nvPr/>
          </p:nvSpPr>
          <p:spPr bwMode="auto">
            <a:xfrm>
              <a:off x="2843" y="1378"/>
              <a:ext cx="7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Description</a:t>
              </a:r>
              <a:endParaRPr lang="en-GB" sz="1100"/>
            </a:p>
          </p:txBody>
        </p:sp>
        <p:sp>
          <p:nvSpPr>
            <p:cNvPr id="8" name="Line 199"/>
            <p:cNvSpPr>
              <a:spLocks noChangeShapeType="1"/>
            </p:cNvSpPr>
            <p:nvPr/>
          </p:nvSpPr>
          <p:spPr bwMode="auto">
            <a:xfrm>
              <a:off x="386" y="1355"/>
              <a:ext cx="122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9" name="Line 202"/>
            <p:cNvSpPr>
              <a:spLocks noChangeShapeType="1"/>
            </p:cNvSpPr>
            <p:nvPr/>
          </p:nvSpPr>
          <p:spPr bwMode="auto">
            <a:xfrm>
              <a:off x="1627" y="1355"/>
              <a:ext cx="119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0" name="Line 205"/>
            <p:cNvSpPr>
              <a:spLocks noChangeShapeType="1"/>
            </p:cNvSpPr>
            <p:nvPr/>
          </p:nvSpPr>
          <p:spPr bwMode="auto">
            <a:xfrm>
              <a:off x="2836" y="1355"/>
              <a:ext cx="298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409" y="1591"/>
              <a:ext cx="3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Clock</a:t>
              </a:r>
              <a:endParaRPr lang="en-GB" sz="1100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1634" y="1591"/>
              <a:ext cx="5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Process</a:t>
              </a:r>
              <a:endParaRPr lang="en-GB" sz="1100" dirty="0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843" y="1591"/>
              <a:ext cx="29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Process’s local clock exceeds the bounds on its</a:t>
              </a:r>
              <a:endParaRPr lang="en-GB" sz="1100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843" y="1763"/>
              <a:ext cx="16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rate of drift from real time.</a:t>
              </a:r>
              <a:endParaRPr lang="en-GB" sz="1100"/>
            </a:p>
          </p:txBody>
        </p:sp>
        <p:grpSp>
          <p:nvGrpSpPr>
            <p:cNvPr id="15" name="Group 251"/>
            <p:cNvGrpSpPr>
              <a:grpSpLocks/>
            </p:cNvGrpSpPr>
            <p:nvPr/>
          </p:nvGrpSpPr>
          <p:grpSpPr bwMode="auto">
            <a:xfrm>
              <a:off x="386" y="1567"/>
              <a:ext cx="5435" cy="1"/>
              <a:chOff x="386" y="1567"/>
              <a:chExt cx="5435" cy="1"/>
            </a:xfrm>
          </p:grpSpPr>
          <p:sp>
            <p:nvSpPr>
              <p:cNvPr id="27" name="Line 215"/>
              <p:cNvSpPr>
                <a:spLocks noChangeShapeType="1"/>
              </p:cNvSpPr>
              <p:nvPr/>
            </p:nvSpPr>
            <p:spPr bwMode="auto">
              <a:xfrm>
                <a:off x="386" y="1567"/>
                <a:ext cx="1225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8" name="Line 218"/>
              <p:cNvSpPr>
                <a:spLocks noChangeShapeType="1"/>
              </p:cNvSpPr>
              <p:nvPr/>
            </p:nvSpPr>
            <p:spPr bwMode="auto">
              <a:xfrm>
                <a:off x="1627" y="1567"/>
                <a:ext cx="119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9" name="Line 221"/>
              <p:cNvSpPr>
                <a:spLocks noChangeShapeType="1"/>
              </p:cNvSpPr>
              <p:nvPr/>
            </p:nvSpPr>
            <p:spPr bwMode="auto">
              <a:xfrm>
                <a:off x="2836" y="1567"/>
                <a:ext cx="2985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16" name="Rectangle 227"/>
            <p:cNvSpPr>
              <a:spLocks noChangeArrowheads="1"/>
            </p:cNvSpPr>
            <p:nvPr/>
          </p:nvSpPr>
          <p:spPr bwMode="auto">
            <a:xfrm>
              <a:off x="409" y="1936"/>
              <a:ext cx="8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Performance</a:t>
              </a:r>
              <a:endParaRPr lang="en-GB" sz="1100"/>
            </a:p>
          </p:txBody>
        </p:sp>
        <p:sp>
          <p:nvSpPr>
            <p:cNvPr id="17" name="Rectangle 228"/>
            <p:cNvSpPr>
              <a:spLocks noChangeArrowheads="1"/>
            </p:cNvSpPr>
            <p:nvPr/>
          </p:nvSpPr>
          <p:spPr bwMode="auto">
            <a:xfrm>
              <a:off x="1634" y="1936"/>
              <a:ext cx="5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</a:t>
              </a:r>
              <a:endParaRPr lang="en-GB" sz="1100"/>
            </a:p>
          </p:txBody>
        </p:sp>
        <p:sp>
          <p:nvSpPr>
            <p:cNvPr id="18" name="Rectangle 229"/>
            <p:cNvSpPr>
              <a:spLocks noChangeArrowheads="1"/>
            </p:cNvSpPr>
            <p:nvPr/>
          </p:nvSpPr>
          <p:spPr bwMode="auto">
            <a:xfrm>
              <a:off x="2843" y="1936"/>
              <a:ext cx="27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Process exceeds the bounds on the interval</a:t>
              </a:r>
              <a:endParaRPr lang="en-GB" sz="1100"/>
            </a:p>
          </p:txBody>
        </p:sp>
        <p:sp>
          <p:nvSpPr>
            <p:cNvPr id="19" name="Rectangle 230"/>
            <p:cNvSpPr>
              <a:spLocks noChangeArrowheads="1"/>
            </p:cNvSpPr>
            <p:nvPr/>
          </p:nvSpPr>
          <p:spPr bwMode="auto">
            <a:xfrm>
              <a:off x="2843" y="2109"/>
              <a:ext cx="11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between two steps.</a:t>
              </a:r>
              <a:endParaRPr lang="en-GB" sz="1100"/>
            </a:p>
          </p:txBody>
        </p:sp>
        <p:sp>
          <p:nvSpPr>
            <p:cNvPr id="20" name="Rectangle 235"/>
            <p:cNvSpPr>
              <a:spLocks noChangeArrowheads="1"/>
            </p:cNvSpPr>
            <p:nvPr/>
          </p:nvSpPr>
          <p:spPr bwMode="auto">
            <a:xfrm>
              <a:off x="409" y="2282"/>
              <a:ext cx="8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Performance</a:t>
              </a:r>
              <a:endParaRPr lang="en-GB" sz="1100"/>
            </a:p>
          </p:txBody>
        </p:sp>
        <p:sp>
          <p:nvSpPr>
            <p:cNvPr id="21" name="Rectangle 236"/>
            <p:cNvSpPr>
              <a:spLocks noChangeArrowheads="1"/>
            </p:cNvSpPr>
            <p:nvPr/>
          </p:nvSpPr>
          <p:spPr bwMode="auto">
            <a:xfrm>
              <a:off x="1634" y="2282"/>
              <a:ext cx="5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Channel</a:t>
              </a:r>
              <a:endParaRPr lang="en-GB" sz="1100"/>
            </a:p>
          </p:txBody>
        </p:sp>
        <p:sp>
          <p:nvSpPr>
            <p:cNvPr id="22" name="Rectangle 237"/>
            <p:cNvSpPr>
              <a:spLocks noChangeArrowheads="1"/>
            </p:cNvSpPr>
            <p:nvPr/>
          </p:nvSpPr>
          <p:spPr bwMode="auto">
            <a:xfrm>
              <a:off x="2843" y="2282"/>
              <a:ext cx="29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 message’s transmission takes longer than the</a:t>
              </a:r>
              <a:endParaRPr lang="en-GB" sz="1100"/>
            </a:p>
          </p:txBody>
        </p:sp>
        <p:sp>
          <p:nvSpPr>
            <p:cNvPr id="23" name="Rectangle 238"/>
            <p:cNvSpPr>
              <a:spLocks noChangeArrowheads="1"/>
            </p:cNvSpPr>
            <p:nvPr/>
          </p:nvSpPr>
          <p:spPr bwMode="auto">
            <a:xfrm>
              <a:off x="2843" y="2454"/>
              <a:ext cx="8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stated bound.</a:t>
              </a:r>
              <a:endParaRPr lang="en-GB" sz="1100"/>
            </a:p>
          </p:txBody>
        </p:sp>
        <p:sp>
          <p:nvSpPr>
            <p:cNvPr id="24" name="Line 240"/>
            <p:cNvSpPr>
              <a:spLocks noChangeShapeType="1"/>
            </p:cNvSpPr>
            <p:nvPr/>
          </p:nvSpPr>
          <p:spPr bwMode="auto">
            <a:xfrm>
              <a:off x="386" y="2643"/>
              <a:ext cx="122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25" name="Line 244"/>
            <p:cNvSpPr>
              <a:spLocks noChangeShapeType="1"/>
            </p:cNvSpPr>
            <p:nvPr/>
          </p:nvSpPr>
          <p:spPr bwMode="auto">
            <a:xfrm>
              <a:off x="1627" y="2643"/>
              <a:ext cx="119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26" name="Line 248"/>
            <p:cNvSpPr>
              <a:spLocks noChangeShapeType="1"/>
            </p:cNvSpPr>
            <p:nvPr/>
          </p:nvSpPr>
          <p:spPr bwMode="auto">
            <a:xfrm>
              <a:off x="2836" y="2643"/>
              <a:ext cx="2985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Timing </a:t>
            </a:r>
            <a:r>
              <a:rPr lang="en-US" sz="2400" dirty="0">
                <a:solidFill>
                  <a:srgbClr val="C00000"/>
                </a:solidFill>
              </a:rPr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1764672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13" name="Shape 111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/>
          </a:p>
        </p:txBody>
      </p:sp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distributed system issues</a:t>
            </a:r>
            <a:endParaRPr/>
          </a:p>
        </p:txBody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 and Synchronization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Deadlocks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in distributed systems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Replication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improve availability and performance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Migration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of processes and data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Security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eavesdropping, masquerading, message tampering, replaying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21" name="Shape 112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/>
          </a:p>
        </p:txBody>
      </p:sp>
      <p:sp>
        <p:nvSpPr>
          <p:cNvPr id="1122" name="Shape 112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Traditional Systems - Client/Server Computing</a:t>
            </a:r>
            <a:endParaRPr/>
          </a:p>
        </p:txBody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Client/server computing allocates application processing between the client and server processes.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typical application has three basic components: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Application logic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Data management logic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29" name="Shape 112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/>
          </a:p>
        </p:txBody>
      </p:sp>
      <p:sp>
        <p:nvSpPr>
          <p:cNvPr id="1130" name="Shape 113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Client/Server Models</a:t>
            </a:r>
            <a:endParaRPr/>
          </a:p>
        </p:txBody>
      </p:sp>
      <p:sp>
        <p:nvSpPr>
          <p:cNvPr id="1131" name="Shape 113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at least three different models for distributing these functions: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module running on the client system and the other two modules running on one or more servers.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application logic modules running on the client system and the data management logic module running on one or more servers.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 part of application logic module running on the client system and the other part(s) of the application logic module and data management module running on one or more servers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68" name="Shape 116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/>
          </a:p>
        </p:txBody>
      </p:sp>
      <p:sp>
        <p:nvSpPr>
          <p:cNvPr id="1169" name="Shape 116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endParaRPr/>
          </a:p>
        </p:txBody>
      </p:sp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11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Enables the modular interconnection of distributed software (typically via services)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abstract over low level mechanisms used to implement management services</a:t>
            </a:r>
            <a:r>
              <a:rPr lang="en-US" sz="2000" b="1" i="0" u="none" strike="noStrike" cap="none" dirty="0" smtClean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6" name="Shape 1138"/>
          <p:cNvSpPr txBox="1"/>
          <p:nvPr/>
        </p:nvSpPr>
        <p:spPr>
          <a:xfrm>
            <a:off x="1600200" y="3302900"/>
            <a:ext cx="6248400" cy="76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Program</a:t>
            </a:r>
            <a:endParaRPr/>
          </a:p>
        </p:txBody>
      </p:sp>
      <p:grpSp>
        <p:nvGrpSpPr>
          <p:cNvPr id="7" name="Shape 1139"/>
          <p:cNvGrpSpPr/>
          <p:nvPr/>
        </p:nvGrpSpPr>
        <p:grpSpPr>
          <a:xfrm>
            <a:off x="1447800" y="5360300"/>
            <a:ext cx="1676400" cy="1219200"/>
            <a:chOff x="1295400" y="3505200"/>
            <a:chExt cx="1676400" cy="1219200"/>
          </a:xfrm>
        </p:grpSpPr>
        <p:sp>
          <p:nvSpPr>
            <p:cNvPr id="8" name="Shape 1140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1</a:t>
              </a:r>
              <a:endParaRPr/>
            </a:p>
          </p:txBody>
        </p:sp>
        <p:sp>
          <p:nvSpPr>
            <p:cNvPr id="9" name="Shape 1141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/>
            </a:p>
          </p:txBody>
        </p:sp>
        <p:cxnSp>
          <p:nvCxnSpPr>
            <p:cNvPr id="10" name="Shape 1142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1" name="Shape 1143"/>
          <p:cNvGrpSpPr/>
          <p:nvPr/>
        </p:nvGrpSpPr>
        <p:grpSpPr>
          <a:xfrm>
            <a:off x="6172200" y="5360300"/>
            <a:ext cx="1676400" cy="1219200"/>
            <a:chOff x="1295400" y="3505200"/>
            <a:chExt cx="1676400" cy="1219200"/>
          </a:xfrm>
        </p:grpSpPr>
        <p:sp>
          <p:nvSpPr>
            <p:cNvPr id="12" name="Shape 1144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3</a:t>
              </a:r>
              <a:endParaRPr/>
            </a:p>
          </p:txBody>
        </p:sp>
        <p:sp>
          <p:nvSpPr>
            <p:cNvPr id="13" name="Shape 1145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/>
            </a:p>
          </p:txBody>
        </p:sp>
        <p:cxnSp>
          <p:nvCxnSpPr>
            <p:cNvPr id="14" name="Shape 1146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5" name="Shape 1147"/>
          <p:cNvGrpSpPr/>
          <p:nvPr/>
        </p:nvGrpSpPr>
        <p:grpSpPr>
          <a:xfrm>
            <a:off x="3886200" y="5360300"/>
            <a:ext cx="1676400" cy="1219200"/>
            <a:chOff x="1295400" y="3505200"/>
            <a:chExt cx="1676400" cy="1219200"/>
          </a:xfrm>
        </p:grpSpPr>
        <p:sp>
          <p:nvSpPr>
            <p:cNvPr id="16" name="Shape 1148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2</a:t>
              </a:r>
              <a:endParaRPr/>
            </a:p>
          </p:txBody>
        </p:sp>
        <p:sp>
          <p:nvSpPr>
            <p:cNvPr id="17" name="Shape 1149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/>
            </a:p>
          </p:txBody>
        </p:sp>
        <p:cxnSp>
          <p:nvCxnSpPr>
            <p:cNvPr id="18" name="Shape 1150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cxnSp>
        <p:nvCxnSpPr>
          <p:cNvPr id="19" name="Shape 1151"/>
          <p:cNvCxnSpPr/>
          <p:nvPr/>
        </p:nvCxnSpPr>
        <p:spPr>
          <a:xfrm rot="10800000">
            <a:off x="22098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" name="Shape 1152"/>
          <p:cNvCxnSpPr/>
          <p:nvPr/>
        </p:nvCxnSpPr>
        <p:spPr>
          <a:xfrm rot="10800000">
            <a:off x="46482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" name="Shape 1153"/>
          <p:cNvCxnSpPr/>
          <p:nvPr/>
        </p:nvCxnSpPr>
        <p:spPr>
          <a:xfrm rot="10800000">
            <a:off x="69342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60" name="Shape 116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/>
          </a:p>
        </p:txBody>
      </p:sp>
      <p:sp>
        <p:nvSpPr>
          <p:cNvPr id="1161" name="Shape 116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Useful Middleware Services</a:t>
            </a:r>
            <a:endParaRPr/>
          </a:p>
        </p:txBody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Naming and Directory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State Capture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Event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Fault Detection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Trading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Replication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Migration Service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76" name="Shape 117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/>
          </a:p>
        </p:txBody>
      </p:sp>
      <p:sp>
        <p:nvSpPr>
          <p:cNvPr id="1177" name="Shape 117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Types of Middleware</a:t>
            </a:r>
            <a:endParaRPr/>
          </a:p>
        </p:txBody>
      </p:sp>
      <p:sp>
        <p:nvSpPr>
          <p:cNvPr id="1178" name="Shape 117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Integrated Sets of Services -- DCE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Specific Integration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Object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Component services and frameworks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Provide a specific function to the requestor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Generally independent of other services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Presentation, Communication, Control, Information Services, computation services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Web-Service Based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Cloud Based Frameworks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2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84" name="Shape 118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/>
          </a:p>
        </p:txBody>
      </p:sp>
      <p:sp>
        <p:nvSpPr>
          <p:cNvPr id="1185" name="Shape 118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Integrated Sets Middleware</a:t>
            </a:r>
            <a:endParaRPr/>
          </a:p>
        </p:txBody>
      </p:sp>
      <p:sp>
        <p:nvSpPr>
          <p:cNvPr id="1186" name="Shape 118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Integrated set of services consist of a set of services that take significant advantage of each other.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 DCE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192" name="Shape 119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/>
          </a:p>
        </p:txBody>
      </p:sp>
      <p:sp>
        <p:nvSpPr>
          <p:cNvPr id="1193" name="Shape 119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Environment (DCE)</a:t>
            </a:r>
            <a:endParaRPr/>
          </a:p>
        </p:txBody>
      </p:sp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 - from the Open Software Foundation (OSF), offers an environment that spans multiple architectures, protocols, and operating systems (</a:t>
            </a: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supported by major software vendors)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It provides key distributed technologies, including RPC, a distributed naming service, time synchronization service, a distributed file system, a network security service, and a threads package.</a:t>
            </a:r>
            <a:endParaRPr/>
          </a:p>
        </p:txBody>
      </p:sp>
      <p:grpSp>
        <p:nvGrpSpPr>
          <p:cNvPr id="1195" name="Shape 1195"/>
          <p:cNvGrpSpPr/>
          <p:nvPr/>
        </p:nvGrpSpPr>
        <p:grpSpPr>
          <a:xfrm>
            <a:off x="1981200" y="3429000"/>
            <a:ext cx="5867400" cy="2590800"/>
            <a:chOff x="762000" y="1143000"/>
            <a:chExt cx="7620000" cy="4648200"/>
          </a:xfrm>
        </p:grpSpPr>
        <p:sp>
          <p:nvSpPr>
            <p:cNvPr id="1196" name="Shape 1196"/>
            <p:cNvSpPr txBox="1"/>
            <p:nvPr/>
          </p:nvSpPr>
          <p:spPr>
            <a:xfrm>
              <a:off x="7162800" y="1143000"/>
              <a:ext cx="1219200" cy="3201987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Shape 1197"/>
            <p:cNvSpPr txBox="1"/>
            <p:nvPr/>
          </p:nvSpPr>
          <p:spPr>
            <a:xfrm>
              <a:off x="762000" y="5029200"/>
              <a:ext cx="7620000" cy="7620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Operating System Transport Services</a:t>
              </a:r>
              <a:endParaRPr/>
            </a:p>
          </p:txBody>
        </p:sp>
        <p:sp>
          <p:nvSpPr>
            <p:cNvPr id="1198" name="Shape 1198"/>
            <p:cNvSpPr txBox="1"/>
            <p:nvPr/>
          </p:nvSpPr>
          <p:spPr>
            <a:xfrm>
              <a:off x="762000" y="4343400"/>
              <a:ext cx="76200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Threads Services</a:t>
              </a:r>
              <a:endParaRPr/>
            </a:p>
          </p:txBody>
        </p:sp>
        <p:sp>
          <p:nvSpPr>
            <p:cNvPr id="1199" name="Shape 1199"/>
            <p:cNvSpPr txBox="1"/>
            <p:nvPr/>
          </p:nvSpPr>
          <p:spPr>
            <a:xfrm>
              <a:off x="1905000" y="3657600"/>
              <a:ext cx="52578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Remote Procedure Calls</a:t>
              </a:r>
              <a:endParaRPr/>
            </a:p>
          </p:txBody>
        </p:sp>
        <p:grpSp>
          <p:nvGrpSpPr>
            <p:cNvPr id="1200" name="Shape 1200"/>
            <p:cNvGrpSpPr/>
            <p:nvPr/>
          </p:nvGrpSpPr>
          <p:grpSpPr>
            <a:xfrm>
              <a:off x="1905000" y="2590800"/>
              <a:ext cx="5257800" cy="1066800"/>
              <a:chOff x="1905000" y="1905000"/>
              <a:chExt cx="5257800" cy="1066800"/>
            </a:xfrm>
          </p:grpSpPr>
          <p:sp>
            <p:nvSpPr>
              <p:cNvPr id="1201" name="Shape 1201"/>
              <p:cNvSpPr txBox="1"/>
              <p:nvPr/>
            </p:nvSpPr>
            <p:spPr>
              <a:xfrm>
                <a:off x="19050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Distributed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 Service</a:t>
                </a:r>
                <a:endParaRPr/>
              </a:p>
            </p:txBody>
          </p:sp>
          <p:sp>
            <p:nvSpPr>
              <p:cNvPr id="1202" name="Shape 1202"/>
              <p:cNvSpPr txBox="1"/>
              <p:nvPr/>
            </p:nvSpPr>
            <p:spPr>
              <a:xfrm>
                <a:off x="36576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Directory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/>
              </a:p>
            </p:txBody>
          </p:sp>
          <p:sp>
            <p:nvSpPr>
              <p:cNvPr id="1203" name="Shape 1203"/>
              <p:cNvSpPr txBox="1"/>
              <p:nvPr/>
            </p:nvSpPr>
            <p:spPr>
              <a:xfrm>
                <a:off x="54102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Other Basic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r>
                  <a:rPr lang="en-US" sz="12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Services</a:t>
                </a:r>
                <a:endParaRPr/>
              </a:p>
            </p:txBody>
          </p:sp>
        </p:grpSp>
        <p:sp>
          <p:nvSpPr>
            <p:cNvPr id="1204" name="Shape 1204"/>
            <p:cNvSpPr txBox="1"/>
            <p:nvPr/>
          </p:nvSpPr>
          <p:spPr>
            <a:xfrm>
              <a:off x="1905000" y="1905000"/>
              <a:ext cx="52578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Distributed File Service</a:t>
              </a:r>
              <a:endParaRPr/>
            </a:p>
          </p:txBody>
        </p:sp>
        <p:sp>
          <p:nvSpPr>
            <p:cNvPr id="1205" name="Shape 1205"/>
            <p:cNvSpPr txBox="1"/>
            <p:nvPr/>
          </p:nvSpPr>
          <p:spPr>
            <a:xfrm>
              <a:off x="1905000" y="1143000"/>
              <a:ext cx="5257800" cy="7620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Applications</a:t>
              </a:r>
              <a:endParaRPr/>
            </a:p>
          </p:txBody>
        </p:sp>
        <p:sp>
          <p:nvSpPr>
            <p:cNvPr id="1206" name="Shape 1206"/>
            <p:cNvSpPr txBox="1"/>
            <p:nvPr/>
          </p:nvSpPr>
          <p:spPr>
            <a:xfrm>
              <a:off x="762000" y="1143000"/>
              <a:ext cx="1143000" cy="32004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Security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</a:t>
              </a:r>
              <a:endParaRPr/>
            </a:p>
          </p:txBody>
        </p:sp>
        <p:sp>
          <p:nvSpPr>
            <p:cNvPr id="1207" name="Shape 1207"/>
            <p:cNvSpPr txBox="1"/>
            <p:nvPr/>
          </p:nvSpPr>
          <p:spPr>
            <a:xfrm rot="-5400000">
              <a:off x="6831012" y="2536825"/>
              <a:ext cx="1881187" cy="3603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Management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605763"/>
          </a:xfrm>
        </p:spPr>
        <p:txBody>
          <a:bodyPr/>
          <a:lstStyle/>
          <a:p>
            <a:r>
              <a:rPr lang="en-US" dirty="0">
                <a:latin typeface="Arial Black" charset="0"/>
              </a:rPr>
              <a:t>Lecture </a:t>
            </a:r>
            <a:r>
              <a:rPr lang="en-US" dirty="0" smtClean="0">
                <a:latin typeface="Arial Black" charset="0"/>
              </a:rPr>
              <a:t>schedule</a:t>
            </a:r>
            <a:endParaRPr lang="en-US" dirty="0">
              <a:latin typeface="Arial Black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596132"/>
            <a:ext cx="8534400" cy="4953000"/>
          </a:xfrm>
        </p:spPr>
        <p:txBody>
          <a:bodyPr/>
          <a:lstStyle/>
          <a:p>
            <a:r>
              <a:rPr lang="en-US" sz="2400" dirty="0">
                <a:latin typeface="Tahoma" charset="0"/>
              </a:rPr>
              <a:t>Distributed Middleware Concepts</a:t>
            </a:r>
          </a:p>
          <a:p>
            <a:pPr lvl="1"/>
            <a:r>
              <a:rPr lang="en-US" sz="2000" dirty="0">
                <a:latin typeface="Tahoma" charset="0"/>
              </a:rPr>
              <a:t>Virtual Time and Global States in Distributed Systems </a:t>
            </a:r>
          </a:p>
          <a:p>
            <a:pPr lvl="1"/>
            <a:r>
              <a:rPr lang="en-US" sz="2000" dirty="0">
                <a:latin typeface="Tahoma" charset="0"/>
              </a:rPr>
              <a:t>Distributed Operating Systems</a:t>
            </a:r>
          </a:p>
          <a:p>
            <a:pPr lvl="1"/>
            <a:r>
              <a:rPr lang="en-US" sz="2000" dirty="0">
                <a:latin typeface="Tahoma" charset="0"/>
              </a:rPr>
              <a:t>Messaging </a:t>
            </a:r>
            <a:r>
              <a:rPr lang="en-US" sz="2000" dirty="0" err="1">
                <a:latin typeface="Tahoma" charset="0"/>
              </a:rPr>
              <a:t>Middlewares</a:t>
            </a:r>
            <a:r>
              <a:rPr lang="en-US" sz="2000" dirty="0">
                <a:latin typeface="Tahoma" charset="0"/>
              </a:rPr>
              <a:t>, Group Communication, Pub/Sub sys</a:t>
            </a:r>
          </a:p>
          <a:p>
            <a:pPr lvl="1"/>
            <a:r>
              <a:rPr lang="en-US" sz="2000" dirty="0">
                <a:latin typeface="Tahoma" charset="0"/>
              </a:rPr>
              <a:t>Fault Tolerance, Consensus, Failure Detection</a:t>
            </a:r>
          </a:p>
          <a:p>
            <a:r>
              <a:rPr lang="en-US" sz="2400" dirty="0">
                <a:latin typeface="Tahoma" charset="0"/>
              </a:rPr>
              <a:t>Middleware Frameworks</a:t>
            </a:r>
          </a:p>
          <a:p>
            <a:pPr lvl="1"/>
            <a:r>
              <a:rPr lang="en-US" sz="2000" dirty="0">
                <a:latin typeface="Tahoma" charset="0"/>
              </a:rPr>
              <a:t>DCE, CORBA, Java-based Technologies, RMI, JINI, EJB, J2EE</a:t>
            </a:r>
          </a:p>
          <a:p>
            <a:pPr lvl="1"/>
            <a:r>
              <a:rPr lang="en-US" sz="2000" dirty="0">
                <a:latin typeface="Tahoma" charset="0"/>
              </a:rPr>
              <a:t>XML, Web Services, Service Oriented Architectures</a:t>
            </a:r>
          </a:p>
          <a:p>
            <a:pPr lvl="1"/>
            <a:r>
              <a:rPr lang="en-US" sz="2000" dirty="0">
                <a:latin typeface="Tahoma" charset="0"/>
              </a:rPr>
              <a:t>Cloud Computing Platforms</a:t>
            </a:r>
          </a:p>
          <a:p>
            <a:r>
              <a:rPr lang="en-US" sz="2400" dirty="0">
                <a:latin typeface="Tahoma" charset="0"/>
              </a:rPr>
              <a:t>Middleware for Target Application Environments</a:t>
            </a:r>
          </a:p>
          <a:p>
            <a:pPr lvl="1"/>
            <a:r>
              <a:rPr lang="en-US" sz="2000" dirty="0">
                <a:latin typeface="Tahoma" charset="0"/>
              </a:rPr>
              <a:t>Real-time and </a:t>
            </a:r>
            <a:r>
              <a:rPr lang="en-US" sz="2000" dirty="0" err="1">
                <a:latin typeface="Tahoma" charset="0"/>
              </a:rPr>
              <a:t>QoS</a:t>
            </a:r>
            <a:r>
              <a:rPr lang="en-US" sz="2000" dirty="0">
                <a:latin typeface="Tahoma" charset="0"/>
              </a:rPr>
              <a:t> based Middleware</a:t>
            </a:r>
          </a:p>
          <a:p>
            <a:pPr lvl="1"/>
            <a:r>
              <a:rPr lang="en-US" sz="2000" dirty="0">
                <a:latin typeface="Tahoma" charset="0"/>
              </a:rPr>
              <a:t>Mobile computing, wireless and sensor </a:t>
            </a:r>
            <a:r>
              <a:rPr lang="en-US" dirty="0">
                <a:latin typeface="Tahoma" charset="0"/>
              </a:rPr>
              <a:t>networks, CPS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98DEE7-88E0-D647-9854-9291426ED07F}" type="slidenum">
              <a:rPr lang="en-US">
                <a:solidFill>
                  <a:schemeClr val="bg2"/>
                </a:solidFill>
              </a:rPr>
              <a:pPr/>
              <a:t>7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0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13" name="Shape 121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/>
          </a:p>
        </p:txBody>
      </p:sp>
      <p:sp>
        <p:nvSpPr>
          <p:cNvPr id="1214" name="Shape 121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Integration Frameworks Middleware</a:t>
            </a:r>
            <a:endParaRPr/>
          </a:p>
        </p:txBody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Integration frameworks are integration environments that are tailored to the needs of a specific application domain.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Workgroup framework - for workgroup computing.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Processing monitor frameworks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Network management frameworks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Sample Network Management Framework (WebNMS)</a:t>
            </a:r>
            <a:endParaRPr/>
          </a:p>
        </p:txBody>
      </p:sp>
      <p:sp>
        <p:nvSpPr>
          <p:cNvPr id="1221" name="Shape 122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22" name="Shape 122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/>
          </a:p>
        </p:txBody>
      </p:sp>
      <p:sp>
        <p:nvSpPr>
          <p:cNvPr id="1223" name="Shape 1223"/>
          <p:cNvSpPr txBox="1"/>
          <p:nvPr/>
        </p:nvSpPr>
        <p:spPr>
          <a:xfrm>
            <a:off x="2286000" y="5791200"/>
            <a:ext cx="4595812" cy="369887"/>
          </a:xfrm>
          <a:prstGeom prst="rect">
            <a:avLst/>
          </a:prstGeom>
          <a:solidFill>
            <a:srgbClr val="F1E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http://www.webnms.com/webnms/ems.html</a:t>
            </a:r>
            <a:endParaRPr/>
          </a:p>
        </p:txBody>
      </p:sp>
      <p:pic>
        <p:nvPicPr>
          <p:cNvPr id="1224" name="Shape 1224" descr="http://www.webnms.com/webnms/images/back-end-serve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1676400"/>
            <a:ext cx="7075487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30" name="Shape 123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/>
          </a:p>
        </p:txBody>
      </p:sp>
      <p:sp>
        <p:nvSpPr>
          <p:cNvPr id="1231" name="Shape 123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Computing</a:t>
            </a:r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Combining distributed computing with an object model.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More </a:t>
            </a: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abstract level of </a:t>
            </a: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programming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The use of a broker like entity or bus that keeps track of processes, provides messaging between processes and other higher level services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 smtClean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CORBA</a:t>
            </a: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, COM, </a:t>
            </a:r>
            <a:r>
              <a:rPr lang="en-US" sz="1800" b="1" i="0" u="none" strike="noStrike" cap="none" dirty="0" smtClean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DCOM</a:t>
            </a:r>
            <a:r>
              <a:rPr lang="en-US" dirty="0" smtClean="0"/>
              <a:t>, </a:t>
            </a:r>
            <a:r>
              <a:rPr lang="en-US" sz="1800" b="1" i="0" u="none" strike="noStrike" cap="none" dirty="0" smtClean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JINI</a:t>
            </a: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, EJB, J2EE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 smtClean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. Note</a:t>
            </a:r>
            <a:r>
              <a:rPr lang="en-US" sz="18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: DCE uses a procedure-oriented distributed systems model, not an object model.</a:t>
            </a: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 dirty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More </a:t>
            </a:r>
            <a:r>
              <a:rPr lang="en-US" sz="3600" b="0" i="0" u="none" strike="noStrike" cap="none" dirty="0" err="1" smtClean="0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middlewares</a:t>
            </a:r>
            <a:endParaRPr dirty="0"/>
          </a:p>
        </p:txBody>
      </p:sp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 Services and Web Service Frameworks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Enterprise Service Buses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Cloud Computing  and Virtualization 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Platforms</a:t>
            </a:r>
            <a:endParaRPr dirty="0"/>
          </a:p>
        </p:txBody>
      </p:sp>
      <p:sp>
        <p:nvSpPr>
          <p:cNvPr id="1345" name="Shape 134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346" name="Shape 134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Objects</a:t>
            </a:r>
            <a:endParaRPr/>
          </a:p>
        </p:txBody>
      </p:sp>
      <p:sp>
        <p:nvSpPr>
          <p:cNvPr id="1238" name="Shape 123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Issues with Distributed Objects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Abstraction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Latency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Partial failure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Synchronization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Complexity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…..</a:t>
            </a:r>
            <a:endParaRPr/>
          </a:p>
        </p:txBody>
      </p:sp>
      <p:sp>
        <p:nvSpPr>
          <p:cNvPr id="1239" name="Shape 1239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Techniques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 knows about network;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is minimum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Argument/Return Passing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Like RPC.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args + return result + names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Serializing and Sending Object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Actual object code is sent.  Might require synchronization.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object code + object state + sync info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based on DSM implementation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Data touched + synchronization info</a:t>
            </a:r>
            <a:endParaRPr/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41" name="Shape 124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47" name="Shape 124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/>
          </a:p>
        </p:txBody>
      </p:sp>
      <p:sp>
        <p:nvSpPr>
          <p:cNvPr id="1248" name="Shape 124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CORBA</a:t>
            </a:r>
            <a:endParaRPr/>
          </a:p>
        </p:txBody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is a standard specification for developing object-oriented applications.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was defined by OMG in 1990.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OMG is dedicated to popularizing Object-Oriented standards for integrating applications based on existing standards.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hape 1254"/>
          <p:cNvSpPr txBox="1"/>
          <p:nvPr/>
        </p:nvSpPr>
        <p:spPr>
          <a:xfrm>
            <a:off x="3124200" y="63055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255" name="Shape 1255"/>
          <p:cNvSpPr txBox="1"/>
          <p:nvPr/>
        </p:nvSpPr>
        <p:spPr>
          <a:xfrm>
            <a:off x="6731000" y="63055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/>
          </a:p>
        </p:txBody>
      </p:sp>
      <p:sp>
        <p:nvSpPr>
          <p:cNvPr id="1256" name="Shape 125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The Object Management Architecture (OMA)</a:t>
            </a:r>
            <a:endParaRPr/>
          </a:p>
        </p:txBody>
      </p:sp>
      <p:pic>
        <p:nvPicPr>
          <p:cNvPr id="1257" name="Shape 1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2651125"/>
            <a:ext cx="504825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Shape 1258"/>
          <p:cNvSpPr txBox="1"/>
          <p:nvPr/>
        </p:nvSpPr>
        <p:spPr>
          <a:xfrm>
            <a:off x="152400" y="1752600"/>
            <a:ext cx="36576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objects: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handling objects.</a:t>
            </a:r>
            <a:endParaRPr/>
          </a:p>
        </p:txBody>
      </p:sp>
      <p:sp>
        <p:nvSpPr>
          <p:cNvPr id="1259" name="Shape 1259"/>
          <p:cNvSpPr txBox="1"/>
          <p:nvPr/>
        </p:nvSpPr>
        <p:spPr>
          <a:xfrm>
            <a:off x="5334000" y="3468687"/>
            <a:ext cx="3810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ORB: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communication hub for  all objects in the system</a:t>
            </a:r>
            <a:endParaRPr/>
          </a:p>
        </p:txBody>
      </p:sp>
      <p:sp>
        <p:nvSpPr>
          <p:cNvPr id="1260" name="Shape 1260"/>
          <p:cNvSpPr txBox="1"/>
          <p:nvPr/>
        </p:nvSpPr>
        <p:spPr>
          <a:xfrm>
            <a:off x="2286000" y="5334000"/>
            <a:ext cx="4572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Services: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events, persistent objects, etc.</a:t>
            </a:r>
            <a:endParaRPr/>
          </a:p>
        </p:txBody>
      </p:sp>
      <p:sp>
        <p:nvSpPr>
          <p:cNvPr id="1261" name="Shape 1261"/>
          <p:cNvSpPr txBox="1"/>
          <p:nvPr/>
        </p:nvSpPr>
        <p:spPr>
          <a:xfrm>
            <a:off x="4724400" y="1752600"/>
            <a:ext cx="4572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facilities: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accessing databases, printing files, etc.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Models</a:t>
            </a:r>
            <a:endParaRPr/>
          </a:p>
        </p:txBody>
      </p:sp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Combine techniques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Goal: Merge parallelism and OOP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 Oriented Programming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Encapsulation, modularity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Separation of concerns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Concurrency/Parallelism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Increased efficiency of algorithms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Use objects as the basis (lends itself well to natural design of algorithms)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Build network-enabled applications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Objects on different machines/platforms communicate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Objects and Threads</a:t>
            </a:r>
            <a:endParaRPr/>
          </a:p>
        </p:txBody>
      </p:sp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C++ Model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tangentially related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Non-threaded program has one main thread of control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Pthreads (POSIX threads)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Invoke by giving a function pointer to any function in the system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Threads mostly lack awareness of OOP ideas and environment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Partially due to the hybrid nature of C++?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endParaRPr sz="1400" b="1" i="0" u="none" strike="noStrike" cap="non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Java Model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separate entities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Threads are objects in themselves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Can be joined together (complex object implements java.lang.Runnable)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BUT: Properties of connection between object and thread are not well-defined or understood</a:t>
            </a:r>
            <a:endParaRPr/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Java and Concurrency </a:t>
            </a:r>
            <a:endParaRPr/>
          </a:p>
        </p:txBody>
      </p:sp>
      <p:sp>
        <p:nvSpPr>
          <p:cNvPr id="1279" name="Shape 127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Java has a passive object model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Objects, threads separate entities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Primitive control over interactions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Synchronization capabilities also primitive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“Synchronized keyword” guarantees safety but not liveness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Deadlock is easy to create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Fair scheduling is not an option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What is Middleware?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Middleware is the software between the application programs and the Operating System/base networking.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An Integration Fabric that knits together applications, devices, systems software, data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Middleware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Provides a comprehensive set of higher-level distributed computing capabilities and a set of interfaces to access the capabilities of the system.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Includes software technologies to help manage complexity and heterogeneity inherent to the development of distributed systems/applications/information systems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Higher-level programming abstraction for developing distributed applications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Higher than “lower” level abstractions, such as sockets, monitors provided by the OS operating system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Socket: a communication end-point from which data can be read or onto which data can be written</a:t>
            </a:r>
            <a:endParaRPr dirty="0"/>
          </a:p>
          <a:p>
            <a:pPr marL="742950" marR="0" lvl="1" indent="-133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048309" y="6614044"/>
            <a:ext cx="34290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</a:t>
            </a:r>
            <a:r>
              <a:rPr lang="en-US" sz="11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Arno Jacobsen lectures, Univ. of Toronto</a:t>
            </a:r>
            <a:endParaRPr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Actors:  </a:t>
            </a:r>
            <a:b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Model of Distributed Objects</a:t>
            </a: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381000" y="29718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89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Shape 1286"/>
          <p:cNvSpPr txBox="1"/>
          <p:nvPr/>
        </p:nvSpPr>
        <p:spPr>
          <a:xfrm>
            <a:off x="1295400" y="3200400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7" name="Shape 1287"/>
          <p:cNvCxnSpPr/>
          <p:nvPr/>
        </p:nvCxnSpPr>
        <p:spPr>
          <a:xfrm>
            <a:off x="1295400" y="3352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8" name="Shape 1288"/>
          <p:cNvCxnSpPr/>
          <p:nvPr/>
        </p:nvCxnSpPr>
        <p:spPr>
          <a:xfrm>
            <a:off x="1295400" y="34290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9" name="Shape 1289"/>
          <p:cNvCxnSpPr/>
          <p:nvPr/>
        </p:nvCxnSpPr>
        <p:spPr>
          <a:xfrm>
            <a:off x="1295400" y="35052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0" name="Shape 1290"/>
          <p:cNvCxnSpPr/>
          <p:nvPr/>
        </p:nvCxnSpPr>
        <p:spPr>
          <a:xfrm>
            <a:off x="1295400" y="35814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1" name="Shape 1291"/>
          <p:cNvCxnSpPr/>
          <p:nvPr/>
        </p:nvCxnSpPr>
        <p:spPr>
          <a:xfrm>
            <a:off x="1295400" y="3657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2" name="Shape 1292"/>
          <p:cNvCxnSpPr/>
          <p:nvPr/>
        </p:nvCxnSpPr>
        <p:spPr>
          <a:xfrm>
            <a:off x="1295400" y="3276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Shape 1293"/>
          <p:cNvSpPr/>
          <p:nvPr/>
        </p:nvSpPr>
        <p:spPr>
          <a:xfrm>
            <a:off x="1447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Shape 1294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5" name="Shape 1295"/>
          <p:cNvCxnSpPr/>
          <p:nvPr/>
        </p:nvCxnSpPr>
        <p:spPr>
          <a:xfrm rot="5400000" flipH="1">
            <a:off x="933450" y="3829050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296" name="Shape 1296"/>
          <p:cNvSpPr/>
          <p:nvPr/>
        </p:nvSpPr>
        <p:spPr>
          <a:xfrm>
            <a:off x="663575" y="3309937"/>
            <a:ext cx="203200" cy="987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Shape 1297"/>
          <p:cNvSpPr txBox="1"/>
          <p:nvPr/>
        </p:nvSpPr>
        <p:spPr>
          <a:xfrm>
            <a:off x="381000" y="3200400"/>
            <a:ext cx="6937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/>
          </a:p>
        </p:txBody>
      </p:sp>
      <p:sp>
        <p:nvSpPr>
          <p:cNvPr id="1298" name="Shape 1298"/>
          <p:cNvSpPr txBox="1"/>
          <p:nvPr/>
        </p:nvSpPr>
        <p:spPr>
          <a:xfrm>
            <a:off x="1143000" y="30480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/>
          </a:p>
        </p:txBody>
      </p:sp>
      <p:sp>
        <p:nvSpPr>
          <p:cNvPr id="1299" name="Shape 1299"/>
          <p:cNvSpPr txBox="1"/>
          <p:nvPr/>
        </p:nvSpPr>
        <p:spPr>
          <a:xfrm>
            <a:off x="1371600" y="3810000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/>
          </a:p>
        </p:txBody>
      </p:sp>
      <p:sp>
        <p:nvSpPr>
          <p:cNvPr id="1300" name="Shape 1300"/>
          <p:cNvSpPr/>
          <p:nvPr/>
        </p:nvSpPr>
        <p:spPr>
          <a:xfrm>
            <a:off x="3451225" y="1795462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35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Shape 1301"/>
          <p:cNvSpPr txBox="1"/>
          <p:nvPr/>
        </p:nvSpPr>
        <p:spPr>
          <a:xfrm>
            <a:off x="4365625" y="2024062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2" name="Shape 1302"/>
          <p:cNvCxnSpPr/>
          <p:nvPr/>
        </p:nvCxnSpPr>
        <p:spPr>
          <a:xfrm>
            <a:off x="4365625" y="21764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3" name="Shape 1303"/>
          <p:cNvCxnSpPr/>
          <p:nvPr/>
        </p:nvCxnSpPr>
        <p:spPr>
          <a:xfrm>
            <a:off x="4365625" y="22526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4" name="Shape 1304"/>
          <p:cNvCxnSpPr/>
          <p:nvPr/>
        </p:nvCxnSpPr>
        <p:spPr>
          <a:xfrm>
            <a:off x="4365625" y="23288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5" name="Shape 1305"/>
          <p:cNvCxnSpPr/>
          <p:nvPr/>
        </p:nvCxnSpPr>
        <p:spPr>
          <a:xfrm>
            <a:off x="4365625" y="24050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6" name="Shape 1306"/>
          <p:cNvCxnSpPr/>
          <p:nvPr/>
        </p:nvCxnSpPr>
        <p:spPr>
          <a:xfrm>
            <a:off x="4365625" y="24812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7" name="Shape 1307"/>
          <p:cNvCxnSpPr/>
          <p:nvPr/>
        </p:nvCxnSpPr>
        <p:spPr>
          <a:xfrm>
            <a:off x="4365625" y="21002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Shape 1308"/>
          <p:cNvSpPr/>
          <p:nvPr/>
        </p:nvSpPr>
        <p:spPr>
          <a:xfrm>
            <a:off x="4518025" y="286226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Shape 1309"/>
          <p:cNvSpPr/>
          <p:nvPr/>
        </p:nvSpPr>
        <p:spPr>
          <a:xfrm>
            <a:off x="4518025" y="309086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0" name="Shape 1310"/>
          <p:cNvCxnSpPr/>
          <p:nvPr/>
        </p:nvCxnSpPr>
        <p:spPr>
          <a:xfrm rot="5400000" flipH="1">
            <a:off x="4003675" y="2652712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11" name="Shape 1311"/>
          <p:cNvSpPr/>
          <p:nvPr/>
        </p:nvSpPr>
        <p:spPr>
          <a:xfrm>
            <a:off x="3733800" y="2133600"/>
            <a:ext cx="203200" cy="987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Shape 1312"/>
          <p:cNvSpPr txBox="1"/>
          <p:nvPr/>
        </p:nvSpPr>
        <p:spPr>
          <a:xfrm>
            <a:off x="3451225" y="2024062"/>
            <a:ext cx="6937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/>
          </a:p>
        </p:txBody>
      </p:sp>
      <p:sp>
        <p:nvSpPr>
          <p:cNvPr id="1313" name="Shape 1313"/>
          <p:cNvSpPr txBox="1"/>
          <p:nvPr/>
        </p:nvSpPr>
        <p:spPr>
          <a:xfrm>
            <a:off x="4953000" y="20574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/>
          </a:p>
        </p:txBody>
      </p:sp>
      <p:sp>
        <p:nvSpPr>
          <p:cNvPr id="1314" name="Shape 1314"/>
          <p:cNvSpPr txBox="1"/>
          <p:nvPr/>
        </p:nvSpPr>
        <p:spPr>
          <a:xfrm>
            <a:off x="4441825" y="2633662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/>
          </a:p>
        </p:txBody>
      </p:sp>
      <p:sp>
        <p:nvSpPr>
          <p:cNvPr id="1315" name="Shape 1315"/>
          <p:cNvSpPr/>
          <p:nvPr/>
        </p:nvSpPr>
        <p:spPr>
          <a:xfrm>
            <a:off x="3657600" y="38100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35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Shape 1316"/>
          <p:cNvSpPr txBox="1"/>
          <p:nvPr/>
        </p:nvSpPr>
        <p:spPr>
          <a:xfrm>
            <a:off x="4572000" y="4038600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7" name="Shape 1317"/>
          <p:cNvCxnSpPr/>
          <p:nvPr/>
        </p:nvCxnSpPr>
        <p:spPr>
          <a:xfrm>
            <a:off x="4572000" y="41910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18" name="Shape 1318"/>
          <p:cNvCxnSpPr/>
          <p:nvPr/>
        </p:nvCxnSpPr>
        <p:spPr>
          <a:xfrm>
            <a:off x="4572000" y="42672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19" name="Shape 1319"/>
          <p:cNvCxnSpPr/>
          <p:nvPr/>
        </p:nvCxnSpPr>
        <p:spPr>
          <a:xfrm>
            <a:off x="4572000" y="43434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20" name="Shape 1320"/>
          <p:cNvCxnSpPr/>
          <p:nvPr/>
        </p:nvCxnSpPr>
        <p:spPr>
          <a:xfrm>
            <a:off x="4572000" y="4419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21" name="Shape 1321"/>
          <p:cNvCxnSpPr/>
          <p:nvPr/>
        </p:nvCxnSpPr>
        <p:spPr>
          <a:xfrm>
            <a:off x="4572000" y="4495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22" name="Shape 1322"/>
          <p:cNvCxnSpPr/>
          <p:nvPr/>
        </p:nvCxnSpPr>
        <p:spPr>
          <a:xfrm>
            <a:off x="4572000" y="4114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3" name="Shape 1323"/>
          <p:cNvSpPr/>
          <p:nvPr/>
        </p:nvSpPr>
        <p:spPr>
          <a:xfrm>
            <a:off x="4724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Shape 1324"/>
          <p:cNvSpPr/>
          <p:nvPr/>
        </p:nvSpPr>
        <p:spPr>
          <a:xfrm>
            <a:off x="4724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5" name="Shape 1325"/>
          <p:cNvCxnSpPr/>
          <p:nvPr/>
        </p:nvCxnSpPr>
        <p:spPr>
          <a:xfrm rot="5400000" flipH="1">
            <a:off x="4210050" y="4667250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26" name="Shape 1326"/>
          <p:cNvSpPr/>
          <p:nvPr/>
        </p:nvSpPr>
        <p:spPr>
          <a:xfrm>
            <a:off x="3940175" y="4148137"/>
            <a:ext cx="203200" cy="987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Shape 1327"/>
          <p:cNvSpPr txBox="1"/>
          <p:nvPr/>
        </p:nvSpPr>
        <p:spPr>
          <a:xfrm>
            <a:off x="3429000" y="4038600"/>
            <a:ext cx="9223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/>
          </a:p>
        </p:txBody>
      </p:sp>
      <p:sp>
        <p:nvSpPr>
          <p:cNvPr id="1328" name="Shape 1328"/>
          <p:cNvSpPr txBox="1"/>
          <p:nvPr/>
        </p:nvSpPr>
        <p:spPr>
          <a:xfrm>
            <a:off x="4419600" y="38862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/>
          </a:p>
        </p:txBody>
      </p:sp>
      <p:sp>
        <p:nvSpPr>
          <p:cNvPr id="1329" name="Shape 1329"/>
          <p:cNvSpPr txBox="1"/>
          <p:nvPr/>
        </p:nvSpPr>
        <p:spPr>
          <a:xfrm>
            <a:off x="4648200" y="4648200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/>
          </a:p>
        </p:txBody>
      </p:sp>
      <p:sp>
        <p:nvSpPr>
          <p:cNvPr id="1330" name="Shape 1330"/>
          <p:cNvSpPr txBox="1"/>
          <p:nvPr/>
        </p:nvSpPr>
        <p:spPr>
          <a:xfrm>
            <a:off x="1676400" y="2667000"/>
            <a:ext cx="990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/>
          </a:p>
        </p:txBody>
      </p:sp>
      <p:sp>
        <p:nvSpPr>
          <p:cNvPr id="1331" name="Shape 1331"/>
          <p:cNvSpPr txBox="1"/>
          <p:nvPr/>
        </p:nvSpPr>
        <p:spPr>
          <a:xfrm>
            <a:off x="2689225" y="1947862"/>
            <a:ext cx="728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/>
          </a:p>
        </p:txBody>
      </p:sp>
      <p:sp>
        <p:nvSpPr>
          <p:cNvPr id="1332" name="Shape 1332"/>
          <p:cNvSpPr txBox="1"/>
          <p:nvPr/>
        </p:nvSpPr>
        <p:spPr>
          <a:xfrm>
            <a:off x="3429000" y="3581400"/>
            <a:ext cx="728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/>
          </a:p>
        </p:txBody>
      </p:sp>
      <p:cxnSp>
        <p:nvCxnSpPr>
          <p:cNvPr id="1333" name="Shape 1333"/>
          <p:cNvCxnSpPr/>
          <p:nvPr/>
        </p:nvCxnSpPr>
        <p:spPr>
          <a:xfrm rot="10800000" flipH="1">
            <a:off x="1981200" y="2895600"/>
            <a:ext cx="15240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334" name="Shape 1334"/>
          <p:cNvCxnSpPr/>
          <p:nvPr/>
        </p:nvCxnSpPr>
        <p:spPr>
          <a:xfrm rot="10800000">
            <a:off x="2133600" y="3657600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35" name="Shape 1335"/>
          <p:cNvSpPr txBox="1"/>
          <p:nvPr/>
        </p:nvSpPr>
        <p:spPr>
          <a:xfrm>
            <a:off x="2895600" y="3124200"/>
            <a:ext cx="776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</a:t>
            </a:r>
            <a:endParaRPr/>
          </a:p>
        </p:txBody>
      </p:sp>
      <p:sp>
        <p:nvSpPr>
          <p:cNvPr id="1336" name="Shape 1336"/>
          <p:cNvSpPr txBox="1"/>
          <p:nvPr/>
        </p:nvSpPr>
        <p:spPr>
          <a:xfrm>
            <a:off x="5334000" y="2743200"/>
            <a:ext cx="3657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/>
              <a:buNone/>
            </a:pPr>
            <a:r>
              <a:rPr lang="en-US" sz="1800" b="1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Actor system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collection of independent agents interacting via message passing</a:t>
            </a:r>
            <a:endParaRPr/>
          </a:p>
        </p:txBody>
      </p:sp>
      <p:sp>
        <p:nvSpPr>
          <p:cNvPr id="1337" name="Shape 1337"/>
          <p:cNvSpPr txBox="1"/>
          <p:nvPr/>
        </p:nvSpPr>
        <p:spPr>
          <a:xfrm>
            <a:off x="228600" y="5486400"/>
            <a:ext cx="5867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actor can do one of three things: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actor and initialize its behavior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a message to an existing actor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its local state or behavior</a:t>
            </a:r>
            <a:endParaRPr/>
          </a:p>
        </p:txBody>
      </p:sp>
      <p:sp>
        <p:nvSpPr>
          <p:cNvPr id="1338" name="Shape 1338"/>
          <p:cNvSpPr txBox="1"/>
          <p:nvPr/>
        </p:nvSpPr>
        <p:spPr>
          <a:xfrm>
            <a:off x="5943600" y="4191000"/>
            <a:ext cx="2895600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/>
              <a:buNone/>
            </a:pPr>
            <a:r>
              <a:rPr lang="en-US" sz="1800" b="1" i="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Acquaintances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initial, created, acquired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Sensitive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Asynchronous communication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Systems Views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operating system is “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software that makes the 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underlying hardware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usable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Similarly, a middleware system  makes the distributed system programmable and manageable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Bare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machines without an OS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could be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programmed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programs could be written in assembly, but higher-level languages are far more productive for this purpose</a:t>
            </a:r>
            <a:endParaRPr sz="24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applications can be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developed without middleware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But far more cumbersome</a:t>
            </a:r>
            <a:endParaRPr dirty="0"/>
          </a:p>
        </p:txBody>
      </p:sp>
      <p:sp>
        <p:nvSpPr>
          <p:cNvPr id="189" name="Shape 189"/>
          <p:cNvSpPr txBox="1"/>
          <p:nvPr/>
        </p:nvSpPr>
        <p:spPr>
          <a:xfrm>
            <a:off x="5410200" y="6596062"/>
            <a:ext cx="35814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cf:  Arno Jacobsen lectures, Univ. of Toronto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4651</Words>
  <Application>Microsoft Macintosh PowerPoint</Application>
  <PresentationFormat>On-screen Show (4:3)</PresentationFormat>
  <Paragraphs>1093</Paragraphs>
  <Slides>80</Slides>
  <Notes>67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1_Contemporary Portrait</vt:lpstr>
      <vt:lpstr>4_Contemporary Portrait</vt:lpstr>
      <vt:lpstr>3_Contemporary Portrait</vt:lpstr>
      <vt:lpstr>Distributed Systems   Middleware</vt:lpstr>
      <vt:lpstr>CS 237/NetSys 260   Distributed Systems Middleware Spring 2018</vt:lpstr>
      <vt:lpstr>Course logistics and details</vt:lpstr>
      <vt:lpstr>Course logistics and details</vt:lpstr>
      <vt:lpstr>CompSci 237 Grading Policy</vt:lpstr>
      <vt:lpstr>Course Events and Schedules</vt:lpstr>
      <vt:lpstr>Lecture schedule</vt:lpstr>
      <vt:lpstr>What is Middleware?</vt:lpstr>
      <vt:lpstr>Middleware Systems Views</vt:lpstr>
      <vt:lpstr>PowerPoint Presentation</vt:lpstr>
      <vt:lpstr>Various Middlewares…</vt:lpstr>
      <vt:lpstr>New application domains</vt:lpstr>
      <vt:lpstr>PowerPoint Presentation</vt:lpstr>
      <vt:lpstr>New application domains</vt:lpstr>
      <vt:lpstr>Extending the OSI Layering for the Software Infrastructure</vt:lpstr>
      <vt:lpstr>Distributed Systems</vt:lpstr>
      <vt:lpstr>What is a Distributed System?</vt:lpstr>
      <vt:lpstr>What is a Distributed System?</vt:lpstr>
      <vt:lpstr>What is a Distributed System?</vt:lpstr>
      <vt:lpstr>Characterizing Distributed Systems</vt:lpstr>
      <vt:lpstr>Why Distributed Computing?</vt:lpstr>
      <vt:lpstr>Why are Distributed Systems Hard?</vt:lpstr>
      <vt:lpstr>Design goals of a distributed system</vt:lpstr>
      <vt:lpstr>PowerPoint Presentation</vt:lpstr>
      <vt:lpstr>PowerPoint Presentation</vt:lpstr>
      <vt:lpstr>PowerPoint Presentation</vt:lpstr>
      <vt:lpstr>PowerPoint Presentation</vt:lpstr>
      <vt:lpstr>Distributed Systems &amp; Middleware Research at UC Irvine</vt:lpstr>
      <vt:lpstr>Mobile Middleware</vt:lpstr>
      <vt:lpstr>PowerPoint Presentation</vt:lpstr>
      <vt:lpstr>Middleware for Pervasive Systems - UCI I-Sensorium Infrastructure</vt:lpstr>
      <vt:lpstr>Mote Sensor Deployment</vt:lpstr>
      <vt:lpstr>UC Irvine Sensorium Boxes  (building on Caltech CSN project) </vt:lpstr>
      <vt:lpstr>SATware: A semantic middleware for  multisensor applications</vt:lpstr>
      <vt:lpstr>PowerPoint Presentation</vt:lpstr>
      <vt:lpstr>MINA: A Multinetwork Information Architecture</vt:lpstr>
      <vt:lpstr>Next Generation Notification Systems </vt:lpstr>
      <vt:lpstr>Societal Scale Information Sharing</vt:lpstr>
      <vt:lpstr> Modeling Distributed Systems</vt:lpstr>
      <vt:lpstr>Classifying Distributed Systems</vt:lpstr>
      <vt:lpstr>Architectural Models</vt:lpstr>
      <vt:lpstr>Architectural Models</vt:lpstr>
      <vt:lpstr>Architectural Models</vt:lpstr>
      <vt:lpstr>Computation in distributed systems</vt:lpstr>
      <vt:lpstr>Concurrency issues</vt:lpstr>
      <vt:lpstr>Flynn’s Taxonomy for Parallel Computing</vt:lpstr>
      <vt:lpstr>SISD (Single Instruction Single Data Stream)</vt:lpstr>
      <vt:lpstr>SIMD</vt:lpstr>
      <vt:lpstr>MISD (Multiple Instruction Single Data)</vt:lpstr>
      <vt:lpstr>MIMD</vt:lpstr>
      <vt:lpstr>Communication in Distributed Systems</vt:lpstr>
      <vt:lpstr>Message Passing</vt:lpstr>
      <vt:lpstr>Messaging issues</vt:lpstr>
      <vt:lpstr>Synchronous vs. Asynchronous</vt:lpstr>
      <vt:lpstr>Remote Procedure Call</vt:lpstr>
      <vt:lpstr>Distributed Shared Memory</vt:lpstr>
      <vt:lpstr>Fault Models in Distributed Systems</vt:lpstr>
      <vt:lpstr>Other Fault Models in Distributed Systems</vt:lpstr>
      <vt:lpstr>Failure Models</vt:lpstr>
      <vt:lpstr>Failure Models</vt:lpstr>
      <vt:lpstr>Other distributed system issues</vt:lpstr>
      <vt:lpstr>Traditional Systems - Client/Server Computing</vt:lpstr>
      <vt:lpstr>Client/Server Models</vt:lpstr>
      <vt:lpstr>Distributed Systems Middleware</vt:lpstr>
      <vt:lpstr>Useful Middleware Services</vt:lpstr>
      <vt:lpstr>Types of Middleware</vt:lpstr>
      <vt:lpstr>Additional Slides</vt:lpstr>
      <vt:lpstr>Integrated Sets Middleware</vt:lpstr>
      <vt:lpstr>Distributed Computing Environment (DCE)</vt:lpstr>
      <vt:lpstr>Integration Frameworks Middleware</vt:lpstr>
      <vt:lpstr>A Sample Network Management Framework (WebNMS)</vt:lpstr>
      <vt:lpstr>Distributed Object Computing</vt:lpstr>
      <vt:lpstr>More middlewares</vt:lpstr>
      <vt:lpstr>Distributed Objects</vt:lpstr>
      <vt:lpstr>CORBA</vt:lpstr>
      <vt:lpstr>The Object Management Architecture (OMA)</vt:lpstr>
      <vt:lpstr>Distributed Object Models</vt:lpstr>
      <vt:lpstr>Objects and Threads</vt:lpstr>
      <vt:lpstr>Java and Concurrency </vt:lpstr>
      <vt:lpstr>Actors:   A Model of Distributed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  Middleware</dc:title>
  <cp:lastModifiedBy>Nalini Venkat</cp:lastModifiedBy>
  <cp:revision>9</cp:revision>
  <dcterms:modified xsi:type="dcterms:W3CDTF">2018-04-04T22:09:24Z</dcterms:modified>
</cp:coreProperties>
</file>