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310" r:id="rId3"/>
    <p:sldId id="309" r:id="rId4"/>
    <p:sldId id="279" r:id="rId5"/>
    <p:sldId id="308" r:id="rId6"/>
    <p:sldId id="259" r:id="rId7"/>
    <p:sldId id="257" r:id="rId8"/>
    <p:sldId id="258" r:id="rId9"/>
    <p:sldId id="281" r:id="rId10"/>
    <p:sldId id="263" r:id="rId11"/>
    <p:sldId id="327" r:id="rId12"/>
    <p:sldId id="311" r:id="rId13"/>
    <p:sldId id="282" r:id="rId14"/>
    <p:sldId id="280" r:id="rId15"/>
    <p:sldId id="270" r:id="rId16"/>
    <p:sldId id="319" r:id="rId17"/>
    <p:sldId id="320" r:id="rId18"/>
    <p:sldId id="322" r:id="rId19"/>
    <p:sldId id="328" r:id="rId20"/>
    <p:sldId id="306" r:id="rId21"/>
    <p:sldId id="284" r:id="rId22"/>
    <p:sldId id="285" r:id="rId23"/>
    <p:sldId id="325" r:id="rId24"/>
    <p:sldId id="324" r:id="rId25"/>
    <p:sldId id="326" r:id="rId26"/>
    <p:sldId id="286" r:id="rId27"/>
    <p:sldId id="287" r:id="rId28"/>
    <p:sldId id="288" r:id="rId29"/>
    <p:sldId id="330" r:id="rId30"/>
    <p:sldId id="329" r:id="rId31"/>
    <p:sldId id="289" r:id="rId32"/>
    <p:sldId id="290" r:id="rId33"/>
    <p:sldId id="291" r:id="rId34"/>
    <p:sldId id="313" r:id="rId35"/>
    <p:sldId id="314" r:id="rId36"/>
    <p:sldId id="315" r:id="rId37"/>
    <p:sldId id="316" r:id="rId38"/>
    <p:sldId id="317" r:id="rId39"/>
    <p:sldId id="318" r:id="rId40"/>
    <p:sldId id="321" r:id="rId41"/>
    <p:sldId id="312" r:id="rId42"/>
    <p:sldId id="292" r:id="rId43"/>
    <p:sldId id="293" r:id="rId44"/>
    <p:sldId id="294" r:id="rId45"/>
    <p:sldId id="271" r:id="rId46"/>
    <p:sldId id="296" r:id="rId47"/>
    <p:sldId id="272" r:id="rId48"/>
    <p:sldId id="298" r:id="rId49"/>
    <p:sldId id="299" r:id="rId50"/>
    <p:sldId id="297" r:id="rId51"/>
    <p:sldId id="302" r:id="rId52"/>
    <p:sldId id="300" r:id="rId53"/>
    <p:sldId id="301" r:id="rId54"/>
    <p:sldId id="303" r:id="rId55"/>
    <p:sldId id="304" r:id="rId56"/>
    <p:sldId id="305" r:id="rId57"/>
    <p:sldId id="274" r:id="rId58"/>
    <p:sldId id="260" r:id="rId59"/>
    <p:sldId id="269" r:id="rId60"/>
    <p:sldId id="264" r:id="rId61"/>
    <p:sldId id="267" r:id="rId62"/>
    <p:sldId id="277" r:id="rId63"/>
    <p:sldId id="261" r:id="rId64"/>
    <p:sldId id="266" r:id="rId65"/>
    <p:sldId id="262" r:id="rId66"/>
    <p:sldId id="268" r:id="rId67"/>
    <p:sldId id="275" r:id="rId68"/>
    <p:sldId id="32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655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outlineViewPr>
    <p:cViewPr>
      <p:scale>
        <a:sx n="33" d="100"/>
        <a:sy n="33" d="100"/>
      </p:scale>
      <p:origin x="0" y="-46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D2609-89A3-7747-A1DF-3653E110A084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B6A0C-1457-7F48-9AC1-8DC29A21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36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6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2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0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7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31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0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B6A0C-1457-7F48-9AC1-8DC29A2183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0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2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6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4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A0FEE-573B-BD4C-B4E1-255727103B79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EC56A-FFDE-B641-BE44-5D790C2F9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dictionary/contrive" TargetMode="External"/><Relationship Id="rId2" Type="http://schemas.openxmlformats.org/officeDocument/2006/relationships/hyperlink" Target="http://www.merriam-webster.com/dictionary/devi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rriam-webster.com/dictionary/inten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i="1" dirty="0"/>
              <a:t>is</a:t>
            </a:r>
            <a:r>
              <a:rPr lang="en-US" dirty="0"/>
              <a:t> it?</a:t>
            </a:r>
          </a:p>
        </p:txBody>
      </p:sp>
    </p:spTree>
    <p:extLst>
      <p:ext uri="{BB962C8B-B14F-4D97-AF65-F5344CB8AC3E}">
        <p14:creationId xmlns:p14="http://schemas.microsoft.com/office/powerpoint/2010/main" val="9963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23" y="1377538"/>
            <a:ext cx="356667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87" y="1377538"/>
            <a:ext cx="28936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062C-B4CD-4590-8509-8E9D94B5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02B3CDA4-14B9-44AE-B68D-6402068F5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4887" y="1433289"/>
            <a:ext cx="2562225" cy="3857625"/>
          </a:xfrm>
        </p:spPr>
      </p:pic>
    </p:spTree>
    <p:extLst>
      <p:ext uri="{BB962C8B-B14F-4D97-AF65-F5344CB8AC3E}">
        <p14:creationId xmlns:p14="http://schemas.microsoft.com/office/powerpoint/2010/main" val="131554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20" y="1377538"/>
            <a:ext cx="2908527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39" y="1377538"/>
            <a:ext cx="3347629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88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57" y="252662"/>
            <a:ext cx="8367017" cy="6275263"/>
          </a:xfrm>
        </p:spPr>
      </p:pic>
    </p:spTree>
    <p:extLst>
      <p:ext uri="{BB962C8B-B14F-4D97-AF65-F5344CB8AC3E}">
        <p14:creationId xmlns:p14="http://schemas.microsoft.com/office/powerpoint/2010/main" val="7942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4" y="276727"/>
            <a:ext cx="9552765" cy="6371354"/>
          </a:xfrm>
        </p:spPr>
      </p:pic>
    </p:spTree>
    <p:extLst>
      <p:ext uri="{BB962C8B-B14F-4D97-AF65-F5344CB8AC3E}">
        <p14:creationId xmlns:p14="http://schemas.microsoft.com/office/powerpoint/2010/main" val="6713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Systems design</a:t>
            </a:r>
          </a:p>
          <a:p>
            <a:pPr lvl="1"/>
            <a:r>
              <a:rPr lang="en-US" dirty="0"/>
              <a:t>Game design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294" y="611019"/>
            <a:ext cx="4853036" cy="5596158"/>
          </a:xfrm>
        </p:spPr>
      </p:pic>
    </p:spTree>
    <p:extLst>
      <p:ext uri="{BB962C8B-B14F-4D97-AF65-F5344CB8AC3E}">
        <p14:creationId xmlns:p14="http://schemas.microsoft.com/office/powerpoint/2010/main" val="1704417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788" y="396240"/>
            <a:ext cx="10801492" cy="6075839"/>
          </a:xfrm>
        </p:spPr>
      </p:pic>
    </p:spTree>
    <p:extLst>
      <p:ext uri="{BB962C8B-B14F-4D97-AF65-F5344CB8AC3E}">
        <p14:creationId xmlns:p14="http://schemas.microsoft.com/office/powerpoint/2010/main" val="428571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/>
          <a:srcRect r="7004" b="1"/>
          <a:stretch/>
        </p:blipFill>
        <p:spPr>
          <a:xfrm>
            <a:off x="2148396" y="259119"/>
            <a:ext cx="7846643" cy="63281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423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is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it when we see it</a:t>
            </a:r>
          </a:p>
          <a:p>
            <a:pPr lvl="1"/>
            <a:r>
              <a:rPr lang="en-US" dirty="0"/>
              <a:t>Some terms are difficult to define </a:t>
            </a:r>
          </a:p>
          <a:p>
            <a:pPr lvl="2"/>
            <a:r>
              <a:rPr lang="en-US" dirty="0"/>
              <a:t>Consider ethics</a:t>
            </a:r>
          </a:p>
          <a:p>
            <a:pPr lvl="1"/>
            <a:r>
              <a:rPr lang="en-US" dirty="0"/>
              <a:t>Even so, we know them when we see them</a:t>
            </a:r>
          </a:p>
          <a:p>
            <a:pPr lvl="2"/>
            <a:r>
              <a:rPr lang="en-US" dirty="0"/>
              <a:t>Ethical / Unethical</a:t>
            </a:r>
          </a:p>
          <a:p>
            <a:pPr lvl="2"/>
            <a:r>
              <a:rPr lang="en-US" dirty="0"/>
              <a:t>Good design / poor design</a:t>
            </a:r>
          </a:p>
          <a:p>
            <a:pPr lvl="1"/>
            <a:r>
              <a:rPr lang="en-US" dirty="0"/>
              <a:t>Their innate, inherent, multiple characteristics are why we have trouble formally defining them</a:t>
            </a:r>
          </a:p>
          <a:p>
            <a:pPr lvl="1"/>
            <a:r>
              <a:rPr lang="en-US" dirty="0"/>
              <a:t>The issue arises from individual tastes, which makes definitions difficult to apply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2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Systems design</a:t>
            </a:r>
          </a:p>
          <a:p>
            <a:pPr lvl="1"/>
            <a:r>
              <a:rPr lang="en-US" dirty="0"/>
              <a:t>Game design</a:t>
            </a:r>
          </a:p>
          <a:p>
            <a:pPr lvl="1"/>
            <a:r>
              <a:rPr lang="en-US" dirty="0"/>
              <a:t>Automotive design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68" y="935289"/>
            <a:ext cx="9700877" cy="4924090"/>
          </a:xfrm>
        </p:spPr>
      </p:pic>
    </p:spTree>
    <p:extLst>
      <p:ext uri="{BB962C8B-B14F-4D97-AF65-F5344CB8AC3E}">
        <p14:creationId xmlns:p14="http://schemas.microsoft.com/office/powerpoint/2010/main" val="16095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02" b="81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1" y="589547"/>
            <a:ext cx="7514056" cy="5635542"/>
          </a:xfrm>
        </p:spPr>
      </p:pic>
    </p:spTree>
    <p:extLst>
      <p:ext uri="{BB962C8B-B14F-4D97-AF65-F5344CB8AC3E}">
        <p14:creationId xmlns:p14="http://schemas.microsoft.com/office/powerpoint/2010/main" val="30190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42" y="0"/>
            <a:ext cx="12198342" cy="6861568"/>
          </a:xfrm>
        </p:spPr>
      </p:pic>
    </p:spTree>
    <p:extLst>
      <p:ext uri="{BB962C8B-B14F-4D97-AF65-F5344CB8AC3E}">
        <p14:creationId xmlns:p14="http://schemas.microsoft.com/office/powerpoint/2010/main" val="8430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Systems design</a:t>
            </a:r>
          </a:p>
          <a:p>
            <a:pPr lvl="1"/>
            <a:r>
              <a:rPr lang="en-US" dirty="0"/>
              <a:t>Game design</a:t>
            </a:r>
          </a:p>
          <a:p>
            <a:pPr lvl="1"/>
            <a:r>
              <a:rPr lang="en-US" dirty="0"/>
              <a:t>Automotive design</a:t>
            </a:r>
          </a:p>
          <a:p>
            <a:pPr lvl="1"/>
            <a:r>
              <a:rPr lang="en-US" dirty="0"/>
              <a:t>Structural design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77" y="613611"/>
            <a:ext cx="8366343" cy="5575384"/>
          </a:xfrm>
        </p:spPr>
      </p:pic>
    </p:spTree>
    <p:extLst>
      <p:ext uri="{BB962C8B-B14F-4D97-AF65-F5344CB8AC3E}">
        <p14:creationId xmlns:p14="http://schemas.microsoft.com/office/powerpoint/2010/main" val="20645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" y="770021"/>
            <a:ext cx="9661732" cy="5346784"/>
          </a:xfrm>
        </p:spPr>
      </p:pic>
    </p:spTree>
    <p:extLst>
      <p:ext uri="{BB962C8B-B14F-4D97-AF65-F5344CB8AC3E}">
        <p14:creationId xmlns:p14="http://schemas.microsoft.com/office/powerpoint/2010/main" val="938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7FB94-4000-4B73-9B3F-61DCFB89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Brutalist Architecture</a:t>
            </a:r>
          </a:p>
        </p:txBody>
      </p:sp>
      <p:pic>
        <p:nvPicPr>
          <p:cNvPr id="12" name="Picture 11" descr="A large building&#10;&#10;Description automatically generated">
            <a:extLst>
              <a:ext uri="{FF2B5EF4-FFF2-40B4-BE49-F238E27FC236}">
                <a16:creationId xmlns:a16="http://schemas.microsoft.com/office/drawing/2014/main" id="{97D00B27-F177-4367-8BC8-866C9DA44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" r="6556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7" name="Picture 16" descr="An empty parking lot in front of a building&#10;&#10;Description automatically generated">
            <a:extLst>
              <a:ext uri="{FF2B5EF4-FFF2-40B4-BE49-F238E27FC236}">
                <a16:creationId xmlns:a16="http://schemas.microsoft.com/office/drawing/2014/main" id="{B77F8793-58B6-49CA-9D1F-D2401135E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5" r="17060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Picture 7" descr="A large building&#10;&#10;Description automatically generated">
            <a:extLst>
              <a:ext uri="{FF2B5EF4-FFF2-40B4-BE49-F238E27FC236}">
                <a16:creationId xmlns:a16="http://schemas.microsoft.com/office/drawing/2014/main" id="{FDC429D4-D434-47EB-BA0D-5BC1AF517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13" r="6647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large building&#10;&#10;Description automatically generated">
            <a:extLst>
              <a:ext uri="{FF2B5EF4-FFF2-40B4-BE49-F238E27FC236}">
                <a16:creationId xmlns:a16="http://schemas.microsoft.com/office/drawing/2014/main" id="{78D32405-ECB6-4D4E-BBE5-439E39E81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9" r="2207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Full Definition of </a:t>
            </a:r>
            <a:r>
              <a:rPr lang="en-US" b="1" i="1" dirty="0"/>
              <a:t>DESIGN (Merriam Webster)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transitive verb</a:t>
            </a:r>
          </a:p>
          <a:p>
            <a:pPr marL="0" indent="0">
              <a:buNone/>
            </a:pPr>
            <a:r>
              <a:rPr lang="en-US" dirty="0"/>
              <a:t>1 </a:t>
            </a:r>
            <a:r>
              <a:rPr lang="en-US" b="1" dirty="0"/>
              <a:t>:</a:t>
            </a:r>
            <a:r>
              <a:rPr lang="en-US" dirty="0"/>
              <a:t>  to create, fashion, execute, or construct according to plan </a:t>
            </a:r>
            <a:r>
              <a:rPr lang="en-US" b="1" dirty="0"/>
              <a:t>:</a:t>
            </a:r>
            <a:r>
              <a:rPr lang="en-US" dirty="0"/>
              <a:t>  </a:t>
            </a:r>
            <a:r>
              <a:rPr lang="en-US" dirty="0">
                <a:hlinkClick r:id="rId2"/>
              </a:rPr>
              <a:t>devise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contrive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 </a:t>
            </a:r>
            <a:r>
              <a:rPr lang="en-US" i="1" dirty="0"/>
              <a:t>a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  to conceive and plan out in the mind &lt;he </a:t>
            </a:r>
            <a:r>
              <a:rPr lang="en-US" i="1" dirty="0"/>
              <a:t>designed</a:t>
            </a:r>
            <a:r>
              <a:rPr lang="en-US" dirty="0"/>
              <a:t> the perfect crime&gt; </a:t>
            </a:r>
          </a:p>
          <a:p>
            <a:pPr marL="0" indent="0">
              <a:buNone/>
            </a:pPr>
            <a:r>
              <a:rPr lang="en-US" i="1" dirty="0"/>
              <a:t>   b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  to have as a purpose </a:t>
            </a:r>
            <a:r>
              <a:rPr lang="en-US" b="1" dirty="0"/>
              <a:t>:</a:t>
            </a:r>
            <a:r>
              <a:rPr lang="en-US" dirty="0"/>
              <a:t>  </a:t>
            </a:r>
            <a:r>
              <a:rPr lang="en-US" dirty="0">
                <a:hlinkClick r:id="rId4"/>
              </a:rPr>
              <a:t>intend</a:t>
            </a:r>
            <a:r>
              <a:rPr lang="en-US" dirty="0"/>
              <a:t> &lt;she </a:t>
            </a:r>
            <a:r>
              <a:rPr lang="en-US" i="1" dirty="0"/>
              <a:t>designed</a:t>
            </a:r>
            <a:r>
              <a:rPr lang="en-US" dirty="0"/>
              <a:t> to excel in her studies&gt; </a:t>
            </a:r>
          </a:p>
          <a:p>
            <a:pPr marL="0" indent="0">
              <a:buNone/>
            </a:pPr>
            <a:r>
              <a:rPr lang="en-US" i="1" dirty="0"/>
              <a:t>   c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  to devise for a specific function or end &lt;a book </a:t>
            </a:r>
            <a:r>
              <a:rPr lang="en-US" i="1" dirty="0"/>
              <a:t>designed</a:t>
            </a:r>
            <a:r>
              <a:rPr lang="en-US" dirty="0"/>
              <a:t> primarily as a college               </a:t>
            </a:r>
          </a:p>
          <a:p>
            <a:pPr marL="0" indent="0">
              <a:buNone/>
            </a:pPr>
            <a:r>
              <a:rPr lang="en-US" dirty="0"/>
              <a:t>         textbook&gt;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 </a:t>
            </a:r>
            <a:r>
              <a:rPr lang="en-US" i="1" dirty="0"/>
              <a:t>a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  to make a drawing, pattern, or sketch of </a:t>
            </a:r>
          </a:p>
          <a:p>
            <a:pPr marL="0" indent="0">
              <a:buNone/>
            </a:pPr>
            <a:r>
              <a:rPr lang="en-US" i="1" dirty="0"/>
              <a:t>   b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  to draw the plans for &lt;</a:t>
            </a:r>
            <a:r>
              <a:rPr lang="en-US" i="1" dirty="0"/>
              <a:t>design</a:t>
            </a:r>
            <a:r>
              <a:rPr lang="en-US" dirty="0"/>
              <a:t> a building&gt;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7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uilding that has 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8FA656B1-9D08-409F-850A-BA61330BC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1" r="10070" b="3"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5" name="Content Placeholder 4" descr="A close up of a sign&#10;&#10;Description generated with high confidence">
            <a:extLst>
              <a:ext uri="{FF2B5EF4-FFF2-40B4-BE49-F238E27FC236}">
                <a16:creationId xmlns:a16="http://schemas.microsoft.com/office/drawing/2014/main" id="{D03E92D6-0C2F-41F5-B04F-86451E358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620" r="3" b="3"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9" name="Picture 8" descr="A picture containing sky, outdoor, road, building&#10;&#10;Description generated with very high confidence">
            <a:extLst>
              <a:ext uri="{FF2B5EF4-FFF2-40B4-BE49-F238E27FC236}">
                <a16:creationId xmlns:a16="http://schemas.microsoft.com/office/drawing/2014/main" id="{558892D7-FCA5-4FB6-A9AF-D1710FBD6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21" r="21927"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11" name="Picture 10" descr="A picture containing sky, table&#10;&#10;Description generated with very high confidence">
            <a:extLst>
              <a:ext uri="{FF2B5EF4-FFF2-40B4-BE49-F238E27FC236}">
                <a16:creationId xmlns:a16="http://schemas.microsoft.com/office/drawing/2014/main" id="{EF210B0D-8D6E-480C-B64F-680C684DE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673" r="-1" b="9724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77FB94-4000-4B73-9B3F-61DCFB89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Googie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Architecture</a:t>
            </a:r>
          </a:p>
        </p:txBody>
      </p:sp>
    </p:spTree>
    <p:extLst>
      <p:ext uri="{BB962C8B-B14F-4D97-AF65-F5344CB8AC3E}">
        <p14:creationId xmlns:p14="http://schemas.microsoft.com/office/powerpoint/2010/main" val="1538131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5" y="288757"/>
            <a:ext cx="9742554" cy="6356346"/>
          </a:xfrm>
        </p:spPr>
      </p:pic>
    </p:spTree>
    <p:extLst>
      <p:ext uri="{BB962C8B-B14F-4D97-AF65-F5344CB8AC3E}">
        <p14:creationId xmlns:p14="http://schemas.microsoft.com/office/powerpoint/2010/main" val="18423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Systems design</a:t>
            </a:r>
          </a:p>
          <a:p>
            <a:pPr lvl="1"/>
            <a:r>
              <a:rPr lang="en-US" dirty="0"/>
              <a:t>Game design</a:t>
            </a:r>
          </a:p>
          <a:p>
            <a:pPr lvl="1"/>
            <a:r>
              <a:rPr lang="en-US" dirty="0"/>
              <a:t>Automotive design</a:t>
            </a:r>
          </a:p>
          <a:p>
            <a:pPr lvl="1"/>
            <a:r>
              <a:rPr lang="en-US" dirty="0"/>
              <a:t>Structural design</a:t>
            </a:r>
          </a:p>
          <a:p>
            <a:pPr lvl="1"/>
            <a:r>
              <a:rPr lang="en-US" dirty="0"/>
              <a:t>Product design</a:t>
            </a:r>
          </a:p>
          <a:p>
            <a:pPr lvl="1"/>
            <a:r>
              <a:rPr lang="en-US" dirty="0"/>
              <a:t>Industrial design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260141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833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168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743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894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881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6530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6187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428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Oxford English Dictionary (noun)</a:t>
            </a:r>
          </a:p>
          <a:p>
            <a:pPr lvl="1"/>
            <a:r>
              <a:rPr lang="en-US" dirty="0"/>
              <a:t>A plan conceived in the mind, and related senses</a:t>
            </a:r>
          </a:p>
          <a:p>
            <a:pPr lvl="1"/>
            <a:r>
              <a:rPr lang="en-US" dirty="0"/>
              <a:t>That which is aimed at; an end in view; an ultimate goal or purpose</a:t>
            </a:r>
          </a:p>
          <a:p>
            <a:pPr lvl="1"/>
            <a:r>
              <a:rPr lang="en-US" dirty="0"/>
              <a:t>An artistic sketch, and related senses</a:t>
            </a:r>
          </a:p>
          <a:p>
            <a:pPr lvl="1"/>
            <a:r>
              <a:rPr lang="en-US" dirty="0"/>
              <a:t>The art of drawing or sketching; (hence) the process, practice, or art of devising, planning, or constructing something (as a work of art, structure, device, etc.) according to aesthetic or functional criteria; (also) this as a subject of study or examination.</a:t>
            </a:r>
          </a:p>
          <a:p>
            <a:pPr lvl="1"/>
            <a:r>
              <a:rPr lang="en-US" dirty="0"/>
              <a:t>The completed product or result of this process; the arrangement of features in something planned or produced according to aesthetic or functional criteria; a particular shape, style, or model.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29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Systems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Product design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Game design</a:t>
            </a:r>
          </a:p>
          <a:p>
            <a:pPr lvl="1"/>
            <a:r>
              <a:rPr lang="en-US" dirty="0"/>
              <a:t>Automotive design</a:t>
            </a:r>
          </a:p>
          <a:p>
            <a:pPr lvl="1"/>
            <a:r>
              <a:rPr lang="en-US" dirty="0"/>
              <a:t>Structural design</a:t>
            </a:r>
          </a:p>
          <a:p>
            <a:pPr lvl="1"/>
            <a:r>
              <a:rPr lang="en-US" dirty="0"/>
              <a:t>Product design</a:t>
            </a:r>
          </a:p>
          <a:p>
            <a:pPr lvl="1"/>
            <a:r>
              <a:rPr lang="en-US" dirty="0"/>
              <a:t>Industrial design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28" y="902369"/>
            <a:ext cx="5758756" cy="5118894"/>
          </a:xfrm>
        </p:spPr>
      </p:pic>
    </p:spTree>
    <p:extLst>
      <p:ext uri="{BB962C8B-B14F-4D97-AF65-F5344CB8AC3E}">
        <p14:creationId xmlns:p14="http://schemas.microsoft.com/office/powerpoint/2010/main" val="19969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22" y="770021"/>
            <a:ext cx="7949714" cy="5382879"/>
          </a:xfrm>
        </p:spPr>
      </p:pic>
    </p:spTree>
    <p:extLst>
      <p:ext uri="{BB962C8B-B14F-4D97-AF65-F5344CB8AC3E}">
        <p14:creationId xmlns:p14="http://schemas.microsoft.com/office/powerpoint/2010/main" val="13125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14" y="1175919"/>
            <a:ext cx="6822897" cy="4351338"/>
          </a:xfrm>
        </p:spPr>
      </p:pic>
    </p:spTree>
    <p:extLst>
      <p:ext uri="{BB962C8B-B14F-4D97-AF65-F5344CB8AC3E}">
        <p14:creationId xmlns:p14="http://schemas.microsoft.com/office/powerpoint/2010/main" val="16348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72" y="1224047"/>
            <a:ext cx="6144055" cy="4351338"/>
          </a:xfrm>
        </p:spPr>
      </p:pic>
    </p:spTree>
    <p:extLst>
      <p:ext uri="{BB962C8B-B14F-4D97-AF65-F5344CB8AC3E}">
        <p14:creationId xmlns:p14="http://schemas.microsoft.com/office/powerpoint/2010/main" val="8230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43" y="216568"/>
            <a:ext cx="7448262" cy="6364879"/>
          </a:xfrm>
        </p:spPr>
      </p:pic>
    </p:spTree>
    <p:extLst>
      <p:ext uri="{BB962C8B-B14F-4D97-AF65-F5344CB8AC3E}">
        <p14:creationId xmlns:p14="http://schemas.microsoft.com/office/powerpoint/2010/main" val="8349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Interface design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78" y="1187951"/>
            <a:ext cx="6304999" cy="4351338"/>
          </a:xfrm>
        </p:spPr>
      </p:pic>
    </p:spTree>
    <p:extLst>
      <p:ext uri="{BB962C8B-B14F-4D97-AF65-F5344CB8AC3E}">
        <p14:creationId xmlns:p14="http://schemas.microsoft.com/office/powerpoint/2010/main" val="16845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69" y="1272172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10766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37" y="1442578"/>
            <a:ext cx="5943600" cy="3962400"/>
          </a:xfrm>
        </p:spPr>
      </p:pic>
    </p:spTree>
    <p:extLst>
      <p:ext uri="{BB962C8B-B14F-4D97-AF65-F5344CB8AC3E}">
        <p14:creationId xmlns:p14="http://schemas.microsoft.com/office/powerpoint/2010/main" val="17737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Oxford English Dictionary (noun)</a:t>
            </a:r>
          </a:p>
          <a:p>
            <a:pPr lvl="1"/>
            <a:r>
              <a:rPr lang="en-US" dirty="0"/>
              <a:t>A plan conceived in the mind, and related senses</a:t>
            </a:r>
          </a:p>
          <a:p>
            <a:pPr lvl="1"/>
            <a:r>
              <a:rPr lang="en-US" dirty="0"/>
              <a:t>That which is aimed at; an end in view; an ultimate goal or purpose</a:t>
            </a:r>
          </a:p>
          <a:p>
            <a:pPr lvl="1"/>
            <a:r>
              <a:rPr lang="en-US" dirty="0"/>
              <a:t>An artistic sketch, and related senses</a:t>
            </a:r>
          </a:p>
          <a:p>
            <a:pPr lvl="1"/>
            <a:r>
              <a:rPr lang="en-US" dirty="0"/>
              <a:t>The art of drawing or sketching; (hence) the process, practice, or art of devising, planning, or constructing something (as a work of art, structure, device, etc.) according to aesthetic or functional criteria; (also) this as a subject of study or examination.</a:t>
            </a:r>
          </a:p>
          <a:p>
            <a:pPr lvl="1"/>
            <a:r>
              <a:rPr lang="en-US" dirty="0"/>
              <a:t>The completed product or result of this process; </a:t>
            </a:r>
            <a:r>
              <a:rPr lang="en-US" dirty="0">
                <a:solidFill>
                  <a:srgbClr val="FF0000"/>
                </a:solidFill>
              </a:rPr>
              <a:t>the arrangement of features in something planned or produced according to aesthetic or functional criteria</a:t>
            </a:r>
            <a:r>
              <a:rPr lang="en-US" dirty="0"/>
              <a:t>; a particular shape, style, or model.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10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0" y="1139825"/>
            <a:ext cx="7956732" cy="4351338"/>
          </a:xfrm>
        </p:spPr>
      </p:pic>
    </p:spTree>
    <p:extLst>
      <p:ext uri="{BB962C8B-B14F-4D97-AF65-F5344CB8AC3E}">
        <p14:creationId xmlns:p14="http://schemas.microsoft.com/office/powerpoint/2010/main" val="9823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00" y="818147"/>
            <a:ext cx="9056215" cy="5094121"/>
          </a:xfrm>
        </p:spPr>
      </p:pic>
    </p:spTree>
    <p:extLst>
      <p:ext uri="{BB962C8B-B14F-4D97-AF65-F5344CB8AC3E}">
        <p14:creationId xmlns:p14="http://schemas.microsoft.com/office/powerpoint/2010/main" val="9039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55" y="770021"/>
            <a:ext cx="7620345" cy="5090152"/>
          </a:xfrm>
        </p:spPr>
      </p:pic>
    </p:spTree>
    <p:extLst>
      <p:ext uri="{BB962C8B-B14F-4D97-AF65-F5344CB8AC3E}">
        <p14:creationId xmlns:p14="http://schemas.microsoft.com/office/powerpoint/2010/main" val="5102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48" y="682624"/>
            <a:ext cx="9545349" cy="5369259"/>
          </a:xfrm>
        </p:spPr>
      </p:pic>
    </p:spTree>
    <p:extLst>
      <p:ext uri="{BB962C8B-B14F-4D97-AF65-F5344CB8AC3E}">
        <p14:creationId xmlns:p14="http://schemas.microsoft.com/office/powerpoint/2010/main" val="13979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26" y="1392488"/>
            <a:ext cx="2808242" cy="4351338"/>
          </a:xfrm>
        </p:spPr>
      </p:pic>
    </p:spTree>
    <p:extLst>
      <p:ext uri="{BB962C8B-B14F-4D97-AF65-F5344CB8AC3E}">
        <p14:creationId xmlns:p14="http://schemas.microsoft.com/office/powerpoint/2010/main" val="20044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49" y="1392488"/>
            <a:ext cx="2804195" cy="4351338"/>
          </a:xfrm>
        </p:spPr>
      </p:pic>
    </p:spTree>
    <p:extLst>
      <p:ext uri="{BB962C8B-B14F-4D97-AF65-F5344CB8AC3E}">
        <p14:creationId xmlns:p14="http://schemas.microsoft.com/office/powerpoint/2010/main" val="18128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90" y="0"/>
            <a:ext cx="4140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35" y="1299411"/>
            <a:ext cx="5218803" cy="3898230"/>
          </a:xfrm>
        </p:spPr>
      </p:pic>
    </p:spTree>
    <p:extLst>
      <p:ext uri="{BB962C8B-B14F-4D97-AF65-F5344CB8AC3E}">
        <p14:creationId xmlns:p14="http://schemas.microsoft.com/office/powerpoint/2010/main" val="10336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noun</a:t>
            </a:r>
          </a:p>
          <a:p>
            <a:pPr lvl="1"/>
            <a:r>
              <a:rPr lang="en-US" dirty="0"/>
              <a:t>The conceptual representation of something before it is produced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" y="0"/>
            <a:ext cx="10335126" cy="6701163"/>
          </a:xfrm>
        </p:spPr>
      </p:pic>
    </p:spTree>
    <p:extLst>
      <p:ext uri="{BB962C8B-B14F-4D97-AF65-F5344CB8AC3E}">
        <p14:creationId xmlns:p14="http://schemas.microsoft.com/office/powerpoint/2010/main" val="12888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“The process of selecting and organizing elements or components in order to fulfill a specific purpose” – Charlotte </a:t>
            </a:r>
            <a:r>
              <a:rPr lang="en-US" dirty="0" err="1"/>
              <a:t>Jirousek</a:t>
            </a:r>
            <a:r>
              <a:rPr lang="en-US" dirty="0"/>
              <a:t>, former Cornell professor of human ecology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In HCI and systems and software development, it is the structured creation of something functionally and aesthetically pleasing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0"/>
            <a:ext cx="12074511" cy="6652163"/>
          </a:xfrm>
        </p:spPr>
      </p:pic>
    </p:spTree>
    <p:extLst>
      <p:ext uri="{BB962C8B-B14F-4D97-AF65-F5344CB8AC3E}">
        <p14:creationId xmlns:p14="http://schemas.microsoft.com/office/powerpoint/2010/main" val="6585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5" y="0"/>
            <a:ext cx="10291691" cy="6858000"/>
          </a:xfrm>
        </p:spPr>
      </p:pic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16" y="0"/>
            <a:ext cx="7112384" cy="6859834"/>
          </a:xfrm>
        </p:spPr>
      </p:pic>
    </p:spTree>
    <p:extLst>
      <p:ext uri="{BB962C8B-B14F-4D97-AF65-F5344CB8AC3E}">
        <p14:creationId xmlns:p14="http://schemas.microsoft.com/office/powerpoint/2010/main" val="19331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noun</a:t>
            </a:r>
          </a:p>
          <a:p>
            <a:pPr lvl="1"/>
            <a:r>
              <a:rPr lang="en-US" dirty="0"/>
              <a:t>The conceptual representation of something before it is produced</a:t>
            </a:r>
          </a:p>
          <a:p>
            <a:r>
              <a:rPr lang="en-US" dirty="0"/>
              <a:t>A verb</a:t>
            </a:r>
          </a:p>
          <a:p>
            <a:pPr lvl="1"/>
            <a:r>
              <a:rPr lang="en-US" dirty="0"/>
              <a:t>The process by which something is conceptualized and built</a:t>
            </a:r>
          </a:p>
          <a:p>
            <a:pPr lvl="1"/>
            <a:r>
              <a:rPr lang="en-US" dirty="0"/>
              <a:t>Or part of a larger process</a:t>
            </a:r>
          </a:p>
        </p:txBody>
      </p:sp>
    </p:spTree>
    <p:extLst>
      <p:ext uri="{BB962C8B-B14F-4D97-AF65-F5344CB8AC3E}">
        <p14:creationId xmlns:p14="http://schemas.microsoft.com/office/powerpoint/2010/main" val="21097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8" y="673768"/>
            <a:ext cx="5376905" cy="5376905"/>
          </a:xfrm>
        </p:spPr>
      </p:pic>
    </p:spTree>
    <p:extLst>
      <p:ext uri="{BB962C8B-B14F-4D97-AF65-F5344CB8AC3E}">
        <p14:creationId xmlns:p14="http://schemas.microsoft.com/office/powerpoint/2010/main" val="13732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noun</a:t>
            </a:r>
          </a:p>
          <a:p>
            <a:pPr lvl="1"/>
            <a:r>
              <a:rPr lang="en-US" dirty="0"/>
              <a:t>The conceptual representation of something before it is produced</a:t>
            </a:r>
          </a:p>
          <a:p>
            <a:r>
              <a:rPr lang="en-US" dirty="0"/>
              <a:t>A verb</a:t>
            </a:r>
          </a:p>
          <a:p>
            <a:pPr lvl="1"/>
            <a:r>
              <a:rPr lang="en-US" dirty="0"/>
              <a:t>The process by which something is conceptualized and built</a:t>
            </a:r>
          </a:p>
          <a:p>
            <a:r>
              <a:rPr lang="en-US" dirty="0"/>
              <a:t>An adjective</a:t>
            </a:r>
          </a:p>
          <a:p>
            <a:pPr lvl="1"/>
            <a:r>
              <a:rPr lang="en-US"/>
              <a:t>“This phone has bad design”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12" y="1224046"/>
            <a:ext cx="6131766" cy="4351338"/>
          </a:xfrm>
        </p:spPr>
      </p:pic>
    </p:spTree>
    <p:extLst>
      <p:ext uri="{BB962C8B-B14F-4D97-AF65-F5344CB8AC3E}">
        <p14:creationId xmlns:p14="http://schemas.microsoft.com/office/powerpoint/2010/main" val="21003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65" y="806116"/>
            <a:ext cx="8410644" cy="5334752"/>
          </a:xfrm>
        </p:spPr>
      </p:pic>
      <p:sp>
        <p:nvSpPr>
          <p:cNvPr id="6" name="TextBox 5"/>
          <p:cNvSpPr txBox="1"/>
          <p:nvPr/>
        </p:nvSpPr>
        <p:spPr>
          <a:xfrm>
            <a:off x="1801265" y="6340642"/>
            <a:ext cx="8410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</a:t>
            </a:r>
            <a:r>
              <a:rPr lang="en-US" sz="1200" dirty="0" err="1"/>
              <a:t>cybershack.com.au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51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it needs to be</a:t>
            </a:r>
          </a:p>
          <a:p>
            <a:r>
              <a:rPr lang="en-US" dirty="0"/>
              <a:t>Many things to many people</a:t>
            </a:r>
          </a:p>
          <a:p>
            <a:r>
              <a:rPr lang="en-US" dirty="0"/>
              <a:t>No right or wrong, rather an evaluation of needs, form, and function</a:t>
            </a:r>
          </a:p>
          <a:p>
            <a:r>
              <a:rPr lang="en-US" dirty="0"/>
              <a:t>The bringing together of elements into a final, cohesive form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some characteristics</a:t>
            </a:r>
          </a:p>
          <a:p>
            <a:pPr lvl="1"/>
            <a:r>
              <a:rPr lang="en-US" dirty="0"/>
              <a:t>Creative / Conventional</a:t>
            </a:r>
          </a:p>
          <a:p>
            <a:pPr lvl="1"/>
            <a:r>
              <a:rPr lang="en-US" dirty="0"/>
              <a:t>Functional</a:t>
            </a:r>
          </a:p>
          <a:p>
            <a:pPr lvl="1"/>
            <a:r>
              <a:rPr lang="en-US" dirty="0"/>
              <a:t>Visual</a:t>
            </a:r>
          </a:p>
          <a:p>
            <a:pPr lvl="1"/>
            <a:r>
              <a:rPr lang="en-US" dirty="0"/>
              <a:t>Aesthetic</a:t>
            </a:r>
          </a:p>
          <a:p>
            <a:pPr lvl="1"/>
            <a:r>
              <a:rPr lang="en-US" dirty="0"/>
              <a:t>Organized</a:t>
            </a:r>
          </a:p>
          <a:p>
            <a:pPr lvl="1"/>
            <a:r>
              <a:rPr lang="en-US" dirty="0"/>
              <a:t>Subjective</a:t>
            </a:r>
          </a:p>
          <a:p>
            <a:pPr lvl="1"/>
            <a:r>
              <a:rPr lang="en-US" dirty="0"/>
              <a:t>Purposeful</a:t>
            </a:r>
          </a:p>
          <a:p>
            <a:pPr lvl="1"/>
            <a:r>
              <a:rPr lang="en-US" dirty="0"/>
              <a:t>A process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lvl="1"/>
            <a:r>
              <a:rPr lang="en-US" dirty="0"/>
              <a:t>Interior design</a:t>
            </a:r>
          </a:p>
          <a:p>
            <a:pPr lvl="1"/>
            <a:r>
              <a:rPr lang="en-US" dirty="0"/>
              <a:t>Systems design</a:t>
            </a:r>
          </a:p>
          <a:p>
            <a:pPr lvl="1"/>
            <a:r>
              <a:rPr lang="en-US" dirty="0"/>
              <a:t>Game design</a:t>
            </a:r>
          </a:p>
          <a:p>
            <a:pPr lvl="1"/>
            <a:r>
              <a:rPr lang="en-US" dirty="0"/>
              <a:t>Automotive design</a:t>
            </a:r>
          </a:p>
          <a:p>
            <a:pPr lvl="1"/>
            <a:r>
              <a:rPr lang="en-US" dirty="0"/>
              <a:t>Structural design</a:t>
            </a:r>
          </a:p>
          <a:p>
            <a:pPr lvl="1"/>
            <a:r>
              <a:rPr lang="en-US" dirty="0"/>
              <a:t>Product design</a:t>
            </a:r>
          </a:p>
          <a:p>
            <a:pPr lvl="1"/>
            <a:r>
              <a:rPr lang="en-US" dirty="0"/>
              <a:t>Industrial design</a:t>
            </a:r>
          </a:p>
          <a:p>
            <a:pPr lvl="1"/>
            <a:r>
              <a:rPr lang="en-US" dirty="0"/>
              <a:t>As we saw, you can even have designs ‘on’ something (another person, a job, a place; it’s a process by which you will achieve that thing)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industries whose products or output hinge on design</a:t>
            </a:r>
          </a:p>
          <a:p>
            <a:pPr lvl="1"/>
            <a:r>
              <a:rPr lang="en-US" dirty="0"/>
              <a:t>Fashion design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928</Words>
  <Application>Microsoft Office PowerPoint</Application>
  <PresentationFormat>Widescreen</PresentationFormat>
  <Paragraphs>158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Design</vt:lpstr>
      <vt:lpstr>What is design?</vt:lpstr>
      <vt:lpstr>What is design?</vt:lpstr>
      <vt:lpstr>What is design?</vt:lpstr>
      <vt:lpstr>What is design</vt:lpstr>
      <vt:lpstr>What is design?</vt:lpstr>
      <vt:lpstr>What is design?</vt:lpstr>
      <vt:lpstr>What is design?</vt:lpstr>
      <vt:lpstr>What is design?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What is design?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Brutalist Architecture</vt:lpstr>
      <vt:lpstr>Googie Architecture</vt:lpstr>
      <vt:lpstr>PowerPoint Presentation</vt:lpstr>
      <vt:lpstr>What is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design?</vt:lpstr>
      <vt:lpstr>PowerPoint Presentation</vt:lpstr>
      <vt:lpstr>PowerPoint Presentation</vt:lpstr>
      <vt:lpstr>PowerPoint Presentation</vt:lpstr>
      <vt:lpstr>PowerPoint Presentation</vt:lpstr>
      <vt:lpstr>What is design?</vt:lpstr>
      <vt:lpstr>PowerPoint Presentation</vt:lpstr>
      <vt:lpstr>What is design?</vt:lpstr>
      <vt:lpstr>PowerPoint Presentation</vt:lpstr>
      <vt:lpstr>PowerPoint Presentation</vt:lpstr>
      <vt:lpstr>What is design?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</dc:title>
  <dc:creator>Darren Denenberg</dc:creator>
  <cp:lastModifiedBy>Darren Denenberg</cp:lastModifiedBy>
  <cp:revision>3</cp:revision>
  <dcterms:created xsi:type="dcterms:W3CDTF">2019-06-27T23:20:12Z</dcterms:created>
  <dcterms:modified xsi:type="dcterms:W3CDTF">2021-06-03T20:57:35Z</dcterms:modified>
</cp:coreProperties>
</file>