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71" r:id="rId4"/>
    <p:sldId id="257" r:id="rId5"/>
    <p:sldId id="272" r:id="rId6"/>
    <p:sldId id="284" r:id="rId7"/>
    <p:sldId id="285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6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8/13/2019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 /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don’t like you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Jibo</a:t>
            </a:r>
            <a:endParaRPr lang="en-US" dirty="0"/>
          </a:p>
          <a:p>
            <a:pPr lvl="1"/>
            <a:r>
              <a:rPr lang="en-US" dirty="0"/>
              <a:t>Designed to interact with humans on an emotional level</a:t>
            </a:r>
          </a:p>
          <a:p>
            <a:pPr lvl="1"/>
            <a:r>
              <a:rPr lang="en-US" dirty="0"/>
              <a:t>Can react to emotional cues</a:t>
            </a:r>
          </a:p>
          <a:p>
            <a:pPr lvl="1"/>
            <a:r>
              <a:rPr lang="en-US" dirty="0"/>
              <a:t>Can react to environment</a:t>
            </a:r>
          </a:p>
          <a:p>
            <a:pPr lvl="1"/>
            <a:r>
              <a:rPr lang="en-US" dirty="0"/>
              <a:t>Capable of evolving emotionally</a:t>
            </a:r>
          </a:p>
          <a:p>
            <a:pPr lvl="1"/>
            <a:r>
              <a:rPr lang="en-US" dirty="0"/>
              <a:t>(Supposedly)</a:t>
            </a:r>
          </a:p>
          <a:p>
            <a:pPr lvl="1"/>
            <a:r>
              <a:rPr lang="en-US" dirty="0"/>
              <a:t>Deliberately designed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85" y="3069021"/>
            <a:ext cx="4588816" cy="2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27389"/>
            <a:ext cx="3901448" cy="36545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1" y="2027390"/>
            <a:ext cx="5486749" cy="36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0" y="1960179"/>
            <a:ext cx="6773333" cy="381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0179"/>
            <a:ext cx="4800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72" y="1834198"/>
            <a:ext cx="3810000" cy="381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78" y="1834198"/>
            <a:ext cx="35329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85" y="1981200"/>
            <a:ext cx="9139430" cy="3810000"/>
          </a:xfrm>
        </p:spPr>
      </p:pic>
    </p:spTree>
    <p:extLst>
      <p:ext uri="{BB962C8B-B14F-4D97-AF65-F5344CB8AC3E}">
        <p14:creationId xmlns:p14="http://schemas.microsoft.com/office/powerpoint/2010/main" val="37824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aware of the uncanny valley</a:t>
            </a:r>
          </a:p>
          <a:p>
            <a:r>
              <a:rPr lang="en-US" dirty="0"/>
              <a:t>Have to sacrifice realism for emotion</a:t>
            </a:r>
          </a:p>
          <a:p>
            <a:r>
              <a:rPr lang="en-US" dirty="0"/>
              <a:t>Otherwise, repulsion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2165769"/>
            <a:ext cx="3965448" cy="36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aware of the uncanny valley</a:t>
            </a:r>
          </a:p>
          <a:p>
            <a:r>
              <a:rPr lang="en-US" dirty="0"/>
              <a:t>Have to sacrifice realism for emotion</a:t>
            </a:r>
          </a:p>
          <a:p>
            <a:r>
              <a:rPr lang="en-US" dirty="0"/>
              <a:t>Otherwise, repulsion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67DB99A1-FE2D-4748-A610-61E564DD9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421"/>
            <a:ext cx="12192000" cy="55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 familiarity</a:t>
            </a:r>
          </a:p>
          <a:p>
            <a:r>
              <a:rPr lang="en-US" dirty="0"/>
              <a:t>Personal history</a:t>
            </a:r>
          </a:p>
          <a:p>
            <a:r>
              <a:rPr lang="en-US" dirty="0"/>
              <a:t>Consistent, valid results</a:t>
            </a:r>
          </a:p>
          <a:p>
            <a:r>
              <a:rPr lang="en-US" dirty="0"/>
              <a:t>Personality / Relatedness</a:t>
            </a:r>
          </a:p>
          <a:p>
            <a:r>
              <a:rPr lang="en-US" dirty="0"/>
              <a:t>Configurability</a:t>
            </a:r>
          </a:p>
          <a:p>
            <a:r>
              <a:rPr lang="en-US" dirty="0"/>
              <a:t>Friends / Family / Others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93" y="882192"/>
            <a:ext cx="9219214" cy="5093616"/>
          </a:xfrm>
        </p:spPr>
      </p:pic>
    </p:spTree>
    <p:extLst>
      <p:ext uri="{BB962C8B-B14F-4D97-AF65-F5344CB8AC3E}">
        <p14:creationId xmlns:p14="http://schemas.microsoft.com/office/powerpoint/2010/main" val="11290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knows</a:t>
            </a:r>
          </a:p>
          <a:p>
            <a:pPr lvl="1"/>
            <a:r>
              <a:rPr lang="en-US" dirty="0"/>
              <a:t>A state of mind?</a:t>
            </a:r>
          </a:p>
          <a:p>
            <a:pPr lvl="1"/>
            <a:r>
              <a:rPr lang="en-US" dirty="0"/>
              <a:t>A response to stimulus?</a:t>
            </a:r>
          </a:p>
          <a:p>
            <a:pPr lvl="1"/>
            <a:r>
              <a:rPr lang="en-US" dirty="0"/>
              <a:t>A chemical reaction?</a:t>
            </a:r>
          </a:p>
          <a:p>
            <a:pPr lvl="1"/>
            <a:r>
              <a:rPr lang="en-US" dirty="0"/>
              <a:t>A genetic disposition?</a:t>
            </a:r>
          </a:p>
          <a:p>
            <a:pPr lvl="1"/>
            <a:r>
              <a:rPr lang="en-US" dirty="0"/>
              <a:t>A nature/nurture result?</a:t>
            </a:r>
          </a:p>
          <a:p>
            <a:r>
              <a:rPr lang="en-US" dirty="0"/>
              <a:t>A natural response</a:t>
            </a:r>
          </a:p>
          <a:p>
            <a:r>
              <a:rPr lang="en-US" dirty="0"/>
              <a:t>Sometimes referred to as </a:t>
            </a:r>
            <a:r>
              <a:rPr lang="en-US" i="1" dirty="0"/>
              <a:t>affect (n.)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We know it exists</a:t>
            </a:r>
          </a:p>
          <a:p>
            <a:r>
              <a:rPr lang="en-US" dirty="0"/>
              <a:t>How can it be developed?</a:t>
            </a:r>
          </a:p>
          <a:p>
            <a:r>
              <a:rPr lang="en-US" dirty="0"/>
              <a:t>Can design contribute to an emotional response?</a:t>
            </a:r>
          </a:p>
          <a:p>
            <a:r>
              <a:rPr lang="en-US" dirty="0"/>
              <a:t>If so, how?</a:t>
            </a:r>
          </a:p>
          <a:p>
            <a:pPr lvl="1"/>
            <a:r>
              <a:rPr lang="en-US" dirty="0"/>
              <a:t>What elements can we use?</a:t>
            </a:r>
          </a:p>
          <a:p>
            <a:pPr lvl="1"/>
            <a:r>
              <a:rPr lang="en-US" dirty="0"/>
              <a:t>What design conventions can we use?</a:t>
            </a:r>
          </a:p>
          <a:p>
            <a:pPr lvl="1"/>
            <a:r>
              <a:rPr lang="en-US" dirty="0"/>
              <a:t>What human characteristics can we exploit?</a:t>
            </a:r>
          </a:p>
          <a:p>
            <a:pPr lvl="1"/>
            <a:r>
              <a:rPr lang="en-US" dirty="0"/>
              <a:t>How far does an emotional attachment go, especially compared to non-tech attachment?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tech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78" y="1646238"/>
            <a:ext cx="8625780" cy="4144962"/>
          </a:xfrm>
        </p:spPr>
      </p:pic>
    </p:spTree>
    <p:extLst>
      <p:ext uri="{BB962C8B-B14F-4D97-AF65-F5344CB8AC3E}">
        <p14:creationId xmlns:p14="http://schemas.microsoft.com/office/powerpoint/2010/main" val="21454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tech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21" y="1646238"/>
            <a:ext cx="6270958" cy="4144962"/>
          </a:xfrm>
        </p:spPr>
      </p:pic>
    </p:spTree>
    <p:extLst>
      <p:ext uri="{BB962C8B-B14F-4D97-AF65-F5344CB8AC3E}">
        <p14:creationId xmlns:p14="http://schemas.microsoft.com/office/powerpoint/2010/main" val="36457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/>
          <a:lstStyle/>
          <a:p>
            <a:r>
              <a:rPr lang="en-US" dirty="0"/>
              <a:t>Emotion and tech</a:t>
            </a:r>
          </a:p>
        </p:txBody>
      </p:sp>
      <p:pic>
        <p:nvPicPr>
          <p:cNvPr id="6" name="Content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1B31C77-3D4F-447C-8475-BFE3B8EFC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40" y="1066800"/>
            <a:ext cx="7575320" cy="5041769"/>
          </a:xfrm>
        </p:spPr>
      </p:pic>
    </p:spTree>
    <p:extLst>
      <p:ext uri="{BB962C8B-B14F-4D97-AF65-F5344CB8AC3E}">
        <p14:creationId xmlns:p14="http://schemas.microsoft.com/office/powerpoint/2010/main" val="1075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tech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" y="1773079"/>
            <a:ext cx="5789496" cy="38490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9FE02-4A8C-44D4-9272-E9C2C131A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99" y="1773079"/>
            <a:ext cx="5464576" cy="38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1075045"/>
            <a:ext cx="3574181" cy="2680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7" y="3926104"/>
            <a:ext cx="3286066" cy="2053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tech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46238"/>
            <a:ext cx="3143183" cy="23573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21" y="1530776"/>
            <a:ext cx="4190840" cy="261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91" y="3813208"/>
            <a:ext cx="3603057" cy="225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5" y="3686877"/>
            <a:ext cx="3805187" cy="23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and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Pepper</a:t>
            </a:r>
          </a:p>
          <a:p>
            <a:pPr lvl="1"/>
            <a:r>
              <a:rPr lang="en-US" dirty="0"/>
              <a:t>Designed to interact with humans on an emotional level</a:t>
            </a:r>
          </a:p>
          <a:p>
            <a:pPr lvl="1"/>
            <a:r>
              <a:rPr lang="en-US" dirty="0"/>
              <a:t>Can react to emotional cues</a:t>
            </a:r>
          </a:p>
          <a:p>
            <a:pPr lvl="1"/>
            <a:r>
              <a:rPr lang="en-US" dirty="0"/>
              <a:t>Can react to environment</a:t>
            </a:r>
          </a:p>
          <a:p>
            <a:pPr lvl="1"/>
            <a:r>
              <a:rPr lang="en-US" dirty="0"/>
              <a:t>Capable of evolving emotionally</a:t>
            </a:r>
          </a:p>
          <a:p>
            <a:pPr lvl="2"/>
            <a:r>
              <a:rPr lang="en-US" dirty="0"/>
              <a:t>(Supposedly)</a:t>
            </a:r>
          </a:p>
          <a:p>
            <a:pPr lvl="1"/>
            <a:r>
              <a:rPr lang="en-US" dirty="0"/>
              <a:t>Deliberately designed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01" y="2722028"/>
            <a:ext cx="5106203" cy="340413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7009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255</Words>
  <Application>Microsoft Office PowerPoint</Application>
  <PresentationFormat>Widescreen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Diamond Grid 16x9</vt:lpstr>
      <vt:lpstr>Emotion / Trust</vt:lpstr>
      <vt:lpstr>What is emotion?</vt:lpstr>
      <vt:lpstr>Emotion and tech</vt:lpstr>
      <vt:lpstr>Emotion and tech</vt:lpstr>
      <vt:lpstr>Emotion and tech</vt:lpstr>
      <vt:lpstr>Emotion and tech</vt:lpstr>
      <vt:lpstr>Emotion and tech</vt:lpstr>
      <vt:lpstr>Emotion and tech</vt:lpstr>
      <vt:lpstr>Emotion and robots</vt:lpstr>
      <vt:lpstr>Emotion and robots</vt:lpstr>
      <vt:lpstr>Emotion and robots</vt:lpstr>
      <vt:lpstr>Emotion and robots</vt:lpstr>
      <vt:lpstr>Emotion and robots</vt:lpstr>
      <vt:lpstr>Emotion and robots</vt:lpstr>
      <vt:lpstr>Emotion and robots</vt:lpstr>
      <vt:lpstr>Emotion and robots</vt:lpstr>
      <vt:lpstr>Trust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2016-03-02T18:34:57Z</dcterms:created>
  <dcterms:modified xsi:type="dcterms:W3CDTF">2019-08-13T23:51:34Z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