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09"/>
  </p:notesMasterIdLst>
  <p:sldIdLst>
    <p:sldId id="385" r:id="rId2"/>
    <p:sldId id="261" r:id="rId3"/>
    <p:sldId id="371" r:id="rId4"/>
    <p:sldId id="372" r:id="rId5"/>
    <p:sldId id="373" r:id="rId6"/>
    <p:sldId id="401" r:id="rId7"/>
    <p:sldId id="402" r:id="rId8"/>
    <p:sldId id="458" r:id="rId9"/>
    <p:sldId id="374" r:id="rId10"/>
    <p:sldId id="370" r:id="rId11"/>
    <p:sldId id="403" r:id="rId12"/>
    <p:sldId id="454" r:id="rId13"/>
    <p:sldId id="375" r:id="rId14"/>
    <p:sldId id="376" r:id="rId15"/>
    <p:sldId id="275" r:id="rId16"/>
    <p:sldId id="398" r:id="rId17"/>
    <p:sldId id="399" r:id="rId18"/>
    <p:sldId id="400" r:id="rId19"/>
    <p:sldId id="377" r:id="rId20"/>
    <p:sldId id="378" r:id="rId21"/>
    <p:sldId id="369" r:id="rId22"/>
    <p:sldId id="278" r:id="rId23"/>
    <p:sldId id="388" r:id="rId24"/>
    <p:sldId id="383" r:id="rId25"/>
    <p:sldId id="389" r:id="rId26"/>
    <p:sldId id="453" r:id="rId27"/>
    <p:sldId id="452" r:id="rId28"/>
    <p:sldId id="451" r:id="rId29"/>
    <p:sldId id="448" r:id="rId30"/>
    <p:sldId id="449" r:id="rId31"/>
    <p:sldId id="450" r:id="rId32"/>
    <p:sldId id="380" r:id="rId33"/>
    <p:sldId id="381" r:id="rId34"/>
    <p:sldId id="382" r:id="rId35"/>
    <p:sldId id="392" r:id="rId36"/>
    <p:sldId id="384" r:id="rId37"/>
    <p:sldId id="361" r:id="rId38"/>
    <p:sldId id="390" r:id="rId39"/>
    <p:sldId id="393" r:id="rId40"/>
    <p:sldId id="267" r:id="rId41"/>
    <p:sldId id="391" r:id="rId42"/>
    <p:sldId id="268" r:id="rId43"/>
    <p:sldId id="386" r:id="rId44"/>
    <p:sldId id="271" r:id="rId45"/>
    <p:sldId id="394" r:id="rId46"/>
    <p:sldId id="280" r:id="rId47"/>
    <p:sldId id="281" r:id="rId48"/>
    <p:sldId id="282" r:id="rId49"/>
    <p:sldId id="283" r:id="rId50"/>
    <p:sldId id="459" r:id="rId51"/>
    <p:sldId id="395" r:id="rId52"/>
    <p:sldId id="396" r:id="rId53"/>
    <p:sldId id="397" r:id="rId54"/>
    <p:sldId id="287" r:id="rId55"/>
    <p:sldId id="288" r:id="rId56"/>
    <p:sldId id="428" r:id="rId57"/>
    <p:sldId id="405" r:id="rId58"/>
    <p:sldId id="430" r:id="rId59"/>
    <p:sldId id="431" r:id="rId60"/>
    <p:sldId id="432" r:id="rId61"/>
    <p:sldId id="429" r:id="rId62"/>
    <p:sldId id="406" r:id="rId63"/>
    <p:sldId id="407" r:id="rId64"/>
    <p:sldId id="408" r:id="rId65"/>
    <p:sldId id="404" r:id="rId66"/>
    <p:sldId id="409" r:id="rId67"/>
    <p:sldId id="410" r:id="rId68"/>
    <p:sldId id="411" r:id="rId69"/>
    <p:sldId id="412" r:id="rId70"/>
    <p:sldId id="413" r:id="rId71"/>
    <p:sldId id="414" r:id="rId72"/>
    <p:sldId id="415" r:id="rId73"/>
    <p:sldId id="416" r:id="rId74"/>
    <p:sldId id="460" r:id="rId75"/>
    <p:sldId id="461" r:id="rId76"/>
    <p:sldId id="418" r:id="rId77"/>
    <p:sldId id="419" r:id="rId78"/>
    <p:sldId id="420" r:id="rId79"/>
    <p:sldId id="421" r:id="rId80"/>
    <p:sldId id="422" r:id="rId81"/>
    <p:sldId id="423" r:id="rId82"/>
    <p:sldId id="424" r:id="rId83"/>
    <p:sldId id="435" r:id="rId84"/>
    <p:sldId id="462" r:id="rId85"/>
    <p:sldId id="441" r:id="rId86"/>
    <p:sldId id="436" r:id="rId87"/>
    <p:sldId id="437" r:id="rId88"/>
    <p:sldId id="439" r:id="rId89"/>
    <p:sldId id="455" r:id="rId90"/>
    <p:sldId id="434" r:id="rId91"/>
    <p:sldId id="425" r:id="rId92"/>
    <p:sldId id="463" r:id="rId93"/>
    <p:sldId id="426" r:id="rId94"/>
    <p:sldId id="456" r:id="rId95"/>
    <p:sldId id="457" r:id="rId96"/>
    <p:sldId id="427" r:id="rId97"/>
    <p:sldId id="440" r:id="rId98"/>
    <p:sldId id="442" r:id="rId99"/>
    <p:sldId id="443" r:id="rId100"/>
    <p:sldId id="444" r:id="rId101"/>
    <p:sldId id="465" r:id="rId102"/>
    <p:sldId id="309" r:id="rId103"/>
    <p:sldId id="310" r:id="rId104"/>
    <p:sldId id="464" r:id="rId105"/>
    <p:sldId id="446" r:id="rId106"/>
    <p:sldId id="466" r:id="rId107"/>
    <p:sldId id="447" r:id="rId10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A856"/>
    <a:srgbClr val="EFB571"/>
    <a:srgbClr val="EFC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3972" autoAdjust="0"/>
  </p:normalViewPr>
  <p:slideViewPr>
    <p:cSldViewPr>
      <p:cViewPr varScale="1">
        <p:scale>
          <a:sx n="110" d="100"/>
          <a:sy n="110" d="100"/>
        </p:scale>
        <p:origin x="76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B2BF90-99B2-4202-92DF-19479BF58EE9}" type="datetimeFigureOut">
              <a:rPr lang="en-GB" smtClean="0"/>
              <a:t>13/08/2019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F55A965-49CD-492E-84BE-5EB2A9CC3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3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2F0BBB-3148-E94D-AE8A-7CBF37FBE285}" type="slidenum">
              <a:rPr lang="en-GB" sz="1200"/>
              <a:pPr eaLnBrk="1" hangingPunct="1"/>
              <a:t>2</a:t>
            </a:fld>
            <a:endParaRPr lang="en-GB" sz="1200"/>
          </a:p>
        </p:txBody>
      </p:sp>
      <p:sp>
        <p:nvSpPr>
          <p:cNvPr id="20483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30EBB97-051C-3D40-9772-34F1DBD1D6C6}" type="slidenum">
              <a:rPr lang="en-US" sz="1200">
                <a:latin typeface="Times" charset="0"/>
              </a:rPr>
              <a:pPr algn="r"/>
              <a:t>2</a:t>
            </a:fld>
            <a:endParaRPr lang="en-US" sz="1200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98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6BBB774-86FE-4E4F-834B-F922F31B7A4C}" type="slidenum">
              <a:rPr lang="en-GB" sz="1200"/>
              <a:pPr eaLnBrk="1" hangingPunct="1"/>
              <a:t>16</a:t>
            </a:fld>
            <a:endParaRPr lang="en-GB" sz="1200"/>
          </a:p>
        </p:txBody>
      </p:sp>
      <p:sp>
        <p:nvSpPr>
          <p:cNvPr id="471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72F4C5E-1064-FC4F-BD29-81B582271306}" type="slidenum">
              <a:rPr lang="en-US" sz="1200">
                <a:latin typeface="Times" charset="0"/>
              </a:rPr>
              <a:pPr algn="r"/>
              <a:t>16</a:t>
            </a:fld>
            <a:endParaRPr lang="en-US" sz="1200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21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6BBB774-86FE-4E4F-834B-F922F31B7A4C}" type="slidenum">
              <a:rPr lang="en-GB" sz="1200"/>
              <a:pPr eaLnBrk="1" hangingPunct="1"/>
              <a:t>17</a:t>
            </a:fld>
            <a:endParaRPr lang="en-GB" sz="1200"/>
          </a:p>
        </p:txBody>
      </p:sp>
      <p:sp>
        <p:nvSpPr>
          <p:cNvPr id="471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72F4C5E-1064-FC4F-BD29-81B582271306}" type="slidenum">
              <a:rPr lang="en-US" sz="1200">
                <a:latin typeface="Times" charset="0"/>
              </a:rPr>
              <a:pPr algn="r"/>
              <a:t>17</a:t>
            </a:fld>
            <a:endParaRPr lang="en-US" sz="1200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64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6BBB774-86FE-4E4F-834B-F922F31B7A4C}" type="slidenum">
              <a:rPr lang="en-GB" sz="1200"/>
              <a:pPr eaLnBrk="1" hangingPunct="1"/>
              <a:t>18</a:t>
            </a:fld>
            <a:endParaRPr lang="en-GB" sz="1200"/>
          </a:p>
        </p:txBody>
      </p:sp>
      <p:sp>
        <p:nvSpPr>
          <p:cNvPr id="471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72F4C5E-1064-FC4F-BD29-81B582271306}" type="slidenum">
              <a:rPr lang="en-US" sz="1200">
                <a:latin typeface="Times" charset="0"/>
              </a:rPr>
              <a:pPr algn="r"/>
              <a:t>18</a:t>
            </a:fld>
            <a:endParaRPr lang="en-US" sz="1200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46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2F0BBB-3148-E94D-AE8A-7CBF37FBE285}" type="slidenum">
              <a:rPr lang="en-GB" sz="1200"/>
              <a:pPr eaLnBrk="1" hangingPunct="1"/>
              <a:t>19</a:t>
            </a:fld>
            <a:endParaRPr lang="en-GB" sz="1200"/>
          </a:p>
        </p:txBody>
      </p:sp>
      <p:sp>
        <p:nvSpPr>
          <p:cNvPr id="20483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30EBB97-051C-3D40-9772-34F1DBD1D6C6}" type="slidenum">
              <a:rPr lang="en-US" sz="1200">
                <a:latin typeface="Times" charset="0"/>
              </a:rPr>
              <a:pPr algn="r"/>
              <a:t>19</a:t>
            </a:fld>
            <a:endParaRPr lang="en-US" sz="1200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21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2F0BBB-3148-E94D-AE8A-7CBF37FBE285}" type="slidenum">
              <a:rPr lang="en-GB" sz="1200"/>
              <a:pPr eaLnBrk="1" hangingPunct="1"/>
              <a:t>20</a:t>
            </a:fld>
            <a:endParaRPr lang="en-GB" sz="1200"/>
          </a:p>
        </p:txBody>
      </p:sp>
      <p:sp>
        <p:nvSpPr>
          <p:cNvPr id="20483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30EBB97-051C-3D40-9772-34F1DBD1D6C6}" type="slidenum">
              <a:rPr lang="en-US" sz="1200">
                <a:latin typeface="Times" charset="0"/>
              </a:rPr>
              <a:pPr algn="r"/>
              <a:t>20</a:t>
            </a:fld>
            <a:endParaRPr lang="en-US" sz="1200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933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CB80A5-EC79-B543-9B67-1564D18A98EA}" type="slidenum">
              <a:rPr lang="en-GB" sz="1200"/>
              <a:pPr eaLnBrk="1" hangingPunct="1"/>
              <a:t>22</a:t>
            </a:fld>
            <a:endParaRPr lang="en-GB" sz="1200"/>
          </a:p>
        </p:txBody>
      </p:sp>
      <p:sp>
        <p:nvSpPr>
          <p:cNvPr id="5222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056C4E54-FCBD-994C-8A7E-B27845D21D22}" type="slidenum">
              <a:rPr lang="en-US" sz="1200">
                <a:latin typeface="Times" charset="0"/>
              </a:rPr>
              <a:pPr algn="r"/>
              <a:t>22</a:t>
            </a:fld>
            <a:endParaRPr lang="en-US" sz="1200">
              <a:latin typeface="Times" charset="0"/>
            </a:endParaRPr>
          </a:p>
        </p:txBody>
      </p:sp>
      <p:sp>
        <p:nvSpPr>
          <p:cNvPr id="522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2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2F0BBB-3148-E94D-AE8A-7CBF37FBE285}" type="slidenum">
              <a:rPr lang="en-GB" sz="1200"/>
              <a:pPr eaLnBrk="1" hangingPunct="1"/>
              <a:t>23</a:t>
            </a:fld>
            <a:endParaRPr lang="en-GB" sz="1200"/>
          </a:p>
        </p:txBody>
      </p:sp>
      <p:sp>
        <p:nvSpPr>
          <p:cNvPr id="20483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30EBB97-051C-3D40-9772-34F1DBD1D6C6}" type="slidenum">
              <a:rPr lang="en-US" sz="1200">
                <a:latin typeface="Times" charset="0"/>
              </a:rPr>
              <a:pPr algn="r"/>
              <a:t>23</a:t>
            </a:fld>
            <a:endParaRPr lang="en-US" sz="1200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65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2F0BBB-3148-E94D-AE8A-7CBF37FBE285}" type="slidenum">
              <a:rPr lang="en-GB" sz="1200"/>
              <a:pPr eaLnBrk="1" hangingPunct="1"/>
              <a:t>25</a:t>
            </a:fld>
            <a:endParaRPr lang="en-GB" sz="1200"/>
          </a:p>
        </p:txBody>
      </p:sp>
      <p:sp>
        <p:nvSpPr>
          <p:cNvPr id="20483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30EBB97-051C-3D40-9772-34F1DBD1D6C6}" type="slidenum">
              <a:rPr lang="en-US" sz="1200">
                <a:latin typeface="Times" charset="0"/>
              </a:rPr>
              <a:pPr algn="r"/>
              <a:t>25</a:t>
            </a:fld>
            <a:endParaRPr lang="en-US" sz="1200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59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2F0BBB-3148-E94D-AE8A-7CBF37FBE285}" type="slidenum">
              <a:rPr lang="en-GB" sz="1200"/>
              <a:pPr eaLnBrk="1" hangingPunct="1"/>
              <a:t>27</a:t>
            </a:fld>
            <a:endParaRPr lang="en-GB" sz="1200"/>
          </a:p>
        </p:txBody>
      </p:sp>
      <p:sp>
        <p:nvSpPr>
          <p:cNvPr id="20483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30EBB97-051C-3D40-9772-34F1DBD1D6C6}" type="slidenum">
              <a:rPr lang="en-US" sz="1200">
                <a:latin typeface="Times" charset="0"/>
              </a:rPr>
              <a:pPr algn="r"/>
              <a:t>27</a:t>
            </a:fld>
            <a:endParaRPr lang="en-US" sz="1200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48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2F0BBB-3148-E94D-AE8A-7CBF37FBE285}" type="slidenum">
              <a:rPr lang="en-GB" sz="1200"/>
              <a:pPr eaLnBrk="1" hangingPunct="1"/>
              <a:t>28</a:t>
            </a:fld>
            <a:endParaRPr lang="en-GB" sz="1200"/>
          </a:p>
        </p:txBody>
      </p:sp>
      <p:sp>
        <p:nvSpPr>
          <p:cNvPr id="20483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30EBB97-051C-3D40-9772-34F1DBD1D6C6}" type="slidenum">
              <a:rPr lang="en-US" sz="1200">
                <a:latin typeface="Times" charset="0"/>
              </a:rPr>
              <a:pPr algn="r"/>
              <a:t>28</a:t>
            </a:fld>
            <a:endParaRPr lang="en-US" sz="1200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1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2F0BBB-3148-E94D-AE8A-7CBF37FBE285}" type="slidenum">
              <a:rPr lang="en-GB" sz="1200"/>
              <a:pPr eaLnBrk="1" hangingPunct="1"/>
              <a:t>3</a:t>
            </a:fld>
            <a:endParaRPr lang="en-GB" sz="1200"/>
          </a:p>
        </p:txBody>
      </p:sp>
      <p:sp>
        <p:nvSpPr>
          <p:cNvPr id="20483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30EBB97-051C-3D40-9772-34F1DBD1D6C6}" type="slidenum">
              <a:rPr lang="en-US" sz="1200">
                <a:latin typeface="Times" charset="0"/>
              </a:rPr>
              <a:pPr algn="r"/>
              <a:t>3</a:t>
            </a:fld>
            <a:endParaRPr lang="en-US" sz="1200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559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2F0BBB-3148-E94D-AE8A-7CBF37FBE285}" type="slidenum">
              <a:rPr lang="en-GB" sz="1200"/>
              <a:pPr eaLnBrk="1" hangingPunct="1"/>
              <a:t>32</a:t>
            </a:fld>
            <a:endParaRPr lang="en-GB" sz="1200"/>
          </a:p>
        </p:txBody>
      </p:sp>
      <p:sp>
        <p:nvSpPr>
          <p:cNvPr id="20483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30EBB97-051C-3D40-9772-34F1DBD1D6C6}" type="slidenum">
              <a:rPr lang="en-US" sz="1200">
                <a:latin typeface="Times" charset="0"/>
              </a:rPr>
              <a:pPr algn="r"/>
              <a:t>32</a:t>
            </a:fld>
            <a:endParaRPr lang="en-US" sz="1200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06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2F0BBB-3148-E94D-AE8A-7CBF37FBE285}" type="slidenum">
              <a:rPr lang="en-GB" sz="1200"/>
              <a:pPr eaLnBrk="1" hangingPunct="1"/>
              <a:t>36</a:t>
            </a:fld>
            <a:endParaRPr lang="en-GB" sz="1200"/>
          </a:p>
        </p:txBody>
      </p:sp>
      <p:sp>
        <p:nvSpPr>
          <p:cNvPr id="20483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30EBB97-051C-3D40-9772-34F1DBD1D6C6}" type="slidenum">
              <a:rPr lang="en-US" sz="1200">
                <a:latin typeface="Times" charset="0"/>
              </a:rPr>
              <a:pPr algn="r"/>
              <a:t>36</a:t>
            </a:fld>
            <a:endParaRPr lang="en-US" sz="1200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278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891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8325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132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B626538-E847-EB48-B384-C50BABD264A0}" type="slidenum">
              <a:rPr lang="en-GB" sz="1200"/>
              <a:pPr eaLnBrk="1" hangingPunct="1"/>
              <a:t>40</a:t>
            </a:fld>
            <a:endParaRPr lang="en-GB" sz="1200"/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C6981E3-CB7D-3943-B750-9C294E7022E6}" type="slidenum">
              <a:rPr lang="en-US" sz="1200">
                <a:latin typeface="Times" charset="0"/>
              </a:rPr>
              <a:pPr algn="r"/>
              <a:t>40</a:t>
            </a:fld>
            <a:endParaRPr lang="en-US" sz="1200">
              <a:latin typeface="Times" charset="0"/>
            </a:endParaRPr>
          </a:p>
        </p:txBody>
      </p:sp>
      <p:sp>
        <p:nvSpPr>
          <p:cNvPr id="31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006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B626538-E847-EB48-B384-C50BABD264A0}" type="slidenum">
              <a:rPr lang="en-GB" sz="1200"/>
              <a:pPr eaLnBrk="1" hangingPunct="1"/>
              <a:t>41</a:t>
            </a:fld>
            <a:endParaRPr lang="en-GB" sz="1200"/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C6981E3-CB7D-3943-B750-9C294E7022E6}" type="slidenum">
              <a:rPr lang="en-US" sz="1200">
                <a:latin typeface="Times" charset="0"/>
              </a:rPr>
              <a:pPr algn="r"/>
              <a:t>41</a:t>
            </a:fld>
            <a:endParaRPr lang="en-US" sz="1200">
              <a:latin typeface="Times" charset="0"/>
            </a:endParaRPr>
          </a:p>
        </p:txBody>
      </p:sp>
      <p:sp>
        <p:nvSpPr>
          <p:cNvPr id="31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023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E9B1B1-12E9-0E42-85EE-FE7B7842EA71}" type="slidenum">
              <a:rPr lang="en-GB" sz="1200"/>
              <a:pPr eaLnBrk="1" hangingPunct="1"/>
              <a:t>44</a:t>
            </a:fld>
            <a:endParaRPr lang="en-GB" sz="1200"/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1EB409A-1472-BC43-89F6-C1680D7426F2}" type="slidenum">
              <a:rPr lang="en-US" sz="1200">
                <a:latin typeface="Times" charset="0"/>
              </a:rPr>
              <a:pPr algn="r"/>
              <a:t>44</a:t>
            </a:fld>
            <a:endParaRPr lang="en-US" sz="1200">
              <a:latin typeface="Times" charset="0"/>
            </a:endParaRPr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725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2F0BBB-3148-E94D-AE8A-7CBF37FBE285}" type="slidenum">
              <a:rPr lang="en-GB" sz="1200"/>
              <a:pPr eaLnBrk="1" hangingPunct="1"/>
              <a:t>45</a:t>
            </a:fld>
            <a:endParaRPr lang="en-GB" sz="1200"/>
          </a:p>
        </p:txBody>
      </p:sp>
      <p:sp>
        <p:nvSpPr>
          <p:cNvPr id="20483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30EBB97-051C-3D40-9772-34F1DBD1D6C6}" type="slidenum">
              <a:rPr lang="en-US" sz="1200">
                <a:latin typeface="Times" charset="0"/>
              </a:rPr>
              <a:pPr algn="r"/>
              <a:t>45</a:t>
            </a:fld>
            <a:endParaRPr lang="en-US" sz="1200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999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AECB60-7050-FB4E-876B-2DD56488FC18}" type="slidenum">
              <a:rPr lang="en-GB" sz="1200"/>
              <a:pPr eaLnBrk="1" hangingPunct="1"/>
              <a:t>46</a:t>
            </a:fld>
            <a:endParaRPr lang="en-GB" sz="1200"/>
          </a:p>
        </p:txBody>
      </p:sp>
      <p:sp>
        <p:nvSpPr>
          <p:cNvPr id="56323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9AC265A-90BD-894D-9973-54D14B037A32}" type="slidenum">
              <a:rPr lang="en-US" sz="1200">
                <a:latin typeface="Times" charset="0"/>
              </a:rPr>
              <a:pPr algn="r"/>
              <a:t>46</a:t>
            </a:fld>
            <a:endParaRPr lang="en-US" sz="1200">
              <a:latin typeface="Times" charset="0"/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43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2F0BBB-3148-E94D-AE8A-7CBF37FBE285}" type="slidenum">
              <a:rPr lang="en-GB" sz="1200"/>
              <a:pPr eaLnBrk="1" hangingPunct="1"/>
              <a:t>4</a:t>
            </a:fld>
            <a:endParaRPr lang="en-GB" sz="1200"/>
          </a:p>
        </p:txBody>
      </p:sp>
      <p:sp>
        <p:nvSpPr>
          <p:cNvPr id="20483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30EBB97-051C-3D40-9772-34F1DBD1D6C6}" type="slidenum">
              <a:rPr lang="en-US" sz="1200">
                <a:latin typeface="Times" charset="0"/>
              </a:rPr>
              <a:pPr algn="r"/>
              <a:t>4</a:t>
            </a:fld>
            <a:endParaRPr lang="en-US" sz="1200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42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CFD34F-7B65-D645-8287-6AF5CD8E6258}" type="slidenum">
              <a:rPr lang="en-GB" sz="1200"/>
              <a:pPr eaLnBrk="1" hangingPunct="1"/>
              <a:t>47</a:t>
            </a:fld>
            <a:endParaRPr lang="en-GB" sz="1200"/>
          </a:p>
        </p:txBody>
      </p:sp>
      <p:sp>
        <p:nvSpPr>
          <p:cNvPr id="58371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BC6F3347-EB15-2048-9559-AD59445705BD}" type="slidenum">
              <a:rPr lang="en-US" sz="1200">
                <a:latin typeface="Times" charset="0"/>
              </a:rPr>
              <a:pPr algn="r"/>
              <a:t>47</a:t>
            </a:fld>
            <a:endParaRPr lang="en-US" sz="1200">
              <a:latin typeface="Times" charset="0"/>
            </a:endParaRPr>
          </a:p>
        </p:txBody>
      </p:sp>
      <p:sp>
        <p:nvSpPr>
          <p:cNvPr id="58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74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CEB461-1CF8-CF42-A585-B6819997F228}" type="slidenum">
              <a:rPr lang="en-GB" sz="1200"/>
              <a:pPr eaLnBrk="1" hangingPunct="1"/>
              <a:t>48</a:t>
            </a:fld>
            <a:endParaRPr lang="en-GB" sz="1200"/>
          </a:p>
        </p:txBody>
      </p:sp>
      <p:sp>
        <p:nvSpPr>
          <p:cNvPr id="60419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DF85EFA-B25B-9447-92DC-F3DBDB09ED19}" type="slidenum">
              <a:rPr lang="en-US" sz="1200">
                <a:latin typeface="Times" charset="0"/>
              </a:rPr>
              <a:pPr algn="r"/>
              <a:t>48</a:t>
            </a:fld>
            <a:endParaRPr lang="en-US" sz="1200">
              <a:latin typeface="Times" charset="0"/>
            </a:endParaRPr>
          </a:p>
        </p:txBody>
      </p:sp>
      <p:sp>
        <p:nvSpPr>
          <p:cNvPr id="60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7348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336C9B-BC7B-D745-99F0-87CD661EE559}" type="slidenum">
              <a:rPr lang="en-GB" sz="1200"/>
              <a:pPr eaLnBrk="1" hangingPunct="1"/>
              <a:t>49</a:t>
            </a:fld>
            <a:endParaRPr lang="en-GB" sz="1200"/>
          </a:p>
        </p:txBody>
      </p:sp>
      <p:sp>
        <p:nvSpPr>
          <p:cNvPr id="6246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86BE38F-8FC1-FD41-A34B-7F3C5DCACCEC}" type="slidenum">
              <a:rPr lang="en-US" sz="1200">
                <a:latin typeface="Times" charset="0"/>
              </a:rPr>
              <a:pPr algn="r"/>
              <a:t>49</a:t>
            </a:fld>
            <a:endParaRPr lang="en-US" sz="1200">
              <a:latin typeface="Times" charset="0"/>
            </a:endParaRPr>
          </a:p>
        </p:txBody>
      </p:sp>
      <p:sp>
        <p:nvSpPr>
          <p:cNvPr id="62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0164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336C9B-BC7B-D745-99F0-87CD661EE559}" type="slidenum">
              <a:rPr lang="en-GB" sz="1200"/>
              <a:pPr eaLnBrk="1" hangingPunct="1"/>
              <a:t>50</a:t>
            </a:fld>
            <a:endParaRPr lang="en-GB" sz="1200"/>
          </a:p>
        </p:txBody>
      </p:sp>
      <p:sp>
        <p:nvSpPr>
          <p:cNvPr id="6246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86BE38F-8FC1-FD41-A34B-7F3C5DCACCEC}" type="slidenum">
              <a:rPr lang="en-US" sz="1200">
                <a:latin typeface="Times" charset="0"/>
              </a:rPr>
              <a:pPr algn="r"/>
              <a:t>50</a:t>
            </a:fld>
            <a:endParaRPr lang="en-US" sz="1200">
              <a:latin typeface="Times" charset="0"/>
            </a:endParaRPr>
          </a:p>
        </p:txBody>
      </p:sp>
      <p:sp>
        <p:nvSpPr>
          <p:cNvPr id="62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8145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CFD34F-7B65-D645-8287-6AF5CD8E6258}" type="slidenum">
              <a:rPr lang="en-GB" sz="1200"/>
              <a:pPr eaLnBrk="1" hangingPunct="1"/>
              <a:t>51</a:t>
            </a:fld>
            <a:endParaRPr lang="en-GB" sz="1200"/>
          </a:p>
        </p:txBody>
      </p:sp>
      <p:sp>
        <p:nvSpPr>
          <p:cNvPr id="58371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BC6F3347-EB15-2048-9559-AD59445705BD}" type="slidenum">
              <a:rPr lang="en-US" sz="1200">
                <a:latin typeface="Times" charset="0"/>
              </a:rPr>
              <a:pPr algn="r"/>
              <a:t>51</a:t>
            </a:fld>
            <a:endParaRPr lang="en-US" sz="1200">
              <a:latin typeface="Times" charset="0"/>
            </a:endParaRPr>
          </a:p>
        </p:txBody>
      </p:sp>
      <p:sp>
        <p:nvSpPr>
          <p:cNvPr id="58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35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61CE64F-8269-DC43-B353-8301A81CD389}" type="slidenum">
              <a:rPr lang="en-GB" sz="1200"/>
              <a:pPr eaLnBrk="1" hangingPunct="1"/>
              <a:t>54</a:t>
            </a:fld>
            <a:endParaRPr lang="en-GB" sz="1200"/>
          </a:p>
        </p:txBody>
      </p:sp>
      <p:sp>
        <p:nvSpPr>
          <p:cNvPr id="70659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E69B18E-31FD-014C-99FC-74D0DA1637AB}" type="slidenum">
              <a:rPr lang="en-US" sz="1200">
                <a:latin typeface="Times" charset="0"/>
              </a:rPr>
              <a:pPr algn="r"/>
              <a:t>54</a:t>
            </a:fld>
            <a:endParaRPr lang="en-US" sz="1200">
              <a:latin typeface="Times" charset="0"/>
            </a:endParaRPr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924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55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55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605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56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56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110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66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66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132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67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67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86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2F0BBB-3148-E94D-AE8A-7CBF37FBE285}" type="slidenum">
              <a:rPr lang="en-GB" sz="1200"/>
              <a:pPr eaLnBrk="1" hangingPunct="1"/>
              <a:t>5</a:t>
            </a:fld>
            <a:endParaRPr lang="en-GB" sz="1200"/>
          </a:p>
        </p:txBody>
      </p:sp>
      <p:sp>
        <p:nvSpPr>
          <p:cNvPr id="20483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30EBB97-051C-3D40-9772-34F1DBD1D6C6}" type="slidenum">
              <a:rPr lang="en-US" sz="1200">
                <a:latin typeface="Times" charset="0"/>
              </a:rPr>
              <a:pPr algn="r"/>
              <a:t>5</a:t>
            </a:fld>
            <a:endParaRPr lang="en-US" sz="1200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755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68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68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686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69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69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73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70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70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657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71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71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760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72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72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527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73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73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938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74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74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748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75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75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0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76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76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454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77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77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51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2F0BBB-3148-E94D-AE8A-7CBF37FBE285}" type="slidenum">
              <a:rPr lang="en-GB" sz="1200"/>
              <a:pPr eaLnBrk="1" hangingPunct="1"/>
              <a:t>9</a:t>
            </a:fld>
            <a:endParaRPr lang="en-GB" sz="1200"/>
          </a:p>
        </p:txBody>
      </p:sp>
      <p:sp>
        <p:nvSpPr>
          <p:cNvPr id="20483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30EBB97-051C-3D40-9772-34F1DBD1D6C6}" type="slidenum">
              <a:rPr lang="en-US" sz="1200">
                <a:latin typeface="Times" charset="0"/>
              </a:rPr>
              <a:pPr algn="r"/>
              <a:t>9</a:t>
            </a:fld>
            <a:endParaRPr lang="en-US" sz="1200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0672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78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78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904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79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79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094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80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80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708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81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81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021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82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82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2596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83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83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5909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84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84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081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85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85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604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86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86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2376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87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87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04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2F0BBB-3148-E94D-AE8A-7CBF37FBE285}" type="slidenum">
              <a:rPr lang="en-GB" sz="1200"/>
              <a:pPr eaLnBrk="1" hangingPunct="1"/>
              <a:t>10</a:t>
            </a:fld>
            <a:endParaRPr lang="en-GB" sz="1200"/>
          </a:p>
        </p:txBody>
      </p:sp>
      <p:sp>
        <p:nvSpPr>
          <p:cNvPr id="20483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30EBB97-051C-3D40-9772-34F1DBD1D6C6}" type="slidenum">
              <a:rPr lang="en-US" sz="1200">
                <a:latin typeface="Times" charset="0"/>
              </a:rPr>
              <a:pPr algn="r"/>
              <a:t>10</a:t>
            </a:fld>
            <a:endParaRPr lang="en-US" sz="1200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8057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88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88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158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90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90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6565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91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91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2878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92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92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2221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93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93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1176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96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96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8130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97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97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9767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98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98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379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99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99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0199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100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100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34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2F0BBB-3148-E94D-AE8A-7CBF37FBE285}" type="slidenum">
              <a:rPr lang="en-GB" sz="1200"/>
              <a:pPr eaLnBrk="1" hangingPunct="1"/>
              <a:t>13</a:t>
            </a:fld>
            <a:endParaRPr lang="en-GB" sz="1200"/>
          </a:p>
        </p:txBody>
      </p:sp>
      <p:sp>
        <p:nvSpPr>
          <p:cNvPr id="20483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30EBB97-051C-3D40-9772-34F1DBD1D6C6}" type="slidenum">
              <a:rPr lang="en-US" sz="1200">
                <a:latin typeface="Times" charset="0"/>
              </a:rPr>
              <a:pPr algn="r"/>
              <a:t>13</a:t>
            </a:fld>
            <a:endParaRPr lang="en-US" sz="1200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4057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85338-2E0E-8A4D-9572-8B6860EC9935}" type="slidenum">
              <a:rPr lang="en-GB" sz="1200"/>
              <a:pPr eaLnBrk="1" hangingPunct="1"/>
              <a:t>101</a:t>
            </a:fld>
            <a:endParaRPr lang="en-GB" sz="120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9CC30F-5D7D-1246-98C9-44E79EF36666}" type="slidenum">
              <a:rPr lang="en-US" sz="1200">
                <a:latin typeface="Times" charset="0"/>
              </a:rPr>
              <a:pPr algn="r"/>
              <a:t>101</a:t>
            </a:fld>
            <a:endParaRPr lang="en-US" sz="1200">
              <a:latin typeface="Times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91248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103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07916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105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92665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106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57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2F0BBB-3148-E94D-AE8A-7CBF37FBE285}" type="slidenum">
              <a:rPr lang="en-GB" sz="1200"/>
              <a:pPr eaLnBrk="1" hangingPunct="1"/>
              <a:t>14</a:t>
            </a:fld>
            <a:endParaRPr lang="en-GB" sz="1200"/>
          </a:p>
        </p:txBody>
      </p:sp>
      <p:sp>
        <p:nvSpPr>
          <p:cNvPr id="20483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30EBB97-051C-3D40-9772-34F1DBD1D6C6}" type="slidenum">
              <a:rPr lang="en-US" sz="1200">
                <a:latin typeface="Times" charset="0"/>
              </a:rPr>
              <a:pPr algn="r"/>
              <a:t>14</a:t>
            </a:fld>
            <a:endParaRPr lang="en-US" sz="1200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02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6BBB774-86FE-4E4F-834B-F922F31B7A4C}" type="slidenum">
              <a:rPr lang="en-GB" sz="1200"/>
              <a:pPr eaLnBrk="1" hangingPunct="1"/>
              <a:t>15</a:t>
            </a:fld>
            <a:endParaRPr lang="en-GB" sz="1200"/>
          </a:p>
        </p:txBody>
      </p:sp>
      <p:sp>
        <p:nvSpPr>
          <p:cNvPr id="471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72F4C5E-1064-FC4F-BD29-81B582271306}" type="slidenum">
              <a:rPr lang="en-US" sz="1200">
                <a:latin typeface="Times" charset="0"/>
              </a:rPr>
              <a:pPr algn="r"/>
              <a:t>15</a:t>
            </a:fld>
            <a:endParaRPr lang="en-US" sz="1200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77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953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120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83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112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932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364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719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340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www.id-book.com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455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www.id-book.com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EA2D8D-44E5-43C4-BBA1-AE3E32EF0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355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353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7EA2D8D-44E5-43C4-BBA1-AE3E32EF089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4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/>
          <a:lstStyle/>
          <a:p>
            <a:r>
              <a:rPr lang="en-US" dirty="0"/>
              <a:t>Interfaces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" b="1924"/>
          <a:stretch>
            <a:fillRect/>
          </a:stretch>
        </p:blipFill>
        <p:spPr>
          <a:xfrm>
            <a:off x="12" y="0"/>
            <a:ext cx="9143989" cy="491507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/>
          <a:lstStyle/>
          <a:p>
            <a:r>
              <a:rPr lang="en-US"/>
              <a:t>The only means of interaction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666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>
                <a:latin typeface="Liberation Sans"/>
              </a:rPr>
              <a:t>Command-based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600200"/>
            <a:ext cx="7978080" cy="4525963"/>
          </a:xfrm>
        </p:spPr>
        <p:txBody>
          <a:bodyPr>
            <a:noAutofit/>
          </a:bodyPr>
          <a:lstStyle/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Commands such as abbreviations (e.g. </a:t>
            </a:r>
            <a:r>
              <a:rPr lang="en-GB" sz="2400" dirty="0" err="1">
                <a:solidFill>
                  <a:srgbClr val="7030A0"/>
                </a:solidFill>
                <a:latin typeface="Liberation Sans"/>
              </a:rPr>
              <a:t>ls</a:t>
            </a:r>
            <a:r>
              <a:rPr lang="en-GB" sz="2400" dirty="0">
                <a:solidFill>
                  <a:srgbClr val="7030A0"/>
                </a:solidFill>
                <a:latin typeface="Liberation Sans"/>
              </a:rPr>
              <a:t>) typed in at the prompt to which the system responds (e.g. listing current files)</a:t>
            </a:r>
          </a:p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Some are hard wired at keyboard, others can be assigned to keys</a:t>
            </a:r>
          </a:p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Efficient, precise, and fast</a:t>
            </a:r>
          </a:p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Large overhead to learning set of commands</a:t>
            </a:r>
          </a:p>
        </p:txBody>
      </p:sp>
    </p:spTree>
    <p:extLst>
      <p:ext uri="{BB962C8B-B14F-4D97-AF65-F5344CB8AC3E}">
        <p14:creationId xmlns:p14="http://schemas.microsoft.com/office/powerpoint/2010/main" val="101496385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600"/>
            <a:ext cx="9144000" cy="456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3405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0698049-321D-4535-9F8C-A00CF9371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806952"/>
            <a:ext cx="8178799" cy="472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5307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604448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dirty="0">
                <a:latin typeface="Liberation Sans"/>
              </a:rPr>
              <a:t>The advent of the (iPhone) app</a:t>
            </a:r>
          </a:p>
        </p:txBody>
      </p:sp>
      <p:sp>
        <p:nvSpPr>
          <p:cNvPr id="10957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eaLnBrk="1" hangingPunct="1"/>
            <a:r>
              <a:rPr lang="en-GB" dirty="0">
                <a:solidFill>
                  <a:srgbClr val="7030A0"/>
                </a:solidFill>
                <a:latin typeface="Liberation Sans"/>
              </a:rPr>
              <a:t>A whole new user experience that was designed primarily for people to enjoy</a:t>
            </a:r>
          </a:p>
          <a:p>
            <a:pPr eaLnBrk="1" hangingPunct="1"/>
            <a:endParaRPr lang="en-GB" sz="1200" dirty="0">
              <a:solidFill>
                <a:srgbClr val="7030A0"/>
              </a:solidFill>
              <a:latin typeface="Liberation Sans"/>
            </a:endParaRPr>
          </a:p>
          <a:p>
            <a:pPr lvl="1" eaLnBrk="1" hangingPunct="1"/>
            <a:r>
              <a:rPr lang="en-GB" sz="2400" dirty="0">
                <a:solidFill>
                  <a:schemeClr val="accent1"/>
                </a:solidFill>
                <a:latin typeface="Liberation Sans"/>
                <a:ea typeface="ＭＳ Ｐゴシック" charset="0"/>
              </a:rPr>
              <a:t>many apps not designed for any need, want or use but purely for idle moments to have some fun (and utilize available technologies)</a:t>
            </a:r>
          </a:p>
          <a:p>
            <a:pPr lvl="1" eaLnBrk="1" hangingPunct="1"/>
            <a:endParaRPr lang="en-GB" sz="1000" dirty="0">
              <a:solidFill>
                <a:schemeClr val="accent1"/>
              </a:solidFill>
              <a:latin typeface="Liberation Sans"/>
              <a:ea typeface="ＭＳ Ｐゴシック" charset="0"/>
            </a:endParaRPr>
          </a:p>
          <a:p>
            <a:pPr lvl="1" eaLnBrk="1" hangingPunct="1"/>
            <a:r>
              <a:rPr lang="en-GB" sz="2400" dirty="0">
                <a:solidFill>
                  <a:schemeClr val="accent1"/>
                </a:solidFill>
                <a:latin typeface="Liberation Sans"/>
                <a:ea typeface="ＭＳ Ｐゴシック" charset="0"/>
              </a:rPr>
              <a:t>e.g. </a:t>
            </a:r>
            <a:r>
              <a:rPr lang="en-GB" sz="2400" dirty="0" err="1">
                <a:solidFill>
                  <a:schemeClr val="accent1"/>
                </a:solidFill>
                <a:latin typeface="Liberation Sans"/>
                <a:ea typeface="ＭＳ Ｐゴシック" charset="0"/>
              </a:rPr>
              <a:t>iBeer</a:t>
            </a:r>
            <a:r>
              <a:rPr lang="en-GB" sz="2400" dirty="0">
                <a:solidFill>
                  <a:schemeClr val="accent1"/>
                </a:solidFill>
                <a:latin typeface="Liberation Sans"/>
                <a:ea typeface="ＭＳ Ｐゴシック" charset="0"/>
              </a:rPr>
              <a:t> developed by magician Steve Sheraton </a:t>
            </a:r>
          </a:p>
          <a:p>
            <a:pPr lvl="1" eaLnBrk="1" hangingPunct="1"/>
            <a:endParaRPr lang="en-GB" sz="1000" dirty="0">
              <a:solidFill>
                <a:schemeClr val="accent1"/>
              </a:solidFill>
              <a:latin typeface="Liberation Sans"/>
              <a:ea typeface="ＭＳ Ｐゴシック" charset="0"/>
            </a:endParaRPr>
          </a:p>
          <a:p>
            <a:pPr lvl="1" eaLnBrk="1" hangingPunct="1"/>
            <a:r>
              <a:rPr lang="en-GB" sz="2400" dirty="0">
                <a:solidFill>
                  <a:schemeClr val="accent1"/>
                </a:solidFill>
                <a:latin typeface="Liberation Sans"/>
                <a:ea typeface="ＭＳ Ｐゴシック" charset="0"/>
              </a:rPr>
              <a:t>clever use of the accelerometer that is inside the phone</a:t>
            </a:r>
          </a:p>
        </p:txBody>
      </p:sp>
    </p:spTree>
    <p:extLst>
      <p:ext uri="{BB962C8B-B14F-4D97-AF65-F5344CB8AC3E}">
        <p14:creationId xmlns:p14="http://schemas.microsoft.com/office/powerpoint/2010/main" val="66277323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1"/>
          <a:stretch/>
        </p:blipFill>
        <p:spPr>
          <a:xfrm>
            <a:off x="-24" y="10"/>
            <a:ext cx="9144023" cy="4915066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597" name="Title 1"/>
          <p:cNvSpPr>
            <a:spLocks noGrp="1"/>
          </p:cNvSpPr>
          <p:nvPr>
            <p:ph type="title" idx="4294967295"/>
          </p:nvPr>
        </p:nvSpPr>
        <p:spPr>
          <a:xfrm>
            <a:off x="798897" y="5120640"/>
            <a:ext cx="75438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>
                <a:solidFill>
                  <a:srgbClr val="FFFFFF"/>
                </a:solidFill>
              </a:rPr>
              <a:t>iBeer app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2505090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604448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dirty="0">
                <a:latin typeface="Liberation Sans"/>
              </a:rPr>
              <a:t>The advent of the (iPhone) app</a:t>
            </a:r>
          </a:p>
        </p:txBody>
      </p:sp>
      <p:sp>
        <p:nvSpPr>
          <p:cNvPr id="10957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eaLnBrk="1" hangingPunct="1"/>
            <a:r>
              <a:rPr lang="en-GB" dirty="0">
                <a:solidFill>
                  <a:srgbClr val="7030A0"/>
                </a:solidFill>
                <a:latin typeface="Liberation Sans"/>
              </a:rPr>
              <a:t>A whole new user experience that was designed primarily for people to enjoy (originally)</a:t>
            </a:r>
          </a:p>
          <a:p>
            <a:pPr eaLnBrk="1" hangingPunct="1"/>
            <a:endParaRPr lang="en-GB" sz="1200" dirty="0">
              <a:solidFill>
                <a:srgbClr val="7030A0"/>
              </a:solidFill>
              <a:latin typeface="Liberation Sans"/>
            </a:endParaRPr>
          </a:p>
          <a:p>
            <a:pPr lvl="1" eaLnBrk="1" hangingPunct="1"/>
            <a:r>
              <a:rPr lang="en-GB" sz="2400" dirty="0">
                <a:solidFill>
                  <a:schemeClr val="accent1"/>
                </a:solidFill>
                <a:latin typeface="Liberation Sans"/>
                <a:ea typeface="ＭＳ Ｐゴシック" charset="0"/>
              </a:rPr>
              <a:t>Now, mobile apps are used more than desktop applications, and for many tasks. </a:t>
            </a:r>
          </a:p>
          <a:p>
            <a:pPr lvl="1" eaLnBrk="1" hangingPunct="1"/>
            <a:endParaRPr lang="en-GB" sz="1000" dirty="0">
              <a:solidFill>
                <a:schemeClr val="accent1"/>
              </a:solidFill>
              <a:latin typeface="Liberation Sans"/>
              <a:ea typeface="ＭＳ Ｐゴシック" charset="0"/>
            </a:endParaRPr>
          </a:p>
          <a:p>
            <a:pPr lvl="1" eaLnBrk="1" hangingPunct="1"/>
            <a:r>
              <a:rPr lang="en-GB" sz="2400" dirty="0">
                <a:solidFill>
                  <a:schemeClr val="accent1"/>
                </a:solidFill>
                <a:latin typeface="Liberation Sans"/>
                <a:ea typeface="ＭＳ Ｐゴシック" charset="0"/>
              </a:rPr>
              <a:t>Banking, airline tickets, mortgage applications, etc.</a:t>
            </a:r>
          </a:p>
          <a:p>
            <a:pPr lvl="1" eaLnBrk="1" hangingPunct="1"/>
            <a:endParaRPr lang="en-GB" sz="1000" dirty="0">
              <a:solidFill>
                <a:schemeClr val="accent1"/>
              </a:solidFill>
              <a:latin typeface="Liberation Sans"/>
              <a:ea typeface="ＭＳ Ｐゴシック" charset="0"/>
            </a:endParaRPr>
          </a:p>
          <a:p>
            <a:pPr lvl="1" eaLnBrk="1" hangingPunct="1"/>
            <a:r>
              <a:rPr lang="en-GB" sz="2400" dirty="0">
                <a:solidFill>
                  <a:schemeClr val="accent1"/>
                </a:solidFill>
                <a:latin typeface="Liberation Sans"/>
                <a:ea typeface="ＭＳ Ｐゴシック" charset="0"/>
              </a:rPr>
              <a:t>Still uses integrated phone features, but for things like the ‘quantified self.’</a:t>
            </a:r>
          </a:p>
        </p:txBody>
      </p:sp>
    </p:spTree>
    <p:extLst>
      <p:ext uri="{BB962C8B-B14F-4D97-AF65-F5344CB8AC3E}">
        <p14:creationId xmlns:p14="http://schemas.microsoft.com/office/powerpoint/2010/main" val="248112459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7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>
                <a:latin typeface="Verdana" charset="0"/>
              </a:rPr>
              <a:t>Square app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16832"/>
            <a:ext cx="67056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5709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9" name="Rectangle 73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600" name="Rectangle 75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0601" name="Straight Connector 77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0602" name="Rectangle 79">
            <a:extLst>
              <a:ext uri="{FF2B5EF4-FFF2-40B4-BE49-F238E27FC236}">
                <a16:creationId xmlns:a16="http://schemas.microsoft.com/office/drawing/2014/main" id="{BE268116-E2A7-4F98-8812-192B4975E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597" name="Title 1"/>
          <p:cNvSpPr>
            <a:spLocks noGrp="1"/>
          </p:cNvSpPr>
          <p:nvPr>
            <p:ph type="title" idx="4294967295"/>
          </p:nvPr>
        </p:nvSpPr>
        <p:spPr>
          <a:xfrm>
            <a:off x="475499" y="4550229"/>
            <a:ext cx="8181805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>
                <a:solidFill>
                  <a:schemeClr val="tx1">
                    <a:lumMod val="85000"/>
                    <a:lumOff val="15000"/>
                  </a:schemeClr>
                </a:solidFill>
              </a:rPr>
              <a:t>Quantified self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FBE372-07C4-44B8-B2AB-CB7F165A4A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0" r="-2" b="17646"/>
          <a:stretch/>
        </p:blipFill>
        <p:spPr>
          <a:xfrm>
            <a:off x="476592" y="640080"/>
            <a:ext cx="8187348" cy="3602736"/>
          </a:xfrm>
          <a:prstGeom prst="rect">
            <a:avLst/>
          </a:prstGeom>
        </p:spPr>
      </p:pic>
      <p:cxnSp>
        <p:nvCxnSpPr>
          <p:cNvPr id="110603" name="Straight Connector 81">
            <a:extLst>
              <a:ext uri="{FF2B5EF4-FFF2-40B4-BE49-F238E27FC236}">
                <a16:creationId xmlns:a16="http://schemas.microsoft.com/office/drawing/2014/main" id="{73D8893D-DEBE-4F67-901F-166F75E9C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18770"/>
            <a:ext cx="78867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FBEFFA83-BC6D-4CD2-A2BA-98AD67423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B5696BF-D495-4CAC-AA8A-4EBFF2C32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8557667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dirty="0">
                <a:latin typeface="Liberation Sans"/>
              </a:rPr>
              <a:t>So</a:t>
            </a:r>
          </a:p>
        </p:txBody>
      </p:sp>
      <p:sp>
        <p:nvSpPr>
          <p:cNvPr id="10957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The point is, interaction methods are evolving rapidly, as they always have</a:t>
            </a:r>
          </a:p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New challenges will be addressed through research and design</a:t>
            </a:r>
          </a:p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We are already seeing the evolution of interface design in and within novel interfaces</a:t>
            </a:r>
          </a:p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There is still a long, fun</a:t>
            </a:r>
            <a:r>
              <a:rPr lang="en-GB" sz="2100">
                <a:solidFill>
                  <a:srgbClr val="7030A0"/>
                </a:solidFill>
                <a:latin typeface="Liberation Sans"/>
              </a:rPr>
              <a:t>, infuriating </a:t>
            </a:r>
            <a:r>
              <a:rPr lang="en-GB" sz="2100" dirty="0">
                <a:solidFill>
                  <a:srgbClr val="7030A0"/>
                </a:solidFill>
                <a:latin typeface="Liberation Sans"/>
              </a:rPr>
              <a:t>way to go</a:t>
            </a:r>
          </a:p>
        </p:txBody>
      </p:sp>
    </p:spTree>
    <p:extLst>
      <p:ext uri="{BB962C8B-B14F-4D97-AF65-F5344CB8AC3E}">
        <p14:creationId xmlns:p14="http://schemas.microsoft.com/office/powerpoint/2010/main" val="1862871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043" y="457200"/>
            <a:ext cx="8455914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2049" y="521208"/>
            <a:ext cx="8359902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17" y="973921"/>
            <a:ext cx="7752969" cy="490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2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8239F4-2ACB-460D-A997-B337037B5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923"/>
            <a:ext cx="9144000" cy="478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3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>
                <a:latin typeface="Liberation Sans"/>
              </a:rPr>
              <a:t>Menus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600200"/>
            <a:ext cx="7978080" cy="4525963"/>
          </a:xfrm>
        </p:spPr>
        <p:txBody>
          <a:bodyPr>
            <a:noAutofit/>
          </a:bodyPr>
          <a:lstStyle/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Multiple interface styles</a:t>
            </a:r>
          </a:p>
          <a:p>
            <a:pPr marL="775208" lvl="1" indent="-457200">
              <a:buFontTx/>
              <a:buChar char="-"/>
            </a:pPr>
            <a:r>
              <a:rPr lang="en-GB" sz="2200" dirty="0">
                <a:solidFill>
                  <a:srgbClr val="ECA856"/>
                </a:solidFill>
                <a:latin typeface="Liberation Sans"/>
              </a:rPr>
              <a:t>Cascading, flat lists, drop-down, pop-up, contextual, etc.</a:t>
            </a:r>
          </a:p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Flat menus</a:t>
            </a:r>
          </a:p>
          <a:p>
            <a:pPr marL="775208" lvl="1" indent="-457200">
              <a:buFontTx/>
              <a:buChar char="-"/>
            </a:pPr>
            <a:r>
              <a:rPr lang="en-GB" sz="2200" dirty="0">
                <a:solidFill>
                  <a:srgbClr val="ECA856"/>
                </a:solidFill>
                <a:latin typeface="Liberation Sans"/>
              </a:rPr>
              <a:t>good at displaying a small number of options at the same time and where the size of the display is small, e.g. iPods</a:t>
            </a:r>
          </a:p>
          <a:p>
            <a:pPr marL="775208" lvl="1" indent="-457200">
              <a:buFontTx/>
              <a:buChar char="-"/>
            </a:pPr>
            <a:endParaRPr lang="en-GB" sz="800" dirty="0">
              <a:solidFill>
                <a:srgbClr val="ECA856"/>
              </a:solidFill>
              <a:latin typeface="Liberation Sans"/>
            </a:endParaRPr>
          </a:p>
          <a:p>
            <a:pPr marL="775208" lvl="1" indent="-457200">
              <a:buFontTx/>
              <a:buChar char="-"/>
            </a:pPr>
            <a:r>
              <a:rPr lang="en-GB" sz="2200" dirty="0">
                <a:solidFill>
                  <a:srgbClr val="ECA856"/>
                </a:solidFill>
                <a:latin typeface="Liberation Sans"/>
              </a:rPr>
              <a:t>but have to nest the lists of options within each other, requiring several steps to get to the list with the desired option</a:t>
            </a:r>
          </a:p>
          <a:p>
            <a:pPr marL="318008" lvl="1" indent="0">
              <a:buNone/>
            </a:pPr>
            <a:endParaRPr lang="en-GB" sz="800" dirty="0">
              <a:solidFill>
                <a:srgbClr val="ECA856"/>
              </a:solidFill>
              <a:latin typeface="Liberation Sans"/>
            </a:endParaRPr>
          </a:p>
          <a:p>
            <a:pPr marL="775208" lvl="1" indent="-457200">
              <a:buFontTx/>
              <a:buChar char="-"/>
            </a:pPr>
            <a:r>
              <a:rPr lang="en-GB" sz="2200" dirty="0">
                <a:solidFill>
                  <a:srgbClr val="ECA856"/>
                </a:solidFill>
                <a:latin typeface="Liberation Sans"/>
              </a:rPr>
              <a:t>moving through previous screens can be tedious</a:t>
            </a:r>
          </a:p>
          <a:p>
            <a:pPr marL="775208" lvl="1" indent="-457200">
              <a:buFontTx/>
              <a:buChar char="-"/>
            </a:pPr>
            <a:endParaRPr lang="en-GB" sz="2200" dirty="0">
              <a:solidFill>
                <a:srgbClr val="7030A0"/>
              </a:solidFill>
              <a:latin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val="13017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>
                <a:latin typeface="Liberation Sans"/>
              </a:rPr>
              <a:t>Expanding menus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600200"/>
            <a:ext cx="7978080" cy="4525963"/>
          </a:xfrm>
        </p:spPr>
        <p:txBody>
          <a:bodyPr>
            <a:noAutofit/>
          </a:bodyPr>
          <a:lstStyle/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Enables more options to be shown on a single screen than is possible with a single flat menu</a:t>
            </a:r>
          </a:p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Flexible navigation, allowing for selection of options to be done in same window as parents / main program</a:t>
            </a:r>
          </a:p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Most common are cascading menus</a:t>
            </a:r>
          </a:p>
          <a:p>
            <a:pPr marL="775208" lvl="1" indent="-457200">
              <a:buFontTx/>
              <a:buChar char="-"/>
            </a:pPr>
            <a:r>
              <a:rPr lang="en-GB" sz="2200" dirty="0">
                <a:solidFill>
                  <a:srgbClr val="ECA856"/>
                </a:solidFill>
                <a:latin typeface="Liberation Sans"/>
              </a:rPr>
              <a:t>Primary, secondary, tertiary and more</a:t>
            </a:r>
          </a:p>
          <a:p>
            <a:pPr marL="775208" lvl="1" indent="-457200">
              <a:buFontTx/>
              <a:buChar char="-"/>
            </a:pPr>
            <a:r>
              <a:rPr lang="en-GB" sz="2200" dirty="0">
                <a:solidFill>
                  <a:srgbClr val="ECA856"/>
                </a:solidFill>
                <a:latin typeface="Liberation Sans"/>
              </a:rPr>
              <a:t>Requires precise mouse control, or frustration ensues</a:t>
            </a:r>
          </a:p>
          <a:p>
            <a:pPr marL="775208" lvl="1" indent="-457200">
              <a:buFontTx/>
              <a:buChar char="-"/>
            </a:pPr>
            <a:r>
              <a:rPr lang="en-GB" sz="2200" dirty="0">
                <a:solidFill>
                  <a:srgbClr val="ECA856"/>
                </a:solidFill>
                <a:latin typeface="Liberation Sans"/>
              </a:rPr>
              <a:t>Can result in incorrect selection, overshooting</a:t>
            </a:r>
          </a:p>
          <a:p>
            <a:pPr marL="775208" lvl="1" indent="-457200">
              <a:buFontTx/>
              <a:buChar char="-"/>
            </a:pPr>
            <a:r>
              <a:rPr lang="en-GB" sz="2200" dirty="0">
                <a:solidFill>
                  <a:srgbClr val="ECA856"/>
                </a:solidFill>
                <a:latin typeface="Liberation Sans"/>
              </a:rPr>
              <a:t>Must weigh usability versus number of options, categorizations, and depth versus breadth</a:t>
            </a:r>
          </a:p>
        </p:txBody>
      </p:sp>
    </p:spTree>
    <p:extLst>
      <p:ext uri="{BB962C8B-B14F-4D97-AF65-F5344CB8AC3E}">
        <p14:creationId xmlns:p14="http://schemas.microsoft.com/office/powerpoint/2010/main" val="1927242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246063"/>
            <a:ext cx="8229600" cy="806673"/>
          </a:xfrm>
        </p:spPr>
        <p:txBody>
          <a:bodyPr/>
          <a:lstStyle/>
          <a:p>
            <a:pPr eaLnBrk="1" hangingPunct="1"/>
            <a:r>
              <a:rPr lang="en-GB" dirty="0">
                <a:latin typeface="Verdana" charset="0"/>
              </a:rPr>
              <a:t>Cascading menu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012" y="1047750"/>
            <a:ext cx="58959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6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" b="18801"/>
          <a:stretch/>
        </p:blipFill>
        <p:spPr>
          <a:xfrm>
            <a:off x="-24" y="10"/>
            <a:ext cx="9144023" cy="4915066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0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98897" y="5120640"/>
            <a:ext cx="75438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>
                <a:solidFill>
                  <a:srgbClr val="FFFFFF"/>
                </a:solidFill>
              </a:rPr>
              <a:t>Cascading menu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01635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246063"/>
            <a:ext cx="8229600" cy="806673"/>
          </a:xfrm>
        </p:spPr>
        <p:txBody>
          <a:bodyPr/>
          <a:lstStyle/>
          <a:p>
            <a:pPr eaLnBrk="1" hangingPunct="1"/>
            <a:r>
              <a:rPr lang="en-GB" dirty="0">
                <a:latin typeface="Verdana" charset="0"/>
              </a:rPr>
              <a:t>Cascading menu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500187"/>
            <a:ext cx="51435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85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246063"/>
            <a:ext cx="8229600" cy="806673"/>
          </a:xfrm>
        </p:spPr>
        <p:txBody>
          <a:bodyPr/>
          <a:lstStyle/>
          <a:p>
            <a:pPr eaLnBrk="1" hangingPunct="1"/>
            <a:r>
              <a:rPr lang="en-GB" dirty="0">
                <a:latin typeface="Verdana" charset="0"/>
              </a:rPr>
              <a:t>Cascading menu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5" y="1895475"/>
            <a:ext cx="70294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4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>
                <a:latin typeface="Liberation Sans"/>
              </a:rPr>
              <a:t>Contextual menus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600200"/>
            <a:ext cx="7978080" cy="4525963"/>
          </a:xfrm>
        </p:spPr>
        <p:txBody>
          <a:bodyPr>
            <a:noAutofit/>
          </a:bodyPr>
          <a:lstStyle/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Provide quick access to often-used commands that make sense in terms of the current task</a:t>
            </a:r>
          </a:p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Usually accessed via right-click</a:t>
            </a:r>
            <a:endParaRPr lang="en-GB" sz="2200" dirty="0">
              <a:solidFill>
                <a:srgbClr val="7030A0"/>
              </a:solidFill>
              <a:latin typeface="Liberation Sans"/>
            </a:endParaRPr>
          </a:p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Helps overcome navigational and usability issues with standard cascading menus</a:t>
            </a:r>
          </a:p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Very helpful for novice users in limiting and guiding them (safety)</a:t>
            </a:r>
          </a:p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Utilizes the magic pixel (not yet)</a:t>
            </a:r>
          </a:p>
        </p:txBody>
      </p:sp>
    </p:spTree>
    <p:extLst>
      <p:ext uri="{BB962C8B-B14F-4D97-AF65-F5344CB8AC3E}">
        <p14:creationId xmlns:p14="http://schemas.microsoft.com/office/powerpoint/2010/main" val="912850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>
                <a:latin typeface="Liberation Sans"/>
              </a:rPr>
              <a:t>Two components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512" y="1600200"/>
            <a:ext cx="8050088" cy="4525963"/>
          </a:xfrm>
        </p:spPr>
        <p:txBody>
          <a:bodyPr>
            <a:noAutofit/>
          </a:bodyPr>
          <a:lstStyle/>
          <a:p>
            <a:pPr marL="482600" indent="-457200">
              <a:buFontTx/>
              <a:buChar char="-"/>
            </a:pPr>
            <a:r>
              <a:rPr lang="en-GB" sz="2800" dirty="0">
                <a:solidFill>
                  <a:srgbClr val="7030A0"/>
                </a:solidFill>
                <a:latin typeface="Liberation Sans"/>
              </a:rPr>
              <a:t>Action language</a:t>
            </a:r>
          </a:p>
          <a:p>
            <a:pPr marL="482600" indent="-457200">
              <a:buFontTx/>
              <a:buChar char="-"/>
            </a:pPr>
            <a:r>
              <a:rPr lang="en-GB" sz="2800" dirty="0">
                <a:solidFill>
                  <a:srgbClr val="7030A0"/>
                </a:solidFill>
                <a:latin typeface="Liberation Sans"/>
              </a:rPr>
              <a:t>Presentation language</a:t>
            </a:r>
          </a:p>
          <a:p>
            <a:endParaRPr lang="en-GB" sz="2600" dirty="0">
              <a:solidFill>
                <a:srgbClr val="7030A0"/>
              </a:solidFill>
              <a:latin typeface="Liberation Sans"/>
            </a:endParaRPr>
          </a:p>
          <a:p>
            <a:r>
              <a:rPr lang="en-GB" sz="2600" dirty="0">
                <a:solidFill>
                  <a:srgbClr val="7030A0"/>
                </a:solidFill>
                <a:latin typeface="Liberation Sans"/>
              </a:rPr>
              <a:t>These are not interfaces, but components of each interface</a:t>
            </a:r>
            <a:endParaRPr lang="en-GB" sz="2800" dirty="0">
              <a:solidFill>
                <a:srgbClr val="7030A0"/>
              </a:solidFill>
              <a:latin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val="4072808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>
                <a:latin typeface="Liberation Sans"/>
              </a:rPr>
              <a:t>Standard menus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600200"/>
            <a:ext cx="8424936" cy="4525963"/>
          </a:xfrm>
        </p:spPr>
        <p:txBody>
          <a:bodyPr>
            <a:noAutofit/>
          </a:bodyPr>
          <a:lstStyle/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With standard menus, consistency and selection method are concerns</a:t>
            </a:r>
          </a:p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Cascades usually happen through new sub-menus</a:t>
            </a:r>
          </a:p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That’s inherently ok, however in practice can be difficult to see where you were, there’s no </a:t>
            </a:r>
            <a:r>
              <a:rPr lang="en-GB" sz="2400" dirty="0" err="1">
                <a:solidFill>
                  <a:srgbClr val="7030A0"/>
                </a:solidFill>
                <a:latin typeface="Liberation Sans"/>
              </a:rPr>
              <a:t>breadcrumbing</a:t>
            </a:r>
            <a:endParaRPr lang="en-GB" sz="2400" dirty="0">
              <a:solidFill>
                <a:srgbClr val="7030A0"/>
              </a:solidFill>
              <a:latin typeface="Liberation Sans"/>
            </a:endParaRPr>
          </a:p>
          <a:p>
            <a:pPr marL="775208" lvl="1" indent="-457200">
              <a:buFontTx/>
              <a:buChar char="-"/>
            </a:pPr>
            <a:r>
              <a:rPr lang="en-GB" sz="2000" dirty="0">
                <a:solidFill>
                  <a:srgbClr val="ECA856"/>
                </a:solidFill>
                <a:latin typeface="Liberation Sans"/>
              </a:rPr>
              <a:t>Home &amp; Kitchen &gt; Furniture &gt; Living Room Furniture &gt; Tables &gt; Sofa &amp; Console Tables</a:t>
            </a:r>
          </a:p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Still used surprisingly often</a:t>
            </a:r>
          </a:p>
        </p:txBody>
      </p:sp>
    </p:spTree>
    <p:extLst>
      <p:ext uri="{BB962C8B-B14F-4D97-AF65-F5344CB8AC3E}">
        <p14:creationId xmlns:p14="http://schemas.microsoft.com/office/powerpoint/2010/main" val="2877785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043" y="457200"/>
            <a:ext cx="8455914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2049" y="521208"/>
            <a:ext cx="8359902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17" y="1608695"/>
            <a:ext cx="7752969" cy="363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13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>
                <a:latin typeface="Liberation Sans"/>
              </a:rPr>
              <a:t>Design issues</a:t>
            </a:r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2800" dirty="0">
                <a:solidFill>
                  <a:srgbClr val="7030A0"/>
                </a:solidFill>
                <a:latin typeface="Liberation Sans"/>
              </a:rPr>
              <a:t>What are best names/labels/phrases to use?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dirty="0">
                <a:solidFill>
                  <a:srgbClr val="7030A0"/>
                </a:solidFill>
                <a:latin typeface="Liberation Sans"/>
              </a:rPr>
              <a:t>Placement in list is critical</a:t>
            </a:r>
          </a:p>
          <a:p>
            <a:pPr eaLnBrk="1" hangingPunct="1">
              <a:lnSpc>
                <a:spcPct val="90000"/>
              </a:lnSpc>
            </a:pPr>
            <a:endParaRPr lang="en-GB" sz="1200" dirty="0">
              <a:solidFill>
                <a:srgbClr val="7030A0"/>
              </a:solidFill>
              <a:latin typeface="Liberation Sans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GB" sz="2400" dirty="0">
                <a:solidFill>
                  <a:schemeClr val="accent1"/>
                </a:solidFill>
                <a:latin typeface="Liberation Sans"/>
                <a:ea typeface="ＭＳ Ｐゴシック" charset="0"/>
              </a:rPr>
              <a:t>Quit and save need to be far apart</a:t>
            </a:r>
          </a:p>
          <a:p>
            <a:pPr lvl="1" eaLnBrk="1" hangingPunct="1">
              <a:lnSpc>
                <a:spcPct val="90000"/>
              </a:lnSpc>
            </a:pPr>
            <a:endParaRPr lang="en-GB" sz="800" dirty="0">
              <a:solidFill>
                <a:schemeClr val="accent1"/>
              </a:solidFill>
              <a:latin typeface="Liberation Sans"/>
              <a:ea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GB" sz="2800" dirty="0">
                <a:solidFill>
                  <a:srgbClr val="7030A0"/>
                </a:solidFill>
                <a:latin typeface="Liberation Sans"/>
              </a:rPr>
              <a:t>Choice of menu to use determined by application and type of system </a:t>
            </a:r>
          </a:p>
          <a:p>
            <a:pPr marL="0" indent="0">
              <a:lnSpc>
                <a:spcPct val="90000"/>
              </a:lnSpc>
              <a:buNone/>
            </a:pPr>
            <a:endParaRPr lang="en-GB" sz="1200" dirty="0">
              <a:solidFill>
                <a:srgbClr val="7030A0"/>
              </a:solidFill>
              <a:latin typeface="Liberation Sans"/>
            </a:endParaRPr>
          </a:p>
          <a:p>
            <a:pPr lvl="1">
              <a:lnSpc>
                <a:spcPct val="90000"/>
              </a:lnSpc>
            </a:pPr>
            <a:r>
              <a:rPr lang="en-GB" sz="2400" dirty="0">
                <a:solidFill>
                  <a:schemeClr val="accent1"/>
                </a:solidFill>
                <a:latin typeface="Liberation Sans"/>
              </a:rPr>
              <a:t>flat menus are best for displaying a small number of options at one time</a:t>
            </a:r>
          </a:p>
          <a:p>
            <a:pPr lvl="1">
              <a:lnSpc>
                <a:spcPct val="90000"/>
              </a:lnSpc>
            </a:pPr>
            <a:endParaRPr lang="en-GB" sz="1200" dirty="0">
              <a:solidFill>
                <a:schemeClr val="accent1"/>
              </a:solidFill>
              <a:latin typeface="Liberation Sans"/>
            </a:endParaRPr>
          </a:p>
          <a:p>
            <a:pPr lvl="1">
              <a:lnSpc>
                <a:spcPct val="90000"/>
              </a:lnSpc>
            </a:pPr>
            <a:r>
              <a:rPr lang="en-GB" sz="2400" dirty="0">
                <a:solidFill>
                  <a:schemeClr val="accent1"/>
                </a:solidFill>
                <a:latin typeface="Liberation Sans"/>
              </a:rPr>
              <a:t>expanding menus are good for showing a large number of options </a:t>
            </a:r>
          </a:p>
          <a:p>
            <a:pPr>
              <a:lnSpc>
                <a:spcPct val="90000"/>
              </a:lnSpc>
            </a:pPr>
            <a:endParaRPr lang="en-GB" dirty="0">
              <a:latin typeface="Liberation Sans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endParaRPr lang="en-GB" sz="2400" dirty="0">
              <a:latin typeface="Liberation Sans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257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>
                <a:latin typeface="Liberation Sans"/>
              </a:rPr>
              <a:t>WIMP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484784"/>
            <a:ext cx="7978080" cy="4781128"/>
          </a:xfrm>
        </p:spPr>
        <p:txBody>
          <a:bodyPr>
            <a:noAutofit/>
          </a:bodyPr>
          <a:lstStyle/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Windows</a:t>
            </a:r>
          </a:p>
          <a:p>
            <a:pPr marL="665480" lvl="2" indent="-457200">
              <a:spcBef>
                <a:spcPts val="1200"/>
              </a:spcBef>
              <a:spcAft>
                <a:spcPts val="200"/>
              </a:spcAft>
              <a:buSzPct val="100000"/>
              <a:buFontTx/>
              <a:buChar char="-"/>
            </a:pPr>
            <a:r>
              <a:rPr lang="en-GB" sz="2000" dirty="0">
                <a:solidFill>
                  <a:srgbClr val="ECA856"/>
                </a:solidFill>
                <a:latin typeface="Liberation Sans"/>
              </a:rPr>
              <a:t>Can Be scrolled, stretched, overlapped, opened, closed, and moved around using the mouse (even the keyboard), categorize functionality</a:t>
            </a:r>
            <a:endParaRPr lang="en-GB" sz="2000" dirty="0">
              <a:solidFill>
                <a:srgbClr val="7030A0"/>
              </a:solidFill>
              <a:latin typeface="Liberation Sans"/>
            </a:endParaRPr>
          </a:p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Icons</a:t>
            </a:r>
          </a:p>
          <a:p>
            <a:pPr marL="775208" lvl="1" indent="-457200">
              <a:buFontTx/>
              <a:buChar char="-"/>
            </a:pPr>
            <a:r>
              <a:rPr lang="en-GB" sz="2000" dirty="0">
                <a:solidFill>
                  <a:srgbClr val="ECA856"/>
                </a:solidFill>
                <a:latin typeface="Liberation Sans"/>
              </a:rPr>
              <a:t>Represent applications, objects, commands and tools that would activate when clicked on</a:t>
            </a:r>
          </a:p>
          <a:p>
            <a:pPr marL="775208" lvl="1" indent="-457200">
              <a:buFontTx/>
              <a:buChar char="-"/>
            </a:pPr>
            <a:r>
              <a:rPr lang="en-GB" sz="2000" dirty="0">
                <a:solidFill>
                  <a:srgbClr val="ECA856"/>
                </a:solidFill>
                <a:latin typeface="Liberation Sans"/>
              </a:rPr>
              <a:t>logical v. conceptual</a:t>
            </a:r>
          </a:p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Menus</a:t>
            </a:r>
          </a:p>
          <a:p>
            <a:pPr marL="775208" lvl="1" indent="-457200">
              <a:buFontTx/>
              <a:buChar char="-"/>
            </a:pPr>
            <a:r>
              <a:rPr lang="en-GB" sz="2000" dirty="0">
                <a:solidFill>
                  <a:srgbClr val="ECA856"/>
                </a:solidFill>
                <a:latin typeface="Liberation Sans"/>
              </a:rPr>
              <a:t>Offering lists of options that can be scrolled through, selected, and serve as list of shortcuts</a:t>
            </a:r>
          </a:p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Pointers</a:t>
            </a:r>
          </a:p>
          <a:p>
            <a:pPr marL="775208" lvl="1" indent="-457200">
              <a:buFontTx/>
              <a:buChar char="-"/>
            </a:pPr>
            <a:r>
              <a:rPr lang="en-GB" sz="2000" dirty="0">
                <a:solidFill>
                  <a:srgbClr val="ECA856"/>
                </a:solidFill>
                <a:latin typeface="Liberation Sans"/>
              </a:rPr>
              <a:t>Mouse controls cursor as entry to interface, stylus, finger</a:t>
            </a:r>
          </a:p>
        </p:txBody>
      </p:sp>
    </p:spTree>
    <p:extLst>
      <p:ext uri="{BB962C8B-B14F-4D97-AF65-F5344CB8AC3E}">
        <p14:creationId xmlns:p14="http://schemas.microsoft.com/office/powerpoint/2010/main" val="123633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632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60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 err="1">
                <a:latin typeface="Liberation Sans"/>
              </a:rPr>
              <a:t>Fitts</a:t>
            </a:r>
            <a:r>
              <a:rPr lang="en-GB" dirty="0">
                <a:latin typeface="Liberation Sans"/>
              </a:rPr>
              <a:t>’ 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61" name="Rectangle 3"/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251520" y="1600200"/>
                <a:ext cx="7978080" cy="4781128"/>
              </a:xfrm>
            </p:spPr>
            <p:txBody>
              <a:bodyPr>
                <a:noAutofit/>
              </a:bodyPr>
              <a:lstStyle/>
              <a:p>
                <a:pPr marL="482600" marR="0" lvl="0" indent="-4572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𝑀𝑇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𝑎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𝑏𝑙𝑜𝑔</m:t>
                      </m:r>
                      <m:r>
                        <a:rPr lang="en-US" sz="4000" b="0" i="1" baseline="-25000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2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 (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𝐴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𝑊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GB" sz="4000" dirty="0">
                  <a:solidFill>
                    <a:schemeClr val="tx1"/>
                  </a:solidFill>
                  <a:latin typeface="Liberation Sans"/>
                </a:endParaRPr>
              </a:p>
              <a:p>
                <a:pPr marL="482600" indent="-457200">
                  <a:buFontTx/>
                  <a:buChar char="-"/>
                </a:pPr>
                <a:r>
                  <a:rPr lang="en-GB" sz="2400" dirty="0">
                    <a:solidFill>
                      <a:srgbClr val="7030A0"/>
                    </a:solidFill>
                    <a:latin typeface="Liberation Sans"/>
                  </a:rPr>
                  <a:t>1954</a:t>
                </a:r>
              </a:p>
              <a:p>
                <a:pPr marL="482600" lvl="1" indent="-457200">
                  <a:spcBef>
                    <a:spcPts val="1200"/>
                  </a:spcBef>
                  <a:spcAft>
                    <a:spcPts val="200"/>
                  </a:spcAft>
                  <a:buSzPct val="100000"/>
                  <a:buFontTx/>
                  <a:buChar char="-"/>
                </a:pPr>
                <a:r>
                  <a:rPr lang="en-GB" sz="2400" dirty="0">
                    <a:solidFill>
                      <a:srgbClr val="ECA856"/>
                    </a:solidFill>
                    <a:latin typeface="Liberation Sans"/>
                  </a:rPr>
                  <a:t>Not originally for HCI</a:t>
                </a:r>
                <a:r>
                  <a:rPr lang="is-IS" sz="2400" dirty="0">
                    <a:solidFill>
                      <a:srgbClr val="ECA856"/>
                    </a:solidFill>
                    <a:latin typeface="Liberation Sans"/>
                  </a:rPr>
                  <a:t>…</a:t>
                </a:r>
                <a:endParaRPr lang="en-GB" sz="2400" dirty="0">
                  <a:solidFill>
                    <a:srgbClr val="ECA856"/>
                  </a:solidFill>
                  <a:latin typeface="Liberation Sans"/>
                </a:endParaRPr>
              </a:p>
              <a:p>
                <a:pPr marL="482600" lvl="1" indent="-457200">
                  <a:spcBef>
                    <a:spcPts val="1200"/>
                  </a:spcBef>
                  <a:spcAft>
                    <a:spcPts val="200"/>
                  </a:spcAft>
                  <a:buSzPct val="100000"/>
                  <a:buFontTx/>
                  <a:buChar char="-"/>
                </a:pPr>
                <a:r>
                  <a:rPr lang="is-IS" sz="2400" dirty="0">
                    <a:solidFill>
                      <a:srgbClr val="ECA856"/>
                    </a:solidFill>
                    <a:latin typeface="Liberation Sans"/>
                  </a:rPr>
                  <a:t>…but now one of the most used and studied H</a:t>
                </a:r>
                <a:r>
                  <a:rPr lang="en-US" sz="2400" dirty="0">
                    <a:solidFill>
                      <a:srgbClr val="ECA856"/>
                    </a:solidFill>
                    <a:latin typeface="Liberation Sans"/>
                  </a:rPr>
                  <a:t>CI</a:t>
                </a:r>
                <a:r>
                  <a:rPr lang="is-IS" sz="2400" dirty="0">
                    <a:solidFill>
                      <a:srgbClr val="ECA856"/>
                    </a:solidFill>
                    <a:latin typeface="Liberation Sans"/>
                  </a:rPr>
                  <a:t> principles</a:t>
                </a:r>
                <a:endParaRPr lang="en-GB" sz="2400" dirty="0">
                  <a:solidFill>
                    <a:srgbClr val="7030A0"/>
                  </a:solidFill>
                  <a:latin typeface="Liberation Sans"/>
                </a:endParaRPr>
              </a:p>
              <a:p>
                <a:pPr marL="482600" indent="-457200">
                  <a:buFontTx/>
                  <a:buChar char="-"/>
                </a:pPr>
                <a:r>
                  <a:rPr lang="en-GB" sz="2400" dirty="0">
                    <a:solidFill>
                      <a:srgbClr val="7030A0"/>
                    </a:solidFill>
                    <a:latin typeface="Liberation Sans"/>
                  </a:rPr>
                  <a:t>MT: Movement Time</a:t>
                </a:r>
              </a:p>
              <a:p>
                <a:pPr marL="482600" indent="-457200">
                  <a:buFontTx/>
                  <a:buChar char="-"/>
                </a:pPr>
                <a:r>
                  <a:rPr lang="en-GB" sz="2400" dirty="0">
                    <a:solidFill>
                      <a:srgbClr val="7030A0"/>
                    </a:solidFill>
                    <a:latin typeface="Liberation Sans"/>
                  </a:rPr>
                  <a:t>a and b: Context and device dependent </a:t>
                </a:r>
              </a:p>
              <a:p>
                <a:pPr marL="482600" indent="-457200">
                  <a:buFontTx/>
                  <a:buChar char="-"/>
                </a:pPr>
                <a:r>
                  <a:rPr lang="en-GB" sz="2400" dirty="0">
                    <a:solidFill>
                      <a:srgbClr val="7030A0"/>
                    </a:solidFill>
                    <a:latin typeface="Liberation Sans"/>
                  </a:rPr>
                  <a:t>The magic pixel, and most valuable screen real estate</a:t>
                </a:r>
              </a:p>
              <a:p>
                <a:pPr marL="596900" indent="-5715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</a:pPr>
                <a:endParaRPr lang="en-GB" sz="4000" dirty="0">
                  <a:solidFill>
                    <a:schemeClr val="tx1"/>
                  </a:solidFill>
                  <a:latin typeface="Liberation Sans"/>
                </a:endParaRPr>
              </a:p>
            </p:txBody>
          </p:sp>
        </mc:Choice>
        <mc:Fallback xmlns="">
          <p:sp>
            <p:nvSpPr>
              <p:cNvPr id="1946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251520" y="1600200"/>
                <a:ext cx="7978080" cy="4781128"/>
              </a:xfrm>
              <a:blipFill>
                <a:blip r:embed="rId3"/>
                <a:stretch>
                  <a:fillRect l="-1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5375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043" y="457200"/>
            <a:ext cx="8455914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2049" y="521208"/>
            <a:ext cx="8359902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94070A-27A4-42C4-AE4B-1CCBA758E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031749"/>
            <a:ext cx="8208913" cy="465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27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 err="1">
                <a:latin typeface="Liberation Sans"/>
              </a:rPr>
              <a:t>Fitts</a:t>
            </a:r>
            <a:r>
              <a:rPr lang="en-GB" dirty="0">
                <a:latin typeface="Liberation Sans"/>
              </a:rPr>
              <a:t>’ 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61" name="Rectangle 3"/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251520" y="1600200"/>
                <a:ext cx="7978080" cy="4781128"/>
              </a:xfrm>
            </p:spPr>
            <p:txBody>
              <a:bodyPr>
                <a:noAutofit/>
              </a:bodyPr>
              <a:lstStyle/>
              <a:p>
                <a:pPr marL="482600" marR="0" lvl="0" indent="-4572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𝑀𝑇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𝑎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𝑏𝑙𝑜𝑔</m:t>
                      </m:r>
                      <m:r>
                        <a:rPr lang="en-US" sz="4000" b="0" i="1" baseline="-25000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2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 (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𝐴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𝑊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GB" sz="4000" dirty="0">
                  <a:solidFill>
                    <a:schemeClr val="tx1"/>
                  </a:solidFill>
                  <a:latin typeface="Liberation Sans"/>
                </a:endParaRPr>
              </a:p>
              <a:p>
                <a:pPr marL="482600" indent="-457200">
                  <a:buFontTx/>
                  <a:buChar char="-"/>
                </a:pPr>
                <a:r>
                  <a:rPr lang="en-GB" sz="2400" dirty="0">
                    <a:solidFill>
                      <a:srgbClr val="7030A0"/>
                    </a:solidFill>
                    <a:latin typeface="Liberation Sans"/>
                  </a:rPr>
                  <a:t>1954</a:t>
                </a:r>
              </a:p>
              <a:p>
                <a:pPr marL="482600" lvl="1" indent="-457200">
                  <a:spcBef>
                    <a:spcPts val="1200"/>
                  </a:spcBef>
                  <a:spcAft>
                    <a:spcPts val="200"/>
                  </a:spcAft>
                  <a:buSzPct val="100000"/>
                  <a:buFontTx/>
                  <a:buChar char="-"/>
                </a:pPr>
                <a:r>
                  <a:rPr lang="en-GB" sz="2400" dirty="0">
                    <a:solidFill>
                      <a:srgbClr val="ECA856"/>
                    </a:solidFill>
                    <a:latin typeface="Liberation Sans"/>
                  </a:rPr>
                  <a:t>Not originally for HCI</a:t>
                </a:r>
                <a:r>
                  <a:rPr lang="is-IS" sz="2400" dirty="0">
                    <a:solidFill>
                      <a:srgbClr val="ECA856"/>
                    </a:solidFill>
                    <a:latin typeface="Liberation Sans"/>
                  </a:rPr>
                  <a:t>…</a:t>
                </a:r>
                <a:endParaRPr lang="en-GB" sz="2400" dirty="0">
                  <a:solidFill>
                    <a:srgbClr val="ECA856"/>
                  </a:solidFill>
                  <a:latin typeface="Liberation Sans"/>
                </a:endParaRPr>
              </a:p>
              <a:p>
                <a:pPr marL="482600" lvl="1" indent="-457200">
                  <a:spcBef>
                    <a:spcPts val="1200"/>
                  </a:spcBef>
                  <a:spcAft>
                    <a:spcPts val="200"/>
                  </a:spcAft>
                  <a:buSzPct val="100000"/>
                  <a:buFontTx/>
                  <a:buChar char="-"/>
                </a:pPr>
                <a:r>
                  <a:rPr lang="is-IS" sz="2400" dirty="0">
                    <a:solidFill>
                      <a:srgbClr val="ECA856"/>
                    </a:solidFill>
                    <a:latin typeface="Liberation Sans"/>
                  </a:rPr>
                  <a:t>…but now one of the most used and studied H</a:t>
                </a:r>
                <a:r>
                  <a:rPr lang="en-US" sz="2400" dirty="0">
                    <a:solidFill>
                      <a:srgbClr val="ECA856"/>
                    </a:solidFill>
                    <a:latin typeface="Liberation Sans"/>
                  </a:rPr>
                  <a:t>CI</a:t>
                </a:r>
                <a:r>
                  <a:rPr lang="is-IS" sz="2400" dirty="0">
                    <a:solidFill>
                      <a:srgbClr val="ECA856"/>
                    </a:solidFill>
                    <a:latin typeface="Liberation Sans"/>
                  </a:rPr>
                  <a:t> principles</a:t>
                </a:r>
                <a:endParaRPr lang="en-GB" sz="2400" dirty="0">
                  <a:solidFill>
                    <a:srgbClr val="7030A0"/>
                  </a:solidFill>
                  <a:latin typeface="Liberation Sans"/>
                </a:endParaRPr>
              </a:p>
              <a:p>
                <a:pPr marL="482600" indent="-457200">
                  <a:buFontTx/>
                  <a:buChar char="-"/>
                </a:pPr>
                <a:r>
                  <a:rPr lang="en-GB" sz="2400" dirty="0">
                    <a:solidFill>
                      <a:srgbClr val="7030A0"/>
                    </a:solidFill>
                    <a:latin typeface="Liberation Sans"/>
                  </a:rPr>
                  <a:t>MT: Movement Time</a:t>
                </a:r>
              </a:p>
              <a:p>
                <a:pPr marL="482600" indent="-457200">
                  <a:buFontTx/>
                  <a:buChar char="-"/>
                </a:pPr>
                <a:r>
                  <a:rPr lang="en-GB" sz="2400" dirty="0">
                    <a:solidFill>
                      <a:srgbClr val="7030A0"/>
                    </a:solidFill>
                    <a:latin typeface="Liberation Sans"/>
                  </a:rPr>
                  <a:t>a and b: Context and device dependent </a:t>
                </a:r>
              </a:p>
              <a:p>
                <a:pPr marL="482600" indent="-457200">
                  <a:buFontTx/>
                  <a:buChar char="-"/>
                </a:pPr>
                <a:r>
                  <a:rPr lang="en-GB" sz="2400" dirty="0">
                    <a:solidFill>
                      <a:srgbClr val="7030A0"/>
                    </a:solidFill>
                    <a:latin typeface="Liberation Sans"/>
                  </a:rPr>
                  <a:t>The magic pixel, and most valuable screen real estate</a:t>
                </a:r>
              </a:p>
              <a:p>
                <a:pPr marL="596900" indent="-5715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</a:pPr>
                <a:endParaRPr lang="en-GB" sz="4000" dirty="0">
                  <a:solidFill>
                    <a:schemeClr val="tx1"/>
                  </a:solidFill>
                  <a:latin typeface="Liberation Sans"/>
                </a:endParaRPr>
              </a:p>
            </p:txBody>
          </p:sp>
        </mc:Choice>
        <mc:Fallback xmlns="">
          <p:sp>
            <p:nvSpPr>
              <p:cNvPr id="1946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251520" y="1600200"/>
                <a:ext cx="7978080" cy="4781128"/>
              </a:xfrm>
              <a:blipFill>
                <a:blip r:embed="rId3"/>
                <a:stretch>
                  <a:fillRect l="-1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9593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 err="1">
                <a:latin typeface="Liberation Sans"/>
              </a:rPr>
              <a:t>Fitts</a:t>
            </a:r>
            <a:r>
              <a:rPr lang="en-GB" dirty="0">
                <a:latin typeface="Liberation Sans"/>
              </a:rPr>
              <a:t>’ 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61" name="Rectangle 3"/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251520" y="1600200"/>
                <a:ext cx="7978080" cy="4781128"/>
              </a:xfrm>
            </p:spPr>
            <p:txBody>
              <a:bodyPr>
                <a:noAutofit/>
              </a:bodyPr>
              <a:lstStyle/>
              <a:p>
                <a:pPr marL="482600" marR="0" lvl="0" indent="-4572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𝑀𝑇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𝑎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𝑏𝑙𝑜𝑔</m:t>
                      </m:r>
                      <m:r>
                        <a:rPr lang="en-US" sz="4000" b="0" i="1" baseline="-2500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2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 (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𝐴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𝑊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GB" sz="4000" dirty="0">
                  <a:solidFill>
                    <a:srgbClr val="FF0000"/>
                  </a:solidFill>
                  <a:latin typeface="Liberation Sans"/>
                </a:endParaRPr>
              </a:p>
              <a:p>
                <a:pPr marL="482600" indent="-457200">
                  <a:buFontTx/>
                  <a:buChar char="-"/>
                </a:pPr>
                <a:r>
                  <a:rPr lang="en-GB" sz="2400" dirty="0">
                    <a:solidFill>
                      <a:srgbClr val="7030A0"/>
                    </a:solidFill>
                    <a:latin typeface="Liberation Sans"/>
                  </a:rPr>
                  <a:t>1954</a:t>
                </a:r>
              </a:p>
              <a:p>
                <a:pPr marL="482600" lvl="1" indent="-457200">
                  <a:spcBef>
                    <a:spcPts val="1200"/>
                  </a:spcBef>
                  <a:spcAft>
                    <a:spcPts val="200"/>
                  </a:spcAft>
                  <a:buSzPct val="100000"/>
                  <a:buFontTx/>
                  <a:buChar char="-"/>
                </a:pPr>
                <a:r>
                  <a:rPr lang="en-GB" sz="2400" dirty="0">
                    <a:solidFill>
                      <a:srgbClr val="ECA856"/>
                    </a:solidFill>
                    <a:latin typeface="Liberation Sans"/>
                  </a:rPr>
                  <a:t>Not originally for HCI</a:t>
                </a:r>
                <a:r>
                  <a:rPr lang="is-IS" sz="2400" dirty="0">
                    <a:solidFill>
                      <a:srgbClr val="ECA856"/>
                    </a:solidFill>
                    <a:latin typeface="Liberation Sans"/>
                  </a:rPr>
                  <a:t>…</a:t>
                </a:r>
                <a:endParaRPr lang="en-GB" sz="2400" dirty="0">
                  <a:solidFill>
                    <a:srgbClr val="ECA856"/>
                  </a:solidFill>
                  <a:latin typeface="Liberation Sans"/>
                </a:endParaRPr>
              </a:p>
              <a:p>
                <a:pPr marL="482600" lvl="1" indent="-457200">
                  <a:spcBef>
                    <a:spcPts val="1200"/>
                  </a:spcBef>
                  <a:spcAft>
                    <a:spcPts val="200"/>
                  </a:spcAft>
                  <a:buSzPct val="100000"/>
                  <a:buFontTx/>
                  <a:buChar char="-"/>
                </a:pPr>
                <a:r>
                  <a:rPr lang="is-IS" sz="2400" dirty="0">
                    <a:solidFill>
                      <a:srgbClr val="ECA856"/>
                    </a:solidFill>
                    <a:latin typeface="Liberation Sans"/>
                  </a:rPr>
                  <a:t>…but now one of the most used and studied H</a:t>
                </a:r>
                <a:r>
                  <a:rPr lang="en-US" sz="2400" dirty="0">
                    <a:solidFill>
                      <a:srgbClr val="ECA856"/>
                    </a:solidFill>
                    <a:latin typeface="Liberation Sans"/>
                  </a:rPr>
                  <a:t>CI</a:t>
                </a:r>
                <a:r>
                  <a:rPr lang="is-IS" sz="2400" dirty="0">
                    <a:solidFill>
                      <a:srgbClr val="ECA856"/>
                    </a:solidFill>
                    <a:latin typeface="Liberation Sans"/>
                  </a:rPr>
                  <a:t> principles</a:t>
                </a:r>
                <a:endParaRPr lang="en-GB" sz="2400" dirty="0">
                  <a:solidFill>
                    <a:srgbClr val="7030A0"/>
                  </a:solidFill>
                  <a:latin typeface="Liberation Sans"/>
                </a:endParaRPr>
              </a:p>
              <a:p>
                <a:pPr marL="482600" indent="-457200">
                  <a:buFontTx/>
                  <a:buChar char="-"/>
                </a:pPr>
                <a:r>
                  <a:rPr lang="en-GB" sz="2400" dirty="0">
                    <a:solidFill>
                      <a:srgbClr val="7030A0"/>
                    </a:solidFill>
                    <a:latin typeface="Liberation Sans"/>
                  </a:rPr>
                  <a:t>MT: Movement Time</a:t>
                </a:r>
              </a:p>
              <a:p>
                <a:pPr marL="482600" indent="-457200">
                  <a:buFontTx/>
                  <a:buChar char="-"/>
                </a:pPr>
                <a:r>
                  <a:rPr lang="en-GB" sz="2400" dirty="0">
                    <a:solidFill>
                      <a:srgbClr val="7030A0"/>
                    </a:solidFill>
                    <a:latin typeface="Liberation Sans"/>
                  </a:rPr>
                  <a:t>a and b: Context and device dependent </a:t>
                </a:r>
              </a:p>
              <a:p>
                <a:pPr marL="482600" indent="-457200">
                  <a:buFontTx/>
                  <a:buChar char="-"/>
                </a:pPr>
                <a:r>
                  <a:rPr lang="en-GB" sz="2400" dirty="0">
                    <a:solidFill>
                      <a:srgbClr val="7030A0"/>
                    </a:solidFill>
                    <a:latin typeface="Liberation Sans"/>
                  </a:rPr>
                  <a:t>The magic pixel, and most valuable screen real estate</a:t>
                </a:r>
              </a:p>
              <a:p>
                <a:pPr marL="596900" indent="-5715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</a:pPr>
                <a:endParaRPr lang="en-GB" sz="4000" dirty="0">
                  <a:solidFill>
                    <a:schemeClr val="tx1"/>
                  </a:solidFill>
                  <a:latin typeface="Liberation Sans"/>
                </a:endParaRPr>
              </a:p>
            </p:txBody>
          </p:sp>
        </mc:Choice>
        <mc:Fallback xmlns="">
          <p:sp>
            <p:nvSpPr>
              <p:cNvPr id="1946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251520" y="1600200"/>
                <a:ext cx="7978080" cy="4781128"/>
              </a:xfrm>
              <a:blipFill>
                <a:blip r:embed="rId3"/>
                <a:stretch>
                  <a:fillRect l="-1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882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4B02CE-70CA-43C2-B4CD-DCBCAC30D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2" y="1196752"/>
            <a:ext cx="9104464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26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>
                <a:latin typeface="Liberation Sans"/>
              </a:rPr>
              <a:t>Types of interfaces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512" y="1600200"/>
            <a:ext cx="8050088" cy="4525963"/>
          </a:xfrm>
        </p:spPr>
        <p:txBody>
          <a:bodyPr>
            <a:noAutofit/>
          </a:bodyPr>
          <a:lstStyle/>
          <a:p>
            <a:pPr marL="482600" indent="-457200">
              <a:buFontTx/>
              <a:buChar char="-"/>
            </a:pPr>
            <a:r>
              <a:rPr lang="en-GB" sz="2800" dirty="0">
                <a:solidFill>
                  <a:srgbClr val="7030A0"/>
                </a:solidFill>
                <a:latin typeface="Liberation Sans"/>
              </a:rPr>
              <a:t>Natural language</a:t>
            </a:r>
          </a:p>
          <a:p>
            <a:pPr marL="482600" indent="-457200">
              <a:buFontTx/>
              <a:buChar char="-"/>
            </a:pPr>
            <a:r>
              <a:rPr lang="en-GB" sz="2800" dirty="0">
                <a:solidFill>
                  <a:srgbClr val="7030A0"/>
                </a:solidFill>
                <a:latin typeface="Liberation Sans"/>
              </a:rPr>
              <a:t>Question and answer</a:t>
            </a:r>
          </a:p>
          <a:p>
            <a:pPr marL="482600" indent="-457200">
              <a:buFontTx/>
              <a:buChar char="-"/>
            </a:pPr>
            <a:r>
              <a:rPr lang="en-GB" sz="2800" dirty="0">
                <a:solidFill>
                  <a:srgbClr val="7030A0"/>
                </a:solidFill>
                <a:latin typeface="Liberation Sans"/>
              </a:rPr>
              <a:t>Command line</a:t>
            </a:r>
          </a:p>
          <a:p>
            <a:pPr marL="482600" indent="-457200">
              <a:buFontTx/>
              <a:buChar char="-"/>
            </a:pPr>
            <a:r>
              <a:rPr lang="en-GB" sz="2800" dirty="0">
                <a:solidFill>
                  <a:srgbClr val="7030A0"/>
                </a:solidFill>
                <a:latin typeface="Liberation Sans"/>
              </a:rPr>
              <a:t>Menu</a:t>
            </a:r>
          </a:p>
          <a:p>
            <a:pPr marL="482600" indent="-457200">
              <a:buFontTx/>
              <a:buChar char="-"/>
            </a:pPr>
            <a:r>
              <a:rPr lang="en-GB" sz="2800" dirty="0">
                <a:solidFill>
                  <a:srgbClr val="7030A0"/>
                </a:solidFill>
                <a:latin typeface="Liberation Sans"/>
              </a:rPr>
              <a:t>Graphical user interface (WIMP and GUI)</a:t>
            </a:r>
          </a:p>
          <a:p>
            <a:pPr marL="482600" indent="-457200">
              <a:buFontTx/>
              <a:buChar char="-"/>
            </a:pPr>
            <a:r>
              <a:rPr lang="en-GB" sz="2800" dirty="0">
                <a:solidFill>
                  <a:srgbClr val="7030A0"/>
                </a:solidFill>
                <a:latin typeface="Liberation Sans"/>
              </a:rPr>
              <a:t>Many new types of interfaces as well (touch,                                  sound, speech, etc.)</a:t>
            </a:r>
          </a:p>
        </p:txBody>
      </p:sp>
    </p:spTree>
    <p:extLst>
      <p:ext uri="{BB962C8B-B14F-4D97-AF65-F5344CB8AC3E}">
        <p14:creationId xmlns:p14="http://schemas.microsoft.com/office/powerpoint/2010/main" val="1674025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B350A5-A6CB-48E7-ABED-6D8ED19E6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471"/>
            <a:ext cx="9144000" cy="509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40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F3CC93-3EE8-4386-BB93-41C59A67E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313"/>
            <a:ext cx="9144000" cy="621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457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>
                <a:latin typeface="Liberation Sans"/>
              </a:rPr>
              <a:t>G.U.I.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600200"/>
            <a:ext cx="7978080" cy="4781128"/>
          </a:xfrm>
        </p:spPr>
        <p:txBody>
          <a:bodyPr>
            <a:noAutofit/>
          </a:bodyPr>
          <a:lstStyle/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Built off of and designed from a WIMP framework</a:t>
            </a:r>
          </a:p>
          <a:p>
            <a:pPr marL="665480" lvl="2" indent="-457200">
              <a:spcBef>
                <a:spcPts val="1200"/>
              </a:spcBef>
              <a:spcAft>
                <a:spcPts val="200"/>
              </a:spcAft>
              <a:buSzPct val="100000"/>
              <a:buFontTx/>
              <a:buChar char="-"/>
            </a:pPr>
            <a:r>
              <a:rPr lang="en-GB" sz="2000" dirty="0" err="1">
                <a:solidFill>
                  <a:srgbClr val="ECA856"/>
                </a:solidFill>
                <a:latin typeface="Liberation Sans"/>
              </a:rPr>
              <a:t>Color</a:t>
            </a:r>
            <a:r>
              <a:rPr lang="en-GB" sz="2000" dirty="0">
                <a:solidFill>
                  <a:srgbClr val="ECA856"/>
                </a:solidFill>
                <a:latin typeface="Liberation Sans"/>
              </a:rPr>
              <a:t>, 3D, sound, animation</a:t>
            </a:r>
          </a:p>
          <a:p>
            <a:pPr marL="665480" lvl="2" indent="-457200">
              <a:spcBef>
                <a:spcPts val="1200"/>
              </a:spcBef>
              <a:spcAft>
                <a:spcPts val="200"/>
              </a:spcAft>
              <a:buSzPct val="100000"/>
              <a:buFontTx/>
              <a:buChar char="-"/>
            </a:pPr>
            <a:r>
              <a:rPr lang="en-GB" sz="2000" dirty="0">
                <a:solidFill>
                  <a:srgbClr val="ECA856"/>
                </a:solidFill>
                <a:latin typeface="Liberation Sans"/>
              </a:rPr>
              <a:t>Many types of menus, icons, windows, nav. methods</a:t>
            </a:r>
            <a:endParaRPr lang="en-GB" sz="2000" dirty="0">
              <a:solidFill>
                <a:srgbClr val="7030A0"/>
              </a:solidFill>
              <a:latin typeface="Liberation Sans"/>
            </a:endParaRPr>
          </a:p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Importance of familiarity, metaphorical design, consistency, standards, cognition, interpretation, etc.</a:t>
            </a:r>
          </a:p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New elements, continual development</a:t>
            </a:r>
          </a:p>
          <a:p>
            <a:pPr marL="775208" lvl="1" indent="-457200">
              <a:buFontTx/>
              <a:buChar char="-"/>
            </a:pPr>
            <a:r>
              <a:rPr lang="en-GB" sz="2000" dirty="0">
                <a:solidFill>
                  <a:srgbClr val="EFB571"/>
                </a:solidFill>
                <a:latin typeface="Liberation Sans"/>
              </a:rPr>
              <a:t>Toolbars, docks, rollovers, multiple desktops, etc.</a:t>
            </a:r>
          </a:p>
          <a:p>
            <a:pPr marL="775208" lvl="1" indent="-457200">
              <a:buFontTx/>
              <a:buChar char="-"/>
            </a:pPr>
            <a:r>
              <a:rPr lang="en-GB" sz="2000" dirty="0">
                <a:solidFill>
                  <a:srgbClr val="EFB571"/>
                </a:solidFill>
                <a:latin typeface="Liberation Sans"/>
              </a:rPr>
              <a:t>How do we adapt and re-invent for new interaction platforms?</a:t>
            </a:r>
          </a:p>
        </p:txBody>
      </p:sp>
    </p:spTree>
    <p:extLst>
      <p:ext uri="{BB962C8B-B14F-4D97-AF65-F5344CB8AC3E}">
        <p14:creationId xmlns:p14="http://schemas.microsoft.com/office/powerpoint/2010/main" val="2433260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81" y="404664"/>
            <a:ext cx="7620000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62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85725"/>
            <a:ext cx="57150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639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806450"/>
            <a:ext cx="7874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62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>
                <a:latin typeface="Liberation Sans"/>
              </a:rPr>
              <a:t>Windows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600200"/>
            <a:ext cx="7978080" cy="4781128"/>
          </a:xfrm>
        </p:spPr>
        <p:txBody>
          <a:bodyPr>
            <a:noAutofit/>
          </a:bodyPr>
          <a:lstStyle/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Developed to overcome design and interaction constraints of a standard interface / display</a:t>
            </a:r>
          </a:p>
          <a:p>
            <a:pPr marL="665480" lvl="2" indent="-457200">
              <a:spcBef>
                <a:spcPts val="1200"/>
              </a:spcBef>
              <a:spcAft>
                <a:spcPts val="200"/>
              </a:spcAft>
              <a:buSzPct val="100000"/>
              <a:buFontTx/>
              <a:buChar char="-"/>
            </a:pPr>
            <a:r>
              <a:rPr lang="en-GB" sz="2000" dirty="0">
                <a:solidFill>
                  <a:srgbClr val="ECA856"/>
                </a:solidFill>
                <a:latin typeface="Liberation Sans"/>
              </a:rPr>
              <a:t>Enabled more information to be more easily viewed, produced, manipulated, and tasks to be performed</a:t>
            </a:r>
            <a:endParaRPr lang="en-GB" sz="2000" dirty="0">
              <a:solidFill>
                <a:srgbClr val="7030A0"/>
              </a:solidFill>
              <a:latin typeface="Liberation Sans"/>
            </a:endParaRPr>
          </a:p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Scrollbars, text boxes, etc. allowed for access and viewing of more information</a:t>
            </a:r>
          </a:p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Windows overload is possible, so need interface elements and features to deal with that</a:t>
            </a:r>
          </a:p>
          <a:p>
            <a:pPr marL="775208" lvl="1" indent="-457200">
              <a:buFontTx/>
              <a:buChar char="-"/>
            </a:pPr>
            <a:r>
              <a:rPr lang="en-GB" sz="2000" dirty="0">
                <a:solidFill>
                  <a:srgbClr val="EFB571"/>
                </a:solidFill>
                <a:latin typeface="Liberation Sans"/>
              </a:rPr>
              <a:t>Listing, iconizing, shrinking, multiple desktops</a:t>
            </a:r>
          </a:p>
        </p:txBody>
      </p:sp>
    </p:spTree>
    <p:extLst>
      <p:ext uri="{BB962C8B-B14F-4D97-AF65-F5344CB8AC3E}">
        <p14:creationId xmlns:p14="http://schemas.microsoft.com/office/powerpoint/2010/main" val="26910578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043" y="457200"/>
            <a:ext cx="8455914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2049" y="521208"/>
            <a:ext cx="8359902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17" y="1216201"/>
            <a:ext cx="7752969" cy="441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408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2329"/>
            <a:ext cx="9144000" cy="49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164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24744"/>
            <a:ext cx="57054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45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>
                <a:latin typeface="Liberation Sans"/>
              </a:rPr>
              <a:t>Natural language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600200"/>
            <a:ext cx="7978080" cy="4525963"/>
          </a:xfrm>
        </p:spPr>
        <p:txBody>
          <a:bodyPr>
            <a:noAutofit/>
          </a:bodyPr>
          <a:lstStyle/>
          <a:p>
            <a:pPr marL="482600" indent="-457200">
              <a:buFontTx/>
              <a:buChar char="-"/>
            </a:pPr>
            <a:r>
              <a:rPr lang="en-GB" sz="2800" dirty="0">
                <a:solidFill>
                  <a:srgbClr val="7030A0"/>
                </a:solidFill>
                <a:latin typeface="Liberation Sans"/>
              </a:rPr>
              <a:t>Allows the user to use their own natural language, without concern of syntax or structure</a:t>
            </a:r>
          </a:p>
          <a:p>
            <a:pPr marL="482600" indent="-457200">
              <a:buFontTx/>
              <a:buChar char="-"/>
            </a:pPr>
            <a:r>
              <a:rPr lang="en-GB" sz="2800" dirty="0">
                <a:solidFill>
                  <a:srgbClr val="7030A0"/>
                </a:solidFill>
                <a:latin typeface="Liberation Sans"/>
              </a:rPr>
              <a:t>Linguistic variations, even within language</a:t>
            </a:r>
          </a:p>
          <a:p>
            <a:pPr marL="775208" lvl="1" indent="-457200">
              <a:buFontTx/>
              <a:buChar char="-"/>
            </a:pPr>
            <a:r>
              <a:rPr lang="en-GB" sz="2400" dirty="0">
                <a:solidFill>
                  <a:srgbClr val="ECA856"/>
                </a:solidFill>
                <a:latin typeface="Liberation Sans"/>
              </a:rPr>
              <a:t>And context, especially with text</a:t>
            </a:r>
          </a:p>
          <a:p>
            <a:pPr marL="482600" indent="-457200">
              <a:buFontTx/>
              <a:buChar char="-"/>
            </a:pPr>
            <a:r>
              <a:rPr lang="en-GB" sz="2800" dirty="0">
                <a:solidFill>
                  <a:srgbClr val="7030A0"/>
                </a:solidFill>
                <a:latin typeface="Liberation Sans"/>
              </a:rPr>
              <a:t>Interface is easy, processing is hard</a:t>
            </a:r>
          </a:p>
          <a:p>
            <a:pPr marL="482600" indent="-457200">
              <a:buFontTx/>
              <a:buChar char="-"/>
            </a:pPr>
            <a:r>
              <a:rPr lang="en-GB" sz="2800" dirty="0">
                <a:solidFill>
                  <a:srgbClr val="7030A0"/>
                </a:solidFill>
                <a:latin typeface="Liberation Sans"/>
              </a:rPr>
              <a:t>Needs to continually evolve, evidence of machine underpinnings always there</a:t>
            </a:r>
          </a:p>
          <a:p>
            <a:pPr marL="482600" indent="-457200">
              <a:buFontTx/>
              <a:buChar char="-"/>
            </a:pPr>
            <a:r>
              <a:rPr lang="en-GB" sz="2800" dirty="0">
                <a:solidFill>
                  <a:srgbClr val="7030A0"/>
                </a:solidFill>
                <a:latin typeface="Liberation Sans"/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15804794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 descr="windie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184" y="476672"/>
            <a:ext cx="7874179" cy="5112568"/>
          </a:xfrm>
        </p:spPr>
      </p:pic>
    </p:spTree>
    <p:extLst>
      <p:ext uri="{BB962C8B-B14F-4D97-AF65-F5344CB8AC3E}">
        <p14:creationId xmlns:p14="http://schemas.microsoft.com/office/powerpoint/2010/main" val="2034794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658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760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85" y="116632"/>
            <a:ext cx="6532010" cy="611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387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>
                <a:latin typeface="Liberation Sans"/>
              </a:rPr>
              <a:t>Research and design issues</a:t>
            </a:r>
          </a:p>
        </p:txBody>
      </p:sp>
      <p:sp>
        <p:nvSpPr>
          <p:cNvPr id="37893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Window management </a:t>
            </a:r>
          </a:p>
          <a:p>
            <a:pPr marL="665480" lvl="2" indent="-457200">
              <a:spcBef>
                <a:spcPts val="1200"/>
              </a:spcBef>
              <a:spcAft>
                <a:spcPts val="200"/>
              </a:spcAft>
              <a:buSzPct val="100000"/>
              <a:buFontTx/>
              <a:buChar char="-"/>
            </a:pPr>
            <a:r>
              <a:rPr lang="en-GB" sz="2000" dirty="0">
                <a:solidFill>
                  <a:srgbClr val="ECA856"/>
                </a:solidFill>
                <a:latin typeface="Liberation Sans"/>
              </a:rPr>
              <a:t>enables users to move fluidly between different windows (and monitors) </a:t>
            </a:r>
          </a:p>
          <a:p>
            <a:pPr lvl="1" eaLnBrk="1" hangingPunct="1"/>
            <a:endParaRPr lang="en-GB" sz="1200" dirty="0">
              <a:solidFill>
                <a:schemeClr val="accent1"/>
              </a:solidFill>
              <a:latin typeface="Liberation Sans"/>
              <a:ea typeface="ＭＳ Ｐゴシック" charset="0"/>
            </a:endParaRPr>
          </a:p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How to switch attention between windows without getting distracted</a:t>
            </a:r>
          </a:p>
          <a:p>
            <a:pPr marL="482600" indent="-457200">
              <a:buFontTx/>
              <a:buChar char="-"/>
            </a:pPr>
            <a:endParaRPr lang="en-GB" sz="2400" dirty="0">
              <a:solidFill>
                <a:srgbClr val="7030A0"/>
              </a:solidFill>
              <a:latin typeface="Liberation Sans"/>
            </a:endParaRPr>
          </a:p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Design principles of spacing, grouping, and simplicity should be used </a:t>
            </a:r>
          </a:p>
        </p:txBody>
      </p:sp>
    </p:spTree>
    <p:extLst>
      <p:ext uri="{BB962C8B-B14F-4D97-AF65-F5344CB8AC3E}">
        <p14:creationId xmlns:p14="http://schemas.microsoft.com/office/powerpoint/2010/main" val="12518725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>
                <a:latin typeface="Liberation Sans"/>
              </a:rPr>
              <a:t>Icon Design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600200"/>
            <a:ext cx="7978080" cy="4781128"/>
          </a:xfrm>
        </p:spPr>
        <p:txBody>
          <a:bodyPr>
            <a:noAutofit/>
          </a:bodyPr>
          <a:lstStyle/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Icons are assumed to be easier to learn and remember than commands</a:t>
            </a:r>
          </a:p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Compact, variably positioned, visually communicative, afforded, but must adhere to standards for design</a:t>
            </a:r>
          </a:p>
          <a:p>
            <a:pPr marL="482600" indent="-457200"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Pervasive in every interface</a:t>
            </a:r>
          </a:p>
          <a:p>
            <a:pPr marL="665480" lvl="2" indent="-457200">
              <a:spcBef>
                <a:spcPts val="1200"/>
              </a:spcBef>
              <a:spcAft>
                <a:spcPts val="200"/>
              </a:spcAft>
              <a:buSzPct val="100000"/>
              <a:buFontTx/>
              <a:buChar char="-"/>
            </a:pPr>
            <a:r>
              <a:rPr lang="en-GB" sz="2000" dirty="0">
                <a:solidFill>
                  <a:srgbClr val="ECA856"/>
                </a:solidFill>
                <a:latin typeface="Liberation Sans"/>
              </a:rPr>
              <a:t>e.g. represent desktop objects, tools (e.g. paintbrush), applications (e.g. web browser), and operations (e.g. cut, paste, next, accept, change)</a:t>
            </a:r>
          </a:p>
        </p:txBody>
      </p:sp>
    </p:spTree>
    <p:extLst>
      <p:ext uri="{BB962C8B-B14F-4D97-AF65-F5344CB8AC3E}">
        <p14:creationId xmlns:p14="http://schemas.microsoft.com/office/powerpoint/2010/main" val="35661092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>
                <a:latin typeface="Liberation Sans"/>
              </a:rPr>
              <a:t>Icons</a:t>
            </a:r>
          </a:p>
        </p:txBody>
      </p:sp>
      <p:sp>
        <p:nvSpPr>
          <p:cNvPr id="5530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Since the Xerox Star days icons have changed in their look and feel: </a:t>
            </a:r>
            <a:endParaRPr lang="en-GB" sz="1200" dirty="0">
              <a:solidFill>
                <a:srgbClr val="7030A0"/>
              </a:solidFill>
              <a:latin typeface="Liberation Sans"/>
            </a:endParaRPr>
          </a:p>
          <a:p>
            <a:pPr marL="665480" lvl="2" indent="-45720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SzPct val="100000"/>
              <a:buFontTx/>
              <a:buChar char="-"/>
            </a:pPr>
            <a:r>
              <a:rPr lang="en-GB" sz="2000" dirty="0">
                <a:solidFill>
                  <a:srgbClr val="ECA856"/>
                </a:solidFill>
                <a:latin typeface="Liberation Sans"/>
              </a:rPr>
              <a:t>black and white -&gt; </a:t>
            </a:r>
            <a:r>
              <a:rPr lang="en-GB" sz="2000" dirty="0" err="1">
                <a:solidFill>
                  <a:srgbClr val="ECA856"/>
                </a:solidFill>
                <a:latin typeface="Liberation Sans"/>
              </a:rPr>
              <a:t>color</a:t>
            </a:r>
            <a:r>
              <a:rPr lang="en-GB" sz="2000" dirty="0">
                <a:solidFill>
                  <a:srgbClr val="ECA856"/>
                </a:solidFill>
                <a:latin typeface="Liberation Sans"/>
              </a:rPr>
              <a:t>, shadowing, photorealistic images, 3D rendering, and animation</a:t>
            </a:r>
          </a:p>
          <a:p>
            <a:pPr lvl="1" eaLnBrk="1" hangingPunct="1">
              <a:lnSpc>
                <a:spcPct val="90000"/>
              </a:lnSpc>
            </a:pPr>
            <a:endParaRPr lang="en-GB" sz="1200" dirty="0">
              <a:solidFill>
                <a:schemeClr val="accent1"/>
              </a:solidFill>
              <a:latin typeface="Liberation Sans"/>
              <a:ea typeface="ＭＳ Ｐゴシック" charset="0"/>
            </a:endParaRPr>
          </a:p>
          <a:p>
            <a:pPr marL="482600" indent="-457200">
              <a:lnSpc>
                <a:spcPct val="110000"/>
              </a:lnSpc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Many designed to be very detailed and animated, making them both visually attractive and informative</a:t>
            </a:r>
          </a:p>
          <a:p>
            <a:pPr marL="482600" indent="-457200">
              <a:lnSpc>
                <a:spcPct val="110000"/>
              </a:lnSpc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GUIs now highly inviting, emotionally appealing, and feel alive</a:t>
            </a:r>
          </a:p>
        </p:txBody>
      </p:sp>
    </p:spTree>
    <p:extLst>
      <p:ext uri="{BB962C8B-B14F-4D97-AF65-F5344CB8AC3E}">
        <p14:creationId xmlns:p14="http://schemas.microsoft.com/office/powerpoint/2010/main" val="8356091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>
                <a:latin typeface="Liberation Sans"/>
              </a:rPr>
              <a:t>Icon forms</a:t>
            </a:r>
          </a:p>
        </p:txBody>
      </p:sp>
      <p:sp>
        <p:nvSpPr>
          <p:cNvPr id="5734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62500" lnSpcReduction="20000"/>
          </a:bodyPr>
          <a:lstStyle/>
          <a:p>
            <a:pPr marL="482600" indent="-457200">
              <a:lnSpc>
                <a:spcPct val="120000"/>
              </a:lnSpc>
              <a:buFontTx/>
              <a:buChar char="-"/>
            </a:pPr>
            <a:r>
              <a:rPr lang="en-GB" sz="3400" dirty="0">
                <a:solidFill>
                  <a:srgbClr val="7030A0"/>
                </a:solidFill>
                <a:latin typeface="Liberation Sans"/>
              </a:rPr>
              <a:t>The mapping between the representation and underlying referent can be:</a:t>
            </a:r>
            <a:endParaRPr lang="en-GB" sz="1200" dirty="0">
              <a:solidFill>
                <a:srgbClr val="7030A0"/>
              </a:solidFill>
              <a:latin typeface="Liberation Sans"/>
            </a:endParaRPr>
          </a:p>
          <a:p>
            <a:pPr marL="665480" lvl="2" indent="-45720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SzPct val="100000"/>
              <a:buFontTx/>
              <a:buChar char="-"/>
            </a:pPr>
            <a:r>
              <a:rPr lang="en-GB" sz="2900" dirty="0">
                <a:solidFill>
                  <a:srgbClr val="ECA856"/>
                </a:solidFill>
                <a:latin typeface="Liberation Sans"/>
              </a:rPr>
              <a:t>similar (e.g., a picture of a file to represent the object file)</a:t>
            </a:r>
          </a:p>
          <a:p>
            <a:pPr marL="665480" lvl="2" indent="-45720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SzPct val="100000"/>
              <a:buFontTx/>
              <a:buChar char="-"/>
            </a:pPr>
            <a:r>
              <a:rPr lang="en-GB" sz="2900" dirty="0">
                <a:solidFill>
                  <a:srgbClr val="ECA856"/>
                </a:solidFill>
                <a:latin typeface="Liberation Sans"/>
              </a:rPr>
              <a:t>analogical (e.g., a picture of a pair of scissors to represent </a:t>
            </a:r>
            <a:r>
              <a:rPr lang="ja-JP" altLang="en-GB" sz="2900" dirty="0">
                <a:solidFill>
                  <a:srgbClr val="ECA856"/>
                </a:solidFill>
                <a:latin typeface="Liberation Sans"/>
              </a:rPr>
              <a:t>‘</a:t>
            </a:r>
            <a:r>
              <a:rPr lang="en-GB" sz="2900" dirty="0">
                <a:solidFill>
                  <a:srgbClr val="ECA856"/>
                </a:solidFill>
                <a:latin typeface="Liberation Sans"/>
              </a:rPr>
              <a:t>cut’)</a:t>
            </a:r>
          </a:p>
          <a:p>
            <a:pPr marL="665480" lvl="2" indent="-45720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SzPct val="100000"/>
              <a:buFontTx/>
              <a:buChar char="-"/>
            </a:pPr>
            <a:r>
              <a:rPr lang="en-GB" sz="2900" dirty="0">
                <a:solidFill>
                  <a:srgbClr val="ECA856"/>
                </a:solidFill>
                <a:latin typeface="Liberation Sans"/>
              </a:rPr>
              <a:t>arbitrary (e.g., the use of an X to represent </a:t>
            </a:r>
            <a:r>
              <a:rPr lang="ja-JP" altLang="en-GB" sz="2900" dirty="0">
                <a:solidFill>
                  <a:srgbClr val="ECA856"/>
                </a:solidFill>
                <a:latin typeface="Liberation Sans"/>
              </a:rPr>
              <a:t>‘</a:t>
            </a:r>
            <a:r>
              <a:rPr lang="en-GB" sz="2900" dirty="0">
                <a:solidFill>
                  <a:srgbClr val="ECA856"/>
                </a:solidFill>
                <a:latin typeface="Liberation Sans"/>
              </a:rPr>
              <a:t>delete’)</a:t>
            </a:r>
          </a:p>
          <a:p>
            <a:pPr lvl="1" eaLnBrk="1" hangingPunct="1">
              <a:lnSpc>
                <a:spcPct val="90000"/>
              </a:lnSpc>
            </a:pPr>
            <a:endParaRPr lang="en-GB" sz="800" dirty="0">
              <a:solidFill>
                <a:schemeClr val="accent1"/>
              </a:solidFill>
              <a:latin typeface="Liberation Sans"/>
              <a:ea typeface="ＭＳ Ｐゴシック" charset="0"/>
            </a:endParaRPr>
          </a:p>
          <a:p>
            <a:pPr marL="482600" indent="-457200">
              <a:lnSpc>
                <a:spcPct val="120000"/>
              </a:lnSpc>
              <a:buFontTx/>
              <a:buChar char="-"/>
            </a:pPr>
            <a:r>
              <a:rPr lang="en-GB" sz="3400" dirty="0">
                <a:solidFill>
                  <a:srgbClr val="7030A0"/>
                </a:solidFill>
                <a:latin typeface="Liberation Sans"/>
              </a:rPr>
              <a:t>Most effective icons are similar ones</a:t>
            </a:r>
          </a:p>
          <a:p>
            <a:pPr marL="482600" indent="-457200">
              <a:lnSpc>
                <a:spcPct val="120000"/>
              </a:lnSpc>
              <a:buFontTx/>
              <a:buChar char="-"/>
            </a:pPr>
            <a:r>
              <a:rPr lang="en-GB" sz="3400" dirty="0">
                <a:solidFill>
                  <a:srgbClr val="7030A0"/>
                </a:solidFill>
                <a:latin typeface="Liberation Sans"/>
              </a:rPr>
              <a:t>Many operations are actions making it more difficult to represent them </a:t>
            </a:r>
          </a:p>
          <a:p>
            <a:pPr marL="665480" lvl="2" indent="-45720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SzPct val="100000"/>
              <a:buFontTx/>
              <a:buChar char="-"/>
            </a:pPr>
            <a:r>
              <a:rPr lang="en-GB" sz="3200" dirty="0">
                <a:solidFill>
                  <a:srgbClr val="ECA856"/>
                </a:solidFill>
                <a:latin typeface="Liberation Sans"/>
              </a:rPr>
              <a:t>use a combination of objects and symbols that capture the salient part of an action</a:t>
            </a:r>
          </a:p>
        </p:txBody>
      </p:sp>
    </p:spTree>
    <p:extLst>
      <p:ext uri="{BB962C8B-B14F-4D97-AF65-F5344CB8AC3E}">
        <p14:creationId xmlns:p14="http://schemas.microsoft.com/office/powerpoint/2010/main" val="34131843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>
                <a:latin typeface="Verdana" charset="0"/>
              </a:rPr>
              <a:t>Early icons</a:t>
            </a:r>
          </a:p>
        </p:txBody>
      </p:sp>
      <p:pic>
        <p:nvPicPr>
          <p:cNvPr id="81939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4" y="1412776"/>
            <a:ext cx="8856984" cy="473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6707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>
                <a:latin typeface="Verdana" charset="0"/>
              </a:rPr>
              <a:t>Newer icons</a:t>
            </a:r>
          </a:p>
        </p:txBody>
      </p:sp>
      <p:pic>
        <p:nvPicPr>
          <p:cNvPr id="83987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772816"/>
            <a:ext cx="8820150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67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>
                <a:latin typeface="Liberation Sans"/>
              </a:rPr>
              <a:t>Question and answer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600200"/>
            <a:ext cx="7978080" cy="4525963"/>
          </a:xfrm>
        </p:spPr>
        <p:txBody>
          <a:bodyPr>
            <a:noAutofit/>
          </a:bodyPr>
          <a:lstStyle/>
          <a:p>
            <a:pPr marL="482600" indent="-457200">
              <a:buFontTx/>
              <a:buChar char="-"/>
            </a:pPr>
            <a:r>
              <a:rPr lang="en-GB" sz="2800" dirty="0">
                <a:solidFill>
                  <a:srgbClr val="7030A0"/>
                </a:solidFill>
                <a:latin typeface="Liberation Sans"/>
              </a:rPr>
              <a:t>In this type of interface, machine asks YOU the questions</a:t>
            </a:r>
          </a:p>
          <a:p>
            <a:pPr marL="482600" indent="-457200">
              <a:buFontTx/>
              <a:buChar char="-"/>
            </a:pPr>
            <a:r>
              <a:rPr lang="en-GB" sz="2800" dirty="0">
                <a:solidFill>
                  <a:srgbClr val="7030A0"/>
                </a:solidFill>
                <a:latin typeface="Liberation Sans"/>
              </a:rPr>
              <a:t>Very limited in capability</a:t>
            </a:r>
          </a:p>
          <a:p>
            <a:pPr marL="482600" indent="-457200">
              <a:buFontTx/>
              <a:buChar char="-"/>
            </a:pPr>
            <a:r>
              <a:rPr lang="en-GB" sz="2800" dirty="0">
                <a:solidFill>
                  <a:srgbClr val="7030A0"/>
                </a:solidFill>
                <a:latin typeface="Liberation Sans"/>
              </a:rPr>
              <a:t>Novice v. Experienced user</a:t>
            </a:r>
          </a:p>
          <a:p>
            <a:pPr marL="775208" lvl="1" indent="-457200">
              <a:buFontTx/>
              <a:buChar char="-"/>
            </a:pPr>
            <a:r>
              <a:rPr lang="en-GB" sz="2400" dirty="0">
                <a:solidFill>
                  <a:srgbClr val="ECA856"/>
                </a:solidFill>
                <a:latin typeface="Liberation Sans"/>
              </a:rPr>
              <a:t>Very guided</a:t>
            </a:r>
          </a:p>
          <a:p>
            <a:pPr marL="775208" lvl="1" indent="-457200">
              <a:buFontTx/>
              <a:buChar char="-"/>
            </a:pPr>
            <a:r>
              <a:rPr lang="en-GB" sz="2400" dirty="0">
                <a:solidFill>
                  <a:srgbClr val="ECA856"/>
                </a:solidFill>
                <a:latin typeface="Liberation Sans"/>
              </a:rPr>
              <a:t>Very handholding</a:t>
            </a:r>
          </a:p>
          <a:p>
            <a:pPr marL="775208" lvl="1" indent="-457200">
              <a:buFontTx/>
              <a:buChar char="-"/>
            </a:pPr>
            <a:r>
              <a:rPr lang="en-GB" sz="2400" dirty="0">
                <a:solidFill>
                  <a:srgbClr val="ECA856"/>
                </a:solidFill>
                <a:latin typeface="Liberation Sans"/>
              </a:rPr>
              <a:t>Very controlled</a:t>
            </a:r>
          </a:p>
          <a:p>
            <a:pPr marL="482600" indent="-457200">
              <a:buFontTx/>
              <a:buChar char="-"/>
            </a:pPr>
            <a:r>
              <a:rPr lang="en-GB" sz="2800" dirty="0">
                <a:solidFill>
                  <a:srgbClr val="7030A0"/>
                </a:solidFill>
                <a:latin typeface="Liberation Sans"/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40433402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4A589094-D490-41D1-B2E5-B542D6E97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1"/>
          <a:stretch/>
        </p:blipFill>
        <p:spPr bwMode="auto">
          <a:xfrm>
            <a:off x="-24" y="10"/>
            <a:ext cx="9144023" cy="491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98897" y="5120640"/>
            <a:ext cx="75438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dirty="0">
                <a:solidFill>
                  <a:srgbClr val="FFFFFF"/>
                </a:solidFill>
              </a:rPr>
              <a:t>Even newer icons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179986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>
                <a:latin typeface="Liberation Sans"/>
              </a:rPr>
              <a:t>Icon forms</a:t>
            </a:r>
          </a:p>
        </p:txBody>
      </p:sp>
      <p:sp>
        <p:nvSpPr>
          <p:cNvPr id="5734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marL="482600" indent="-457200">
              <a:lnSpc>
                <a:spcPct val="120000"/>
              </a:lnSpc>
              <a:buFontTx/>
              <a:buChar char="-"/>
            </a:pPr>
            <a:r>
              <a:rPr lang="en-GB" sz="2400" dirty="0">
                <a:solidFill>
                  <a:srgbClr val="7030A0"/>
                </a:solidFill>
                <a:latin typeface="Liberation Sans"/>
              </a:rPr>
              <a:t>Skeuomorphism</a:t>
            </a:r>
          </a:p>
          <a:p>
            <a:pPr marL="665480" lvl="2" indent="-45720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SzPct val="100000"/>
              <a:buFontTx/>
              <a:buChar char="-"/>
            </a:pPr>
            <a:r>
              <a:rPr lang="en-GB" sz="2000" dirty="0">
                <a:solidFill>
                  <a:srgbClr val="ECA856"/>
                </a:solidFill>
                <a:latin typeface="Liberation Sans"/>
              </a:rPr>
              <a:t>Just like the real world</a:t>
            </a:r>
          </a:p>
          <a:p>
            <a:pPr marL="665480" lvl="2" indent="-45720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SzPct val="100000"/>
              <a:buFontTx/>
              <a:buChar char="-"/>
            </a:pPr>
            <a:r>
              <a:rPr lang="en-US" sz="2000" dirty="0">
                <a:solidFill>
                  <a:srgbClr val="ECA856"/>
                </a:solidFill>
                <a:latin typeface="Liberation Sans"/>
              </a:rPr>
              <a:t>Has almost limitless reference</a:t>
            </a:r>
            <a:endParaRPr lang="en-GB" sz="2000" dirty="0">
              <a:solidFill>
                <a:srgbClr val="ECA856"/>
              </a:solidFill>
              <a:latin typeface="Liberation Sans"/>
            </a:endParaRPr>
          </a:p>
          <a:p>
            <a:pPr marL="665480" lvl="2" indent="-45720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SzPct val="100000"/>
              <a:buFontTx/>
              <a:buChar char="-"/>
            </a:pPr>
            <a:r>
              <a:rPr lang="en-GB" sz="2000" dirty="0">
                <a:solidFill>
                  <a:srgbClr val="ECA856"/>
                </a:solidFill>
                <a:latin typeface="Liberation Sans"/>
              </a:rPr>
              <a:t>Curiously, we have been moving away from it, to more flat design</a:t>
            </a:r>
          </a:p>
          <a:p>
            <a:pPr lvl="1" eaLnBrk="1" hangingPunct="1">
              <a:lnSpc>
                <a:spcPct val="90000"/>
              </a:lnSpc>
            </a:pPr>
            <a:endParaRPr lang="en-GB" sz="800" dirty="0">
              <a:solidFill>
                <a:schemeClr val="accent1"/>
              </a:solidFill>
              <a:latin typeface="Liberation Sans"/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30202"/>
            <a:ext cx="2973710" cy="23959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38" y="3734061"/>
            <a:ext cx="4039890" cy="239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940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76672"/>
            <a:ext cx="71755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39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323"/>
            <a:ext cx="9144000" cy="58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92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>
                <a:latin typeface="Liberation Sans"/>
              </a:rPr>
              <a:t>Research and design issues</a:t>
            </a:r>
          </a:p>
        </p:txBody>
      </p:sp>
      <p:sp>
        <p:nvSpPr>
          <p:cNvPr id="6963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There is a wealth of resources now so do not have to draw or invent new icons from scratch unless necessary</a:t>
            </a:r>
            <a:endParaRPr lang="en-GB" sz="1200" dirty="0">
              <a:solidFill>
                <a:srgbClr val="7030A0"/>
              </a:solidFill>
              <a:latin typeface="Liberation Sans"/>
            </a:endParaRPr>
          </a:p>
          <a:p>
            <a:pPr marL="665480" lvl="2" indent="-457200">
              <a:spcBef>
                <a:spcPts val="1200"/>
              </a:spcBef>
              <a:spcAft>
                <a:spcPts val="200"/>
              </a:spcAft>
              <a:buSzPct val="100000"/>
              <a:buFontTx/>
              <a:buChar char="-"/>
            </a:pPr>
            <a:r>
              <a:rPr lang="en-GB" sz="2000" dirty="0">
                <a:solidFill>
                  <a:srgbClr val="ECA856"/>
                </a:solidFill>
                <a:latin typeface="Liberation Sans"/>
              </a:rPr>
              <a:t>Guidelines, style guides, icon builders, libraries</a:t>
            </a:r>
          </a:p>
          <a:p>
            <a:pPr marL="665480" lvl="2" indent="-457200">
              <a:spcBef>
                <a:spcPts val="1200"/>
              </a:spcBef>
              <a:spcAft>
                <a:spcPts val="200"/>
              </a:spcAft>
              <a:buSzPct val="100000"/>
              <a:buFontTx/>
              <a:buChar char="-"/>
            </a:pPr>
            <a:r>
              <a:rPr lang="en-GB" sz="2000" dirty="0">
                <a:solidFill>
                  <a:srgbClr val="ECA856"/>
                </a:solidFill>
                <a:latin typeface="Liberation Sans"/>
              </a:rPr>
              <a:t>Can still stick to convention</a:t>
            </a:r>
            <a:endParaRPr lang="en-GB" sz="1200" dirty="0">
              <a:solidFill>
                <a:schemeClr val="accent1"/>
              </a:solidFill>
              <a:latin typeface="Liberation Sans"/>
              <a:ea typeface="ＭＳ Ｐゴシック" charset="0"/>
            </a:endParaRPr>
          </a:p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Text labels can be used alongside icons to help identification for small icon sets </a:t>
            </a:r>
          </a:p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For large icon sets (e.g. photo editing or word processing) use rollovers</a:t>
            </a:r>
          </a:p>
        </p:txBody>
      </p:sp>
    </p:spTree>
    <p:extLst>
      <p:ext uri="{BB962C8B-B14F-4D97-AF65-F5344CB8AC3E}">
        <p14:creationId xmlns:p14="http://schemas.microsoft.com/office/powerpoint/2010/main" val="20655554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>
                <a:latin typeface="Liberation Sans"/>
              </a:rPr>
              <a:t>Future (current) interfaces</a:t>
            </a:r>
          </a:p>
        </p:txBody>
      </p:sp>
      <p:sp>
        <p:nvSpPr>
          <p:cNvPr id="7168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What are some of the new interfaces we will be (are) using?</a:t>
            </a:r>
            <a:endParaRPr lang="en-GB" sz="1200" dirty="0">
              <a:solidFill>
                <a:schemeClr val="accent1"/>
              </a:solidFill>
              <a:latin typeface="Liberation Sans"/>
              <a:ea typeface="ＭＳ Ｐゴシック" charset="0"/>
            </a:endParaRPr>
          </a:p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New interaction methods require new research, new investigation, new design, new user requirements, new thinking, new expertise, new understanding, new…</a:t>
            </a:r>
          </a:p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Many of these interfaces are still evolving, still in their infancy, while others are more mature. </a:t>
            </a:r>
          </a:p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What counts as a new interface? A novel interface? How can we determine what works and what doesn’t?</a:t>
            </a:r>
          </a:p>
        </p:txBody>
      </p:sp>
    </p:spTree>
    <p:extLst>
      <p:ext uri="{BB962C8B-B14F-4D97-AF65-F5344CB8AC3E}">
        <p14:creationId xmlns:p14="http://schemas.microsoft.com/office/powerpoint/2010/main" val="40935655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>
                <a:latin typeface="Liberation Sans"/>
              </a:rPr>
              <a:t>Voice / Speech</a:t>
            </a:r>
          </a:p>
        </p:txBody>
      </p:sp>
      <p:sp>
        <p:nvSpPr>
          <p:cNvPr id="7168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Already talked about this, sort-of</a:t>
            </a:r>
          </a:p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Same foundational concerns as natural language </a:t>
            </a:r>
          </a:p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However now requires faster response, and prosodic interpretation</a:t>
            </a:r>
          </a:p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Easy for humans, hard for machines</a:t>
            </a:r>
          </a:p>
          <a:p>
            <a:pPr marL="775208" lvl="1" indent="-457200">
              <a:lnSpc>
                <a:spcPct val="100000"/>
              </a:lnSpc>
              <a:buFontTx/>
              <a:buChar char="-"/>
            </a:pPr>
            <a:r>
              <a:rPr lang="en-GB" sz="1900" dirty="0">
                <a:solidFill>
                  <a:srgbClr val="ECA856"/>
                </a:solidFill>
                <a:latin typeface="Liberation Sans"/>
              </a:rPr>
              <a:t>Continuous</a:t>
            </a:r>
          </a:p>
          <a:p>
            <a:pPr marL="775208" lvl="1" indent="-457200">
              <a:lnSpc>
                <a:spcPct val="100000"/>
              </a:lnSpc>
              <a:buFontTx/>
              <a:buChar char="-"/>
            </a:pPr>
            <a:r>
              <a:rPr lang="en-GB" sz="1900" dirty="0">
                <a:solidFill>
                  <a:srgbClr val="ECA856"/>
                </a:solidFill>
                <a:latin typeface="Liberation Sans"/>
              </a:rPr>
              <a:t>Discrete</a:t>
            </a:r>
          </a:p>
        </p:txBody>
      </p:sp>
    </p:spTree>
    <p:extLst>
      <p:ext uri="{BB962C8B-B14F-4D97-AF65-F5344CB8AC3E}">
        <p14:creationId xmlns:p14="http://schemas.microsoft.com/office/powerpoint/2010/main" val="25996740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24744"/>
            <a:ext cx="3810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133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60648"/>
            <a:ext cx="3774165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496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88640"/>
            <a:ext cx="3966187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29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043" y="457200"/>
            <a:ext cx="8455914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2049" y="521208"/>
            <a:ext cx="8359902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17" y="906082"/>
            <a:ext cx="7752969" cy="503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76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88640"/>
            <a:ext cx="3966187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662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516"/>
            <a:ext cx="9144000" cy="5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145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8640"/>
            <a:ext cx="6860766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16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692696"/>
            <a:ext cx="60960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942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764704"/>
            <a:ext cx="6667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403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1"/>
            <a:ext cx="2576335" cy="29365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88640"/>
            <a:ext cx="2592288" cy="29427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074" y="188640"/>
            <a:ext cx="2580528" cy="29365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84985"/>
            <a:ext cx="2586843" cy="29365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284985"/>
            <a:ext cx="2579367" cy="29352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970" y="3284985"/>
            <a:ext cx="2585679" cy="29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036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>
                <a:latin typeface="Liberation Sans"/>
              </a:rPr>
              <a:t>Gaming</a:t>
            </a:r>
          </a:p>
        </p:txBody>
      </p:sp>
      <p:sp>
        <p:nvSpPr>
          <p:cNvPr id="7168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Significant evolution in input methods</a:t>
            </a:r>
            <a:endParaRPr lang="en-GB" sz="1200" dirty="0">
              <a:solidFill>
                <a:schemeClr val="accent1"/>
              </a:solidFill>
              <a:latin typeface="Liberation Sans"/>
              <a:ea typeface="ＭＳ Ｐゴシック" charset="0"/>
            </a:endParaRPr>
          </a:p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Joysticks, paddles, keys, gamepads, footpads, motion detection, now we just have ‘controllers.’</a:t>
            </a:r>
          </a:p>
        </p:txBody>
      </p:sp>
    </p:spTree>
    <p:extLst>
      <p:ext uri="{BB962C8B-B14F-4D97-AF65-F5344CB8AC3E}">
        <p14:creationId xmlns:p14="http://schemas.microsoft.com/office/powerpoint/2010/main" val="39721559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8640"/>
            <a:ext cx="5272550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23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62" y="1628775"/>
            <a:ext cx="4029075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92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1263650"/>
            <a:ext cx="73660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72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043" y="457200"/>
            <a:ext cx="8455914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2049" y="521208"/>
            <a:ext cx="8359902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30" y="905933"/>
            <a:ext cx="7425742" cy="503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660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327"/>
            <a:ext cx="9144000" cy="459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007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47737"/>
            <a:ext cx="762000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138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9146"/>
            <a:ext cx="9144000" cy="315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384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" r="15410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800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076"/>
            <a:ext cx="9144000" cy="582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70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CD2D517-BC35-4439-AC31-06DF764F2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DD3F846-0483-40F5-A881-0C1AD2A0C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 shot of a smart phone&#10;&#10;Description automatically generated">
            <a:extLst>
              <a:ext uri="{FF2B5EF4-FFF2-40B4-BE49-F238E27FC236}">
                <a16:creationId xmlns:a16="http://schemas.microsoft.com/office/drawing/2014/main" id="{11ABA55B-49E0-44E2-AF81-C48E50AE3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58" y="1034691"/>
            <a:ext cx="7945883" cy="480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647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>
                <a:latin typeface="Liberation Sans"/>
              </a:rPr>
              <a:t>Some other examples</a:t>
            </a:r>
          </a:p>
        </p:txBody>
      </p:sp>
      <p:sp>
        <p:nvSpPr>
          <p:cNvPr id="7168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Consumer interfaces are standardized, well-informed, commonplace, this aids in the design process</a:t>
            </a:r>
          </a:p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Other interfaces do not have this luxury, and significant investigation, research, and requirements determination must inform their development.</a:t>
            </a:r>
          </a:p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Can use interdisciplinary / industry standards</a:t>
            </a:r>
          </a:p>
        </p:txBody>
      </p:sp>
    </p:spTree>
    <p:extLst>
      <p:ext uri="{BB962C8B-B14F-4D97-AF65-F5344CB8AC3E}">
        <p14:creationId xmlns:p14="http://schemas.microsoft.com/office/powerpoint/2010/main" val="3184163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24744"/>
            <a:ext cx="6518840" cy="410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894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276" y="1307616"/>
            <a:ext cx="6351447" cy="424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130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40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F43A89-FF65-44A9-BE4C-DC7389FF9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BC4341-33FB-4D46-A7B4-62039B616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043" y="457200"/>
            <a:ext cx="8455914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394C5B-B8DE-4221-8CA4-A30237DB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2049" y="521208"/>
            <a:ext cx="8359902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DC33C4-66FD-4F19-9B38-6A6B689B8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81" r="8221" b="-1"/>
          <a:stretch/>
        </p:blipFill>
        <p:spPr>
          <a:xfrm>
            <a:off x="632079" y="841248"/>
            <a:ext cx="7879842" cy="51755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4663D3-3CF9-4373-AED8-5DE74E572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7EA2D8D-44E5-43C4-BBA1-AE3E32EF0894}" type="slidenum">
              <a:rPr lang="en-GB" smtClean="0"/>
              <a:pPr>
                <a:spcAft>
                  <a:spcPts val="600"/>
                </a:spcAft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25186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537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2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083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>
                <a:latin typeface="Liberation Sans"/>
              </a:rPr>
              <a:t>Consumer products</a:t>
            </a:r>
          </a:p>
        </p:txBody>
      </p:sp>
      <p:sp>
        <p:nvSpPr>
          <p:cNvPr id="7168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Wide variety of goals</a:t>
            </a:r>
          </a:p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Limited variety of interaction methods</a:t>
            </a:r>
          </a:p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Very device / domain dependent</a:t>
            </a:r>
          </a:p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Product design is (usually) important</a:t>
            </a:r>
          </a:p>
        </p:txBody>
      </p:sp>
    </p:spTree>
    <p:extLst>
      <p:ext uri="{BB962C8B-B14F-4D97-AF65-F5344CB8AC3E}">
        <p14:creationId xmlns:p14="http://schemas.microsoft.com/office/powerpoint/2010/main" val="2094580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88640"/>
            <a:ext cx="6021288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787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black device&#10;&#10;Description automatically generated">
            <a:extLst>
              <a:ext uri="{FF2B5EF4-FFF2-40B4-BE49-F238E27FC236}">
                <a16:creationId xmlns:a16="http://schemas.microsoft.com/office/drawing/2014/main" id="{6DFAF3EF-C94A-4754-AE8F-9409473D7C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4624"/>
            <a:ext cx="4896544" cy="623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6726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0"/>
            <a:ext cx="630932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0027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5282"/>
            <a:ext cx="9144000" cy="478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115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478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623440" cy="61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388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073D20-7AC8-4BC3-B850-DD651106F3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8" r="31247"/>
          <a:stretch/>
        </p:blipFill>
        <p:spPr>
          <a:xfrm rot="5400000">
            <a:off x="1401679" y="-1401679"/>
            <a:ext cx="634064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90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>
                <a:latin typeface="Liberation Sans"/>
              </a:rPr>
              <a:t>Command line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600200"/>
            <a:ext cx="7978080" cy="4525963"/>
          </a:xfrm>
        </p:spPr>
        <p:txBody>
          <a:bodyPr>
            <a:noAutofit/>
          </a:bodyPr>
          <a:lstStyle/>
          <a:p>
            <a:pPr marL="482600" indent="-457200">
              <a:buFontTx/>
              <a:buChar char="-"/>
            </a:pPr>
            <a:r>
              <a:rPr lang="en-GB" sz="2800" dirty="0">
                <a:solidFill>
                  <a:srgbClr val="7030A0"/>
                </a:solidFill>
                <a:latin typeface="Liberation Sans"/>
              </a:rPr>
              <a:t>Uses a relatively non-descript prompt</a:t>
            </a:r>
          </a:p>
          <a:p>
            <a:pPr marL="482600" indent="-457200">
              <a:buFontTx/>
              <a:buChar char="-"/>
            </a:pPr>
            <a:r>
              <a:rPr lang="en-GB" sz="2800" dirty="0">
                <a:solidFill>
                  <a:srgbClr val="7030A0"/>
                </a:solidFill>
                <a:latin typeface="Liberation Sans"/>
              </a:rPr>
              <a:t>Keys, especially key combos, can be assigned to functions</a:t>
            </a:r>
          </a:p>
          <a:p>
            <a:pPr marL="482600" indent="-457200">
              <a:buFontTx/>
              <a:buChar char="-"/>
            </a:pPr>
            <a:r>
              <a:rPr lang="en-GB" sz="2800" dirty="0">
                <a:solidFill>
                  <a:srgbClr val="7030A0"/>
                </a:solidFill>
                <a:latin typeface="Liberation Sans"/>
              </a:rPr>
              <a:t>Benefits?</a:t>
            </a:r>
            <a:endParaRPr lang="en-GB" sz="2600" dirty="0">
              <a:solidFill>
                <a:srgbClr val="7030A0"/>
              </a:solidFill>
              <a:latin typeface="Liberation Sans"/>
            </a:endParaRPr>
          </a:p>
          <a:p>
            <a:pPr marL="482600" indent="-457200">
              <a:buFontTx/>
              <a:buChar char="-"/>
            </a:pPr>
            <a:r>
              <a:rPr lang="en-GB" sz="2800" dirty="0">
                <a:solidFill>
                  <a:srgbClr val="7030A0"/>
                </a:solidFill>
                <a:latin typeface="Liberation Sans"/>
              </a:rPr>
              <a:t>Difficulties, especially in terms of usability metrics</a:t>
            </a:r>
          </a:p>
        </p:txBody>
      </p:sp>
    </p:spTree>
    <p:extLst>
      <p:ext uri="{BB962C8B-B14F-4D97-AF65-F5344CB8AC3E}">
        <p14:creationId xmlns:p14="http://schemas.microsoft.com/office/powerpoint/2010/main" val="166318112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>
                <a:latin typeface="Liberation Sans"/>
              </a:rPr>
              <a:t>VR</a:t>
            </a:r>
          </a:p>
        </p:txBody>
      </p:sp>
      <p:sp>
        <p:nvSpPr>
          <p:cNvPr id="7168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Brand new domain, still very young</a:t>
            </a:r>
          </a:p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Interaction methods aren't anywhere close to being worked out</a:t>
            </a:r>
          </a:p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Significant strides have made, but much more to be done</a:t>
            </a:r>
          </a:p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Control, or lack thereof, often informs design</a:t>
            </a:r>
          </a:p>
        </p:txBody>
      </p:sp>
    </p:spTree>
    <p:extLst>
      <p:ext uri="{BB962C8B-B14F-4D97-AF65-F5344CB8AC3E}">
        <p14:creationId xmlns:p14="http://schemas.microsoft.com/office/powerpoint/2010/main" val="31377912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80728"/>
            <a:ext cx="7547427" cy="424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9573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F681B2BC-B502-4655-A085-0FDFC869B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887" y="643467"/>
            <a:ext cx="5050225" cy="50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6449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8024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BF612A-3E00-45F0-B030-2913D9D82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4150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oom&#10;&#10;Description automatically generated">
            <a:extLst>
              <a:ext uri="{FF2B5EF4-FFF2-40B4-BE49-F238E27FC236}">
                <a16:creationId xmlns:a16="http://schemas.microsoft.com/office/drawing/2014/main" id="{6CC386E9-BCFB-43A2-8C3A-F6FDB0DFC3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r="3203" b="1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2343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970"/>
            <a:ext cx="9144000" cy="505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3784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>
                <a:latin typeface="Liberation Sans"/>
              </a:rPr>
              <a:t>The Web</a:t>
            </a:r>
          </a:p>
        </p:txBody>
      </p:sp>
      <p:sp>
        <p:nvSpPr>
          <p:cNvPr id="7168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17638"/>
            <a:ext cx="8229600" cy="4891682"/>
          </a:xfrm>
        </p:spPr>
        <p:txBody>
          <a:bodyPr>
            <a:normAutofit/>
          </a:bodyPr>
          <a:lstStyle/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Not the Internet</a:t>
            </a:r>
          </a:p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Used to be websites were informational, with occasional links</a:t>
            </a:r>
          </a:p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Information was meant to be accessed easily and quickly</a:t>
            </a:r>
          </a:p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Now, emphasis is on making webpages interactive, aesthetically pleasing, enjoyable, usable, configurable, etc.</a:t>
            </a:r>
          </a:p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New interaction methods have forced a rethink of web page design, seen primarily in responsive design</a:t>
            </a:r>
          </a:p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Developers should consider the purpose and platform of the site, visitors can want many things in terms of content, interaction method, and experience</a:t>
            </a:r>
          </a:p>
          <a:p>
            <a:pPr marL="482600" indent="-457200">
              <a:lnSpc>
                <a:spcPct val="100000"/>
              </a:lnSpc>
              <a:buFontTx/>
              <a:buChar char="-"/>
            </a:pPr>
            <a:r>
              <a:rPr lang="en-GB" sz="2100" dirty="0">
                <a:solidFill>
                  <a:srgbClr val="7030A0"/>
                </a:solidFill>
                <a:latin typeface="Liberation Sans"/>
              </a:rPr>
              <a:t>Sites need to be ‘sticky’</a:t>
            </a:r>
          </a:p>
        </p:txBody>
      </p:sp>
    </p:spTree>
    <p:extLst>
      <p:ext uri="{BB962C8B-B14F-4D97-AF65-F5344CB8AC3E}">
        <p14:creationId xmlns:p14="http://schemas.microsoft.com/office/powerpoint/2010/main" val="2268804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858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0974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12776"/>
            <a:ext cx="593315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3647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1991</Words>
  <Application>Microsoft Office PowerPoint</Application>
  <PresentationFormat>On-screen Show (4:3)</PresentationFormat>
  <Paragraphs>374</Paragraphs>
  <Slides>107</Slides>
  <Notes>73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5" baseType="lpstr">
      <vt:lpstr>Arial</vt:lpstr>
      <vt:lpstr>Calibri</vt:lpstr>
      <vt:lpstr>Calibri Light</vt:lpstr>
      <vt:lpstr>Cambria Math</vt:lpstr>
      <vt:lpstr>Liberation Sans</vt:lpstr>
      <vt:lpstr>Times</vt:lpstr>
      <vt:lpstr>Verdana</vt:lpstr>
      <vt:lpstr>Retrospect</vt:lpstr>
      <vt:lpstr>Interfaces</vt:lpstr>
      <vt:lpstr>Two components</vt:lpstr>
      <vt:lpstr>Types of interfaces</vt:lpstr>
      <vt:lpstr>Natural language</vt:lpstr>
      <vt:lpstr>Question and answer</vt:lpstr>
      <vt:lpstr>PowerPoint Presentation</vt:lpstr>
      <vt:lpstr>PowerPoint Presentation</vt:lpstr>
      <vt:lpstr>PowerPoint Presentation</vt:lpstr>
      <vt:lpstr>Command line</vt:lpstr>
      <vt:lpstr>Command-based</vt:lpstr>
      <vt:lpstr>PowerPoint Presentation</vt:lpstr>
      <vt:lpstr>PowerPoint Presentation</vt:lpstr>
      <vt:lpstr>Menus</vt:lpstr>
      <vt:lpstr>Expanding menus</vt:lpstr>
      <vt:lpstr>Cascading menu</vt:lpstr>
      <vt:lpstr>Cascading menu</vt:lpstr>
      <vt:lpstr>Cascading menu</vt:lpstr>
      <vt:lpstr>Cascading menu</vt:lpstr>
      <vt:lpstr>Contextual menus</vt:lpstr>
      <vt:lpstr>Standard menus</vt:lpstr>
      <vt:lpstr>PowerPoint Presentation</vt:lpstr>
      <vt:lpstr>Design issues</vt:lpstr>
      <vt:lpstr>WIMP</vt:lpstr>
      <vt:lpstr>PowerPoint Presentation</vt:lpstr>
      <vt:lpstr>Fitts’ Law</vt:lpstr>
      <vt:lpstr>PowerPoint Presentation</vt:lpstr>
      <vt:lpstr>Fitts’ Law</vt:lpstr>
      <vt:lpstr>Fitts’ Law</vt:lpstr>
      <vt:lpstr>PowerPoint Presentation</vt:lpstr>
      <vt:lpstr>PowerPoint Presentation</vt:lpstr>
      <vt:lpstr>PowerPoint Presentation</vt:lpstr>
      <vt:lpstr>G.U.I.</vt:lpstr>
      <vt:lpstr>PowerPoint Presentation</vt:lpstr>
      <vt:lpstr>PowerPoint Presentation</vt:lpstr>
      <vt:lpstr>PowerPoint Presentation</vt:lpstr>
      <vt:lpstr>Windows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and design issues</vt:lpstr>
      <vt:lpstr>Icon Design</vt:lpstr>
      <vt:lpstr>Icons</vt:lpstr>
      <vt:lpstr>Icon forms</vt:lpstr>
      <vt:lpstr>Early icons</vt:lpstr>
      <vt:lpstr>Newer icons</vt:lpstr>
      <vt:lpstr>Even newer icons</vt:lpstr>
      <vt:lpstr>Icon forms</vt:lpstr>
      <vt:lpstr>PowerPoint Presentation</vt:lpstr>
      <vt:lpstr>PowerPoint Presentation</vt:lpstr>
      <vt:lpstr>Research and design issues</vt:lpstr>
      <vt:lpstr>Future (current) interfaces</vt:lpstr>
      <vt:lpstr>Voice / Speech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other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Consumer products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Web</vt:lpstr>
      <vt:lpstr>PowerPoint Presentation</vt:lpstr>
      <vt:lpstr>PowerPoint Presentation</vt:lpstr>
      <vt:lpstr>PowerPoint Presentation</vt:lpstr>
      <vt:lpstr>PowerPoint Presentation</vt:lpstr>
      <vt:lpstr>The advent of the (iPhone) app</vt:lpstr>
      <vt:lpstr>iBeer app</vt:lpstr>
      <vt:lpstr>The advent of the (iPhone) app</vt:lpstr>
      <vt:lpstr>Square app</vt:lpstr>
      <vt:lpstr>Quantified self</vt:lpstr>
      <vt:lpstr>So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Interfaces</dc:title>
  <dc:creator>Darren Denenberg</dc:creator>
  <cp:lastModifiedBy>Darren Denenberg</cp:lastModifiedBy>
  <cp:revision>1</cp:revision>
  <dcterms:created xsi:type="dcterms:W3CDTF">2019-08-13T23:38:02Z</dcterms:created>
  <dcterms:modified xsi:type="dcterms:W3CDTF">2019-08-13T23:40:11Z</dcterms:modified>
</cp:coreProperties>
</file>