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321" r:id="rId4"/>
    <p:sldId id="290" r:id="rId5"/>
    <p:sldId id="313" r:id="rId6"/>
    <p:sldId id="314" r:id="rId7"/>
    <p:sldId id="315" r:id="rId8"/>
    <p:sldId id="260" r:id="rId9"/>
    <p:sldId id="258" r:id="rId10"/>
    <p:sldId id="259" r:id="rId11"/>
    <p:sldId id="316" r:id="rId12"/>
    <p:sldId id="289" r:id="rId13"/>
    <p:sldId id="304" r:id="rId14"/>
    <p:sldId id="318" r:id="rId15"/>
    <p:sldId id="284" r:id="rId16"/>
    <p:sldId id="261" r:id="rId17"/>
    <p:sldId id="262" r:id="rId18"/>
    <p:sldId id="283" r:id="rId19"/>
    <p:sldId id="305" r:id="rId20"/>
    <p:sldId id="291" r:id="rId21"/>
    <p:sldId id="285" r:id="rId22"/>
    <p:sldId id="286" r:id="rId23"/>
    <p:sldId id="264" r:id="rId24"/>
    <p:sldId id="293" r:id="rId25"/>
    <p:sldId id="294" r:id="rId26"/>
    <p:sldId id="295" r:id="rId27"/>
    <p:sldId id="292" r:id="rId28"/>
    <p:sldId id="263" r:id="rId29"/>
    <p:sldId id="267" r:id="rId30"/>
    <p:sldId id="268" r:id="rId31"/>
    <p:sldId id="269" r:id="rId32"/>
    <p:sldId id="270" r:id="rId33"/>
    <p:sldId id="271" r:id="rId34"/>
    <p:sldId id="266" r:id="rId35"/>
    <p:sldId id="272" r:id="rId36"/>
    <p:sldId id="273" r:id="rId37"/>
    <p:sldId id="274" r:id="rId38"/>
    <p:sldId id="275" r:id="rId39"/>
    <p:sldId id="288" r:id="rId40"/>
    <p:sldId id="306" r:id="rId41"/>
    <p:sldId id="307" r:id="rId42"/>
    <p:sldId id="308" r:id="rId43"/>
    <p:sldId id="324" r:id="rId44"/>
    <p:sldId id="323" r:id="rId45"/>
    <p:sldId id="322" r:id="rId46"/>
    <p:sldId id="309" r:id="rId47"/>
    <p:sldId id="310" r:id="rId48"/>
    <p:sldId id="311" r:id="rId49"/>
    <p:sldId id="312" r:id="rId50"/>
    <p:sldId id="276" r:id="rId51"/>
    <p:sldId id="296" r:id="rId52"/>
    <p:sldId id="281" r:id="rId53"/>
    <p:sldId id="278" r:id="rId54"/>
    <p:sldId id="320" r:id="rId55"/>
    <p:sldId id="279" r:id="rId56"/>
    <p:sldId id="277" r:id="rId57"/>
    <p:sldId id="280" r:id="rId58"/>
    <p:sldId id="301" r:id="rId59"/>
    <p:sldId id="297" r:id="rId60"/>
    <p:sldId id="300" r:id="rId61"/>
    <p:sldId id="298" r:id="rId62"/>
    <p:sldId id="302" r:id="rId63"/>
    <p:sldId id="299" r:id="rId64"/>
    <p:sldId id="319" r:id="rId65"/>
    <p:sldId id="303" r:id="rId66"/>
    <p:sldId id="265" r:id="rId67"/>
    <p:sldId id="282" r:id="rId6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33" autoAdjust="0"/>
    <p:restoredTop sz="94655"/>
  </p:normalViewPr>
  <p:slideViewPr>
    <p:cSldViewPr snapToGrid="0" snapToObjects="1">
      <p:cViewPr varScale="1">
        <p:scale>
          <a:sx n="110" d="100"/>
          <a:sy n="110" d="100"/>
        </p:scale>
        <p:origin x="2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7/16/2019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7/16/2019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7/16/2019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7/16/2019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7/16/2019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7/16/2019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7/16/2019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7/16/2019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7/16/2019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7/16/2019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7/16/2019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7/16/2019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Human Computer Interaction (HCI, HCC)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 introduction</a:t>
            </a:r>
          </a:p>
        </p:txBody>
      </p:sp>
    </p:spTree>
    <p:extLst>
      <p:ext uri="{BB962C8B-B14F-4D97-AF65-F5344CB8AC3E}">
        <p14:creationId xmlns:p14="http://schemas.microsoft.com/office/powerpoint/2010/main" val="140603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 descr="A close up of a cage&#10;&#10;Description generated with high confidence">
            <a:extLst>
              <a:ext uri="{FF2B5EF4-FFF2-40B4-BE49-F238E27FC236}">
                <a16:creationId xmlns:a16="http://schemas.microsoft.com/office/drawing/2014/main" id="{333F80D4-9653-49E1-8A19-1E9D722F32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87" b="2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 sz="3700"/>
              <a:t>Human Computer Interaction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>
            <a:normAutofit/>
          </a:bodyPr>
          <a:lstStyle/>
          <a:p>
            <a:r>
              <a:rPr lang="en-US" dirty="0"/>
              <a:t>For many years, this was not a consideration</a:t>
            </a:r>
          </a:p>
          <a:p>
            <a:pPr lvl="1"/>
            <a:r>
              <a:rPr lang="en-US" dirty="0"/>
              <a:t>In other words, what it was, was nothing</a:t>
            </a:r>
          </a:p>
          <a:p>
            <a:r>
              <a:rPr lang="en-US" dirty="0"/>
              <a:t>Very early on, machines had to be hardwired</a:t>
            </a:r>
          </a:p>
        </p:txBody>
      </p:sp>
    </p:spTree>
    <p:extLst>
      <p:ext uri="{BB962C8B-B14F-4D97-AF65-F5344CB8AC3E}">
        <p14:creationId xmlns:p14="http://schemas.microsoft.com/office/powerpoint/2010/main" val="1639371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many years, this was not a consideration</a:t>
            </a:r>
          </a:p>
          <a:p>
            <a:pPr lvl="1"/>
            <a:r>
              <a:rPr lang="en-US" dirty="0"/>
              <a:t>In other words, what it was, was nothing</a:t>
            </a:r>
          </a:p>
          <a:p>
            <a:r>
              <a:rPr lang="en-US" dirty="0"/>
              <a:t>Very early on, machines had to be hardwired</a:t>
            </a:r>
          </a:p>
          <a:p>
            <a:r>
              <a:rPr lang="en-US" dirty="0"/>
              <a:t>Later, commands were entered one line at a time</a:t>
            </a:r>
          </a:p>
          <a:p>
            <a:pPr lvl="1"/>
            <a:r>
              <a:rPr lang="en-US" dirty="0"/>
              <a:t>Attempts were made to make this easier, but that was difficult due to technological limitations</a:t>
            </a:r>
          </a:p>
          <a:p>
            <a:pPr lvl="1"/>
            <a:r>
              <a:rPr lang="en-US" dirty="0"/>
              <a:t>Some intuitiveness was included, but not much</a:t>
            </a:r>
          </a:p>
          <a:p>
            <a:pPr lvl="1"/>
            <a:r>
              <a:rPr lang="en-US" dirty="0"/>
              <a:t>Still early, and in large part still the domain of hobbyists and scientists</a:t>
            </a:r>
          </a:p>
          <a:p>
            <a:pPr lvl="1"/>
            <a:r>
              <a:rPr lang="en-US" dirty="0"/>
              <a:t>Cryptic, undecipherable code</a:t>
            </a:r>
          </a:p>
          <a:p>
            <a:pPr lvl="2"/>
            <a:r>
              <a:rPr lang="en-US" dirty="0"/>
              <a:t>“The Software Crisis”</a:t>
            </a:r>
          </a:p>
          <a:p>
            <a:pPr lvl="2"/>
            <a:r>
              <a:rPr lang="en-US" dirty="0"/>
              <a:t>Can have long-lasting impacts, as seen in the Y2K problem</a:t>
            </a:r>
          </a:p>
        </p:txBody>
      </p:sp>
    </p:spTree>
    <p:extLst>
      <p:ext uri="{BB962C8B-B14F-4D97-AF65-F5344CB8AC3E}">
        <p14:creationId xmlns:p14="http://schemas.microsoft.com/office/powerpoint/2010/main" val="1751816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07" y="1846263"/>
            <a:ext cx="7151511" cy="4022725"/>
          </a:xfrm>
        </p:spPr>
      </p:pic>
    </p:spTree>
    <p:extLst>
      <p:ext uri="{BB962C8B-B14F-4D97-AF65-F5344CB8AC3E}">
        <p14:creationId xmlns:p14="http://schemas.microsoft.com/office/powerpoint/2010/main" val="3102709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764" y="1981730"/>
            <a:ext cx="5009431" cy="4022725"/>
          </a:xfrm>
        </p:spPr>
      </p:pic>
    </p:spTree>
    <p:extLst>
      <p:ext uri="{BB962C8B-B14F-4D97-AF65-F5344CB8AC3E}">
        <p14:creationId xmlns:p14="http://schemas.microsoft.com/office/powerpoint/2010/main" val="151358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0407" y="1846263"/>
            <a:ext cx="7151511" cy="4022725"/>
          </a:xfrm>
        </p:spPr>
      </p:pic>
    </p:spTree>
    <p:extLst>
      <p:ext uri="{BB962C8B-B14F-4D97-AF65-F5344CB8AC3E}">
        <p14:creationId xmlns:p14="http://schemas.microsoft.com/office/powerpoint/2010/main" val="3990771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740" y="1846263"/>
            <a:ext cx="5828846" cy="4022725"/>
          </a:xfrm>
        </p:spPr>
      </p:pic>
    </p:spTree>
    <p:extLst>
      <p:ext uri="{BB962C8B-B14F-4D97-AF65-F5344CB8AC3E}">
        <p14:creationId xmlns:p14="http://schemas.microsoft.com/office/powerpoint/2010/main" val="2354298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363" y="1876425"/>
            <a:ext cx="5943600" cy="3962400"/>
          </a:xfrm>
        </p:spPr>
      </p:pic>
    </p:spTree>
    <p:extLst>
      <p:ext uri="{BB962C8B-B14F-4D97-AF65-F5344CB8AC3E}">
        <p14:creationId xmlns:p14="http://schemas.microsoft.com/office/powerpoint/2010/main" val="1371598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However, this time period also saw expansion of the field of ergonomics, HCI, and the disciplines involved</a:t>
            </a:r>
          </a:p>
          <a:p>
            <a:r>
              <a:rPr lang="en-US" dirty="0"/>
              <a:t>Originally used primarily for word processors and spreadsheets</a:t>
            </a:r>
          </a:p>
          <a:p>
            <a:pPr lvl="1"/>
            <a:r>
              <a:rPr lang="en-US" dirty="0"/>
              <a:t>Still very cumbersome to use</a:t>
            </a:r>
          </a:p>
          <a:p>
            <a:pPr lvl="1"/>
            <a:r>
              <a:rPr lang="en-US" dirty="0"/>
              <a:t>Often required many-key combinations to perform tasks</a:t>
            </a:r>
          </a:p>
          <a:p>
            <a:pPr lvl="1"/>
            <a:r>
              <a:rPr lang="en-US" dirty="0"/>
              <a:t>Keyboard overlays were standard</a:t>
            </a:r>
          </a:p>
          <a:p>
            <a:pPr lvl="1"/>
            <a:r>
              <a:rPr lang="en-US" dirty="0"/>
              <a:t>This was all a result of, but also evolution of, the interface</a:t>
            </a:r>
          </a:p>
          <a:p>
            <a:r>
              <a:rPr lang="en-US" dirty="0"/>
              <a:t>A slow movement away from technical manuals, and towards user manuals, was also budding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57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136" y="1846263"/>
            <a:ext cx="5632688" cy="4331017"/>
          </a:xfrm>
        </p:spPr>
      </p:pic>
    </p:spTree>
    <p:extLst>
      <p:ext uri="{BB962C8B-B14F-4D97-AF65-F5344CB8AC3E}">
        <p14:creationId xmlns:p14="http://schemas.microsoft.com/office/powerpoint/2010/main" val="1486504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67" y="2049463"/>
            <a:ext cx="4252025" cy="4022725"/>
          </a:xfrm>
        </p:spPr>
      </p:pic>
    </p:spTree>
    <p:extLst>
      <p:ext uri="{BB962C8B-B14F-4D97-AF65-F5344CB8AC3E}">
        <p14:creationId xmlns:p14="http://schemas.microsoft.com/office/powerpoint/2010/main" val="4184902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group of people standing in front of a television&#10;&#10;Description generated with very high confidence">
            <a:extLst>
              <a:ext uri="{FF2B5EF4-FFF2-40B4-BE49-F238E27FC236}">
                <a16:creationId xmlns:a16="http://schemas.microsoft.com/office/drawing/2014/main" id="{8E909679-BF3D-4D33-B590-9A0236F3C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402" y="640081"/>
            <a:ext cx="6560995" cy="53144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 sz="3700"/>
              <a:t>Human Computer Interaction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>
            <a:normAutofit/>
          </a:bodyPr>
          <a:lstStyle/>
          <a:p>
            <a:r>
              <a:rPr lang="en-US"/>
              <a:t>Why are we here?</a:t>
            </a:r>
          </a:p>
          <a:p>
            <a:pPr lvl="1"/>
            <a:r>
              <a:rPr lang="en-US"/>
              <a:t>It may seem trite, but user interfaces matter: For efficiency, for convenience, for accuracy, for success, even for life and death</a:t>
            </a:r>
          </a:p>
          <a:p>
            <a:pPr lvl="2"/>
            <a:r>
              <a:rPr lang="en-US"/>
              <a:t>The Vincennes, and Aegis RADAR system</a:t>
            </a:r>
            <a:br>
              <a:rPr lang="en-US"/>
            </a:br>
            <a:endParaRPr lang="en-US"/>
          </a:p>
          <a:p>
            <a:pPr marL="201168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97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163" y="2028825"/>
            <a:ext cx="5334000" cy="3657600"/>
          </a:xfrm>
        </p:spPr>
      </p:pic>
    </p:spTree>
    <p:extLst>
      <p:ext uri="{BB962C8B-B14F-4D97-AF65-F5344CB8AC3E}">
        <p14:creationId xmlns:p14="http://schemas.microsoft.com/office/powerpoint/2010/main" val="352745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807" y="1846263"/>
            <a:ext cx="2415345" cy="4356360"/>
          </a:xfrm>
        </p:spPr>
      </p:pic>
    </p:spTree>
    <p:extLst>
      <p:ext uri="{BB962C8B-B14F-4D97-AF65-F5344CB8AC3E}">
        <p14:creationId xmlns:p14="http://schemas.microsoft.com/office/powerpoint/2010/main" val="3187710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321858"/>
            <a:ext cx="10058400" cy="2819102"/>
          </a:xfrm>
        </p:spPr>
      </p:pic>
    </p:spTree>
    <p:extLst>
      <p:ext uri="{BB962C8B-B14F-4D97-AF65-F5344CB8AC3E}">
        <p14:creationId xmlns:p14="http://schemas.microsoft.com/office/powerpoint/2010/main" val="4078624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However, this time period also saw expansion of the field of ergonomics, HCI, and the disciplines involved</a:t>
            </a:r>
          </a:p>
          <a:p>
            <a:r>
              <a:rPr lang="en-US" dirty="0"/>
              <a:t>A slow movement away from technical manuals, and towards user manuals, was also budding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865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175" y="1846263"/>
            <a:ext cx="5896609" cy="4422457"/>
          </a:xfrm>
        </p:spPr>
      </p:pic>
    </p:spTree>
    <p:extLst>
      <p:ext uri="{BB962C8B-B14F-4D97-AF65-F5344CB8AC3E}">
        <p14:creationId xmlns:p14="http://schemas.microsoft.com/office/powerpoint/2010/main" val="8909134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357" y="1846263"/>
            <a:ext cx="2848245" cy="4461993"/>
          </a:xfrm>
        </p:spPr>
      </p:pic>
    </p:spTree>
    <p:extLst>
      <p:ext uri="{BB962C8B-B14F-4D97-AF65-F5344CB8AC3E}">
        <p14:creationId xmlns:p14="http://schemas.microsoft.com/office/powerpoint/2010/main" val="1471892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33" y="1846263"/>
            <a:ext cx="3013894" cy="4463512"/>
          </a:xfrm>
        </p:spPr>
      </p:pic>
    </p:spTree>
    <p:extLst>
      <p:ext uri="{BB962C8B-B14F-4D97-AF65-F5344CB8AC3E}">
        <p14:creationId xmlns:p14="http://schemas.microsoft.com/office/powerpoint/2010/main" val="468450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However, this time period also saw expansion of the field </a:t>
            </a:r>
            <a:r>
              <a:rPr lang="en-US"/>
              <a:t>of ergonomics, HCI, </a:t>
            </a:r>
            <a:r>
              <a:rPr lang="en-US" dirty="0"/>
              <a:t>and the disciplines involved</a:t>
            </a:r>
          </a:p>
          <a:p>
            <a:r>
              <a:rPr lang="en-US" dirty="0"/>
              <a:t>A slow movement away from technical manuals, and towards user manuals, was also budding</a:t>
            </a:r>
          </a:p>
          <a:p>
            <a:r>
              <a:rPr lang="en-US" dirty="0"/>
              <a:t>Most importantly, system and software design and development began to focus on the experience, as opposed to just the hardware and software</a:t>
            </a:r>
          </a:p>
          <a:p>
            <a:pPr lvl="1"/>
            <a:r>
              <a:rPr lang="en-US" dirty="0"/>
              <a:t>Usability</a:t>
            </a:r>
          </a:p>
          <a:p>
            <a:pPr lvl="1"/>
            <a:r>
              <a:rPr lang="en-US" dirty="0"/>
              <a:t>Maintenance / Support</a:t>
            </a:r>
          </a:p>
          <a:p>
            <a:pPr lvl="1"/>
            <a:r>
              <a:rPr lang="en-US" dirty="0"/>
              <a:t>Graphical interface</a:t>
            </a:r>
          </a:p>
          <a:p>
            <a:pPr lvl="1"/>
            <a:r>
              <a:rPr lang="en-US" dirty="0"/>
              <a:t>All of which end at the user</a:t>
            </a:r>
          </a:p>
          <a:p>
            <a:pPr lvl="2"/>
            <a:r>
              <a:rPr lang="en-US" dirty="0"/>
              <a:t>Understanding them</a:t>
            </a:r>
          </a:p>
          <a:p>
            <a:pPr lvl="2"/>
            <a:r>
              <a:rPr lang="en-US" dirty="0"/>
              <a:t>Listening to them</a:t>
            </a:r>
          </a:p>
          <a:p>
            <a:pPr lvl="2"/>
            <a:r>
              <a:rPr lang="en-US" dirty="0"/>
              <a:t>Designing for them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496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43306"/>
          </a:xfrm>
        </p:spPr>
        <p:txBody>
          <a:bodyPr/>
          <a:lstStyle/>
          <a:p>
            <a:r>
              <a:rPr lang="en-US" dirty="0"/>
              <a:t>Usability is really the ultimate focus, the ultimate goal</a:t>
            </a:r>
          </a:p>
          <a:p>
            <a:r>
              <a:rPr lang="en-US" dirty="0"/>
              <a:t>But what does it mean?</a:t>
            </a:r>
          </a:p>
          <a:p>
            <a:r>
              <a:rPr lang="en-US" dirty="0"/>
              <a:t>The term is a nebulous, living thing</a:t>
            </a:r>
          </a:p>
          <a:p>
            <a:pPr lvl="1"/>
            <a:r>
              <a:rPr lang="en-US" dirty="0"/>
              <a:t>Frequently changing</a:t>
            </a:r>
          </a:p>
          <a:p>
            <a:pPr lvl="1"/>
            <a:r>
              <a:rPr lang="en-US" dirty="0"/>
              <a:t>Frequently expanding</a:t>
            </a:r>
          </a:p>
          <a:p>
            <a:pPr lvl="1"/>
            <a:r>
              <a:rPr lang="en-US" dirty="0"/>
              <a:t>Frequently being added to</a:t>
            </a:r>
          </a:p>
          <a:p>
            <a:r>
              <a:rPr lang="en-US" dirty="0"/>
              <a:t>Usability doesn’t mean simply ‘able to be used.’</a:t>
            </a:r>
          </a:p>
          <a:p>
            <a:pPr lvl="1"/>
            <a:r>
              <a:rPr lang="en-US" dirty="0"/>
              <a:t>Distinction between UI/UX</a:t>
            </a:r>
          </a:p>
          <a:p>
            <a:r>
              <a:rPr lang="en-US" dirty="0"/>
              <a:t>HCI’s multidisciplinary nature can lead to complexities in approach and definition</a:t>
            </a:r>
          </a:p>
          <a:p>
            <a:r>
              <a:rPr lang="en-US" dirty="0"/>
              <a:t>HCI (Human Factors, really) is also one of the most co-opted and diluted disciplines there is</a:t>
            </a:r>
          </a:p>
          <a:p>
            <a:pPr lvl="1"/>
            <a:r>
              <a:rPr lang="en-US" dirty="0"/>
              <a:t>However that also gives it its strength</a:t>
            </a:r>
          </a:p>
        </p:txBody>
      </p:sp>
    </p:spTree>
    <p:extLst>
      <p:ext uri="{BB962C8B-B14F-4D97-AF65-F5344CB8AC3E}">
        <p14:creationId xmlns:p14="http://schemas.microsoft.com/office/powerpoint/2010/main" val="1968996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Human Computer Interaction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846263"/>
            <a:ext cx="4022725" cy="4022725"/>
          </a:xfrm>
        </p:spPr>
      </p:pic>
    </p:spTree>
    <p:extLst>
      <p:ext uri="{BB962C8B-B14F-4D97-AF65-F5344CB8AC3E}">
        <p14:creationId xmlns:p14="http://schemas.microsoft.com/office/powerpoint/2010/main" val="1309517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94106"/>
          </a:xfrm>
        </p:spPr>
        <p:txBody>
          <a:bodyPr>
            <a:normAutofit/>
          </a:bodyPr>
          <a:lstStyle/>
          <a:p>
            <a:r>
              <a:rPr lang="en-US" dirty="0"/>
              <a:t>Why are we here?</a:t>
            </a:r>
          </a:p>
          <a:p>
            <a:pPr lvl="1"/>
            <a:r>
              <a:rPr lang="en-US" dirty="0"/>
              <a:t>It may seem trite, but user interfaces matter: For efficiency, for convenience, for accuracy, for success, even for life and death</a:t>
            </a:r>
          </a:p>
          <a:p>
            <a:pPr lvl="2"/>
            <a:r>
              <a:rPr lang="en-US" dirty="0"/>
              <a:t>The Vincennes, and Aegis RADAR system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People time is more expensive than computer time (normally)</a:t>
            </a:r>
          </a:p>
          <a:p>
            <a:pPr lvl="1"/>
            <a:r>
              <a:rPr lang="en-US" dirty="0"/>
              <a:t>Everyone has a story of a bad interface, and the trouble it caused</a:t>
            </a:r>
          </a:p>
          <a:p>
            <a:pPr lvl="1"/>
            <a:r>
              <a:rPr lang="en-US" dirty="0"/>
              <a:t>A well-designed interface makes for a good system, and a happy (and efficient) user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4252837"/>
            <a:ext cx="2620009" cy="19570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7289" y="5077467"/>
            <a:ext cx="223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(This is a bad interface)</a:t>
            </a:r>
          </a:p>
        </p:txBody>
      </p:sp>
    </p:spTree>
    <p:extLst>
      <p:ext uri="{BB962C8B-B14F-4D97-AF65-F5344CB8AC3E}">
        <p14:creationId xmlns:p14="http://schemas.microsoft.com/office/powerpoint/2010/main" val="15474787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Human Computer Interaction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79" y="1846263"/>
            <a:ext cx="4158967" cy="4022725"/>
          </a:xfrm>
        </p:spPr>
      </p:pic>
    </p:spTree>
    <p:extLst>
      <p:ext uri="{BB962C8B-B14F-4D97-AF65-F5344CB8AC3E}">
        <p14:creationId xmlns:p14="http://schemas.microsoft.com/office/powerpoint/2010/main" val="78785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Human Computer Interaction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090" y="1834071"/>
            <a:ext cx="3346780" cy="4417751"/>
          </a:xfrm>
        </p:spPr>
      </p:pic>
    </p:spTree>
    <p:extLst>
      <p:ext uri="{BB962C8B-B14F-4D97-AF65-F5344CB8AC3E}">
        <p14:creationId xmlns:p14="http://schemas.microsoft.com/office/powerpoint/2010/main" val="170847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Human Computer Interaction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421" y="1834071"/>
            <a:ext cx="4366118" cy="4430208"/>
          </a:xfrm>
        </p:spPr>
      </p:pic>
    </p:spTree>
    <p:extLst>
      <p:ext uri="{BB962C8B-B14F-4D97-AF65-F5344CB8AC3E}">
        <p14:creationId xmlns:p14="http://schemas.microsoft.com/office/powerpoint/2010/main" val="123671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Human Computer Interaction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482" y="1862591"/>
            <a:ext cx="5075995" cy="4433036"/>
          </a:xfrm>
        </p:spPr>
      </p:pic>
    </p:spTree>
    <p:extLst>
      <p:ext uri="{BB962C8B-B14F-4D97-AF65-F5344CB8AC3E}">
        <p14:creationId xmlns:p14="http://schemas.microsoft.com/office/powerpoint/2010/main" val="81780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07" y="1846263"/>
            <a:ext cx="7151511" cy="4022725"/>
          </a:xfrm>
        </p:spPr>
      </p:pic>
    </p:spTree>
    <p:extLst>
      <p:ext uri="{BB962C8B-B14F-4D97-AF65-F5344CB8AC3E}">
        <p14:creationId xmlns:p14="http://schemas.microsoft.com/office/powerpoint/2010/main" val="102553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559" y="1976892"/>
            <a:ext cx="6577841" cy="4022725"/>
          </a:xfrm>
        </p:spPr>
      </p:pic>
    </p:spTree>
    <p:extLst>
      <p:ext uri="{BB962C8B-B14F-4D97-AF65-F5344CB8AC3E}">
        <p14:creationId xmlns:p14="http://schemas.microsoft.com/office/powerpoint/2010/main" val="60210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706" y="1858455"/>
            <a:ext cx="5017548" cy="4401358"/>
          </a:xfrm>
        </p:spPr>
      </p:pic>
    </p:spTree>
    <p:extLst>
      <p:ext uri="{BB962C8B-B14F-4D97-AF65-F5344CB8AC3E}">
        <p14:creationId xmlns:p14="http://schemas.microsoft.com/office/powerpoint/2010/main" val="104967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desktop computer sitting on a table&#10;&#10;Description generated with high confidence">
            <a:extLst>
              <a:ext uri="{FF2B5EF4-FFF2-40B4-BE49-F238E27FC236}">
                <a16:creationId xmlns:a16="http://schemas.microsoft.com/office/drawing/2014/main" id="{1E767A11-EE1E-46E5-A493-2A16103FE7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3" r="1137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US" dirty="0"/>
              <a:t>Human Computer Interaction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r>
              <a:rPr lang="en-US" dirty="0"/>
              <a:t>Eventually, there was a sea change</a:t>
            </a:r>
          </a:p>
          <a:p>
            <a:pPr lvl="1"/>
            <a:r>
              <a:rPr lang="en-US" dirty="0"/>
              <a:t>Xerox Star</a:t>
            </a:r>
          </a:p>
          <a:p>
            <a:pPr lvl="1"/>
            <a:r>
              <a:rPr lang="en-US" dirty="0"/>
              <a:t>Apple Macintosh</a:t>
            </a:r>
          </a:p>
          <a:p>
            <a:pPr lvl="1"/>
            <a:r>
              <a:rPr lang="en-US" dirty="0"/>
              <a:t>Microsoft Windows</a:t>
            </a:r>
          </a:p>
        </p:txBody>
      </p:sp>
    </p:spTree>
    <p:extLst>
      <p:ext uri="{BB962C8B-B14F-4D97-AF65-F5344CB8AC3E}">
        <p14:creationId xmlns:p14="http://schemas.microsoft.com/office/powerpoint/2010/main" val="11013803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1" y="1846263"/>
            <a:ext cx="3349836" cy="251237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120" y="1846263"/>
            <a:ext cx="3592829" cy="2399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930" y="2526141"/>
            <a:ext cx="4991100" cy="366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4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68714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Provided brand new methods of interaction</a:t>
            </a:r>
          </a:p>
          <a:p>
            <a:pPr lvl="1"/>
            <a:r>
              <a:rPr lang="en-US" dirty="0"/>
              <a:t>WIMP</a:t>
            </a:r>
          </a:p>
          <a:p>
            <a:r>
              <a:rPr lang="en-US" dirty="0"/>
              <a:t>New interaction types</a:t>
            </a:r>
          </a:p>
          <a:p>
            <a:pPr lvl="1"/>
            <a:r>
              <a:rPr lang="en-US" dirty="0"/>
              <a:t>Instructing </a:t>
            </a:r>
          </a:p>
          <a:p>
            <a:pPr lvl="1"/>
            <a:r>
              <a:rPr lang="en-US" dirty="0"/>
              <a:t>Conversing</a:t>
            </a:r>
          </a:p>
          <a:p>
            <a:pPr lvl="1"/>
            <a:r>
              <a:rPr lang="en-US" dirty="0"/>
              <a:t>Manipulating</a:t>
            </a:r>
          </a:p>
          <a:p>
            <a:pPr lvl="1"/>
            <a:r>
              <a:rPr lang="en-US" dirty="0"/>
              <a:t>Exploring</a:t>
            </a:r>
          </a:p>
          <a:p>
            <a:r>
              <a:rPr lang="en-US" dirty="0"/>
              <a:t>This led to an explosion in HCI, in all areas</a:t>
            </a:r>
          </a:p>
          <a:p>
            <a:pPr lvl="1"/>
            <a:r>
              <a:rPr lang="en-US" dirty="0"/>
              <a:t>New interaction methods</a:t>
            </a:r>
          </a:p>
          <a:p>
            <a:pPr lvl="1"/>
            <a:r>
              <a:rPr lang="en-US" dirty="0"/>
              <a:t>New conceptual models</a:t>
            </a:r>
          </a:p>
          <a:p>
            <a:pPr lvl="2"/>
            <a:r>
              <a:rPr lang="en-US" dirty="0"/>
              <a:t>Metaphors</a:t>
            </a:r>
          </a:p>
          <a:p>
            <a:pPr lvl="2"/>
            <a:r>
              <a:rPr lang="en-US" dirty="0"/>
              <a:t>Affordances</a:t>
            </a:r>
          </a:p>
          <a:p>
            <a:pPr lvl="1"/>
            <a:r>
              <a:rPr lang="en-US" dirty="0"/>
              <a:t>Increased accessibility, and also increased accessibility</a:t>
            </a:r>
          </a:p>
          <a:p>
            <a:pPr lvl="1"/>
            <a:r>
              <a:rPr lang="en-US" dirty="0"/>
              <a:t>This also led to a host of new problems</a:t>
            </a:r>
          </a:p>
        </p:txBody>
      </p:sp>
    </p:spTree>
    <p:extLst>
      <p:ext uri="{BB962C8B-B14F-4D97-AF65-F5344CB8AC3E}">
        <p14:creationId xmlns:p14="http://schemas.microsoft.com/office/powerpoint/2010/main" val="299708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94106"/>
          </a:xfrm>
        </p:spPr>
        <p:txBody>
          <a:bodyPr>
            <a:normAutofit/>
          </a:bodyPr>
          <a:lstStyle/>
          <a:p>
            <a:r>
              <a:rPr lang="en-US" dirty="0"/>
              <a:t>Sub-discipline of the multi-discipline Human Factors and Ergonomics</a:t>
            </a:r>
          </a:p>
          <a:p>
            <a:pPr lvl="1"/>
            <a:r>
              <a:rPr lang="en-US" dirty="0"/>
              <a:t>Psychology (many types)</a:t>
            </a:r>
          </a:p>
          <a:p>
            <a:pPr lvl="1"/>
            <a:r>
              <a:rPr lang="en-US" dirty="0"/>
              <a:t>Design</a:t>
            </a:r>
          </a:p>
          <a:p>
            <a:pPr lvl="1"/>
            <a:r>
              <a:rPr lang="en-US" dirty="0"/>
              <a:t>Engineering</a:t>
            </a:r>
          </a:p>
          <a:p>
            <a:pPr lvl="1"/>
            <a:r>
              <a:rPr lang="en-US" dirty="0"/>
              <a:t>Social sciences</a:t>
            </a:r>
          </a:p>
          <a:p>
            <a:r>
              <a:rPr lang="en-US" dirty="0"/>
              <a:t>Both deal with the design of everyday (and not-so-everyday) things</a:t>
            </a:r>
          </a:p>
          <a:p>
            <a:r>
              <a:rPr lang="en-US" dirty="0"/>
              <a:t>Involve questions such as, but not limited to:</a:t>
            </a:r>
          </a:p>
          <a:p>
            <a:pPr lvl="1"/>
            <a:r>
              <a:rPr lang="en-US" dirty="0"/>
              <a:t>Is it easy to use?</a:t>
            </a:r>
          </a:p>
          <a:p>
            <a:pPr lvl="1"/>
            <a:r>
              <a:rPr lang="en-US" dirty="0"/>
              <a:t>Is it easy to understand?</a:t>
            </a:r>
          </a:p>
          <a:p>
            <a:pPr lvl="1"/>
            <a:r>
              <a:rPr lang="en-US" dirty="0"/>
              <a:t>Is it easy to discover?</a:t>
            </a:r>
          </a:p>
          <a:p>
            <a:pPr lvl="1"/>
            <a:r>
              <a:rPr lang="en-US" dirty="0"/>
              <a:t>Is it comfortable to use?</a:t>
            </a:r>
          </a:p>
          <a:p>
            <a:pPr lvl="1"/>
            <a:r>
              <a:rPr lang="en-US" dirty="0"/>
              <a:t>Is it sensible to use?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8642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661" y="1846263"/>
            <a:ext cx="7155003" cy="4022725"/>
          </a:xfrm>
        </p:spPr>
      </p:pic>
    </p:spTree>
    <p:extLst>
      <p:ext uri="{BB962C8B-B14F-4D97-AF65-F5344CB8AC3E}">
        <p14:creationId xmlns:p14="http://schemas.microsoft.com/office/powerpoint/2010/main" val="8250731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94106"/>
          </a:xfrm>
        </p:spPr>
        <p:txBody>
          <a:bodyPr>
            <a:normAutofit/>
          </a:bodyPr>
          <a:lstStyle/>
          <a:p>
            <a:r>
              <a:rPr lang="en-US" dirty="0"/>
              <a:t>Standards and guidelines have been developed and incorporated into interface design for decades</a:t>
            </a:r>
          </a:p>
          <a:p>
            <a:r>
              <a:rPr lang="en-US" dirty="0"/>
              <a:t>However, two researchers have contributes sets of rules that have been tested, verified, and incorporated more than any other</a:t>
            </a:r>
          </a:p>
          <a:p>
            <a:r>
              <a:rPr lang="en-US" dirty="0" err="1"/>
              <a:t>Jakob</a:t>
            </a:r>
            <a:r>
              <a:rPr lang="en-US" dirty="0"/>
              <a:t> </a:t>
            </a:r>
            <a:r>
              <a:rPr lang="en-US" dirty="0" err="1"/>
              <a:t>Neilsen</a:t>
            </a:r>
            <a:endParaRPr lang="en-US" dirty="0"/>
          </a:p>
          <a:p>
            <a:pPr lvl="1"/>
            <a:r>
              <a:rPr lang="en-US" dirty="0"/>
              <a:t>10 Usability Heuristics for Interface Design</a:t>
            </a:r>
          </a:p>
          <a:p>
            <a:r>
              <a:rPr lang="en-US" dirty="0"/>
              <a:t>Ben </a:t>
            </a:r>
            <a:r>
              <a:rPr lang="en-US" dirty="0" err="1"/>
              <a:t>Schneiderman</a:t>
            </a:r>
            <a:endParaRPr lang="en-US" dirty="0"/>
          </a:p>
          <a:p>
            <a:pPr lvl="1"/>
            <a:r>
              <a:rPr lang="en-US" dirty="0"/>
              <a:t>The Eight Golden Rules of Interface Design</a:t>
            </a:r>
          </a:p>
          <a:p>
            <a:r>
              <a:rPr lang="en-US" dirty="0"/>
              <a:t>Each of these are considered canon in the design field</a:t>
            </a:r>
          </a:p>
          <a:p>
            <a:r>
              <a:rPr lang="en-US" dirty="0"/>
              <a:t>But first, Dieter Rams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0049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US" dirty="0"/>
              <a:t>Human Computer Interaction </a:t>
            </a:r>
          </a:p>
        </p:txBody>
      </p:sp>
      <p:pic>
        <p:nvPicPr>
          <p:cNvPr id="6" name="Picture 5" descr="A person wearing glasses&#10;&#10;Description automatically generated">
            <a:extLst>
              <a:ext uri="{FF2B5EF4-FFF2-40B4-BE49-F238E27FC236}">
                <a16:creationId xmlns:a16="http://schemas.microsoft.com/office/drawing/2014/main" id="{1970979C-1DAB-4540-9583-7ED6160AD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23" r="23773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r>
              <a:rPr lang="en-US" dirty="0"/>
              <a:t>Dieter Rams</a:t>
            </a:r>
          </a:p>
          <a:p>
            <a:pPr lvl="1"/>
            <a:r>
              <a:rPr lang="en-US" dirty="0"/>
              <a:t>Trained as an architect</a:t>
            </a:r>
          </a:p>
          <a:p>
            <a:pPr lvl="1"/>
            <a:r>
              <a:rPr lang="en-US" dirty="0"/>
              <a:t>Believes that:</a:t>
            </a:r>
          </a:p>
          <a:p>
            <a:pPr lvl="2"/>
            <a:r>
              <a:rPr lang="en-US" sz="1600" dirty="0"/>
              <a:t>Form follows function</a:t>
            </a:r>
          </a:p>
          <a:p>
            <a:pPr lvl="2"/>
            <a:r>
              <a:rPr lang="en-US" sz="1600" dirty="0"/>
              <a:t>People inform the form and function</a:t>
            </a:r>
          </a:p>
          <a:p>
            <a:pPr lvl="2"/>
            <a:r>
              <a:rPr lang="en-US" sz="1600" dirty="0"/>
              <a:t>Good design necessarily comes from teams</a:t>
            </a:r>
          </a:p>
          <a:p>
            <a:pPr lvl="1"/>
            <a:r>
              <a:rPr lang="en-US" dirty="0"/>
              <a:t>Everything has purpose</a:t>
            </a:r>
          </a:p>
          <a:p>
            <a:pPr lvl="1"/>
            <a:r>
              <a:rPr lang="en-US" dirty="0"/>
              <a:t>Also believes in the Ulm School approach to design</a:t>
            </a:r>
          </a:p>
          <a:p>
            <a:pPr lvl="2"/>
            <a:r>
              <a:rPr lang="en-US" sz="1600" dirty="0"/>
              <a:t>Post Bauhaus</a:t>
            </a:r>
          </a:p>
          <a:p>
            <a:pPr lvl="1"/>
            <a:r>
              <a:rPr lang="en-US" dirty="0"/>
              <a:t>Made his design mark at Braun</a:t>
            </a:r>
          </a:p>
          <a:p>
            <a:pPr lvl="1"/>
            <a:r>
              <a:rPr lang="en-US" dirty="0"/>
              <a:t>Developed the “Ten Principles for Good Design”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523359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US" dirty="0"/>
              <a:t>Human Computer Interaction </a:t>
            </a:r>
          </a:p>
        </p:txBody>
      </p:sp>
      <p:pic>
        <p:nvPicPr>
          <p:cNvPr id="6" name="Picture 5" descr="A person wearing glasses&#10;&#10;Description automatically generated">
            <a:extLst>
              <a:ext uri="{FF2B5EF4-FFF2-40B4-BE49-F238E27FC236}">
                <a16:creationId xmlns:a16="http://schemas.microsoft.com/office/drawing/2014/main" id="{1970979C-1DAB-4540-9583-7ED6160AD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23" r="23773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r>
              <a:rPr lang="en-US" dirty="0"/>
              <a:t>Dieter Rams – Ten Principles of Good Design</a:t>
            </a:r>
          </a:p>
          <a:p>
            <a:pPr lvl="1"/>
            <a:r>
              <a:rPr lang="en-US" dirty="0"/>
              <a:t>Good Design is Innovative</a:t>
            </a:r>
          </a:p>
          <a:p>
            <a:pPr lvl="1"/>
            <a:r>
              <a:rPr lang="en-US" dirty="0"/>
              <a:t>Good Design Makes a Product Useful</a:t>
            </a:r>
          </a:p>
          <a:p>
            <a:pPr lvl="1"/>
            <a:r>
              <a:rPr lang="en-US" dirty="0"/>
              <a:t>Good </a:t>
            </a:r>
            <a:r>
              <a:rPr lang="en-US"/>
              <a:t>Design is </a:t>
            </a:r>
            <a:r>
              <a:rPr lang="en-US" dirty="0"/>
              <a:t>Aesthetic</a:t>
            </a:r>
          </a:p>
          <a:p>
            <a:pPr lvl="1"/>
            <a:r>
              <a:rPr lang="en-US" dirty="0"/>
              <a:t>Good Design Makes a Product Understandable</a:t>
            </a:r>
          </a:p>
          <a:p>
            <a:pPr lvl="1"/>
            <a:r>
              <a:rPr lang="en-US" dirty="0"/>
              <a:t>Good Design is Unobtrusive</a:t>
            </a:r>
          </a:p>
          <a:p>
            <a:pPr lvl="1"/>
            <a:r>
              <a:rPr lang="en-US" dirty="0"/>
              <a:t>Good Design is Honest</a:t>
            </a:r>
          </a:p>
          <a:p>
            <a:pPr lvl="1"/>
            <a:r>
              <a:rPr lang="en-US" dirty="0"/>
              <a:t>Good Design is Long-Lasting</a:t>
            </a:r>
          </a:p>
          <a:p>
            <a:pPr lvl="1"/>
            <a:r>
              <a:rPr lang="en-US" dirty="0"/>
              <a:t>Good Design is Thorough</a:t>
            </a:r>
          </a:p>
          <a:p>
            <a:pPr lvl="1"/>
            <a:r>
              <a:rPr lang="en-US" dirty="0"/>
              <a:t>Good Design is Environmentally Friendly</a:t>
            </a:r>
          </a:p>
          <a:p>
            <a:pPr lvl="1"/>
            <a:r>
              <a:rPr lang="en-US" dirty="0"/>
              <a:t>Good Design is as Little Design as Possible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949939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6031653" cy="4494106"/>
          </a:xfrm>
        </p:spPr>
        <p:txBody>
          <a:bodyPr>
            <a:normAutofit/>
          </a:bodyPr>
          <a:lstStyle/>
          <a:p>
            <a:r>
              <a:rPr lang="en-US" dirty="0" err="1"/>
              <a:t>Jakob</a:t>
            </a:r>
            <a:r>
              <a:rPr lang="en-US" dirty="0"/>
              <a:t> </a:t>
            </a:r>
            <a:r>
              <a:rPr lang="en-US" dirty="0" err="1"/>
              <a:t>Neilsen</a:t>
            </a:r>
            <a:endParaRPr lang="en-US" dirty="0"/>
          </a:p>
          <a:p>
            <a:pPr lvl="1"/>
            <a:r>
              <a:rPr lang="en-US" dirty="0"/>
              <a:t>Ph. D. in Human-Computer Interaction from the Technical University of Denmark</a:t>
            </a:r>
          </a:p>
          <a:p>
            <a:pPr lvl="1"/>
            <a:r>
              <a:rPr lang="en-US" dirty="0"/>
              <a:t>Founder of the </a:t>
            </a:r>
            <a:r>
              <a:rPr lang="en-US" dirty="0" err="1"/>
              <a:t>Neilsen</a:t>
            </a:r>
            <a:r>
              <a:rPr lang="en-US" dirty="0"/>
              <a:t>-Norman Group, a global usability consultancy</a:t>
            </a:r>
          </a:p>
          <a:p>
            <a:pPr lvl="1"/>
            <a:r>
              <a:rPr lang="en-US" dirty="0"/>
              <a:t>Author of numerous books and publications on usability</a:t>
            </a:r>
          </a:p>
          <a:p>
            <a:pPr lvl="1"/>
            <a:r>
              <a:rPr lang="en-US" dirty="0"/>
              <a:t>Repeatedly referred to as a usability guru, and was once even called the usability Pope! </a:t>
            </a:r>
          </a:p>
          <a:p>
            <a:pPr lvl="1"/>
            <a:r>
              <a:rPr lang="en-US" dirty="0"/>
              <a:t>Developed the “10 Usability Heuristics for User Interface Design”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680" y="2187787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300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99709-80ED-4842-B216-D85FDC62D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</a:t>
            </a:r>
          </a:p>
        </p:txBody>
      </p:sp>
      <p:pic>
        <p:nvPicPr>
          <p:cNvPr id="5" name="Content Placeholder 4" descr="A picture containing person, man, table, indoor&#10;&#10;Description generated with very high confidence">
            <a:extLst>
              <a:ext uri="{FF2B5EF4-FFF2-40B4-BE49-F238E27FC236}">
                <a16:creationId xmlns:a16="http://schemas.microsoft.com/office/drawing/2014/main" id="{E7464AEF-EF65-4983-B0E9-F3F0BB2E8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9206" y="1846263"/>
            <a:ext cx="5473913" cy="4022725"/>
          </a:xfrm>
        </p:spPr>
      </p:pic>
    </p:spTree>
    <p:extLst>
      <p:ext uri="{BB962C8B-B14F-4D97-AF65-F5344CB8AC3E}">
        <p14:creationId xmlns:p14="http://schemas.microsoft.com/office/powerpoint/2010/main" val="19948278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94106"/>
          </a:xfrm>
        </p:spPr>
        <p:txBody>
          <a:bodyPr>
            <a:normAutofit/>
          </a:bodyPr>
          <a:lstStyle/>
          <a:p>
            <a:r>
              <a:rPr lang="en-US" dirty="0"/>
              <a:t>The 10 Usability Heuristics for User Interface Design</a:t>
            </a:r>
          </a:p>
          <a:p>
            <a:pPr lvl="1"/>
            <a:r>
              <a:rPr lang="en-US" dirty="0"/>
              <a:t>Visibility of system status</a:t>
            </a:r>
          </a:p>
          <a:p>
            <a:pPr lvl="1"/>
            <a:r>
              <a:rPr lang="en-US" dirty="0"/>
              <a:t>Match between system and the real world</a:t>
            </a:r>
          </a:p>
          <a:p>
            <a:pPr lvl="1"/>
            <a:r>
              <a:rPr lang="en-US" dirty="0"/>
              <a:t>User control and freedom</a:t>
            </a:r>
          </a:p>
          <a:p>
            <a:pPr lvl="1"/>
            <a:r>
              <a:rPr lang="en-US" dirty="0"/>
              <a:t>Consistency and standards</a:t>
            </a:r>
          </a:p>
          <a:p>
            <a:pPr lvl="1"/>
            <a:r>
              <a:rPr lang="en-US" dirty="0"/>
              <a:t>Error prevention</a:t>
            </a:r>
          </a:p>
          <a:p>
            <a:pPr lvl="1"/>
            <a:r>
              <a:rPr lang="en-US" dirty="0"/>
              <a:t>Recognition rather than recall</a:t>
            </a:r>
          </a:p>
          <a:p>
            <a:pPr lvl="1"/>
            <a:r>
              <a:rPr lang="en-US" dirty="0"/>
              <a:t>Flexibility and efficiency of use</a:t>
            </a:r>
          </a:p>
          <a:p>
            <a:pPr lvl="1"/>
            <a:r>
              <a:rPr lang="en-US" dirty="0"/>
              <a:t>Aesthetic and minimalist design</a:t>
            </a:r>
          </a:p>
          <a:p>
            <a:pPr lvl="1"/>
            <a:r>
              <a:rPr lang="en-US" dirty="0"/>
              <a:t>Help users recognize, diagnose, and recover from errors</a:t>
            </a:r>
          </a:p>
          <a:p>
            <a:pPr lvl="1"/>
            <a:r>
              <a:rPr lang="en-US" dirty="0"/>
              <a:t>Help and documentation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3380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6031653" cy="4494106"/>
          </a:xfrm>
        </p:spPr>
        <p:txBody>
          <a:bodyPr>
            <a:normAutofit/>
          </a:bodyPr>
          <a:lstStyle/>
          <a:p>
            <a:r>
              <a:rPr lang="en-US" dirty="0"/>
              <a:t>Ben </a:t>
            </a:r>
            <a:r>
              <a:rPr lang="en-US" dirty="0" err="1"/>
              <a:t>Schneiderman</a:t>
            </a:r>
            <a:endParaRPr lang="en-US" dirty="0"/>
          </a:p>
          <a:p>
            <a:pPr lvl="1"/>
            <a:r>
              <a:rPr lang="en-US" dirty="0"/>
              <a:t>Professor at the University of Maryland Institute for Advanced Computer Studies</a:t>
            </a:r>
          </a:p>
          <a:p>
            <a:pPr lvl="1"/>
            <a:r>
              <a:rPr lang="en-US" dirty="0"/>
              <a:t>Founder of U of M’s Human-Computer Interaction Lab</a:t>
            </a:r>
          </a:p>
          <a:p>
            <a:pPr lvl="1"/>
            <a:r>
              <a:rPr lang="en-US" dirty="0"/>
              <a:t>Recognized as one of the leading global authorities on interface design</a:t>
            </a:r>
          </a:p>
          <a:p>
            <a:pPr lvl="1"/>
            <a:r>
              <a:rPr lang="en-US" dirty="0"/>
              <a:t>Author of numerous books and publications on usability</a:t>
            </a:r>
          </a:p>
          <a:p>
            <a:pPr lvl="1"/>
            <a:r>
              <a:rPr lang="en-US" dirty="0"/>
              <a:t>Developed the concept of “</a:t>
            </a:r>
            <a:r>
              <a:rPr lang="en-US" dirty="0" err="1"/>
              <a:t>treemapping</a:t>
            </a:r>
            <a:r>
              <a:rPr lang="en-US" dirty="0"/>
              <a:t>,” which displays hierarchical data as groupings</a:t>
            </a:r>
          </a:p>
          <a:p>
            <a:pPr lvl="1"/>
            <a:r>
              <a:rPr lang="en-US" dirty="0"/>
              <a:t>Developed the “Eight Golden Rules of Interface Design”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632" y="2185416"/>
            <a:ext cx="3813048" cy="381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238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94106"/>
          </a:xfrm>
        </p:spPr>
        <p:txBody>
          <a:bodyPr>
            <a:normAutofit/>
          </a:bodyPr>
          <a:lstStyle/>
          <a:p>
            <a:r>
              <a:rPr lang="en-US" dirty="0"/>
              <a:t>The Eight Golden Rules of Interface Design</a:t>
            </a:r>
          </a:p>
          <a:p>
            <a:pPr lvl="1"/>
            <a:r>
              <a:rPr lang="en-US" dirty="0"/>
              <a:t>Strive for consistency</a:t>
            </a:r>
          </a:p>
          <a:p>
            <a:pPr lvl="1"/>
            <a:r>
              <a:rPr lang="en-US" dirty="0"/>
              <a:t>Cater to universal usability</a:t>
            </a:r>
          </a:p>
          <a:p>
            <a:pPr lvl="1"/>
            <a:r>
              <a:rPr lang="en-US" dirty="0"/>
              <a:t>Offer informative feedback</a:t>
            </a:r>
          </a:p>
          <a:p>
            <a:pPr lvl="1"/>
            <a:r>
              <a:rPr lang="en-US" dirty="0"/>
              <a:t>Design dialogs to yield closure</a:t>
            </a:r>
          </a:p>
          <a:p>
            <a:pPr lvl="1"/>
            <a:r>
              <a:rPr lang="en-US" dirty="0"/>
              <a:t>Prevent errors</a:t>
            </a:r>
          </a:p>
          <a:p>
            <a:pPr lvl="1"/>
            <a:r>
              <a:rPr lang="en-US" dirty="0"/>
              <a:t>Permit easy reversal of actions</a:t>
            </a:r>
          </a:p>
          <a:p>
            <a:pPr lvl="1"/>
            <a:r>
              <a:rPr lang="en-US" dirty="0"/>
              <a:t>Support an internal locus of control</a:t>
            </a:r>
          </a:p>
          <a:p>
            <a:pPr lvl="1"/>
            <a:r>
              <a:rPr lang="en-US" dirty="0"/>
              <a:t>Reduce short term memory load</a:t>
            </a:r>
          </a:p>
        </p:txBody>
      </p:sp>
    </p:spTree>
    <p:extLst>
      <p:ext uri="{BB962C8B-B14F-4D97-AF65-F5344CB8AC3E}">
        <p14:creationId xmlns:p14="http://schemas.microsoft.com/office/powerpoint/2010/main" val="8436759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94106"/>
          </a:xfrm>
        </p:spPr>
        <p:txBody>
          <a:bodyPr>
            <a:normAutofit/>
          </a:bodyPr>
          <a:lstStyle/>
          <a:p>
            <a:r>
              <a:rPr lang="en-US" dirty="0"/>
              <a:t>Usability goals</a:t>
            </a:r>
          </a:p>
          <a:p>
            <a:pPr lvl="1"/>
            <a:r>
              <a:rPr lang="en-US" dirty="0"/>
              <a:t>Effectiveness</a:t>
            </a:r>
          </a:p>
          <a:p>
            <a:pPr lvl="1"/>
            <a:r>
              <a:rPr lang="en-US" dirty="0"/>
              <a:t>Efficiency</a:t>
            </a:r>
          </a:p>
          <a:p>
            <a:pPr lvl="1"/>
            <a:r>
              <a:rPr lang="en-US" dirty="0"/>
              <a:t>Safety</a:t>
            </a:r>
          </a:p>
          <a:p>
            <a:pPr lvl="1"/>
            <a:r>
              <a:rPr lang="en-US" dirty="0"/>
              <a:t>Utility</a:t>
            </a:r>
          </a:p>
          <a:p>
            <a:pPr lvl="1"/>
            <a:r>
              <a:rPr lang="en-US" dirty="0"/>
              <a:t>Learnability</a:t>
            </a:r>
          </a:p>
          <a:p>
            <a:pPr lvl="1"/>
            <a:r>
              <a:rPr lang="en-US" dirty="0"/>
              <a:t>Memorability</a:t>
            </a:r>
          </a:p>
          <a:p>
            <a:r>
              <a:rPr lang="en-US" dirty="0"/>
              <a:t>User experience goals</a:t>
            </a:r>
          </a:p>
          <a:p>
            <a:pPr lvl="1"/>
            <a:r>
              <a:rPr lang="en-US" dirty="0"/>
              <a:t>Desirable aspects</a:t>
            </a:r>
          </a:p>
          <a:p>
            <a:pPr lvl="1"/>
            <a:r>
              <a:rPr lang="en-US" dirty="0"/>
              <a:t>Undesirable aspects</a:t>
            </a:r>
          </a:p>
        </p:txBody>
      </p:sp>
    </p:spTree>
    <p:extLst>
      <p:ext uri="{BB962C8B-B14F-4D97-AF65-F5344CB8AC3E}">
        <p14:creationId xmlns:p14="http://schemas.microsoft.com/office/powerpoint/2010/main" val="1190686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1559" y="353866"/>
            <a:ext cx="8305208" cy="5609715"/>
          </a:xfrm>
        </p:spPr>
      </p:pic>
    </p:spTree>
    <p:extLst>
      <p:ext uri="{BB962C8B-B14F-4D97-AF65-F5344CB8AC3E}">
        <p14:creationId xmlns:p14="http://schemas.microsoft.com/office/powerpoint/2010/main" val="22735000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00202"/>
          </a:xfrm>
        </p:spPr>
        <p:txBody>
          <a:bodyPr/>
          <a:lstStyle/>
          <a:p>
            <a:r>
              <a:rPr lang="en-US" sz="2400" dirty="0"/>
              <a:t>Eventually, there was movement beyond the PC</a:t>
            </a:r>
          </a:p>
          <a:p>
            <a:pPr lvl="1"/>
            <a:r>
              <a:rPr lang="en-US" sz="2000" dirty="0"/>
              <a:t>How do we address the nearly infinite amount of objects we can store?</a:t>
            </a:r>
          </a:p>
          <a:p>
            <a:pPr lvl="1"/>
            <a:r>
              <a:rPr lang="en-US" sz="2000" dirty="0"/>
              <a:t>Internet (Command to graphical, Lynx to browsers)</a:t>
            </a:r>
          </a:p>
          <a:p>
            <a:pPr lvl="1"/>
            <a:r>
              <a:rPr lang="en-US" sz="2000" dirty="0"/>
              <a:t>Communication / Collaboration</a:t>
            </a:r>
          </a:p>
          <a:p>
            <a:pPr lvl="2"/>
            <a:r>
              <a:rPr lang="en-US" sz="1800" dirty="0"/>
              <a:t>LOL U WOT M8</a:t>
            </a:r>
          </a:p>
          <a:p>
            <a:pPr lvl="1"/>
            <a:r>
              <a:rPr lang="en-US" sz="2000" dirty="0"/>
              <a:t>Evolution and place of the computing environment</a:t>
            </a:r>
          </a:p>
          <a:p>
            <a:pPr lvl="2"/>
            <a:r>
              <a:rPr lang="en-US" sz="1800" dirty="0"/>
              <a:t>Background devices</a:t>
            </a:r>
          </a:p>
          <a:p>
            <a:pPr lvl="2"/>
            <a:r>
              <a:rPr lang="en-US" sz="1800" dirty="0"/>
              <a:t>Used by everyone (and why?)</a:t>
            </a:r>
          </a:p>
          <a:p>
            <a:pPr lvl="2"/>
            <a:r>
              <a:rPr lang="en-US" sz="1800" dirty="0"/>
              <a:t>Significant functionality in individual devices</a:t>
            </a:r>
          </a:p>
          <a:p>
            <a:pPr lvl="2"/>
            <a:r>
              <a:rPr lang="en-US" sz="1800" dirty="0"/>
              <a:t>Embedded systems</a:t>
            </a:r>
          </a:p>
          <a:p>
            <a:pPr lvl="1"/>
            <a:r>
              <a:rPr lang="en-US" sz="2000" dirty="0"/>
              <a:t>With this evolution, the discipline evolves as well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3186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025" y="1846263"/>
            <a:ext cx="6382275" cy="4237037"/>
          </a:xfrm>
        </p:spPr>
      </p:pic>
    </p:spTree>
    <p:extLst>
      <p:ext uri="{BB962C8B-B14F-4D97-AF65-F5344CB8AC3E}">
        <p14:creationId xmlns:p14="http://schemas.microsoft.com/office/powerpoint/2010/main" val="771411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437" y="1846263"/>
            <a:ext cx="7193451" cy="4022725"/>
          </a:xfrm>
        </p:spPr>
      </p:pic>
      <p:sp>
        <p:nvSpPr>
          <p:cNvPr id="7" name="TextBox 6"/>
          <p:cNvSpPr txBox="1"/>
          <p:nvPr/>
        </p:nvSpPr>
        <p:spPr>
          <a:xfrm>
            <a:off x="2562848" y="5715099"/>
            <a:ext cx="7126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Invention to Maturity</a:t>
            </a:r>
          </a:p>
        </p:txBody>
      </p:sp>
    </p:spTree>
    <p:extLst>
      <p:ext uri="{BB962C8B-B14F-4D97-AF65-F5344CB8AC3E}">
        <p14:creationId xmlns:p14="http://schemas.microsoft.com/office/powerpoint/2010/main" val="9033840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38074"/>
          </a:xfrm>
        </p:spPr>
        <p:txBody>
          <a:bodyPr>
            <a:normAutofit/>
          </a:bodyPr>
          <a:lstStyle/>
          <a:p>
            <a:r>
              <a:rPr lang="en-US" dirty="0"/>
              <a:t>With the increase in user-generated content, and the evolution of ‘Web 2.0,’ there has become a drastic increase in the need to access, manage, display, and manipulate the vast amounts of data available to us</a:t>
            </a:r>
          </a:p>
          <a:p>
            <a:r>
              <a:rPr lang="en-US" dirty="0"/>
              <a:t>Russell </a:t>
            </a:r>
            <a:r>
              <a:rPr lang="en-US" dirty="0" err="1"/>
              <a:t>Ackoff</a:t>
            </a:r>
            <a:r>
              <a:rPr lang="en-US" dirty="0"/>
              <a:t> addressed the handling of computer-generated information back in 1967</a:t>
            </a:r>
          </a:p>
          <a:p>
            <a:pPr lvl="1"/>
            <a:r>
              <a:rPr lang="en-US" sz="2000" dirty="0"/>
              <a:t>Five assumptions</a:t>
            </a:r>
          </a:p>
          <a:p>
            <a:pPr lvl="2"/>
            <a:r>
              <a:rPr lang="en-US" sz="1800" dirty="0"/>
              <a:t>Decision makers lack relevant information</a:t>
            </a:r>
          </a:p>
          <a:p>
            <a:pPr lvl="2"/>
            <a:r>
              <a:rPr lang="en-US" sz="1800" dirty="0"/>
              <a:t>Decision makers need information they want</a:t>
            </a:r>
          </a:p>
          <a:p>
            <a:pPr lvl="2"/>
            <a:r>
              <a:rPr lang="en-US" sz="1800" dirty="0"/>
              <a:t>Needed information leads to better decisions</a:t>
            </a:r>
          </a:p>
          <a:p>
            <a:pPr lvl="2"/>
            <a:r>
              <a:rPr lang="en-US" sz="1800" dirty="0"/>
              <a:t>Better communication among decision makers leads to better decisions</a:t>
            </a:r>
          </a:p>
          <a:p>
            <a:pPr lvl="2"/>
            <a:r>
              <a:rPr lang="en-US" sz="1800" dirty="0"/>
              <a:t>How the IS works is less important than how to use it</a:t>
            </a:r>
          </a:p>
        </p:txBody>
      </p:sp>
    </p:spTree>
    <p:extLst>
      <p:ext uri="{BB962C8B-B14F-4D97-AF65-F5344CB8AC3E}">
        <p14:creationId xmlns:p14="http://schemas.microsoft.com/office/powerpoint/2010/main" val="12848864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38074"/>
          </a:xfrm>
        </p:spPr>
        <p:txBody>
          <a:bodyPr>
            <a:normAutofit/>
          </a:bodyPr>
          <a:lstStyle/>
          <a:p>
            <a:r>
              <a:rPr lang="en-US" dirty="0"/>
              <a:t>With the increase in user-generated content, and the evolution of ‘Web 2.0,’ there has become a drastic increase in the need to access, manage, display, and manipulate the vast amounts of data available to us</a:t>
            </a:r>
          </a:p>
          <a:p>
            <a:r>
              <a:rPr lang="en-US" dirty="0" err="1"/>
              <a:t>Ackoff</a:t>
            </a:r>
            <a:r>
              <a:rPr lang="en-US" dirty="0"/>
              <a:t> addressed the handling of computer-generated information back in 1967</a:t>
            </a:r>
          </a:p>
          <a:p>
            <a:r>
              <a:rPr lang="en-US" dirty="0"/>
              <a:t>How did we do it before?</a:t>
            </a:r>
          </a:p>
          <a:p>
            <a:pPr lvl="1"/>
            <a:r>
              <a:rPr lang="en-US" dirty="0"/>
              <a:t>File cabinets</a:t>
            </a:r>
          </a:p>
          <a:p>
            <a:pPr lvl="1"/>
            <a:r>
              <a:rPr lang="en-US" dirty="0"/>
              <a:t>Ledgers</a:t>
            </a:r>
          </a:p>
          <a:p>
            <a:pPr lvl="1"/>
            <a:r>
              <a:rPr lang="en-US" dirty="0"/>
              <a:t>Index cards / card catalog</a:t>
            </a:r>
          </a:p>
          <a:p>
            <a:r>
              <a:rPr lang="en-US" dirty="0"/>
              <a:t>Operating computers was a specialized affair</a:t>
            </a:r>
          </a:p>
          <a:p>
            <a:pPr lvl="1"/>
            <a:r>
              <a:rPr lang="en-US" dirty="0"/>
              <a:t>Programmers</a:t>
            </a:r>
          </a:p>
          <a:p>
            <a:pPr lvl="1"/>
            <a:r>
              <a:rPr lang="en-US" dirty="0"/>
              <a:t>Keypunchers</a:t>
            </a:r>
          </a:p>
          <a:p>
            <a:pPr lvl="1"/>
            <a:r>
              <a:rPr lang="en-US" dirty="0"/>
              <a:t>Computer operator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2035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38074"/>
          </a:xfrm>
        </p:spPr>
        <p:txBody>
          <a:bodyPr>
            <a:normAutofit/>
          </a:bodyPr>
          <a:lstStyle/>
          <a:p>
            <a:r>
              <a:rPr lang="en-US" sz="2800" dirty="0"/>
              <a:t>1970s</a:t>
            </a:r>
          </a:p>
          <a:p>
            <a:pPr lvl="1"/>
            <a:r>
              <a:rPr lang="en-US" sz="2400" dirty="0"/>
              <a:t>User manuals</a:t>
            </a:r>
          </a:p>
          <a:p>
            <a:pPr lvl="1"/>
            <a:r>
              <a:rPr lang="en-US" sz="2400" dirty="0"/>
              <a:t>Testing labs</a:t>
            </a:r>
          </a:p>
          <a:p>
            <a:pPr lvl="1"/>
            <a:r>
              <a:rPr lang="en-US" sz="2400" dirty="0"/>
              <a:t>Prototypes</a:t>
            </a:r>
          </a:p>
          <a:p>
            <a:pPr lvl="1"/>
            <a:r>
              <a:rPr lang="en-US" sz="2400" dirty="0"/>
              <a:t>Goal-oriented design</a:t>
            </a:r>
          </a:p>
          <a:p>
            <a:r>
              <a:rPr lang="en-US" sz="2800" dirty="0"/>
              <a:t>1980s</a:t>
            </a:r>
          </a:p>
          <a:p>
            <a:pPr lvl="1"/>
            <a:r>
              <a:rPr lang="en-US" sz="2400" dirty="0"/>
              <a:t>Research began on VDTs</a:t>
            </a:r>
          </a:p>
          <a:p>
            <a:pPr lvl="1"/>
            <a:r>
              <a:rPr lang="en-US" sz="2400" dirty="0"/>
              <a:t>General design guidelines were first published</a:t>
            </a:r>
          </a:p>
          <a:p>
            <a:pPr lvl="1"/>
            <a:r>
              <a:rPr lang="en-US" sz="2400" dirty="0"/>
              <a:t>ANSI standards were first developed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2252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38074"/>
          </a:xfrm>
        </p:spPr>
        <p:txBody>
          <a:bodyPr>
            <a:normAutofit/>
          </a:bodyPr>
          <a:lstStyle/>
          <a:p>
            <a:r>
              <a:rPr lang="en-US" sz="2400" dirty="0"/>
              <a:t>With the increase in user-generated content, and the evolution of ‘Web 2.0,’ there has become a drastic increase in the need to access, manage, display, and manipulate the vast amounts of data available to us</a:t>
            </a:r>
          </a:p>
          <a:p>
            <a:r>
              <a:rPr lang="en-US" sz="2400" dirty="0"/>
              <a:t>As storage capacity increased, data increased, and our ability to use that data increased</a:t>
            </a:r>
          </a:p>
          <a:p>
            <a:pPr lvl="1"/>
            <a:r>
              <a:rPr lang="en-US" sz="2000" dirty="0"/>
              <a:t>Punch cards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3374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320" y="1846263"/>
            <a:ext cx="8343686" cy="4022725"/>
          </a:xfrm>
        </p:spPr>
      </p:pic>
    </p:spTree>
    <p:extLst>
      <p:ext uri="{BB962C8B-B14F-4D97-AF65-F5344CB8AC3E}">
        <p14:creationId xmlns:p14="http://schemas.microsoft.com/office/powerpoint/2010/main" val="10337400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38074"/>
          </a:xfrm>
        </p:spPr>
        <p:txBody>
          <a:bodyPr>
            <a:normAutofit/>
          </a:bodyPr>
          <a:lstStyle/>
          <a:p>
            <a:r>
              <a:rPr lang="en-US" sz="2400" dirty="0"/>
              <a:t>With the increase in user-generated content, and the evolution of ‘Web 2.0,’ there has become a drastic increase in the need to access, manage, display, and manipulate the vast amounts of data available to us</a:t>
            </a:r>
          </a:p>
          <a:p>
            <a:r>
              <a:rPr lang="en-US" sz="2400" dirty="0"/>
              <a:t>As storage capacity increased, data increased, and our ability to use that data increased</a:t>
            </a:r>
          </a:p>
          <a:p>
            <a:pPr lvl="1"/>
            <a:r>
              <a:rPr lang="en-US" sz="2000" dirty="0"/>
              <a:t>Punch cards</a:t>
            </a:r>
          </a:p>
          <a:p>
            <a:pPr lvl="1"/>
            <a:r>
              <a:rPr lang="en-US" sz="2000" dirty="0"/>
              <a:t>Magnetic media</a:t>
            </a:r>
          </a:p>
        </p:txBody>
      </p:sp>
    </p:spTree>
    <p:extLst>
      <p:ext uri="{BB962C8B-B14F-4D97-AF65-F5344CB8AC3E}">
        <p14:creationId xmlns:p14="http://schemas.microsoft.com/office/powerpoint/2010/main" val="14591411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209" y="1808480"/>
            <a:ext cx="5434471" cy="3056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80" y="2875280"/>
            <a:ext cx="4394200" cy="329565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745" y="3336925"/>
            <a:ext cx="1828800" cy="1371600"/>
          </a:xfrm>
        </p:spPr>
      </p:pic>
    </p:spTree>
    <p:extLst>
      <p:ext uri="{BB962C8B-B14F-4D97-AF65-F5344CB8AC3E}">
        <p14:creationId xmlns:p14="http://schemas.microsoft.com/office/powerpoint/2010/main" val="144390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872" y="189187"/>
            <a:ext cx="11277672" cy="6008885"/>
          </a:xfrm>
        </p:spPr>
      </p:pic>
    </p:spTree>
    <p:extLst>
      <p:ext uri="{BB962C8B-B14F-4D97-AF65-F5344CB8AC3E}">
        <p14:creationId xmlns:p14="http://schemas.microsoft.com/office/powerpoint/2010/main" val="26237766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38074"/>
          </a:xfrm>
        </p:spPr>
        <p:txBody>
          <a:bodyPr>
            <a:normAutofit/>
          </a:bodyPr>
          <a:lstStyle/>
          <a:p>
            <a:r>
              <a:rPr lang="en-US" sz="2400" dirty="0"/>
              <a:t>With the increase in user-generated content, and the evolution of ‘Web 2.0,’ there has become a drastic increase in the need to access, manage, display, and manipulate the vast amounts of data available to us</a:t>
            </a:r>
          </a:p>
          <a:p>
            <a:r>
              <a:rPr lang="en-US" sz="2400" dirty="0"/>
              <a:t>As storage capacity increased, data increased, and our ability to use that data increased</a:t>
            </a:r>
          </a:p>
          <a:p>
            <a:pPr lvl="1"/>
            <a:r>
              <a:rPr lang="en-US" sz="2000" dirty="0"/>
              <a:t>Punch cards</a:t>
            </a:r>
          </a:p>
          <a:p>
            <a:pPr lvl="1"/>
            <a:r>
              <a:rPr lang="en-US" sz="2000" dirty="0"/>
              <a:t>Magnetic media</a:t>
            </a:r>
          </a:p>
          <a:p>
            <a:pPr lvl="1"/>
            <a:r>
              <a:rPr lang="en-US" sz="2000" dirty="0"/>
              <a:t>Optical media</a:t>
            </a:r>
          </a:p>
        </p:txBody>
      </p:sp>
    </p:spTree>
    <p:extLst>
      <p:ext uri="{BB962C8B-B14F-4D97-AF65-F5344CB8AC3E}">
        <p14:creationId xmlns:p14="http://schemas.microsoft.com/office/powerpoint/2010/main" val="40853572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040" y="1773378"/>
            <a:ext cx="5262880" cy="4406132"/>
          </a:xfrm>
        </p:spPr>
      </p:pic>
    </p:spTree>
    <p:extLst>
      <p:ext uri="{BB962C8B-B14F-4D97-AF65-F5344CB8AC3E}">
        <p14:creationId xmlns:p14="http://schemas.microsoft.com/office/powerpoint/2010/main" val="10166511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38074"/>
          </a:xfrm>
        </p:spPr>
        <p:txBody>
          <a:bodyPr>
            <a:normAutofit/>
          </a:bodyPr>
          <a:lstStyle/>
          <a:p>
            <a:r>
              <a:rPr lang="en-US" sz="2400" dirty="0"/>
              <a:t>With the increase in user-generated content, and the evolution of ‘Web 2.0,’ there has become a drastic increase in the need to access, manage, display, and manipulate the vast amounts of data available to us</a:t>
            </a:r>
          </a:p>
          <a:p>
            <a:r>
              <a:rPr lang="en-US" sz="2400" dirty="0"/>
              <a:t>As storage capacity increased, data increased, and our ability to use that data increased</a:t>
            </a:r>
          </a:p>
          <a:p>
            <a:pPr lvl="1"/>
            <a:r>
              <a:rPr lang="en-US" sz="2000" dirty="0"/>
              <a:t>Punch cards</a:t>
            </a:r>
          </a:p>
          <a:p>
            <a:pPr lvl="1"/>
            <a:r>
              <a:rPr lang="en-US" sz="2000" dirty="0"/>
              <a:t>Magnetic media</a:t>
            </a:r>
          </a:p>
          <a:p>
            <a:pPr lvl="1"/>
            <a:r>
              <a:rPr lang="en-US" sz="2000" dirty="0"/>
              <a:t>Optical media</a:t>
            </a:r>
          </a:p>
          <a:p>
            <a:pPr lvl="1"/>
            <a:r>
              <a:rPr lang="en-US" sz="2000" dirty="0"/>
              <a:t>Cloud</a:t>
            </a:r>
          </a:p>
        </p:txBody>
      </p:sp>
    </p:spTree>
    <p:extLst>
      <p:ext uri="{BB962C8B-B14F-4D97-AF65-F5344CB8AC3E}">
        <p14:creationId xmlns:p14="http://schemas.microsoft.com/office/powerpoint/2010/main" val="22848696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675" y="1846263"/>
            <a:ext cx="8471609" cy="4412297"/>
          </a:xfrm>
        </p:spPr>
      </p:pic>
    </p:spTree>
    <p:extLst>
      <p:ext uri="{BB962C8B-B14F-4D97-AF65-F5344CB8AC3E}">
        <p14:creationId xmlns:p14="http://schemas.microsoft.com/office/powerpoint/2010/main" val="9737999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5052" y="1846263"/>
            <a:ext cx="6382855" cy="4457990"/>
          </a:xfrm>
        </p:spPr>
      </p:pic>
    </p:spTree>
    <p:extLst>
      <p:ext uri="{BB962C8B-B14F-4D97-AF65-F5344CB8AC3E}">
        <p14:creationId xmlns:p14="http://schemas.microsoft.com/office/powerpoint/2010/main" val="10970714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38074"/>
          </a:xfrm>
        </p:spPr>
        <p:txBody>
          <a:bodyPr>
            <a:normAutofit/>
          </a:bodyPr>
          <a:lstStyle/>
          <a:p>
            <a:r>
              <a:rPr lang="en-US" sz="2400" dirty="0"/>
              <a:t>With the increase in user-generated content, and the evolution of ‘Web 2.0,’ there has become a drastic increase in the need to access, manage, display, and manipulate the vast amounts of data available to us</a:t>
            </a:r>
          </a:p>
          <a:p>
            <a:r>
              <a:rPr lang="en-US" sz="2400" dirty="0"/>
              <a:t>As storage capacity increased, data increased, and our ability to use that data increased</a:t>
            </a:r>
          </a:p>
          <a:p>
            <a:pPr lvl="1"/>
            <a:r>
              <a:rPr lang="en-US" sz="2000" dirty="0"/>
              <a:t>Punch cards</a:t>
            </a:r>
          </a:p>
          <a:p>
            <a:pPr lvl="1"/>
            <a:r>
              <a:rPr lang="en-US" sz="2000" dirty="0"/>
              <a:t>Magnetic media</a:t>
            </a:r>
          </a:p>
          <a:p>
            <a:pPr lvl="1"/>
            <a:r>
              <a:rPr lang="en-US" sz="2000" dirty="0"/>
              <a:t>Optical media</a:t>
            </a:r>
          </a:p>
          <a:p>
            <a:pPr lvl="1"/>
            <a:r>
              <a:rPr lang="en-US" sz="2000" dirty="0"/>
              <a:t>Cloud</a:t>
            </a:r>
          </a:p>
          <a:p>
            <a:pPr lvl="1"/>
            <a:r>
              <a:rPr lang="en-US" sz="2000" dirty="0"/>
              <a:t>How do we interact with all this information?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5181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Now, HCI applies to many types of systems, interactions, and experiences</a:t>
            </a:r>
          </a:p>
          <a:p>
            <a:pPr lvl="1"/>
            <a:r>
              <a:rPr lang="en-US" dirty="0"/>
              <a:t>Medical information systems / equipment</a:t>
            </a:r>
          </a:p>
          <a:p>
            <a:pPr lvl="1"/>
            <a:r>
              <a:rPr lang="en-US" dirty="0"/>
              <a:t>Accessibility (Blind, deaf, infirmed, incapacitated)</a:t>
            </a:r>
          </a:p>
          <a:p>
            <a:pPr lvl="1"/>
            <a:r>
              <a:rPr lang="en-US" dirty="0"/>
              <a:t>Gaming</a:t>
            </a:r>
          </a:p>
          <a:p>
            <a:pPr lvl="1"/>
            <a:r>
              <a:rPr lang="en-US" dirty="0"/>
              <a:t>Large information environments (cockpits, power plants)</a:t>
            </a:r>
          </a:p>
          <a:p>
            <a:pPr lvl="1"/>
            <a:r>
              <a:rPr lang="en-US" dirty="0"/>
              <a:t>Social media</a:t>
            </a:r>
          </a:p>
          <a:p>
            <a:pPr lvl="1"/>
            <a:r>
              <a:rPr lang="en-US" dirty="0"/>
              <a:t>Smart TVs</a:t>
            </a:r>
          </a:p>
          <a:p>
            <a:pPr lvl="1"/>
            <a:r>
              <a:rPr lang="en-US" dirty="0"/>
              <a:t>Portable devices</a:t>
            </a:r>
          </a:p>
          <a:p>
            <a:pPr lvl="1"/>
            <a:r>
              <a:rPr lang="en-US" dirty="0"/>
              <a:t>Education</a:t>
            </a:r>
          </a:p>
          <a:p>
            <a:pPr lvl="1"/>
            <a:r>
              <a:rPr lang="en-US" dirty="0"/>
              <a:t>Military</a:t>
            </a:r>
          </a:p>
          <a:p>
            <a:pPr lvl="1"/>
            <a:r>
              <a:rPr lang="en-US" dirty="0"/>
              <a:t>Hard sciences</a:t>
            </a:r>
          </a:p>
          <a:p>
            <a:pPr lvl="1"/>
            <a:r>
              <a:rPr lang="en-US" dirty="0"/>
              <a:t>Business / Manufacturing</a:t>
            </a:r>
          </a:p>
        </p:txBody>
      </p:sp>
    </p:spTree>
    <p:extLst>
      <p:ext uri="{BB962C8B-B14F-4D97-AF65-F5344CB8AC3E}">
        <p14:creationId xmlns:p14="http://schemas.microsoft.com/office/powerpoint/2010/main" val="7218596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about the future?</a:t>
            </a:r>
          </a:p>
          <a:p>
            <a:pPr lvl="1"/>
            <a:r>
              <a:rPr lang="en-US" dirty="0"/>
              <a:t>Artificial intelligence</a:t>
            </a:r>
          </a:p>
          <a:p>
            <a:pPr lvl="1"/>
            <a:r>
              <a:rPr lang="en-US" dirty="0"/>
              <a:t>Virtual reality</a:t>
            </a:r>
          </a:p>
          <a:p>
            <a:pPr lvl="1"/>
            <a:r>
              <a:rPr lang="en-US" dirty="0"/>
              <a:t>Ubiquitous systems</a:t>
            </a:r>
          </a:p>
          <a:p>
            <a:pPr lvl="1"/>
            <a:r>
              <a:rPr lang="en-US" dirty="0"/>
              <a:t>Autonomous vehicles (planes too? Maybe boats?)</a:t>
            </a:r>
          </a:p>
          <a:p>
            <a:pPr lvl="1"/>
            <a:r>
              <a:rPr lang="en-US" dirty="0"/>
              <a:t>Cybernetics</a:t>
            </a:r>
          </a:p>
          <a:p>
            <a:r>
              <a:rPr lang="en-US" dirty="0"/>
              <a:t>How will we interact with these?</a:t>
            </a:r>
          </a:p>
          <a:p>
            <a:r>
              <a:rPr lang="en-US" dirty="0"/>
              <a:t>How will we design these systems so we *can* interact with them?</a:t>
            </a:r>
          </a:p>
          <a:p>
            <a:r>
              <a:rPr lang="en-US" dirty="0"/>
              <a:t>Ultimately, who will be in control? Can we maintain control? Do we want to?</a:t>
            </a:r>
          </a:p>
        </p:txBody>
      </p:sp>
    </p:spTree>
    <p:extLst>
      <p:ext uri="{BB962C8B-B14F-4D97-AF65-F5344CB8AC3E}">
        <p14:creationId xmlns:p14="http://schemas.microsoft.com/office/powerpoint/2010/main" val="1133742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530" y="168165"/>
            <a:ext cx="11463608" cy="6101983"/>
          </a:xfrm>
        </p:spPr>
      </p:pic>
    </p:spTree>
    <p:extLst>
      <p:ext uri="{BB962C8B-B14F-4D97-AF65-F5344CB8AC3E}">
        <p14:creationId xmlns:p14="http://schemas.microsoft.com/office/powerpoint/2010/main" val="1178932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graphicFrame>
        <p:nvGraphicFramePr>
          <p:cNvPr id="7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3370387"/>
              </p:ext>
            </p:extLst>
          </p:nvPr>
        </p:nvGraphicFramePr>
        <p:xfrm>
          <a:off x="2702856" y="1763527"/>
          <a:ext cx="6847248" cy="4495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Document" r:id="rId3" imgW="4672584" imgH="3066288" progId="Word.Document.8">
                  <p:embed/>
                </p:oleObj>
              </mc:Choice>
              <mc:Fallback>
                <p:oleObj name="Document" r:id="rId3" imgW="4672584" imgH="3066288" progId="Word.Document.8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2856" y="1763527"/>
                        <a:ext cx="6847248" cy="44950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1002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word is important</a:t>
            </a:r>
          </a:p>
          <a:p>
            <a:r>
              <a:rPr lang="en-US" dirty="0"/>
              <a:t>In order to understand the discipline, we must understand:</a:t>
            </a:r>
          </a:p>
          <a:p>
            <a:pPr lvl="1"/>
            <a:r>
              <a:rPr lang="en-US" dirty="0"/>
              <a:t>The Human</a:t>
            </a:r>
          </a:p>
          <a:p>
            <a:pPr lvl="1"/>
            <a:r>
              <a:rPr lang="en-US" dirty="0"/>
              <a:t>The Computer</a:t>
            </a:r>
          </a:p>
          <a:p>
            <a:pPr lvl="1"/>
            <a:r>
              <a:rPr lang="en-US" dirty="0"/>
              <a:t>The Interaction</a:t>
            </a:r>
          </a:p>
          <a:p>
            <a:r>
              <a:rPr lang="en-US" dirty="0"/>
              <a:t>These three components come together (interact!) to form what will hopefully be the User experience</a:t>
            </a:r>
          </a:p>
          <a:p>
            <a:r>
              <a:rPr lang="en-US" dirty="0"/>
              <a:t>None of these components can be left out, or ignored, they are all required for the development of a successful interface</a:t>
            </a:r>
          </a:p>
          <a:p>
            <a:r>
              <a:rPr lang="en-US" dirty="0"/>
              <a:t>A well-developed and designed interface is of singular importance, because it is the </a:t>
            </a:r>
            <a:r>
              <a:rPr lang="en-US" i="1" dirty="0"/>
              <a:t>sole</a:t>
            </a:r>
            <a:r>
              <a:rPr lang="en-US" dirty="0"/>
              <a:t> </a:t>
            </a:r>
            <a:r>
              <a:rPr lang="en-US" i="1" dirty="0"/>
              <a:t>gateway</a:t>
            </a:r>
            <a:r>
              <a:rPr lang="en-US" dirty="0"/>
              <a:t> to any system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49031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2003</Words>
  <Application>Microsoft Office PowerPoint</Application>
  <PresentationFormat>Widescreen</PresentationFormat>
  <Paragraphs>315</Paragraphs>
  <Slides>67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Calibri</vt:lpstr>
      <vt:lpstr>Calibri Light</vt:lpstr>
      <vt:lpstr>Retrospect</vt:lpstr>
      <vt:lpstr>Document</vt:lpstr>
      <vt:lpstr>Human Computer Interaction (HCI, HCC)</vt:lpstr>
      <vt:lpstr>Human Computer Interaction </vt:lpstr>
      <vt:lpstr>Human Computer Interaction </vt:lpstr>
      <vt:lpstr>Human Computer Interaction </vt:lpstr>
      <vt:lpstr>PowerPoint Presentation</vt:lpstr>
      <vt:lpstr>PowerPoint Presentation</vt:lpstr>
      <vt:lpstr>PowerPoint Presentation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  <vt:lpstr>Human Computer Interaction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Computer Interaction (HCI, HCC)</dc:title>
  <dc:creator>Darren Denenberg</dc:creator>
  <cp:lastModifiedBy>Darren Denenberg</cp:lastModifiedBy>
  <cp:revision>8</cp:revision>
  <dcterms:created xsi:type="dcterms:W3CDTF">2019-07-02T22:35:08Z</dcterms:created>
  <dcterms:modified xsi:type="dcterms:W3CDTF">2019-07-16T23:52:48Z</dcterms:modified>
</cp:coreProperties>
</file>