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3" r:id="rId8"/>
    <p:sldId id="261" r:id="rId9"/>
    <p:sldId id="266" r:id="rId10"/>
    <p:sldId id="265" r:id="rId11"/>
    <p:sldId id="287" r:id="rId12"/>
    <p:sldId id="267" r:id="rId13"/>
    <p:sldId id="288" r:id="rId14"/>
    <p:sldId id="264" r:id="rId15"/>
    <p:sldId id="276" r:id="rId16"/>
    <p:sldId id="270" r:id="rId17"/>
    <p:sldId id="269" r:id="rId18"/>
    <p:sldId id="271" r:id="rId19"/>
    <p:sldId id="272" r:id="rId20"/>
    <p:sldId id="273" r:id="rId21"/>
    <p:sldId id="274" r:id="rId22"/>
    <p:sldId id="268" r:id="rId23"/>
    <p:sldId id="279" r:id="rId24"/>
    <p:sldId id="275" r:id="rId25"/>
    <p:sldId id="278" r:id="rId26"/>
    <p:sldId id="277" r:id="rId27"/>
    <p:sldId id="281" r:id="rId28"/>
    <p:sldId id="282" r:id="rId29"/>
    <p:sldId id="284" r:id="rId30"/>
    <p:sldId id="283" r:id="rId31"/>
    <p:sldId id="28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5"/>
  </p:normalViewPr>
  <p:slideViewPr>
    <p:cSldViewPr snapToGrid="0" snapToObject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rV2SZuRPv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“It’s only a model”</a:t>
            </a:r>
          </a:p>
        </p:txBody>
      </p:sp>
    </p:spTree>
    <p:extLst>
      <p:ext uri="{BB962C8B-B14F-4D97-AF65-F5344CB8AC3E}">
        <p14:creationId xmlns:p14="http://schemas.microsoft.com/office/powerpoint/2010/main" val="117258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physical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49627"/>
            <a:ext cx="10058400" cy="34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physical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19" y="2048974"/>
            <a:ext cx="7262545" cy="40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physical prototypes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786" y="1846263"/>
            <a:ext cx="6629387" cy="4420973"/>
          </a:xfrm>
        </p:spPr>
      </p:pic>
    </p:spTree>
    <p:extLst>
      <p:ext uri="{BB962C8B-B14F-4D97-AF65-F5344CB8AC3E}">
        <p14:creationId xmlns:p14="http://schemas.microsoft.com/office/powerpoint/2010/main" val="130047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physical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63" y="2090738"/>
            <a:ext cx="7620000" cy="3533775"/>
          </a:xfrm>
        </p:spPr>
      </p:pic>
    </p:spTree>
    <p:extLst>
      <p:ext uri="{BB962C8B-B14F-4D97-AF65-F5344CB8AC3E}">
        <p14:creationId xmlns:p14="http://schemas.microsoft.com/office/powerpoint/2010/main" val="123422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fidelity</a:t>
            </a:r>
          </a:p>
          <a:p>
            <a:pPr lvl="1"/>
            <a:r>
              <a:rPr lang="en-US" dirty="0"/>
              <a:t>Does not have to represent final form</a:t>
            </a:r>
          </a:p>
          <a:p>
            <a:pPr lvl="1"/>
            <a:r>
              <a:rPr lang="en-US" dirty="0"/>
              <a:t>Even a use-case can be a prototype</a:t>
            </a:r>
          </a:p>
          <a:p>
            <a:pPr lvl="1"/>
            <a:r>
              <a:rPr lang="en-US" dirty="0"/>
              <a:t>Can include paper – even napkin – sketches, index cards, Storyboards, Post-It notes</a:t>
            </a:r>
          </a:p>
          <a:p>
            <a:pPr lvl="1"/>
            <a:r>
              <a:rPr lang="en-US" dirty="0"/>
              <a:t>Many of those overlap</a:t>
            </a:r>
          </a:p>
          <a:p>
            <a:pPr lvl="1"/>
            <a:r>
              <a:rPr lang="en-US" dirty="0"/>
              <a:t>Doesn’t normally require specialized tools</a:t>
            </a:r>
          </a:p>
          <a:p>
            <a:pPr lvl="1"/>
            <a:r>
              <a:rPr lang="en-US" dirty="0"/>
              <a:t>Consult personas, scenarios, and existing examples for assistance / inspiration</a:t>
            </a:r>
          </a:p>
          <a:p>
            <a:pPr lvl="1"/>
            <a:r>
              <a:rPr lang="en-US" dirty="0"/>
              <a:t>Examples: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4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461" y="1846263"/>
            <a:ext cx="7896037" cy="4441521"/>
          </a:xfrm>
        </p:spPr>
      </p:pic>
    </p:spTree>
    <p:extLst>
      <p:ext uri="{BB962C8B-B14F-4D97-AF65-F5344CB8AC3E}">
        <p14:creationId xmlns:p14="http://schemas.microsoft.com/office/powerpoint/2010/main" val="393179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004" y="1979827"/>
            <a:ext cx="5276318" cy="4022725"/>
          </a:xfrm>
        </p:spPr>
      </p:pic>
    </p:spTree>
    <p:extLst>
      <p:ext uri="{BB962C8B-B14F-4D97-AF65-F5344CB8AC3E}">
        <p14:creationId xmlns:p14="http://schemas.microsoft.com/office/powerpoint/2010/main" val="111982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4" name="GrV2SZuRPv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4729" y="2411970"/>
            <a:ext cx="5342542" cy="30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0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069" y="1846263"/>
            <a:ext cx="2536822" cy="4466830"/>
          </a:xfrm>
        </p:spPr>
      </p:pic>
    </p:spTree>
    <p:extLst>
      <p:ext uri="{BB962C8B-B14F-4D97-AF65-F5344CB8AC3E}">
        <p14:creationId xmlns:p14="http://schemas.microsoft.com/office/powerpoint/2010/main" val="275533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2890" y="1846263"/>
            <a:ext cx="3547180" cy="4436623"/>
          </a:xfrm>
        </p:spPr>
      </p:pic>
    </p:spTree>
    <p:extLst>
      <p:ext uri="{BB962C8B-B14F-4D97-AF65-F5344CB8AC3E}">
        <p14:creationId xmlns:p14="http://schemas.microsoft.com/office/powerpoint/2010/main" val="14693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development approach for many projects</a:t>
            </a:r>
          </a:p>
          <a:p>
            <a:r>
              <a:rPr lang="en-US" dirty="0"/>
              <a:t>Important to have a beginning, milestones, and an end</a:t>
            </a:r>
          </a:p>
          <a:p>
            <a:r>
              <a:rPr lang="en-US" dirty="0"/>
              <a:t>Without a structured approach, will suffer many types of project management issues:</a:t>
            </a:r>
          </a:p>
          <a:p>
            <a:pPr lvl="1"/>
            <a:r>
              <a:rPr lang="en-US" dirty="0"/>
              <a:t>Creep</a:t>
            </a:r>
          </a:p>
          <a:p>
            <a:pPr lvl="2"/>
            <a:r>
              <a:rPr lang="en-US" dirty="0"/>
              <a:t>Time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Scope</a:t>
            </a:r>
          </a:p>
          <a:p>
            <a:pPr lvl="2"/>
            <a:r>
              <a:rPr lang="en-US" dirty="0"/>
              <a:t>Feature</a:t>
            </a:r>
          </a:p>
        </p:txBody>
      </p:sp>
    </p:spTree>
    <p:extLst>
      <p:ext uri="{BB962C8B-B14F-4D97-AF65-F5344CB8AC3E}">
        <p14:creationId xmlns:p14="http://schemas.microsoft.com/office/powerpoint/2010/main" val="45707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400" y="1846263"/>
            <a:ext cx="5660159" cy="4369602"/>
          </a:xfrm>
        </p:spPr>
      </p:pic>
    </p:spTree>
    <p:extLst>
      <p:ext uri="{BB962C8B-B14F-4D97-AF65-F5344CB8AC3E}">
        <p14:creationId xmlns:p14="http://schemas.microsoft.com/office/powerpoint/2010/main" val="220858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627" y="1846263"/>
            <a:ext cx="8061072" cy="4022725"/>
          </a:xfrm>
        </p:spPr>
      </p:pic>
    </p:spTree>
    <p:extLst>
      <p:ext uri="{BB962C8B-B14F-4D97-AF65-F5344CB8AC3E}">
        <p14:creationId xmlns:p14="http://schemas.microsoft.com/office/powerpoint/2010/main" val="128209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High(</a:t>
            </a:r>
            <a:r>
              <a:rPr lang="en-US" dirty="0" err="1"/>
              <a:t>er</a:t>
            </a:r>
            <a:r>
              <a:rPr lang="en-US" dirty="0"/>
              <a:t>) fidelity</a:t>
            </a:r>
          </a:p>
          <a:p>
            <a:pPr lvl="1"/>
            <a:r>
              <a:rPr lang="en-US" dirty="0"/>
              <a:t>Dreamweaver, visual design tools</a:t>
            </a:r>
          </a:p>
          <a:p>
            <a:pPr lvl="1"/>
            <a:r>
              <a:rPr lang="en-US" dirty="0" err="1"/>
              <a:t>Wireframing</a:t>
            </a:r>
            <a:endParaRPr lang="en-US" dirty="0"/>
          </a:p>
          <a:p>
            <a:pPr lvl="1"/>
            <a:r>
              <a:rPr lang="en-US" dirty="0"/>
              <a:t>Mockups</a:t>
            </a:r>
          </a:p>
          <a:p>
            <a:pPr lvl="1"/>
            <a:r>
              <a:rPr lang="en-US" dirty="0"/>
              <a:t>Functional prototypes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1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631" y="2261290"/>
            <a:ext cx="4733697" cy="33025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696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352" y="1846263"/>
            <a:ext cx="4862256" cy="4416659"/>
          </a:xfrm>
        </p:spPr>
      </p:pic>
    </p:spTree>
    <p:extLst>
      <p:ext uri="{BB962C8B-B14F-4D97-AF65-F5344CB8AC3E}">
        <p14:creationId xmlns:p14="http://schemas.microsoft.com/office/powerpoint/2010/main" val="19078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345" y="1737360"/>
            <a:ext cx="7486270" cy="4760020"/>
          </a:xfrm>
        </p:spPr>
      </p:pic>
    </p:spTree>
    <p:extLst>
      <p:ext uri="{BB962C8B-B14F-4D97-AF65-F5344CB8AC3E}">
        <p14:creationId xmlns:p14="http://schemas.microsoft.com/office/powerpoint/2010/main" val="1701898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flow / Hierarchy / Nav. Map / GTN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763" y="1952625"/>
            <a:ext cx="4876800" cy="3810000"/>
          </a:xfrm>
        </p:spPr>
      </p:pic>
    </p:spTree>
    <p:extLst>
      <p:ext uri="{BB962C8B-B14F-4D97-AF65-F5344CB8AC3E}">
        <p14:creationId xmlns:p14="http://schemas.microsoft.com/office/powerpoint/2010/main" val="2863784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Screen flow / Hierarchy / Nav. Map / GTN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515" y="1846263"/>
            <a:ext cx="7763295" cy="4022725"/>
          </a:xfrm>
        </p:spPr>
      </p:pic>
    </p:spTree>
    <p:extLst>
      <p:ext uri="{BB962C8B-B14F-4D97-AF65-F5344CB8AC3E}">
        <p14:creationId xmlns:p14="http://schemas.microsoft.com/office/powerpoint/2010/main" val="1680723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Screen flow / Hierarchy / Nav. Map / GTN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966" y="1846263"/>
            <a:ext cx="5919027" cy="4369602"/>
          </a:xfrm>
        </p:spPr>
      </p:pic>
    </p:spTree>
    <p:extLst>
      <p:ext uri="{BB962C8B-B14F-4D97-AF65-F5344CB8AC3E}">
        <p14:creationId xmlns:p14="http://schemas.microsoft.com/office/powerpoint/2010/main" val="330935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705" y="117976"/>
            <a:ext cx="3873549" cy="61492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F863B1-EA1F-4F6E-A3A7-D1B1686E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83" y="1834071"/>
            <a:ext cx="8595993" cy="4493577"/>
          </a:xfrm>
        </p:spPr>
      </p:pic>
    </p:spTree>
    <p:extLst>
      <p:ext uri="{BB962C8B-B14F-4D97-AF65-F5344CB8AC3E}">
        <p14:creationId xmlns:p14="http://schemas.microsoft.com/office/powerpoint/2010/main" val="1438231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interface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Horizontal</a:t>
            </a:r>
          </a:p>
          <a:p>
            <a:r>
              <a:rPr lang="en-US" dirty="0"/>
              <a:t>Vertical</a:t>
            </a:r>
          </a:p>
          <a:p>
            <a:r>
              <a:rPr lang="en-US" dirty="0"/>
              <a:t>These refer primarily to larger websites, but can include any complex system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61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be careful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Prototypes are not the final ‘thing’</a:t>
            </a:r>
          </a:p>
          <a:p>
            <a:pPr lvl="1"/>
            <a:r>
              <a:rPr lang="en-US" dirty="0"/>
              <a:t>Don’t let them be</a:t>
            </a:r>
          </a:p>
          <a:p>
            <a:pPr lvl="1"/>
            <a:r>
              <a:rPr lang="en-US" dirty="0"/>
              <a:t>Don’t allow them to serve as a vehicle for rushing the project</a:t>
            </a:r>
          </a:p>
          <a:p>
            <a:pPr lvl="1"/>
            <a:r>
              <a:rPr lang="en-US" dirty="0"/>
              <a:t>If that happens, blame will fall on the designer</a:t>
            </a:r>
          </a:p>
          <a:p>
            <a:pPr lvl="1"/>
            <a:r>
              <a:rPr lang="en-US" dirty="0"/>
              <a:t>Especially with certain types of systems design</a:t>
            </a:r>
          </a:p>
          <a:p>
            <a:r>
              <a:rPr lang="en-US" dirty="0"/>
              <a:t>They are meant to be Iterated / Redesigned / Improved Upon / Scrapped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4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1834896"/>
            <a:ext cx="6595872" cy="4486727"/>
          </a:xfrm>
        </p:spPr>
      </p:pic>
    </p:spTree>
    <p:extLst>
      <p:ext uri="{BB962C8B-B14F-4D97-AF65-F5344CB8AC3E}">
        <p14:creationId xmlns:p14="http://schemas.microsoft.com/office/powerpoint/2010/main" val="53852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SDLC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35296" y="2185851"/>
            <a:ext cx="2182368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33119" y="2961022"/>
            <a:ext cx="2182368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33119" y="3729943"/>
            <a:ext cx="2182368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3119" y="4505114"/>
            <a:ext cx="2182368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35296" y="5320454"/>
            <a:ext cx="2182368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33119" y="2270549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Planning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3119" y="3065686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3119" y="3825847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3119" y="4594768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Implementation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3119" y="5410108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Maint</a:t>
            </a:r>
            <a:r>
              <a:rPr lang="en-US" dirty="0"/>
              <a:t>. / Support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7B2BEC-4902-4C71-8CBF-9C16A94BEE1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6124303" y="2734491"/>
            <a:ext cx="2177" cy="22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3E4129-7856-4136-B989-F4EB5A5ED95C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124303" y="3509662"/>
            <a:ext cx="0" cy="220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671467-B13B-4CB8-97D0-8B9A24CD993E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124303" y="4278583"/>
            <a:ext cx="0" cy="22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C1EDBE-555F-4DFD-94B9-2D5646D8302A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6124303" y="5053754"/>
            <a:ext cx="2177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9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modeling is built almost completely around developing models based on requirements</a:t>
            </a:r>
          </a:p>
          <a:p>
            <a:pPr lvl="1"/>
            <a:r>
              <a:rPr lang="en-US" dirty="0"/>
              <a:t>Users are heavily involved in the beginning</a:t>
            </a:r>
          </a:p>
          <a:p>
            <a:pPr lvl="1"/>
            <a:r>
              <a:rPr lang="en-US" dirty="0"/>
              <a:t>Prototypes are developed rapidly</a:t>
            </a:r>
          </a:p>
          <a:p>
            <a:pPr lvl="1"/>
            <a:r>
              <a:rPr lang="en-US" dirty="0"/>
              <a:t>Feedback is solicited</a:t>
            </a:r>
          </a:p>
          <a:p>
            <a:pPr lvl="1"/>
            <a:r>
              <a:rPr lang="en-US" dirty="0"/>
              <a:t>Revisions are made</a:t>
            </a:r>
          </a:p>
          <a:p>
            <a:pPr lvl="1"/>
            <a:r>
              <a:rPr lang="en-US" dirty="0"/>
              <a:t>Feedback is taken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4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599"/>
          </a:xfrm>
        </p:spPr>
        <p:txBody>
          <a:bodyPr>
            <a:normAutofit/>
          </a:bodyPr>
          <a:lstStyle/>
          <a:p>
            <a:r>
              <a:rPr lang="en-US" dirty="0"/>
              <a:t>A model</a:t>
            </a:r>
          </a:p>
          <a:p>
            <a:r>
              <a:rPr lang="en-US" dirty="0"/>
              <a:t>Serves as a conceptualization to test ideas before full development</a:t>
            </a:r>
          </a:p>
          <a:p>
            <a:r>
              <a:rPr lang="en-US" dirty="0"/>
              <a:t>Very effective at soliciting user feedback at the early stages (more so in Agile development)</a:t>
            </a:r>
          </a:p>
          <a:p>
            <a:pPr lvl="1"/>
            <a:r>
              <a:rPr lang="en-US" dirty="0"/>
              <a:t>Feedback can be gathered formally</a:t>
            </a:r>
          </a:p>
          <a:p>
            <a:pPr lvl="2"/>
            <a:r>
              <a:rPr lang="en-US" dirty="0"/>
              <a:t>Comparative testing</a:t>
            </a:r>
          </a:p>
          <a:p>
            <a:pPr lvl="2"/>
            <a:r>
              <a:rPr lang="en-US" dirty="0"/>
              <a:t>Split testing</a:t>
            </a:r>
          </a:p>
          <a:p>
            <a:pPr lvl="2"/>
            <a:r>
              <a:rPr lang="en-US" dirty="0"/>
              <a:t>Test multiple, </a:t>
            </a:r>
            <a:r>
              <a:rPr lang="en-US"/>
              <a:t>but limited, </a:t>
            </a:r>
            <a:r>
              <a:rPr lang="en-US" dirty="0"/>
              <a:t>variants if possible</a:t>
            </a:r>
          </a:p>
          <a:p>
            <a:pPr lvl="1"/>
            <a:r>
              <a:rPr lang="en-US" dirty="0"/>
              <a:t>Can simply be observational</a:t>
            </a:r>
          </a:p>
          <a:p>
            <a:pPr lvl="1"/>
            <a:r>
              <a:rPr lang="en-US" dirty="0"/>
              <a:t>Doesn’t require words or full sentences</a:t>
            </a:r>
          </a:p>
          <a:p>
            <a:r>
              <a:rPr lang="en-US" dirty="0"/>
              <a:t>Changes to prototypes are (usually) inexpensive and rapid, changes to final product or late-stage schedule are very expensive</a:t>
            </a:r>
          </a:p>
          <a:p>
            <a:r>
              <a:rPr lang="en-US" dirty="0"/>
              <a:t>Test multiple designs if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physical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Non-operational</a:t>
            </a:r>
          </a:p>
          <a:p>
            <a:r>
              <a:rPr lang="en-US" dirty="0"/>
              <a:t>Patched-up</a:t>
            </a:r>
          </a:p>
          <a:p>
            <a:r>
              <a:rPr lang="en-US" dirty="0"/>
              <a:t>Selected features</a:t>
            </a:r>
          </a:p>
          <a:p>
            <a:r>
              <a:rPr lang="en-US" dirty="0"/>
              <a:t>First-of-a-series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None of these are mutually exclusive</a:t>
            </a:r>
          </a:p>
          <a:p>
            <a:r>
              <a:rPr lang="en-US" dirty="0"/>
              <a:t>There can even be overlap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8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physical prototypes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148" y="1846263"/>
            <a:ext cx="5498029" cy="4022725"/>
          </a:xfrm>
        </p:spPr>
      </p:pic>
    </p:spTree>
    <p:extLst>
      <p:ext uri="{BB962C8B-B14F-4D97-AF65-F5344CB8AC3E}">
        <p14:creationId xmlns:p14="http://schemas.microsoft.com/office/powerpoint/2010/main" val="5092974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898</TotalTime>
  <Words>441</Words>
  <Application>Microsoft Office PowerPoint</Application>
  <PresentationFormat>Widescreen</PresentationFormat>
  <Paragraphs>90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Calibri Light</vt:lpstr>
      <vt:lpstr>Retrospect</vt:lpstr>
      <vt:lpstr>Prototyping</vt:lpstr>
      <vt:lpstr>Lifecycles</vt:lpstr>
      <vt:lpstr>Waterfall Model</vt:lpstr>
      <vt:lpstr>Spiral Model</vt:lpstr>
      <vt:lpstr>Structured SDLC</vt:lpstr>
      <vt:lpstr>The Prototype</vt:lpstr>
      <vt:lpstr>The Prototype</vt:lpstr>
      <vt:lpstr>Types of physical prototypes</vt:lpstr>
      <vt:lpstr>Types of physical prototypes</vt:lpstr>
      <vt:lpstr>Types of physical prototypes</vt:lpstr>
      <vt:lpstr>Types of physical prototypes</vt:lpstr>
      <vt:lpstr>Types of physical prototypes</vt:lpstr>
      <vt:lpstr>Types of physical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Types of interface prototypes</vt:lpstr>
      <vt:lpstr>Screen flow / Hierarchy / Nav. Map / GTN</vt:lpstr>
      <vt:lpstr>Screen flow / Hierarchy / Nav. Map / GTN</vt:lpstr>
      <vt:lpstr>Screen flow / Hierarchy / Nav. Map / GTN</vt:lpstr>
      <vt:lpstr>PowerPoint Presentation</vt:lpstr>
      <vt:lpstr>Types of interface prototypes</vt:lpstr>
      <vt:lpstr>But be careful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Darren Denenberg</dc:creator>
  <cp:lastModifiedBy>Darren Denenberg</cp:lastModifiedBy>
  <cp:revision>34</cp:revision>
  <dcterms:created xsi:type="dcterms:W3CDTF">2016-02-21T23:55:02Z</dcterms:created>
  <dcterms:modified xsi:type="dcterms:W3CDTF">2019-08-08T22:08:09Z</dcterms:modified>
</cp:coreProperties>
</file>