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95" r:id="rId11"/>
    <p:sldId id="300" r:id="rId12"/>
    <p:sldId id="288" r:id="rId13"/>
    <p:sldId id="289" r:id="rId14"/>
    <p:sldId id="299" r:id="rId15"/>
    <p:sldId id="290" r:id="rId16"/>
    <p:sldId id="265" r:id="rId17"/>
    <p:sldId id="291" r:id="rId18"/>
    <p:sldId id="292" r:id="rId19"/>
    <p:sldId id="293" r:id="rId20"/>
    <p:sldId id="294" r:id="rId21"/>
    <p:sldId id="301" r:id="rId22"/>
    <p:sldId id="287" r:id="rId23"/>
    <p:sldId id="304" r:id="rId24"/>
    <p:sldId id="270" r:id="rId25"/>
    <p:sldId id="303" r:id="rId26"/>
    <p:sldId id="296" r:id="rId27"/>
    <p:sldId id="297" r:id="rId28"/>
    <p:sldId id="298" r:id="rId29"/>
    <p:sldId id="267" r:id="rId30"/>
    <p:sldId id="268" r:id="rId31"/>
    <p:sldId id="269" r:id="rId32"/>
    <p:sldId id="271" r:id="rId33"/>
    <p:sldId id="286"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302"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5F263-6B45-463B-9E27-2FA0ABA6AC38}" type="doc">
      <dgm:prSet loTypeId="urn:microsoft.com/office/officeart/2016/7/layout/BasicLinearProcessNumbered" loCatId="process" qsTypeId="urn:microsoft.com/office/officeart/2005/8/quickstyle/simple1" qsCatId="simple" csTypeId="urn:microsoft.com/office/officeart/2005/8/colors/ColorSchemeForSuggestions" csCatId="other"/>
      <dgm:spPr/>
      <dgm:t>
        <a:bodyPr/>
        <a:lstStyle/>
        <a:p>
          <a:endParaRPr lang="en-US"/>
        </a:p>
      </dgm:t>
    </dgm:pt>
    <dgm:pt modelId="{C37C2118-7289-4B1E-B005-BC069DE02083}">
      <dgm:prSet/>
      <dgm:spPr/>
      <dgm:t>
        <a:bodyPr/>
        <a:lstStyle/>
        <a:p>
          <a:r>
            <a:rPr lang="en-US"/>
            <a:t>Understand your users</a:t>
          </a:r>
        </a:p>
      </dgm:t>
    </dgm:pt>
    <dgm:pt modelId="{841BE6EA-6C98-492A-A590-029C869843FE}" type="parTrans" cxnId="{C1B74D72-A182-4B29-BA68-C8A75514B725}">
      <dgm:prSet/>
      <dgm:spPr/>
      <dgm:t>
        <a:bodyPr/>
        <a:lstStyle/>
        <a:p>
          <a:endParaRPr lang="en-US"/>
        </a:p>
      </dgm:t>
    </dgm:pt>
    <dgm:pt modelId="{38896CC8-0D5B-41EE-8E5F-8E70BB5C6A68}" type="sibTrans" cxnId="{C1B74D72-A182-4B29-BA68-C8A75514B725}">
      <dgm:prSet phldrT="1" phldr="0"/>
      <dgm:spPr/>
      <dgm:t>
        <a:bodyPr/>
        <a:lstStyle/>
        <a:p>
          <a:r>
            <a:rPr lang="en-US"/>
            <a:t>1</a:t>
          </a:r>
        </a:p>
      </dgm:t>
    </dgm:pt>
    <dgm:pt modelId="{976849B4-C51F-4AA1-8326-423767A73F3D}">
      <dgm:prSet/>
      <dgm:spPr/>
      <dgm:t>
        <a:bodyPr/>
        <a:lstStyle/>
        <a:p>
          <a:r>
            <a:rPr lang="en-US"/>
            <a:t>Know what your users want / need</a:t>
          </a:r>
        </a:p>
      </dgm:t>
    </dgm:pt>
    <dgm:pt modelId="{4E0AC652-0909-41A8-8FDC-1A421F144943}" type="parTrans" cxnId="{FBBE262B-D1E8-4B0F-8385-EECD05E4AC17}">
      <dgm:prSet/>
      <dgm:spPr/>
      <dgm:t>
        <a:bodyPr/>
        <a:lstStyle/>
        <a:p>
          <a:endParaRPr lang="en-US"/>
        </a:p>
      </dgm:t>
    </dgm:pt>
    <dgm:pt modelId="{C0676516-E946-4F6B-9AA8-80B779F60CAB}" type="sibTrans" cxnId="{FBBE262B-D1E8-4B0F-8385-EECD05E4AC17}">
      <dgm:prSet phldrT="2" phldr="0"/>
      <dgm:spPr/>
      <dgm:t>
        <a:bodyPr/>
        <a:lstStyle/>
        <a:p>
          <a:r>
            <a:rPr lang="en-US"/>
            <a:t>2</a:t>
          </a:r>
        </a:p>
      </dgm:t>
    </dgm:pt>
    <dgm:pt modelId="{04BB070B-558E-45C0-8379-63ED940DBB45}">
      <dgm:prSet/>
      <dgm:spPr/>
      <dgm:t>
        <a:bodyPr/>
        <a:lstStyle/>
        <a:p>
          <a:r>
            <a:rPr lang="en-US"/>
            <a:t>Understand and ideate on how they can achieve those goals</a:t>
          </a:r>
        </a:p>
      </dgm:t>
    </dgm:pt>
    <dgm:pt modelId="{6F6A6F0F-248C-4C7F-B5FD-F5D0108BCC2F}" type="parTrans" cxnId="{29310877-5E3D-4FD6-8B08-14B1C0C5CCE2}">
      <dgm:prSet/>
      <dgm:spPr/>
      <dgm:t>
        <a:bodyPr/>
        <a:lstStyle/>
        <a:p>
          <a:endParaRPr lang="en-US"/>
        </a:p>
      </dgm:t>
    </dgm:pt>
    <dgm:pt modelId="{BE071CB9-441D-417C-A084-71413BD14DDA}" type="sibTrans" cxnId="{29310877-5E3D-4FD6-8B08-14B1C0C5CCE2}">
      <dgm:prSet phldrT="3" phldr="0"/>
      <dgm:spPr/>
      <dgm:t>
        <a:bodyPr/>
        <a:lstStyle/>
        <a:p>
          <a:r>
            <a:rPr lang="en-US"/>
            <a:t>3</a:t>
          </a:r>
        </a:p>
      </dgm:t>
    </dgm:pt>
    <dgm:pt modelId="{884AD1B2-4E77-4D12-9886-805578D8FF4C}">
      <dgm:prSet/>
      <dgm:spPr/>
      <dgm:t>
        <a:bodyPr/>
        <a:lstStyle/>
        <a:p>
          <a:r>
            <a:rPr lang="en-US"/>
            <a:t>Use that as a framework for your design</a:t>
          </a:r>
        </a:p>
      </dgm:t>
    </dgm:pt>
    <dgm:pt modelId="{3C70A493-74A0-4456-8D29-5AEDCFF1DE1C}" type="parTrans" cxnId="{0CC4EE3F-3F2A-4FEB-83EA-4B9460A57BE5}">
      <dgm:prSet/>
      <dgm:spPr/>
      <dgm:t>
        <a:bodyPr/>
        <a:lstStyle/>
        <a:p>
          <a:endParaRPr lang="en-US"/>
        </a:p>
      </dgm:t>
    </dgm:pt>
    <dgm:pt modelId="{925A17AC-1ED8-448B-80B0-07D7803AC505}" type="sibTrans" cxnId="{0CC4EE3F-3F2A-4FEB-83EA-4B9460A57BE5}">
      <dgm:prSet phldrT="4" phldr="0"/>
      <dgm:spPr/>
      <dgm:t>
        <a:bodyPr/>
        <a:lstStyle/>
        <a:p>
          <a:r>
            <a:rPr lang="en-US"/>
            <a:t>4</a:t>
          </a:r>
        </a:p>
      </dgm:t>
    </dgm:pt>
    <dgm:pt modelId="{ED3FB07D-43E6-4E7A-9B5B-71420DA3767A}">
      <dgm:prSet/>
      <dgm:spPr/>
      <dgm:t>
        <a:bodyPr/>
        <a:lstStyle/>
        <a:p>
          <a:r>
            <a:rPr lang="en-US"/>
            <a:t>Be aware of pitfalls</a:t>
          </a:r>
        </a:p>
      </dgm:t>
    </dgm:pt>
    <dgm:pt modelId="{963479A3-4C73-4F63-AB14-9717C5BA92CB}" type="parTrans" cxnId="{52215AE8-E7A5-4428-95FB-ECC7CD89D5CD}">
      <dgm:prSet/>
      <dgm:spPr/>
      <dgm:t>
        <a:bodyPr/>
        <a:lstStyle/>
        <a:p>
          <a:endParaRPr lang="en-US"/>
        </a:p>
      </dgm:t>
    </dgm:pt>
    <dgm:pt modelId="{454E53F2-BBF4-4607-A25C-EED46A739E5B}" type="sibTrans" cxnId="{52215AE8-E7A5-4428-95FB-ECC7CD89D5CD}">
      <dgm:prSet phldrT="5" phldr="0"/>
      <dgm:spPr/>
      <dgm:t>
        <a:bodyPr/>
        <a:lstStyle/>
        <a:p>
          <a:r>
            <a:rPr lang="en-US"/>
            <a:t>5</a:t>
          </a:r>
        </a:p>
      </dgm:t>
    </dgm:pt>
    <dgm:pt modelId="{3DCDB05E-ECD6-4B06-BC98-CF3F92BA4A52}" type="pres">
      <dgm:prSet presAssocID="{8BE5F263-6B45-463B-9E27-2FA0ABA6AC38}" presName="Name0" presStyleCnt="0">
        <dgm:presLayoutVars>
          <dgm:animLvl val="lvl"/>
          <dgm:resizeHandles val="exact"/>
        </dgm:presLayoutVars>
      </dgm:prSet>
      <dgm:spPr/>
    </dgm:pt>
    <dgm:pt modelId="{7495BBBD-D3AA-4B1B-831B-A7B51C85D7E2}" type="pres">
      <dgm:prSet presAssocID="{C37C2118-7289-4B1E-B005-BC069DE02083}" presName="compositeNode" presStyleCnt="0">
        <dgm:presLayoutVars>
          <dgm:bulletEnabled val="1"/>
        </dgm:presLayoutVars>
      </dgm:prSet>
      <dgm:spPr/>
    </dgm:pt>
    <dgm:pt modelId="{96AC4849-FEEE-4A71-A0A6-928BB978C657}" type="pres">
      <dgm:prSet presAssocID="{C37C2118-7289-4B1E-B005-BC069DE02083}" presName="bgRect" presStyleLbl="bgAccFollowNode1" presStyleIdx="0" presStyleCnt="5"/>
      <dgm:spPr/>
    </dgm:pt>
    <dgm:pt modelId="{2AF6390D-6AC3-49BE-AA93-3BB01F8428AD}" type="pres">
      <dgm:prSet presAssocID="{38896CC8-0D5B-41EE-8E5F-8E70BB5C6A68}" presName="sibTransNodeCircle" presStyleLbl="alignNode1" presStyleIdx="0" presStyleCnt="10">
        <dgm:presLayoutVars>
          <dgm:chMax val="0"/>
          <dgm:bulletEnabled/>
        </dgm:presLayoutVars>
      </dgm:prSet>
      <dgm:spPr/>
    </dgm:pt>
    <dgm:pt modelId="{302A414E-84BF-47AB-B7D3-4E8B4D859910}" type="pres">
      <dgm:prSet presAssocID="{C37C2118-7289-4B1E-B005-BC069DE02083}" presName="bottomLine" presStyleLbl="alignNode1" presStyleIdx="1" presStyleCnt="10">
        <dgm:presLayoutVars/>
      </dgm:prSet>
      <dgm:spPr/>
    </dgm:pt>
    <dgm:pt modelId="{6D4FA6BE-90A6-4043-92FA-8BA867AEFF1E}" type="pres">
      <dgm:prSet presAssocID="{C37C2118-7289-4B1E-B005-BC069DE02083}" presName="nodeText" presStyleLbl="bgAccFollowNode1" presStyleIdx="0" presStyleCnt="5">
        <dgm:presLayoutVars>
          <dgm:bulletEnabled val="1"/>
        </dgm:presLayoutVars>
      </dgm:prSet>
      <dgm:spPr/>
    </dgm:pt>
    <dgm:pt modelId="{B715D95F-4913-4A58-917D-0AEB8DAFB1BD}" type="pres">
      <dgm:prSet presAssocID="{38896CC8-0D5B-41EE-8E5F-8E70BB5C6A68}" presName="sibTrans" presStyleCnt="0"/>
      <dgm:spPr/>
    </dgm:pt>
    <dgm:pt modelId="{253AF177-A6EB-4B5B-9E3B-8FE96C55DE8F}" type="pres">
      <dgm:prSet presAssocID="{976849B4-C51F-4AA1-8326-423767A73F3D}" presName="compositeNode" presStyleCnt="0">
        <dgm:presLayoutVars>
          <dgm:bulletEnabled val="1"/>
        </dgm:presLayoutVars>
      </dgm:prSet>
      <dgm:spPr/>
    </dgm:pt>
    <dgm:pt modelId="{84306E74-5FD2-458B-AAD7-1AB83C86B6EF}" type="pres">
      <dgm:prSet presAssocID="{976849B4-C51F-4AA1-8326-423767A73F3D}" presName="bgRect" presStyleLbl="bgAccFollowNode1" presStyleIdx="1" presStyleCnt="5"/>
      <dgm:spPr/>
    </dgm:pt>
    <dgm:pt modelId="{1174006F-C75A-4A68-8BC4-7383B8082937}" type="pres">
      <dgm:prSet presAssocID="{C0676516-E946-4F6B-9AA8-80B779F60CAB}" presName="sibTransNodeCircle" presStyleLbl="alignNode1" presStyleIdx="2" presStyleCnt="10">
        <dgm:presLayoutVars>
          <dgm:chMax val="0"/>
          <dgm:bulletEnabled/>
        </dgm:presLayoutVars>
      </dgm:prSet>
      <dgm:spPr/>
    </dgm:pt>
    <dgm:pt modelId="{E5A85C35-9169-4A63-B53F-B1F0CB0C2C12}" type="pres">
      <dgm:prSet presAssocID="{976849B4-C51F-4AA1-8326-423767A73F3D}" presName="bottomLine" presStyleLbl="alignNode1" presStyleIdx="3" presStyleCnt="10">
        <dgm:presLayoutVars/>
      </dgm:prSet>
      <dgm:spPr/>
    </dgm:pt>
    <dgm:pt modelId="{E932181F-58E8-4480-92B9-D6585B775544}" type="pres">
      <dgm:prSet presAssocID="{976849B4-C51F-4AA1-8326-423767A73F3D}" presName="nodeText" presStyleLbl="bgAccFollowNode1" presStyleIdx="1" presStyleCnt="5">
        <dgm:presLayoutVars>
          <dgm:bulletEnabled val="1"/>
        </dgm:presLayoutVars>
      </dgm:prSet>
      <dgm:spPr/>
    </dgm:pt>
    <dgm:pt modelId="{4DB71607-CF47-465B-8D2E-4633118C99D4}" type="pres">
      <dgm:prSet presAssocID="{C0676516-E946-4F6B-9AA8-80B779F60CAB}" presName="sibTrans" presStyleCnt="0"/>
      <dgm:spPr/>
    </dgm:pt>
    <dgm:pt modelId="{F534FB11-FB97-43B4-B7DA-0CAAE8569019}" type="pres">
      <dgm:prSet presAssocID="{04BB070B-558E-45C0-8379-63ED940DBB45}" presName="compositeNode" presStyleCnt="0">
        <dgm:presLayoutVars>
          <dgm:bulletEnabled val="1"/>
        </dgm:presLayoutVars>
      </dgm:prSet>
      <dgm:spPr/>
    </dgm:pt>
    <dgm:pt modelId="{4F907673-6AF4-4D50-8C5A-7C0F753FBFD2}" type="pres">
      <dgm:prSet presAssocID="{04BB070B-558E-45C0-8379-63ED940DBB45}" presName="bgRect" presStyleLbl="bgAccFollowNode1" presStyleIdx="2" presStyleCnt="5"/>
      <dgm:spPr/>
    </dgm:pt>
    <dgm:pt modelId="{CEAC083E-CC70-45A3-BC66-A4454D79A643}" type="pres">
      <dgm:prSet presAssocID="{BE071CB9-441D-417C-A084-71413BD14DDA}" presName="sibTransNodeCircle" presStyleLbl="alignNode1" presStyleIdx="4" presStyleCnt="10">
        <dgm:presLayoutVars>
          <dgm:chMax val="0"/>
          <dgm:bulletEnabled/>
        </dgm:presLayoutVars>
      </dgm:prSet>
      <dgm:spPr/>
    </dgm:pt>
    <dgm:pt modelId="{39B4C9C2-F6A7-46F8-992E-18AA4504B959}" type="pres">
      <dgm:prSet presAssocID="{04BB070B-558E-45C0-8379-63ED940DBB45}" presName="bottomLine" presStyleLbl="alignNode1" presStyleIdx="5" presStyleCnt="10">
        <dgm:presLayoutVars/>
      </dgm:prSet>
      <dgm:spPr/>
    </dgm:pt>
    <dgm:pt modelId="{B7E88CBB-5F45-4DCE-A253-AB44CA74A5BA}" type="pres">
      <dgm:prSet presAssocID="{04BB070B-558E-45C0-8379-63ED940DBB45}" presName="nodeText" presStyleLbl="bgAccFollowNode1" presStyleIdx="2" presStyleCnt="5">
        <dgm:presLayoutVars>
          <dgm:bulletEnabled val="1"/>
        </dgm:presLayoutVars>
      </dgm:prSet>
      <dgm:spPr/>
    </dgm:pt>
    <dgm:pt modelId="{D86A3CD5-7DCE-40A5-8DE9-EA2163120BB5}" type="pres">
      <dgm:prSet presAssocID="{BE071CB9-441D-417C-A084-71413BD14DDA}" presName="sibTrans" presStyleCnt="0"/>
      <dgm:spPr/>
    </dgm:pt>
    <dgm:pt modelId="{99D06626-6415-4C7F-8556-BE2419D6375E}" type="pres">
      <dgm:prSet presAssocID="{884AD1B2-4E77-4D12-9886-805578D8FF4C}" presName="compositeNode" presStyleCnt="0">
        <dgm:presLayoutVars>
          <dgm:bulletEnabled val="1"/>
        </dgm:presLayoutVars>
      </dgm:prSet>
      <dgm:spPr/>
    </dgm:pt>
    <dgm:pt modelId="{2458514D-6D56-475F-8D91-B18A8E14F18C}" type="pres">
      <dgm:prSet presAssocID="{884AD1B2-4E77-4D12-9886-805578D8FF4C}" presName="bgRect" presStyleLbl="bgAccFollowNode1" presStyleIdx="3" presStyleCnt="5"/>
      <dgm:spPr/>
    </dgm:pt>
    <dgm:pt modelId="{D3C8BBE3-8285-4DDC-8BE7-21775196FD3F}" type="pres">
      <dgm:prSet presAssocID="{925A17AC-1ED8-448B-80B0-07D7803AC505}" presName="sibTransNodeCircle" presStyleLbl="alignNode1" presStyleIdx="6" presStyleCnt="10">
        <dgm:presLayoutVars>
          <dgm:chMax val="0"/>
          <dgm:bulletEnabled/>
        </dgm:presLayoutVars>
      </dgm:prSet>
      <dgm:spPr/>
    </dgm:pt>
    <dgm:pt modelId="{E14198C3-77E9-48FE-9D5F-FBCB2B2BBDFF}" type="pres">
      <dgm:prSet presAssocID="{884AD1B2-4E77-4D12-9886-805578D8FF4C}" presName="bottomLine" presStyleLbl="alignNode1" presStyleIdx="7" presStyleCnt="10">
        <dgm:presLayoutVars/>
      </dgm:prSet>
      <dgm:spPr/>
    </dgm:pt>
    <dgm:pt modelId="{A1C2AD44-6AF4-4C8D-8127-41B5B3380809}" type="pres">
      <dgm:prSet presAssocID="{884AD1B2-4E77-4D12-9886-805578D8FF4C}" presName="nodeText" presStyleLbl="bgAccFollowNode1" presStyleIdx="3" presStyleCnt="5">
        <dgm:presLayoutVars>
          <dgm:bulletEnabled val="1"/>
        </dgm:presLayoutVars>
      </dgm:prSet>
      <dgm:spPr/>
    </dgm:pt>
    <dgm:pt modelId="{100C6A05-CDF9-4D03-8725-A114A40AEB3B}" type="pres">
      <dgm:prSet presAssocID="{925A17AC-1ED8-448B-80B0-07D7803AC505}" presName="sibTrans" presStyleCnt="0"/>
      <dgm:spPr/>
    </dgm:pt>
    <dgm:pt modelId="{62BEC03E-73C2-4C16-A0B9-114AFA5E1D85}" type="pres">
      <dgm:prSet presAssocID="{ED3FB07D-43E6-4E7A-9B5B-71420DA3767A}" presName="compositeNode" presStyleCnt="0">
        <dgm:presLayoutVars>
          <dgm:bulletEnabled val="1"/>
        </dgm:presLayoutVars>
      </dgm:prSet>
      <dgm:spPr/>
    </dgm:pt>
    <dgm:pt modelId="{83C2BF49-BDF6-4D45-9B97-7E9A06871E85}" type="pres">
      <dgm:prSet presAssocID="{ED3FB07D-43E6-4E7A-9B5B-71420DA3767A}" presName="bgRect" presStyleLbl="bgAccFollowNode1" presStyleIdx="4" presStyleCnt="5"/>
      <dgm:spPr/>
    </dgm:pt>
    <dgm:pt modelId="{590E739F-E2FE-49AC-89DA-67B07872BA0B}" type="pres">
      <dgm:prSet presAssocID="{454E53F2-BBF4-4607-A25C-EED46A739E5B}" presName="sibTransNodeCircle" presStyleLbl="alignNode1" presStyleIdx="8" presStyleCnt="10">
        <dgm:presLayoutVars>
          <dgm:chMax val="0"/>
          <dgm:bulletEnabled/>
        </dgm:presLayoutVars>
      </dgm:prSet>
      <dgm:spPr/>
    </dgm:pt>
    <dgm:pt modelId="{AFA0C4DB-508D-499A-9850-0B6995A3D984}" type="pres">
      <dgm:prSet presAssocID="{ED3FB07D-43E6-4E7A-9B5B-71420DA3767A}" presName="bottomLine" presStyleLbl="alignNode1" presStyleIdx="9" presStyleCnt="10">
        <dgm:presLayoutVars/>
      </dgm:prSet>
      <dgm:spPr/>
    </dgm:pt>
    <dgm:pt modelId="{C46A4279-A8CB-4488-B99C-EABA3EE0E18B}" type="pres">
      <dgm:prSet presAssocID="{ED3FB07D-43E6-4E7A-9B5B-71420DA3767A}" presName="nodeText" presStyleLbl="bgAccFollowNode1" presStyleIdx="4" presStyleCnt="5">
        <dgm:presLayoutVars>
          <dgm:bulletEnabled val="1"/>
        </dgm:presLayoutVars>
      </dgm:prSet>
      <dgm:spPr/>
    </dgm:pt>
  </dgm:ptLst>
  <dgm:cxnLst>
    <dgm:cxn modelId="{EDE52A0E-CEE6-47C6-88F5-6785C1153568}" type="presOf" srcId="{04BB070B-558E-45C0-8379-63ED940DBB45}" destId="{4F907673-6AF4-4D50-8C5A-7C0F753FBFD2}" srcOrd="0" destOrd="0" presId="urn:microsoft.com/office/officeart/2016/7/layout/BasicLinearProcessNumbered"/>
    <dgm:cxn modelId="{34835F14-68BB-40E6-98C6-C9D794212730}" type="presOf" srcId="{04BB070B-558E-45C0-8379-63ED940DBB45}" destId="{B7E88CBB-5F45-4DCE-A253-AB44CA74A5BA}" srcOrd="1" destOrd="0" presId="urn:microsoft.com/office/officeart/2016/7/layout/BasicLinearProcessNumbered"/>
    <dgm:cxn modelId="{3F052324-9AF3-4474-885F-920E8DAE8D85}" type="presOf" srcId="{925A17AC-1ED8-448B-80B0-07D7803AC505}" destId="{D3C8BBE3-8285-4DDC-8BE7-21775196FD3F}" srcOrd="0" destOrd="0" presId="urn:microsoft.com/office/officeart/2016/7/layout/BasicLinearProcessNumbered"/>
    <dgm:cxn modelId="{FBBE262B-D1E8-4B0F-8385-EECD05E4AC17}" srcId="{8BE5F263-6B45-463B-9E27-2FA0ABA6AC38}" destId="{976849B4-C51F-4AA1-8326-423767A73F3D}" srcOrd="1" destOrd="0" parTransId="{4E0AC652-0909-41A8-8FDC-1A421F144943}" sibTransId="{C0676516-E946-4F6B-9AA8-80B779F60CAB}"/>
    <dgm:cxn modelId="{6283152C-5655-4FC9-808A-7D08633B3787}" type="presOf" srcId="{C37C2118-7289-4B1E-B005-BC069DE02083}" destId="{6D4FA6BE-90A6-4043-92FA-8BA867AEFF1E}" srcOrd="1" destOrd="0" presId="urn:microsoft.com/office/officeart/2016/7/layout/BasicLinearProcessNumbered"/>
    <dgm:cxn modelId="{3422A533-F61A-4935-A00C-B55116E9B4A0}" type="presOf" srcId="{8BE5F263-6B45-463B-9E27-2FA0ABA6AC38}" destId="{3DCDB05E-ECD6-4B06-BC98-CF3F92BA4A52}" srcOrd="0" destOrd="0" presId="urn:microsoft.com/office/officeart/2016/7/layout/BasicLinearProcessNumbered"/>
    <dgm:cxn modelId="{A92CBC36-F5D9-4BD8-B848-2B4FE074FFD2}" type="presOf" srcId="{976849B4-C51F-4AA1-8326-423767A73F3D}" destId="{E932181F-58E8-4480-92B9-D6585B775544}" srcOrd="1" destOrd="0" presId="urn:microsoft.com/office/officeart/2016/7/layout/BasicLinearProcessNumbered"/>
    <dgm:cxn modelId="{5F351A39-1144-408E-B8BD-50685869B39E}" type="presOf" srcId="{976849B4-C51F-4AA1-8326-423767A73F3D}" destId="{84306E74-5FD2-458B-AAD7-1AB83C86B6EF}" srcOrd="0" destOrd="0" presId="urn:microsoft.com/office/officeart/2016/7/layout/BasicLinearProcessNumbered"/>
    <dgm:cxn modelId="{FC21C939-D3AC-4742-8CE8-7AC43FF6CDA5}" type="presOf" srcId="{454E53F2-BBF4-4607-A25C-EED46A739E5B}" destId="{590E739F-E2FE-49AC-89DA-67B07872BA0B}" srcOrd="0" destOrd="0" presId="urn:microsoft.com/office/officeart/2016/7/layout/BasicLinearProcessNumbered"/>
    <dgm:cxn modelId="{0CC4EE3F-3F2A-4FEB-83EA-4B9460A57BE5}" srcId="{8BE5F263-6B45-463B-9E27-2FA0ABA6AC38}" destId="{884AD1B2-4E77-4D12-9886-805578D8FF4C}" srcOrd="3" destOrd="0" parTransId="{3C70A493-74A0-4456-8D29-5AEDCFF1DE1C}" sibTransId="{925A17AC-1ED8-448B-80B0-07D7803AC505}"/>
    <dgm:cxn modelId="{EF02BC5D-0093-4321-8809-330212231B95}" type="presOf" srcId="{C0676516-E946-4F6B-9AA8-80B779F60CAB}" destId="{1174006F-C75A-4A68-8BC4-7383B8082937}" srcOrd="0" destOrd="0" presId="urn:microsoft.com/office/officeart/2016/7/layout/BasicLinearProcessNumbered"/>
    <dgm:cxn modelId="{C1B74D72-A182-4B29-BA68-C8A75514B725}" srcId="{8BE5F263-6B45-463B-9E27-2FA0ABA6AC38}" destId="{C37C2118-7289-4B1E-B005-BC069DE02083}" srcOrd="0" destOrd="0" parTransId="{841BE6EA-6C98-492A-A590-029C869843FE}" sibTransId="{38896CC8-0D5B-41EE-8E5F-8E70BB5C6A68}"/>
    <dgm:cxn modelId="{29310877-5E3D-4FD6-8B08-14B1C0C5CCE2}" srcId="{8BE5F263-6B45-463B-9E27-2FA0ABA6AC38}" destId="{04BB070B-558E-45C0-8379-63ED940DBB45}" srcOrd="2" destOrd="0" parTransId="{6F6A6F0F-248C-4C7F-B5FD-F5D0108BCC2F}" sibTransId="{BE071CB9-441D-417C-A084-71413BD14DDA}"/>
    <dgm:cxn modelId="{650BBA89-6F34-47CC-90B7-17C3519C455B}" type="presOf" srcId="{38896CC8-0D5B-41EE-8E5F-8E70BB5C6A68}" destId="{2AF6390D-6AC3-49BE-AA93-3BB01F8428AD}" srcOrd="0" destOrd="0" presId="urn:microsoft.com/office/officeart/2016/7/layout/BasicLinearProcessNumbered"/>
    <dgm:cxn modelId="{6BD7C3BD-423E-4F35-BB77-4311E0A103CF}" type="presOf" srcId="{C37C2118-7289-4B1E-B005-BC069DE02083}" destId="{96AC4849-FEEE-4A71-A0A6-928BB978C657}" srcOrd="0" destOrd="0" presId="urn:microsoft.com/office/officeart/2016/7/layout/BasicLinearProcessNumbered"/>
    <dgm:cxn modelId="{85C40ED4-18D0-4106-B766-369016152CED}" type="presOf" srcId="{ED3FB07D-43E6-4E7A-9B5B-71420DA3767A}" destId="{C46A4279-A8CB-4488-B99C-EABA3EE0E18B}" srcOrd="1" destOrd="0" presId="urn:microsoft.com/office/officeart/2016/7/layout/BasicLinearProcessNumbered"/>
    <dgm:cxn modelId="{7486A5E0-12E0-4627-BD1F-B37764268C7A}" type="presOf" srcId="{884AD1B2-4E77-4D12-9886-805578D8FF4C}" destId="{2458514D-6D56-475F-8D91-B18A8E14F18C}" srcOrd="0" destOrd="0" presId="urn:microsoft.com/office/officeart/2016/7/layout/BasicLinearProcessNumbered"/>
    <dgm:cxn modelId="{388459E1-1A31-47EE-858F-4BF6AE7D0D68}" type="presOf" srcId="{884AD1B2-4E77-4D12-9886-805578D8FF4C}" destId="{A1C2AD44-6AF4-4C8D-8127-41B5B3380809}" srcOrd="1" destOrd="0" presId="urn:microsoft.com/office/officeart/2016/7/layout/BasicLinearProcessNumbered"/>
    <dgm:cxn modelId="{A24C6DE2-E651-4464-8862-B9E577D717BA}" type="presOf" srcId="{ED3FB07D-43E6-4E7A-9B5B-71420DA3767A}" destId="{83C2BF49-BDF6-4D45-9B97-7E9A06871E85}" srcOrd="0" destOrd="0" presId="urn:microsoft.com/office/officeart/2016/7/layout/BasicLinearProcessNumbered"/>
    <dgm:cxn modelId="{52215AE8-E7A5-4428-95FB-ECC7CD89D5CD}" srcId="{8BE5F263-6B45-463B-9E27-2FA0ABA6AC38}" destId="{ED3FB07D-43E6-4E7A-9B5B-71420DA3767A}" srcOrd="4" destOrd="0" parTransId="{963479A3-4C73-4F63-AB14-9717C5BA92CB}" sibTransId="{454E53F2-BBF4-4607-A25C-EED46A739E5B}"/>
    <dgm:cxn modelId="{8C1C25F3-7C76-435E-A6C8-28185CEDAC47}" type="presOf" srcId="{BE071CB9-441D-417C-A084-71413BD14DDA}" destId="{CEAC083E-CC70-45A3-BC66-A4454D79A643}" srcOrd="0" destOrd="0" presId="urn:microsoft.com/office/officeart/2016/7/layout/BasicLinearProcessNumbered"/>
    <dgm:cxn modelId="{4802436D-F155-4459-8DA7-A7AAE8109F6E}" type="presParOf" srcId="{3DCDB05E-ECD6-4B06-BC98-CF3F92BA4A52}" destId="{7495BBBD-D3AA-4B1B-831B-A7B51C85D7E2}" srcOrd="0" destOrd="0" presId="urn:microsoft.com/office/officeart/2016/7/layout/BasicLinearProcessNumbered"/>
    <dgm:cxn modelId="{C6B5C70B-9BF1-40AB-BBA1-AAA3201B7040}" type="presParOf" srcId="{7495BBBD-D3AA-4B1B-831B-A7B51C85D7E2}" destId="{96AC4849-FEEE-4A71-A0A6-928BB978C657}" srcOrd="0" destOrd="0" presId="urn:microsoft.com/office/officeart/2016/7/layout/BasicLinearProcessNumbered"/>
    <dgm:cxn modelId="{07D1D2FD-1BBB-4431-A78D-DB6AB4787168}" type="presParOf" srcId="{7495BBBD-D3AA-4B1B-831B-A7B51C85D7E2}" destId="{2AF6390D-6AC3-49BE-AA93-3BB01F8428AD}" srcOrd="1" destOrd="0" presId="urn:microsoft.com/office/officeart/2016/7/layout/BasicLinearProcessNumbered"/>
    <dgm:cxn modelId="{0F119D9C-F168-4224-931C-01D1059F17A3}" type="presParOf" srcId="{7495BBBD-D3AA-4B1B-831B-A7B51C85D7E2}" destId="{302A414E-84BF-47AB-B7D3-4E8B4D859910}" srcOrd="2" destOrd="0" presId="urn:microsoft.com/office/officeart/2016/7/layout/BasicLinearProcessNumbered"/>
    <dgm:cxn modelId="{9FE04411-BA92-4D3A-9E45-61962A7A2CCE}" type="presParOf" srcId="{7495BBBD-D3AA-4B1B-831B-A7B51C85D7E2}" destId="{6D4FA6BE-90A6-4043-92FA-8BA867AEFF1E}" srcOrd="3" destOrd="0" presId="urn:microsoft.com/office/officeart/2016/7/layout/BasicLinearProcessNumbered"/>
    <dgm:cxn modelId="{10969E89-CB68-446A-89EC-513C6CDCFF87}" type="presParOf" srcId="{3DCDB05E-ECD6-4B06-BC98-CF3F92BA4A52}" destId="{B715D95F-4913-4A58-917D-0AEB8DAFB1BD}" srcOrd="1" destOrd="0" presId="urn:microsoft.com/office/officeart/2016/7/layout/BasicLinearProcessNumbered"/>
    <dgm:cxn modelId="{C1E97900-14A8-487A-812A-A29BC6F450A6}" type="presParOf" srcId="{3DCDB05E-ECD6-4B06-BC98-CF3F92BA4A52}" destId="{253AF177-A6EB-4B5B-9E3B-8FE96C55DE8F}" srcOrd="2" destOrd="0" presId="urn:microsoft.com/office/officeart/2016/7/layout/BasicLinearProcessNumbered"/>
    <dgm:cxn modelId="{2CFEFB38-3CCE-41F3-8831-F192A6542155}" type="presParOf" srcId="{253AF177-A6EB-4B5B-9E3B-8FE96C55DE8F}" destId="{84306E74-5FD2-458B-AAD7-1AB83C86B6EF}" srcOrd="0" destOrd="0" presId="urn:microsoft.com/office/officeart/2016/7/layout/BasicLinearProcessNumbered"/>
    <dgm:cxn modelId="{B9CE232C-B89B-4C26-BF06-5061118E9B89}" type="presParOf" srcId="{253AF177-A6EB-4B5B-9E3B-8FE96C55DE8F}" destId="{1174006F-C75A-4A68-8BC4-7383B8082937}" srcOrd="1" destOrd="0" presId="urn:microsoft.com/office/officeart/2016/7/layout/BasicLinearProcessNumbered"/>
    <dgm:cxn modelId="{FDC97223-749D-4545-9020-0CC73C67D80C}" type="presParOf" srcId="{253AF177-A6EB-4B5B-9E3B-8FE96C55DE8F}" destId="{E5A85C35-9169-4A63-B53F-B1F0CB0C2C12}" srcOrd="2" destOrd="0" presId="urn:microsoft.com/office/officeart/2016/7/layout/BasicLinearProcessNumbered"/>
    <dgm:cxn modelId="{78B597DD-42FA-4D29-921D-5890A547357E}" type="presParOf" srcId="{253AF177-A6EB-4B5B-9E3B-8FE96C55DE8F}" destId="{E932181F-58E8-4480-92B9-D6585B775544}" srcOrd="3" destOrd="0" presId="urn:microsoft.com/office/officeart/2016/7/layout/BasicLinearProcessNumbered"/>
    <dgm:cxn modelId="{ECC8F0FE-4474-4ACF-851D-060699B12C86}" type="presParOf" srcId="{3DCDB05E-ECD6-4B06-BC98-CF3F92BA4A52}" destId="{4DB71607-CF47-465B-8D2E-4633118C99D4}" srcOrd="3" destOrd="0" presId="urn:microsoft.com/office/officeart/2016/7/layout/BasicLinearProcessNumbered"/>
    <dgm:cxn modelId="{D9D83148-5826-44D2-BEDB-9381034B2F08}" type="presParOf" srcId="{3DCDB05E-ECD6-4B06-BC98-CF3F92BA4A52}" destId="{F534FB11-FB97-43B4-B7DA-0CAAE8569019}" srcOrd="4" destOrd="0" presId="urn:microsoft.com/office/officeart/2016/7/layout/BasicLinearProcessNumbered"/>
    <dgm:cxn modelId="{A0EFDEC6-589C-45D5-94B5-667DC977E90D}" type="presParOf" srcId="{F534FB11-FB97-43B4-B7DA-0CAAE8569019}" destId="{4F907673-6AF4-4D50-8C5A-7C0F753FBFD2}" srcOrd="0" destOrd="0" presId="urn:microsoft.com/office/officeart/2016/7/layout/BasicLinearProcessNumbered"/>
    <dgm:cxn modelId="{B9B1E2BF-3196-4400-8E73-476F994F84A1}" type="presParOf" srcId="{F534FB11-FB97-43B4-B7DA-0CAAE8569019}" destId="{CEAC083E-CC70-45A3-BC66-A4454D79A643}" srcOrd="1" destOrd="0" presId="urn:microsoft.com/office/officeart/2016/7/layout/BasicLinearProcessNumbered"/>
    <dgm:cxn modelId="{6178B437-41EC-4390-A987-15ACA1271F4E}" type="presParOf" srcId="{F534FB11-FB97-43B4-B7DA-0CAAE8569019}" destId="{39B4C9C2-F6A7-46F8-992E-18AA4504B959}" srcOrd="2" destOrd="0" presId="urn:microsoft.com/office/officeart/2016/7/layout/BasicLinearProcessNumbered"/>
    <dgm:cxn modelId="{01E5F8C2-90C5-4E06-AFA6-220F30BD3E5B}" type="presParOf" srcId="{F534FB11-FB97-43B4-B7DA-0CAAE8569019}" destId="{B7E88CBB-5F45-4DCE-A253-AB44CA74A5BA}" srcOrd="3" destOrd="0" presId="urn:microsoft.com/office/officeart/2016/7/layout/BasicLinearProcessNumbered"/>
    <dgm:cxn modelId="{344A8400-427E-46B8-B17D-E000FDD6EEA5}" type="presParOf" srcId="{3DCDB05E-ECD6-4B06-BC98-CF3F92BA4A52}" destId="{D86A3CD5-7DCE-40A5-8DE9-EA2163120BB5}" srcOrd="5" destOrd="0" presId="urn:microsoft.com/office/officeart/2016/7/layout/BasicLinearProcessNumbered"/>
    <dgm:cxn modelId="{1A5598F8-DAE9-4452-A5A6-4A44EB8F7467}" type="presParOf" srcId="{3DCDB05E-ECD6-4B06-BC98-CF3F92BA4A52}" destId="{99D06626-6415-4C7F-8556-BE2419D6375E}" srcOrd="6" destOrd="0" presId="urn:microsoft.com/office/officeart/2016/7/layout/BasicLinearProcessNumbered"/>
    <dgm:cxn modelId="{0BE2596E-5D5D-4FBA-A14F-45D419003DC3}" type="presParOf" srcId="{99D06626-6415-4C7F-8556-BE2419D6375E}" destId="{2458514D-6D56-475F-8D91-B18A8E14F18C}" srcOrd="0" destOrd="0" presId="urn:microsoft.com/office/officeart/2016/7/layout/BasicLinearProcessNumbered"/>
    <dgm:cxn modelId="{9EC32E92-46C3-4D52-B164-21ADBC69FAF6}" type="presParOf" srcId="{99D06626-6415-4C7F-8556-BE2419D6375E}" destId="{D3C8BBE3-8285-4DDC-8BE7-21775196FD3F}" srcOrd="1" destOrd="0" presId="urn:microsoft.com/office/officeart/2016/7/layout/BasicLinearProcessNumbered"/>
    <dgm:cxn modelId="{CD72B085-6D5F-487C-82EA-BE91579A2B37}" type="presParOf" srcId="{99D06626-6415-4C7F-8556-BE2419D6375E}" destId="{E14198C3-77E9-48FE-9D5F-FBCB2B2BBDFF}" srcOrd="2" destOrd="0" presId="urn:microsoft.com/office/officeart/2016/7/layout/BasicLinearProcessNumbered"/>
    <dgm:cxn modelId="{85D9930A-BA30-43E5-89DF-D547DC00A771}" type="presParOf" srcId="{99D06626-6415-4C7F-8556-BE2419D6375E}" destId="{A1C2AD44-6AF4-4C8D-8127-41B5B3380809}" srcOrd="3" destOrd="0" presId="urn:microsoft.com/office/officeart/2016/7/layout/BasicLinearProcessNumbered"/>
    <dgm:cxn modelId="{4475C828-123D-4AC0-AA46-F192593BB96C}" type="presParOf" srcId="{3DCDB05E-ECD6-4B06-BC98-CF3F92BA4A52}" destId="{100C6A05-CDF9-4D03-8725-A114A40AEB3B}" srcOrd="7" destOrd="0" presId="urn:microsoft.com/office/officeart/2016/7/layout/BasicLinearProcessNumbered"/>
    <dgm:cxn modelId="{C19B858B-CB1D-4227-A0A1-634358A51693}" type="presParOf" srcId="{3DCDB05E-ECD6-4B06-BC98-CF3F92BA4A52}" destId="{62BEC03E-73C2-4C16-A0B9-114AFA5E1D85}" srcOrd="8" destOrd="0" presId="urn:microsoft.com/office/officeart/2016/7/layout/BasicLinearProcessNumbered"/>
    <dgm:cxn modelId="{BDEDAA4F-C723-46E0-B618-B16B81D17514}" type="presParOf" srcId="{62BEC03E-73C2-4C16-A0B9-114AFA5E1D85}" destId="{83C2BF49-BDF6-4D45-9B97-7E9A06871E85}" srcOrd="0" destOrd="0" presId="urn:microsoft.com/office/officeart/2016/7/layout/BasicLinearProcessNumbered"/>
    <dgm:cxn modelId="{B7E969D7-3FB4-480A-8A6F-DB9055591757}" type="presParOf" srcId="{62BEC03E-73C2-4C16-A0B9-114AFA5E1D85}" destId="{590E739F-E2FE-49AC-89DA-67B07872BA0B}" srcOrd="1" destOrd="0" presId="urn:microsoft.com/office/officeart/2016/7/layout/BasicLinearProcessNumbered"/>
    <dgm:cxn modelId="{2E7AB170-2FA6-4E0E-AC5A-188B4B2CC504}" type="presParOf" srcId="{62BEC03E-73C2-4C16-A0B9-114AFA5E1D85}" destId="{AFA0C4DB-508D-499A-9850-0B6995A3D984}" srcOrd="2" destOrd="0" presId="urn:microsoft.com/office/officeart/2016/7/layout/BasicLinearProcessNumbered"/>
    <dgm:cxn modelId="{E09D4F4F-B7EB-490A-855F-8638816CB8A4}" type="presParOf" srcId="{62BEC03E-73C2-4C16-A0B9-114AFA5E1D85}" destId="{C46A4279-A8CB-4488-B99C-EABA3EE0E18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C4849-FEEE-4A71-A0A6-928BB978C657}">
      <dsp:nvSpPr>
        <dsp:cNvPr id="0" name=""/>
        <dsp:cNvSpPr/>
      </dsp:nvSpPr>
      <dsp:spPr>
        <a:xfrm>
          <a:off x="3437" y="590064"/>
          <a:ext cx="1861393" cy="2605950"/>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marL="0" lvl="0" indent="0" algn="l" defTabSz="711200">
            <a:lnSpc>
              <a:spcPct val="90000"/>
            </a:lnSpc>
            <a:spcBef>
              <a:spcPct val="0"/>
            </a:spcBef>
            <a:spcAft>
              <a:spcPct val="35000"/>
            </a:spcAft>
            <a:buNone/>
          </a:pPr>
          <a:r>
            <a:rPr lang="en-US" sz="1600" kern="1200"/>
            <a:t>Understand your users</a:t>
          </a:r>
        </a:p>
      </dsp:txBody>
      <dsp:txXfrm>
        <a:off x="3437" y="1580325"/>
        <a:ext cx="1861393" cy="1563570"/>
      </dsp:txXfrm>
    </dsp:sp>
    <dsp:sp modelId="{2AF6390D-6AC3-49BE-AA93-3BB01F8428AD}">
      <dsp:nvSpPr>
        <dsp:cNvPr id="0" name=""/>
        <dsp:cNvSpPr/>
      </dsp:nvSpPr>
      <dsp:spPr>
        <a:xfrm>
          <a:off x="543242" y="850659"/>
          <a:ext cx="781785" cy="781785"/>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51" tIns="12700" rIns="60951" bIns="12700"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57732" y="965149"/>
        <a:ext cx="552805" cy="552805"/>
      </dsp:txXfrm>
    </dsp:sp>
    <dsp:sp modelId="{302A414E-84BF-47AB-B7D3-4E8B4D859910}">
      <dsp:nvSpPr>
        <dsp:cNvPr id="0" name=""/>
        <dsp:cNvSpPr/>
      </dsp:nvSpPr>
      <dsp:spPr>
        <a:xfrm>
          <a:off x="3437" y="3195943"/>
          <a:ext cx="1861393"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06E74-5FD2-458B-AAD7-1AB83C86B6EF}">
      <dsp:nvSpPr>
        <dsp:cNvPr id="0" name=""/>
        <dsp:cNvSpPr/>
      </dsp:nvSpPr>
      <dsp:spPr>
        <a:xfrm>
          <a:off x="2050970" y="590064"/>
          <a:ext cx="1861393" cy="2605950"/>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marL="0" lvl="0" indent="0" algn="l" defTabSz="711200">
            <a:lnSpc>
              <a:spcPct val="90000"/>
            </a:lnSpc>
            <a:spcBef>
              <a:spcPct val="0"/>
            </a:spcBef>
            <a:spcAft>
              <a:spcPct val="35000"/>
            </a:spcAft>
            <a:buNone/>
          </a:pPr>
          <a:r>
            <a:rPr lang="en-US" sz="1600" kern="1200"/>
            <a:t>Know what your users want / need</a:t>
          </a:r>
        </a:p>
      </dsp:txBody>
      <dsp:txXfrm>
        <a:off x="2050970" y="1580325"/>
        <a:ext cx="1861393" cy="1563570"/>
      </dsp:txXfrm>
    </dsp:sp>
    <dsp:sp modelId="{1174006F-C75A-4A68-8BC4-7383B8082937}">
      <dsp:nvSpPr>
        <dsp:cNvPr id="0" name=""/>
        <dsp:cNvSpPr/>
      </dsp:nvSpPr>
      <dsp:spPr>
        <a:xfrm>
          <a:off x="2590774" y="850659"/>
          <a:ext cx="781785" cy="781785"/>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51" tIns="12700" rIns="60951" bIns="12700"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705264" y="965149"/>
        <a:ext cx="552805" cy="552805"/>
      </dsp:txXfrm>
    </dsp:sp>
    <dsp:sp modelId="{E5A85C35-9169-4A63-B53F-B1F0CB0C2C12}">
      <dsp:nvSpPr>
        <dsp:cNvPr id="0" name=""/>
        <dsp:cNvSpPr/>
      </dsp:nvSpPr>
      <dsp:spPr>
        <a:xfrm>
          <a:off x="2050970" y="3195943"/>
          <a:ext cx="1861393"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07673-6AF4-4D50-8C5A-7C0F753FBFD2}">
      <dsp:nvSpPr>
        <dsp:cNvPr id="0" name=""/>
        <dsp:cNvSpPr/>
      </dsp:nvSpPr>
      <dsp:spPr>
        <a:xfrm>
          <a:off x="4098503" y="590064"/>
          <a:ext cx="1861393" cy="2605950"/>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marL="0" lvl="0" indent="0" algn="l" defTabSz="711200">
            <a:lnSpc>
              <a:spcPct val="90000"/>
            </a:lnSpc>
            <a:spcBef>
              <a:spcPct val="0"/>
            </a:spcBef>
            <a:spcAft>
              <a:spcPct val="35000"/>
            </a:spcAft>
            <a:buNone/>
          </a:pPr>
          <a:r>
            <a:rPr lang="en-US" sz="1600" kern="1200"/>
            <a:t>Understand and ideate on how they can achieve those goals</a:t>
          </a:r>
        </a:p>
      </dsp:txBody>
      <dsp:txXfrm>
        <a:off x="4098503" y="1580325"/>
        <a:ext cx="1861393" cy="1563570"/>
      </dsp:txXfrm>
    </dsp:sp>
    <dsp:sp modelId="{CEAC083E-CC70-45A3-BC66-A4454D79A643}">
      <dsp:nvSpPr>
        <dsp:cNvPr id="0" name=""/>
        <dsp:cNvSpPr/>
      </dsp:nvSpPr>
      <dsp:spPr>
        <a:xfrm>
          <a:off x="4638307" y="850659"/>
          <a:ext cx="781785" cy="781785"/>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51" tIns="12700" rIns="60951" bIns="12700"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752797" y="965149"/>
        <a:ext cx="552805" cy="552805"/>
      </dsp:txXfrm>
    </dsp:sp>
    <dsp:sp modelId="{39B4C9C2-F6A7-46F8-992E-18AA4504B959}">
      <dsp:nvSpPr>
        <dsp:cNvPr id="0" name=""/>
        <dsp:cNvSpPr/>
      </dsp:nvSpPr>
      <dsp:spPr>
        <a:xfrm>
          <a:off x="4098503" y="3195943"/>
          <a:ext cx="1861393"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8514D-6D56-475F-8D91-B18A8E14F18C}">
      <dsp:nvSpPr>
        <dsp:cNvPr id="0" name=""/>
        <dsp:cNvSpPr/>
      </dsp:nvSpPr>
      <dsp:spPr>
        <a:xfrm>
          <a:off x="6146036" y="590064"/>
          <a:ext cx="1861393" cy="2605950"/>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marL="0" lvl="0" indent="0" algn="l" defTabSz="711200">
            <a:lnSpc>
              <a:spcPct val="90000"/>
            </a:lnSpc>
            <a:spcBef>
              <a:spcPct val="0"/>
            </a:spcBef>
            <a:spcAft>
              <a:spcPct val="35000"/>
            </a:spcAft>
            <a:buNone/>
          </a:pPr>
          <a:r>
            <a:rPr lang="en-US" sz="1600" kern="1200"/>
            <a:t>Use that as a framework for your design</a:t>
          </a:r>
        </a:p>
      </dsp:txBody>
      <dsp:txXfrm>
        <a:off x="6146036" y="1580325"/>
        <a:ext cx="1861393" cy="1563570"/>
      </dsp:txXfrm>
    </dsp:sp>
    <dsp:sp modelId="{D3C8BBE3-8285-4DDC-8BE7-21775196FD3F}">
      <dsp:nvSpPr>
        <dsp:cNvPr id="0" name=""/>
        <dsp:cNvSpPr/>
      </dsp:nvSpPr>
      <dsp:spPr>
        <a:xfrm>
          <a:off x="6685840" y="850659"/>
          <a:ext cx="781785" cy="781785"/>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51" tIns="12700" rIns="60951" bIns="12700"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800330" y="965149"/>
        <a:ext cx="552805" cy="552805"/>
      </dsp:txXfrm>
    </dsp:sp>
    <dsp:sp modelId="{E14198C3-77E9-48FE-9D5F-FBCB2B2BBDFF}">
      <dsp:nvSpPr>
        <dsp:cNvPr id="0" name=""/>
        <dsp:cNvSpPr/>
      </dsp:nvSpPr>
      <dsp:spPr>
        <a:xfrm>
          <a:off x="6146036" y="3195943"/>
          <a:ext cx="1861393"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2BF49-BDF6-4D45-9B97-7E9A06871E85}">
      <dsp:nvSpPr>
        <dsp:cNvPr id="0" name=""/>
        <dsp:cNvSpPr/>
      </dsp:nvSpPr>
      <dsp:spPr>
        <a:xfrm>
          <a:off x="8193568" y="590064"/>
          <a:ext cx="1861393" cy="2605950"/>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5121" tIns="330200" rIns="145121" bIns="330200" numCol="1" spcCol="1270" anchor="t" anchorCtr="0">
          <a:noAutofit/>
        </a:bodyPr>
        <a:lstStyle/>
        <a:p>
          <a:pPr marL="0" lvl="0" indent="0" algn="l" defTabSz="711200">
            <a:lnSpc>
              <a:spcPct val="90000"/>
            </a:lnSpc>
            <a:spcBef>
              <a:spcPct val="0"/>
            </a:spcBef>
            <a:spcAft>
              <a:spcPct val="35000"/>
            </a:spcAft>
            <a:buNone/>
          </a:pPr>
          <a:r>
            <a:rPr lang="en-US" sz="1600" kern="1200"/>
            <a:t>Be aware of pitfalls</a:t>
          </a:r>
        </a:p>
      </dsp:txBody>
      <dsp:txXfrm>
        <a:off x="8193568" y="1580325"/>
        <a:ext cx="1861393" cy="1563570"/>
      </dsp:txXfrm>
    </dsp:sp>
    <dsp:sp modelId="{590E739F-E2FE-49AC-89DA-67B07872BA0B}">
      <dsp:nvSpPr>
        <dsp:cNvPr id="0" name=""/>
        <dsp:cNvSpPr/>
      </dsp:nvSpPr>
      <dsp:spPr>
        <a:xfrm>
          <a:off x="8733372" y="850659"/>
          <a:ext cx="781785" cy="781785"/>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51" tIns="12700" rIns="60951" bIns="12700"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8847862" y="965149"/>
        <a:ext cx="552805" cy="552805"/>
      </dsp:txXfrm>
    </dsp:sp>
    <dsp:sp modelId="{AFA0C4DB-508D-499A-9850-0B6995A3D984}">
      <dsp:nvSpPr>
        <dsp:cNvPr id="0" name=""/>
        <dsp:cNvSpPr/>
      </dsp:nvSpPr>
      <dsp:spPr>
        <a:xfrm>
          <a:off x="8193568" y="3195943"/>
          <a:ext cx="1861393"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CE12E-B8AF-43F0-A0CE-F18BF60FB4CF}"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317448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CE12E-B8AF-43F0-A0CE-F18BF60FB4CF}"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64379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CE12E-B8AF-43F0-A0CE-F18BF60FB4CF}"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278564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CE12E-B8AF-43F0-A0CE-F18BF60FB4CF}"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365325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CCE12E-B8AF-43F0-A0CE-F18BF60FB4CF}"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43949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CE12E-B8AF-43F0-A0CE-F18BF60FB4CF}"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241812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CE12E-B8AF-43F0-A0CE-F18BF60FB4CF}" type="datetimeFigureOut">
              <a:rPr lang="en-US" smtClean="0"/>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103365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CE12E-B8AF-43F0-A0CE-F18BF60FB4CF}"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414920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CCE12E-B8AF-43F0-A0CE-F18BF60FB4CF}" type="datetimeFigureOut">
              <a:rPr lang="en-US" smtClean="0"/>
              <a:t>7/23/2019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129881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CCE12E-B8AF-43F0-A0CE-F18BF60FB4CF}" type="datetimeFigureOut">
              <a:rPr lang="en-US" smtClean="0"/>
              <a:t>7/23/2019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EDC4AD-1E9A-49D5-B1EB-B6BFEC50918A}" type="slidenum">
              <a:rPr lang="en-US" smtClean="0"/>
              <a:t>‹#›</a:t>
            </a:fld>
            <a:endParaRPr lang="en-US"/>
          </a:p>
        </p:txBody>
      </p:sp>
    </p:spTree>
    <p:extLst>
      <p:ext uri="{BB962C8B-B14F-4D97-AF65-F5344CB8AC3E}">
        <p14:creationId xmlns:p14="http://schemas.microsoft.com/office/powerpoint/2010/main" val="190536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CCE12E-B8AF-43F0-A0CE-F18BF60FB4CF}"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DC4AD-1E9A-49D5-B1EB-B6BFEC50918A}" type="slidenum">
              <a:rPr lang="en-US" smtClean="0"/>
              <a:t>‹#›</a:t>
            </a:fld>
            <a:endParaRPr lang="en-US"/>
          </a:p>
        </p:txBody>
      </p:sp>
    </p:spTree>
    <p:extLst>
      <p:ext uri="{BB962C8B-B14F-4D97-AF65-F5344CB8AC3E}">
        <p14:creationId xmlns:p14="http://schemas.microsoft.com/office/powerpoint/2010/main" val="422339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CCE12E-B8AF-43F0-A0CE-F18BF60FB4CF}" type="datetimeFigureOut">
              <a:rPr lang="en-US" smtClean="0"/>
              <a:t>7/23/2019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7EDC4AD-1E9A-49D5-B1EB-B6BFEC50918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85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Human-Computer Interaction</a:t>
            </a:r>
          </a:p>
        </p:txBody>
      </p:sp>
      <p:sp>
        <p:nvSpPr>
          <p:cNvPr id="3" name="Subtitle 2"/>
          <p:cNvSpPr>
            <a:spLocks noGrp="1"/>
          </p:cNvSpPr>
          <p:nvPr>
            <p:ph type="subTitle" idx="1"/>
          </p:nvPr>
        </p:nvSpPr>
        <p:spPr/>
        <p:txBody>
          <a:bodyPr/>
          <a:lstStyle/>
          <a:p>
            <a:r>
              <a:rPr lang="en-US" dirty="0"/>
              <a:t>Requirements gathering</a:t>
            </a:r>
          </a:p>
        </p:txBody>
      </p:sp>
    </p:spTree>
    <p:extLst>
      <p:ext uri="{BB962C8B-B14F-4D97-AF65-F5344CB8AC3E}">
        <p14:creationId xmlns:p14="http://schemas.microsoft.com/office/powerpoint/2010/main" val="11501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217" y="1778978"/>
            <a:ext cx="5929747" cy="4534992"/>
          </a:xfrm>
        </p:spPr>
      </p:pic>
    </p:spTree>
    <p:extLst>
      <p:ext uri="{BB962C8B-B14F-4D97-AF65-F5344CB8AC3E}">
        <p14:creationId xmlns:p14="http://schemas.microsoft.com/office/powerpoint/2010/main" val="18357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DB64-F7C1-4422-BF85-DA03254421A4}"/>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66E0EA89-6550-4149-8EB3-CAE4C3277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621" y="700954"/>
            <a:ext cx="8377718" cy="5345349"/>
          </a:xfrm>
        </p:spPr>
      </p:pic>
    </p:spTree>
    <p:extLst>
      <p:ext uri="{BB962C8B-B14F-4D97-AF65-F5344CB8AC3E}">
        <p14:creationId xmlns:p14="http://schemas.microsoft.com/office/powerpoint/2010/main" val="313672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10115" y="1490"/>
            <a:ext cx="4434349" cy="6858980"/>
          </a:xfrm>
        </p:spPr>
      </p:pic>
    </p:spTree>
    <p:extLst>
      <p:ext uri="{BB962C8B-B14F-4D97-AF65-F5344CB8AC3E}">
        <p14:creationId xmlns:p14="http://schemas.microsoft.com/office/powerpoint/2010/main" val="274203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950" y="119496"/>
            <a:ext cx="7943850" cy="6138429"/>
          </a:xfrm>
        </p:spPr>
      </p:pic>
    </p:spTree>
    <p:extLst>
      <p:ext uri="{BB962C8B-B14F-4D97-AF65-F5344CB8AC3E}">
        <p14:creationId xmlns:p14="http://schemas.microsoft.com/office/powerpoint/2010/main" val="317129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A433-3C76-4534-86E7-BCF84A0BD66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E5AADD-71CD-49BD-A4DD-C3D249758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350" y="628074"/>
            <a:ext cx="6856260" cy="5471824"/>
          </a:xfrm>
        </p:spPr>
      </p:pic>
    </p:spTree>
    <p:extLst>
      <p:ext uri="{BB962C8B-B14F-4D97-AF65-F5344CB8AC3E}">
        <p14:creationId xmlns:p14="http://schemas.microsoft.com/office/powerpoint/2010/main" val="359264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989" y="370451"/>
            <a:ext cx="10656815" cy="5804208"/>
          </a:xfrm>
        </p:spPr>
      </p:pic>
    </p:spTree>
    <p:extLst>
      <p:ext uri="{BB962C8B-B14F-4D97-AF65-F5344CB8AC3E}">
        <p14:creationId xmlns:p14="http://schemas.microsoft.com/office/powerpoint/2010/main" val="4629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a:t>Scenarios</a:t>
            </a:r>
            <a:endParaRPr lang="en-US" dirty="0"/>
          </a:p>
        </p:txBody>
      </p:sp>
      <p:sp>
        <p:nvSpPr>
          <p:cNvPr id="3" name="Content Placeholder 2"/>
          <p:cNvSpPr>
            <a:spLocks noGrp="1"/>
          </p:cNvSpPr>
          <p:nvPr>
            <p:ph idx="1"/>
          </p:nvPr>
        </p:nvSpPr>
        <p:spPr>
          <a:xfrm>
            <a:off x="1097280" y="1845733"/>
            <a:ext cx="10058400" cy="4726517"/>
          </a:xfrm>
        </p:spPr>
        <p:txBody>
          <a:bodyPr>
            <a:normAutofit lnSpcReduction="10000"/>
          </a:bodyPr>
          <a:lstStyle/>
          <a:p>
            <a:r>
              <a:rPr lang="en-US" sz="2800" dirty="0"/>
              <a:t>Informal narrative description</a:t>
            </a:r>
          </a:p>
          <a:p>
            <a:r>
              <a:rPr lang="en-US" sz="2800" dirty="0"/>
              <a:t>A story</a:t>
            </a:r>
          </a:p>
          <a:p>
            <a:pPr lvl="1"/>
            <a:r>
              <a:rPr lang="en-US" sz="2200" dirty="0"/>
              <a:t>Allows for exploration and discussion</a:t>
            </a:r>
          </a:p>
          <a:p>
            <a:pPr lvl="1"/>
            <a:r>
              <a:rPr lang="en-US" sz="2200" dirty="0"/>
              <a:t>Doesn’t necessarily describe use of technology</a:t>
            </a:r>
          </a:p>
          <a:p>
            <a:pPr lvl="1"/>
            <a:r>
              <a:rPr lang="en-US" sz="2200" dirty="0"/>
              <a:t>Uses the language of the user, as opposed to the designer / developer</a:t>
            </a:r>
          </a:p>
          <a:p>
            <a:pPr lvl="2"/>
            <a:r>
              <a:rPr lang="en-US" sz="1800" dirty="0"/>
              <a:t>User tells </a:t>
            </a:r>
            <a:r>
              <a:rPr lang="en-US" sz="1800" i="1" dirty="0"/>
              <a:t>you</a:t>
            </a:r>
          </a:p>
          <a:p>
            <a:pPr lvl="1"/>
            <a:r>
              <a:rPr lang="en-US" sz="2200" dirty="0"/>
              <a:t>Often the first investigatory step in requirements gathering</a:t>
            </a:r>
          </a:p>
          <a:p>
            <a:pPr lvl="1"/>
            <a:r>
              <a:rPr lang="en-US" sz="2200" dirty="0"/>
              <a:t>Very natural human activity</a:t>
            </a:r>
          </a:p>
          <a:p>
            <a:pPr lvl="1"/>
            <a:r>
              <a:rPr lang="en-US" sz="2200" dirty="0"/>
              <a:t>Rich detail</a:t>
            </a:r>
          </a:p>
          <a:p>
            <a:pPr lvl="1"/>
            <a:r>
              <a:rPr lang="en-US" sz="2200" dirty="0"/>
              <a:t>Often goal oriented</a:t>
            </a:r>
          </a:p>
          <a:p>
            <a:pPr lvl="1"/>
            <a:r>
              <a:rPr lang="en-US" sz="2200" dirty="0"/>
              <a:t>Allows designer / developer to identify additional stakeholders and participants</a:t>
            </a:r>
          </a:p>
          <a:p>
            <a:pPr lvl="1"/>
            <a:r>
              <a:rPr lang="en-US" sz="2200" dirty="0"/>
              <a:t>Can be used to describe future use cases</a:t>
            </a:r>
          </a:p>
        </p:txBody>
      </p:sp>
    </p:spTree>
    <p:extLst>
      <p:ext uri="{BB962C8B-B14F-4D97-AF65-F5344CB8AC3E}">
        <p14:creationId xmlns:p14="http://schemas.microsoft.com/office/powerpoint/2010/main" val="288843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097280" y="1086678"/>
            <a:ext cx="10027920" cy="3471467"/>
          </a:xfrm>
        </p:spPr>
        <p:txBody>
          <a:bodyPr>
            <a:normAutofit/>
          </a:bodyPr>
          <a:lstStyle/>
          <a:p>
            <a:pPr marL="0" indent="0">
              <a:buNone/>
            </a:pPr>
            <a:r>
              <a:rPr lang="en-US"/>
              <a:t>“</a:t>
            </a:r>
            <a:r>
              <a:rPr lang="en-US" i="1"/>
              <a:t>Say I want to find a movie directed by Martin Scorsese. I don’t remember the title but I know it came out in the theater around ‘06 or ‘07. I go to the website and choose the director option. A huge list of directors is displayed – I had no idea there were so many directors whose last names begin with S! After scrolling through the list, I find Martin Scorsese and choose to see further details about him. Another long list of movies eventually leads me to the movie I was looking for; The Departed. As an existing subscriber, I need to log into be able to rent the movie. Once my login has been confirmed, I can choose the rental period and payment method. I have my preferences already registered in the system, so I just choose the defaults and download my movie</a:t>
            </a:r>
            <a:r>
              <a:rPr lang="en-US"/>
              <a:t>.”</a:t>
            </a:r>
          </a:p>
          <a:p>
            <a:pPr marL="0" indent="0">
              <a:buNone/>
            </a:pPr>
            <a:r>
              <a:rPr lang="en-US" dirty="0"/>
              <a:t>	</a:t>
            </a:r>
            <a:r>
              <a:rPr lang="en-US"/>
              <a:t>- Adapted from </a:t>
            </a:r>
            <a:r>
              <a:rPr lang="en-US" err="1"/>
              <a:t>Preece</a:t>
            </a:r>
            <a:r>
              <a:rPr lang="en-US"/>
              <a:t>, Rogers, Sharp “Interaction Design,” 2015</a:t>
            </a:r>
          </a:p>
        </p:txBody>
      </p:sp>
    </p:spTree>
    <p:extLst>
      <p:ext uri="{BB962C8B-B14F-4D97-AF65-F5344CB8AC3E}">
        <p14:creationId xmlns:p14="http://schemas.microsoft.com/office/powerpoint/2010/main" val="188508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097280" y="1086678"/>
            <a:ext cx="10027920" cy="3471467"/>
          </a:xfrm>
        </p:spPr>
        <p:txBody>
          <a:bodyPr>
            <a:normAutofit/>
          </a:bodyPr>
          <a:lstStyle/>
          <a:p>
            <a:pPr marL="0" indent="0" eaLnBrk="0" hangingPunct="0">
              <a:buNone/>
            </a:pPr>
            <a:r>
              <a:rPr lang="ja-JP" altLang="en-GB" sz="1700" i="1" dirty="0"/>
              <a:t>“</a:t>
            </a:r>
            <a:r>
              <a:rPr lang="en-GB" sz="1700" i="1" dirty="0"/>
              <a:t>The Thomson family enjoy outdoor activities and want to try their hand at sailing this year. There are four family members: Sky (10 years old), Martin (15 years old), Claire (35), and Will (40). One evening after dinner they decide to start exploring the possibilities. They all gather around the travel organizer and enter their initial set of requirements – a sailing trip for four novices in the Mediterranean. The console is designed so that all members of the family can interact easily and comfortably with it. The system</a:t>
            </a:r>
            <a:r>
              <a:rPr lang="ja-JP" altLang="en-GB" sz="1700" i="1" dirty="0"/>
              <a:t>’</a:t>
            </a:r>
            <a:r>
              <a:rPr lang="en-GB" sz="1700" i="1" dirty="0"/>
              <a:t>s initial suggestion is a flotilla, where several crews (with various levels of experience) sail together on separate boats. Sky and Martin aren't very happy at the idea of going on vacation with a group of other people, even though the </a:t>
            </a:r>
            <a:r>
              <a:rPr lang="en-GB" sz="1700" i="1" dirty="0" err="1"/>
              <a:t>Thomsons</a:t>
            </a:r>
            <a:r>
              <a:rPr lang="en-GB" sz="1700" i="1" dirty="0"/>
              <a:t> would have their own boat. The travel organizer shows them descriptions of flotillas from other children their ages and they are all very positive, so eventually, everyone agrees to explore flotilla opportunities. Will confirms this recommendation and asks for detailed options. As it</a:t>
            </a:r>
            <a:r>
              <a:rPr lang="ja-JP" altLang="en-GB" sz="1700" i="1" dirty="0"/>
              <a:t>’</a:t>
            </a:r>
            <a:r>
              <a:rPr lang="en-GB" sz="1700" i="1" dirty="0"/>
              <a:t>s getting late, he asks for the details to be saved so everyone can consider them tomorrow. The travel organizer emails them a summary of the different options available.</a:t>
            </a:r>
            <a:r>
              <a:rPr lang="ja-JP" altLang="en-GB" sz="1700" i="1" dirty="0"/>
              <a:t>”</a:t>
            </a:r>
            <a:endParaRPr lang="en-US" sz="1700" i="1" dirty="0"/>
          </a:p>
          <a:p>
            <a:pPr marL="0" indent="0">
              <a:buNone/>
            </a:pPr>
            <a:r>
              <a:rPr lang="en-US" sz="1700" dirty="0"/>
              <a:t>	- Adapted from </a:t>
            </a:r>
            <a:r>
              <a:rPr lang="en-US" sz="1700" dirty="0" err="1"/>
              <a:t>Preece</a:t>
            </a:r>
            <a:r>
              <a:rPr lang="en-US" sz="1700" dirty="0"/>
              <a:t>, Rogers, Sharp “Interaction Design,” 2015</a:t>
            </a:r>
          </a:p>
        </p:txBody>
      </p:sp>
    </p:spTree>
    <p:extLst>
      <p:ext uri="{BB962C8B-B14F-4D97-AF65-F5344CB8AC3E}">
        <p14:creationId xmlns:p14="http://schemas.microsoft.com/office/powerpoint/2010/main" val="374082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E7D42C-FAD7-431E-B969-3EFF10272A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958" y="701965"/>
            <a:ext cx="6989461" cy="5046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58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gathering</a:t>
            </a:r>
          </a:p>
        </p:txBody>
      </p:sp>
      <p:sp>
        <p:nvSpPr>
          <p:cNvPr id="3" name="Content Placeholder 2"/>
          <p:cNvSpPr>
            <a:spLocks noGrp="1"/>
          </p:cNvSpPr>
          <p:nvPr>
            <p:ph idx="1"/>
          </p:nvPr>
        </p:nvSpPr>
        <p:spPr/>
        <p:txBody>
          <a:bodyPr/>
          <a:lstStyle/>
          <a:p>
            <a:pPr marL="457200" indent="-457200">
              <a:spcBef>
                <a:spcPct val="0"/>
              </a:spcBef>
            </a:pPr>
            <a:r>
              <a:rPr lang="en-US" altLang="en-US" sz="2400" dirty="0"/>
              <a:t>What needs to be achieved?</a:t>
            </a:r>
          </a:p>
          <a:p>
            <a:pPr marL="914400" lvl="1" indent="-457200">
              <a:spcBef>
                <a:spcPct val="0"/>
              </a:spcBef>
            </a:pPr>
            <a:r>
              <a:rPr lang="en-US" altLang="en-US" sz="2400" dirty="0"/>
              <a:t>Understand about users, task and context</a:t>
            </a:r>
          </a:p>
          <a:p>
            <a:pPr marL="914400" lvl="1" indent="-457200">
              <a:spcBef>
                <a:spcPct val="0"/>
              </a:spcBef>
            </a:pPr>
            <a:r>
              <a:rPr lang="en-US" altLang="en-US" sz="2400" dirty="0"/>
              <a:t>Produce a stable, valid </a:t>
            </a:r>
            <a:r>
              <a:rPr lang="en-US" altLang="en-US" sz="2400"/>
              <a:t>requirements set</a:t>
            </a:r>
            <a:endParaRPr lang="en-US" altLang="en-US" sz="2400" dirty="0"/>
          </a:p>
          <a:p>
            <a:pPr marL="457200" indent="-457200">
              <a:spcBef>
                <a:spcPct val="0"/>
              </a:spcBef>
            </a:pPr>
            <a:endParaRPr lang="en-US" altLang="en-US" sz="2400" dirty="0"/>
          </a:p>
          <a:p>
            <a:pPr marL="457200" indent="-457200">
              <a:spcBef>
                <a:spcPct val="0"/>
              </a:spcBef>
            </a:pPr>
            <a:r>
              <a:rPr lang="en-US" altLang="en-US" sz="2400" dirty="0"/>
              <a:t>How can this be done?</a:t>
            </a:r>
          </a:p>
          <a:p>
            <a:pPr marL="914400" lvl="1" indent="-457200">
              <a:spcBef>
                <a:spcPct val="0"/>
              </a:spcBef>
            </a:pPr>
            <a:r>
              <a:rPr lang="en-US" altLang="en-US" sz="2400" dirty="0"/>
              <a:t>Data gathering activities</a:t>
            </a:r>
          </a:p>
          <a:p>
            <a:pPr marL="914400" lvl="1" indent="-457200">
              <a:spcBef>
                <a:spcPct val="0"/>
              </a:spcBef>
            </a:pPr>
            <a:r>
              <a:rPr lang="en-US" altLang="en-US" sz="2400" dirty="0"/>
              <a:t>Data analysis activities</a:t>
            </a:r>
          </a:p>
          <a:p>
            <a:pPr marL="914400" lvl="1" indent="-457200">
              <a:spcBef>
                <a:spcPct val="0"/>
              </a:spcBef>
            </a:pPr>
            <a:r>
              <a:rPr lang="en-US" altLang="en-US" sz="2400" dirty="0"/>
              <a:t>Expression as requirements</a:t>
            </a:r>
          </a:p>
          <a:p>
            <a:pPr marL="914400" lvl="1" indent="-457200">
              <a:spcBef>
                <a:spcPct val="0"/>
              </a:spcBef>
            </a:pPr>
            <a:r>
              <a:rPr lang="en-US" altLang="en-US" sz="2400" dirty="0"/>
              <a:t>This process, like all development, is iterative</a:t>
            </a:r>
          </a:p>
          <a:p>
            <a:endParaRPr lang="en-US" dirty="0"/>
          </a:p>
        </p:txBody>
      </p:sp>
    </p:spTree>
    <p:extLst>
      <p:ext uri="{BB962C8B-B14F-4D97-AF65-F5344CB8AC3E}">
        <p14:creationId xmlns:p14="http://schemas.microsoft.com/office/powerpoint/2010/main" val="297459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106" y="452157"/>
            <a:ext cx="7724467" cy="5793350"/>
          </a:xfrm>
        </p:spPr>
      </p:pic>
    </p:spTree>
    <p:extLst>
      <p:ext uri="{BB962C8B-B14F-4D97-AF65-F5344CB8AC3E}">
        <p14:creationId xmlns:p14="http://schemas.microsoft.com/office/powerpoint/2010/main" val="377478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5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3CBDA5-1FB8-4C47-9E12-572C69043B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319" r="-1" b="-1"/>
          <a:stretch/>
        </p:blipFill>
        <p:spPr>
          <a:xfrm>
            <a:off x="643467" y="643467"/>
            <a:ext cx="10905066" cy="5571066"/>
          </a:xfrm>
          <a:prstGeom prst="rect">
            <a:avLst/>
          </a:prstGeom>
        </p:spPr>
      </p:pic>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Interviews</a:t>
            </a:r>
          </a:p>
          <a:p>
            <a:pPr lvl="1"/>
            <a:r>
              <a:rPr lang="en-US" sz="2400" dirty="0"/>
              <a:t>Sample scenarios and prototypes can be used</a:t>
            </a:r>
          </a:p>
          <a:p>
            <a:pPr lvl="1"/>
            <a:r>
              <a:rPr lang="en-US" sz="2400" dirty="0"/>
              <a:t>Good for exploring issues</a:t>
            </a:r>
          </a:p>
          <a:p>
            <a:pPr lvl="1"/>
            <a:r>
              <a:rPr lang="en-US" sz="2400" dirty="0"/>
              <a:t>Development team members can connect with stakeholders</a:t>
            </a:r>
          </a:p>
          <a:p>
            <a:pPr lvl="1"/>
            <a:r>
              <a:rPr lang="en-US" sz="2400" dirty="0"/>
              <a:t>Gives those affected a sense of ownership and involvement</a:t>
            </a:r>
          </a:p>
          <a:p>
            <a:pPr lvl="1"/>
            <a:r>
              <a:rPr lang="en-US" sz="2400" dirty="0"/>
              <a:t>That leads to vested interest in the success of the system</a:t>
            </a:r>
          </a:p>
          <a:p>
            <a:r>
              <a:rPr lang="en-US" sz="2600" dirty="0"/>
              <a:t>Question types</a:t>
            </a:r>
          </a:p>
          <a:p>
            <a:pPr lvl="1"/>
            <a:r>
              <a:rPr lang="en-US" sz="2400" dirty="0"/>
              <a:t>Open-ended</a:t>
            </a:r>
          </a:p>
          <a:p>
            <a:pPr lvl="1"/>
            <a:r>
              <a:rPr lang="en-US" sz="2400" dirty="0"/>
              <a:t>Closed</a:t>
            </a:r>
          </a:p>
        </p:txBody>
      </p:sp>
    </p:spTree>
    <p:extLst>
      <p:ext uri="{BB962C8B-B14F-4D97-AF65-F5344CB8AC3E}">
        <p14:creationId xmlns:p14="http://schemas.microsoft.com/office/powerpoint/2010/main" val="388436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600" dirty="0"/>
              <a:t>Interview Question types</a:t>
            </a:r>
          </a:p>
          <a:p>
            <a:pPr lvl="1"/>
            <a:r>
              <a:rPr lang="en-US" sz="2400" dirty="0"/>
              <a:t>Open-ended</a:t>
            </a:r>
          </a:p>
          <a:p>
            <a:pPr lvl="1"/>
            <a:r>
              <a:rPr lang="en-US" sz="2400" dirty="0"/>
              <a:t>Closed</a:t>
            </a:r>
          </a:p>
          <a:p>
            <a:pPr lvl="1"/>
            <a:r>
              <a:rPr lang="en-US" sz="2400" dirty="0"/>
              <a:t>Binary</a:t>
            </a:r>
          </a:p>
          <a:p>
            <a:pPr lvl="1"/>
            <a:r>
              <a:rPr lang="en-US" sz="2400" dirty="0"/>
              <a:t>Concerns / Biases</a:t>
            </a:r>
          </a:p>
          <a:p>
            <a:pPr lvl="1"/>
            <a:endParaRPr lang="en-US" sz="2400" dirty="0"/>
          </a:p>
          <a:p>
            <a:r>
              <a:rPr lang="en-US" sz="2600" dirty="0"/>
              <a:t>Interview Structures</a:t>
            </a:r>
          </a:p>
          <a:p>
            <a:pPr lvl="1"/>
            <a:r>
              <a:rPr lang="en-US" sz="2400" dirty="0"/>
              <a:t>Pyramid</a:t>
            </a:r>
          </a:p>
          <a:p>
            <a:pPr lvl="1"/>
            <a:r>
              <a:rPr lang="en-US" sz="2400" dirty="0"/>
              <a:t>Funnel</a:t>
            </a:r>
          </a:p>
          <a:p>
            <a:pPr lvl="2"/>
            <a:endParaRPr lang="en-US" sz="2000" dirty="0"/>
          </a:p>
        </p:txBody>
      </p:sp>
    </p:spTree>
    <p:extLst>
      <p:ext uri="{BB962C8B-B14F-4D97-AF65-F5344CB8AC3E}">
        <p14:creationId xmlns:p14="http://schemas.microsoft.com/office/powerpoint/2010/main" val="284973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Setting up</a:t>
            </a:r>
          </a:p>
          <a:p>
            <a:pPr lvl="1"/>
            <a:r>
              <a:rPr lang="en-US" sz="2400" dirty="0"/>
              <a:t>Time (and time requirement)</a:t>
            </a:r>
          </a:p>
          <a:p>
            <a:pPr lvl="1"/>
            <a:r>
              <a:rPr lang="en-US" sz="2400" dirty="0"/>
              <a:t>Place</a:t>
            </a:r>
          </a:p>
          <a:p>
            <a:r>
              <a:rPr lang="en-US" sz="2600" dirty="0"/>
              <a:t>Recording the interview</a:t>
            </a:r>
          </a:p>
          <a:p>
            <a:pPr lvl="1"/>
            <a:r>
              <a:rPr lang="en-US" sz="2400" dirty="0"/>
              <a:t>Notes</a:t>
            </a:r>
          </a:p>
          <a:p>
            <a:pPr lvl="1"/>
            <a:r>
              <a:rPr lang="en-US" sz="2400" dirty="0"/>
              <a:t>Audio recording</a:t>
            </a:r>
          </a:p>
          <a:p>
            <a:pPr lvl="1"/>
            <a:r>
              <a:rPr lang="en-US" sz="2400" dirty="0"/>
              <a:t>Video recording</a:t>
            </a:r>
          </a:p>
        </p:txBody>
      </p:sp>
    </p:spTree>
    <p:extLst>
      <p:ext uri="{BB962C8B-B14F-4D97-AF65-F5344CB8AC3E}">
        <p14:creationId xmlns:p14="http://schemas.microsoft.com/office/powerpoint/2010/main" val="256106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Questionnaires / surveys</a:t>
            </a:r>
          </a:p>
          <a:p>
            <a:pPr lvl="1"/>
            <a:r>
              <a:rPr lang="en-US" sz="2400" dirty="0"/>
              <a:t>Often used in conjunction with other techniques</a:t>
            </a:r>
          </a:p>
          <a:p>
            <a:pPr lvl="1"/>
            <a:r>
              <a:rPr lang="en-US" sz="2400" dirty="0"/>
              <a:t>Can give qualitative or quantitative data</a:t>
            </a:r>
          </a:p>
          <a:p>
            <a:pPr lvl="1"/>
            <a:r>
              <a:rPr lang="en-US" sz="2400" dirty="0"/>
              <a:t>Good for getting general ideas, reaching a group of dispersed people</a:t>
            </a:r>
          </a:p>
          <a:p>
            <a:r>
              <a:rPr lang="en-US" sz="2600" dirty="0"/>
              <a:t>Question types</a:t>
            </a:r>
          </a:p>
          <a:p>
            <a:pPr lvl="1"/>
            <a:r>
              <a:rPr lang="en-US" sz="2400" dirty="0"/>
              <a:t>Open-ended</a:t>
            </a:r>
          </a:p>
          <a:p>
            <a:pPr lvl="1"/>
            <a:r>
              <a:rPr lang="en-US" sz="2400" dirty="0"/>
              <a:t>Closed</a:t>
            </a:r>
          </a:p>
          <a:p>
            <a:pPr lvl="1"/>
            <a:r>
              <a:rPr lang="en-US" sz="2400" dirty="0"/>
              <a:t>Likert (ratios, balance, biases, neutral responses)</a:t>
            </a:r>
          </a:p>
          <a:p>
            <a:r>
              <a:rPr lang="en-US" sz="2600" dirty="0"/>
              <a:t>Statistical Measurement Scales</a:t>
            </a:r>
          </a:p>
        </p:txBody>
      </p:sp>
    </p:spTree>
    <p:extLst>
      <p:ext uri="{BB962C8B-B14F-4D97-AF65-F5344CB8AC3E}">
        <p14:creationId xmlns:p14="http://schemas.microsoft.com/office/powerpoint/2010/main" val="80462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Questionnaires / surveys</a:t>
            </a:r>
          </a:p>
          <a:p>
            <a:pPr lvl="1"/>
            <a:r>
              <a:rPr lang="en-US" sz="2400" dirty="0"/>
              <a:t>Often used in conjunction with other techniques</a:t>
            </a:r>
          </a:p>
          <a:p>
            <a:pPr lvl="1"/>
            <a:r>
              <a:rPr lang="en-US" sz="2400" dirty="0"/>
              <a:t>Can give qualitative or quantitative data</a:t>
            </a:r>
          </a:p>
          <a:p>
            <a:pPr lvl="1"/>
            <a:r>
              <a:rPr lang="en-US" sz="2400" dirty="0"/>
              <a:t>Good for getting general ideas, reaching a group of dispersed people</a:t>
            </a:r>
          </a:p>
          <a:p>
            <a:r>
              <a:rPr lang="en-US" sz="2600" dirty="0"/>
              <a:t>Question types</a:t>
            </a:r>
          </a:p>
          <a:p>
            <a:pPr lvl="1"/>
            <a:r>
              <a:rPr lang="en-US" sz="2400" dirty="0"/>
              <a:t>Open-ended</a:t>
            </a:r>
          </a:p>
          <a:p>
            <a:pPr lvl="1"/>
            <a:r>
              <a:rPr lang="en-US" sz="2400" dirty="0"/>
              <a:t>Closed</a:t>
            </a:r>
          </a:p>
          <a:p>
            <a:pPr lvl="1"/>
            <a:r>
              <a:rPr lang="en-US" sz="2400" dirty="0"/>
              <a:t>Likert</a:t>
            </a:r>
          </a:p>
          <a:p>
            <a:pPr lvl="1"/>
            <a:r>
              <a:rPr lang="en-US" sz="2400" dirty="0"/>
              <a:t>Bad questions / Bad responses</a:t>
            </a:r>
          </a:p>
          <a:p>
            <a:r>
              <a:rPr lang="en-US" sz="2600" dirty="0"/>
              <a:t>Statistical Measurement Scales</a:t>
            </a:r>
          </a:p>
        </p:txBody>
      </p:sp>
    </p:spTree>
    <p:extLst>
      <p:ext uri="{BB962C8B-B14F-4D97-AF65-F5344CB8AC3E}">
        <p14:creationId xmlns:p14="http://schemas.microsoft.com/office/powerpoint/2010/main" val="106917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"Should the plan of agreement be accepted, which was submitted by the European Commission, the European Central Bank, and the International Monetary Fund in the </a:t>
            </a:r>
            <a:r>
              <a:rPr lang="en-US" sz="2800" dirty="0" err="1"/>
              <a:t>Eurogroup</a:t>
            </a:r>
            <a:r>
              <a:rPr lang="en-US" sz="2800" dirty="0"/>
              <a:t> of 25.06.2015 and comprises of two parts, which constitute their unified proposal?  The first document is entitled "Reforms For the Completion Of The Current </a:t>
            </a:r>
            <a:r>
              <a:rPr lang="en-US" sz="2800" dirty="0" err="1"/>
              <a:t>Programme</a:t>
            </a:r>
            <a:r>
              <a:rPr lang="en-US" sz="2800" dirty="0"/>
              <a:t> And Beyond" and the second "Preliminary Debt Sustainability Analysis".</a:t>
            </a:r>
          </a:p>
          <a:p>
            <a:r>
              <a:rPr lang="en-US" sz="2800" dirty="0"/>
              <a:t>NOT ACCEPTED / NO</a:t>
            </a:r>
          </a:p>
          <a:p>
            <a:r>
              <a:rPr lang="en-US" sz="2800" dirty="0"/>
              <a:t>ACCEPTED / YES</a:t>
            </a:r>
          </a:p>
        </p:txBody>
      </p:sp>
    </p:spTree>
    <p:extLst>
      <p:ext uri="{BB962C8B-B14F-4D97-AF65-F5344CB8AC3E}">
        <p14:creationId xmlns:p14="http://schemas.microsoft.com/office/powerpoint/2010/main" val="56564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Questionnaires / surveys</a:t>
            </a:r>
          </a:p>
          <a:p>
            <a:pPr lvl="1"/>
            <a:r>
              <a:rPr lang="en-US" sz="2400" dirty="0"/>
              <a:t>Often used in conjunction with other techniques</a:t>
            </a:r>
          </a:p>
          <a:p>
            <a:pPr lvl="1"/>
            <a:r>
              <a:rPr lang="en-US" sz="2400" dirty="0"/>
              <a:t>Can give qualitative or quantitative data</a:t>
            </a:r>
          </a:p>
          <a:p>
            <a:pPr lvl="1"/>
            <a:r>
              <a:rPr lang="en-US" sz="2400" dirty="0"/>
              <a:t>Good for getting general ideas, reaching a group of dispersed people</a:t>
            </a:r>
          </a:p>
          <a:p>
            <a:r>
              <a:rPr lang="en-US" sz="2600" dirty="0"/>
              <a:t>Question types</a:t>
            </a:r>
          </a:p>
          <a:p>
            <a:pPr lvl="1"/>
            <a:r>
              <a:rPr lang="en-US" sz="2400" dirty="0"/>
              <a:t>Open-ended</a:t>
            </a:r>
          </a:p>
          <a:p>
            <a:pPr lvl="1"/>
            <a:r>
              <a:rPr lang="en-US" sz="2400" dirty="0"/>
              <a:t>Closed</a:t>
            </a:r>
          </a:p>
          <a:p>
            <a:pPr lvl="1"/>
            <a:r>
              <a:rPr lang="en-US" sz="2400" dirty="0"/>
              <a:t>Likert</a:t>
            </a:r>
          </a:p>
          <a:p>
            <a:pPr lvl="1"/>
            <a:r>
              <a:rPr lang="en-US" sz="2400"/>
              <a:t>Bad questions / Bad responses</a:t>
            </a:r>
          </a:p>
          <a:p>
            <a:r>
              <a:rPr lang="en-US" sz="2600"/>
              <a:t>Statistical </a:t>
            </a:r>
            <a:r>
              <a:rPr lang="en-US" sz="2600" dirty="0"/>
              <a:t>Measurement Scales</a:t>
            </a:r>
          </a:p>
        </p:txBody>
      </p:sp>
    </p:spTree>
    <p:extLst>
      <p:ext uri="{BB962C8B-B14F-4D97-AF65-F5344CB8AC3E}">
        <p14:creationId xmlns:p14="http://schemas.microsoft.com/office/powerpoint/2010/main" val="252552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Researching similar products</a:t>
            </a:r>
          </a:p>
          <a:p>
            <a:pPr lvl="1"/>
            <a:r>
              <a:rPr lang="en-US" sz="2400" dirty="0"/>
              <a:t>Novel or standard domain / application?</a:t>
            </a:r>
          </a:p>
          <a:p>
            <a:pPr lvl="1"/>
            <a:r>
              <a:rPr lang="en-US" sz="2400" dirty="0"/>
              <a:t>If novel, data gathering is more important</a:t>
            </a:r>
          </a:p>
          <a:p>
            <a:pPr lvl="1"/>
            <a:r>
              <a:rPr lang="en-US" sz="2400" dirty="0"/>
              <a:t>If done before, note similarities / differences / evolution</a:t>
            </a:r>
          </a:p>
          <a:p>
            <a:r>
              <a:rPr lang="en-US" sz="2600" dirty="0"/>
              <a:t>Direct observation</a:t>
            </a:r>
          </a:p>
          <a:p>
            <a:pPr lvl="1"/>
            <a:r>
              <a:rPr lang="en-US" sz="2400" dirty="0"/>
              <a:t>Gain insight into specific tasks</a:t>
            </a:r>
          </a:p>
          <a:p>
            <a:pPr lvl="1"/>
            <a:r>
              <a:rPr lang="en-US" sz="2400" dirty="0"/>
              <a:t>Can get significant information from body language / verbal and non-verbal cues</a:t>
            </a:r>
          </a:p>
          <a:p>
            <a:pPr lvl="1"/>
            <a:r>
              <a:rPr lang="en-US" sz="2400" dirty="0"/>
              <a:t>Requires dedicated notetaking</a:t>
            </a:r>
          </a:p>
          <a:p>
            <a:pPr lvl="1"/>
            <a:r>
              <a:rPr lang="en-US" sz="2400" dirty="0"/>
              <a:t>Time-consuming</a:t>
            </a:r>
          </a:p>
        </p:txBody>
      </p:sp>
    </p:spTree>
    <p:extLst>
      <p:ext uri="{BB962C8B-B14F-4D97-AF65-F5344CB8AC3E}">
        <p14:creationId xmlns:p14="http://schemas.microsoft.com/office/powerpoint/2010/main" val="281944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gathering</a:t>
            </a:r>
          </a:p>
        </p:txBody>
      </p:sp>
      <p:sp>
        <p:nvSpPr>
          <p:cNvPr id="3" name="Content Placeholder 2"/>
          <p:cNvSpPr>
            <a:spLocks noGrp="1"/>
          </p:cNvSpPr>
          <p:nvPr>
            <p:ph idx="1"/>
          </p:nvPr>
        </p:nvSpPr>
        <p:spPr>
          <a:xfrm>
            <a:off x="1097280" y="1845734"/>
            <a:ext cx="5029200" cy="4023360"/>
          </a:xfrm>
        </p:spPr>
        <p:txBody>
          <a:bodyPr/>
          <a:lstStyle/>
          <a:p>
            <a:r>
              <a:rPr lang="en-US" sz="2800" dirty="0"/>
              <a:t>Who cares?</a:t>
            </a:r>
          </a:p>
          <a:p>
            <a:pPr lvl="1"/>
            <a:r>
              <a:rPr lang="en-US" sz="2400" dirty="0"/>
              <a:t>The problem is, this is the stage where failure most commonly occurs</a:t>
            </a:r>
          </a:p>
          <a:p>
            <a:pPr lvl="1"/>
            <a:r>
              <a:rPr lang="en-US" sz="2400" dirty="0"/>
              <a:t>It is absolutely mandatory requirements determination is done properly</a:t>
            </a:r>
          </a:p>
          <a:p>
            <a:pPr lvl="1"/>
            <a:r>
              <a:rPr lang="en-US" sz="2400" dirty="0"/>
              <a:t>The cost of fixing errors here later on is significant</a:t>
            </a:r>
          </a:p>
        </p:txBody>
      </p:sp>
      <p:pic>
        <p:nvPicPr>
          <p:cNvPr id="4" name="Picture 10" descr="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126480" y="1845734"/>
            <a:ext cx="5099744" cy="4144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355362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a:t>
            </a:r>
          </a:p>
        </p:txBody>
      </p:sp>
      <p:sp>
        <p:nvSpPr>
          <p:cNvPr id="3" name="Content Placeholder 2"/>
          <p:cNvSpPr>
            <a:spLocks noGrp="1"/>
          </p:cNvSpPr>
          <p:nvPr>
            <p:ph idx="1"/>
          </p:nvPr>
        </p:nvSpPr>
        <p:spPr>
          <a:xfrm>
            <a:off x="1097280" y="1845733"/>
            <a:ext cx="10058400" cy="4470399"/>
          </a:xfrm>
        </p:spPr>
        <p:txBody>
          <a:bodyPr/>
          <a:lstStyle/>
          <a:p>
            <a:r>
              <a:rPr lang="en-US" sz="2800" dirty="0"/>
              <a:t>Evaluating documentation and manuals</a:t>
            </a:r>
          </a:p>
          <a:p>
            <a:pPr lvl="1"/>
            <a:r>
              <a:rPr lang="en-US" sz="2400" dirty="0"/>
              <a:t>Repository of all related knowledge about system</a:t>
            </a:r>
          </a:p>
          <a:p>
            <a:pPr lvl="1"/>
            <a:r>
              <a:rPr lang="en-US" sz="2400" dirty="0"/>
              <a:t>Procedures and rules are well-documented</a:t>
            </a:r>
          </a:p>
          <a:p>
            <a:pPr lvl="1"/>
            <a:r>
              <a:rPr lang="en-US" sz="2400" dirty="0"/>
              <a:t>Steps involved are delineated</a:t>
            </a:r>
          </a:p>
          <a:p>
            <a:pPr lvl="1"/>
            <a:r>
              <a:rPr lang="en-US" sz="2400" dirty="0"/>
              <a:t>Regulations, if any, are also presented</a:t>
            </a:r>
          </a:p>
          <a:p>
            <a:pPr lvl="1"/>
            <a:r>
              <a:rPr lang="en-US" sz="2400" dirty="0"/>
              <a:t>Can be used as a sole requirements-gathering source</a:t>
            </a:r>
          </a:p>
          <a:p>
            <a:pPr lvl="1"/>
            <a:r>
              <a:rPr lang="en-US" sz="2400" dirty="0"/>
              <a:t>Can be done without requiring involvement from users / stakeholders, which is a limitation of the other techniques</a:t>
            </a:r>
          </a:p>
        </p:txBody>
      </p:sp>
    </p:spTree>
    <p:extLst>
      <p:ext uri="{BB962C8B-B14F-4D97-AF65-F5344CB8AC3E}">
        <p14:creationId xmlns:p14="http://schemas.microsoft.com/office/powerpoint/2010/main" val="366197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Contextual inquiry</a:t>
            </a:r>
          </a:p>
        </p:txBody>
      </p:sp>
      <p:sp>
        <p:nvSpPr>
          <p:cNvPr id="3" name="Content Placeholder 2"/>
          <p:cNvSpPr>
            <a:spLocks noGrp="1"/>
          </p:cNvSpPr>
          <p:nvPr>
            <p:ph idx="1"/>
          </p:nvPr>
        </p:nvSpPr>
        <p:spPr>
          <a:xfrm>
            <a:off x="1097280" y="1845733"/>
            <a:ext cx="10058400" cy="4470399"/>
          </a:xfrm>
        </p:spPr>
        <p:txBody>
          <a:bodyPr>
            <a:normAutofit fontScale="92500" lnSpcReduction="10000"/>
          </a:bodyPr>
          <a:lstStyle/>
          <a:p>
            <a:r>
              <a:rPr lang="en-US" sz="2800" dirty="0"/>
              <a:t>Ethnographic observation</a:t>
            </a:r>
          </a:p>
          <a:p>
            <a:pPr lvl="1"/>
            <a:r>
              <a:rPr lang="en-US" sz="2600" dirty="0"/>
              <a:t>User is expert</a:t>
            </a:r>
          </a:p>
          <a:p>
            <a:pPr lvl="1"/>
            <a:r>
              <a:rPr lang="en-US" sz="2600" dirty="0"/>
              <a:t>Designer is novice</a:t>
            </a:r>
          </a:p>
          <a:p>
            <a:r>
              <a:rPr lang="en-US" sz="2800" dirty="0"/>
              <a:t>An interview, however</a:t>
            </a:r>
          </a:p>
          <a:p>
            <a:pPr lvl="1"/>
            <a:r>
              <a:rPr lang="en-US" sz="2600" dirty="0"/>
              <a:t>At workstation</a:t>
            </a:r>
          </a:p>
          <a:p>
            <a:pPr lvl="1"/>
            <a:r>
              <a:rPr lang="en-US" sz="2600" dirty="0"/>
              <a:t>2 – 3 hours long</a:t>
            </a:r>
          </a:p>
          <a:p>
            <a:r>
              <a:rPr lang="en-US" sz="2800" dirty="0"/>
              <a:t>Four main drivers (be aware of sampling!)</a:t>
            </a:r>
          </a:p>
          <a:p>
            <a:pPr lvl="1"/>
            <a:r>
              <a:rPr lang="en-US" sz="2600" dirty="0"/>
              <a:t>Context (see workplace and what happens – verify)</a:t>
            </a:r>
          </a:p>
          <a:p>
            <a:pPr lvl="1"/>
            <a:r>
              <a:rPr lang="en-US" sz="2600" dirty="0"/>
              <a:t>Partnership (User and designer are collaborators)</a:t>
            </a:r>
          </a:p>
          <a:p>
            <a:pPr lvl="1"/>
            <a:r>
              <a:rPr lang="en-US" sz="2600" dirty="0"/>
              <a:t>Interpretation (User and designer evaluate results as a team)</a:t>
            </a:r>
          </a:p>
          <a:p>
            <a:pPr lvl="1"/>
            <a:r>
              <a:rPr lang="en-US" sz="2600" dirty="0"/>
              <a:t>Focus (Be aware of what you are trying to discover or learn)</a:t>
            </a:r>
          </a:p>
        </p:txBody>
      </p:sp>
    </p:spTree>
    <p:extLst>
      <p:ext uri="{BB962C8B-B14F-4D97-AF65-F5344CB8AC3E}">
        <p14:creationId xmlns:p14="http://schemas.microsoft.com/office/powerpoint/2010/main" val="247611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of Data Gathering</a:t>
            </a:r>
          </a:p>
        </p:txBody>
      </p:sp>
      <p:sp>
        <p:nvSpPr>
          <p:cNvPr id="3" name="Content Placeholder 2"/>
          <p:cNvSpPr>
            <a:spLocks noGrp="1"/>
          </p:cNvSpPr>
          <p:nvPr>
            <p:ph idx="1"/>
          </p:nvPr>
        </p:nvSpPr>
        <p:spPr>
          <a:xfrm>
            <a:off x="1097280" y="1845733"/>
            <a:ext cx="10058400" cy="4792134"/>
          </a:xfrm>
        </p:spPr>
        <p:txBody>
          <a:bodyPr>
            <a:normAutofit/>
          </a:bodyPr>
          <a:lstStyle/>
          <a:p>
            <a:r>
              <a:rPr lang="en-US" sz="2400" dirty="0"/>
              <a:t>Identifying stakeholders</a:t>
            </a:r>
          </a:p>
          <a:p>
            <a:pPr lvl="1"/>
            <a:r>
              <a:rPr lang="en-US" dirty="0"/>
              <a:t>Who are they</a:t>
            </a:r>
          </a:p>
          <a:p>
            <a:r>
              <a:rPr lang="en-US" sz="2400" dirty="0"/>
              <a:t>Involving stakeholders</a:t>
            </a:r>
          </a:p>
          <a:p>
            <a:pPr lvl="1"/>
            <a:r>
              <a:rPr lang="en-US" dirty="0"/>
              <a:t>Through data gathering</a:t>
            </a:r>
          </a:p>
          <a:p>
            <a:pPr lvl="1"/>
            <a:r>
              <a:rPr lang="en-US" dirty="0"/>
              <a:t>Make them part of the team</a:t>
            </a:r>
          </a:p>
          <a:p>
            <a:r>
              <a:rPr lang="en-US" sz="2400" dirty="0"/>
              <a:t>Users v. managers and others</a:t>
            </a:r>
          </a:p>
          <a:p>
            <a:pPr lvl="1"/>
            <a:r>
              <a:rPr lang="en-US" dirty="0"/>
              <a:t>Their needs are often very different</a:t>
            </a:r>
          </a:p>
          <a:p>
            <a:r>
              <a:rPr lang="en-US" sz="2400" dirty="0"/>
              <a:t>Dominance of certain stakeholders</a:t>
            </a:r>
          </a:p>
          <a:p>
            <a:pPr lvl="1"/>
            <a:r>
              <a:rPr lang="en-US" dirty="0"/>
              <a:t>May need to be leveled </a:t>
            </a:r>
          </a:p>
          <a:p>
            <a:r>
              <a:rPr lang="en-US" sz="2400" dirty="0"/>
              <a:t>Domain info difficult to acquire, articulate, or very new</a:t>
            </a:r>
          </a:p>
        </p:txBody>
      </p:sp>
    </p:spTree>
    <p:extLst>
      <p:ext uri="{BB962C8B-B14F-4D97-AF65-F5344CB8AC3E}">
        <p14:creationId xmlns:p14="http://schemas.microsoft.com/office/powerpoint/2010/main" val="3973927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of Data Gathering (continued)</a:t>
            </a:r>
          </a:p>
        </p:txBody>
      </p:sp>
      <p:sp>
        <p:nvSpPr>
          <p:cNvPr id="3" name="Content Placeholder 2"/>
          <p:cNvSpPr>
            <a:spLocks noGrp="1"/>
          </p:cNvSpPr>
          <p:nvPr>
            <p:ph idx="1"/>
          </p:nvPr>
        </p:nvSpPr>
        <p:spPr>
          <a:xfrm>
            <a:off x="1097280" y="1845733"/>
            <a:ext cx="10058400" cy="4792134"/>
          </a:xfrm>
        </p:spPr>
        <p:txBody>
          <a:bodyPr>
            <a:normAutofit/>
          </a:bodyPr>
          <a:lstStyle/>
          <a:p>
            <a:r>
              <a:rPr lang="en-US" sz="2400" dirty="0"/>
              <a:t>Political issues within organization</a:t>
            </a:r>
          </a:p>
          <a:p>
            <a:r>
              <a:rPr lang="en-US" sz="2400" dirty="0"/>
              <a:t>Communication</a:t>
            </a:r>
          </a:p>
          <a:p>
            <a:pPr lvl="1"/>
            <a:r>
              <a:rPr lang="en-US" sz="2200" dirty="0"/>
              <a:t>Effectiveness</a:t>
            </a:r>
          </a:p>
          <a:p>
            <a:pPr lvl="1"/>
            <a:r>
              <a:rPr lang="en-US" sz="2200" dirty="0"/>
              <a:t>Willingness</a:t>
            </a:r>
          </a:p>
          <a:p>
            <a:pPr lvl="1"/>
            <a:r>
              <a:rPr lang="en-US" sz="2200" dirty="0"/>
              <a:t>Capability</a:t>
            </a:r>
          </a:p>
          <a:p>
            <a:r>
              <a:rPr lang="en-US" sz="2400" dirty="0"/>
              <a:t>Business environment changes</a:t>
            </a:r>
          </a:p>
          <a:p>
            <a:r>
              <a:rPr lang="en-US" sz="2400" dirty="0"/>
              <a:t>Balancing functional demands with usability demands</a:t>
            </a:r>
          </a:p>
        </p:txBody>
      </p:sp>
    </p:spTree>
    <p:extLst>
      <p:ext uri="{BB962C8B-B14F-4D97-AF65-F5344CB8AC3E}">
        <p14:creationId xmlns:p14="http://schemas.microsoft.com/office/powerpoint/2010/main" val="3606689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of Data Gathering (continued)</a:t>
            </a:r>
            <a:endParaRPr lang="en-US" sz="4500" dirty="0"/>
          </a:p>
        </p:txBody>
      </p:sp>
      <p:sp>
        <p:nvSpPr>
          <p:cNvPr id="3" name="Content Placeholder 2"/>
          <p:cNvSpPr>
            <a:spLocks noGrp="1"/>
          </p:cNvSpPr>
          <p:nvPr>
            <p:ph idx="1"/>
          </p:nvPr>
        </p:nvSpPr>
        <p:spPr>
          <a:xfrm>
            <a:off x="1097280" y="1845733"/>
            <a:ext cx="10058400" cy="4792134"/>
          </a:xfrm>
        </p:spPr>
        <p:txBody>
          <a:bodyPr>
            <a:normAutofit/>
          </a:bodyPr>
          <a:lstStyle/>
          <a:p>
            <a:r>
              <a:rPr lang="en-US" sz="2400" dirty="0"/>
              <a:t>Communication between parties</a:t>
            </a:r>
          </a:p>
          <a:p>
            <a:pPr lvl="1"/>
            <a:r>
              <a:rPr lang="en-US" dirty="0"/>
              <a:t>Within development team</a:t>
            </a:r>
          </a:p>
          <a:p>
            <a:pPr lvl="1"/>
            <a:r>
              <a:rPr lang="en-US" dirty="0"/>
              <a:t>With / between users</a:t>
            </a:r>
          </a:p>
          <a:p>
            <a:pPr lvl="1"/>
            <a:r>
              <a:rPr lang="en-US" dirty="0"/>
              <a:t>Between users and developers</a:t>
            </a:r>
          </a:p>
          <a:p>
            <a:r>
              <a:rPr lang="en-US" sz="2400" dirty="0"/>
              <a:t>Domain knowledge</a:t>
            </a:r>
          </a:p>
          <a:p>
            <a:pPr lvl="1"/>
            <a:r>
              <a:rPr lang="en-US" sz="2200" dirty="0"/>
              <a:t>Implicit</a:t>
            </a:r>
          </a:p>
          <a:p>
            <a:pPr lvl="1"/>
            <a:r>
              <a:rPr lang="en-US" sz="2200" dirty="0"/>
              <a:t>Explicit</a:t>
            </a:r>
          </a:p>
          <a:p>
            <a:r>
              <a:rPr lang="en-US" sz="2400" dirty="0"/>
              <a:t>Availability and commitment of key people</a:t>
            </a:r>
          </a:p>
          <a:p>
            <a:pPr lvl="1"/>
            <a:r>
              <a:rPr lang="en-US" sz="2200" dirty="0"/>
              <a:t>Especially managers / executives</a:t>
            </a:r>
          </a:p>
        </p:txBody>
      </p:sp>
    </p:spTree>
    <p:extLst>
      <p:ext uri="{BB962C8B-B14F-4D97-AF65-F5344CB8AC3E}">
        <p14:creationId xmlns:p14="http://schemas.microsoft.com/office/powerpoint/2010/main" val="1325147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gathering guidelines</a:t>
            </a:r>
          </a:p>
        </p:txBody>
      </p:sp>
      <p:sp>
        <p:nvSpPr>
          <p:cNvPr id="3" name="Content Placeholder 2"/>
          <p:cNvSpPr>
            <a:spLocks noGrp="1"/>
          </p:cNvSpPr>
          <p:nvPr>
            <p:ph idx="1"/>
          </p:nvPr>
        </p:nvSpPr>
        <p:spPr>
          <a:xfrm>
            <a:off x="1097280" y="1845733"/>
            <a:ext cx="10058400" cy="4792134"/>
          </a:xfrm>
        </p:spPr>
        <p:txBody>
          <a:bodyPr>
            <a:normAutofit/>
          </a:bodyPr>
          <a:lstStyle/>
          <a:p>
            <a:r>
              <a:rPr lang="en-US" sz="2800" dirty="0"/>
              <a:t>Focus on determining stakeholder needs</a:t>
            </a:r>
          </a:p>
          <a:p>
            <a:r>
              <a:rPr lang="en-US" sz="2800" dirty="0"/>
              <a:t>Involve all the stakeholder groups</a:t>
            </a:r>
          </a:p>
          <a:p>
            <a:r>
              <a:rPr lang="en-US" sz="2800" dirty="0"/>
              <a:t>Involve more than one </a:t>
            </a:r>
            <a:r>
              <a:rPr lang="en-US" sz="2800"/>
              <a:t>representative from </a:t>
            </a:r>
            <a:r>
              <a:rPr lang="en-US" sz="2800" dirty="0"/>
              <a:t>each group</a:t>
            </a:r>
          </a:p>
          <a:p>
            <a:r>
              <a:rPr lang="en-US" sz="2800" dirty="0"/>
              <a:t>Use a combination of data gathering techniques</a:t>
            </a:r>
          </a:p>
          <a:p>
            <a:r>
              <a:rPr lang="en-US" sz="2800" dirty="0"/>
              <a:t>Support the process with props, prototypes, task descriptions, etc.</a:t>
            </a:r>
          </a:p>
        </p:txBody>
      </p:sp>
    </p:spTree>
    <p:extLst>
      <p:ext uri="{BB962C8B-B14F-4D97-AF65-F5344CB8AC3E}">
        <p14:creationId xmlns:p14="http://schemas.microsoft.com/office/powerpoint/2010/main" val="2084562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interpretation and analysis</a:t>
            </a:r>
          </a:p>
        </p:txBody>
      </p:sp>
      <p:sp>
        <p:nvSpPr>
          <p:cNvPr id="3" name="Content Placeholder 2"/>
          <p:cNvSpPr>
            <a:spLocks noGrp="1"/>
          </p:cNvSpPr>
          <p:nvPr>
            <p:ph idx="1"/>
          </p:nvPr>
        </p:nvSpPr>
        <p:spPr>
          <a:xfrm>
            <a:off x="1097280" y="1845733"/>
            <a:ext cx="10058400" cy="4792134"/>
          </a:xfrm>
        </p:spPr>
        <p:txBody>
          <a:bodyPr>
            <a:normAutofit/>
          </a:bodyPr>
          <a:lstStyle/>
          <a:p>
            <a:r>
              <a:rPr lang="en-US" sz="2800" dirty="0"/>
              <a:t>Don’t wait, start soon after data gathering</a:t>
            </a:r>
          </a:p>
          <a:p>
            <a:r>
              <a:rPr lang="en-US" sz="2800" dirty="0"/>
              <a:t>Do a cursory interpretation and analysis</a:t>
            </a:r>
          </a:p>
          <a:p>
            <a:pPr lvl="1"/>
            <a:r>
              <a:rPr lang="en-US" sz="2600" dirty="0"/>
              <a:t>Doesn’t need to be in-depth</a:t>
            </a:r>
          </a:p>
          <a:p>
            <a:pPr lvl="1"/>
            <a:r>
              <a:rPr lang="en-US" sz="2600" dirty="0"/>
              <a:t>Doesn’t need to be a formal process</a:t>
            </a:r>
          </a:p>
          <a:p>
            <a:pPr lvl="1"/>
            <a:r>
              <a:rPr lang="en-US" sz="2600" dirty="0"/>
              <a:t>Indicate some general, initial thoughts and impressions</a:t>
            </a:r>
          </a:p>
          <a:p>
            <a:r>
              <a:rPr lang="en-US" sz="2800" dirty="0"/>
              <a:t>Sometimes will need to diagram underlying system to determine / clarify user involvement</a:t>
            </a:r>
          </a:p>
          <a:p>
            <a:pPr lvl="1"/>
            <a:r>
              <a:rPr lang="en-US" sz="2600" dirty="0"/>
              <a:t>Class diagrams</a:t>
            </a:r>
          </a:p>
          <a:p>
            <a:pPr lvl="1"/>
            <a:r>
              <a:rPr lang="en-US" sz="2600" dirty="0"/>
              <a:t>Entity Relation diagrams</a:t>
            </a:r>
          </a:p>
          <a:p>
            <a:pPr lvl="1"/>
            <a:r>
              <a:rPr lang="en-US" sz="2600" dirty="0"/>
              <a:t>Data flow diagrams</a:t>
            </a:r>
          </a:p>
        </p:txBody>
      </p:sp>
    </p:spTree>
    <p:extLst>
      <p:ext uri="{BB962C8B-B14F-4D97-AF65-F5344CB8AC3E}">
        <p14:creationId xmlns:p14="http://schemas.microsoft.com/office/powerpoint/2010/main" val="455396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p>
        </p:txBody>
      </p:sp>
      <p:sp>
        <p:nvSpPr>
          <p:cNvPr id="3" name="Content Placeholder 2"/>
          <p:cNvSpPr>
            <a:spLocks noGrp="1"/>
          </p:cNvSpPr>
          <p:nvPr>
            <p:ph idx="1"/>
          </p:nvPr>
        </p:nvSpPr>
        <p:spPr>
          <a:xfrm>
            <a:off x="1097280" y="1845733"/>
            <a:ext cx="10058400" cy="4368800"/>
          </a:xfrm>
        </p:spPr>
        <p:txBody>
          <a:bodyPr>
            <a:normAutofit/>
          </a:bodyPr>
          <a:lstStyle/>
          <a:p>
            <a:r>
              <a:rPr lang="en-US" sz="2800" dirty="0"/>
              <a:t>Focused on:</a:t>
            </a:r>
          </a:p>
          <a:p>
            <a:pPr lvl="1"/>
            <a:r>
              <a:rPr lang="en-US" sz="2400" dirty="0"/>
              <a:t>User-system interaction</a:t>
            </a:r>
          </a:p>
          <a:p>
            <a:pPr lvl="1"/>
            <a:r>
              <a:rPr lang="en-US" sz="2400" dirty="0"/>
              <a:t>Still user perspective (In use cases referred to as “actors”)</a:t>
            </a:r>
          </a:p>
          <a:p>
            <a:pPr lvl="1"/>
            <a:r>
              <a:rPr lang="en-US" sz="2400" dirty="0"/>
              <a:t>Goal-oriented</a:t>
            </a:r>
          </a:p>
          <a:p>
            <a:pPr lvl="1"/>
            <a:r>
              <a:rPr lang="en-US" sz="2400" dirty="0"/>
              <a:t>Normal course</a:t>
            </a:r>
          </a:p>
          <a:p>
            <a:pPr lvl="1"/>
            <a:r>
              <a:rPr lang="en-US" sz="2400" dirty="0"/>
              <a:t>Alternative course</a:t>
            </a:r>
          </a:p>
        </p:txBody>
      </p:sp>
    </p:spTree>
    <p:extLst>
      <p:ext uri="{BB962C8B-B14F-4D97-AF65-F5344CB8AC3E}">
        <p14:creationId xmlns:p14="http://schemas.microsoft.com/office/powerpoint/2010/main" val="991589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(Normal course)</a:t>
            </a:r>
          </a:p>
        </p:txBody>
      </p:sp>
      <p:sp>
        <p:nvSpPr>
          <p:cNvPr id="3" name="Content Placeholder 2"/>
          <p:cNvSpPr>
            <a:spLocks noGrp="1"/>
          </p:cNvSpPr>
          <p:nvPr>
            <p:ph idx="1"/>
          </p:nvPr>
        </p:nvSpPr>
        <p:spPr>
          <a:xfrm>
            <a:off x="1097280" y="1845733"/>
            <a:ext cx="10058400" cy="4555067"/>
          </a:xfrm>
        </p:spPr>
        <p:txBody>
          <a:bodyPr>
            <a:normAutofit fontScale="77500" lnSpcReduction="20000"/>
          </a:bodyPr>
          <a:lstStyle/>
          <a:p>
            <a:pPr eaLnBrk="0" hangingPunct="0">
              <a:lnSpc>
                <a:spcPct val="120000"/>
              </a:lnSpc>
            </a:pPr>
            <a:r>
              <a:rPr lang="en-GB" dirty="0">
                <a:solidFill>
                  <a:schemeClr val="tx1"/>
                </a:solidFill>
                <a:latin typeface="Liberation Sans"/>
              </a:rPr>
              <a:t>1. The system displays options for investigating visa and vaccination requirements.</a:t>
            </a:r>
          </a:p>
          <a:p>
            <a:pPr eaLnBrk="0" hangingPunct="0">
              <a:lnSpc>
                <a:spcPct val="120000"/>
              </a:lnSpc>
            </a:pPr>
            <a:r>
              <a:rPr lang="en-GB" dirty="0">
                <a:solidFill>
                  <a:schemeClr val="tx1"/>
                </a:solidFill>
                <a:latin typeface="Liberation Sans"/>
              </a:rPr>
              <a:t>2. The user chooses the option to find out about visa requirements.</a:t>
            </a:r>
          </a:p>
          <a:p>
            <a:pPr eaLnBrk="0" hangingPunct="0">
              <a:lnSpc>
                <a:spcPct val="120000"/>
              </a:lnSpc>
            </a:pPr>
            <a:r>
              <a:rPr lang="en-GB" dirty="0">
                <a:solidFill>
                  <a:schemeClr val="tx1"/>
                </a:solidFill>
                <a:latin typeface="Liberation Sans"/>
              </a:rPr>
              <a:t>3. The system prompts user for the name of the destination country.</a:t>
            </a:r>
          </a:p>
          <a:p>
            <a:pPr eaLnBrk="0" hangingPunct="0">
              <a:lnSpc>
                <a:spcPct val="120000"/>
              </a:lnSpc>
            </a:pPr>
            <a:r>
              <a:rPr lang="en-GB" dirty="0">
                <a:solidFill>
                  <a:schemeClr val="tx1"/>
                </a:solidFill>
                <a:latin typeface="Liberation Sans"/>
              </a:rPr>
              <a:t>4. The user enters the country</a:t>
            </a:r>
            <a:r>
              <a:rPr lang="ja-JP" altLang="en-GB" dirty="0">
                <a:solidFill>
                  <a:schemeClr val="tx1"/>
                </a:solidFill>
                <a:latin typeface="Liberation Sans"/>
              </a:rPr>
              <a:t>’</a:t>
            </a:r>
            <a:r>
              <a:rPr lang="en-GB" dirty="0">
                <a:solidFill>
                  <a:schemeClr val="tx1"/>
                </a:solidFill>
                <a:latin typeface="Liberation Sans"/>
              </a:rPr>
              <a:t>s name.</a:t>
            </a:r>
          </a:p>
          <a:p>
            <a:pPr eaLnBrk="0" hangingPunct="0">
              <a:lnSpc>
                <a:spcPct val="120000"/>
              </a:lnSpc>
            </a:pPr>
            <a:r>
              <a:rPr lang="en-GB" dirty="0">
                <a:solidFill>
                  <a:schemeClr val="tx1"/>
                </a:solidFill>
                <a:latin typeface="Liberation Sans"/>
              </a:rPr>
              <a:t>5. The system checks that the country is valid.</a:t>
            </a:r>
          </a:p>
          <a:p>
            <a:pPr eaLnBrk="0" hangingPunct="0">
              <a:lnSpc>
                <a:spcPct val="120000"/>
              </a:lnSpc>
            </a:pPr>
            <a:r>
              <a:rPr lang="en-GB" dirty="0">
                <a:solidFill>
                  <a:schemeClr val="tx1"/>
                </a:solidFill>
                <a:latin typeface="Liberation Sans"/>
              </a:rPr>
              <a:t>6. The system prompts the user for her nationality.</a:t>
            </a:r>
          </a:p>
          <a:p>
            <a:pPr eaLnBrk="0" hangingPunct="0">
              <a:lnSpc>
                <a:spcPct val="120000"/>
              </a:lnSpc>
            </a:pPr>
            <a:r>
              <a:rPr lang="en-GB" dirty="0">
                <a:solidFill>
                  <a:schemeClr val="tx1"/>
                </a:solidFill>
                <a:latin typeface="Liberation Sans"/>
              </a:rPr>
              <a:t>7. The user enters her nationality.</a:t>
            </a:r>
          </a:p>
          <a:p>
            <a:pPr eaLnBrk="0" hangingPunct="0">
              <a:lnSpc>
                <a:spcPct val="120000"/>
              </a:lnSpc>
            </a:pPr>
            <a:r>
              <a:rPr lang="en-GB" dirty="0">
                <a:solidFill>
                  <a:schemeClr val="tx1"/>
                </a:solidFill>
                <a:latin typeface="Liberation Sans"/>
              </a:rPr>
              <a:t>8. The system checks the visa requirements of the entered country for a passport holder of her nationality.</a:t>
            </a:r>
          </a:p>
          <a:p>
            <a:pPr eaLnBrk="0" hangingPunct="0">
              <a:lnSpc>
                <a:spcPct val="120000"/>
              </a:lnSpc>
            </a:pPr>
            <a:r>
              <a:rPr lang="en-GB" dirty="0">
                <a:solidFill>
                  <a:schemeClr val="tx1"/>
                </a:solidFill>
                <a:latin typeface="Liberation Sans"/>
              </a:rPr>
              <a:t>9. The system displays the visa requirements.</a:t>
            </a:r>
          </a:p>
          <a:p>
            <a:pPr eaLnBrk="0" hangingPunct="0">
              <a:lnSpc>
                <a:spcPct val="120000"/>
              </a:lnSpc>
            </a:pPr>
            <a:r>
              <a:rPr lang="en-GB" dirty="0">
                <a:solidFill>
                  <a:schemeClr val="tx1"/>
                </a:solidFill>
                <a:latin typeface="Liberation Sans"/>
              </a:rPr>
              <a:t>10. The system displays the option to print out the visa requirements.</a:t>
            </a:r>
          </a:p>
          <a:p>
            <a:pPr eaLnBrk="0" hangingPunct="0">
              <a:lnSpc>
                <a:spcPct val="120000"/>
              </a:lnSpc>
            </a:pPr>
            <a:r>
              <a:rPr lang="en-GB" dirty="0">
                <a:solidFill>
                  <a:schemeClr val="tx1"/>
                </a:solidFill>
                <a:latin typeface="Liberation Sans"/>
              </a:rPr>
              <a:t>11. The user chooses to print the requirements.</a:t>
            </a:r>
          </a:p>
        </p:txBody>
      </p:sp>
    </p:spTree>
    <p:extLst>
      <p:ext uri="{BB962C8B-B14F-4D97-AF65-F5344CB8AC3E}">
        <p14:creationId xmlns:p14="http://schemas.microsoft.com/office/powerpoint/2010/main" val="4014033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a:t>Use case (Alternative courses)</a:t>
            </a:r>
            <a:endParaRPr lang="en-US" dirty="0"/>
          </a:p>
        </p:txBody>
      </p:sp>
      <p:sp>
        <p:nvSpPr>
          <p:cNvPr id="3" name="Content Placeholder 2"/>
          <p:cNvSpPr>
            <a:spLocks noGrp="1"/>
          </p:cNvSpPr>
          <p:nvPr>
            <p:ph idx="1"/>
          </p:nvPr>
        </p:nvSpPr>
        <p:spPr>
          <a:xfrm>
            <a:off x="1097280" y="1845733"/>
            <a:ext cx="10058400" cy="4555067"/>
          </a:xfrm>
        </p:spPr>
        <p:txBody>
          <a:bodyPr>
            <a:normAutofit fontScale="85000" lnSpcReduction="20000"/>
          </a:bodyPr>
          <a:lstStyle/>
          <a:p>
            <a:pPr eaLnBrk="0" hangingPunct="0"/>
            <a:r>
              <a:rPr lang="en-GB" sz="2400" dirty="0">
                <a:solidFill>
                  <a:schemeClr val="tx1"/>
                </a:solidFill>
                <a:latin typeface="Liberation Sans"/>
              </a:rPr>
              <a:t>6. If the country name is invalid:</a:t>
            </a:r>
          </a:p>
          <a:p>
            <a:pPr eaLnBrk="0" hangingPunct="0"/>
            <a:endParaRPr lang="en-GB" sz="400" dirty="0">
              <a:solidFill>
                <a:schemeClr val="tx1"/>
              </a:solidFill>
              <a:latin typeface="Liberation Sans"/>
            </a:endParaRPr>
          </a:p>
          <a:p>
            <a:pPr lvl="1" eaLnBrk="0" hangingPunct="0"/>
            <a:r>
              <a:rPr lang="en-GB" sz="2400" dirty="0">
                <a:solidFill>
                  <a:schemeClr val="tx1"/>
                </a:solidFill>
                <a:latin typeface="Liberation Sans"/>
              </a:rPr>
              <a:t>6.1 The system displays an error message.</a:t>
            </a:r>
          </a:p>
          <a:p>
            <a:pPr lvl="1" eaLnBrk="0" hangingPunct="0"/>
            <a:endParaRPr lang="en-GB" sz="400" dirty="0">
              <a:solidFill>
                <a:schemeClr val="tx1"/>
              </a:solidFill>
              <a:latin typeface="Liberation Sans"/>
            </a:endParaRPr>
          </a:p>
          <a:p>
            <a:pPr lvl="1" eaLnBrk="0" hangingPunct="0"/>
            <a:r>
              <a:rPr lang="en-GB" sz="2400" dirty="0">
                <a:solidFill>
                  <a:schemeClr val="tx1"/>
                </a:solidFill>
                <a:latin typeface="Liberation Sans"/>
              </a:rPr>
              <a:t>6.2 The system returns to step 3.</a:t>
            </a:r>
          </a:p>
          <a:p>
            <a:pPr eaLnBrk="0" hangingPunct="0"/>
            <a:endParaRPr lang="en-GB" sz="1400" dirty="0">
              <a:solidFill>
                <a:schemeClr val="tx1"/>
              </a:solidFill>
              <a:latin typeface="Liberation Sans"/>
            </a:endParaRPr>
          </a:p>
          <a:p>
            <a:pPr eaLnBrk="0" hangingPunct="0"/>
            <a:r>
              <a:rPr lang="en-GB" sz="2400" dirty="0">
                <a:solidFill>
                  <a:schemeClr val="tx1"/>
                </a:solidFill>
                <a:latin typeface="Liberation Sans"/>
              </a:rPr>
              <a:t>8. If the nationality is invalid:</a:t>
            </a:r>
          </a:p>
          <a:p>
            <a:pPr eaLnBrk="0" hangingPunct="0"/>
            <a:endParaRPr lang="en-GB" sz="400" dirty="0">
              <a:solidFill>
                <a:schemeClr val="tx1"/>
              </a:solidFill>
              <a:latin typeface="Liberation Sans"/>
            </a:endParaRPr>
          </a:p>
          <a:p>
            <a:pPr lvl="1" eaLnBrk="0" hangingPunct="0"/>
            <a:r>
              <a:rPr lang="en-GB" sz="2400" dirty="0">
                <a:solidFill>
                  <a:schemeClr val="tx1"/>
                </a:solidFill>
                <a:latin typeface="Liberation Sans"/>
              </a:rPr>
              <a:t>8.1 The system displays an error message.</a:t>
            </a:r>
          </a:p>
          <a:p>
            <a:pPr lvl="1" eaLnBrk="0" hangingPunct="0"/>
            <a:endParaRPr lang="en-GB" sz="400" dirty="0">
              <a:solidFill>
                <a:schemeClr val="tx1"/>
              </a:solidFill>
              <a:latin typeface="Liberation Sans"/>
            </a:endParaRPr>
          </a:p>
          <a:p>
            <a:pPr lvl="1" eaLnBrk="0" hangingPunct="0"/>
            <a:r>
              <a:rPr lang="en-GB" sz="2400" dirty="0">
                <a:solidFill>
                  <a:schemeClr val="tx1"/>
                </a:solidFill>
                <a:latin typeface="Liberation Sans"/>
              </a:rPr>
              <a:t>8.2 The system returns to step 6.</a:t>
            </a:r>
          </a:p>
          <a:p>
            <a:pPr eaLnBrk="0" hangingPunct="0"/>
            <a:endParaRPr lang="en-GB" sz="1400" dirty="0">
              <a:solidFill>
                <a:schemeClr val="tx1"/>
              </a:solidFill>
              <a:latin typeface="Liberation Sans"/>
            </a:endParaRPr>
          </a:p>
          <a:p>
            <a:pPr eaLnBrk="0" hangingPunct="0"/>
            <a:r>
              <a:rPr lang="en-GB" sz="2400" dirty="0">
                <a:solidFill>
                  <a:schemeClr val="tx1"/>
                </a:solidFill>
                <a:latin typeface="Liberation Sans"/>
              </a:rPr>
              <a:t>9. If no information about visa requirements is found:</a:t>
            </a:r>
          </a:p>
          <a:p>
            <a:pPr eaLnBrk="0" hangingPunct="0"/>
            <a:endParaRPr lang="en-GB" sz="400" dirty="0">
              <a:solidFill>
                <a:schemeClr val="tx1"/>
              </a:solidFill>
              <a:latin typeface="Liberation Sans"/>
            </a:endParaRPr>
          </a:p>
          <a:p>
            <a:pPr lvl="1" eaLnBrk="0" hangingPunct="0"/>
            <a:r>
              <a:rPr lang="en-GB" sz="2400" dirty="0">
                <a:solidFill>
                  <a:schemeClr val="tx1"/>
                </a:solidFill>
                <a:latin typeface="Liberation Sans"/>
              </a:rPr>
              <a:t>9.1 The system displays a suitable message.</a:t>
            </a:r>
          </a:p>
          <a:p>
            <a:pPr lvl="1" eaLnBrk="0" hangingPunct="0"/>
            <a:endParaRPr lang="en-GB" sz="400" dirty="0">
              <a:solidFill>
                <a:schemeClr val="tx1"/>
              </a:solidFill>
              <a:latin typeface="Liberation Sans"/>
            </a:endParaRPr>
          </a:p>
          <a:p>
            <a:pPr lvl="1" eaLnBrk="0" hangingPunct="0"/>
            <a:r>
              <a:rPr lang="en-GB" sz="2400" dirty="0">
                <a:solidFill>
                  <a:schemeClr val="tx1"/>
                </a:solidFill>
                <a:latin typeface="Liberation Sans"/>
              </a:rPr>
              <a:t>9.2 The system returns to step 1.</a:t>
            </a:r>
          </a:p>
        </p:txBody>
      </p:sp>
    </p:spTree>
    <p:extLst>
      <p:ext uri="{BB962C8B-B14F-4D97-AF65-F5344CB8AC3E}">
        <p14:creationId xmlns:p14="http://schemas.microsoft.com/office/powerpoint/2010/main" val="42026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requirements</a:t>
            </a:r>
          </a:p>
        </p:txBody>
      </p:sp>
      <p:sp>
        <p:nvSpPr>
          <p:cNvPr id="3" name="Content Placeholder 2"/>
          <p:cNvSpPr>
            <a:spLocks noGrp="1"/>
          </p:cNvSpPr>
          <p:nvPr>
            <p:ph idx="1"/>
          </p:nvPr>
        </p:nvSpPr>
        <p:spPr/>
        <p:txBody>
          <a:bodyPr/>
          <a:lstStyle/>
          <a:p>
            <a:r>
              <a:rPr lang="en-US" sz="2800" dirty="0"/>
              <a:t>What do users want? What do they need? It’s important to:</a:t>
            </a:r>
          </a:p>
          <a:p>
            <a:pPr lvl="1"/>
            <a:r>
              <a:rPr lang="en-US" sz="2400" dirty="0"/>
              <a:t>Iterate</a:t>
            </a:r>
          </a:p>
          <a:p>
            <a:pPr lvl="1"/>
            <a:r>
              <a:rPr lang="en-US" sz="2400" dirty="0"/>
              <a:t>Clarify</a:t>
            </a:r>
          </a:p>
          <a:p>
            <a:pPr lvl="1"/>
            <a:r>
              <a:rPr lang="en-US" sz="2400" dirty="0"/>
              <a:t>Verify</a:t>
            </a:r>
          </a:p>
          <a:p>
            <a:pPr lvl="1"/>
            <a:r>
              <a:rPr lang="en-US" sz="2400" dirty="0"/>
              <a:t>Refine</a:t>
            </a:r>
          </a:p>
          <a:p>
            <a:pPr lvl="1"/>
            <a:r>
              <a:rPr lang="en-US" sz="2400" dirty="0" err="1"/>
              <a:t>Rescope</a:t>
            </a:r>
            <a:endParaRPr lang="en-US" sz="2400" dirty="0"/>
          </a:p>
          <a:p>
            <a:r>
              <a:rPr lang="en-US" sz="2800" dirty="0"/>
              <a:t>We need to establish requirements because they are derived from users’ needs</a:t>
            </a:r>
          </a:p>
          <a:p>
            <a:r>
              <a:rPr lang="en-US" sz="2800" dirty="0"/>
              <a:t>They can be tied back to various types of data</a:t>
            </a:r>
          </a:p>
        </p:txBody>
      </p:sp>
    </p:spTree>
    <p:extLst>
      <p:ext uri="{BB962C8B-B14F-4D97-AF65-F5344CB8AC3E}">
        <p14:creationId xmlns:p14="http://schemas.microsoft.com/office/powerpoint/2010/main" val="3899432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diagram</a:t>
            </a:r>
          </a:p>
        </p:txBody>
      </p:sp>
      <p:pic>
        <p:nvPicPr>
          <p:cNvPr id="5" name="Picture 8" descr="fig_1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830" y="1845734"/>
            <a:ext cx="7353300"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51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use cases</a:t>
            </a:r>
          </a:p>
        </p:txBody>
      </p:sp>
      <p:sp>
        <p:nvSpPr>
          <p:cNvPr id="3" name="Content Placeholder 2"/>
          <p:cNvSpPr>
            <a:spLocks noGrp="1"/>
          </p:cNvSpPr>
          <p:nvPr>
            <p:ph idx="1"/>
          </p:nvPr>
        </p:nvSpPr>
        <p:spPr>
          <a:xfrm>
            <a:off x="1097280" y="1845733"/>
            <a:ext cx="10058400" cy="4555067"/>
          </a:xfrm>
        </p:spPr>
        <p:txBody>
          <a:bodyPr>
            <a:normAutofit/>
          </a:bodyPr>
          <a:lstStyle/>
          <a:p>
            <a:pPr eaLnBrk="0" hangingPunct="0"/>
            <a:r>
              <a:rPr lang="en-GB" sz="2400" dirty="0">
                <a:solidFill>
                  <a:schemeClr val="tx1"/>
                </a:solidFill>
                <a:latin typeface="Liberation Sans"/>
              </a:rPr>
              <a:t>Constantine and Lockwood, 1999</a:t>
            </a:r>
          </a:p>
          <a:p>
            <a:pPr eaLnBrk="0" hangingPunct="0"/>
            <a:r>
              <a:rPr lang="en-GB" sz="2400" dirty="0">
                <a:solidFill>
                  <a:schemeClr val="tx1"/>
                </a:solidFill>
                <a:latin typeface="Liberation Sans"/>
              </a:rPr>
              <a:t>Based on limitations of scenarios and use cases</a:t>
            </a:r>
          </a:p>
          <a:p>
            <a:pPr eaLnBrk="0" hangingPunct="0"/>
            <a:r>
              <a:rPr lang="en-GB" sz="2400" dirty="0">
                <a:solidFill>
                  <a:schemeClr val="tx1"/>
                </a:solidFill>
                <a:latin typeface="Liberation Sans"/>
              </a:rPr>
              <a:t>Broad, avoids generalities of a scenario and assumptions of a use case</a:t>
            </a:r>
          </a:p>
          <a:p>
            <a:pPr eaLnBrk="0" hangingPunct="0"/>
            <a:r>
              <a:rPr lang="en-GB" sz="2400" dirty="0">
                <a:solidFill>
                  <a:schemeClr val="tx1"/>
                </a:solidFill>
                <a:latin typeface="Liberation Sans"/>
              </a:rPr>
              <a:t>Three parts:</a:t>
            </a:r>
          </a:p>
          <a:p>
            <a:pPr lvl="1" eaLnBrk="0" hangingPunct="0"/>
            <a:r>
              <a:rPr lang="en-GB" sz="2200" dirty="0">
                <a:solidFill>
                  <a:schemeClr val="tx1"/>
                </a:solidFill>
                <a:latin typeface="Liberation Sans"/>
              </a:rPr>
              <a:t>Name expressing user intention</a:t>
            </a:r>
          </a:p>
          <a:p>
            <a:pPr lvl="1" eaLnBrk="0" hangingPunct="0"/>
            <a:r>
              <a:rPr lang="en-GB" sz="2200" dirty="0">
                <a:solidFill>
                  <a:schemeClr val="tx1"/>
                </a:solidFill>
                <a:latin typeface="Liberation Sans"/>
              </a:rPr>
              <a:t>Sequence of user actions</a:t>
            </a:r>
          </a:p>
          <a:p>
            <a:pPr lvl="1" eaLnBrk="0" hangingPunct="0"/>
            <a:r>
              <a:rPr lang="en-GB" sz="2200" dirty="0">
                <a:solidFill>
                  <a:schemeClr val="tx1"/>
                </a:solidFill>
                <a:latin typeface="Liberation Sans"/>
              </a:rPr>
              <a:t>Sequence of system responsibilities</a:t>
            </a:r>
          </a:p>
          <a:p>
            <a:pPr eaLnBrk="0" hangingPunct="0"/>
            <a:r>
              <a:rPr lang="en-GB" sz="2400" dirty="0">
                <a:solidFill>
                  <a:schemeClr val="tx1"/>
                </a:solidFill>
                <a:latin typeface="Liberation Sans"/>
              </a:rPr>
              <a:t>This divides user from the system, while maintaining relationship</a:t>
            </a:r>
          </a:p>
          <a:p>
            <a:pPr eaLnBrk="0" hangingPunct="0"/>
            <a:r>
              <a:rPr lang="en-GB" sz="2400" dirty="0">
                <a:solidFill>
                  <a:schemeClr val="tx1"/>
                </a:solidFill>
                <a:latin typeface="Liberation Sans"/>
              </a:rPr>
              <a:t>Helps with task allocation and system scope: Which component does what?</a:t>
            </a:r>
          </a:p>
        </p:txBody>
      </p:sp>
    </p:spTree>
    <p:extLst>
      <p:ext uri="{BB962C8B-B14F-4D97-AF65-F5344CB8AC3E}">
        <p14:creationId xmlns:p14="http://schemas.microsoft.com/office/powerpoint/2010/main" val="2728937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use cases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2903574"/>
              </p:ext>
            </p:extLst>
          </p:nvPr>
        </p:nvGraphicFramePr>
        <p:xfrm>
          <a:off x="1096963" y="1846263"/>
          <a:ext cx="10058400" cy="2377440"/>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3815038721"/>
                    </a:ext>
                  </a:extLst>
                </a:gridCol>
                <a:gridCol w="5029200">
                  <a:extLst>
                    <a:ext uri="{9D8B030D-6E8A-4147-A177-3AD203B41FA5}">
                      <a16:colId xmlns:a16="http://schemas.microsoft.com/office/drawing/2014/main" val="2184092941"/>
                    </a:ext>
                  </a:extLst>
                </a:gridCol>
              </a:tblGrid>
              <a:tr h="370840">
                <a:tc>
                  <a:txBody>
                    <a:bodyPr/>
                    <a:lstStyle/>
                    <a:p>
                      <a:r>
                        <a:rPr lang="en-US" sz="2000" dirty="0" err="1"/>
                        <a:t>retrieveVisa</a:t>
                      </a:r>
                      <a:endParaRPr lang="en-US" sz="2000" dirty="0"/>
                    </a:p>
                  </a:txBody>
                  <a:tcPr/>
                </a:tc>
                <a:tc>
                  <a:txBody>
                    <a:bodyPr/>
                    <a:lstStyle/>
                    <a:p>
                      <a:endParaRPr lang="en-US" sz="2000"/>
                    </a:p>
                  </a:txBody>
                  <a:tcPr/>
                </a:tc>
                <a:extLst>
                  <a:ext uri="{0D108BD9-81ED-4DB2-BD59-A6C34878D82A}">
                    <a16:rowId xmlns:a16="http://schemas.microsoft.com/office/drawing/2014/main" val="3652929460"/>
                  </a:ext>
                </a:extLst>
              </a:tr>
              <a:tr h="289030">
                <a:tc>
                  <a:txBody>
                    <a:bodyPr/>
                    <a:lstStyle/>
                    <a:p>
                      <a:r>
                        <a:rPr lang="en-US" sz="2000" dirty="0"/>
                        <a:t>USER INTENTION</a:t>
                      </a:r>
                    </a:p>
                  </a:txBody>
                  <a:tcPr>
                    <a:lnB w="12700" cap="flat" cmpd="sng" algn="ctr">
                      <a:solidFill>
                        <a:schemeClr val="tx1"/>
                      </a:solidFill>
                      <a:prstDash val="solid"/>
                      <a:round/>
                      <a:headEnd type="none" w="med" len="med"/>
                      <a:tailEnd type="none" w="med" len="med"/>
                    </a:lnB>
                  </a:tcPr>
                </a:tc>
                <a:tc>
                  <a:txBody>
                    <a:bodyPr/>
                    <a:lstStyle/>
                    <a:p>
                      <a:r>
                        <a:rPr lang="en-US" sz="2000" dirty="0"/>
                        <a:t>SYSTEM</a:t>
                      </a:r>
                      <a:r>
                        <a:rPr lang="en-US" sz="2000" baseline="0" dirty="0"/>
                        <a:t> RESPONSIBILITY</a:t>
                      </a:r>
                      <a:endParaRPr lang="en-US" sz="2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899683"/>
                  </a:ext>
                </a:extLst>
              </a:tr>
              <a:tr h="370840">
                <a:tc>
                  <a:txBody>
                    <a:bodyPr/>
                    <a:lstStyle/>
                    <a:p>
                      <a:r>
                        <a:rPr lang="en-US" sz="2000" dirty="0"/>
                        <a:t>find visa requirements</a:t>
                      </a:r>
                    </a:p>
                  </a:txBody>
                  <a:tcPr>
                    <a:lnT w="12700" cap="flat" cmpd="sng" algn="ctr">
                      <a:solidFill>
                        <a:schemeClr val="tx1"/>
                      </a:solidFill>
                      <a:prstDash val="solid"/>
                      <a:round/>
                      <a:headEnd type="none" w="med" len="med"/>
                      <a:tailEnd type="none" w="med" len="med"/>
                    </a:lnT>
                  </a:tcPr>
                </a:tc>
                <a:tc>
                  <a:txBody>
                    <a:bodyPr/>
                    <a:lstStyle/>
                    <a:p>
                      <a:r>
                        <a:rPr lang="en-US" sz="2000" dirty="0"/>
                        <a:t>request destination and nationality</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02006127"/>
                  </a:ext>
                </a:extLst>
              </a:tr>
              <a:tr h="370840">
                <a:tc>
                  <a:txBody>
                    <a:bodyPr/>
                    <a:lstStyle/>
                    <a:p>
                      <a:r>
                        <a:rPr lang="en-US" sz="2000" dirty="0"/>
                        <a:t>supply required information</a:t>
                      </a:r>
                    </a:p>
                  </a:txBody>
                  <a:tcPr/>
                </a:tc>
                <a:tc>
                  <a:txBody>
                    <a:bodyPr/>
                    <a:lstStyle/>
                    <a:p>
                      <a:r>
                        <a:rPr lang="en-US" sz="2000" dirty="0"/>
                        <a:t>obtain appropriate visa information</a:t>
                      </a:r>
                    </a:p>
                  </a:txBody>
                  <a:tcPr/>
                </a:tc>
                <a:extLst>
                  <a:ext uri="{0D108BD9-81ED-4DB2-BD59-A6C34878D82A}">
                    <a16:rowId xmlns:a16="http://schemas.microsoft.com/office/drawing/2014/main" val="1072531207"/>
                  </a:ext>
                </a:extLst>
              </a:tr>
              <a:tr h="370840">
                <a:tc>
                  <a:txBody>
                    <a:bodyPr/>
                    <a:lstStyle/>
                    <a:p>
                      <a:r>
                        <a:rPr lang="en-US" sz="2000" dirty="0"/>
                        <a:t>obtain personal copy of visa information</a:t>
                      </a:r>
                    </a:p>
                  </a:txBody>
                  <a:tcPr/>
                </a:tc>
                <a:tc>
                  <a:txBody>
                    <a:bodyPr/>
                    <a:lstStyle/>
                    <a:p>
                      <a:r>
                        <a:rPr lang="en-US" sz="2000" dirty="0"/>
                        <a:t>offer information in different formats</a:t>
                      </a:r>
                    </a:p>
                  </a:txBody>
                  <a:tcPr/>
                </a:tc>
                <a:extLst>
                  <a:ext uri="{0D108BD9-81ED-4DB2-BD59-A6C34878D82A}">
                    <a16:rowId xmlns:a16="http://schemas.microsoft.com/office/drawing/2014/main" val="2749357400"/>
                  </a:ext>
                </a:extLst>
              </a:tr>
              <a:tr h="370840">
                <a:tc>
                  <a:txBody>
                    <a:bodyPr/>
                    <a:lstStyle/>
                    <a:p>
                      <a:r>
                        <a:rPr lang="en-US" sz="2000" dirty="0"/>
                        <a:t>choose suitable format</a:t>
                      </a:r>
                    </a:p>
                  </a:txBody>
                  <a:tcPr/>
                </a:tc>
                <a:tc>
                  <a:txBody>
                    <a:bodyPr/>
                    <a:lstStyle/>
                    <a:p>
                      <a:r>
                        <a:rPr lang="en-US" sz="2000" dirty="0"/>
                        <a:t>provide information in chosen format</a:t>
                      </a:r>
                    </a:p>
                  </a:txBody>
                  <a:tcPr/>
                </a:tc>
                <a:extLst>
                  <a:ext uri="{0D108BD9-81ED-4DB2-BD59-A6C34878D82A}">
                    <a16:rowId xmlns:a16="http://schemas.microsoft.com/office/drawing/2014/main" val="1108478768"/>
                  </a:ext>
                </a:extLst>
              </a:tr>
            </a:tbl>
          </a:graphicData>
        </a:graphic>
      </p:graphicFrame>
    </p:spTree>
    <p:extLst>
      <p:ext uri="{BB962C8B-B14F-4D97-AF65-F5344CB8AC3E}">
        <p14:creationId xmlns:p14="http://schemas.microsoft.com/office/powerpoint/2010/main" val="500299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Analysis</a:t>
            </a:r>
          </a:p>
        </p:txBody>
      </p:sp>
      <p:sp>
        <p:nvSpPr>
          <p:cNvPr id="3" name="Content Placeholder 2"/>
          <p:cNvSpPr>
            <a:spLocks noGrp="1"/>
          </p:cNvSpPr>
          <p:nvPr>
            <p:ph idx="1"/>
          </p:nvPr>
        </p:nvSpPr>
        <p:spPr>
          <a:xfrm>
            <a:off x="1097280" y="1845733"/>
            <a:ext cx="10058400" cy="4555067"/>
          </a:xfrm>
        </p:spPr>
        <p:txBody>
          <a:bodyPr>
            <a:normAutofit lnSpcReduction="10000"/>
          </a:bodyPr>
          <a:lstStyle/>
          <a:p>
            <a:pPr eaLnBrk="0" hangingPunct="0">
              <a:lnSpc>
                <a:spcPct val="110000"/>
              </a:lnSpc>
              <a:spcBef>
                <a:spcPts val="600"/>
              </a:spcBef>
            </a:pPr>
            <a:r>
              <a:rPr lang="en-GB" sz="2400" dirty="0">
                <a:solidFill>
                  <a:schemeClr val="tx1"/>
                </a:solidFill>
              </a:rPr>
              <a:t>Task descriptions are often used to envision new systems or devices</a:t>
            </a:r>
          </a:p>
          <a:p>
            <a:pPr eaLnBrk="0" hangingPunct="0">
              <a:lnSpc>
                <a:spcPct val="110000"/>
              </a:lnSpc>
              <a:spcBef>
                <a:spcPts val="600"/>
              </a:spcBef>
            </a:pPr>
            <a:endParaRPr lang="en-GB" sz="600" dirty="0">
              <a:solidFill>
                <a:schemeClr val="tx1"/>
              </a:solidFill>
            </a:endParaRPr>
          </a:p>
          <a:p>
            <a:pPr eaLnBrk="0" hangingPunct="0">
              <a:lnSpc>
                <a:spcPct val="110000"/>
              </a:lnSpc>
              <a:spcBef>
                <a:spcPts val="600"/>
              </a:spcBef>
            </a:pPr>
            <a:r>
              <a:rPr lang="en-GB" sz="2400" dirty="0">
                <a:solidFill>
                  <a:schemeClr val="tx1"/>
                </a:solidFill>
              </a:rPr>
              <a:t>Task analysis is used mainly to investigate an existing situation</a:t>
            </a:r>
          </a:p>
          <a:p>
            <a:pPr eaLnBrk="0" hangingPunct="0">
              <a:lnSpc>
                <a:spcPct val="110000"/>
              </a:lnSpc>
              <a:spcBef>
                <a:spcPts val="600"/>
              </a:spcBef>
            </a:pPr>
            <a:endParaRPr lang="en-GB" sz="600" dirty="0">
              <a:solidFill>
                <a:schemeClr val="tx1"/>
              </a:solidFill>
            </a:endParaRPr>
          </a:p>
          <a:p>
            <a:pPr eaLnBrk="0" hangingPunct="0">
              <a:lnSpc>
                <a:spcPct val="110000"/>
              </a:lnSpc>
              <a:spcBef>
                <a:spcPts val="600"/>
              </a:spcBef>
            </a:pPr>
            <a:r>
              <a:rPr lang="en-GB" sz="2400" dirty="0">
                <a:solidFill>
                  <a:schemeClr val="tx1"/>
                </a:solidFill>
              </a:rPr>
              <a:t>It is important not to focus on superficial activities</a:t>
            </a:r>
          </a:p>
          <a:p>
            <a:pPr eaLnBrk="0" hangingPunct="0">
              <a:lnSpc>
                <a:spcPct val="110000"/>
              </a:lnSpc>
              <a:spcBef>
                <a:spcPts val="600"/>
              </a:spcBef>
            </a:pPr>
            <a:endParaRPr lang="en-GB" sz="600" dirty="0">
              <a:solidFill>
                <a:schemeClr val="tx1"/>
              </a:solidFill>
            </a:endParaRPr>
          </a:p>
          <a:p>
            <a:pPr lvl="1" eaLnBrk="0" hangingPunct="0">
              <a:lnSpc>
                <a:spcPct val="110000"/>
              </a:lnSpc>
              <a:spcBef>
                <a:spcPts val="600"/>
              </a:spcBef>
            </a:pPr>
            <a:r>
              <a:rPr lang="en-GB" sz="2000" dirty="0">
                <a:solidFill>
                  <a:schemeClr val="tx1"/>
                </a:solidFill>
              </a:rPr>
              <a:t>What are people trying to achieve? </a:t>
            </a:r>
          </a:p>
          <a:p>
            <a:pPr lvl="1" eaLnBrk="0" hangingPunct="0">
              <a:lnSpc>
                <a:spcPct val="110000"/>
              </a:lnSpc>
              <a:spcBef>
                <a:spcPts val="600"/>
              </a:spcBef>
            </a:pPr>
            <a:endParaRPr lang="en-GB" sz="400" dirty="0">
              <a:solidFill>
                <a:schemeClr val="tx1"/>
              </a:solidFill>
            </a:endParaRPr>
          </a:p>
          <a:p>
            <a:pPr lvl="1" eaLnBrk="0" hangingPunct="0">
              <a:lnSpc>
                <a:spcPct val="110000"/>
              </a:lnSpc>
              <a:spcBef>
                <a:spcPts val="600"/>
              </a:spcBef>
            </a:pPr>
            <a:r>
              <a:rPr lang="en-GB" sz="2000" dirty="0">
                <a:solidFill>
                  <a:schemeClr val="tx1"/>
                </a:solidFill>
              </a:rPr>
              <a:t>Why are they trying to achieve it?</a:t>
            </a:r>
          </a:p>
          <a:p>
            <a:pPr lvl="1" eaLnBrk="0" hangingPunct="0">
              <a:lnSpc>
                <a:spcPct val="110000"/>
              </a:lnSpc>
              <a:spcBef>
                <a:spcPts val="600"/>
              </a:spcBef>
            </a:pPr>
            <a:endParaRPr lang="en-GB" sz="400" dirty="0">
              <a:solidFill>
                <a:schemeClr val="tx1"/>
              </a:solidFill>
            </a:endParaRPr>
          </a:p>
          <a:p>
            <a:pPr lvl="1" eaLnBrk="0" hangingPunct="0">
              <a:lnSpc>
                <a:spcPct val="110000"/>
              </a:lnSpc>
              <a:spcBef>
                <a:spcPts val="600"/>
              </a:spcBef>
            </a:pPr>
            <a:r>
              <a:rPr lang="en-GB" sz="2000" dirty="0">
                <a:solidFill>
                  <a:schemeClr val="tx1"/>
                </a:solidFill>
              </a:rPr>
              <a:t>How are they going about it?</a:t>
            </a:r>
          </a:p>
          <a:p>
            <a:pPr lvl="1" eaLnBrk="0" hangingPunct="0">
              <a:lnSpc>
                <a:spcPct val="110000"/>
              </a:lnSpc>
              <a:spcBef>
                <a:spcPts val="600"/>
              </a:spcBef>
            </a:pPr>
            <a:endParaRPr lang="en-GB" sz="400" dirty="0">
              <a:solidFill>
                <a:schemeClr val="tx1"/>
              </a:solidFill>
            </a:endParaRPr>
          </a:p>
          <a:p>
            <a:pPr eaLnBrk="0" hangingPunct="0">
              <a:lnSpc>
                <a:spcPct val="110000"/>
              </a:lnSpc>
              <a:spcBef>
                <a:spcPts val="600"/>
              </a:spcBef>
            </a:pPr>
            <a:r>
              <a:rPr lang="en-GB" sz="2400" dirty="0">
                <a:solidFill>
                  <a:schemeClr val="tx1"/>
                </a:solidFill>
              </a:rPr>
              <a:t>Many approaches, the most popular being Hierarchical Task Analysis (HTA)</a:t>
            </a:r>
            <a:endParaRPr lang="en-US" sz="2400" dirty="0">
              <a:solidFill>
                <a:schemeClr val="tx1"/>
              </a:solidFill>
            </a:endParaRPr>
          </a:p>
        </p:txBody>
      </p:sp>
    </p:spTree>
    <p:extLst>
      <p:ext uri="{BB962C8B-B14F-4D97-AF65-F5344CB8AC3E}">
        <p14:creationId xmlns:p14="http://schemas.microsoft.com/office/powerpoint/2010/main" val="352551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Analysis (Example)</a:t>
            </a:r>
          </a:p>
        </p:txBody>
      </p:sp>
      <p:sp>
        <p:nvSpPr>
          <p:cNvPr id="3" name="Content Placeholder 2"/>
          <p:cNvSpPr>
            <a:spLocks noGrp="1"/>
          </p:cNvSpPr>
          <p:nvPr>
            <p:ph idx="1"/>
          </p:nvPr>
        </p:nvSpPr>
        <p:spPr>
          <a:xfrm>
            <a:off x="1097280" y="2167467"/>
            <a:ext cx="10058400" cy="4233333"/>
          </a:xfrm>
        </p:spPr>
        <p:txBody>
          <a:bodyPr>
            <a:normAutofit lnSpcReduction="10000"/>
          </a:bodyPr>
          <a:lstStyle/>
          <a:p>
            <a:pPr marL="0" indent="0" eaLnBrk="0" hangingPunct="0">
              <a:buNone/>
            </a:pPr>
            <a:r>
              <a:rPr lang="en-GB" sz="2800" dirty="0">
                <a:solidFill>
                  <a:schemeClr val="tx1"/>
                </a:solidFill>
                <a:latin typeface="Liberation Sans"/>
              </a:rPr>
              <a:t>0. To buy a DVD</a:t>
            </a:r>
          </a:p>
          <a:p>
            <a:pPr marL="0" indent="0" eaLnBrk="0" hangingPunct="0">
              <a:buNone/>
            </a:pPr>
            <a:r>
              <a:rPr lang="en-GB" sz="2800" dirty="0">
                <a:solidFill>
                  <a:schemeClr val="tx1"/>
                </a:solidFill>
                <a:latin typeface="Liberation Sans"/>
              </a:rPr>
              <a:t>1.  Locate DVD</a:t>
            </a:r>
          </a:p>
          <a:p>
            <a:pPr marL="0" indent="0" eaLnBrk="0" hangingPunct="0">
              <a:buNone/>
            </a:pPr>
            <a:r>
              <a:rPr lang="en-GB" sz="2800" dirty="0">
                <a:solidFill>
                  <a:schemeClr val="tx1"/>
                </a:solidFill>
                <a:latin typeface="Liberation Sans"/>
              </a:rPr>
              <a:t>2.  Add DVD to shopping basket</a:t>
            </a:r>
          </a:p>
          <a:p>
            <a:pPr marL="0" indent="0" eaLnBrk="0" hangingPunct="0">
              <a:buNone/>
            </a:pPr>
            <a:r>
              <a:rPr lang="en-GB" sz="2800" dirty="0">
                <a:solidFill>
                  <a:schemeClr val="tx1"/>
                </a:solidFill>
                <a:latin typeface="Liberation Sans"/>
              </a:rPr>
              <a:t>3.  Enter payment details</a:t>
            </a:r>
          </a:p>
          <a:p>
            <a:pPr marL="0" indent="0" eaLnBrk="0" hangingPunct="0">
              <a:buNone/>
            </a:pPr>
            <a:r>
              <a:rPr lang="en-GB" sz="2800" dirty="0">
                <a:solidFill>
                  <a:schemeClr val="tx1"/>
                </a:solidFill>
                <a:latin typeface="Liberation Sans"/>
              </a:rPr>
              <a:t>4.  Complete address</a:t>
            </a:r>
          </a:p>
          <a:p>
            <a:pPr marL="0" indent="0" eaLnBrk="0" hangingPunct="0">
              <a:buNone/>
            </a:pPr>
            <a:r>
              <a:rPr lang="en-GB" sz="2800" dirty="0">
                <a:solidFill>
                  <a:schemeClr val="tx1"/>
                </a:solidFill>
                <a:latin typeface="Liberation Sans"/>
              </a:rPr>
              <a:t>5.  Confirm order</a:t>
            </a:r>
            <a:br>
              <a:rPr lang="en-GB" sz="2800" dirty="0">
                <a:solidFill>
                  <a:schemeClr val="tx1"/>
                </a:solidFill>
                <a:latin typeface="Liberation Sans"/>
              </a:rPr>
            </a:br>
            <a:endParaRPr lang="en-GB" sz="2800" dirty="0">
              <a:solidFill>
                <a:schemeClr val="tx1"/>
              </a:solidFill>
              <a:latin typeface="Liberation Sans"/>
            </a:endParaRPr>
          </a:p>
          <a:p>
            <a:pPr marL="0" indent="0" eaLnBrk="0" hangingPunct="0">
              <a:buNone/>
            </a:pPr>
            <a:r>
              <a:rPr lang="en-GB" sz="2800" dirty="0">
                <a:solidFill>
                  <a:schemeClr val="tx1"/>
                </a:solidFill>
                <a:latin typeface="Liberation Sans"/>
              </a:rPr>
              <a:t>plan 0: 	If regular user, do: 1-2-5. </a:t>
            </a:r>
            <a:br>
              <a:rPr lang="en-GB" sz="2800" dirty="0">
                <a:solidFill>
                  <a:schemeClr val="tx1"/>
                </a:solidFill>
                <a:latin typeface="Liberation Sans"/>
              </a:rPr>
            </a:br>
            <a:r>
              <a:rPr lang="en-GB" sz="2800" dirty="0">
                <a:solidFill>
                  <a:schemeClr val="tx1"/>
                </a:solidFill>
                <a:latin typeface="Liberation Sans"/>
              </a:rPr>
              <a:t>			If new user, do: 1-2-3-4-5.</a:t>
            </a:r>
          </a:p>
        </p:txBody>
      </p:sp>
    </p:spTree>
    <p:extLst>
      <p:ext uri="{BB962C8B-B14F-4D97-AF65-F5344CB8AC3E}">
        <p14:creationId xmlns:p14="http://schemas.microsoft.com/office/powerpoint/2010/main" val="495363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Task Analysis (Example)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988" y="1898533"/>
            <a:ext cx="8856984" cy="391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60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Task Analysis (Example)</a:t>
            </a:r>
          </a:p>
        </p:txBody>
      </p:sp>
      <p:sp>
        <p:nvSpPr>
          <p:cNvPr id="4" name="Rectangle 3"/>
          <p:cNvSpPr txBox="1">
            <a:spLocks noChangeArrowheads="1"/>
          </p:cNvSpPr>
          <p:nvPr/>
        </p:nvSpPr>
        <p:spPr>
          <a:xfrm>
            <a:off x="1097280" y="1737360"/>
            <a:ext cx="10058400" cy="484970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0" hangingPunct="0">
              <a:spcBef>
                <a:spcPts val="300"/>
              </a:spcBef>
            </a:pPr>
            <a:r>
              <a:rPr lang="en-US" sz="2400" dirty="0">
                <a:solidFill>
                  <a:schemeClr val="tx1"/>
                </a:solidFill>
              </a:rPr>
              <a:t>Getting requirements right, and early on, is crucial</a:t>
            </a:r>
          </a:p>
          <a:p>
            <a:pPr eaLnBrk="0" hangingPunct="0">
              <a:spcBef>
                <a:spcPts val="300"/>
              </a:spcBef>
            </a:pPr>
            <a:endParaRPr lang="en-US" sz="1000" dirty="0">
              <a:solidFill>
                <a:schemeClr val="tx1"/>
              </a:solidFill>
            </a:endParaRPr>
          </a:p>
          <a:p>
            <a:pPr eaLnBrk="0" hangingPunct="0">
              <a:spcBef>
                <a:spcPts val="300"/>
              </a:spcBef>
            </a:pPr>
            <a:r>
              <a:rPr lang="en-US" sz="2400" dirty="0">
                <a:solidFill>
                  <a:schemeClr val="tx1"/>
                </a:solidFill>
              </a:rPr>
              <a:t>There are different kinds of requirement, each is significant for interaction design</a:t>
            </a:r>
          </a:p>
          <a:p>
            <a:pPr eaLnBrk="0" hangingPunct="0">
              <a:spcBef>
                <a:spcPts val="300"/>
              </a:spcBef>
            </a:pPr>
            <a:endParaRPr lang="en-US" sz="1000" dirty="0">
              <a:solidFill>
                <a:schemeClr val="tx1"/>
              </a:solidFill>
            </a:endParaRPr>
          </a:p>
          <a:p>
            <a:pPr eaLnBrk="0" hangingPunct="0">
              <a:spcBef>
                <a:spcPts val="300"/>
              </a:spcBef>
            </a:pPr>
            <a:r>
              <a:rPr lang="en-US" sz="2400" dirty="0">
                <a:solidFill>
                  <a:schemeClr val="tx1"/>
                </a:solidFill>
              </a:rPr>
              <a:t>The most commonly-used techniques for data gathering are: questionnaires, interviews, focus groups, direct observation, studying documentation and researching similar products</a:t>
            </a:r>
          </a:p>
          <a:p>
            <a:pPr eaLnBrk="0" hangingPunct="0">
              <a:spcBef>
                <a:spcPts val="300"/>
              </a:spcBef>
            </a:pPr>
            <a:endParaRPr lang="en-US" sz="1000" dirty="0">
              <a:solidFill>
                <a:schemeClr val="tx1"/>
              </a:solidFill>
            </a:endParaRPr>
          </a:p>
          <a:p>
            <a:pPr eaLnBrk="0" hangingPunct="0">
              <a:spcBef>
                <a:spcPts val="300"/>
              </a:spcBef>
            </a:pPr>
            <a:r>
              <a:rPr lang="en-US" sz="2400" dirty="0">
                <a:solidFill>
                  <a:schemeClr val="tx1"/>
                </a:solidFill>
              </a:rPr>
              <a:t>Scenarios, use cases and essential use cases can be used to articulate existing and envisioned work practices</a:t>
            </a:r>
          </a:p>
          <a:p>
            <a:pPr eaLnBrk="0" hangingPunct="0">
              <a:spcBef>
                <a:spcPts val="300"/>
              </a:spcBef>
            </a:pPr>
            <a:endParaRPr lang="en-US" sz="1000" dirty="0">
              <a:solidFill>
                <a:schemeClr val="tx1"/>
              </a:solidFill>
            </a:endParaRPr>
          </a:p>
          <a:p>
            <a:pPr eaLnBrk="0" hangingPunct="0">
              <a:spcBef>
                <a:spcPts val="300"/>
              </a:spcBef>
            </a:pPr>
            <a:r>
              <a:rPr lang="en-US" sz="2400" dirty="0">
                <a:solidFill>
                  <a:schemeClr val="tx1"/>
                </a:solidFill>
              </a:rPr>
              <a:t>Task analysis techniques such as HTA help to investigate existing systems and practices</a:t>
            </a:r>
            <a:endParaRPr lang="en-GB" sz="2400" dirty="0">
              <a:solidFill>
                <a:schemeClr val="tx1"/>
              </a:solidFill>
            </a:endParaRPr>
          </a:p>
        </p:txBody>
      </p:sp>
    </p:spTree>
    <p:extLst>
      <p:ext uri="{BB962C8B-B14F-4D97-AF65-F5344CB8AC3E}">
        <p14:creationId xmlns:p14="http://schemas.microsoft.com/office/powerpoint/2010/main" val="1015959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C158-5CFC-4D33-B880-A802F729E96B}"/>
              </a:ext>
            </a:extLst>
          </p:cNvPr>
          <p:cNvSpPr>
            <a:spLocks noGrp="1"/>
          </p:cNvSpPr>
          <p:nvPr>
            <p:ph type="title"/>
          </p:nvPr>
        </p:nvSpPr>
        <p:spPr>
          <a:xfrm>
            <a:off x="1097280" y="286603"/>
            <a:ext cx="10058400" cy="1450757"/>
          </a:xfrm>
        </p:spPr>
        <p:txBody>
          <a:bodyPr>
            <a:normAutofit/>
          </a:bodyPr>
          <a:lstStyle/>
          <a:p>
            <a:r>
              <a:rPr lang="en-US"/>
              <a:t>Requirements gathering</a:t>
            </a:r>
            <a:endParaRPr lang="en-US"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664409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53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ig_10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1467" y="512154"/>
            <a:ext cx="10058399" cy="553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4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requirements</a:t>
            </a:r>
          </a:p>
        </p:txBody>
      </p:sp>
      <p:sp>
        <p:nvSpPr>
          <p:cNvPr id="3" name="Content Placeholder 2"/>
          <p:cNvSpPr>
            <a:spLocks noGrp="1"/>
          </p:cNvSpPr>
          <p:nvPr>
            <p:ph idx="1"/>
          </p:nvPr>
        </p:nvSpPr>
        <p:spPr>
          <a:xfrm>
            <a:off x="1097280" y="1845734"/>
            <a:ext cx="10058400" cy="4571999"/>
          </a:xfrm>
        </p:spPr>
        <p:txBody>
          <a:bodyPr>
            <a:normAutofit fontScale="92500" lnSpcReduction="10000"/>
          </a:bodyPr>
          <a:lstStyle/>
          <a:p>
            <a:r>
              <a:rPr lang="en-US" sz="2800" dirty="0"/>
              <a:t>Functional</a:t>
            </a:r>
          </a:p>
          <a:p>
            <a:pPr lvl="1"/>
            <a:r>
              <a:rPr lang="en-US" sz="2400" dirty="0"/>
              <a:t>What the system should do</a:t>
            </a:r>
          </a:p>
          <a:p>
            <a:r>
              <a:rPr lang="en-US" sz="2800" dirty="0"/>
              <a:t>Non-functional</a:t>
            </a:r>
          </a:p>
          <a:p>
            <a:pPr lvl="1"/>
            <a:r>
              <a:rPr lang="en-US" sz="2400" dirty="0"/>
              <a:t>Security</a:t>
            </a:r>
          </a:p>
          <a:p>
            <a:pPr lvl="1"/>
            <a:r>
              <a:rPr lang="en-US" sz="2400" dirty="0"/>
              <a:t>Response time</a:t>
            </a:r>
          </a:p>
          <a:p>
            <a:pPr lvl="1"/>
            <a:r>
              <a:rPr lang="en-US" sz="2400" dirty="0"/>
              <a:t>Theme</a:t>
            </a:r>
          </a:p>
          <a:p>
            <a:pPr lvl="1"/>
            <a:r>
              <a:rPr lang="en-US" sz="2400" dirty="0"/>
              <a:t>Etc.</a:t>
            </a:r>
          </a:p>
          <a:p>
            <a:r>
              <a:rPr lang="en-US" sz="2800" dirty="0"/>
              <a:t>Data</a:t>
            </a:r>
          </a:p>
          <a:p>
            <a:pPr lvl="1"/>
            <a:r>
              <a:rPr lang="en-US" sz="2400" dirty="0"/>
              <a:t>What type of data will be stored</a:t>
            </a:r>
          </a:p>
          <a:p>
            <a:pPr lvl="1"/>
            <a:r>
              <a:rPr lang="en-US" sz="2400" dirty="0"/>
              <a:t>How will that data be stored</a:t>
            </a:r>
          </a:p>
          <a:p>
            <a:pPr lvl="1"/>
            <a:r>
              <a:rPr lang="en-US" sz="2400" dirty="0"/>
              <a:t>In what format will that data be stored</a:t>
            </a:r>
          </a:p>
          <a:p>
            <a:pPr lvl="1"/>
            <a:r>
              <a:rPr lang="en-US" sz="2400" dirty="0"/>
              <a:t>Who will have access to that data</a:t>
            </a:r>
          </a:p>
        </p:txBody>
      </p:sp>
    </p:spTree>
    <p:extLst>
      <p:ext uri="{BB962C8B-B14F-4D97-AF65-F5344CB8AC3E}">
        <p14:creationId xmlns:p14="http://schemas.microsoft.com/office/powerpoint/2010/main" val="126873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user</a:t>
            </a:r>
          </a:p>
        </p:txBody>
      </p:sp>
      <p:sp>
        <p:nvSpPr>
          <p:cNvPr id="3" name="Content Placeholder 2"/>
          <p:cNvSpPr>
            <a:spLocks noGrp="1"/>
          </p:cNvSpPr>
          <p:nvPr>
            <p:ph idx="1"/>
          </p:nvPr>
        </p:nvSpPr>
        <p:spPr>
          <a:xfrm>
            <a:off x="1097280" y="1845734"/>
            <a:ext cx="10058400" cy="4453466"/>
          </a:xfrm>
        </p:spPr>
        <p:txBody>
          <a:bodyPr>
            <a:normAutofit/>
          </a:bodyPr>
          <a:lstStyle/>
          <a:p>
            <a:r>
              <a:rPr lang="en-US" sz="2800" dirty="0"/>
              <a:t>Users: Who are they?</a:t>
            </a:r>
          </a:p>
          <a:p>
            <a:pPr lvl="1"/>
            <a:r>
              <a:rPr lang="en-US" sz="2800" dirty="0"/>
              <a:t>Characteristics</a:t>
            </a:r>
          </a:p>
          <a:p>
            <a:pPr lvl="2"/>
            <a:r>
              <a:rPr lang="en-US" sz="2400" dirty="0"/>
              <a:t>Nationality</a:t>
            </a:r>
          </a:p>
          <a:p>
            <a:pPr lvl="2"/>
            <a:r>
              <a:rPr lang="en-US" sz="2400" dirty="0"/>
              <a:t>Educational background</a:t>
            </a:r>
          </a:p>
          <a:p>
            <a:pPr lvl="2"/>
            <a:r>
              <a:rPr lang="en-US" sz="2400" dirty="0"/>
              <a:t>Technology position</a:t>
            </a:r>
          </a:p>
          <a:p>
            <a:pPr lvl="1"/>
            <a:r>
              <a:rPr lang="en-US" sz="2800" dirty="0"/>
              <a:t>Familiarity with technology</a:t>
            </a:r>
          </a:p>
          <a:p>
            <a:pPr lvl="2"/>
            <a:r>
              <a:rPr lang="en-US" sz="2400" dirty="0"/>
              <a:t>Novice: Prompted, guided, constrained, hand-held, clear</a:t>
            </a:r>
          </a:p>
          <a:p>
            <a:pPr lvl="2"/>
            <a:r>
              <a:rPr lang="en-US" sz="2400" dirty="0"/>
              <a:t>Expert: Flexibility, access, control</a:t>
            </a:r>
          </a:p>
          <a:p>
            <a:pPr lvl="2"/>
            <a:r>
              <a:rPr lang="en-US" sz="2400" dirty="0"/>
              <a:t>Frequent: Short cuts</a:t>
            </a:r>
          </a:p>
          <a:p>
            <a:pPr lvl="2"/>
            <a:r>
              <a:rPr lang="en-US" sz="2400" dirty="0"/>
              <a:t>Casual / infrequent: Clear paths ahead and back</a:t>
            </a:r>
          </a:p>
        </p:txBody>
      </p:sp>
    </p:spTree>
    <p:extLst>
      <p:ext uri="{BB962C8B-B14F-4D97-AF65-F5344CB8AC3E}">
        <p14:creationId xmlns:p14="http://schemas.microsoft.com/office/powerpoint/2010/main" val="13419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Personas</a:t>
            </a:r>
          </a:p>
        </p:txBody>
      </p:sp>
      <p:sp>
        <p:nvSpPr>
          <p:cNvPr id="3" name="Content Placeholder 2"/>
          <p:cNvSpPr>
            <a:spLocks noGrp="1"/>
          </p:cNvSpPr>
          <p:nvPr>
            <p:ph idx="1"/>
          </p:nvPr>
        </p:nvSpPr>
        <p:spPr/>
        <p:txBody>
          <a:bodyPr>
            <a:normAutofit/>
          </a:bodyPr>
          <a:lstStyle/>
          <a:p>
            <a:r>
              <a:rPr lang="en-US" sz="2800" dirty="0"/>
              <a:t>Capture a set of user characteristics (a profile)</a:t>
            </a:r>
          </a:p>
          <a:p>
            <a:r>
              <a:rPr lang="en-US" sz="2800" dirty="0"/>
              <a:t>Not real people, but an amalgamation of real users</a:t>
            </a:r>
          </a:p>
          <a:p>
            <a:r>
              <a:rPr lang="en-US" sz="2800" dirty="0"/>
              <a:t>Should not be idealized, should be realized</a:t>
            </a:r>
          </a:p>
          <a:p>
            <a:r>
              <a:rPr lang="en-US" sz="2800" dirty="0"/>
              <a:t>Be detailed, make them real: Name, characteristics, background, goals, interests, etc.</a:t>
            </a:r>
          </a:p>
          <a:p>
            <a:r>
              <a:rPr lang="en-US" sz="2800" dirty="0"/>
              <a:t>Develop a small set of personas (perhaps two to represent each user group, have one be the primary user)</a:t>
            </a:r>
          </a:p>
        </p:txBody>
      </p:sp>
    </p:spTree>
    <p:extLst>
      <p:ext uri="{BB962C8B-B14F-4D97-AF65-F5344CB8AC3E}">
        <p14:creationId xmlns:p14="http://schemas.microsoft.com/office/powerpoint/2010/main" val="79666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Personas</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0542"/>
          <a:stretch>
            <a:fillRect/>
          </a:stretch>
        </p:blipFill>
        <p:spPr bwMode="auto">
          <a:xfrm>
            <a:off x="3403276" y="1846263"/>
            <a:ext cx="5445774"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3027987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2462</TotalTime>
  <Words>2007</Words>
  <Application>Microsoft Office PowerPoint</Application>
  <PresentationFormat>Widescreen</PresentationFormat>
  <Paragraphs>318</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Calibri Light</vt:lpstr>
      <vt:lpstr>Liberation Sans</vt:lpstr>
      <vt:lpstr>Retrospect</vt:lpstr>
      <vt:lpstr>Human-Computer Interaction</vt:lpstr>
      <vt:lpstr>Requirements gathering</vt:lpstr>
      <vt:lpstr>Requirements gathering</vt:lpstr>
      <vt:lpstr>Establishing requirements</vt:lpstr>
      <vt:lpstr>PowerPoint Presentation</vt:lpstr>
      <vt:lpstr>Different types of requirements</vt:lpstr>
      <vt:lpstr>Different types of user</vt:lpstr>
      <vt:lpstr>Personas</vt:lpstr>
      <vt:lpstr>Personas</vt:lpstr>
      <vt:lpstr>Personas</vt:lpstr>
      <vt:lpstr>PowerPoint Presentation</vt:lpstr>
      <vt:lpstr>PowerPoint Presentation</vt:lpstr>
      <vt:lpstr>PowerPoint Presentation</vt:lpstr>
      <vt:lpstr>PowerPoint Presentation</vt:lpstr>
      <vt:lpstr>PowerPoint Presentation</vt:lpstr>
      <vt:lpstr>Scenarios</vt:lpstr>
      <vt:lpstr>PowerPoint Presentation</vt:lpstr>
      <vt:lpstr>PowerPoint Presentation</vt:lpstr>
      <vt:lpstr>PowerPoint Presentation</vt:lpstr>
      <vt:lpstr>PowerPoint Presentation</vt:lpstr>
      <vt:lpstr>PowerPoint Presentation</vt:lpstr>
      <vt:lpstr>Data gathering</vt:lpstr>
      <vt:lpstr>Data gathering</vt:lpstr>
      <vt:lpstr>Data gathering</vt:lpstr>
      <vt:lpstr>Data gathering</vt:lpstr>
      <vt:lpstr>Data gathering</vt:lpstr>
      <vt:lpstr>Data gathering</vt:lpstr>
      <vt:lpstr>Data gathering</vt:lpstr>
      <vt:lpstr>Data gathering</vt:lpstr>
      <vt:lpstr>Data gathering</vt:lpstr>
      <vt:lpstr>Contextual inquiry</vt:lpstr>
      <vt:lpstr>Concerns of Data Gathering</vt:lpstr>
      <vt:lpstr>Concerns of Data Gathering (continued)</vt:lpstr>
      <vt:lpstr>Concerns of Data Gathering (continued)</vt:lpstr>
      <vt:lpstr>Data gathering guidelines</vt:lpstr>
      <vt:lpstr>Data interpretation and analysis</vt:lpstr>
      <vt:lpstr>Use cases</vt:lpstr>
      <vt:lpstr>Use case (Normal course)</vt:lpstr>
      <vt:lpstr>Use case (Alternative courses)</vt:lpstr>
      <vt:lpstr>Use case diagram</vt:lpstr>
      <vt:lpstr>Essential use cases</vt:lpstr>
      <vt:lpstr>Essential use cases</vt:lpstr>
      <vt:lpstr>Task Analysis</vt:lpstr>
      <vt:lpstr>Task Analysis (Example)</vt:lpstr>
      <vt:lpstr>Hierarchical Task Analysis (Example)</vt:lpstr>
      <vt:lpstr>Hierarchical Task Analysis (Example)</vt:lpstr>
      <vt:lpstr>Requirements gathering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dc:title>
  <dc:creator>Darren Denenberg</dc:creator>
  <cp:lastModifiedBy>Darren Denenberg</cp:lastModifiedBy>
  <cp:revision>59</cp:revision>
  <cp:lastPrinted>2016-01-27T20:40:21Z</cp:lastPrinted>
  <dcterms:created xsi:type="dcterms:W3CDTF">2015-12-14T21:53:23Z</dcterms:created>
  <dcterms:modified xsi:type="dcterms:W3CDTF">2019-07-23T23:49:03Z</dcterms:modified>
</cp:coreProperties>
</file>