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92" r:id="rId3"/>
    <p:sldId id="257" r:id="rId4"/>
    <p:sldId id="290" r:id="rId5"/>
    <p:sldId id="295" r:id="rId6"/>
    <p:sldId id="296" r:id="rId7"/>
    <p:sldId id="297" r:id="rId8"/>
    <p:sldId id="298" r:id="rId9"/>
    <p:sldId id="306" r:id="rId10"/>
    <p:sldId id="307" r:id="rId11"/>
    <p:sldId id="308" r:id="rId12"/>
    <p:sldId id="309" r:id="rId13"/>
    <p:sldId id="303" r:id="rId14"/>
    <p:sldId id="294" r:id="rId15"/>
    <p:sldId id="305" r:id="rId16"/>
    <p:sldId id="299" r:id="rId17"/>
    <p:sldId id="300" r:id="rId18"/>
    <p:sldId id="301" r:id="rId19"/>
    <p:sldId id="302" r:id="rId20"/>
    <p:sldId id="304" r:id="rId21"/>
    <p:sldId id="293" r:id="rId2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655"/>
  </p:normalViewPr>
  <p:slideViewPr>
    <p:cSldViewPr snapToGrid="0" snapToObjects="1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7/15/2019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7/15/2019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7/15/2019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7/15/2019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7/15/2019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7/15/2019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Human Computer Interaction (HCI, HCC)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Process</a:t>
            </a:r>
          </a:p>
        </p:txBody>
      </p:sp>
    </p:spTree>
    <p:extLst>
      <p:ext uri="{BB962C8B-B14F-4D97-AF65-F5344CB8AC3E}">
        <p14:creationId xmlns:p14="http://schemas.microsoft.com/office/powerpoint/2010/main" val="140603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basic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80906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Design alternatives</a:t>
            </a:r>
          </a:p>
          <a:p>
            <a:pPr lvl="1">
              <a:lnSpc>
                <a:spcPct val="80000"/>
              </a:lnSpc>
            </a:pPr>
            <a:r>
              <a:rPr lang="en-US" sz="2600" dirty="0">
                <a:solidFill>
                  <a:schemeClr val="tx1"/>
                </a:solidFill>
              </a:rPr>
              <a:t>Based on previous activity</a:t>
            </a:r>
          </a:p>
          <a:p>
            <a:pPr lvl="1">
              <a:lnSpc>
                <a:spcPct val="80000"/>
              </a:lnSpc>
            </a:pPr>
            <a:r>
              <a:rPr lang="en-US" sz="2600" dirty="0">
                <a:solidFill>
                  <a:schemeClr val="tx1"/>
                </a:solidFill>
              </a:rPr>
              <a:t>Two distinct yet related sub-activities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solidFill>
                  <a:schemeClr val="tx1"/>
                </a:solidFill>
              </a:rPr>
              <a:t>Conceptual design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solidFill>
                  <a:schemeClr val="tx1"/>
                </a:solidFill>
              </a:rPr>
              <a:t>Concrete design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Alternatives are always considered, all the time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How do you create these alternatives? Where do you begin?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solidFill>
                  <a:schemeClr val="tx1"/>
                </a:solidFill>
              </a:rPr>
              <a:t>Brainstorm (Group / Individual)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solidFill>
                  <a:schemeClr val="tx1"/>
                </a:solidFill>
              </a:rPr>
              <a:t>Random sketches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solidFill>
                  <a:schemeClr val="tx1"/>
                </a:solidFill>
              </a:rPr>
              <a:t>The Drawer / Inspirations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solidFill>
                  <a:schemeClr val="tx1"/>
                </a:solidFill>
              </a:rPr>
              <a:t>Design Jam</a:t>
            </a:r>
          </a:p>
          <a:p>
            <a:pPr lvl="1">
              <a:lnSpc>
                <a:spcPct val="80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66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basic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80906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Prototyping</a:t>
            </a:r>
          </a:p>
          <a:p>
            <a:pPr lvl="1">
              <a:lnSpc>
                <a:spcPct val="80000"/>
              </a:lnSpc>
            </a:pPr>
            <a:r>
              <a:rPr lang="en-US" sz="2600" dirty="0">
                <a:solidFill>
                  <a:schemeClr val="tx1"/>
                </a:solidFill>
              </a:rPr>
              <a:t>Very powerful method of user feedback</a:t>
            </a:r>
          </a:p>
          <a:p>
            <a:pPr lvl="1">
              <a:lnSpc>
                <a:spcPct val="80000"/>
              </a:lnSpc>
            </a:pPr>
            <a:r>
              <a:rPr lang="en-US" sz="2600" dirty="0">
                <a:solidFill>
                  <a:schemeClr val="tx1"/>
                </a:solidFill>
              </a:rPr>
              <a:t>Many different types</a:t>
            </a:r>
          </a:p>
          <a:p>
            <a:pPr lvl="2">
              <a:lnSpc>
                <a:spcPct val="80000"/>
              </a:lnSpc>
            </a:pPr>
            <a:r>
              <a:rPr lang="en-US" sz="2200" dirty="0">
                <a:solidFill>
                  <a:schemeClr val="tx1"/>
                </a:solidFill>
              </a:rPr>
              <a:t>Functionality is not always necessary</a:t>
            </a:r>
          </a:p>
          <a:p>
            <a:pPr lvl="2">
              <a:lnSpc>
                <a:spcPct val="80000"/>
              </a:lnSpc>
            </a:pPr>
            <a:r>
              <a:rPr lang="en-US" sz="2200" dirty="0">
                <a:solidFill>
                  <a:schemeClr val="tx1"/>
                </a:solidFill>
              </a:rPr>
              <a:t>Can be conceptual or concrete</a:t>
            </a:r>
          </a:p>
          <a:p>
            <a:pPr lvl="1">
              <a:lnSpc>
                <a:spcPct val="80000"/>
              </a:lnSpc>
            </a:pPr>
            <a:r>
              <a:rPr lang="en-US" sz="2600" dirty="0">
                <a:solidFill>
                  <a:schemeClr val="tx1"/>
                </a:solidFill>
              </a:rPr>
              <a:t>Can be done at various stages</a:t>
            </a:r>
            <a:endParaRPr lang="en-US" sz="2400" dirty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22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basic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80906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Evaluating</a:t>
            </a:r>
          </a:p>
          <a:p>
            <a:pPr lvl="1">
              <a:lnSpc>
                <a:spcPct val="80000"/>
              </a:lnSpc>
            </a:pPr>
            <a:r>
              <a:rPr lang="en-US" sz="2600" dirty="0">
                <a:solidFill>
                  <a:schemeClr val="tx1"/>
                </a:solidFill>
              </a:rPr>
              <a:t>Different types of evaluation</a:t>
            </a:r>
          </a:p>
          <a:p>
            <a:pPr lvl="1">
              <a:lnSpc>
                <a:spcPct val="80000"/>
              </a:lnSpc>
            </a:pPr>
            <a:r>
              <a:rPr lang="en-US" sz="2600" dirty="0">
                <a:solidFill>
                  <a:schemeClr val="tx1"/>
                </a:solidFill>
              </a:rPr>
              <a:t>Can take place at different times, with different people</a:t>
            </a:r>
          </a:p>
          <a:p>
            <a:pPr lvl="1">
              <a:lnSpc>
                <a:spcPct val="80000"/>
              </a:lnSpc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527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Interaction design lifecycle (</a:t>
            </a:r>
            <a:r>
              <a:rPr lang="en-US" dirty="0" err="1"/>
              <a:t>Preece</a:t>
            </a:r>
            <a:r>
              <a:rPr lang="en-US" dirty="0"/>
              <a:t>)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808" y="1846263"/>
            <a:ext cx="7321343" cy="4452937"/>
          </a:xfrm>
        </p:spPr>
      </p:pic>
    </p:spTree>
    <p:extLst>
      <p:ext uri="{BB962C8B-B14F-4D97-AF65-F5344CB8AC3E}">
        <p14:creationId xmlns:p14="http://schemas.microsoft.com/office/powerpoint/2010/main" val="1476517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HCI Design process (McCracken)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3813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Needs analysis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User and task analysis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Functional analysis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Requirements analysis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Setting usability specifications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Design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Prototyping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Evaluation</a:t>
            </a:r>
          </a:p>
          <a:p>
            <a:pPr>
              <a:lnSpc>
                <a:spcPct val="80000"/>
              </a:lnSpc>
            </a:pPr>
            <a:endParaRPr lang="en-US" sz="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824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HCI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3813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Some practical issues</a:t>
            </a:r>
          </a:p>
          <a:p>
            <a:pPr lvl="1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Who are the users?</a:t>
            </a:r>
          </a:p>
          <a:p>
            <a:pPr lvl="1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What are ‘needs’?</a:t>
            </a:r>
          </a:p>
          <a:p>
            <a:pPr lvl="1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Where do we find alternatives?</a:t>
            </a:r>
          </a:p>
          <a:p>
            <a:pPr lvl="1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How to choose among alternatives</a:t>
            </a:r>
          </a:p>
          <a:p>
            <a:pPr lvl="1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How to integrate interaction design activities in other lifecycle models?</a:t>
            </a:r>
          </a:p>
          <a:p>
            <a:pPr>
              <a:lnSpc>
                <a:spcPct val="80000"/>
              </a:lnSpc>
            </a:pPr>
            <a:endParaRPr lang="en-US" sz="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375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are the users and stakeholders?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3813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Not as obvious as it might seem</a:t>
            </a:r>
            <a:endParaRPr lang="en-US" sz="600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</a:pPr>
            <a:r>
              <a:rPr lang="en-US" sz="2000" dirty="0">
                <a:solidFill>
                  <a:schemeClr val="tx1"/>
                </a:solidFill>
              </a:rPr>
              <a:t>Those who interact directly with the product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solidFill>
                  <a:schemeClr val="tx1"/>
                </a:solidFill>
              </a:rPr>
              <a:t>Those who manage direct users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solidFill>
                  <a:schemeClr val="tx1"/>
                </a:solidFill>
              </a:rPr>
              <a:t>Those who receive output from the product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solidFill>
                  <a:schemeClr val="tx1"/>
                </a:solidFill>
              </a:rPr>
              <a:t>Those who make decisions involving, or because of, the product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solidFill>
                  <a:schemeClr val="tx1"/>
                </a:solidFill>
              </a:rPr>
              <a:t>Those who make the purchasing decisions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solidFill>
                  <a:schemeClr val="tx1"/>
                </a:solidFill>
              </a:rPr>
              <a:t>Those who use competitor’s products</a:t>
            </a:r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chemeClr val="tx1"/>
                </a:solidFill>
              </a:rPr>
              <a:t>Three categories of user (Eason, 1987)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solidFill>
                  <a:schemeClr val="tx1"/>
                </a:solidFill>
              </a:rPr>
              <a:t>Primary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solidFill>
                  <a:schemeClr val="tx1"/>
                </a:solidFill>
              </a:rPr>
              <a:t>Secondary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solidFill>
                  <a:schemeClr val="tx1"/>
                </a:solidFill>
              </a:rPr>
              <a:t>Tertiary</a:t>
            </a:r>
          </a:p>
        </p:txBody>
      </p:sp>
    </p:spTree>
    <p:extLst>
      <p:ext uri="{BB962C8B-B14F-4D97-AF65-F5344CB8AC3E}">
        <p14:creationId xmlns:p14="http://schemas.microsoft.com/office/powerpoint/2010/main" val="1353341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are the users and stakeholders?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3813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Consider who the users and stakeholders might be for a:</a:t>
            </a:r>
            <a:endParaRPr lang="en-US" sz="600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</a:rPr>
              <a:t>Grocery store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</a:rPr>
              <a:t>Movie theater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</a:rPr>
              <a:t>Commercial airline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</a:rPr>
              <a:t>Concert hall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</a:rPr>
              <a:t>Funeral parlor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</a:rPr>
              <a:t>Hotel</a:t>
            </a:r>
          </a:p>
          <a:p>
            <a:pPr marL="201168" lvl="1" indent="0">
              <a:lnSpc>
                <a:spcPct val="100000"/>
              </a:lnSpc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</a:pPr>
            <a:r>
              <a:rPr lang="en-US" sz="2400" dirty="0">
                <a:solidFill>
                  <a:schemeClr val="tx1"/>
                </a:solidFill>
              </a:rPr>
              <a:t>How can you vest them?</a:t>
            </a:r>
          </a:p>
        </p:txBody>
      </p:sp>
    </p:spTree>
    <p:extLst>
      <p:ext uri="{BB962C8B-B14F-4D97-AF65-F5344CB8AC3E}">
        <p14:creationId xmlns:p14="http://schemas.microsoft.com/office/powerpoint/2010/main" val="7655098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user needs?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3813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Users don’t always know what is possible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Sometimes, not often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They often can’t tell you what they need to achieve their goal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solidFill>
                  <a:schemeClr val="tx1"/>
                </a:solidFill>
              </a:rPr>
              <a:t>Back to goal and task analysis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So look at existing tasks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The context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Required information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Who collaborates to achieve the goal?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Why is the task achieved the way it is?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Envisioned tasks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Can be rooted in existing behavior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Can be described as future scenarios</a:t>
            </a:r>
          </a:p>
        </p:txBody>
      </p:sp>
    </p:spTree>
    <p:extLst>
      <p:ext uri="{BB962C8B-B14F-4D97-AF65-F5344CB8AC3E}">
        <p14:creationId xmlns:p14="http://schemas.microsoft.com/office/powerpoint/2010/main" val="2466294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alternatives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72439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Humans normally stick to what works / what’s familiar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Previous experience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Familiarity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Brand loyalty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Social adherence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Considering alternatives is very important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This is true in all aspects of design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The designer’s job, in part, is to think creatively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How? 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Many ways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Many sources of inspiration</a:t>
            </a:r>
          </a:p>
        </p:txBody>
      </p:sp>
    </p:spTree>
    <p:extLst>
      <p:ext uri="{BB962C8B-B14F-4D97-AF65-F5344CB8AC3E}">
        <p14:creationId xmlns:p14="http://schemas.microsoft.com/office/powerpoint/2010/main" val="103259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HCI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80906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It is a process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Goal-directed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Problem solving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Informed by: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solidFill>
                  <a:schemeClr val="tx1"/>
                </a:solidFill>
              </a:rPr>
              <a:t>Intended use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solidFill>
                  <a:schemeClr val="tx1"/>
                </a:solidFill>
              </a:rPr>
              <a:t>Target domain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solidFill>
                  <a:schemeClr val="tx1"/>
                </a:solidFill>
              </a:rPr>
              <a:t>Materials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solidFill>
                  <a:schemeClr val="tx1"/>
                </a:solidFill>
              </a:rPr>
              <a:t>Cost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solidFill>
                  <a:schemeClr val="tx1"/>
                </a:solidFill>
              </a:rPr>
              <a:t>Feasibility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sz="2600" dirty="0"/>
              <a:t>Generating alternatives and choosing among them is paramount</a:t>
            </a:r>
          </a:p>
        </p:txBody>
      </p:sp>
    </p:spTree>
    <p:extLst>
      <p:ext uri="{BB962C8B-B14F-4D97-AF65-F5344CB8AC3E}">
        <p14:creationId xmlns:p14="http://schemas.microsoft.com/office/powerpoint/2010/main" val="6993676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select among alternatives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72439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Evaluation of prototypes with users and peers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In some cases, feasibility may not be there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Evaluate in terms of usability goals (which should be monitored throughout the process)</a:t>
            </a:r>
          </a:p>
          <a:p>
            <a:pPr lvl="1">
              <a:lnSpc>
                <a:spcPct val="80000"/>
              </a:lnSpc>
            </a:pPr>
            <a:r>
              <a:rPr lang="en-US" sz="2600" dirty="0">
                <a:solidFill>
                  <a:schemeClr val="tx1"/>
                </a:solidFill>
              </a:rPr>
              <a:t>Effectiveness</a:t>
            </a:r>
          </a:p>
          <a:p>
            <a:pPr lvl="1">
              <a:lnSpc>
                <a:spcPct val="80000"/>
              </a:lnSpc>
            </a:pPr>
            <a:r>
              <a:rPr lang="en-US" sz="2600" dirty="0">
                <a:solidFill>
                  <a:schemeClr val="tx1"/>
                </a:solidFill>
              </a:rPr>
              <a:t>Efficiency</a:t>
            </a:r>
          </a:p>
          <a:p>
            <a:pPr lvl="1">
              <a:lnSpc>
                <a:spcPct val="80000"/>
              </a:lnSpc>
            </a:pPr>
            <a:r>
              <a:rPr lang="en-US" sz="2600" dirty="0">
                <a:solidFill>
                  <a:schemeClr val="tx1"/>
                </a:solidFill>
              </a:rPr>
              <a:t>Safety</a:t>
            </a:r>
          </a:p>
          <a:p>
            <a:pPr lvl="1">
              <a:lnSpc>
                <a:spcPct val="80000"/>
              </a:lnSpc>
            </a:pPr>
            <a:r>
              <a:rPr lang="en-US" sz="2600" dirty="0">
                <a:solidFill>
                  <a:schemeClr val="tx1"/>
                </a:solidFill>
              </a:rPr>
              <a:t>Utility</a:t>
            </a:r>
          </a:p>
          <a:p>
            <a:pPr lvl="1">
              <a:lnSpc>
                <a:spcPct val="80000"/>
              </a:lnSpc>
            </a:pPr>
            <a:r>
              <a:rPr lang="en-US" sz="2600" dirty="0">
                <a:solidFill>
                  <a:schemeClr val="tx1"/>
                </a:solidFill>
              </a:rPr>
              <a:t>Learnability</a:t>
            </a:r>
          </a:p>
          <a:p>
            <a:pPr lvl="1">
              <a:lnSpc>
                <a:spcPct val="80000"/>
              </a:lnSpc>
            </a:pPr>
            <a:r>
              <a:rPr lang="en-US" sz="2600" dirty="0">
                <a:solidFill>
                  <a:schemeClr val="tx1"/>
                </a:solidFill>
              </a:rPr>
              <a:t>Memorability</a:t>
            </a:r>
          </a:p>
        </p:txBody>
      </p:sp>
    </p:spTree>
    <p:extLst>
      <p:ext uri="{BB962C8B-B14F-4D97-AF65-F5344CB8AC3E}">
        <p14:creationId xmlns:p14="http://schemas.microsoft.com/office/powerpoint/2010/main" val="3102972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80906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Four basic activities in the design process: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Establishing requirements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Designing alternatives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Prototyping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Evaluating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solidFill>
                  <a:schemeClr val="tx1"/>
                </a:solidFill>
              </a:rPr>
              <a:t>User-centered design is founded on three principles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Early focus on users and tasks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Empirical measurement using quantifiable and measurable usability criteria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Iterative design</a:t>
            </a:r>
          </a:p>
        </p:txBody>
      </p:sp>
    </p:spTree>
    <p:extLst>
      <p:ext uri="{BB962C8B-B14F-4D97-AF65-F5344CB8AC3E}">
        <p14:creationId xmlns:p14="http://schemas.microsoft.com/office/powerpoint/2010/main" val="3080123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HCI Design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Many roles (HCI designers, graphic designers/artists, tech writers, user reps, management reps, programmers)</a:t>
            </a:r>
          </a:p>
          <a:p>
            <a:r>
              <a:rPr lang="en-US" sz="2400" dirty="0"/>
              <a:t>Determining users’ needs, requirements</a:t>
            </a:r>
          </a:p>
          <a:p>
            <a:r>
              <a:rPr lang="en-US" sz="2400" dirty="0"/>
              <a:t>Must precede coding</a:t>
            </a:r>
          </a:p>
          <a:p>
            <a:r>
              <a:rPr lang="en-US" sz="2400" dirty="0"/>
              <a:t>Adhere to standard, accepted guidelines (for process, not necessarily design)</a:t>
            </a:r>
          </a:p>
          <a:p>
            <a:r>
              <a:rPr lang="en-US" sz="2400" dirty="0"/>
              <a:t>Evaluation throughout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97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HCI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80906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Reinforcing the role of the user</a:t>
            </a:r>
          </a:p>
          <a:p>
            <a:pPr marL="0" indent="0">
              <a:lnSpc>
                <a:spcPct val="80000"/>
              </a:lnSpc>
              <a:buNone/>
            </a:pPr>
            <a:endParaRPr lang="en-US" sz="800" dirty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Importance of involving users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800" dirty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Degrees of user involvement</a:t>
            </a:r>
          </a:p>
          <a:p>
            <a:pPr lvl="1">
              <a:lnSpc>
                <a:spcPct val="80000"/>
              </a:lnSpc>
            </a:pPr>
            <a:endParaRPr lang="en-US" sz="800" dirty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What is a user-centered approach?</a:t>
            </a:r>
          </a:p>
          <a:p>
            <a:pPr lvl="1">
              <a:lnSpc>
                <a:spcPct val="80000"/>
              </a:lnSpc>
            </a:pPr>
            <a:endParaRPr lang="en-US" sz="800" dirty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Four basic activities</a:t>
            </a:r>
            <a:endParaRPr lang="en-US" sz="24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864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involving users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80906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Expectation management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Realistic </a:t>
            </a:r>
            <a:r>
              <a:rPr lang="en-US" sz="2400">
                <a:solidFill>
                  <a:schemeClr val="tx1"/>
                </a:solidFill>
              </a:rPr>
              <a:t>expectations from </a:t>
            </a:r>
            <a:r>
              <a:rPr lang="en-US" sz="2400" dirty="0">
                <a:solidFill>
                  <a:schemeClr val="tx1"/>
                </a:solidFill>
              </a:rPr>
              <a:t>the beginning, on both parts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No surprises, and therefore no disappointments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Timely training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Communication, but no hype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Ownership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The users become active stakeholders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More likely to forgive or accept problems and limitations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Can make or break the acceptance, use and success of a product</a:t>
            </a:r>
            <a:endParaRPr lang="en-US" sz="24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443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Degrees of user involvement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80906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Member of the design team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Full-time: constant input, but lose touch with actual / all users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Part-time: intermittent input, and stressful to the user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Short term: Inconsistent during project duration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Long term: Consistent, but can also lose touch with actual / all users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Project updates and announcements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Reach a wider cross-section of users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Can be too one-way, need to ensure bi-directional flow of info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solidFill>
                  <a:schemeClr val="tx1"/>
                </a:solidFill>
              </a:rPr>
              <a:t>User involvement after product is released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solidFill>
                  <a:schemeClr val="tx1"/>
                </a:solidFill>
              </a:rPr>
              <a:t>Combination of these approaches</a:t>
            </a:r>
            <a:endParaRPr lang="en-US" sz="26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44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user-centered approach?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80906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Based on: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Early focus on users and tasks: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solidFill>
                  <a:schemeClr val="tx1"/>
                </a:solidFill>
              </a:rPr>
              <a:t>Cognitive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solidFill>
                  <a:schemeClr val="tx1"/>
                </a:solidFill>
              </a:rPr>
              <a:t>Behavioral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solidFill>
                  <a:schemeClr val="tx1"/>
                </a:solidFill>
              </a:rPr>
              <a:t>Anthropomorphic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Attitude</a:t>
            </a:r>
          </a:p>
          <a:p>
            <a:pPr lvl="1"/>
            <a:r>
              <a:rPr lang="en-US" sz="2400" dirty="0"/>
              <a:t>Empirical measurement</a:t>
            </a:r>
          </a:p>
          <a:p>
            <a:pPr lvl="2"/>
            <a:r>
              <a:rPr lang="en-US" sz="2000" dirty="0"/>
              <a:t>Observe, record, and analyze user reactions and performance to metrics (Scenarios, manuals, simulations, prototypes)</a:t>
            </a:r>
          </a:p>
          <a:p>
            <a:pPr lvl="1"/>
            <a:r>
              <a:rPr lang="en-US" sz="2400" dirty="0"/>
              <a:t>Iterative design</a:t>
            </a:r>
          </a:p>
          <a:p>
            <a:pPr lvl="2"/>
            <a:r>
              <a:rPr lang="en-US" sz="2000" dirty="0"/>
              <a:t>During user testing, find and fix issues, then re-test</a:t>
            </a:r>
          </a:p>
        </p:txBody>
      </p:sp>
    </p:spTree>
    <p:extLst>
      <p:ext uri="{BB962C8B-B14F-4D97-AF65-F5344CB8AC3E}">
        <p14:creationId xmlns:p14="http://schemas.microsoft.com/office/powerpoint/2010/main" val="2520188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3394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4" name="Straight Connector 23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25071" y="2085703"/>
            <a:ext cx="411480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84358" y="3345545"/>
            <a:ext cx="2631017" cy="2481832"/>
          </a:xfrm>
          <a:prstGeom prst="rect">
            <a:avLst/>
          </a:prstGeom>
          <a:solidFill>
            <a:srgbClr val="FFFFFF"/>
          </a:solidFill>
          <a:ln w="635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84358" y="691672"/>
            <a:ext cx="2636076" cy="2451078"/>
          </a:xfrm>
          <a:prstGeom prst="rect">
            <a:avLst/>
          </a:prstGeom>
          <a:solidFill>
            <a:srgbClr val="FFFFFF"/>
          </a:solidFill>
          <a:ln w="635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8185" y="3336707"/>
            <a:ext cx="2644595" cy="2490670"/>
          </a:xfrm>
          <a:prstGeom prst="rect">
            <a:avLst/>
          </a:prstGeom>
          <a:solidFill>
            <a:srgbClr val="FFFFFF"/>
          </a:solidFill>
          <a:ln w="635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A37BFBF-C348-486D-A8E6-F37E748195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7286" y="3718435"/>
            <a:ext cx="2305160" cy="164242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38E203F-649F-4A7E-BDE5-A376ECCEE0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0532" y="3649690"/>
            <a:ext cx="2331368" cy="177991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E2B4407-75F1-494C-9E0A-D5F5039A20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0630" y="1069659"/>
            <a:ext cx="2309420" cy="1674329"/>
          </a:xfrm>
          <a:prstGeom prst="rect">
            <a:avLst/>
          </a:prstGeom>
        </p:spPr>
      </p:pic>
      <p:sp>
        <p:nvSpPr>
          <p:cNvPr id="32" name="Rectangle 3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8185" y="691673"/>
            <a:ext cx="2644595" cy="2451078"/>
          </a:xfrm>
          <a:prstGeom prst="rect">
            <a:avLst/>
          </a:prstGeom>
          <a:solidFill>
            <a:srgbClr val="FFFFFF"/>
          </a:solidFill>
          <a:ln w="635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DF85ACE-CA8F-4A78-86F9-6628BF9412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60532" y="1069659"/>
            <a:ext cx="2339902" cy="17607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624" y="634946"/>
            <a:ext cx="4821283" cy="1450757"/>
          </a:xfrm>
        </p:spPr>
        <p:txBody>
          <a:bodyPr>
            <a:normAutofit/>
          </a:bodyPr>
          <a:lstStyle/>
          <a:p>
            <a:r>
              <a:rPr lang="en-US" dirty="0"/>
              <a:t>Four basic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624" y="2198915"/>
            <a:ext cx="4821283" cy="416879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Establish requirements</a:t>
            </a:r>
          </a:p>
          <a:p>
            <a:pPr lvl="1"/>
            <a:r>
              <a:rPr lang="en-US" dirty="0"/>
              <a:t>Requirements gathering</a:t>
            </a:r>
          </a:p>
          <a:p>
            <a:pPr lvl="1"/>
            <a:r>
              <a:rPr lang="en-US" dirty="0"/>
              <a:t>Card sorts / affinity diagrams</a:t>
            </a:r>
          </a:p>
          <a:p>
            <a:r>
              <a:rPr lang="en-US" dirty="0"/>
              <a:t>Design alternatives</a:t>
            </a:r>
          </a:p>
          <a:p>
            <a:pPr lvl="1"/>
            <a:r>
              <a:rPr lang="en-US" dirty="0"/>
              <a:t>Design Jam</a:t>
            </a:r>
          </a:p>
          <a:p>
            <a:pPr lvl="1"/>
            <a:r>
              <a:rPr lang="en-US" dirty="0"/>
              <a:t>Brainstorm</a:t>
            </a:r>
          </a:p>
          <a:p>
            <a:pPr lvl="1"/>
            <a:r>
              <a:rPr lang="en-US" dirty="0"/>
              <a:t>Sketch (maybe)</a:t>
            </a:r>
          </a:p>
          <a:p>
            <a:r>
              <a:rPr lang="en-US" dirty="0"/>
              <a:t>Develop prototypes</a:t>
            </a:r>
          </a:p>
          <a:p>
            <a:pPr lvl="1"/>
            <a:r>
              <a:rPr lang="en-US" dirty="0"/>
              <a:t>Sketch </a:t>
            </a:r>
          </a:p>
          <a:p>
            <a:pPr lvl="1"/>
            <a:r>
              <a:rPr lang="en-US" dirty="0"/>
              <a:t>Wireframe</a:t>
            </a:r>
          </a:p>
          <a:p>
            <a:pPr lvl="1"/>
            <a:r>
              <a:rPr lang="en-US" dirty="0"/>
              <a:t>Mockup</a:t>
            </a:r>
          </a:p>
          <a:p>
            <a:pPr lvl="1"/>
            <a:r>
              <a:rPr lang="en-US" dirty="0"/>
              <a:t>Prototype</a:t>
            </a:r>
          </a:p>
          <a:p>
            <a:r>
              <a:rPr lang="en-US" dirty="0"/>
              <a:t>Evaluate</a:t>
            </a:r>
          </a:p>
        </p:txBody>
      </p:sp>
    </p:spTree>
    <p:extLst>
      <p:ext uri="{BB962C8B-B14F-4D97-AF65-F5344CB8AC3E}">
        <p14:creationId xmlns:p14="http://schemas.microsoft.com/office/powerpoint/2010/main" val="1884873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basic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80906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Establish requirements</a:t>
            </a:r>
          </a:p>
          <a:p>
            <a:pPr lvl="1">
              <a:lnSpc>
                <a:spcPct val="80000"/>
              </a:lnSpc>
            </a:pPr>
            <a:r>
              <a:rPr lang="en-US" sz="2600" dirty="0">
                <a:solidFill>
                  <a:schemeClr val="tx1"/>
                </a:solidFill>
              </a:rPr>
              <a:t>What are you doing</a:t>
            </a:r>
          </a:p>
          <a:p>
            <a:pPr lvl="1">
              <a:lnSpc>
                <a:spcPct val="80000"/>
              </a:lnSpc>
            </a:pPr>
            <a:r>
              <a:rPr lang="en-US" sz="2600" dirty="0">
                <a:solidFill>
                  <a:schemeClr val="tx1"/>
                </a:solidFill>
              </a:rPr>
              <a:t>Why are you doing it</a:t>
            </a:r>
          </a:p>
          <a:p>
            <a:pPr lvl="1">
              <a:lnSpc>
                <a:spcPct val="80000"/>
              </a:lnSpc>
            </a:pPr>
            <a:r>
              <a:rPr lang="en-US" sz="2600" dirty="0">
                <a:solidFill>
                  <a:schemeClr val="tx1"/>
                </a:solidFill>
              </a:rPr>
              <a:t>Who are you doing it for</a:t>
            </a:r>
          </a:p>
          <a:p>
            <a:pPr lvl="2">
              <a:lnSpc>
                <a:spcPct val="80000"/>
              </a:lnSpc>
            </a:pPr>
            <a:r>
              <a:rPr lang="en-US" sz="2200" dirty="0">
                <a:solidFill>
                  <a:schemeClr val="tx1"/>
                </a:solidFill>
              </a:rPr>
              <a:t>What is their goal</a:t>
            </a:r>
          </a:p>
          <a:p>
            <a:pPr lvl="2">
              <a:lnSpc>
                <a:spcPct val="80000"/>
              </a:lnSpc>
            </a:pPr>
            <a:r>
              <a:rPr lang="en-US" sz="2200" dirty="0">
                <a:solidFill>
                  <a:schemeClr val="tx1"/>
                </a:solidFill>
              </a:rPr>
              <a:t>What are their wants</a:t>
            </a:r>
          </a:p>
          <a:p>
            <a:pPr lvl="2">
              <a:lnSpc>
                <a:spcPct val="80000"/>
              </a:lnSpc>
            </a:pPr>
            <a:r>
              <a:rPr lang="en-US" sz="2200" dirty="0">
                <a:solidFill>
                  <a:schemeClr val="tx1"/>
                </a:solidFill>
              </a:rPr>
              <a:t>What are their needs</a:t>
            </a:r>
          </a:p>
        </p:txBody>
      </p:sp>
    </p:spTree>
    <p:extLst>
      <p:ext uri="{BB962C8B-B14F-4D97-AF65-F5344CB8AC3E}">
        <p14:creationId xmlns:p14="http://schemas.microsoft.com/office/powerpoint/2010/main" val="150252078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10190</TotalTime>
  <Words>843</Words>
  <Application>Microsoft Office PowerPoint</Application>
  <PresentationFormat>Widescreen</PresentationFormat>
  <Paragraphs>190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Calibri</vt:lpstr>
      <vt:lpstr>Calibri Light</vt:lpstr>
      <vt:lpstr>Retrospect</vt:lpstr>
      <vt:lpstr>Human Computer Interaction (HCI, HCC)</vt:lpstr>
      <vt:lpstr>HCI Design</vt:lpstr>
      <vt:lpstr>HCI Design</vt:lpstr>
      <vt:lpstr>HCI Design</vt:lpstr>
      <vt:lpstr>Importance of involving users</vt:lpstr>
      <vt:lpstr>Degrees of user involvement</vt:lpstr>
      <vt:lpstr>What is a user-centered approach? </vt:lpstr>
      <vt:lpstr>Four basic activities</vt:lpstr>
      <vt:lpstr>Four basic activities</vt:lpstr>
      <vt:lpstr>Four basic activities</vt:lpstr>
      <vt:lpstr>Four basic activities</vt:lpstr>
      <vt:lpstr>Four basic activities</vt:lpstr>
      <vt:lpstr>Interaction design lifecycle (Preece)</vt:lpstr>
      <vt:lpstr>HCI Design process (McCracken)</vt:lpstr>
      <vt:lpstr>HCI Design</vt:lpstr>
      <vt:lpstr>Who are the users and stakeholders?</vt:lpstr>
      <vt:lpstr>Who are the users and stakeholders?</vt:lpstr>
      <vt:lpstr>What are user needs?</vt:lpstr>
      <vt:lpstr>Generating alternatives</vt:lpstr>
      <vt:lpstr>How to select among alternatives</vt:lpstr>
      <vt:lpstr>So: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Computer Interaction (HCI, HCC)</dc:title>
  <dc:creator>Darren Denenberg</dc:creator>
  <cp:lastModifiedBy>Darren Denenberg</cp:lastModifiedBy>
  <cp:revision>69</cp:revision>
  <cp:lastPrinted>2016-01-25T19:21:26Z</cp:lastPrinted>
  <dcterms:created xsi:type="dcterms:W3CDTF">2015-11-07T17:36:40Z</dcterms:created>
  <dcterms:modified xsi:type="dcterms:W3CDTF">2019-07-15T22:12:05Z</dcterms:modified>
</cp:coreProperties>
</file>