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8" r:id="rId12"/>
    <p:sldId id="267" r:id="rId13"/>
    <p:sldId id="269" r:id="rId14"/>
    <p:sldId id="274" r:id="rId15"/>
    <p:sldId id="265" r:id="rId16"/>
    <p:sldId id="271" r:id="rId17"/>
    <p:sldId id="272" r:id="rId18"/>
    <p:sldId id="273" r:id="rId19"/>
    <p:sldId id="270" r:id="rId20"/>
    <p:sldId id="289" r:id="rId21"/>
    <p:sldId id="275" r:id="rId22"/>
    <p:sldId id="276" r:id="rId23"/>
    <p:sldId id="278" r:id="rId24"/>
    <p:sldId id="279" r:id="rId25"/>
    <p:sldId id="287" r:id="rId26"/>
    <p:sldId id="290" r:id="rId27"/>
    <p:sldId id="288" r:id="rId28"/>
    <p:sldId id="277" r:id="rId29"/>
    <p:sldId id="281" r:id="rId30"/>
    <p:sldId id="282" r:id="rId31"/>
    <p:sldId id="283" r:id="rId32"/>
    <p:sldId id="284" r:id="rId33"/>
    <p:sldId id="286" r:id="rId34"/>
    <p:sldId id="285" r:id="rId35"/>
    <p:sldId id="280"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E5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0" d="100"/>
          <a:sy n="110" d="100"/>
        </p:scale>
        <p:origin x="55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8/8/2019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8/8/2019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8/8/2019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8/8/2019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8/8/2019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Fonts</a:t>
            </a:r>
          </a:p>
        </p:txBody>
      </p:sp>
      <p:sp>
        <p:nvSpPr>
          <p:cNvPr id="3" name="Subtitle 2"/>
          <p:cNvSpPr>
            <a:spLocks noGrp="1"/>
          </p:cNvSpPr>
          <p:nvPr>
            <p:ph type="subTitle" idx="1"/>
          </p:nvPr>
        </p:nvSpPr>
        <p:spPr/>
        <p:txBody>
          <a:bodyPr/>
          <a:lstStyle/>
          <a:p>
            <a:r>
              <a:rPr lang="en-US" dirty="0"/>
              <a:t>fonts</a:t>
            </a:r>
          </a:p>
        </p:txBody>
      </p:sp>
    </p:spTree>
    <p:extLst>
      <p:ext uri="{BB962C8B-B14F-4D97-AF65-F5344CB8AC3E}">
        <p14:creationId xmlns:p14="http://schemas.microsoft.com/office/powerpoint/2010/main" val="29439294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Snap ITC" panose="04040A07060A02020202" pitchFamily="82" charset="0"/>
              </a:rPr>
              <a:t>Fonts</a:t>
            </a:r>
          </a:p>
        </p:txBody>
      </p:sp>
      <p:sp>
        <p:nvSpPr>
          <p:cNvPr id="3" name="Subtitle 2"/>
          <p:cNvSpPr>
            <a:spLocks noGrp="1"/>
          </p:cNvSpPr>
          <p:nvPr>
            <p:ph type="subTitle" idx="1"/>
          </p:nvPr>
        </p:nvSpPr>
        <p:spPr/>
        <p:txBody>
          <a:bodyPr/>
          <a:lstStyle/>
          <a:p>
            <a:r>
              <a:rPr lang="en-US" dirty="0"/>
              <a:t>fonts</a:t>
            </a:r>
          </a:p>
        </p:txBody>
      </p:sp>
    </p:spTree>
    <p:extLst>
      <p:ext uri="{BB962C8B-B14F-4D97-AF65-F5344CB8AC3E}">
        <p14:creationId xmlns:p14="http://schemas.microsoft.com/office/powerpoint/2010/main" val="83668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Bernard MT Condensed" panose="02050806060905020404" pitchFamily="18" charset="0"/>
              </a:rPr>
              <a:t>Fonts</a:t>
            </a:r>
          </a:p>
        </p:txBody>
      </p:sp>
      <p:sp>
        <p:nvSpPr>
          <p:cNvPr id="3" name="Subtitle 2"/>
          <p:cNvSpPr>
            <a:spLocks noGrp="1"/>
          </p:cNvSpPr>
          <p:nvPr>
            <p:ph type="subTitle" idx="1"/>
          </p:nvPr>
        </p:nvSpPr>
        <p:spPr/>
        <p:txBody>
          <a:bodyPr/>
          <a:lstStyle/>
          <a:p>
            <a:r>
              <a:rPr lang="en-US" dirty="0"/>
              <a:t>fonts</a:t>
            </a:r>
          </a:p>
        </p:txBody>
      </p:sp>
    </p:spTree>
    <p:extLst>
      <p:ext uri="{BB962C8B-B14F-4D97-AF65-F5344CB8AC3E}">
        <p14:creationId xmlns:p14="http://schemas.microsoft.com/office/powerpoint/2010/main" val="2226641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Axure Handwriting" panose="020B0402020200020204" pitchFamily="34" charset="0"/>
              </a:rPr>
              <a:t>Fonts</a:t>
            </a:r>
          </a:p>
        </p:txBody>
      </p:sp>
      <p:sp>
        <p:nvSpPr>
          <p:cNvPr id="3" name="Subtitle 2"/>
          <p:cNvSpPr>
            <a:spLocks noGrp="1"/>
          </p:cNvSpPr>
          <p:nvPr>
            <p:ph type="subTitle" idx="1"/>
          </p:nvPr>
        </p:nvSpPr>
        <p:spPr/>
        <p:txBody>
          <a:bodyPr/>
          <a:lstStyle/>
          <a:p>
            <a:r>
              <a:rPr lang="en-US" dirty="0"/>
              <a:t>fonts</a:t>
            </a:r>
          </a:p>
        </p:txBody>
      </p:sp>
    </p:spTree>
    <p:extLst>
      <p:ext uri="{BB962C8B-B14F-4D97-AF65-F5344CB8AC3E}">
        <p14:creationId xmlns:p14="http://schemas.microsoft.com/office/powerpoint/2010/main" val="3133698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Comic Sans MS" panose="030F0702030302020204" pitchFamily="66" charset="0"/>
              </a:rPr>
              <a:t>Fonts</a:t>
            </a:r>
          </a:p>
        </p:txBody>
      </p:sp>
      <p:sp>
        <p:nvSpPr>
          <p:cNvPr id="3" name="Subtitle 2"/>
          <p:cNvSpPr>
            <a:spLocks noGrp="1"/>
          </p:cNvSpPr>
          <p:nvPr>
            <p:ph type="subTitle" idx="1"/>
          </p:nvPr>
        </p:nvSpPr>
        <p:spPr/>
        <p:txBody>
          <a:bodyPr/>
          <a:lstStyle/>
          <a:p>
            <a:r>
              <a:rPr lang="en-US" dirty="0"/>
              <a:t>fonts</a:t>
            </a:r>
          </a:p>
        </p:txBody>
      </p:sp>
    </p:spTree>
    <p:extLst>
      <p:ext uri="{BB962C8B-B14F-4D97-AF65-F5344CB8AC3E}">
        <p14:creationId xmlns:p14="http://schemas.microsoft.com/office/powerpoint/2010/main" val="31994565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Wide Latin" panose="020A0A07050505020404" pitchFamily="18" charset="0"/>
              </a:rPr>
              <a:t>Fonts</a:t>
            </a:r>
          </a:p>
        </p:txBody>
      </p:sp>
      <p:sp>
        <p:nvSpPr>
          <p:cNvPr id="3" name="Subtitle 2"/>
          <p:cNvSpPr>
            <a:spLocks noGrp="1"/>
          </p:cNvSpPr>
          <p:nvPr>
            <p:ph type="subTitle" idx="1"/>
          </p:nvPr>
        </p:nvSpPr>
        <p:spPr/>
        <p:txBody>
          <a:bodyPr/>
          <a:lstStyle/>
          <a:p>
            <a:r>
              <a:rPr lang="en-US" dirty="0"/>
              <a:t>fonts</a:t>
            </a:r>
          </a:p>
        </p:txBody>
      </p:sp>
    </p:spTree>
    <p:extLst>
      <p:ext uri="{BB962C8B-B14F-4D97-AF65-F5344CB8AC3E}">
        <p14:creationId xmlns:p14="http://schemas.microsoft.com/office/powerpoint/2010/main" val="21396801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Kunstler Script" panose="030304020206070D0D06" pitchFamily="66" charset="0"/>
              </a:rPr>
              <a:t>Fonts</a:t>
            </a:r>
          </a:p>
        </p:txBody>
      </p:sp>
      <p:sp>
        <p:nvSpPr>
          <p:cNvPr id="3" name="Subtitle 2"/>
          <p:cNvSpPr>
            <a:spLocks noGrp="1"/>
          </p:cNvSpPr>
          <p:nvPr>
            <p:ph type="subTitle" idx="1"/>
          </p:nvPr>
        </p:nvSpPr>
        <p:spPr/>
        <p:txBody>
          <a:bodyPr/>
          <a:lstStyle/>
          <a:p>
            <a:r>
              <a:rPr lang="en-US" dirty="0"/>
              <a:t>fonts</a:t>
            </a:r>
          </a:p>
        </p:txBody>
      </p:sp>
    </p:spTree>
    <p:extLst>
      <p:ext uri="{BB962C8B-B14F-4D97-AF65-F5344CB8AC3E}">
        <p14:creationId xmlns:p14="http://schemas.microsoft.com/office/powerpoint/2010/main" val="10568525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000" dirty="0">
                <a:latin typeface="Goudy Stout" panose="0202090407030B020401" pitchFamily="18" charset="0"/>
              </a:rPr>
              <a:t>Fonts</a:t>
            </a:r>
          </a:p>
        </p:txBody>
      </p:sp>
      <p:sp>
        <p:nvSpPr>
          <p:cNvPr id="3" name="Subtitle 2"/>
          <p:cNvSpPr>
            <a:spLocks noGrp="1"/>
          </p:cNvSpPr>
          <p:nvPr>
            <p:ph type="subTitle" idx="1"/>
          </p:nvPr>
        </p:nvSpPr>
        <p:spPr/>
        <p:txBody>
          <a:bodyPr/>
          <a:lstStyle/>
          <a:p>
            <a:r>
              <a:rPr lang="en-US" dirty="0"/>
              <a:t>fonts</a:t>
            </a:r>
          </a:p>
        </p:txBody>
      </p:sp>
    </p:spTree>
    <p:extLst>
      <p:ext uri="{BB962C8B-B14F-4D97-AF65-F5344CB8AC3E}">
        <p14:creationId xmlns:p14="http://schemas.microsoft.com/office/powerpoint/2010/main" val="42218590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Jokerman" panose="04090605060D06020702" pitchFamily="82" charset="0"/>
              </a:rPr>
              <a:t>Fonts</a:t>
            </a:r>
          </a:p>
        </p:txBody>
      </p:sp>
      <p:sp>
        <p:nvSpPr>
          <p:cNvPr id="3" name="Subtitle 2"/>
          <p:cNvSpPr>
            <a:spLocks noGrp="1"/>
          </p:cNvSpPr>
          <p:nvPr>
            <p:ph type="subTitle" idx="1"/>
          </p:nvPr>
        </p:nvSpPr>
        <p:spPr/>
        <p:txBody>
          <a:bodyPr/>
          <a:lstStyle/>
          <a:p>
            <a:r>
              <a:rPr lang="en-US" dirty="0"/>
              <a:t>fonts</a:t>
            </a:r>
          </a:p>
        </p:txBody>
      </p:sp>
    </p:spTree>
    <p:extLst>
      <p:ext uri="{BB962C8B-B14F-4D97-AF65-F5344CB8AC3E}">
        <p14:creationId xmlns:p14="http://schemas.microsoft.com/office/powerpoint/2010/main" val="3796756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Iron Maiden" panose="020B0603050302020204" pitchFamily="34" charset="0"/>
              </a:rPr>
              <a:t>Fonts</a:t>
            </a:r>
          </a:p>
        </p:txBody>
      </p:sp>
      <p:sp>
        <p:nvSpPr>
          <p:cNvPr id="3" name="Subtitle 2"/>
          <p:cNvSpPr>
            <a:spLocks noGrp="1"/>
          </p:cNvSpPr>
          <p:nvPr>
            <p:ph type="subTitle" idx="1"/>
          </p:nvPr>
        </p:nvSpPr>
        <p:spPr/>
        <p:txBody>
          <a:bodyPr/>
          <a:lstStyle/>
          <a:p>
            <a:r>
              <a:rPr lang="en-US" dirty="0"/>
              <a:t>fonts</a:t>
            </a:r>
          </a:p>
        </p:txBody>
      </p:sp>
    </p:spTree>
    <p:extLst>
      <p:ext uri="{BB962C8B-B14F-4D97-AF65-F5344CB8AC3E}">
        <p14:creationId xmlns:p14="http://schemas.microsoft.com/office/powerpoint/2010/main" val="21413885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Comic Sans MS" panose="030F0702030302020204" pitchFamily="66" charset="0"/>
              </a:rPr>
              <a:t>Fonts</a:t>
            </a:r>
          </a:p>
        </p:txBody>
      </p:sp>
      <p:sp>
        <p:nvSpPr>
          <p:cNvPr id="3" name="Subtitle 2"/>
          <p:cNvSpPr>
            <a:spLocks noGrp="1"/>
          </p:cNvSpPr>
          <p:nvPr>
            <p:ph type="subTitle" idx="1"/>
          </p:nvPr>
        </p:nvSpPr>
        <p:spPr/>
        <p:txBody>
          <a:bodyPr/>
          <a:lstStyle/>
          <a:p>
            <a:r>
              <a:rPr lang="en-US" dirty="0"/>
              <a:t>fonts</a:t>
            </a:r>
          </a:p>
        </p:txBody>
      </p:sp>
    </p:spTree>
    <p:extLst>
      <p:ext uri="{BB962C8B-B14F-4D97-AF65-F5344CB8AC3E}">
        <p14:creationId xmlns:p14="http://schemas.microsoft.com/office/powerpoint/2010/main" val="3355360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Algerian" panose="04020705040A02060702" pitchFamily="82" charset="0"/>
              </a:rPr>
              <a:t>Fonts</a:t>
            </a:r>
          </a:p>
        </p:txBody>
      </p:sp>
      <p:sp>
        <p:nvSpPr>
          <p:cNvPr id="3" name="Subtitle 2"/>
          <p:cNvSpPr>
            <a:spLocks noGrp="1"/>
          </p:cNvSpPr>
          <p:nvPr>
            <p:ph type="subTitle" idx="1"/>
          </p:nvPr>
        </p:nvSpPr>
        <p:spPr/>
        <p:txBody>
          <a:bodyPr/>
          <a:lstStyle/>
          <a:p>
            <a:r>
              <a:rPr lang="en-US" dirty="0"/>
              <a:t>fonts</a:t>
            </a:r>
          </a:p>
        </p:txBody>
      </p:sp>
    </p:spTree>
    <p:extLst>
      <p:ext uri="{BB962C8B-B14F-4D97-AF65-F5344CB8AC3E}">
        <p14:creationId xmlns:p14="http://schemas.microsoft.com/office/powerpoint/2010/main" val="23676600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Harrington" panose="04040505050A02020702" pitchFamily="82" charset="0"/>
              </a:rPr>
              <a:t>Fonts</a:t>
            </a:r>
          </a:p>
        </p:txBody>
      </p:sp>
      <p:sp>
        <p:nvSpPr>
          <p:cNvPr id="3" name="Subtitle 2"/>
          <p:cNvSpPr>
            <a:spLocks noGrp="1"/>
          </p:cNvSpPr>
          <p:nvPr>
            <p:ph type="subTitle" idx="1"/>
          </p:nvPr>
        </p:nvSpPr>
        <p:spPr/>
        <p:txBody>
          <a:bodyPr/>
          <a:lstStyle/>
          <a:p>
            <a:r>
              <a:rPr lang="en-US" dirty="0"/>
              <a:t>fonts</a:t>
            </a:r>
          </a:p>
        </p:txBody>
      </p:sp>
    </p:spTree>
    <p:extLst>
      <p:ext uri="{BB962C8B-B14F-4D97-AF65-F5344CB8AC3E}">
        <p14:creationId xmlns:p14="http://schemas.microsoft.com/office/powerpoint/2010/main" val="38236561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Wingdings" panose="05000000000000000000" pitchFamily="2" charset="2"/>
              </a:rPr>
              <a:t>Enough of that</a:t>
            </a:r>
          </a:p>
        </p:txBody>
      </p:sp>
      <p:sp>
        <p:nvSpPr>
          <p:cNvPr id="3" name="Subtitle 2"/>
          <p:cNvSpPr>
            <a:spLocks noGrp="1"/>
          </p:cNvSpPr>
          <p:nvPr>
            <p:ph type="subTitle" idx="1"/>
          </p:nvPr>
        </p:nvSpPr>
        <p:spPr/>
        <p:txBody>
          <a:bodyPr/>
          <a:lstStyle/>
          <a:p>
            <a:r>
              <a:rPr lang="en-US" dirty="0">
                <a:latin typeface="Wingdings" panose="05000000000000000000" pitchFamily="2" charset="2"/>
              </a:rPr>
              <a:t>fonts</a:t>
            </a:r>
          </a:p>
        </p:txBody>
      </p:sp>
    </p:spTree>
    <p:extLst>
      <p:ext uri="{BB962C8B-B14F-4D97-AF65-F5344CB8AC3E}">
        <p14:creationId xmlns:p14="http://schemas.microsoft.com/office/powerpoint/2010/main" val="9867219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Fonts</a:t>
            </a:r>
          </a:p>
        </p:txBody>
      </p:sp>
      <p:sp>
        <p:nvSpPr>
          <p:cNvPr id="3"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Arial</a:t>
            </a:r>
          </a:p>
          <a:p>
            <a:r>
              <a:rPr lang="en-US" dirty="0">
                <a:latin typeface="Times New Roman" panose="02020603050405020304" pitchFamily="18" charset="0"/>
                <a:cs typeface="Times New Roman" panose="02020603050405020304" pitchFamily="18" charset="0"/>
              </a:rPr>
              <a:t>Times New Roman</a:t>
            </a:r>
          </a:p>
          <a:p>
            <a:r>
              <a:rPr lang="en-US" dirty="0">
                <a:latin typeface="Century Gothic" panose="020B0502020202020204" pitchFamily="34" charset="0"/>
              </a:rPr>
              <a:t>Sans Serif (Century Gothic)</a:t>
            </a:r>
            <a:endParaRPr lang="en-US" dirty="0"/>
          </a:p>
          <a:p>
            <a:r>
              <a:rPr lang="en-US" dirty="0">
                <a:latin typeface="Georgia" panose="02040502050405020303" pitchFamily="18" charset="0"/>
              </a:rPr>
              <a:t>Georgia</a:t>
            </a:r>
          </a:p>
          <a:p>
            <a:r>
              <a:rPr lang="en-US" dirty="0">
                <a:latin typeface="Franklin Gothic Book" panose="020B0503020102020204" pitchFamily="34" charset="0"/>
              </a:rPr>
              <a:t>Franklin Gothic</a:t>
            </a:r>
          </a:p>
          <a:p>
            <a:r>
              <a:rPr lang="en-US" dirty="0">
                <a:latin typeface="Verdana" panose="020B0604030504040204" pitchFamily="34" charset="0"/>
                <a:ea typeface="Verdana" panose="020B0604030504040204" pitchFamily="34" charset="0"/>
                <a:cs typeface="Verdana" panose="020B0604030504040204" pitchFamily="34" charset="0"/>
              </a:rPr>
              <a:t>Verdana</a:t>
            </a:r>
          </a:p>
        </p:txBody>
      </p:sp>
    </p:spTree>
    <p:extLst>
      <p:ext uri="{BB962C8B-B14F-4D97-AF65-F5344CB8AC3E}">
        <p14:creationId xmlns:p14="http://schemas.microsoft.com/office/powerpoint/2010/main" val="41154717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 seems simple</a:t>
            </a:r>
          </a:p>
        </p:txBody>
      </p:sp>
      <p:sp>
        <p:nvSpPr>
          <p:cNvPr id="3" name="Content Placeholder 2"/>
          <p:cNvSpPr>
            <a:spLocks noGrp="1"/>
          </p:cNvSpPr>
          <p:nvPr>
            <p:ph idx="1"/>
          </p:nvPr>
        </p:nvSpPr>
        <p:spPr/>
        <p:txBody>
          <a:bodyPr/>
          <a:lstStyle/>
          <a:p>
            <a:r>
              <a:rPr lang="en-US" dirty="0"/>
              <a:t>Something as apparently basic as font choice requires consideration</a:t>
            </a:r>
          </a:p>
          <a:p>
            <a:pPr lvl="1"/>
            <a:r>
              <a:rPr lang="en-US" dirty="0"/>
              <a:t>Alignment</a:t>
            </a:r>
          </a:p>
          <a:p>
            <a:pPr lvl="1"/>
            <a:r>
              <a:rPr lang="en-US" dirty="0"/>
              <a:t>Contrast</a:t>
            </a:r>
          </a:p>
          <a:p>
            <a:pPr lvl="1"/>
            <a:r>
              <a:rPr lang="en-US" dirty="0"/>
              <a:t>Spacing</a:t>
            </a:r>
          </a:p>
          <a:p>
            <a:pPr lvl="1"/>
            <a:r>
              <a:rPr lang="en-US" dirty="0"/>
              <a:t>Serif (or not)</a:t>
            </a:r>
          </a:p>
          <a:p>
            <a:pPr lvl="1"/>
            <a:r>
              <a:rPr lang="en-US" dirty="0"/>
              <a:t>Lean</a:t>
            </a:r>
          </a:p>
          <a:p>
            <a:pPr lvl="1"/>
            <a:r>
              <a:rPr lang="en-US" dirty="0"/>
              <a:t>Bold / Underline / Italic / Ligature / Non-breaking space</a:t>
            </a:r>
          </a:p>
        </p:txBody>
      </p:sp>
    </p:spTree>
    <p:extLst>
      <p:ext uri="{BB962C8B-B14F-4D97-AF65-F5344CB8AC3E}">
        <p14:creationId xmlns:p14="http://schemas.microsoft.com/office/powerpoint/2010/main" val="5614100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 seems simple</a:t>
            </a:r>
          </a:p>
        </p:txBody>
      </p:sp>
      <p:sp>
        <p:nvSpPr>
          <p:cNvPr id="3" name="Content Placeholder 2"/>
          <p:cNvSpPr>
            <a:spLocks noGrp="1"/>
          </p:cNvSpPr>
          <p:nvPr>
            <p:ph idx="1"/>
          </p:nvPr>
        </p:nvSpPr>
        <p:spPr/>
        <p:txBody>
          <a:bodyPr/>
          <a:lstStyle/>
          <a:p>
            <a:r>
              <a:rPr lang="en-US" dirty="0">
                <a:latin typeface="Arial Narrow" panose="020B0606020202030204" pitchFamily="34" charset="0"/>
              </a:rPr>
              <a:t>Something</a:t>
            </a:r>
            <a:r>
              <a:rPr lang="en-US" dirty="0"/>
              <a:t> </a:t>
            </a:r>
            <a:r>
              <a:rPr lang="en-US" dirty="0">
                <a:latin typeface="Verdana" panose="020B0604030504040204" pitchFamily="34" charset="0"/>
                <a:ea typeface="Verdana" panose="020B0604030504040204" pitchFamily="34" charset="0"/>
                <a:cs typeface="Verdana" panose="020B0604030504040204" pitchFamily="34" charset="0"/>
              </a:rPr>
              <a:t>as</a:t>
            </a:r>
            <a:r>
              <a:rPr lang="en-US" dirty="0"/>
              <a:t> </a:t>
            </a:r>
            <a:r>
              <a:rPr lang="en-US" dirty="0">
                <a:latin typeface="Bernard MT Condensed" panose="02050806060905020404" pitchFamily="18" charset="0"/>
              </a:rPr>
              <a:t>apparently</a:t>
            </a:r>
            <a:r>
              <a:rPr lang="en-US" dirty="0"/>
              <a:t> </a:t>
            </a:r>
            <a:r>
              <a:rPr lang="en-US" dirty="0">
                <a:latin typeface="Cooper Black" panose="0208090404030B020404" pitchFamily="18" charset="0"/>
              </a:rPr>
              <a:t>basic</a:t>
            </a:r>
            <a:r>
              <a:rPr lang="en-US" dirty="0"/>
              <a:t> </a:t>
            </a:r>
            <a:r>
              <a:rPr lang="en-US" dirty="0">
                <a:latin typeface="Jokerman" panose="04090605060D06020702" pitchFamily="82" charset="0"/>
              </a:rPr>
              <a:t>as</a:t>
            </a:r>
            <a:r>
              <a:rPr lang="en-US" dirty="0"/>
              <a:t> </a:t>
            </a:r>
            <a:r>
              <a:rPr lang="en-US" dirty="0">
                <a:latin typeface="Berlin Sans FB Demi" panose="020E0802020502020306" pitchFamily="34" charset="0"/>
              </a:rPr>
              <a:t>font</a:t>
            </a:r>
            <a:r>
              <a:rPr lang="en-US" dirty="0"/>
              <a:t> </a:t>
            </a:r>
            <a:r>
              <a:rPr lang="en-US" dirty="0">
                <a:latin typeface="Curlz MT" panose="04040404050702020202" pitchFamily="82" charset="0"/>
              </a:rPr>
              <a:t>choice</a:t>
            </a:r>
            <a:r>
              <a:rPr lang="en-US" dirty="0"/>
              <a:t> </a:t>
            </a:r>
            <a:r>
              <a:rPr lang="en-US" dirty="0">
                <a:latin typeface="Gill Sans Ultra Bold" panose="020B0A02020104020203" pitchFamily="34" charset="0"/>
              </a:rPr>
              <a:t>requires</a:t>
            </a:r>
            <a:r>
              <a:rPr lang="en-US" dirty="0"/>
              <a:t> </a:t>
            </a:r>
            <a:r>
              <a:rPr lang="en-US" dirty="0">
                <a:latin typeface="Times New Roman" panose="02020603050405020304" pitchFamily="18" charset="0"/>
                <a:cs typeface="Times New Roman" panose="02020603050405020304" pitchFamily="18" charset="0"/>
              </a:rPr>
              <a:t>consideration</a:t>
            </a:r>
          </a:p>
          <a:p>
            <a:pPr marL="625475" lvl="1" indent="-168275"/>
            <a:r>
              <a:rPr lang="en-US" dirty="0"/>
              <a:t>Alignment</a:t>
            </a:r>
          </a:p>
          <a:p>
            <a:pPr lvl="1"/>
            <a:r>
              <a:rPr lang="en-US" dirty="0">
                <a:solidFill>
                  <a:schemeClr val="bg2">
                    <a:lumMod val="90000"/>
                  </a:schemeClr>
                </a:solidFill>
              </a:rPr>
              <a:t>Contrast</a:t>
            </a:r>
          </a:p>
          <a:p>
            <a:pPr lvl="1"/>
            <a:r>
              <a:rPr lang="en-US" dirty="0" err="1"/>
              <a:t>Sp</a:t>
            </a:r>
            <a:r>
              <a:rPr lang="en-US" dirty="0"/>
              <a:t> acing (</a:t>
            </a:r>
            <a:r>
              <a:rPr lang="en-US" dirty="0">
                <a:latin typeface="Courier New" panose="02070309020205020404" pitchFamily="49" charset="0"/>
                <a:cs typeface="Courier New" panose="02070309020205020404" pitchFamily="49" charset="0"/>
              </a:rPr>
              <a:t>Monospace</a:t>
            </a:r>
            <a:r>
              <a:rPr lang="en-US" dirty="0"/>
              <a:t> v. Proportional)</a:t>
            </a:r>
          </a:p>
          <a:p>
            <a:pPr lvl="1"/>
            <a:r>
              <a:rPr lang="en-US" dirty="0">
                <a:latin typeface="Times New Roman" panose="02020603050405020304" pitchFamily="18" charset="0"/>
                <a:cs typeface="Times New Roman" panose="02020603050405020304" pitchFamily="18" charset="0"/>
              </a:rPr>
              <a:t>Serif</a:t>
            </a:r>
            <a:r>
              <a:rPr lang="en-US" dirty="0"/>
              <a:t> (or not)</a:t>
            </a:r>
          </a:p>
          <a:p>
            <a:pPr lvl="1"/>
            <a:r>
              <a:rPr lang="en-US" dirty="0">
                <a:latin typeface="Segoe Print" panose="02000600000000000000" pitchFamily="2" charset="0"/>
              </a:rPr>
              <a:t>Lean</a:t>
            </a:r>
          </a:p>
          <a:p>
            <a:pPr lvl="1"/>
            <a:r>
              <a:rPr lang="en-US" b="1" dirty="0"/>
              <a:t>Bold</a:t>
            </a:r>
            <a:r>
              <a:rPr lang="en-US" dirty="0"/>
              <a:t> / </a:t>
            </a:r>
            <a:r>
              <a:rPr lang="en-US" u="sng" dirty="0"/>
              <a:t>Underline</a:t>
            </a:r>
            <a:r>
              <a:rPr lang="en-US" dirty="0"/>
              <a:t> / </a:t>
            </a:r>
            <a:r>
              <a:rPr lang="en-US" i="1" dirty="0"/>
              <a:t>Italic</a:t>
            </a:r>
            <a:r>
              <a:rPr lang="en-US" dirty="0"/>
              <a:t> / </a:t>
            </a:r>
            <a:r>
              <a:rPr lang="en-US" dirty="0" err="1"/>
              <a:t>Ligæture</a:t>
            </a:r>
            <a:r>
              <a:rPr lang="en-US" dirty="0"/>
              <a:t> / Non-breaking space</a:t>
            </a:r>
          </a:p>
          <a:p>
            <a:pPr lvl="1"/>
            <a:r>
              <a:rPr lang="en-US" dirty="0"/>
              <a:t>(Ultimately, we’re talking about “kerning”)</a:t>
            </a:r>
          </a:p>
        </p:txBody>
      </p:sp>
    </p:spTree>
    <p:extLst>
      <p:ext uri="{BB962C8B-B14F-4D97-AF65-F5344CB8AC3E}">
        <p14:creationId xmlns:p14="http://schemas.microsoft.com/office/powerpoint/2010/main" val="28006927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 seems simple (Courier)</a:t>
            </a:r>
          </a:p>
        </p:txBody>
      </p:sp>
      <p:sp>
        <p:nvSpPr>
          <p:cNvPr id="3" name="Content Placeholder 2"/>
          <p:cNvSpPr>
            <a:spLocks noGrp="1"/>
          </p:cNvSpPr>
          <p:nvPr>
            <p:ph idx="1"/>
          </p:nvPr>
        </p:nvSpPr>
        <p:spPr/>
        <p:txBody>
          <a:bodyPr>
            <a:normAutofit/>
          </a:bodyPr>
          <a:lstStyle/>
          <a:p>
            <a:pPr marL="0" indent="0">
              <a:lnSpc>
                <a:spcPct val="70000"/>
              </a:lnSpc>
              <a:buNone/>
            </a:pPr>
            <a:r>
              <a:rPr lang="en-US" dirty="0">
                <a:latin typeface="Courier New" panose="02070309020205020404" pitchFamily="49" charset="0"/>
                <a:cs typeface="Courier New" panose="02070309020205020404" pitchFamily="49" charset="0"/>
              </a:rPr>
              <a:t>// Hit (): return true if mouse is inside bug</a:t>
            </a:r>
          </a:p>
          <a:p>
            <a:pPr marL="0" indent="0">
              <a:lnSpc>
                <a:spcPct val="70000"/>
              </a:lnSpc>
              <a:buNone/>
            </a:pPr>
            <a:r>
              <a:rPr lang="en-US" dirty="0">
                <a:latin typeface="Courier New" panose="02070309020205020404" pitchFamily="49" charset="0"/>
                <a:cs typeface="Courier New" panose="02070309020205020404" pitchFamily="49" charset="0"/>
              </a:rPr>
              <a:t>// and update hit taken count</a:t>
            </a:r>
          </a:p>
          <a:p>
            <a:pPr marL="0" indent="0">
              <a:lnSpc>
                <a:spcPct val="70000"/>
              </a:lnSpc>
              <a:buNone/>
            </a:pPr>
            <a:r>
              <a:rPr lang="en-US" dirty="0">
                <a:latin typeface="Courier New" panose="02070309020205020404" pitchFamily="49" charset="0"/>
                <a:cs typeface="Courier New" panose="02070309020205020404" pitchFamily="49" charset="0"/>
              </a:rPr>
              <a:t>Bool Bug::</a:t>
            </a:r>
            <a:r>
              <a:rPr lang="en-US" dirty="0" err="1">
                <a:latin typeface="Courier New" panose="02070309020205020404" pitchFamily="49" charset="0"/>
                <a:cs typeface="Courier New" panose="02070309020205020404" pitchFamily="49" charset="0"/>
              </a:rPr>
              <a:t>IsHit</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const</a:t>
            </a:r>
            <a:r>
              <a:rPr lang="en-US" dirty="0">
                <a:latin typeface="Courier New" panose="02070309020205020404" pitchFamily="49" charset="0"/>
                <a:cs typeface="Courier New" panose="02070309020205020404" pitchFamily="49" charset="0"/>
              </a:rPr>
              <a:t> Position &amp;</a:t>
            </a:r>
            <a:r>
              <a:rPr lang="en-US" dirty="0" err="1">
                <a:latin typeface="Courier New" panose="02070309020205020404" pitchFamily="49" charset="0"/>
                <a:cs typeface="Courier New" panose="02070309020205020404" pitchFamily="49" charset="0"/>
              </a:rPr>
              <a:t>MousePosition</a:t>
            </a:r>
            <a:r>
              <a:rPr lang="en-US" dirty="0">
                <a:latin typeface="Courier New" panose="02070309020205020404" pitchFamily="49" charset="0"/>
                <a:cs typeface="Courier New" panose="02070309020205020404" pitchFamily="49" charset="0"/>
              </a:rPr>
              <a:t>) {</a:t>
            </a:r>
          </a:p>
          <a:p>
            <a:pPr marL="0" indent="0">
              <a:lnSpc>
                <a:spcPct val="70000"/>
              </a:lnSpc>
              <a:buNone/>
            </a:pPr>
            <a:r>
              <a:rPr lang="en-US" dirty="0">
                <a:latin typeface="Courier New" panose="02070309020205020404" pitchFamily="49" charset="0"/>
                <a:cs typeface="Courier New" panose="02070309020205020404" pitchFamily="49" charset="0"/>
              </a:rPr>
              <a:t>	if (</a:t>
            </a:r>
            <a:r>
              <a:rPr lang="en-US" dirty="0" err="1">
                <a:latin typeface="Courier New" panose="02070309020205020404" pitchFamily="49" charset="0"/>
                <a:cs typeface="Courier New" panose="02070309020205020404" pitchFamily="49" charset="0"/>
              </a:rPr>
              <a:t>GetBmp</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GetDirection</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IsInside</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MousePosition</a:t>
            </a:r>
            <a:r>
              <a:rPr lang="en-US" dirty="0">
                <a:latin typeface="Courier New" panose="02070309020205020404" pitchFamily="49" charset="0"/>
                <a:cs typeface="Courier New" panose="02070309020205020404" pitchFamily="49" charset="0"/>
              </a:rPr>
              <a:t>)) {</a:t>
            </a:r>
          </a:p>
          <a:p>
            <a:pPr marL="0" indent="0">
              <a:lnSpc>
                <a:spcPct val="70000"/>
              </a:lnSpc>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HitsTaken</a:t>
            </a:r>
            <a:r>
              <a:rPr lang="en-US" dirty="0">
                <a:latin typeface="Courier New" panose="02070309020205020404" pitchFamily="49" charset="0"/>
                <a:cs typeface="Courier New" panose="02070309020205020404" pitchFamily="49" charset="0"/>
              </a:rPr>
              <a:t>;</a:t>
            </a:r>
          </a:p>
          <a:p>
            <a:pPr marL="0" indent="0">
              <a:lnSpc>
                <a:spcPct val="70000"/>
              </a:lnSpc>
              <a:buNone/>
            </a:pPr>
            <a:r>
              <a:rPr lang="en-US" dirty="0">
                <a:latin typeface="Courier New" panose="02070309020205020404" pitchFamily="49" charset="0"/>
                <a:cs typeface="Courier New" panose="02070309020205020404" pitchFamily="49" charset="0"/>
              </a:rPr>
              <a:t>		return true;</a:t>
            </a:r>
          </a:p>
          <a:p>
            <a:pPr marL="0" indent="0">
              <a:lnSpc>
                <a:spcPct val="70000"/>
              </a:lnSpc>
              <a:buNone/>
            </a:pPr>
            <a:r>
              <a:rPr lang="en-US" dirty="0">
                <a:latin typeface="Courier New" panose="02070309020205020404" pitchFamily="49" charset="0"/>
                <a:cs typeface="Courier New" panose="02070309020205020404" pitchFamily="49" charset="0"/>
              </a:rPr>
              <a:t>	}</a:t>
            </a:r>
          </a:p>
          <a:p>
            <a:pPr marL="0" indent="0">
              <a:lnSpc>
                <a:spcPct val="70000"/>
              </a:lnSpc>
              <a:buNone/>
            </a:pPr>
            <a:r>
              <a:rPr lang="en-US" dirty="0">
                <a:latin typeface="Courier New" panose="02070309020205020404" pitchFamily="49" charset="0"/>
                <a:cs typeface="Courier New" panose="02070309020205020404" pitchFamily="49" charset="0"/>
              </a:rPr>
              <a:t>	else</a:t>
            </a:r>
          </a:p>
          <a:p>
            <a:pPr marL="0" indent="0">
              <a:lnSpc>
                <a:spcPct val="70000"/>
              </a:lnSpc>
              <a:buNone/>
            </a:pPr>
            <a:r>
              <a:rPr lang="en-US" dirty="0">
                <a:latin typeface="Courier New" panose="02070309020205020404" pitchFamily="49" charset="0"/>
                <a:cs typeface="Courier New" panose="02070309020205020404" pitchFamily="49" charset="0"/>
              </a:rPr>
              <a:t>		return false;</a:t>
            </a:r>
          </a:p>
          <a:p>
            <a:pPr marL="0" indent="0">
              <a:lnSpc>
                <a:spcPct val="70000"/>
              </a:lnSpc>
              <a:buNone/>
            </a:pPr>
            <a:r>
              <a:rPr lang="en-US" dirty="0">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36943348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 seems simple (Courier)</a:t>
            </a:r>
          </a:p>
        </p:txBody>
      </p:sp>
      <p:sp>
        <p:nvSpPr>
          <p:cNvPr id="3" name="Content Placeholder 2"/>
          <p:cNvSpPr>
            <a:spLocks noGrp="1"/>
          </p:cNvSpPr>
          <p:nvPr>
            <p:ph idx="1"/>
          </p:nvPr>
        </p:nvSpPr>
        <p:spPr/>
        <p:txBody>
          <a:bodyPr>
            <a:normAutofit/>
          </a:bodyPr>
          <a:lstStyle/>
          <a:p>
            <a:pPr marL="0" indent="0">
              <a:lnSpc>
                <a:spcPct val="70000"/>
              </a:lnSpc>
              <a:buNone/>
            </a:pPr>
            <a:r>
              <a:rPr lang="en-US" dirty="0">
                <a:latin typeface="Comic Sans MS" panose="030F0702030302020204" pitchFamily="66" charset="0"/>
                <a:cs typeface="Courier New" panose="02070309020205020404" pitchFamily="49" charset="0"/>
              </a:rPr>
              <a:t>// Hit (): return true if mouse is inside bug</a:t>
            </a:r>
          </a:p>
          <a:p>
            <a:pPr marL="0" indent="0">
              <a:lnSpc>
                <a:spcPct val="70000"/>
              </a:lnSpc>
              <a:buNone/>
            </a:pPr>
            <a:r>
              <a:rPr lang="en-US" dirty="0">
                <a:latin typeface="Comic Sans MS" panose="030F0702030302020204" pitchFamily="66" charset="0"/>
                <a:cs typeface="Courier New" panose="02070309020205020404" pitchFamily="49" charset="0"/>
              </a:rPr>
              <a:t>// and update hit taken count</a:t>
            </a:r>
          </a:p>
          <a:p>
            <a:pPr marL="0" indent="0">
              <a:lnSpc>
                <a:spcPct val="70000"/>
              </a:lnSpc>
              <a:buNone/>
            </a:pPr>
            <a:r>
              <a:rPr lang="en-US" dirty="0">
                <a:latin typeface="Comic Sans MS" panose="030F0702030302020204" pitchFamily="66" charset="0"/>
                <a:cs typeface="Courier New" panose="02070309020205020404" pitchFamily="49" charset="0"/>
              </a:rPr>
              <a:t>Bool Bug::</a:t>
            </a:r>
            <a:r>
              <a:rPr lang="en-US" dirty="0" err="1">
                <a:latin typeface="Comic Sans MS" panose="030F0702030302020204" pitchFamily="66" charset="0"/>
                <a:cs typeface="Courier New" panose="02070309020205020404" pitchFamily="49" charset="0"/>
              </a:rPr>
              <a:t>IsHit</a:t>
            </a:r>
            <a:r>
              <a:rPr lang="en-US" dirty="0">
                <a:latin typeface="Comic Sans MS" panose="030F0702030302020204" pitchFamily="66" charset="0"/>
                <a:cs typeface="Courier New" panose="02070309020205020404" pitchFamily="49" charset="0"/>
              </a:rPr>
              <a:t>(</a:t>
            </a:r>
            <a:r>
              <a:rPr lang="en-US" dirty="0" err="1">
                <a:latin typeface="Comic Sans MS" panose="030F0702030302020204" pitchFamily="66" charset="0"/>
                <a:cs typeface="Courier New" panose="02070309020205020404" pitchFamily="49" charset="0"/>
              </a:rPr>
              <a:t>const</a:t>
            </a:r>
            <a:r>
              <a:rPr lang="en-US" dirty="0">
                <a:latin typeface="Comic Sans MS" panose="030F0702030302020204" pitchFamily="66" charset="0"/>
                <a:cs typeface="Courier New" panose="02070309020205020404" pitchFamily="49" charset="0"/>
              </a:rPr>
              <a:t> Position &amp;</a:t>
            </a:r>
            <a:r>
              <a:rPr lang="en-US" dirty="0" err="1">
                <a:latin typeface="Comic Sans MS" panose="030F0702030302020204" pitchFamily="66" charset="0"/>
                <a:cs typeface="Courier New" panose="02070309020205020404" pitchFamily="49" charset="0"/>
              </a:rPr>
              <a:t>MousePosition</a:t>
            </a:r>
            <a:r>
              <a:rPr lang="en-US" dirty="0">
                <a:latin typeface="Comic Sans MS" panose="030F0702030302020204" pitchFamily="66" charset="0"/>
                <a:cs typeface="Courier New" panose="02070309020205020404" pitchFamily="49" charset="0"/>
              </a:rPr>
              <a:t>) {</a:t>
            </a:r>
          </a:p>
          <a:p>
            <a:pPr marL="0" indent="0">
              <a:lnSpc>
                <a:spcPct val="70000"/>
              </a:lnSpc>
              <a:buNone/>
            </a:pPr>
            <a:r>
              <a:rPr lang="en-US" dirty="0">
                <a:latin typeface="Comic Sans MS" panose="030F0702030302020204" pitchFamily="66" charset="0"/>
                <a:cs typeface="Courier New" panose="02070309020205020404" pitchFamily="49" charset="0"/>
              </a:rPr>
              <a:t>	if (</a:t>
            </a:r>
            <a:r>
              <a:rPr lang="en-US" dirty="0" err="1">
                <a:latin typeface="Comic Sans MS" panose="030F0702030302020204" pitchFamily="66" charset="0"/>
                <a:cs typeface="Courier New" panose="02070309020205020404" pitchFamily="49" charset="0"/>
              </a:rPr>
              <a:t>GetBmp</a:t>
            </a:r>
            <a:r>
              <a:rPr lang="en-US" dirty="0">
                <a:latin typeface="Comic Sans MS" panose="030F0702030302020204" pitchFamily="66" charset="0"/>
                <a:cs typeface="Courier New" panose="02070309020205020404" pitchFamily="49" charset="0"/>
              </a:rPr>
              <a:t>(</a:t>
            </a:r>
            <a:r>
              <a:rPr lang="en-US" dirty="0" err="1">
                <a:latin typeface="Comic Sans MS" panose="030F0702030302020204" pitchFamily="66" charset="0"/>
                <a:cs typeface="Courier New" panose="02070309020205020404" pitchFamily="49" charset="0"/>
              </a:rPr>
              <a:t>GetDirection</a:t>
            </a:r>
            <a:r>
              <a:rPr lang="en-US" dirty="0">
                <a:latin typeface="Comic Sans MS" panose="030F0702030302020204" pitchFamily="66" charset="0"/>
                <a:cs typeface="Courier New" panose="02070309020205020404" pitchFamily="49" charset="0"/>
              </a:rPr>
              <a:t>()).</a:t>
            </a:r>
            <a:r>
              <a:rPr lang="en-US" dirty="0" err="1">
                <a:latin typeface="Comic Sans MS" panose="030F0702030302020204" pitchFamily="66" charset="0"/>
                <a:cs typeface="Courier New" panose="02070309020205020404" pitchFamily="49" charset="0"/>
              </a:rPr>
              <a:t>IsInside</a:t>
            </a:r>
            <a:r>
              <a:rPr lang="en-US" dirty="0">
                <a:latin typeface="Comic Sans MS" panose="030F0702030302020204" pitchFamily="66" charset="0"/>
                <a:cs typeface="Courier New" panose="02070309020205020404" pitchFamily="49" charset="0"/>
              </a:rPr>
              <a:t>(</a:t>
            </a:r>
            <a:r>
              <a:rPr lang="en-US" dirty="0" err="1">
                <a:latin typeface="Comic Sans MS" panose="030F0702030302020204" pitchFamily="66" charset="0"/>
                <a:cs typeface="Courier New" panose="02070309020205020404" pitchFamily="49" charset="0"/>
              </a:rPr>
              <a:t>MousePosition</a:t>
            </a:r>
            <a:r>
              <a:rPr lang="en-US" dirty="0">
                <a:latin typeface="Comic Sans MS" panose="030F0702030302020204" pitchFamily="66" charset="0"/>
                <a:cs typeface="Courier New" panose="02070309020205020404" pitchFamily="49" charset="0"/>
              </a:rPr>
              <a:t>)) {</a:t>
            </a:r>
          </a:p>
          <a:p>
            <a:pPr marL="0" indent="0">
              <a:lnSpc>
                <a:spcPct val="70000"/>
              </a:lnSpc>
              <a:buNone/>
            </a:pPr>
            <a:r>
              <a:rPr lang="en-US" dirty="0">
                <a:latin typeface="Comic Sans MS" panose="030F0702030302020204" pitchFamily="66" charset="0"/>
                <a:cs typeface="Courier New" panose="02070309020205020404" pitchFamily="49" charset="0"/>
              </a:rPr>
              <a:t>		++</a:t>
            </a:r>
            <a:r>
              <a:rPr lang="en-US" dirty="0" err="1">
                <a:latin typeface="Comic Sans MS" panose="030F0702030302020204" pitchFamily="66" charset="0"/>
                <a:cs typeface="Courier New" panose="02070309020205020404" pitchFamily="49" charset="0"/>
              </a:rPr>
              <a:t>HitsTaken</a:t>
            </a:r>
            <a:r>
              <a:rPr lang="en-US" dirty="0">
                <a:latin typeface="Comic Sans MS" panose="030F0702030302020204" pitchFamily="66" charset="0"/>
                <a:cs typeface="Courier New" panose="02070309020205020404" pitchFamily="49" charset="0"/>
              </a:rPr>
              <a:t>;</a:t>
            </a:r>
          </a:p>
          <a:p>
            <a:pPr marL="0" indent="0">
              <a:lnSpc>
                <a:spcPct val="70000"/>
              </a:lnSpc>
              <a:buNone/>
            </a:pPr>
            <a:r>
              <a:rPr lang="en-US" dirty="0">
                <a:latin typeface="Comic Sans MS" panose="030F0702030302020204" pitchFamily="66" charset="0"/>
                <a:cs typeface="Courier New" panose="02070309020205020404" pitchFamily="49" charset="0"/>
              </a:rPr>
              <a:t>		return true;</a:t>
            </a:r>
          </a:p>
          <a:p>
            <a:pPr marL="0" indent="0">
              <a:lnSpc>
                <a:spcPct val="70000"/>
              </a:lnSpc>
              <a:buNone/>
            </a:pPr>
            <a:r>
              <a:rPr lang="en-US" dirty="0">
                <a:latin typeface="Comic Sans MS" panose="030F0702030302020204" pitchFamily="66" charset="0"/>
                <a:cs typeface="Courier New" panose="02070309020205020404" pitchFamily="49" charset="0"/>
              </a:rPr>
              <a:t>	}</a:t>
            </a:r>
          </a:p>
          <a:p>
            <a:pPr marL="0" indent="0">
              <a:lnSpc>
                <a:spcPct val="70000"/>
              </a:lnSpc>
              <a:buNone/>
            </a:pPr>
            <a:r>
              <a:rPr lang="en-US" dirty="0">
                <a:latin typeface="Comic Sans MS" panose="030F0702030302020204" pitchFamily="66" charset="0"/>
                <a:cs typeface="Courier New" panose="02070309020205020404" pitchFamily="49" charset="0"/>
              </a:rPr>
              <a:t>	else</a:t>
            </a:r>
          </a:p>
          <a:p>
            <a:pPr marL="0" indent="0">
              <a:lnSpc>
                <a:spcPct val="70000"/>
              </a:lnSpc>
              <a:buNone/>
            </a:pPr>
            <a:r>
              <a:rPr lang="en-US" dirty="0">
                <a:latin typeface="Comic Sans MS" panose="030F0702030302020204" pitchFamily="66" charset="0"/>
                <a:cs typeface="Courier New" panose="02070309020205020404" pitchFamily="49" charset="0"/>
              </a:rPr>
              <a:t>		return false;</a:t>
            </a:r>
          </a:p>
          <a:p>
            <a:pPr marL="0" indent="0">
              <a:lnSpc>
                <a:spcPct val="70000"/>
              </a:lnSpc>
              <a:buNone/>
            </a:pPr>
            <a:r>
              <a:rPr lang="en-US" dirty="0">
                <a:latin typeface="Comic Sans MS" panose="030F0702030302020204" pitchFamily="66" charset="0"/>
                <a:cs typeface="Courier New" panose="02070309020205020404" pitchFamily="49" charset="0"/>
              </a:rPr>
              <a:t>	}</a:t>
            </a:r>
          </a:p>
        </p:txBody>
      </p:sp>
    </p:spTree>
    <p:extLst>
      <p:ext uri="{BB962C8B-B14F-4D97-AF65-F5344CB8AC3E}">
        <p14:creationId xmlns:p14="http://schemas.microsoft.com/office/powerpoint/2010/main" val="26421789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 seems simple (Times new Roman)</a:t>
            </a:r>
          </a:p>
        </p:txBody>
      </p:sp>
      <p:sp>
        <p:nvSpPr>
          <p:cNvPr id="3" name="Content Placeholder 2"/>
          <p:cNvSpPr>
            <a:spLocks noGrp="1"/>
          </p:cNvSpPr>
          <p:nvPr>
            <p:ph idx="1"/>
          </p:nvPr>
        </p:nvSpPr>
        <p:spPr/>
        <p:txBody>
          <a:bodyPr>
            <a:normAutofit/>
          </a:bodyPr>
          <a:lstStyle/>
          <a:p>
            <a:pPr marL="0" indent="0">
              <a:lnSpc>
                <a:spcPct val="70000"/>
              </a:lnSpc>
              <a:buNone/>
            </a:pPr>
            <a:r>
              <a:rPr lang="en-US" dirty="0">
                <a:latin typeface="Edwardian Script ITC" panose="030303020407070D0804" pitchFamily="66" charset="0"/>
                <a:cs typeface="Times New Roman" panose="02020603050405020304" pitchFamily="18" charset="0"/>
              </a:rPr>
              <a:t>// Hit (): return true if mouse is inside bug</a:t>
            </a:r>
          </a:p>
          <a:p>
            <a:pPr marL="0" indent="0">
              <a:lnSpc>
                <a:spcPct val="70000"/>
              </a:lnSpc>
              <a:buNone/>
            </a:pPr>
            <a:r>
              <a:rPr lang="en-US" dirty="0">
                <a:latin typeface="Edwardian Script ITC" panose="030303020407070D0804" pitchFamily="66" charset="0"/>
                <a:cs typeface="Times New Roman" panose="02020603050405020304" pitchFamily="18" charset="0"/>
              </a:rPr>
              <a:t>// and update hit taken count</a:t>
            </a:r>
          </a:p>
          <a:p>
            <a:pPr marL="0" indent="0">
              <a:lnSpc>
                <a:spcPct val="70000"/>
              </a:lnSpc>
              <a:buNone/>
            </a:pPr>
            <a:r>
              <a:rPr lang="en-US" dirty="0">
                <a:latin typeface="Edwardian Script ITC" panose="030303020407070D0804" pitchFamily="66" charset="0"/>
                <a:cs typeface="Times New Roman" panose="02020603050405020304" pitchFamily="18" charset="0"/>
              </a:rPr>
              <a:t>Bool Bug::</a:t>
            </a:r>
            <a:r>
              <a:rPr lang="en-US" dirty="0" err="1">
                <a:latin typeface="Edwardian Script ITC" panose="030303020407070D0804" pitchFamily="66" charset="0"/>
                <a:cs typeface="Times New Roman" panose="02020603050405020304" pitchFamily="18" charset="0"/>
              </a:rPr>
              <a:t>IsHit</a:t>
            </a:r>
            <a:r>
              <a:rPr lang="en-US" dirty="0">
                <a:latin typeface="Edwardian Script ITC" panose="030303020407070D0804" pitchFamily="66" charset="0"/>
                <a:cs typeface="Times New Roman" panose="02020603050405020304" pitchFamily="18" charset="0"/>
              </a:rPr>
              <a:t>(</a:t>
            </a:r>
            <a:r>
              <a:rPr lang="en-US" dirty="0" err="1">
                <a:latin typeface="Edwardian Script ITC" panose="030303020407070D0804" pitchFamily="66" charset="0"/>
                <a:cs typeface="Times New Roman" panose="02020603050405020304" pitchFamily="18" charset="0"/>
              </a:rPr>
              <a:t>const</a:t>
            </a:r>
            <a:r>
              <a:rPr lang="en-US" dirty="0">
                <a:latin typeface="Edwardian Script ITC" panose="030303020407070D0804" pitchFamily="66" charset="0"/>
                <a:cs typeface="Times New Roman" panose="02020603050405020304" pitchFamily="18" charset="0"/>
              </a:rPr>
              <a:t> Position &amp;</a:t>
            </a:r>
            <a:r>
              <a:rPr lang="en-US" dirty="0" err="1">
                <a:latin typeface="Edwardian Script ITC" panose="030303020407070D0804" pitchFamily="66" charset="0"/>
                <a:cs typeface="Times New Roman" panose="02020603050405020304" pitchFamily="18" charset="0"/>
              </a:rPr>
              <a:t>MousePosition</a:t>
            </a:r>
            <a:r>
              <a:rPr lang="en-US" dirty="0">
                <a:latin typeface="Edwardian Script ITC" panose="030303020407070D0804" pitchFamily="66" charset="0"/>
                <a:cs typeface="Times New Roman" panose="02020603050405020304" pitchFamily="18" charset="0"/>
              </a:rPr>
              <a:t>) {</a:t>
            </a:r>
          </a:p>
          <a:p>
            <a:pPr marL="0" indent="0">
              <a:lnSpc>
                <a:spcPct val="70000"/>
              </a:lnSpc>
              <a:buNone/>
            </a:pPr>
            <a:r>
              <a:rPr lang="en-US" dirty="0">
                <a:latin typeface="Edwardian Script ITC" panose="030303020407070D0804" pitchFamily="66" charset="0"/>
                <a:cs typeface="Times New Roman" panose="02020603050405020304" pitchFamily="18" charset="0"/>
              </a:rPr>
              <a:t>	if (</a:t>
            </a:r>
            <a:r>
              <a:rPr lang="en-US" dirty="0" err="1">
                <a:latin typeface="Edwardian Script ITC" panose="030303020407070D0804" pitchFamily="66" charset="0"/>
                <a:cs typeface="Times New Roman" panose="02020603050405020304" pitchFamily="18" charset="0"/>
              </a:rPr>
              <a:t>GetBmp</a:t>
            </a:r>
            <a:r>
              <a:rPr lang="en-US" dirty="0">
                <a:latin typeface="Edwardian Script ITC" panose="030303020407070D0804" pitchFamily="66" charset="0"/>
                <a:cs typeface="Times New Roman" panose="02020603050405020304" pitchFamily="18" charset="0"/>
              </a:rPr>
              <a:t>(</a:t>
            </a:r>
            <a:r>
              <a:rPr lang="en-US" dirty="0" err="1">
                <a:latin typeface="Edwardian Script ITC" panose="030303020407070D0804" pitchFamily="66" charset="0"/>
                <a:cs typeface="Times New Roman" panose="02020603050405020304" pitchFamily="18" charset="0"/>
              </a:rPr>
              <a:t>GetDirection</a:t>
            </a:r>
            <a:r>
              <a:rPr lang="en-US" dirty="0">
                <a:latin typeface="Edwardian Script ITC" panose="030303020407070D0804" pitchFamily="66" charset="0"/>
                <a:cs typeface="Times New Roman" panose="02020603050405020304" pitchFamily="18" charset="0"/>
              </a:rPr>
              <a:t>()).</a:t>
            </a:r>
            <a:r>
              <a:rPr lang="en-US" dirty="0" err="1">
                <a:latin typeface="Edwardian Script ITC" panose="030303020407070D0804" pitchFamily="66" charset="0"/>
                <a:cs typeface="Times New Roman" panose="02020603050405020304" pitchFamily="18" charset="0"/>
              </a:rPr>
              <a:t>IsInside</a:t>
            </a:r>
            <a:r>
              <a:rPr lang="en-US" dirty="0">
                <a:latin typeface="Edwardian Script ITC" panose="030303020407070D0804" pitchFamily="66" charset="0"/>
                <a:cs typeface="Times New Roman" panose="02020603050405020304" pitchFamily="18" charset="0"/>
              </a:rPr>
              <a:t>(</a:t>
            </a:r>
            <a:r>
              <a:rPr lang="en-US" dirty="0" err="1">
                <a:latin typeface="Edwardian Script ITC" panose="030303020407070D0804" pitchFamily="66" charset="0"/>
                <a:cs typeface="Times New Roman" panose="02020603050405020304" pitchFamily="18" charset="0"/>
              </a:rPr>
              <a:t>MousePosition</a:t>
            </a:r>
            <a:r>
              <a:rPr lang="en-US" dirty="0">
                <a:latin typeface="Edwardian Script ITC" panose="030303020407070D0804" pitchFamily="66" charset="0"/>
                <a:cs typeface="Times New Roman" panose="02020603050405020304" pitchFamily="18" charset="0"/>
              </a:rPr>
              <a:t>)) {</a:t>
            </a:r>
          </a:p>
          <a:p>
            <a:pPr marL="0" indent="0">
              <a:lnSpc>
                <a:spcPct val="70000"/>
              </a:lnSpc>
              <a:buNone/>
            </a:pPr>
            <a:r>
              <a:rPr lang="en-US" dirty="0">
                <a:latin typeface="Edwardian Script ITC" panose="030303020407070D0804" pitchFamily="66" charset="0"/>
                <a:cs typeface="Times New Roman" panose="02020603050405020304" pitchFamily="18" charset="0"/>
              </a:rPr>
              <a:t>		++</a:t>
            </a:r>
            <a:r>
              <a:rPr lang="en-US" dirty="0" err="1">
                <a:latin typeface="Edwardian Script ITC" panose="030303020407070D0804" pitchFamily="66" charset="0"/>
                <a:cs typeface="Times New Roman" panose="02020603050405020304" pitchFamily="18" charset="0"/>
              </a:rPr>
              <a:t>HitsTaken</a:t>
            </a:r>
            <a:r>
              <a:rPr lang="en-US" dirty="0">
                <a:latin typeface="Edwardian Script ITC" panose="030303020407070D0804" pitchFamily="66" charset="0"/>
                <a:cs typeface="Times New Roman" panose="02020603050405020304" pitchFamily="18" charset="0"/>
              </a:rPr>
              <a:t>;</a:t>
            </a:r>
          </a:p>
          <a:p>
            <a:pPr marL="0" indent="0">
              <a:lnSpc>
                <a:spcPct val="70000"/>
              </a:lnSpc>
              <a:buNone/>
            </a:pPr>
            <a:r>
              <a:rPr lang="en-US" dirty="0">
                <a:latin typeface="Edwardian Script ITC" panose="030303020407070D0804" pitchFamily="66" charset="0"/>
                <a:cs typeface="Times New Roman" panose="02020603050405020304" pitchFamily="18" charset="0"/>
              </a:rPr>
              <a:t>		return true;</a:t>
            </a:r>
          </a:p>
          <a:p>
            <a:pPr marL="0" indent="0">
              <a:lnSpc>
                <a:spcPct val="70000"/>
              </a:lnSpc>
              <a:buNone/>
            </a:pPr>
            <a:r>
              <a:rPr lang="en-US" dirty="0">
                <a:latin typeface="Edwardian Script ITC" panose="030303020407070D0804" pitchFamily="66" charset="0"/>
                <a:cs typeface="Times New Roman" panose="02020603050405020304" pitchFamily="18" charset="0"/>
              </a:rPr>
              <a:t>	}</a:t>
            </a:r>
          </a:p>
          <a:p>
            <a:pPr marL="0" indent="0">
              <a:lnSpc>
                <a:spcPct val="70000"/>
              </a:lnSpc>
              <a:buNone/>
            </a:pPr>
            <a:r>
              <a:rPr lang="en-US" dirty="0">
                <a:latin typeface="Edwardian Script ITC" panose="030303020407070D0804" pitchFamily="66" charset="0"/>
                <a:cs typeface="Times New Roman" panose="02020603050405020304" pitchFamily="18" charset="0"/>
              </a:rPr>
              <a:t>	else</a:t>
            </a:r>
          </a:p>
          <a:p>
            <a:pPr marL="0" indent="0">
              <a:lnSpc>
                <a:spcPct val="70000"/>
              </a:lnSpc>
              <a:buNone/>
            </a:pPr>
            <a:r>
              <a:rPr lang="en-US" dirty="0">
                <a:latin typeface="Edwardian Script ITC" panose="030303020407070D0804" pitchFamily="66" charset="0"/>
                <a:cs typeface="Times New Roman" panose="02020603050405020304" pitchFamily="18" charset="0"/>
              </a:rPr>
              <a:t>		return false;</a:t>
            </a:r>
          </a:p>
          <a:p>
            <a:pPr marL="0" indent="0">
              <a:lnSpc>
                <a:spcPct val="70000"/>
              </a:lnSpc>
              <a:buNone/>
            </a:pPr>
            <a:r>
              <a:rPr lang="en-US" dirty="0">
                <a:latin typeface="Edwardian Script ITC" panose="030303020407070D0804" pitchFamily="66" charset="0"/>
                <a:cs typeface="Times New Roman" panose="02020603050405020304" pitchFamily="18" charset="0"/>
              </a:rPr>
              <a:t>	}</a:t>
            </a:r>
          </a:p>
        </p:txBody>
      </p:sp>
    </p:spTree>
    <p:extLst>
      <p:ext uri="{BB962C8B-B14F-4D97-AF65-F5344CB8AC3E}">
        <p14:creationId xmlns:p14="http://schemas.microsoft.com/office/powerpoint/2010/main" val="22376022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Kerning</a:t>
            </a:r>
          </a:p>
        </p:txBody>
      </p:sp>
      <p:pic>
        <p:nvPicPr>
          <p:cNvPr id="4" name="Content Placeholder 3"/>
          <p:cNvPicPr>
            <a:picLocks noGrp="1" noChangeAspect="1"/>
          </p:cNvPicPr>
          <p:nvPr>
            <p:ph idx="1"/>
          </p:nvPr>
        </p:nvPicPr>
        <p:blipFill>
          <a:blip r:embed="rId2"/>
          <a:stretch>
            <a:fillRect/>
          </a:stretch>
        </p:blipFill>
        <p:spPr>
          <a:xfrm>
            <a:off x="2636837" y="2426494"/>
            <a:ext cx="7232650" cy="2628900"/>
          </a:xfrm>
          <a:solidFill>
            <a:schemeClr val="bg2">
              <a:lumMod val="90000"/>
            </a:schemeClr>
          </a:solidFill>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30629245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Kerning</a:t>
            </a:r>
          </a:p>
        </p:txBody>
      </p:sp>
      <p:pic>
        <p:nvPicPr>
          <p:cNvPr id="5" name="Content Placeholder 4"/>
          <p:cNvPicPr>
            <a:picLocks noGrp="1" noChangeAspect="1"/>
          </p:cNvPicPr>
          <p:nvPr>
            <p:ph idx="1"/>
          </p:nvPr>
        </p:nvPicPr>
        <p:blipFill>
          <a:blip r:embed="rId2"/>
          <a:stretch>
            <a:fillRect/>
          </a:stretch>
        </p:blipFill>
        <p:spPr>
          <a:xfrm>
            <a:off x="2868612" y="2559844"/>
            <a:ext cx="6769100" cy="2362200"/>
          </a:xfrm>
          <a:solidFill>
            <a:srgbClr val="E7E5E2"/>
          </a:solidFill>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3691399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Bauhaus 93" panose="04030905020B02020C02" pitchFamily="82" charset="0"/>
              </a:rPr>
              <a:t>Fonts</a:t>
            </a:r>
          </a:p>
        </p:txBody>
      </p:sp>
      <p:sp>
        <p:nvSpPr>
          <p:cNvPr id="3" name="Subtitle 2"/>
          <p:cNvSpPr>
            <a:spLocks noGrp="1"/>
          </p:cNvSpPr>
          <p:nvPr>
            <p:ph type="subTitle" idx="1"/>
          </p:nvPr>
        </p:nvSpPr>
        <p:spPr/>
        <p:txBody>
          <a:bodyPr/>
          <a:lstStyle/>
          <a:p>
            <a:r>
              <a:rPr lang="en-US" dirty="0"/>
              <a:t>fonts</a:t>
            </a:r>
          </a:p>
        </p:txBody>
      </p:sp>
    </p:spTree>
    <p:extLst>
      <p:ext uri="{BB962C8B-B14F-4D97-AF65-F5344CB8AC3E}">
        <p14:creationId xmlns:p14="http://schemas.microsoft.com/office/powerpoint/2010/main" val="22123309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Kerning</a:t>
            </a:r>
          </a:p>
        </p:txBody>
      </p:sp>
      <p:pic>
        <p:nvPicPr>
          <p:cNvPr id="7" name="Content Placeholder 6"/>
          <p:cNvPicPr>
            <a:picLocks noGrp="1" noChangeAspect="1"/>
          </p:cNvPicPr>
          <p:nvPr>
            <p:ph idx="1"/>
          </p:nvPr>
        </p:nvPicPr>
        <p:blipFill>
          <a:blip r:embed="rId2"/>
          <a:stretch>
            <a:fillRect/>
          </a:stretch>
        </p:blipFill>
        <p:spPr>
          <a:xfrm>
            <a:off x="1450975" y="2777496"/>
            <a:ext cx="9604375" cy="1926896"/>
          </a:xfr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13970355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Kerning</a:t>
            </a:r>
          </a:p>
        </p:txBody>
      </p:sp>
      <p:pic>
        <p:nvPicPr>
          <p:cNvPr id="4" name="Content Placeholder 3"/>
          <p:cNvPicPr>
            <a:picLocks noGrp="1" noChangeAspect="1"/>
          </p:cNvPicPr>
          <p:nvPr>
            <p:ph idx="1"/>
          </p:nvPr>
        </p:nvPicPr>
        <p:blipFill>
          <a:blip r:embed="rId2"/>
          <a:stretch>
            <a:fillRect/>
          </a:stretch>
        </p:blipFill>
        <p:spPr>
          <a:xfrm>
            <a:off x="3144837" y="2064544"/>
            <a:ext cx="6216650" cy="3352800"/>
          </a:xfr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30647255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Kerning</a:t>
            </a:r>
          </a:p>
        </p:txBody>
      </p:sp>
      <p:pic>
        <p:nvPicPr>
          <p:cNvPr id="5" name="Content Placeholder 4"/>
          <p:cNvPicPr>
            <a:picLocks noGrp="1" noChangeAspect="1"/>
          </p:cNvPicPr>
          <p:nvPr>
            <p:ph idx="1"/>
          </p:nvPr>
        </p:nvPicPr>
        <p:blipFill>
          <a:blip r:embed="rId2"/>
          <a:stretch>
            <a:fillRect/>
          </a:stretch>
        </p:blipFill>
        <p:spPr>
          <a:xfrm>
            <a:off x="4386262" y="2202656"/>
            <a:ext cx="3733800" cy="3076575"/>
          </a:xfrm>
        </p:spPr>
      </p:pic>
    </p:spTree>
    <p:extLst>
      <p:ext uri="{BB962C8B-B14F-4D97-AF65-F5344CB8AC3E}">
        <p14:creationId xmlns:p14="http://schemas.microsoft.com/office/powerpoint/2010/main" val="1748142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Kerning</a:t>
            </a:r>
          </a:p>
        </p:txBody>
      </p:sp>
      <p:pic>
        <p:nvPicPr>
          <p:cNvPr id="4" name="Content Placeholder 3"/>
          <p:cNvPicPr>
            <a:picLocks noGrp="1" noChangeAspect="1"/>
          </p:cNvPicPr>
          <p:nvPr>
            <p:ph idx="1"/>
          </p:nvPr>
        </p:nvPicPr>
        <p:blipFill>
          <a:blip r:embed="rId2"/>
          <a:stretch>
            <a:fillRect/>
          </a:stretch>
        </p:blipFill>
        <p:spPr>
          <a:xfrm>
            <a:off x="4256087" y="2620169"/>
            <a:ext cx="3994150" cy="2241550"/>
          </a:xfr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30115992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Kerning</a:t>
            </a:r>
          </a:p>
        </p:txBody>
      </p:sp>
      <p:sp>
        <p:nvSpPr>
          <p:cNvPr id="3" name="Content Placeholder 2"/>
          <p:cNvSpPr>
            <a:spLocks noGrp="1"/>
          </p:cNvSpPr>
          <p:nvPr>
            <p:ph idx="1"/>
          </p:nvPr>
        </p:nvSpPr>
        <p:spPr/>
        <p:txBody>
          <a:bodyPr>
            <a:normAutofit/>
          </a:bodyPr>
          <a:lstStyle/>
          <a:p>
            <a:r>
              <a:rPr lang="en-US" sz="1200" dirty="0">
                <a:latin typeface="Times New Roman" panose="02020603050405020304" pitchFamily="18" charset="0"/>
                <a:cs typeface="Times New Roman" panose="02020603050405020304" pitchFamily="18" charset="0"/>
              </a:rPr>
              <a:t>This is 12 point Times New Roman. By looking at the font and reading these words, you can see the structure and characters of the font and how they impact legibility. While the differences may be subtle, it is those differences that often make the difference between a legible and illegible, or at least difficult-to-read, typeface.</a:t>
            </a:r>
          </a:p>
          <a:p>
            <a:r>
              <a:rPr lang="en-US" sz="1200" dirty="0">
                <a:latin typeface="Georgia" panose="02040502050405020303" pitchFamily="18" charset="0"/>
                <a:cs typeface="Times New Roman" panose="02020603050405020304" pitchFamily="18" charset="0"/>
              </a:rPr>
              <a:t>This is 12 point Georgia. By looking at the font and reading these words, you can see the structure and characters of the font and how they impact legibility. While the differences may be subtle, it is those differences that often make the difference between a legible and illegible, or at least difficult-to-read, typeface.</a:t>
            </a:r>
          </a:p>
          <a:p>
            <a:endParaRPr lang="en-US"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31883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Kerning</a:t>
            </a:r>
          </a:p>
        </p:txBody>
      </p:sp>
      <p:sp>
        <p:nvSpPr>
          <p:cNvPr id="3" name="Content Placeholder 2"/>
          <p:cNvSpPr>
            <a:spLocks noGrp="1"/>
          </p:cNvSpPr>
          <p:nvPr>
            <p:ph idx="1"/>
          </p:nvPr>
        </p:nvSpPr>
        <p:spPr/>
        <p:txBody>
          <a:bodyPr/>
          <a:lstStyle/>
          <a:p>
            <a:r>
              <a:rPr lang="en-US" dirty="0"/>
              <a:t>Again, it seems simple, but when kerning goes wrong, it goes very, very wrong.</a:t>
            </a:r>
          </a:p>
          <a:p>
            <a:r>
              <a:rPr lang="en-US" dirty="0"/>
              <a:t>Let’s watch!</a:t>
            </a:r>
          </a:p>
        </p:txBody>
      </p:sp>
    </p:spTree>
    <p:extLst>
      <p:ext uri="{BB962C8B-B14F-4D97-AF65-F5344CB8AC3E}">
        <p14:creationId xmlns:p14="http://schemas.microsoft.com/office/powerpoint/2010/main" val="661765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Blackadder ITC" panose="04020505051007020D02" pitchFamily="82" charset="0"/>
              </a:rPr>
              <a:t>Fonts</a:t>
            </a:r>
          </a:p>
        </p:txBody>
      </p:sp>
      <p:sp>
        <p:nvSpPr>
          <p:cNvPr id="3" name="Subtitle 2"/>
          <p:cNvSpPr>
            <a:spLocks noGrp="1"/>
          </p:cNvSpPr>
          <p:nvPr>
            <p:ph type="subTitle" idx="1"/>
          </p:nvPr>
        </p:nvSpPr>
        <p:spPr/>
        <p:txBody>
          <a:bodyPr/>
          <a:lstStyle/>
          <a:p>
            <a:r>
              <a:rPr lang="en-US" dirty="0"/>
              <a:t>fonts</a:t>
            </a:r>
          </a:p>
        </p:txBody>
      </p:sp>
    </p:spTree>
    <p:extLst>
      <p:ext uri="{BB962C8B-B14F-4D97-AF65-F5344CB8AC3E}">
        <p14:creationId xmlns:p14="http://schemas.microsoft.com/office/powerpoint/2010/main" val="3233868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Broadway" panose="04040905080B02020502" pitchFamily="82" charset="0"/>
              </a:rPr>
              <a:t>Fonts</a:t>
            </a:r>
          </a:p>
        </p:txBody>
      </p:sp>
      <p:sp>
        <p:nvSpPr>
          <p:cNvPr id="3" name="Subtitle 2"/>
          <p:cNvSpPr>
            <a:spLocks noGrp="1"/>
          </p:cNvSpPr>
          <p:nvPr>
            <p:ph type="subTitle" idx="1"/>
          </p:nvPr>
        </p:nvSpPr>
        <p:spPr/>
        <p:txBody>
          <a:bodyPr/>
          <a:lstStyle/>
          <a:p>
            <a:r>
              <a:rPr lang="en-US" dirty="0"/>
              <a:t>fonts</a:t>
            </a:r>
          </a:p>
        </p:txBody>
      </p:sp>
    </p:spTree>
    <p:extLst>
      <p:ext uri="{BB962C8B-B14F-4D97-AF65-F5344CB8AC3E}">
        <p14:creationId xmlns:p14="http://schemas.microsoft.com/office/powerpoint/2010/main" val="3288444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Edwardian Script ITC" panose="030303020407070D0804" pitchFamily="66" charset="0"/>
              </a:rPr>
              <a:t>Fonts</a:t>
            </a:r>
          </a:p>
        </p:txBody>
      </p:sp>
      <p:sp>
        <p:nvSpPr>
          <p:cNvPr id="3" name="Subtitle 2"/>
          <p:cNvSpPr>
            <a:spLocks noGrp="1"/>
          </p:cNvSpPr>
          <p:nvPr>
            <p:ph type="subTitle" idx="1"/>
          </p:nvPr>
        </p:nvSpPr>
        <p:spPr/>
        <p:txBody>
          <a:bodyPr/>
          <a:lstStyle/>
          <a:p>
            <a:r>
              <a:rPr lang="en-US" dirty="0"/>
              <a:t>fonts</a:t>
            </a:r>
          </a:p>
        </p:txBody>
      </p:sp>
    </p:spTree>
    <p:extLst>
      <p:ext uri="{BB962C8B-B14F-4D97-AF65-F5344CB8AC3E}">
        <p14:creationId xmlns:p14="http://schemas.microsoft.com/office/powerpoint/2010/main" val="3988004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Harlow Solid Italic" panose="04030604020F02020D02" pitchFamily="82" charset="0"/>
              </a:rPr>
              <a:t>Fonts</a:t>
            </a:r>
          </a:p>
        </p:txBody>
      </p:sp>
      <p:sp>
        <p:nvSpPr>
          <p:cNvPr id="3" name="Subtitle 2"/>
          <p:cNvSpPr>
            <a:spLocks noGrp="1"/>
          </p:cNvSpPr>
          <p:nvPr>
            <p:ph type="subTitle" idx="1"/>
          </p:nvPr>
        </p:nvSpPr>
        <p:spPr/>
        <p:txBody>
          <a:bodyPr/>
          <a:lstStyle/>
          <a:p>
            <a:r>
              <a:rPr lang="en-US" dirty="0"/>
              <a:t>fonts</a:t>
            </a:r>
          </a:p>
        </p:txBody>
      </p:sp>
    </p:spTree>
    <p:extLst>
      <p:ext uri="{BB962C8B-B14F-4D97-AF65-F5344CB8AC3E}">
        <p14:creationId xmlns:p14="http://schemas.microsoft.com/office/powerpoint/2010/main" val="1663432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Playbill" panose="040506030A0602020202" pitchFamily="82" charset="0"/>
              </a:rPr>
              <a:t>Fonts</a:t>
            </a:r>
          </a:p>
        </p:txBody>
      </p:sp>
      <p:sp>
        <p:nvSpPr>
          <p:cNvPr id="3" name="Subtitle 2"/>
          <p:cNvSpPr>
            <a:spLocks noGrp="1"/>
          </p:cNvSpPr>
          <p:nvPr>
            <p:ph type="subTitle" idx="1"/>
          </p:nvPr>
        </p:nvSpPr>
        <p:spPr/>
        <p:txBody>
          <a:bodyPr/>
          <a:lstStyle/>
          <a:p>
            <a:r>
              <a:rPr lang="en-US" dirty="0"/>
              <a:t>fonts</a:t>
            </a:r>
          </a:p>
        </p:txBody>
      </p:sp>
    </p:spTree>
    <p:extLst>
      <p:ext uri="{BB962C8B-B14F-4D97-AF65-F5344CB8AC3E}">
        <p14:creationId xmlns:p14="http://schemas.microsoft.com/office/powerpoint/2010/main" val="544193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Ravie" panose="04040805050809020602" pitchFamily="82" charset="0"/>
              </a:rPr>
              <a:t>Fonts</a:t>
            </a:r>
          </a:p>
        </p:txBody>
      </p:sp>
      <p:sp>
        <p:nvSpPr>
          <p:cNvPr id="3" name="Subtitle 2"/>
          <p:cNvSpPr>
            <a:spLocks noGrp="1"/>
          </p:cNvSpPr>
          <p:nvPr>
            <p:ph type="subTitle" idx="1"/>
          </p:nvPr>
        </p:nvSpPr>
        <p:spPr/>
        <p:txBody>
          <a:bodyPr/>
          <a:lstStyle/>
          <a:p>
            <a:r>
              <a:rPr lang="en-US" dirty="0"/>
              <a:t>fonts</a:t>
            </a:r>
          </a:p>
        </p:txBody>
      </p:sp>
    </p:spTree>
    <p:extLst>
      <p:ext uri="{BB962C8B-B14F-4D97-AF65-F5344CB8AC3E}">
        <p14:creationId xmlns:p14="http://schemas.microsoft.com/office/powerpoint/2010/main" val="88731471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209</TotalTime>
  <Words>392</Words>
  <Application>Microsoft Office PowerPoint</Application>
  <PresentationFormat>Widescreen</PresentationFormat>
  <Paragraphs>111</Paragraphs>
  <Slides>35</Slides>
  <Notes>0</Notes>
  <HiddenSlides>0</HiddenSlides>
  <MMClips>0</MMClips>
  <ScaleCrop>false</ScaleCrop>
  <HeadingPairs>
    <vt:vector size="6" baseType="variant">
      <vt:variant>
        <vt:lpstr>Fonts Used</vt:lpstr>
      </vt:variant>
      <vt:variant>
        <vt:i4>33</vt:i4>
      </vt:variant>
      <vt:variant>
        <vt:lpstr>Theme</vt:lpstr>
      </vt:variant>
      <vt:variant>
        <vt:i4>1</vt:i4>
      </vt:variant>
      <vt:variant>
        <vt:lpstr>Slide Titles</vt:lpstr>
      </vt:variant>
      <vt:variant>
        <vt:i4>35</vt:i4>
      </vt:variant>
    </vt:vector>
  </HeadingPairs>
  <TitlesOfParts>
    <vt:vector size="69" baseType="lpstr">
      <vt:lpstr>Algerian</vt:lpstr>
      <vt:lpstr>Arial</vt:lpstr>
      <vt:lpstr>Arial Narrow</vt:lpstr>
      <vt:lpstr>Axure Handwriting</vt:lpstr>
      <vt:lpstr>Bauhaus 93</vt:lpstr>
      <vt:lpstr>Berlin Sans FB Demi</vt:lpstr>
      <vt:lpstr>Bernard MT Condensed</vt:lpstr>
      <vt:lpstr>Blackadder ITC</vt:lpstr>
      <vt:lpstr>Broadway</vt:lpstr>
      <vt:lpstr>Century Gothic</vt:lpstr>
      <vt:lpstr>Comic Sans MS</vt:lpstr>
      <vt:lpstr>Cooper Black</vt:lpstr>
      <vt:lpstr>Courier New</vt:lpstr>
      <vt:lpstr>Curlz MT</vt:lpstr>
      <vt:lpstr>Edwardian Script ITC</vt:lpstr>
      <vt:lpstr>Franklin Gothic Book</vt:lpstr>
      <vt:lpstr>Georgia</vt:lpstr>
      <vt:lpstr>Gill Sans MT</vt:lpstr>
      <vt:lpstr>Gill Sans Ultra Bold</vt:lpstr>
      <vt:lpstr>Goudy Stout</vt:lpstr>
      <vt:lpstr>Harlow Solid Italic</vt:lpstr>
      <vt:lpstr>Harrington</vt:lpstr>
      <vt:lpstr>Iron Maiden</vt:lpstr>
      <vt:lpstr>Jokerman</vt:lpstr>
      <vt:lpstr>Kunstler Script</vt:lpstr>
      <vt:lpstr>Playbill</vt:lpstr>
      <vt:lpstr>Ravie</vt:lpstr>
      <vt:lpstr>Segoe Print</vt:lpstr>
      <vt:lpstr>Snap ITC</vt:lpstr>
      <vt:lpstr>Times New Roman</vt:lpstr>
      <vt:lpstr>Verdana</vt:lpstr>
      <vt:lpstr>Wide Latin</vt:lpstr>
      <vt:lpstr>Wingdings</vt:lpstr>
      <vt:lpstr>Gallery</vt:lpstr>
      <vt:lpstr>Fonts</vt:lpstr>
      <vt:lpstr>Fonts</vt:lpstr>
      <vt:lpstr>Fonts</vt:lpstr>
      <vt:lpstr>Fonts</vt:lpstr>
      <vt:lpstr>Fonts</vt:lpstr>
      <vt:lpstr>Fonts</vt:lpstr>
      <vt:lpstr>Fonts</vt:lpstr>
      <vt:lpstr>Fonts</vt:lpstr>
      <vt:lpstr>Fonts</vt:lpstr>
      <vt:lpstr>Fonts</vt:lpstr>
      <vt:lpstr>Fonts</vt:lpstr>
      <vt:lpstr>Fonts</vt:lpstr>
      <vt:lpstr>Fonts</vt:lpstr>
      <vt:lpstr>Fonts</vt:lpstr>
      <vt:lpstr>Fonts</vt:lpstr>
      <vt:lpstr>Fonts</vt:lpstr>
      <vt:lpstr>Fonts</vt:lpstr>
      <vt:lpstr>Fonts</vt:lpstr>
      <vt:lpstr>Fonts</vt:lpstr>
      <vt:lpstr>Fonts</vt:lpstr>
      <vt:lpstr>Enough of that</vt:lpstr>
      <vt:lpstr>Fonts</vt:lpstr>
      <vt:lpstr>It seems simple</vt:lpstr>
      <vt:lpstr>It seems simple</vt:lpstr>
      <vt:lpstr>It seems simple (Courier)</vt:lpstr>
      <vt:lpstr>It seems simple (Courier)</vt:lpstr>
      <vt:lpstr>It seems simple (Times new Roman)</vt:lpstr>
      <vt:lpstr>Kerning</vt:lpstr>
      <vt:lpstr>Kerning</vt:lpstr>
      <vt:lpstr>Kerning</vt:lpstr>
      <vt:lpstr>Kerning</vt:lpstr>
      <vt:lpstr>Kerning</vt:lpstr>
      <vt:lpstr>Kerning</vt:lpstr>
      <vt:lpstr>Kerning</vt:lpstr>
      <vt:lpstr>Kerning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Fonts</dc:title>
  <dc:creator>Darren Denenberg</dc:creator>
  <cp:lastModifiedBy>Darren Denenberg</cp:lastModifiedBy>
  <cp:revision>22</cp:revision>
  <dcterms:created xsi:type="dcterms:W3CDTF">2016-02-22T22:07:47Z</dcterms:created>
  <dcterms:modified xsi:type="dcterms:W3CDTF">2019-08-08T22:07:08Z</dcterms:modified>
</cp:coreProperties>
</file>