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305" r:id="rId2"/>
    <p:sldId id="306" r:id="rId3"/>
    <p:sldId id="272" r:id="rId4"/>
    <p:sldId id="273" r:id="rId5"/>
    <p:sldId id="307" r:id="rId6"/>
    <p:sldId id="279" r:id="rId7"/>
    <p:sldId id="277" r:id="rId8"/>
    <p:sldId id="267" r:id="rId9"/>
    <p:sldId id="268" r:id="rId10"/>
    <p:sldId id="276" r:id="rId11"/>
    <p:sldId id="287" r:id="rId12"/>
    <p:sldId id="292" r:id="rId13"/>
    <p:sldId id="269" r:id="rId14"/>
    <p:sldId id="270" r:id="rId15"/>
    <p:sldId id="271" r:id="rId16"/>
    <p:sldId id="280" r:id="rId17"/>
    <p:sldId id="263" r:id="rId18"/>
    <p:sldId id="281" r:id="rId19"/>
    <p:sldId id="282" r:id="rId20"/>
    <p:sldId id="308" r:id="rId21"/>
    <p:sldId id="309" r:id="rId22"/>
    <p:sldId id="310" r:id="rId23"/>
    <p:sldId id="311" r:id="rId24"/>
    <p:sldId id="312" r:id="rId25"/>
    <p:sldId id="313" r:id="rId26"/>
    <p:sldId id="314" r:id="rId27"/>
    <p:sldId id="315" r:id="rId28"/>
    <p:sldId id="316" r:id="rId29"/>
    <p:sldId id="317" r:id="rId30"/>
    <p:sldId id="318" r:id="rId31"/>
    <p:sldId id="319" r:id="rId32"/>
    <p:sldId id="320" r:id="rId33"/>
    <p:sldId id="321" r:id="rId34"/>
  </p:sldIdLst>
  <p:sldSz cx="9144000" cy="6858000" type="screen4x3"/>
  <p:notesSz cx="6935788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AAAA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2402" autoAdjust="0"/>
    <p:restoredTop sz="94598" autoAdjust="0"/>
  </p:normalViewPr>
  <p:slideViewPr>
    <p:cSldViewPr snapToGrid="0">
      <p:cViewPr>
        <p:scale>
          <a:sx n="125" d="100"/>
          <a:sy n="125" d="100"/>
        </p:scale>
        <p:origin x="-1212" y="216"/>
      </p:cViewPr>
      <p:guideLst>
        <p:guide orient="horz" pos="432"/>
        <p:guide pos="2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218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3638" y="692150"/>
            <a:ext cx="4608512" cy="3457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3738" y="4379913"/>
            <a:ext cx="5548312" cy="414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758238"/>
            <a:ext cx="3005137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68A6902-20E4-4C28-8298-5B7BA89938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534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3638" y="692150"/>
            <a:ext cx="4608512" cy="3457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A6902-20E4-4C28-8298-5B7BA899385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4420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1688" cy="34575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6" name="Shape 206"/>
          <p:cNvSpPr txBox="1">
            <a:spLocks noGrp="1"/>
          </p:cNvSpPr>
          <p:nvPr>
            <p:ph type="body" idx="1"/>
          </p:nvPr>
        </p:nvSpPr>
        <p:spPr>
          <a:xfrm>
            <a:off x="693580" y="4379595"/>
            <a:ext cx="5548629" cy="371075"/>
          </a:xfrm>
          <a:prstGeom prst="rect">
            <a:avLst/>
          </a:prstGeom>
        </p:spPr>
        <p:txBody>
          <a:bodyPr lIns="92303" tIns="92303" rIns="92303" bIns="92303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1688" cy="34575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2" name="Shape 212"/>
          <p:cNvSpPr txBox="1">
            <a:spLocks noGrp="1"/>
          </p:cNvSpPr>
          <p:nvPr>
            <p:ph type="body" idx="1"/>
          </p:nvPr>
        </p:nvSpPr>
        <p:spPr>
          <a:xfrm>
            <a:off x="693580" y="4379595"/>
            <a:ext cx="5548629" cy="371075"/>
          </a:xfrm>
          <a:prstGeom prst="rect">
            <a:avLst/>
          </a:prstGeom>
        </p:spPr>
        <p:txBody>
          <a:bodyPr lIns="92303" tIns="92303" rIns="92303" bIns="92303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Shape 217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1688" cy="34575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693580" y="4379595"/>
            <a:ext cx="5548629" cy="371075"/>
          </a:xfrm>
          <a:prstGeom prst="rect">
            <a:avLst/>
          </a:prstGeom>
        </p:spPr>
        <p:txBody>
          <a:bodyPr lIns="92303" tIns="92303" rIns="92303" bIns="92303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3638" y="692150"/>
            <a:ext cx="4608512" cy="34575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8A6902-20E4-4C28-8298-5B7BA899385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4420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1688" cy="34575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693580" y="4379595"/>
            <a:ext cx="5548629" cy="371075"/>
          </a:xfrm>
          <a:prstGeom prst="rect">
            <a:avLst/>
          </a:prstGeom>
        </p:spPr>
        <p:txBody>
          <a:bodyPr lIns="92303" tIns="92303" rIns="92303" bIns="92303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1688" cy="34575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693580" y="4379595"/>
            <a:ext cx="5548629" cy="371075"/>
          </a:xfrm>
          <a:prstGeom prst="rect">
            <a:avLst/>
          </a:prstGeom>
        </p:spPr>
        <p:txBody>
          <a:bodyPr lIns="92303" tIns="92303" rIns="92303" bIns="92303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1688" cy="34575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693580" y="4379595"/>
            <a:ext cx="5548629" cy="371075"/>
          </a:xfrm>
          <a:prstGeom prst="rect">
            <a:avLst/>
          </a:prstGeom>
        </p:spPr>
        <p:txBody>
          <a:bodyPr lIns="92303" tIns="92303" rIns="92303" bIns="92303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1688" cy="34575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Shape 175"/>
          <p:cNvSpPr txBox="1">
            <a:spLocks noGrp="1"/>
          </p:cNvSpPr>
          <p:nvPr>
            <p:ph type="body" idx="1"/>
          </p:nvPr>
        </p:nvSpPr>
        <p:spPr>
          <a:xfrm>
            <a:off x="693580" y="4379595"/>
            <a:ext cx="5548629" cy="371075"/>
          </a:xfrm>
          <a:prstGeom prst="rect">
            <a:avLst/>
          </a:prstGeom>
        </p:spPr>
        <p:txBody>
          <a:bodyPr lIns="92303" tIns="92303" rIns="92303" bIns="92303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1688" cy="34575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Shape 181"/>
          <p:cNvSpPr txBox="1">
            <a:spLocks noGrp="1"/>
          </p:cNvSpPr>
          <p:nvPr>
            <p:ph type="body" idx="1"/>
          </p:nvPr>
        </p:nvSpPr>
        <p:spPr>
          <a:xfrm>
            <a:off x="693580" y="4379595"/>
            <a:ext cx="5548629" cy="371075"/>
          </a:xfrm>
          <a:prstGeom prst="rect">
            <a:avLst/>
          </a:prstGeom>
        </p:spPr>
        <p:txBody>
          <a:bodyPr lIns="92303" tIns="92303" rIns="92303" bIns="92303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1688" cy="34575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693580" y="4379595"/>
            <a:ext cx="5548629" cy="371075"/>
          </a:xfrm>
          <a:prstGeom prst="rect">
            <a:avLst/>
          </a:prstGeom>
        </p:spPr>
        <p:txBody>
          <a:bodyPr lIns="92303" tIns="92303" rIns="92303" bIns="92303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1688" cy="34575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693580" y="4379595"/>
            <a:ext cx="5548629" cy="371075"/>
          </a:xfrm>
          <a:prstGeom prst="rect">
            <a:avLst/>
          </a:prstGeom>
        </p:spPr>
        <p:txBody>
          <a:bodyPr lIns="92303" tIns="92303" rIns="92303" bIns="92303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05A7ACE-5AF9-40AB-874A-4E1279C625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733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5" y="142875"/>
            <a:ext cx="2141537" cy="57356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42875"/>
            <a:ext cx="6275388" cy="57356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6D3251-4B6A-4E35-89FA-625B427044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842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775" y="142876"/>
            <a:ext cx="8458200" cy="8143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7" y="1185864"/>
            <a:ext cx="4157663" cy="4692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3438" y="1185864"/>
            <a:ext cx="4157663" cy="2270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3438" y="3608389"/>
            <a:ext cx="4157663" cy="2270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642100" y="6078539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991DE8C1-6FE1-48D0-A8F0-387A8BF311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371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31775" y="142876"/>
            <a:ext cx="8458200" cy="8143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33377" y="1185864"/>
            <a:ext cx="4157663" cy="2270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3438" y="1185864"/>
            <a:ext cx="4157663" cy="2270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33377" y="3608389"/>
            <a:ext cx="4157663" cy="2270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3438" y="3608389"/>
            <a:ext cx="4157663" cy="2270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642100" y="6078539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F9DEA747-15C7-4A88-8F5F-6A1A2D3E8A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829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31776" y="142875"/>
            <a:ext cx="8569325" cy="57356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6642100" y="6078539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FF3F0705-6570-450B-BDA9-F0E4F070A00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097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775" y="142876"/>
            <a:ext cx="8458200" cy="8143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33377" y="1185864"/>
            <a:ext cx="4157663" cy="4692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4"/>
            <a:ext cx="4157663" cy="4692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6642100" y="6078539"/>
            <a:ext cx="2133600" cy="206375"/>
          </a:xfrm>
        </p:spPr>
        <p:txBody>
          <a:bodyPr/>
          <a:lstStyle>
            <a:lvl1pPr>
              <a:defRPr/>
            </a:lvl1pPr>
          </a:lstStyle>
          <a:p>
            <a:fld id="{4ED56E68-F7D9-48AC-9E9A-B93C8638F6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5380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marL="742950" indent="-285750" rtl="0">
              <a:defRPr/>
            </a:lvl2pPr>
            <a:lvl3pPr marL="1143000" indent="-228600" rtl="0">
              <a:defRPr/>
            </a:lvl3pPr>
            <a:lvl4pPr marL="1600200" indent="-2286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40285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D20D897-4EA3-48D3-9C6F-D3C1080F77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6552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7" y="1185864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185864"/>
            <a:ext cx="4157663" cy="4692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8D12E83-4AFA-48E6-85D4-0909F712ACE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53177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0338B4-5B37-4B80-A1E7-701FF96940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913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6C64FD1-8B7A-4532-B59A-A24CE7C159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434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6BF95D-5060-4969-8A59-BB02D27D5D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749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3DDF4D9-827C-4E6D-B806-69608B00BA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6992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8A5C9CE-CB29-403F-B77A-3EADC5B51F6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378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EC2D128-E12A-4F8D-8CB6-8245073745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4454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42876"/>
            <a:ext cx="8458200" cy="81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6" y="1185864"/>
            <a:ext cx="8467725" cy="51259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23021" y="6491233"/>
            <a:ext cx="2133600" cy="20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/>
            </a:lvl1pPr>
          </a:lstStyle>
          <a:p>
            <a:fld id="{9C9FE11E-D244-4158-91E9-7B34F7BEC48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0070C0"/>
          </a:solidFill>
          <a:latin typeface="+mj-lt"/>
          <a:ea typeface="+mj-ea"/>
          <a:cs typeface="+mj-cs"/>
        </a:defRPr>
      </a:lvl1pPr>
      <a:lvl2pPr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2pPr>
      <a:lvl3pPr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3pPr>
      <a:lvl4pPr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4pPr>
      <a:lvl5pPr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5pPr>
      <a:lvl6pPr marL="4572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6pPr>
      <a:lvl7pPr marL="9144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7pPr>
      <a:lvl8pPr marL="13716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8pPr>
      <a:lvl9pPr marL="1828800" algn="l" rtl="0" fontAlgn="base">
        <a:lnSpc>
          <a:spcPct val="85000"/>
        </a:lnSpc>
        <a:spcBef>
          <a:spcPct val="0"/>
        </a:spcBef>
        <a:spcAft>
          <a:spcPct val="0"/>
        </a:spcAft>
        <a:defRPr sz="3200" b="1">
          <a:solidFill>
            <a:srgbClr val="FF0000"/>
          </a:solidFill>
          <a:latin typeface="Arial" charset="0"/>
        </a:defRPr>
      </a:lvl9pPr>
    </p:titleStyle>
    <p:bodyStyle>
      <a:lvl1pPr marL="227013" indent="-227013" algn="l" rtl="0" fontAlgn="base">
        <a:spcBef>
          <a:spcPct val="65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574675" indent="-233363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854075" indent="-165100" algn="l" rtl="0" fontAlgn="base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201738" indent="-233363" algn="l" rtl="0" fontAlgn="base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4890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9462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034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8606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17875" indent="-173038" algn="l" rtl="0" fontAlgn="base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119" y="1118236"/>
            <a:ext cx="8458200" cy="814388"/>
          </a:xfrm>
        </p:spPr>
        <p:txBody>
          <a:bodyPr/>
          <a:lstStyle/>
          <a:p>
            <a:pPr algn="ctr"/>
            <a:r>
              <a:rPr lang="en-US" sz="6600" dirty="0" err="1" smtClean="0"/>
              <a:t>Zigbee</a:t>
            </a:r>
            <a:r>
              <a:rPr lang="en-US" sz="6600" dirty="0" smtClean="0"/>
              <a:t> and </a:t>
            </a:r>
            <a:r>
              <a:rPr lang="en-US" sz="6600" dirty="0" err="1" smtClean="0"/>
              <a:t>WiZi</a:t>
            </a:r>
            <a:r>
              <a:rPr lang="en-US" sz="6600" dirty="0" smtClean="0"/>
              <a:t> Cloud</a:t>
            </a:r>
            <a:endParaRPr lang="en-US" sz="6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6" y="2535936"/>
            <a:ext cx="8467725" cy="3775852"/>
          </a:xfrm>
        </p:spPr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marL="0" indent="0" algn="ctr">
              <a:buNone/>
            </a:pPr>
            <a:r>
              <a:rPr lang="en-US" sz="2800" dirty="0" err="1" smtClean="0"/>
              <a:t>Adithya</a:t>
            </a:r>
            <a:r>
              <a:rPr lang="en-US" sz="2800" dirty="0" smtClean="0"/>
              <a:t> </a:t>
            </a:r>
            <a:r>
              <a:rPr lang="en-US" sz="2800" dirty="0" err="1" smtClean="0"/>
              <a:t>Gajulapally</a:t>
            </a: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err="1" smtClean="0"/>
              <a:t>Mihir</a:t>
            </a:r>
            <a:r>
              <a:rPr lang="en-US" sz="2800" dirty="0" smtClean="0"/>
              <a:t> </a:t>
            </a:r>
            <a:r>
              <a:rPr lang="en-US" sz="2800" dirty="0" err="1" smtClean="0"/>
              <a:t>Kulkarni</a:t>
            </a:r>
            <a:endParaRPr lang="en-US" sz="2800" dirty="0" smtClean="0"/>
          </a:p>
          <a:p>
            <a:pPr marL="0" indent="0" algn="ctr">
              <a:buNone/>
            </a:pPr>
            <a:r>
              <a:rPr lang="en-US" sz="2800" dirty="0" err="1" smtClean="0"/>
              <a:t>Sundar</a:t>
            </a:r>
            <a:r>
              <a:rPr lang="en-US" sz="2800" dirty="0" smtClean="0"/>
              <a:t> </a:t>
            </a:r>
            <a:r>
              <a:rPr lang="en-US" sz="2800" dirty="0" err="1" smtClean="0"/>
              <a:t>Ramamoorthy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A7ACE-5AF9-40AB-874A-4E1279C625D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47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B314E3-FEDE-41F5-BCE0-7D392A6266B2}" type="slidenum">
              <a:rPr lang="en-US"/>
              <a:pPr/>
              <a:t>10</a:t>
            </a:fld>
            <a:endParaRPr lang="en-US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144464"/>
            <a:ext cx="8458200" cy="814387"/>
          </a:xfrm>
        </p:spPr>
        <p:txBody>
          <a:bodyPr/>
          <a:lstStyle/>
          <a:p>
            <a:r>
              <a:rPr lang="en-US" sz="3600" dirty="0" err="1"/>
              <a:t>Zigbee</a:t>
            </a:r>
            <a:r>
              <a:rPr lang="en-US" sz="3600" dirty="0"/>
              <a:t> &amp; Wi-Fi Coexistence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2.4 GHz is shared by Zigbee, Wi-Fi and Bluetooth</a:t>
            </a:r>
          </a:p>
          <a:p>
            <a:pPr>
              <a:buFontTx/>
              <a:buNone/>
            </a:pPr>
            <a:r>
              <a:rPr lang="en-US"/>
              <a:t>915 MHz sometimes overlaps with 900MHz GSM</a:t>
            </a:r>
          </a:p>
        </p:txBody>
      </p:sp>
      <p:pic>
        <p:nvPicPr>
          <p:cNvPr id="14438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03" t="44191" r="12936" b="18158"/>
          <a:stretch>
            <a:fillRect/>
          </a:stretch>
        </p:blipFill>
        <p:spPr bwMode="auto">
          <a:xfrm>
            <a:off x="465139" y="2335213"/>
            <a:ext cx="8229600" cy="2671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532458-EDD1-4746-A800-EFC05443DCF3}" type="slidenum">
              <a:rPr lang="en-US"/>
              <a:pPr/>
              <a:t>11</a:t>
            </a:fld>
            <a:endParaRPr lang="en-US"/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Addressing Modes	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Group Addressing</a:t>
            </a:r>
          </a:p>
          <a:p>
            <a:pPr lvl="1"/>
            <a:r>
              <a:rPr lang="en-US"/>
              <a:t>APSIB and NIB</a:t>
            </a:r>
          </a:p>
          <a:p>
            <a:r>
              <a:rPr lang="en-US"/>
              <a:t>Broadcasting</a:t>
            </a:r>
          </a:p>
          <a:p>
            <a:r>
              <a:rPr lang="en-US"/>
              <a:t>IEEE Address</a:t>
            </a:r>
          </a:p>
          <a:p>
            <a:r>
              <a:rPr lang="en-US"/>
              <a:t>Network Address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1FB95-2FF6-44DF-873B-42C99441D212}" type="slidenum">
              <a:rPr lang="en-US"/>
              <a:pPr/>
              <a:t>12</a:t>
            </a:fld>
            <a:endParaRPr lang="en-US"/>
          </a:p>
        </p:txBody>
      </p:sp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/>
              <a:t>Zigbee</a:t>
            </a:r>
            <a:r>
              <a:rPr lang="en-US" sz="3600" dirty="0"/>
              <a:t> Cluster Library and Profiles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Zigbee Cluster Library (ZCL) defines clusters</a:t>
            </a:r>
          </a:p>
          <a:p>
            <a:pPr lvl="1"/>
            <a:r>
              <a:rPr lang="en-US" dirty="0"/>
              <a:t>Cluster have client side and server-side</a:t>
            </a:r>
          </a:p>
          <a:p>
            <a:pPr lvl="1"/>
            <a:r>
              <a:rPr lang="en-US" dirty="0"/>
              <a:t>Clusters have attributes &amp; commands</a:t>
            </a:r>
          </a:p>
          <a:p>
            <a:pPr lvl="1"/>
            <a:r>
              <a:rPr lang="en-US" dirty="0"/>
              <a:t>Attributes and their </a:t>
            </a:r>
            <a:r>
              <a:rPr lang="en-US" dirty="0" err="1"/>
              <a:t>datatypes</a:t>
            </a:r>
            <a:r>
              <a:rPr lang="en-US" dirty="0"/>
              <a:t> are defined</a:t>
            </a:r>
          </a:p>
          <a:p>
            <a:pPr lvl="1"/>
            <a:r>
              <a:rPr lang="en-US" dirty="0"/>
              <a:t>Commands can be universal or cluster specific</a:t>
            </a:r>
          </a:p>
          <a:p>
            <a:pPr lvl="1"/>
            <a:endParaRPr lang="en-US" dirty="0"/>
          </a:p>
          <a:p>
            <a:r>
              <a:rPr lang="en-US" dirty="0"/>
              <a:t>Profile defines devices &amp; SAS and sometimes clusters</a:t>
            </a:r>
          </a:p>
          <a:p>
            <a:pPr lvl="1"/>
            <a:r>
              <a:rPr lang="en-US" dirty="0"/>
              <a:t>Devices have compulsory clusters and optional clusters</a:t>
            </a:r>
          </a:p>
          <a:p>
            <a:pPr lvl="1"/>
            <a:r>
              <a:rPr lang="en-US" dirty="0"/>
              <a:t>Clusters and attributes are reused to maintain consistency</a:t>
            </a:r>
          </a:p>
          <a:p>
            <a:pPr lvl="1"/>
            <a:endParaRPr lang="en-US" dirty="0"/>
          </a:p>
          <a:p>
            <a:pPr lvl="1"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9EDBB-30E8-45B3-9AFD-1E596A1E44FA}" type="slidenum">
              <a:rPr lang="en-US"/>
              <a:pPr/>
              <a:t>13</a:t>
            </a:fld>
            <a:endParaRPr lang="en-US"/>
          </a:p>
        </p:txBody>
      </p:sp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144464"/>
            <a:ext cx="8458200" cy="814387"/>
          </a:xfrm>
        </p:spPr>
        <p:txBody>
          <a:bodyPr/>
          <a:lstStyle/>
          <a:p>
            <a:r>
              <a:rPr lang="en-US" sz="3600" dirty="0" err="1"/>
              <a:t>NetWork</a:t>
            </a:r>
            <a:r>
              <a:rPr lang="en-US" sz="3600" dirty="0"/>
              <a:t> Layer (NWK)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Creating, joining, leaving, rejoining network  &amp; 16-bit addressing</a:t>
            </a:r>
          </a:p>
          <a:p>
            <a:r>
              <a:rPr lang="en-US" dirty="0"/>
              <a:t>Maintains Routing Information</a:t>
            </a:r>
          </a:p>
          <a:p>
            <a:r>
              <a:rPr lang="en-US" dirty="0" smtClean="0"/>
              <a:t>Maintains </a:t>
            </a:r>
            <a:r>
              <a:rPr lang="en-US" dirty="0"/>
              <a:t>group address table</a:t>
            </a:r>
          </a:p>
          <a:p>
            <a:r>
              <a:rPr lang="en-US" dirty="0"/>
              <a:t>Rx control</a:t>
            </a:r>
          </a:p>
          <a:p>
            <a:r>
              <a:rPr lang="en-US" dirty="0"/>
              <a:t>Neighbor discovery</a:t>
            </a:r>
          </a:p>
          <a:p>
            <a:r>
              <a:rPr lang="en-US" dirty="0"/>
              <a:t>Uses Security Service Provider (SSP) to encrypt frames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75BA9A-2FFE-465D-B656-D7F867982010}" type="slidenum">
              <a:rPr lang="en-US"/>
              <a:pPr/>
              <a:t>14</a:t>
            </a:fld>
            <a:endParaRPr lang="en-US"/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144464"/>
            <a:ext cx="8458200" cy="814387"/>
          </a:xfrm>
        </p:spPr>
        <p:txBody>
          <a:bodyPr/>
          <a:lstStyle/>
          <a:p>
            <a:r>
              <a:rPr lang="en-US" sz="3600" dirty="0" err="1"/>
              <a:t>APplication</a:t>
            </a:r>
            <a:r>
              <a:rPr lang="en-US" sz="3600" dirty="0"/>
              <a:t> Support sub-layer (APS)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Its like Transport Layer of OSI stack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It </a:t>
            </a:r>
            <a:r>
              <a:rPr lang="en-US" dirty="0"/>
              <a:t>handles the following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Sending the received frame to the right Application object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Fragmentation (optional)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Group address filtering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End to end retries and ACK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Duplicate message rejection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Handles inter-object communication within the same node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Link security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Binding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78DE6B-9DFB-478F-A44F-11DB8BC22B5B}" type="slidenum">
              <a:rPr lang="en-US"/>
              <a:pPr/>
              <a:t>15</a:t>
            </a:fld>
            <a:endParaRPr lang="en-US"/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144464"/>
            <a:ext cx="8458200" cy="814387"/>
          </a:xfrm>
        </p:spPr>
        <p:txBody>
          <a:bodyPr/>
          <a:lstStyle/>
          <a:p>
            <a:r>
              <a:rPr lang="en-US" sz="3600" dirty="0"/>
              <a:t>Application Layer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Application objects reside here</a:t>
            </a:r>
          </a:p>
          <a:p>
            <a:r>
              <a:rPr lang="en-US"/>
              <a:t>Zigbee Device Object (ZDO) at End Point 0 does the following:</a:t>
            </a:r>
          </a:p>
          <a:p>
            <a:pPr lvl="1"/>
            <a:r>
              <a:rPr lang="en-US"/>
              <a:t>Device Discovery: Finding address</a:t>
            </a:r>
          </a:p>
          <a:p>
            <a:pPr lvl="1"/>
            <a:r>
              <a:rPr lang="en-US"/>
              <a:t>Service Discovery: Find capability of end points</a:t>
            </a:r>
          </a:p>
          <a:p>
            <a:pPr lvl="1"/>
            <a:r>
              <a:rPr lang="en-US"/>
              <a:t>Application Objects can use ZDO Public Interface to control the device</a:t>
            </a:r>
          </a:p>
          <a:p>
            <a:pPr lvl="1"/>
            <a:endParaRPr lang="en-US"/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E65390-F260-4B38-AA01-77CD4E7C5114}" type="slidenum">
              <a:rPr lang="en-US"/>
              <a:pPr/>
              <a:t>16</a:t>
            </a:fld>
            <a:endParaRPr lang="en-US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144464"/>
            <a:ext cx="8458200" cy="814387"/>
          </a:xfrm>
        </p:spPr>
        <p:txBody>
          <a:bodyPr/>
          <a:lstStyle/>
          <a:p>
            <a:r>
              <a:rPr lang="en-US" sz="3600" dirty="0" err="1"/>
              <a:t>Zigbee</a:t>
            </a:r>
            <a:r>
              <a:rPr lang="en-US" sz="3600" dirty="0"/>
              <a:t> Stack</a:t>
            </a:r>
          </a:p>
        </p:txBody>
      </p:sp>
      <p:pic>
        <p:nvPicPr>
          <p:cNvPr id="149507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15" t="19485" r="8362" b="11232"/>
          <a:stretch>
            <a:fillRect/>
          </a:stretch>
        </p:blipFill>
        <p:spPr>
          <a:xfrm>
            <a:off x="842963" y="1133476"/>
            <a:ext cx="7696200" cy="44481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380BEF-7B5E-4CEE-A6CB-B47538A422B9}" type="slidenum">
              <a:rPr lang="en-US"/>
              <a:pPr/>
              <a:t>17</a:t>
            </a:fld>
            <a:endParaRPr lang="en-US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144464"/>
            <a:ext cx="8458200" cy="814387"/>
          </a:xfrm>
        </p:spPr>
        <p:txBody>
          <a:bodyPr/>
          <a:lstStyle/>
          <a:p>
            <a:r>
              <a:rPr lang="en-US" sz="3600" dirty="0" err="1"/>
              <a:t>Zigbee</a:t>
            </a:r>
            <a:r>
              <a:rPr lang="en-US" sz="3600" dirty="0"/>
              <a:t> Profiles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Profile IDs: 16bit</a:t>
            </a:r>
          </a:p>
          <a:p>
            <a:pPr lvl="1"/>
            <a:r>
              <a:rPr lang="en-US"/>
              <a:t>Can be Public Profile (PP) or Manufacturer Specific Profile (MSP)</a:t>
            </a:r>
          </a:p>
          <a:p>
            <a:r>
              <a:rPr lang="en-US"/>
              <a:t>Device Profile:</a:t>
            </a:r>
          </a:p>
          <a:p>
            <a:pPr lvl="1"/>
            <a:r>
              <a:rPr lang="en-US"/>
              <a:t>Is a template defined by ZA</a:t>
            </a:r>
          </a:p>
          <a:p>
            <a:r>
              <a:rPr lang="en-US"/>
              <a:t>Device descriptor:</a:t>
            </a:r>
          </a:p>
          <a:p>
            <a:pPr lvl="1"/>
            <a:r>
              <a:rPr lang="en-US"/>
              <a:t>List of EPs and their input and output clusters IDs</a:t>
            </a:r>
          </a:p>
          <a:p>
            <a:r>
              <a:rPr lang="en-US"/>
              <a:t>Standardization vs Flexibility</a:t>
            </a:r>
          </a:p>
          <a:p>
            <a:pPr lvl="1"/>
            <a:r>
              <a:rPr lang="en-US"/>
              <a:t>Zigbee Cluster Library (ZCL)</a:t>
            </a:r>
          </a:p>
          <a:p>
            <a:pPr lvl="1"/>
            <a:r>
              <a:rPr lang="en-US"/>
              <a:t>Extensions to PP if allowed</a:t>
            </a:r>
          </a:p>
          <a:p>
            <a:pPr lvl="1"/>
            <a:r>
              <a:rPr lang="en-US"/>
              <a:t>MSP</a:t>
            </a:r>
          </a:p>
          <a:p>
            <a:pPr lvl="1">
              <a:buFontTx/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C1206A-A0D9-4A45-83C6-26E0A2363C56}" type="slidenum">
              <a:rPr lang="en-US"/>
              <a:pPr/>
              <a:t>18</a:t>
            </a:fld>
            <a:endParaRPr lang="en-US"/>
          </a:p>
        </p:txBody>
      </p:sp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4" y="144464"/>
            <a:ext cx="8717153" cy="814387"/>
          </a:xfrm>
        </p:spPr>
        <p:txBody>
          <a:bodyPr/>
          <a:lstStyle/>
          <a:p>
            <a:r>
              <a:rPr lang="en-US" sz="3600" dirty="0"/>
              <a:t>Startup Attribute Set &amp; Commissioning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SAS controls start-up sequence</a:t>
            </a:r>
          </a:p>
          <a:p>
            <a:pPr lvl="1"/>
            <a:r>
              <a:rPr lang="en-US"/>
              <a:t>A device should be able to indicate to the user that it has decided to become the coordinator of a network.</a:t>
            </a:r>
          </a:p>
          <a:p>
            <a:pPr lvl="1"/>
            <a:r>
              <a:rPr lang="en-US"/>
              <a:t>A device should be able to indicate to the user, that it has successfully joined a network.</a:t>
            </a:r>
          </a:p>
          <a:p>
            <a:pPr lvl="1"/>
            <a:r>
              <a:rPr lang="en-US"/>
              <a:t>A device should be able to indicate to the user, that it is in the process of searching for or joining a network.</a:t>
            </a:r>
          </a:p>
          <a:p>
            <a:r>
              <a:rPr lang="en-US"/>
              <a:t>Commissioning Modes</a:t>
            </a:r>
          </a:p>
          <a:p>
            <a:pPr lvl="1"/>
            <a:r>
              <a:rPr lang="en-US"/>
              <a:t>A-Mode: Automatic</a:t>
            </a:r>
          </a:p>
          <a:p>
            <a:pPr lvl="1"/>
            <a:r>
              <a:rPr lang="en-US"/>
              <a:t>E-Mode: Easy</a:t>
            </a:r>
          </a:p>
          <a:p>
            <a:pPr lvl="1"/>
            <a:r>
              <a:rPr lang="en-US"/>
              <a:t>S-Mode: System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FA073-C330-4B38-BD40-04E293579222}" type="slidenum">
              <a:rPr lang="en-US"/>
              <a:pPr/>
              <a:t>19</a:t>
            </a:fld>
            <a:endParaRPr lang="en-US"/>
          </a:p>
        </p:txBody>
      </p:sp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144464"/>
            <a:ext cx="8458200" cy="814387"/>
          </a:xfrm>
        </p:spPr>
        <p:txBody>
          <a:bodyPr/>
          <a:lstStyle/>
          <a:p>
            <a:r>
              <a:rPr lang="en-US" sz="2800" dirty="0"/>
              <a:t>Home Automation: Lights/Switches example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Starting/Joining</a:t>
            </a:r>
          </a:p>
          <a:p>
            <a:pPr lvl="1"/>
            <a:r>
              <a:rPr lang="en-US"/>
              <a:t>Flicker 5 times to indicate new</a:t>
            </a:r>
          </a:p>
          <a:p>
            <a:pPr lvl="1"/>
            <a:r>
              <a:rPr lang="en-US"/>
              <a:t>Flicker 2 times to join existing &amp; nearest zr/zc signals</a:t>
            </a:r>
          </a:p>
          <a:p>
            <a:pPr lvl="1"/>
            <a:r>
              <a:rPr lang="en-US"/>
              <a:t>Flicker once to indicate adding a device</a:t>
            </a:r>
          </a:p>
          <a:p>
            <a:pPr lvl="1"/>
            <a:r>
              <a:rPr lang="en-US"/>
              <a:t>Slow flash to identify</a:t>
            </a:r>
          </a:p>
          <a:p>
            <a:r>
              <a:rPr lang="en-US"/>
              <a:t>Binding</a:t>
            </a:r>
          </a:p>
          <a:p>
            <a:pPr lvl="1"/>
            <a:r>
              <a:rPr lang="en-US"/>
              <a:t>4 times – binding start/stop</a:t>
            </a:r>
          </a:p>
          <a:p>
            <a:pPr lvl="1"/>
            <a:r>
              <a:rPr lang="en-US"/>
              <a:t>7 times – group binding start/stop</a:t>
            </a:r>
          </a:p>
          <a:p>
            <a:pPr lvl="1"/>
            <a:r>
              <a:rPr lang="en-US"/>
              <a:t>1 time – add or remove</a:t>
            </a:r>
          </a:p>
          <a:p>
            <a:pPr lvl="1"/>
            <a:r>
              <a:rPr lang="en-US"/>
              <a:t>2 times - cycle</a:t>
            </a:r>
          </a:p>
        </p:txBody>
      </p:sp>
      <p:pic>
        <p:nvPicPr>
          <p:cNvPr id="156677" name="Picture 5" descr="zigbee_applications_fig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1852" y="2674938"/>
            <a:ext cx="3857625" cy="2838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What is Zigbee?</a:t>
            </a:r>
            <a:endParaRPr lang="en-US" sz="3600" dirty="0"/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400" dirty="0" err="1" smtClean="0"/>
              <a:t>Zigbee</a:t>
            </a:r>
            <a:r>
              <a:rPr lang="en-US" altLang="zh-TW" sz="2400" dirty="0" smtClean="0"/>
              <a:t> </a:t>
            </a:r>
            <a:r>
              <a:rPr lang="en-US" altLang="zh-TW" sz="2400" dirty="0"/>
              <a:t>is a technological standard designed for control and sensor networks</a:t>
            </a:r>
          </a:p>
          <a:p>
            <a:r>
              <a:rPr lang="en-US" altLang="zh-TW" sz="2400" dirty="0"/>
              <a:t>Based on the IEEE 802.15.4 </a:t>
            </a:r>
            <a:r>
              <a:rPr lang="en-US" altLang="zh-TW" sz="2400" dirty="0" smtClean="0"/>
              <a:t>Standard (LR-WPANs)</a:t>
            </a:r>
            <a:endParaRPr lang="en-US" altLang="zh-TW" sz="2400" dirty="0"/>
          </a:p>
          <a:p>
            <a:r>
              <a:rPr lang="en-US" altLang="zh-TW" sz="2400" dirty="0"/>
              <a:t>Created by the </a:t>
            </a:r>
            <a:r>
              <a:rPr lang="en-US" altLang="zh-TW" sz="2400" dirty="0" err="1" smtClean="0"/>
              <a:t>Zigbee</a:t>
            </a:r>
            <a:r>
              <a:rPr lang="en-US" altLang="zh-TW" sz="2400" dirty="0" smtClean="0"/>
              <a:t> </a:t>
            </a:r>
            <a:r>
              <a:rPr lang="en-US" altLang="zh-TW" sz="2400" dirty="0"/>
              <a:t>Alliance</a:t>
            </a:r>
          </a:p>
          <a:p>
            <a:r>
              <a:rPr lang="en-US" altLang="zh-TW" sz="2400" dirty="0"/>
              <a:t>Operates in Personal Area Networks (PAN</a:t>
            </a:r>
            <a:r>
              <a:rPr lang="en-US" altLang="zh-TW" sz="2400" dirty="0">
                <a:latin typeface="Verdana"/>
              </a:rPr>
              <a:t>’</a:t>
            </a:r>
            <a:r>
              <a:rPr lang="en-US" altLang="zh-TW" sz="2400" dirty="0"/>
              <a:t>s) and device-to-device </a:t>
            </a:r>
            <a:r>
              <a:rPr lang="en-US" altLang="zh-TW" sz="2400" dirty="0" smtClean="0"/>
              <a:t>networks</a:t>
            </a:r>
            <a:endParaRPr lang="en-US" altLang="zh-TW" sz="2400" dirty="0"/>
          </a:p>
          <a:p>
            <a:r>
              <a:rPr lang="en-US" altLang="zh-TW" sz="2400" dirty="0"/>
              <a:t>Connectivity between small packet </a:t>
            </a:r>
            <a:r>
              <a:rPr lang="en-US" altLang="zh-TW" sz="2400" dirty="0" smtClean="0"/>
              <a:t>devices</a:t>
            </a:r>
            <a:endParaRPr lang="en-US" altLang="zh-TW" sz="2400" dirty="0"/>
          </a:p>
          <a:p>
            <a:r>
              <a:rPr lang="en-US" altLang="zh-TW" sz="2400" dirty="0"/>
              <a:t>Control of lights, switches, thermostats, appliances, etc.</a:t>
            </a:r>
          </a:p>
          <a:p>
            <a:endParaRPr lang="en-US" sz="24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6DBAEE-AE9A-4C3F-B37E-DDF95A93405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19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Zigbee</a:t>
            </a:r>
            <a:r>
              <a:rPr lang="en-US" sz="3600" dirty="0" smtClean="0"/>
              <a:t> and Bluetooth Comparison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A7ACE-5AF9-40AB-874A-4E1279C625D1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5" name="Group 6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8498701"/>
              </p:ext>
            </p:extLst>
          </p:nvPr>
        </p:nvGraphicFramePr>
        <p:xfrm>
          <a:off x="684213" y="1628775"/>
          <a:ext cx="7775575" cy="4294191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2592387"/>
                <a:gridCol w="2590800"/>
                <a:gridCol w="2592388"/>
              </a:tblGrid>
              <a:tr h="4365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Feature(s)</a:t>
                      </a:r>
                      <a:endParaRPr kumimoji="1" lang="en-US" altLang="zh-TW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Bluetooth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ZigBee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Power Profile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days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years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Complexity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complex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Simple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Nodes/Master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64000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</a:tr>
              <a:tr h="474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Latency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 seconds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30 ms – 1s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Range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10m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70m ~ 300m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</a:tr>
              <a:tr h="427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Extendibility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no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Yes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Data Rate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1 Mbps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250 Kbps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</a:tr>
              <a:tr h="436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Security</a:t>
                      </a:r>
                      <a:endParaRPr kumimoji="1" lang="en-US" altLang="zh-TW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64bit, 128bit</a:t>
                      </a:r>
                      <a:endParaRPr kumimoji="1" lang="en-US" altLang="zh-TW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zh-TW" sz="22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128bit AES and Application Layer</a:t>
                      </a:r>
                      <a:endParaRPr kumimoji="1" lang="en-US" altLang="zh-TW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DFKai-SB" pitchFamily="65" charset="-12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221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457200" y="400547"/>
            <a:ext cx="8229600" cy="603212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spcBef>
                <a:spcPct val="0"/>
              </a:spcBef>
              <a:buNone/>
            </a:pPr>
            <a:r>
              <a:rPr lang="en" sz="3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" sz="32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What </a:t>
            </a:r>
            <a:r>
              <a:rPr lang="en" sz="3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is WiZi- Cloud?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type="body" idx="1"/>
          </p:nvPr>
        </p:nvSpPr>
        <p:spPr>
          <a:xfrm>
            <a:off x="444137" y="1214846"/>
            <a:ext cx="8229600" cy="4921317"/>
          </a:xfrm>
          <a:prstGeom prst="rect">
            <a:avLst/>
          </a:prstGeom>
        </p:spPr>
        <p:txBody>
          <a:bodyPr wrap="square" lIns="91425" tIns="91425" rIns="91425" bIns="91425" anchor="t" anchorCtr="0">
            <a:spAutoFit/>
          </a:bodyPr>
          <a:lstStyle/>
          <a:p>
            <a:pPr marL="457200" indent="-419100" algn="just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208333"/>
            </a:pPr>
            <a:r>
              <a:rPr lang="en" sz="1800" dirty="0">
                <a:solidFill>
                  <a:srgbClr val="000000"/>
                </a:solidFill>
              </a:rPr>
              <a:t>WiZi-Cloud is a dual-radio solution for scalability and energy efficiency of mobile phones' Internet access.</a:t>
            </a:r>
          </a:p>
          <a:p>
            <a:endParaRPr lang="en" sz="1800" dirty="0">
              <a:solidFill>
                <a:srgbClr val="000000"/>
              </a:solidFill>
            </a:endParaRPr>
          </a:p>
          <a:p>
            <a:pPr marL="457200" indent="-419100" algn="just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208333"/>
            </a:pPr>
            <a:r>
              <a:rPr lang="en" sz="1800" dirty="0">
                <a:solidFill>
                  <a:srgbClr val="000000"/>
                </a:solidFill>
              </a:rPr>
              <a:t>It consists of a set of protocols, and hardware/software components integrating WiFi and ZigBee radios on mobile phones and access points. </a:t>
            </a:r>
          </a:p>
          <a:p>
            <a:endParaRPr lang="en" sz="1800" dirty="0">
              <a:solidFill>
                <a:srgbClr val="000000"/>
              </a:solidFill>
            </a:endParaRPr>
          </a:p>
          <a:p>
            <a:pPr marL="457200" lvl="0" indent="-419100" algn="just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208333"/>
              <a:buFont typeface="Arial"/>
              <a:buChar char="•"/>
            </a:pPr>
            <a:r>
              <a:rPr lang="en" sz="1800" dirty="0">
                <a:solidFill>
                  <a:srgbClr val="000000"/>
                </a:solidFill>
              </a:rPr>
              <a:t>WiZi-Cloud aims at providing:</a:t>
            </a: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 b="1" dirty="0">
                <a:solidFill>
                  <a:srgbClr val="000000"/>
                </a:solidFill>
              </a:rPr>
              <a:t>   1.ubiquitous connectivity,</a:t>
            </a: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 b="1" dirty="0">
                <a:solidFill>
                  <a:srgbClr val="000000"/>
                </a:solidFill>
              </a:rPr>
              <a:t>   2.high energy efficiency,</a:t>
            </a: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 b="1" dirty="0">
                <a:solidFill>
                  <a:srgbClr val="000000"/>
                </a:solidFill>
              </a:rPr>
              <a:t>   3.transparent intra-device/</a:t>
            </a: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 b="1" dirty="0">
                <a:solidFill>
                  <a:srgbClr val="000000"/>
                </a:solidFill>
              </a:rPr>
              <a:t>      inter-AP handover. </a:t>
            </a:r>
            <a:endParaRPr lang="en" sz="1800" b="1" dirty="0" smtClean="0">
              <a:solidFill>
                <a:srgbClr val="000000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buNone/>
            </a:pPr>
            <a:endParaRPr lang="en" sz="1800" b="1" dirty="0" smtClean="0">
              <a:solidFill>
                <a:srgbClr val="000000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buNone/>
            </a:pPr>
            <a:endParaRPr lang="en" sz="1800" b="1" dirty="0" smtClean="0">
              <a:solidFill>
                <a:srgbClr val="000000"/>
              </a:solidFill>
            </a:endParaRPr>
          </a:p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buNone/>
            </a:pPr>
            <a:endParaRPr lang="en" sz="1800" b="1" dirty="0">
              <a:solidFill>
                <a:srgbClr val="000000"/>
              </a:solidFill>
            </a:endParaRPr>
          </a:p>
        </p:txBody>
      </p:sp>
      <p:sp>
        <p:nvSpPr>
          <p:cNvPr id="152" name="Shape 152"/>
          <p:cNvSpPr/>
          <p:nvPr/>
        </p:nvSpPr>
        <p:spPr>
          <a:xfrm>
            <a:off x="5590024" y="3227960"/>
            <a:ext cx="2762250" cy="272415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31237570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n" sz="28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Motivation</a:t>
            </a:r>
            <a:endParaRPr lang="en" sz="2800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8">
              <a:buNone/>
            </a:pPr>
            <a:r>
              <a:rPr lang="en-US" dirty="0" smtClean="0"/>
              <a:t>                             Energy Consumption in a Smartphone</a:t>
            </a:r>
          </a:p>
        </p:txBody>
      </p:sp>
      <p:graphicFrame>
        <p:nvGraphicFramePr>
          <p:cNvPr id="159" name="Shape 159"/>
          <p:cNvGraphicFramePr/>
          <p:nvPr/>
        </p:nvGraphicFramePr>
        <p:xfrm>
          <a:off x="0" y="1227909"/>
          <a:ext cx="5130125" cy="468956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5130125"/>
              </a:tblGrid>
              <a:tr h="4689566">
                <a:tc>
                  <a:txBody>
                    <a:bodyPr/>
                    <a:lstStyle/>
                    <a:p>
                      <a:pPr marL="457200" lvl="0" indent="-317500" algn="just" rtl="0">
                        <a:buClr>
                          <a:srgbClr val="000000"/>
                        </a:buClr>
                        <a:buSzPct val="97222"/>
                        <a:buFont typeface="Arial"/>
                        <a:buChar char="•"/>
                      </a:pPr>
                      <a:r>
                        <a:rPr lang="en" sz="1800" dirty="0">
                          <a:solidFill>
                            <a:srgbClr val="333333"/>
                          </a:solidFill>
                        </a:rPr>
                        <a:t>ever increasing density of WiFi Access Points and large unlicensed RF bandwidth over which they operate. </a:t>
                      </a:r>
                    </a:p>
                    <a:p>
                      <a:endParaRPr lang="en" sz="1800" dirty="0">
                        <a:solidFill>
                          <a:srgbClr val="333333"/>
                        </a:solidFill>
                      </a:endParaRPr>
                    </a:p>
                    <a:p>
                      <a:pPr marL="457200" lvl="0" indent="-317500" algn="just" rtl="0">
                        <a:buClr>
                          <a:srgbClr val="000000"/>
                        </a:buClr>
                        <a:buSzPct val="97222"/>
                        <a:buFont typeface="Arial"/>
                        <a:buChar char="•"/>
                      </a:pPr>
                      <a:r>
                        <a:rPr lang="en" sz="1800" dirty="0">
                          <a:solidFill>
                            <a:srgbClr val="333333"/>
                          </a:solidFill>
                        </a:rPr>
                        <a:t>deployment challenges and limited RF spectrum for cellular networks. </a:t>
                      </a:r>
                    </a:p>
                    <a:p>
                      <a:endParaRPr lang="en" sz="1800" dirty="0">
                        <a:solidFill>
                          <a:srgbClr val="333333"/>
                        </a:solidFill>
                      </a:endParaRPr>
                    </a:p>
                    <a:p>
                      <a:pPr marL="457200" lvl="0" indent="-317500" algn="just">
                        <a:buClr>
                          <a:srgbClr val="000000"/>
                        </a:buClr>
                        <a:buSzPct val="97222"/>
                        <a:buFont typeface="Arial"/>
                        <a:buChar char="•"/>
                      </a:pPr>
                      <a:r>
                        <a:rPr lang="en" sz="1800" dirty="0">
                          <a:solidFill>
                            <a:srgbClr val="333333"/>
                          </a:solidFill>
                        </a:rPr>
                        <a:t>maintaining connectivity through WiFi results in depleting the mobile phone's battery in a short time</a:t>
                      </a:r>
                      <a:r>
                        <a:rPr lang="en" sz="1800" dirty="0" smtClean="0">
                          <a:solidFill>
                            <a:srgbClr val="333333"/>
                          </a:solidFill>
                        </a:rPr>
                        <a:t>.</a:t>
                      </a:r>
                    </a:p>
                    <a:p>
                      <a:pPr marL="457200" lvl="0" indent="-317500" algn="just">
                        <a:buClr>
                          <a:srgbClr val="000000"/>
                        </a:buClr>
                        <a:buSzPct val="97222"/>
                        <a:buFont typeface="Arial"/>
                        <a:buNone/>
                      </a:pPr>
                      <a:r>
                        <a:rPr lang="en" sz="1800" baseline="0" dirty="0" smtClean="0">
                          <a:solidFill>
                            <a:srgbClr val="333333"/>
                          </a:solidFill>
                        </a:rPr>
                        <a:t>                                                 </a:t>
                      </a:r>
                    </a:p>
                    <a:p>
                      <a:pPr marL="457200" lvl="0" indent="-317500" algn="just">
                        <a:buClr>
                          <a:srgbClr val="000000"/>
                        </a:buClr>
                        <a:buSzPct val="97222"/>
                        <a:buFont typeface="Arial"/>
                        <a:buNone/>
                      </a:pPr>
                      <a:r>
                        <a:rPr lang="en" sz="1800" baseline="0" dirty="0" smtClean="0">
                          <a:solidFill>
                            <a:srgbClr val="333333"/>
                          </a:solidFill>
                        </a:rPr>
                        <a:t> </a:t>
                      </a:r>
                    </a:p>
                    <a:p>
                      <a:pPr marL="457200" lvl="0" indent="-317500" algn="just">
                        <a:buClr>
                          <a:srgbClr val="000000"/>
                        </a:buClr>
                        <a:buSzPct val="97222"/>
                        <a:buFont typeface="Arial"/>
                        <a:buNone/>
                      </a:pPr>
                      <a:r>
                        <a:rPr lang="en" sz="1800" baseline="0" dirty="0" smtClean="0">
                          <a:solidFill>
                            <a:srgbClr val="333333"/>
                          </a:solidFill>
                        </a:rPr>
                        <a:t>                                                                                                             </a:t>
                      </a:r>
                      <a:endParaRPr lang="en" sz="1800" dirty="0">
                        <a:solidFill>
                          <a:srgbClr val="333333"/>
                        </a:solidFill>
                      </a:endParaRP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  <p:sp>
        <p:nvSpPr>
          <p:cNvPr id="160" name="Shape 160"/>
          <p:cNvSpPr/>
          <p:nvPr/>
        </p:nvSpPr>
        <p:spPr>
          <a:xfrm>
            <a:off x="5271580" y="1215473"/>
            <a:ext cx="3548100" cy="37032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89202174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>
            <a:spLocks noGrp="1"/>
          </p:cNvSpPr>
          <p:nvPr>
            <p:ph type="title"/>
          </p:nvPr>
        </p:nvSpPr>
        <p:spPr>
          <a:xfrm>
            <a:off x="457200" y="293446"/>
            <a:ext cx="8229600" cy="55089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marL="0" marR="0" lvl="0" indent="0">
              <a:spcBef>
                <a:spcPct val="0"/>
              </a:spcBef>
              <a:buNone/>
            </a:pPr>
            <a:r>
              <a:rPr lang="en" sz="28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Why ZigBee?</a:t>
            </a:r>
          </a:p>
        </p:txBody>
      </p:sp>
      <p:sp>
        <p:nvSpPr>
          <p:cNvPr id="166" name="Shape 166"/>
          <p:cNvSpPr txBox="1">
            <a:spLocks noGrp="1"/>
          </p:cNvSpPr>
          <p:nvPr>
            <p:ph type="body" idx="1"/>
          </p:nvPr>
        </p:nvSpPr>
        <p:spPr>
          <a:xfrm>
            <a:off x="457200" y="1123406"/>
            <a:ext cx="8229600" cy="4214970"/>
          </a:xfrm>
          <a:prstGeom prst="rect">
            <a:avLst/>
          </a:prstGeom>
        </p:spPr>
        <p:txBody>
          <a:bodyPr wrap="square" lIns="91425" tIns="91425" rIns="91425" bIns="91425" anchor="t" anchorCtr="0">
            <a:spAutoFit/>
          </a:bodyPr>
          <a:lstStyle/>
          <a:p>
            <a:pPr marL="457200" lvl="0" indent="-381000" algn="just" rtl="0"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" sz="1800" dirty="0">
                <a:solidFill>
                  <a:srgbClr val="000000"/>
                </a:solidFill>
              </a:rPr>
              <a:t>It has zero-time connection establishment</a:t>
            </a:r>
          </a:p>
          <a:p>
            <a:endParaRPr lang="en" sz="1800" dirty="0">
              <a:solidFill>
                <a:srgbClr val="000000"/>
              </a:solidFill>
            </a:endParaRPr>
          </a:p>
          <a:p>
            <a:pPr marL="457200" lvl="0" indent="-381000" algn="just" rtl="0"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" sz="1800" dirty="0">
                <a:solidFill>
                  <a:srgbClr val="000000"/>
                </a:solidFill>
              </a:rPr>
              <a:t>Good radio range (a significant advantage over Bluetooth).</a:t>
            </a:r>
          </a:p>
          <a:p>
            <a:pPr lvl="0" algn="just" rtl="0">
              <a:buNone/>
            </a:pPr>
            <a:r>
              <a:rPr lang="en" sz="1800" dirty="0">
                <a:solidFill>
                  <a:srgbClr val="000000"/>
                </a:solidFill>
              </a:rPr>
              <a:t> </a:t>
            </a:r>
          </a:p>
          <a:p>
            <a:pPr marL="457200" lvl="0" indent="-381000" algn="just" rtl="0"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" sz="1800" dirty="0">
                <a:solidFill>
                  <a:srgbClr val="000000"/>
                </a:solidFill>
              </a:rPr>
              <a:t>ZigBee is also available as a low cost System on Chip (SoC) with an integrated low power microcontroller .</a:t>
            </a:r>
          </a:p>
          <a:p>
            <a:endParaRPr lang="en" sz="1800" dirty="0">
              <a:solidFill>
                <a:srgbClr val="000000"/>
              </a:solidFill>
            </a:endParaRPr>
          </a:p>
          <a:p>
            <a:pPr marL="457200" lvl="0" indent="-381000" algn="just" rtl="0"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n" sz="1800" dirty="0">
                <a:solidFill>
                  <a:srgbClr val="000000"/>
                </a:solidFill>
              </a:rPr>
              <a:t>These features allow the mobile phone to be in sleep mode while the microcontroller handles the wakeup and some of the network functionality.</a:t>
            </a:r>
          </a:p>
          <a:p>
            <a:endParaRPr lang="en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52371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 txBox="1">
            <a:spLocks noGrp="1"/>
          </p:cNvSpPr>
          <p:nvPr>
            <p:ph type="title"/>
          </p:nvPr>
        </p:nvSpPr>
        <p:spPr>
          <a:xfrm>
            <a:off x="457200" y="277846"/>
            <a:ext cx="8229600" cy="55089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spcBef>
                <a:spcPct val="0"/>
              </a:spcBef>
              <a:buNone/>
            </a:pPr>
            <a:r>
              <a:rPr lang="en" sz="28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System </a:t>
            </a:r>
            <a:r>
              <a:rPr lang="en" sz="28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Design </a:t>
            </a:r>
          </a:p>
        </p:txBody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241325" y="992777"/>
            <a:ext cx="8744399" cy="4949017"/>
          </a:xfrm>
          <a:prstGeom prst="rect">
            <a:avLst/>
          </a:prstGeom>
        </p:spPr>
        <p:txBody>
          <a:bodyPr wrap="square" lIns="91425" tIns="91425" rIns="91425" bIns="91425" anchor="t" anchorCtr="0">
            <a:spAutoFit/>
          </a:bodyPr>
          <a:lstStyle/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1800" dirty="0"/>
              <a:t>Extend mobile phones and access points with ultra low power, low data rate zigbee interface.</a:t>
            </a:r>
          </a:p>
          <a:p>
            <a:pPr lvl="0" rtl="0">
              <a:buNone/>
            </a:pPr>
            <a:r>
              <a:rPr lang="en" sz="1800" dirty="0"/>
              <a:t> </a:t>
            </a:r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1800" dirty="0"/>
              <a:t>Phone can switch seamlessly between WiFi and ZigBee interfaces while communicating WiZi-enabled AP.</a:t>
            </a:r>
          </a:p>
          <a:p>
            <a:endParaRPr lang="en" sz="1800" dirty="0"/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1800" dirty="0"/>
              <a:t>During low traffic WiFi is turned off and the ZigBee interface is responsible for connection with WiZi AP. </a:t>
            </a:r>
          </a:p>
          <a:p>
            <a:endParaRPr lang="en" sz="1800" dirty="0"/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1800" dirty="0"/>
              <a:t>The WiFi interface is </a:t>
            </a:r>
            <a:r>
              <a:rPr lang="en" sz="1800" dirty="0" smtClean="0"/>
              <a:t>woken </a:t>
            </a:r>
            <a:r>
              <a:rPr lang="en" sz="1800" dirty="0"/>
              <a:t>up under large data transfer.</a:t>
            </a:r>
          </a:p>
          <a:p>
            <a:endParaRPr lang="en" sz="1800" dirty="0"/>
          </a:p>
          <a:p>
            <a:pPr marL="457200" lvl="0" indent="-381000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1800" dirty="0"/>
              <a:t>WiZi software stack monitors traffic, switches interface and also notifies the AP.</a:t>
            </a:r>
          </a:p>
        </p:txBody>
      </p:sp>
    </p:spTree>
    <p:extLst>
      <p:ext uri="{BB962C8B-B14F-4D97-AF65-F5344CB8AC3E}">
        <p14:creationId xmlns:p14="http://schemas.microsoft.com/office/powerpoint/2010/main" val="90432970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 txBox="1">
            <a:spLocks noGrp="1"/>
          </p:cNvSpPr>
          <p:nvPr>
            <p:ph type="title"/>
          </p:nvPr>
        </p:nvSpPr>
        <p:spPr>
          <a:xfrm>
            <a:off x="359228" y="417648"/>
            <a:ext cx="8229600" cy="603212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spcBef>
                <a:spcPct val="0"/>
              </a:spcBef>
              <a:buNone/>
            </a:pPr>
            <a:r>
              <a:rPr lang="en" sz="3200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WiZi-Cloud </a:t>
            </a:r>
            <a:r>
              <a:rPr lang="en" sz="3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features</a:t>
            </a:r>
          </a:p>
        </p:txBody>
      </p:sp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400050" y="939487"/>
            <a:ext cx="8229600" cy="5599964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 dirty="0">
                <a:solidFill>
                  <a:srgbClr val="000000"/>
                </a:solidFill>
              </a:rPr>
              <a:t>The Key features of WiZi-Cloud are </a:t>
            </a:r>
            <a:r>
              <a:rPr lang="en" sz="1800" dirty="0" smtClean="0">
                <a:solidFill>
                  <a:srgbClr val="000000"/>
                </a:solidFill>
              </a:rPr>
              <a:t>– 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endParaRPr lang="en" sz="1800" dirty="0">
              <a:solidFill>
                <a:srgbClr val="000000"/>
              </a:solidFill>
            </a:endParaRPr>
          </a:p>
          <a:p>
            <a:pPr marL="457200" lvl="0" indent="-419100" algn="just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208333"/>
              <a:buFont typeface="Arial"/>
              <a:buChar char="•"/>
            </a:pPr>
            <a:r>
              <a:rPr lang="en" sz="1800" b="1" dirty="0">
                <a:solidFill>
                  <a:srgbClr val="000000"/>
                </a:solidFill>
              </a:rPr>
              <a:t>Energy-Efficiency:</a:t>
            </a:r>
            <a:r>
              <a:rPr lang="en" sz="1800" dirty="0">
                <a:solidFill>
                  <a:srgbClr val="000000"/>
                </a:solidFill>
              </a:rPr>
              <a:t> WiZi-Cloud system is extremely efficient low rate applications in terms of energy consumption. Ex.: VoIP and streaming music </a:t>
            </a:r>
            <a:endParaRPr lang="en" sz="1800" dirty="0" smtClean="0">
              <a:solidFill>
                <a:srgbClr val="000000"/>
              </a:solidFill>
            </a:endParaRPr>
          </a:p>
          <a:p>
            <a:pPr marL="457200" lvl="0" indent="-419100" algn="just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208333"/>
              <a:buNone/>
            </a:pPr>
            <a:endParaRPr lang="en" sz="1800" dirty="0">
              <a:solidFill>
                <a:srgbClr val="000000"/>
              </a:solidFill>
            </a:endParaRPr>
          </a:p>
          <a:p>
            <a:pPr marL="457200" lvl="0" indent="-419100" algn="just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208333"/>
              <a:buFont typeface="Arial"/>
              <a:buChar char="•"/>
            </a:pPr>
            <a:r>
              <a:rPr lang="en" sz="1800" b="1" dirty="0">
                <a:solidFill>
                  <a:srgbClr val="000000"/>
                </a:solidFill>
              </a:rPr>
              <a:t>Leverage of existing HW/SW:</a:t>
            </a:r>
            <a:r>
              <a:rPr lang="en" sz="1800" dirty="0">
                <a:solidFill>
                  <a:srgbClr val="000000"/>
                </a:solidFill>
              </a:rPr>
              <a:t> WiZi-Cloud system runs on off-the-shelf mobile phones and wireless routers without hardware modifications</a:t>
            </a:r>
            <a:r>
              <a:rPr lang="en" sz="1800" dirty="0" smtClean="0">
                <a:solidFill>
                  <a:srgbClr val="000000"/>
                </a:solidFill>
              </a:rPr>
              <a:t>.</a:t>
            </a:r>
          </a:p>
          <a:p>
            <a:pPr marL="457200" lvl="0" indent="-419100" algn="just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208333"/>
              <a:buNone/>
            </a:pPr>
            <a:endParaRPr lang="en" sz="1800" dirty="0">
              <a:solidFill>
                <a:srgbClr val="000000"/>
              </a:solidFill>
            </a:endParaRPr>
          </a:p>
          <a:p>
            <a:pPr marL="457200" indent="-419100" algn="just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208333"/>
            </a:pPr>
            <a:r>
              <a:rPr lang="en" sz="1800" b="1" dirty="0">
                <a:solidFill>
                  <a:srgbClr val="000000"/>
                </a:solidFill>
              </a:rPr>
              <a:t>Flexibility:</a:t>
            </a:r>
            <a:r>
              <a:rPr lang="en" sz="1800" dirty="0">
                <a:solidFill>
                  <a:srgbClr val="000000"/>
                </a:solidFill>
              </a:rPr>
              <a:t> A mobile phone is able to determine the network interface to use according to a user-specified </a:t>
            </a:r>
            <a:r>
              <a:rPr lang="en" sz="1800" dirty="0" smtClean="0">
                <a:solidFill>
                  <a:srgbClr val="000000"/>
                </a:solidFill>
              </a:rPr>
              <a:t>policy. The WiZi-Cloud provides the mechanism to switch between WiFi and    ZigBee interfaces.</a:t>
            </a:r>
          </a:p>
          <a:p>
            <a:pPr algn="just">
              <a:lnSpc>
                <a:spcPct val="115000"/>
              </a:lnSpc>
              <a:spcBef>
                <a:spcPts val="0"/>
              </a:spcBef>
              <a:buNone/>
            </a:pPr>
            <a:endParaRPr lang="en" sz="1800" dirty="0" smtClean="0">
              <a:solidFill>
                <a:srgbClr val="000000"/>
              </a:solidFill>
            </a:endParaRPr>
          </a:p>
          <a:p>
            <a:pPr marL="457200" indent="-419100" algn="just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208333"/>
              <a:buFont typeface="Arial"/>
              <a:buChar char="•"/>
            </a:pPr>
            <a:r>
              <a:rPr lang="en" sz="1800" b="1" dirty="0" smtClean="0">
                <a:solidFill>
                  <a:srgbClr val="000000"/>
                </a:solidFill>
              </a:rPr>
              <a:t>Seamless:</a:t>
            </a:r>
            <a:r>
              <a:rPr lang="en" sz="1800" dirty="0" smtClean="0">
                <a:solidFill>
                  <a:srgbClr val="000000"/>
                </a:solidFill>
              </a:rPr>
              <a:t> WiZi-Cloud system and its protocols are completely transparent to the applications running on the mobile phones and peer entities in the Internet.</a:t>
            </a:r>
          </a:p>
          <a:p>
            <a:pPr marL="457200" lvl="0" indent="-419100" algn="just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208333"/>
              <a:buFont typeface="Arial"/>
              <a:buChar char="•"/>
            </a:pPr>
            <a:endParaRPr lang="en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50583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>
            <a:spLocks noGrp="1"/>
          </p:cNvSpPr>
          <p:nvPr>
            <p:ph type="title"/>
          </p:nvPr>
        </p:nvSpPr>
        <p:spPr>
          <a:xfrm>
            <a:off x="457200" y="319347"/>
            <a:ext cx="8229600" cy="603212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spcBef>
                <a:spcPct val="0"/>
              </a:spcBef>
              <a:buNone/>
            </a:pPr>
            <a:r>
              <a:rPr lang="en" sz="3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System Framework</a:t>
            </a: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457200" y="988462"/>
            <a:ext cx="8229600" cy="6078557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n" dirty="0"/>
              <a:t>
</a:t>
            </a:r>
          </a:p>
          <a:p>
            <a:endParaRPr lang="en" dirty="0"/>
          </a:p>
          <a:p>
            <a:endParaRPr lang="en" dirty="0"/>
          </a:p>
          <a:p>
            <a:endParaRPr lang="en" dirty="0"/>
          </a:p>
          <a:p>
            <a:endParaRPr lang="en" dirty="0"/>
          </a:p>
          <a:p>
            <a:endParaRPr lang="en" dirty="0"/>
          </a:p>
          <a:p>
            <a:endParaRPr lang="en" dirty="0"/>
          </a:p>
          <a:p>
            <a:endParaRPr lang="en" dirty="0"/>
          </a:p>
          <a:p>
            <a:pPr lvl="0" rtl="0">
              <a:buNone/>
            </a:pPr>
            <a:r>
              <a:rPr lang="en" dirty="0"/>
              <a:t>				 </a:t>
            </a:r>
            <a:r>
              <a:rPr lang="en" dirty="0" smtClean="0"/>
              <a:t>WiZi-Cloud </a:t>
            </a:r>
            <a:r>
              <a:rPr lang="en" dirty="0"/>
              <a:t>Infrastructure</a:t>
            </a:r>
          </a:p>
          <a:p>
            <a:endParaRPr lang="en" dirty="0"/>
          </a:p>
          <a:p>
            <a:endParaRPr lang="en" dirty="0"/>
          </a:p>
        </p:txBody>
      </p:sp>
      <p:sp>
        <p:nvSpPr>
          <p:cNvPr id="191" name="Shape 191"/>
          <p:cNvSpPr/>
          <p:nvPr/>
        </p:nvSpPr>
        <p:spPr>
          <a:xfrm>
            <a:off x="1154195" y="1278237"/>
            <a:ext cx="6851710" cy="436083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95321484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>
            <a:spLocks noGrp="1"/>
          </p:cNvSpPr>
          <p:nvPr>
            <p:ph type="title"/>
          </p:nvPr>
        </p:nvSpPr>
        <p:spPr>
          <a:xfrm>
            <a:off x="457200" y="399947"/>
            <a:ext cx="8229600" cy="603212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spcBef>
                <a:spcPct val="0"/>
              </a:spcBef>
              <a:buNone/>
            </a:pPr>
            <a:r>
              <a:rPr lang="en" sz="3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System Infrastructure</a:t>
            </a:r>
          </a:p>
        </p:txBody>
      </p:sp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408214" y="1425621"/>
            <a:ext cx="8229600" cy="3937971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algn="just" rtl="0">
              <a:buNone/>
            </a:pPr>
            <a:r>
              <a:rPr lang="en" sz="1800" dirty="0"/>
              <a:t>Hardware: </a:t>
            </a:r>
          </a:p>
          <a:p>
            <a:pPr marL="457200" lvl="0" indent="-381000" algn="just" rtl="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 sz="1800" dirty="0"/>
              <a:t>WiZi-kit, a fully custom made ZigBee module which can be attached externally to mobile phones and wireless APs. </a:t>
            </a:r>
          </a:p>
          <a:p>
            <a:pPr lvl="0" algn="just" rtl="0">
              <a:buNone/>
            </a:pPr>
            <a:r>
              <a:rPr lang="en" sz="1800" dirty="0" smtClean="0"/>
              <a:t>Software</a:t>
            </a:r>
            <a:r>
              <a:rPr lang="en" sz="1800" dirty="0"/>
              <a:t>:</a:t>
            </a:r>
          </a:p>
          <a:p>
            <a:pPr lvl="0" algn="just" rtl="0">
              <a:buNone/>
            </a:pPr>
            <a:r>
              <a:rPr lang="en" sz="1800" dirty="0">
                <a:solidFill>
                  <a:srgbClr val="000000"/>
                </a:solidFill>
              </a:rPr>
              <a:t>WiZi-Cloud software stack has four major components:</a:t>
            </a:r>
          </a:p>
          <a:p>
            <a:pPr marL="457200" lvl="0" indent="-419100" algn="just" rtl="0">
              <a:buClr>
                <a:schemeClr val="dk1"/>
              </a:buClr>
              <a:buSzPct val="208333"/>
              <a:buFont typeface="Arial"/>
              <a:buChar char="•"/>
            </a:pPr>
            <a:r>
              <a:rPr lang="en" sz="1800" dirty="0">
                <a:solidFill>
                  <a:srgbClr val="000000"/>
                </a:solidFill>
              </a:rPr>
              <a:t> WiZi-Cloud Service Module</a:t>
            </a:r>
          </a:p>
          <a:p>
            <a:pPr marL="457200" lvl="0" indent="-419100" algn="just" rtl="0">
              <a:buClr>
                <a:schemeClr val="dk1"/>
              </a:buClr>
              <a:buSzPct val="208333"/>
              <a:buFont typeface="Arial"/>
              <a:buChar char="•"/>
            </a:pPr>
            <a:r>
              <a:rPr lang="en" sz="1800" dirty="0">
                <a:solidFill>
                  <a:srgbClr val="000000"/>
                </a:solidFill>
              </a:rPr>
              <a:t> WiZi Bridge,</a:t>
            </a:r>
          </a:p>
          <a:p>
            <a:pPr marL="457200" lvl="0" indent="-419100" algn="just" rtl="0">
              <a:buClr>
                <a:schemeClr val="dk1"/>
              </a:buClr>
              <a:buSzPct val="208333"/>
              <a:buFont typeface="Arial"/>
              <a:buChar char="•"/>
            </a:pPr>
            <a:r>
              <a:rPr lang="en" sz="1800" dirty="0">
                <a:solidFill>
                  <a:srgbClr val="000000"/>
                </a:solidFill>
              </a:rPr>
              <a:t> UART I/O, and </a:t>
            </a:r>
          </a:p>
          <a:p>
            <a:pPr marL="457200" lvl="0" indent="-419100" algn="just" rtl="0">
              <a:buClr>
                <a:schemeClr val="dk1"/>
              </a:buClr>
              <a:buSzPct val="208333"/>
              <a:buFont typeface="Arial"/>
              <a:buChar char="•"/>
            </a:pPr>
            <a:r>
              <a:rPr lang="en" sz="1800" dirty="0">
                <a:solidFill>
                  <a:srgbClr val="000000"/>
                </a:solidFill>
              </a:rPr>
              <a:t> ZigBee logic</a:t>
            </a:r>
            <a:r>
              <a:rPr lang="en" sz="1800" dirty="0" smtClean="0">
                <a:solidFill>
                  <a:srgbClr val="333333"/>
                </a:solidFill>
              </a:rPr>
              <a:t>.</a:t>
            </a:r>
            <a:endParaRPr lang="en" sz="1800" dirty="0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29218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>
            <a:spLocks noGrp="1"/>
          </p:cNvSpPr>
          <p:nvPr>
            <p:ph type="title"/>
          </p:nvPr>
        </p:nvSpPr>
        <p:spPr>
          <a:xfrm>
            <a:off x="457200" y="447947"/>
            <a:ext cx="8229600" cy="603212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spcBef>
                <a:spcPct val="0"/>
              </a:spcBef>
              <a:buNone/>
            </a:pPr>
            <a:r>
              <a:rPr lang="en" sz="3200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Software</a:t>
            </a:r>
          </a:p>
        </p:txBody>
      </p:sp>
      <p:sp>
        <p:nvSpPr>
          <p:cNvPr id="203" name="Shape 203"/>
          <p:cNvSpPr txBox="1">
            <a:spLocks noGrp="1"/>
          </p:cNvSpPr>
          <p:nvPr>
            <p:ph type="body" idx="1"/>
          </p:nvPr>
        </p:nvSpPr>
        <p:spPr>
          <a:xfrm>
            <a:off x="444138" y="1280160"/>
            <a:ext cx="8229600" cy="4311919"/>
          </a:xfrm>
          <a:prstGeom prst="rect">
            <a:avLst/>
          </a:prstGeom>
        </p:spPr>
        <p:txBody>
          <a:bodyPr wrap="square" lIns="91425" tIns="91425" rIns="91425" bIns="91425" anchor="t" anchorCtr="0">
            <a:spAutoFit/>
          </a:bodyPr>
          <a:lstStyle/>
          <a:p>
            <a:pPr lvl="0" algn="just" rtl="0">
              <a:buNone/>
            </a:pPr>
            <a:r>
              <a:rPr lang="en" sz="1800" b="1" dirty="0">
                <a:solidFill>
                  <a:srgbClr val="000000"/>
                </a:solidFill>
              </a:rPr>
              <a:t>WiZi-Cloud Service Module:</a:t>
            </a:r>
            <a:r>
              <a:rPr lang="en" sz="1800" dirty="0">
                <a:solidFill>
                  <a:srgbClr val="000000"/>
                </a:solidFill>
              </a:rPr>
              <a:t> </a:t>
            </a:r>
          </a:p>
          <a:p>
            <a:pPr marL="457200" indent="-419100" algn="just">
              <a:buClr>
                <a:schemeClr val="dk1"/>
              </a:buClr>
              <a:buSzPct val="208333"/>
            </a:pPr>
            <a:r>
              <a:rPr lang="en" sz="1800" dirty="0">
                <a:solidFill>
                  <a:srgbClr val="000000"/>
                </a:solidFill>
              </a:rPr>
              <a:t>serves as an interface manager, which monitors the status of ZigBee and WiFi interfaces</a:t>
            </a:r>
            <a:r>
              <a:rPr lang="en" sz="1800" dirty="0" smtClean="0">
                <a:solidFill>
                  <a:srgbClr val="000000"/>
                </a:solidFill>
              </a:rPr>
              <a:t>.</a:t>
            </a:r>
            <a:endParaRPr lang="en" sz="1800" dirty="0">
              <a:solidFill>
                <a:srgbClr val="000000"/>
              </a:solidFill>
            </a:endParaRPr>
          </a:p>
          <a:p>
            <a:pPr marL="457200" lvl="0" indent="-419100" algn="just" rtl="0">
              <a:buClr>
                <a:schemeClr val="dk1"/>
              </a:buClr>
              <a:buSzPct val="208333"/>
              <a:buFont typeface="Arial"/>
              <a:buChar char="•"/>
            </a:pPr>
            <a:r>
              <a:rPr lang="en" sz="1800" dirty="0">
                <a:solidFill>
                  <a:srgbClr val="000000"/>
                </a:solidFill>
              </a:rPr>
              <a:t>decides when to carry out the interface switching</a:t>
            </a:r>
            <a:r>
              <a:rPr lang="en" sz="1800" dirty="0" smtClean="0">
                <a:solidFill>
                  <a:srgbClr val="000000"/>
                </a:solidFill>
              </a:rPr>
              <a:t>.</a:t>
            </a:r>
            <a:endParaRPr lang="en" sz="1800" dirty="0">
              <a:solidFill>
                <a:srgbClr val="000000"/>
              </a:solidFill>
            </a:endParaRPr>
          </a:p>
          <a:p>
            <a:pPr marL="457200" lvl="0" indent="-419100" algn="just" rtl="0">
              <a:buClr>
                <a:schemeClr val="dk1"/>
              </a:buClr>
              <a:buSzPct val="208333"/>
              <a:buFont typeface="Arial"/>
              <a:buChar char="•"/>
            </a:pPr>
            <a:r>
              <a:rPr lang="en" sz="1800" dirty="0">
                <a:solidFill>
                  <a:srgbClr val="000000"/>
                </a:solidFill>
              </a:rPr>
              <a:t>IP Packet Multiplexer determines how to propagate the ingress and egress IP packets through OS given currently active interface</a:t>
            </a:r>
            <a:r>
              <a:rPr lang="en" sz="1800" dirty="0" smtClean="0">
                <a:solidFill>
                  <a:srgbClr val="000000"/>
                </a:solidFill>
              </a:rPr>
              <a:t>.</a:t>
            </a:r>
            <a:endParaRPr lang="en" sz="1800" dirty="0">
              <a:solidFill>
                <a:srgbClr val="000000"/>
              </a:solidFill>
            </a:endParaRPr>
          </a:p>
          <a:p>
            <a:pPr marL="457200" lvl="0" indent="-419100" algn="just" rtl="0">
              <a:buClr>
                <a:schemeClr val="dk1"/>
              </a:buClr>
              <a:buSzPct val="208333"/>
              <a:buFont typeface="Arial"/>
              <a:buChar char="•"/>
            </a:pPr>
            <a:r>
              <a:rPr lang="en" sz="1800" dirty="0">
                <a:solidFill>
                  <a:srgbClr val="000000"/>
                </a:solidFill>
              </a:rPr>
              <a:t>NIB (NIC Information Base) maintains the accounting data for each interface. </a:t>
            </a:r>
            <a:endParaRPr lang="en" sz="1800" dirty="0" smtClean="0">
              <a:solidFill>
                <a:srgbClr val="000000"/>
              </a:solidFill>
            </a:endParaRPr>
          </a:p>
          <a:p>
            <a:pPr marL="457200" lvl="0" indent="-419100" algn="just">
              <a:buClr>
                <a:schemeClr val="dk1"/>
              </a:buClr>
              <a:buSzPct val="208333"/>
              <a:buFont typeface="Arial"/>
              <a:buChar char="•"/>
            </a:pPr>
            <a:r>
              <a:rPr lang="en" sz="1800" dirty="0" smtClean="0">
                <a:solidFill>
                  <a:srgbClr val="000000"/>
                </a:solidFill>
              </a:rPr>
              <a:t>At AP side, NIB also records the mode in which each LAN client is functioning.</a:t>
            </a:r>
            <a:endParaRPr lang="en" sz="1800" dirty="0">
              <a:solidFill>
                <a:srgbClr val="000000"/>
              </a:solidFill>
            </a:endParaRPr>
          </a:p>
          <a:p>
            <a:endParaRPr lang="en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348517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body" idx="1"/>
          </p:nvPr>
        </p:nvSpPr>
        <p:spPr>
          <a:xfrm>
            <a:off x="457201" y="835925"/>
            <a:ext cx="8229600" cy="5447615"/>
          </a:xfrm>
          <a:prstGeom prst="rect">
            <a:avLst/>
          </a:prstGeom>
        </p:spPr>
        <p:txBody>
          <a:bodyPr wrap="square" lIns="91425" tIns="91425" rIns="91425" bIns="91425" anchor="t" anchorCtr="0">
            <a:spAutoFit/>
          </a:bodyPr>
          <a:lstStyle/>
          <a:p>
            <a:pPr marL="457200" lvl="0" indent="-419100" algn="just" rtl="0">
              <a:buClr>
                <a:schemeClr val="dk1"/>
              </a:buClr>
              <a:buSzPct val="208333"/>
              <a:buNone/>
            </a:pPr>
            <a:endParaRPr lang="en" sz="1800" dirty="0">
              <a:solidFill>
                <a:srgbClr val="000000"/>
              </a:solidFill>
            </a:endParaRPr>
          </a:p>
          <a:p>
            <a:pPr lvl="0" algn="just" rtl="0">
              <a:buNone/>
            </a:pPr>
            <a:r>
              <a:rPr lang="en" sz="1800" b="1" dirty="0">
                <a:solidFill>
                  <a:srgbClr val="000000"/>
                </a:solidFill>
              </a:rPr>
              <a:t>WiZi Bridge:</a:t>
            </a:r>
            <a:r>
              <a:rPr lang="en" sz="1800" dirty="0">
                <a:solidFill>
                  <a:srgbClr val="000000"/>
                </a:solidFill>
              </a:rPr>
              <a:t> </a:t>
            </a:r>
          </a:p>
          <a:p>
            <a:pPr marL="457200" lvl="0" indent="-419100" algn="just" rtl="0">
              <a:buClr>
                <a:schemeClr val="dk1"/>
              </a:buClr>
              <a:buSzPct val="208333"/>
              <a:buFont typeface="Arial"/>
              <a:buChar char="•"/>
            </a:pPr>
            <a:r>
              <a:rPr lang="en" sz="1800" dirty="0">
                <a:solidFill>
                  <a:srgbClr val="000000"/>
                </a:solidFill>
              </a:rPr>
              <a:t>The maximum packet length in IP protocol (1500bytes) and ZigBee protocol (116bytes) are different</a:t>
            </a:r>
            <a:r>
              <a:rPr lang="en" sz="1800" dirty="0" smtClean="0">
                <a:solidFill>
                  <a:srgbClr val="000000"/>
                </a:solidFill>
              </a:rPr>
              <a:t>.</a:t>
            </a:r>
          </a:p>
          <a:p>
            <a:pPr marL="457200" lvl="0" indent="-419100" algn="just" rtl="0">
              <a:buClr>
                <a:schemeClr val="dk1"/>
              </a:buClr>
              <a:buSzPct val="208333"/>
              <a:buFont typeface="Arial"/>
              <a:buChar char="•"/>
            </a:pPr>
            <a:r>
              <a:rPr lang="en" sz="1800" dirty="0" smtClean="0">
                <a:solidFill>
                  <a:srgbClr val="000000"/>
                </a:solidFill>
              </a:rPr>
              <a:t>WiZi </a:t>
            </a:r>
            <a:r>
              <a:rPr lang="en" sz="1800" dirty="0">
                <a:solidFill>
                  <a:srgbClr val="000000"/>
                </a:solidFill>
              </a:rPr>
              <a:t>Bridge fragments the egress IP packets into multiple ZigBee packets, and reassemble the received ZigBee packets into single IP packet</a:t>
            </a:r>
            <a:r>
              <a:rPr lang="en" sz="1800" dirty="0" smtClean="0">
                <a:solidFill>
                  <a:srgbClr val="000000"/>
                </a:solidFill>
              </a:rPr>
              <a:t>.</a:t>
            </a:r>
          </a:p>
          <a:p>
            <a:pPr lvl="0" algn="just">
              <a:buClr>
                <a:srgbClr val="000000"/>
              </a:buClr>
              <a:buSzPct val="45833"/>
              <a:buNone/>
            </a:pPr>
            <a:r>
              <a:rPr lang="en" sz="1800" b="1" dirty="0" smtClean="0">
                <a:solidFill>
                  <a:srgbClr val="000000"/>
                </a:solidFill>
              </a:rPr>
              <a:t>UART I/O:</a:t>
            </a:r>
            <a:r>
              <a:rPr lang="en" sz="1800" dirty="0" smtClean="0">
                <a:solidFill>
                  <a:srgbClr val="000000"/>
                </a:solidFill>
              </a:rPr>
              <a:t> </a:t>
            </a:r>
          </a:p>
          <a:p>
            <a:pPr marL="457200" lvl="0" indent="-419100" algn="just">
              <a:buClr>
                <a:schemeClr val="dk1"/>
              </a:buClr>
              <a:buSzPct val="208333"/>
              <a:buFont typeface="Arial"/>
              <a:buChar char="•"/>
            </a:pPr>
            <a:r>
              <a:rPr lang="en" sz="1800" dirty="0" smtClean="0">
                <a:solidFill>
                  <a:srgbClr val="000000"/>
                </a:solidFill>
              </a:rPr>
              <a:t>reponsible for reliable communication on UART link between the host device (mobile phone or AP) and WiZi-Kit.</a:t>
            </a:r>
          </a:p>
          <a:p>
            <a:endParaRPr lang="en" sz="1800" dirty="0" smtClean="0">
              <a:solidFill>
                <a:srgbClr val="000000"/>
              </a:solidFill>
            </a:endParaRPr>
          </a:p>
          <a:p>
            <a:pPr marL="0" lvl="0" indent="0" algn="just">
              <a:lnSpc>
                <a:spcPct val="115000"/>
              </a:lnSpc>
              <a:spcBef>
                <a:spcPts val="0"/>
              </a:spcBef>
              <a:buNone/>
            </a:pPr>
            <a:r>
              <a:rPr lang="en" sz="1800" b="1" dirty="0" smtClean="0">
                <a:solidFill>
                  <a:srgbClr val="000000"/>
                </a:solidFill>
              </a:rPr>
              <a:t>ZigBee Modem:</a:t>
            </a:r>
            <a:r>
              <a:rPr lang="en" sz="1800" dirty="0" smtClean="0">
                <a:solidFill>
                  <a:srgbClr val="000000"/>
                </a:solidFill>
              </a:rPr>
              <a:t> </a:t>
            </a:r>
          </a:p>
          <a:p>
            <a:pPr marL="457200" lvl="0" indent="-419100" algn="just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208333"/>
              <a:buFont typeface="Arial"/>
              <a:buChar char="•"/>
            </a:pPr>
            <a:r>
              <a:rPr lang="en" sz="1800" dirty="0" smtClean="0">
                <a:solidFill>
                  <a:srgbClr val="000000"/>
                </a:solidFill>
              </a:rPr>
              <a:t>provides basic read/write operations on the ZigBee link and is responsible for reliable UART communication.</a:t>
            </a:r>
            <a:endParaRPr lang="en" sz="1800" dirty="0">
              <a:solidFill>
                <a:srgbClr val="000000"/>
              </a:solidFill>
            </a:endParaRPr>
          </a:p>
          <a:p>
            <a:endParaRPr lang="en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46297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6D2731-00B3-483E-AE53-B1C48A87D1C7}" type="slidenum">
              <a:rPr lang="en-US"/>
              <a:pPr/>
              <a:t>3</a:t>
            </a:fld>
            <a:endParaRPr lang="en-US"/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144464"/>
            <a:ext cx="8458200" cy="814387"/>
          </a:xfrm>
        </p:spPr>
        <p:txBody>
          <a:bodyPr/>
          <a:lstStyle/>
          <a:p>
            <a:r>
              <a:rPr lang="en-US" sz="3600" dirty="0" smtClean="0"/>
              <a:t>Characteristics</a:t>
            </a:r>
            <a:endParaRPr lang="en-US" dirty="0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z="2400" dirty="0"/>
              <a:t>Low </a:t>
            </a:r>
            <a:r>
              <a:rPr lang="en-US" altLang="zh-TW" sz="2400" dirty="0" smtClean="0"/>
              <a:t>cost (half of Bluetooth)</a:t>
            </a:r>
            <a:endParaRPr lang="en-US" altLang="zh-TW" sz="2400" dirty="0"/>
          </a:p>
          <a:p>
            <a:r>
              <a:rPr lang="en-US" altLang="zh-TW" sz="2400" dirty="0"/>
              <a:t>Low power </a:t>
            </a:r>
            <a:r>
              <a:rPr lang="en-US" altLang="zh-TW" sz="2400" dirty="0" smtClean="0"/>
              <a:t>consumption (</a:t>
            </a:r>
            <a:r>
              <a:rPr lang="en-US" sz="2400" dirty="0" smtClean="0"/>
              <a:t>6 </a:t>
            </a:r>
            <a:r>
              <a:rPr lang="en-US" sz="2400" dirty="0"/>
              <a:t>months to 5 years battery </a:t>
            </a:r>
            <a:r>
              <a:rPr lang="en-US" sz="2400" dirty="0" smtClean="0"/>
              <a:t>life)</a:t>
            </a:r>
            <a:endParaRPr lang="en-US" altLang="zh-TW" sz="2400" dirty="0"/>
          </a:p>
          <a:p>
            <a:r>
              <a:rPr lang="en-US" altLang="zh-TW" sz="2400" dirty="0"/>
              <a:t>Low data </a:t>
            </a:r>
            <a:r>
              <a:rPr lang="en-US" altLang="zh-TW" sz="2400" dirty="0" smtClean="0"/>
              <a:t>rate requirements (few </a:t>
            </a:r>
            <a:r>
              <a:rPr lang="en-US" altLang="zh-TW" sz="2400" dirty="0"/>
              <a:t>bits to 250kbps </a:t>
            </a:r>
            <a:r>
              <a:rPr lang="en-US" altLang="zh-TW" sz="2400" dirty="0" smtClean="0"/>
              <a:t>sufficient )</a:t>
            </a:r>
          </a:p>
          <a:p>
            <a:r>
              <a:rPr lang="en-US" altLang="zh-TW" sz="2400" dirty="0" smtClean="0"/>
              <a:t>Relatively </a:t>
            </a:r>
            <a:r>
              <a:rPr lang="en-US" altLang="zh-TW" sz="2400" dirty="0"/>
              <a:t>short transmission range</a:t>
            </a:r>
          </a:p>
          <a:p>
            <a:r>
              <a:rPr lang="en-US" altLang="zh-TW" sz="2400" dirty="0"/>
              <a:t>Scalability</a:t>
            </a:r>
          </a:p>
          <a:p>
            <a:r>
              <a:rPr lang="en-US" altLang="zh-TW" sz="2400" dirty="0"/>
              <a:t>Reliability</a:t>
            </a:r>
          </a:p>
          <a:p>
            <a:r>
              <a:rPr lang="en-US" altLang="zh-TW" sz="2400" dirty="0"/>
              <a:t>Flexible protocol design suitable for many </a:t>
            </a:r>
            <a:r>
              <a:rPr lang="en-US" altLang="zh-TW" sz="2400" dirty="0" smtClean="0"/>
              <a:t>applications</a:t>
            </a:r>
            <a:endParaRPr lang="en-US" altLang="zh-TW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31775" y="142876"/>
            <a:ext cx="8458200" cy="771524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/>
              <a:t>WiZi</a:t>
            </a:r>
            <a:r>
              <a:rPr lang="en-US" dirty="0" smtClean="0"/>
              <a:t>-Cloud Protocols Design</a:t>
            </a:r>
            <a:r>
              <a:rPr lang="en" dirty="0" smtClean="0"/>
              <a:t/>
            </a:r>
            <a:br>
              <a:rPr lang="en" dirty="0" smtClean="0"/>
            </a:br>
            <a:endParaRPr lang="en-US" dirty="0"/>
          </a:p>
        </p:txBody>
      </p:sp>
      <p:sp>
        <p:nvSpPr>
          <p:cNvPr id="215" name="Shape 215"/>
          <p:cNvSpPr txBox="1">
            <a:spLocks noGrp="1"/>
          </p:cNvSpPr>
          <p:nvPr>
            <p:ph idx="1"/>
          </p:nvPr>
        </p:nvSpPr>
        <p:spPr>
          <a:xfrm>
            <a:off x="333376" y="1185863"/>
            <a:ext cx="8467725" cy="4584302"/>
          </a:xfrm>
          <a:prstGeom prst="rect">
            <a:avLst/>
          </a:prstGeom>
        </p:spPr>
        <p:txBody>
          <a:bodyPr wrap="square" lIns="91425" tIns="91425" rIns="91425" bIns="91425" anchor="t" anchorCtr="0">
            <a:spAutoFit/>
          </a:bodyPr>
          <a:lstStyle/>
          <a:p>
            <a:pPr>
              <a:buNone/>
            </a:pPr>
            <a:r>
              <a:rPr lang="en" sz="2400" b="1" dirty="0" smtClean="0"/>
              <a:t>Registration of a Mobile device:</a:t>
            </a:r>
          </a:p>
          <a:p>
            <a:r>
              <a:rPr lang="en" sz="1800" dirty="0" smtClean="0"/>
              <a:t>Mobile device associates with t</a:t>
            </a:r>
            <a:r>
              <a:rPr lang="en-US" sz="1800" dirty="0" smtClean="0"/>
              <a:t>he</a:t>
            </a:r>
            <a:r>
              <a:rPr lang="en" sz="1800" dirty="0" smtClean="0"/>
              <a:t> registration-AP and gets t</a:t>
            </a:r>
            <a:r>
              <a:rPr lang="en-US" sz="1800" dirty="0" smtClean="0"/>
              <a:t>he</a:t>
            </a:r>
            <a:r>
              <a:rPr lang="en" sz="1800" dirty="0" smtClean="0"/>
              <a:t> IP address. </a:t>
            </a:r>
          </a:p>
          <a:p>
            <a:r>
              <a:rPr lang="en" sz="1800" dirty="0" smtClean="0"/>
              <a:t>As t</a:t>
            </a:r>
            <a:r>
              <a:rPr lang="en-US" sz="1800" dirty="0" smtClean="0"/>
              <a:t>he</a:t>
            </a:r>
            <a:r>
              <a:rPr lang="en" sz="1800" dirty="0" smtClean="0"/>
              <a:t> device moves it may get new IP address but the IP address with the virtual interface remains same.</a:t>
            </a:r>
          </a:p>
          <a:p>
            <a:r>
              <a:rPr lang="en-US" sz="1800" dirty="0" smtClean="0"/>
              <a:t>T</a:t>
            </a:r>
            <a:r>
              <a:rPr lang="en" sz="1800" dirty="0" smtClean="0"/>
              <a:t>his makes the network changes transparent to the application.</a:t>
            </a:r>
          </a:p>
          <a:p>
            <a:r>
              <a:rPr lang="en-US" sz="1800" dirty="0" smtClean="0"/>
              <a:t>T</a:t>
            </a:r>
            <a:r>
              <a:rPr lang="en" sz="1800" dirty="0" smtClean="0"/>
              <a:t>he mobile device updates its registration AP about its current AP called the primary-AP.</a:t>
            </a:r>
          </a:p>
          <a:p>
            <a:r>
              <a:rPr lang="en-US" sz="1800" dirty="0" smtClean="0"/>
              <a:t>T</a:t>
            </a:r>
            <a:r>
              <a:rPr lang="en" sz="1800" dirty="0" smtClean="0"/>
              <a:t>hus any incoming or outgoing packet passes through registration-AP, primary-AP  and the WiFi or ZigBee interface.</a:t>
            </a:r>
          </a:p>
          <a:p>
            <a:endParaRPr lang="en" sz="1800" dirty="0" smtClean="0"/>
          </a:p>
          <a:p>
            <a:pPr>
              <a:buNone/>
            </a:pPr>
            <a:endParaRPr lang="en" sz="1800" dirty="0"/>
          </a:p>
        </p:txBody>
      </p:sp>
    </p:spTree>
    <p:extLst>
      <p:ext uri="{BB962C8B-B14F-4D97-AF65-F5344CB8AC3E}">
        <p14:creationId xmlns:p14="http://schemas.microsoft.com/office/powerpoint/2010/main" val="171033018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747" y="422730"/>
            <a:ext cx="7772400" cy="596174"/>
          </a:xfrm>
        </p:spPr>
        <p:txBody>
          <a:bodyPr/>
          <a:lstStyle/>
          <a:p>
            <a:r>
              <a:rPr lang="en-US" sz="3200" cap="none" dirty="0" smtClean="0">
                <a:latin typeface="+mn-lt"/>
              </a:rPr>
              <a:t>Protocol Design cont…</a:t>
            </a:r>
            <a:endParaRPr lang="en-US" sz="3200" cap="none" dirty="0"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3055" y="3075710"/>
            <a:ext cx="7772400" cy="3981796"/>
          </a:xfrm>
        </p:spPr>
        <p:txBody>
          <a:bodyPr/>
          <a:lstStyle/>
          <a:p>
            <a:pPr algn="just"/>
            <a:endParaRPr lang="en-US" dirty="0" smtClean="0"/>
          </a:p>
          <a:p>
            <a:pPr algn="just"/>
            <a:r>
              <a:rPr lang="en-US" b="1" dirty="0" smtClean="0"/>
              <a:t>Ubiquitous Reachability:</a:t>
            </a:r>
          </a:p>
          <a:p>
            <a:pPr algn="just">
              <a:buFont typeface="Arial" pitchFamily="34" charset="0"/>
              <a:buChar char="•"/>
            </a:pPr>
            <a:r>
              <a:rPr lang="en-US" sz="1800" dirty="0" smtClean="0"/>
              <a:t> In order to guarantee ubiquitous reachability all devices need to be reached by </a:t>
            </a:r>
            <a:r>
              <a:rPr lang="en-US" sz="1800" dirty="0" err="1" smtClean="0"/>
              <a:t>WiZi</a:t>
            </a:r>
            <a:r>
              <a:rPr lang="en-US" sz="1800" dirty="0" smtClean="0"/>
              <a:t>-Cloud AP.</a:t>
            </a:r>
          </a:p>
          <a:p>
            <a:pPr algn="just">
              <a:buFont typeface="Arial" pitchFamily="34" charset="0"/>
              <a:buChar char="•"/>
            </a:pPr>
            <a:r>
              <a:rPr lang="en-US" sz="1800" dirty="0" smtClean="0"/>
              <a:t> A beaconing mechanism is used to reduce the energy consumption  while maintaining low system complexity. </a:t>
            </a:r>
          </a:p>
          <a:p>
            <a:pPr algn="just">
              <a:buFont typeface="Arial" pitchFamily="34" charset="0"/>
              <a:buChar char="•"/>
            </a:pPr>
            <a:r>
              <a:rPr lang="en-US" sz="1800" dirty="0" smtClean="0"/>
              <a:t> APs periodically broadcast beacons using ZigBee at regular units of time.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  The mobile devices periodically wake up to listen for the beacons and is synchronized with the primary-AP. 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It also maintains a list of AP that cover his current location called the Coverage Set. 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In case of issues with current primary-AP, the device can choose a new primary-AP.</a:t>
            </a:r>
          </a:p>
          <a:p>
            <a:pPr>
              <a:buFont typeface="Arial" pitchFamily="34" charset="0"/>
              <a:buChar char="•"/>
            </a:pPr>
            <a:endParaRPr lang="en-US" sz="1800" dirty="0" smtClean="0"/>
          </a:p>
          <a:p>
            <a:pPr>
              <a:buFont typeface="Arial" pitchFamily="34" charset="0"/>
              <a:buChar char="•"/>
            </a:pPr>
            <a:endParaRPr lang="en-US" sz="1800" dirty="0" smtClean="0"/>
          </a:p>
          <a:p>
            <a:endParaRPr lang="en-US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0D897-4EA3-48D3-9C6F-D3C1080F775B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5688" y="549794"/>
            <a:ext cx="7772400" cy="697115"/>
          </a:xfrm>
        </p:spPr>
        <p:txBody>
          <a:bodyPr/>
          <a:lstStyle/>
          <a:p>
            <a:r>
              <a:rPr lang="en-US" sz="3200" cap="none" dirty="0" smtClean="0">
                <a:latin typeface="+mn-lt"/>
              </a:rPr>
              <a:t>Protocol Design Cont…</a:t>
            </a:r>
            <a:endParaRPr lang="en-US" sz="3200" cap="none" dirty="0"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556" y="4987637"/>
            <a:ext cx="7772400" cy="865680"/>
          </a:xfrm>
        </p:spPr>
        <p:txBody>
          <a:bodyPr/>
          <a:lstStyle/>
          <a:p>
            <a:r>
              <a:rPr lang="en-US" b="1" dirty="0" smtClean="0"/>
              <a:t>Paging Mechanism: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Paging message is used to inform the mobile device to wakeup and start receiving data packets.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 paging message includes a list of mobile nodes to wakeup.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In phase-I, the registration-AP informs primary-AP and it then pages to all the mobile devices.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In phase-II, if primary-AP fails all the APs in the coverage set are asked to page the mobile device.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The two phase mechanism helps to keep the chances of success high but experiences higher delay when the primary-AP fails.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0D897-4EA3-48D3-9C6F-D3C1080F775B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561" y="350289"/>
            <a:ext cx="7772400" cy="746991"/>
          </a:xfrm>
        </p:spPr>
        <p:txBody>
          <a:bodyPr/>
          <a:lstStyle/>
          <a:p>
            <a:r>
              <a:rPr lang="en-US" cap="none" dirty="0" smtClean="0"/>
              <a:t>Protocol Design Cont…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5688" y="2607456"/>
            <a:ext cx="7772400" cy="1500187"/>
          </a:xfrm>
        </p:spPr>
        <p:txBody>
          <a:bodyPr/>
          <a:lstStyle/>
          <a:p>
            <a:r>
              <a:rPr lang="en-US" b="1" dirty="0" smtClean="0"/>
              <a:t>Handover: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 Intra-device handover and traffic scheduling: </a:t>
            </a:r>
            <a:r>
              <a:rPr lang="en-US" sz="1800" dirty="0" err="1" smtClean="0"/>
              <a:t>WiZi</a:t>
            </a:r>
            <a:r>
              <a:rPr lang="en-US" sz="1800" dirty="0" smtClean="0"/>
              <a:t>-Cloud AP has a traffic scheduler that monitors the network traffic on the ZigBee link.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 When the load gets high it instructs the mobile device to use the </a:t>
            </a:r>
            <a:r>
              <a:rPr lang="en-US" sz="1800" dirty="0" err="1" smtClean="0"/>
              <a:t>WiFi</a:t>
            </a:r>
            <a:r>
              <a:rPr lang="en-US" sz="1800" dirty="0" smtClean="0"/>
              <a:t> link.</a:t>
            </a:r>
          </a:p>
          <a:p>
            <a:r>
              <a:rPr lang="en-US" sz="1800" dirty="0" smtClean="0"/>
              <a:t> Seamless inter-AP handover: The mobile device achieves a seamless handover by maintaining both the ZigBee link to the old AP, and the </a:t>
            </a:r>
            <a:r>
              <a:rPr lang="en-US" sz="1800" dirty="0" err="1" smtClean="0"/>
              <a:t>WiFi</a:t>
            </a:r>
            <a:r>
              <a:rPr lang="en-US" sz="1800" dirty="0" smtClean="0"/>
              <a:t> link to the new AP.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20D897-4EA3-48D3-9C6F-D3C1080F775B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28A2F4-97E8-4A8C-A12B-E3189619DF49}" type="slidenum">
              <a:rPr lang="en-US"/>
              <a:pPr/>
              <a:t>4</a:t>
            </a:fld>
            <a:endParaRPr lang="en-US"/>
          </a:p>
        </p:txBody>
      </p:sp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144464"/>
            <a:ext cx="8458200" cy="814387"/>
          </a:xfrm>
        </p:spPr>
        <p:txBody>
          <a:bodyPr/>
          <a:lstStyle/>
          <a:p>
            <a:r>
              <a:rPr lang="en-US" sz="3600" dirty="0" smtClean="0"/>
              <a:t>Some Applications</a:t>
            </a:r>
            <a:endParaRPr lang="en-US" sz="3600" dirty="0"/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1455738" y="3236659"/>
            <a:ext cx="1635125" cy="1587500"/>
          </a:xfrm>
          <a:prstGeom prst="ellipse">
            <a:avLst/>
          </a:prstGeom>
          <a:solidFill>
            <a:srgbClr val="66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 anchorCtr="1"/>
          <a:lstStyle/>
          <a:p>
            <a:r>
              <a:rPr lang="en-US" altLang="zh-TW" sz="1300">
                <a:solidFill>
                  <a:schemeClr val="bg1"/>
                </a:solidFill>
              </a:rPr>
              <a:t>PERSONAL HEALTH CARE</a:t>
            </a:r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 flipV="1">
            <a:off x="6363653" y="5240973"/>
            <a:ext cx="0" cy="673100"/>
          </a:xfrm>
          <a:prstGeom prst="line">
            <a:avLst/>
          </a:prstGeom>
          <a:noFill/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3299079" y="3288792"/>
            <a:ext cx="2863850" cy="106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zh-TW" sz="2800" dirty="0" err="1" smtClean="0">
                <a:solidFill>
                  <a:srgbClr val="000000"/>
                </a:solidFill>
              </a:rPr>
              <a:t>Zigbee</a:t>
            </a:r>
            <a:endParaRPr lang="en-US" altLang="zh-TW" sz="2800" dirty="0">
              <a:solidFill>
                <a:srgbClr val="000000"/>
              </a:solidFill>
            </a:endParaRPr>
          </a:p>
          <a:p>
            <a:pPr algn="ctr"/>
            <a:r>
              <a:rPr lang="en-US" altLang="zh-TW" sz="1800" b="0" dirty="0">
                <a:solidFill>
                  <a:srgbClr val="000000"/>
                </a:solidFill>
              </a:rPr>
              <a:t>LOW DATA-RATE </a:t>
            </a:r>
          </a:p>
          <a:p>
            <a:pPr algn="ctr"/>
            <a:r>
              <a:rPr lang="en-US" altLang="zh-TW" sz="1800" b="0" dirty="0">
                <a:solidFill>
                  <a:srgbClr val="000000"/>
                </a:solidFill>
              </a:rPr>
              <a:t>RADIO DEVICES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4831715" y="4567873"/>
            <a:ext cx="1635125" cy="1587500"/>
          </a:xfrm>
          <a:prstGeom prst="ellipse">
            <a:avLst/>
          </a:prstGeom>
          <a:solidFill>
            <a:srgbClr val="FF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 anchorCtr="1"/>
          <a:lstStyle/>
          <a:p>
            <a:r>
              <a:rPr lang="en-US" altLang="zh-TW" sz="1300">
                <a:solidFill>
                  <a:schemeClr val="bg1"/>
                </a:solidFill>
              </a:rPr>
              <a:t>HOME AUTOMATION</a:t>
            </a:r>
          </a:p>
        </p:txBody>
      </p:sp>
      <p:pic>
        <p:nvPicPr>
          <p:cNvPr id="9" name="Picture 8" descr="light-blackonyellow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47" b="1224"/>
          <a:stretch>
            <a:fillRect/>
          </a:stretch>
        </p:blipFill>
        <p:spPr bwMode="auto">
          <a:xfrm>
            <a:off x="5428615" y="4817110"/>
            <a:ext cx="346075" cy="55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4892676" y="1536319"/>
            <a:ext cx="1854200" cy="1587500"/>
          </a:xfrm>
          <a:prstGeom prst="ellipse">
            <a:avLst/>
          </a:prstGeom>
          <a:solidFill>
            <a:srgbClr val="CC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 anchorCtr="1"/>
          <a:lstStyle/>
          <a:p>
            <a:r>
              <a:rPr lang="en-US" altLang="zh-TW" sz="1300" dirty="0">
                <a:solidFill>
                  <a:schemeClr val="bg1"/>
                </a:solidFill>
              </a:rPr>
              <a:t>CONSUMER ELECTRONICS</a:t>
            </a:r>
          </a:p>
        </p:txBody>
      </p:sp>
      <p:pic>
        <p:nvPicPr>
          <p:cNvPr id="11" name="Picture 10" descr="tv-blackonpurple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B480AE"/>
              </a:clrFrom>
              <a:clrTo>
                <a:srgbClr val="B480A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99" b="1782"/>
          <a:stretch>
            <a:fillRect/>
          </a:stretch>
        </p:blipFill>
        <p:spPr bwMode="auto">
          <a:xfrm>
            <a:off x="5385245" y="1750632"/>
            <a:ext cx="939800" cy="608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804025" y="1678940"/>
            <a:ext cx="1411288" cy="124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/>
          <a:lstStyle/>
          <a:p>
            <a:pPr algn="l"/>
            <a:r>
              <a:rPr lang="en-US" altLang="zh-TW" b="0" dirty="0"/>
              <a:t>TV VCR</a:t>
            </a:r>
          </a:p>
          <a:p>
            <a:pPr algn="l"/>
            <a:r>
              <a:rPr lang="en-US" altLang="zh-TW" b="0" dirty="0"/>
              <a:t>DVD/CD</a:t>
            </a:r>
          </a:p>
          <a:p>
            <a:pPr algn="l"/>
            <a:r>
              <a:rPr lang="en-US" altLang="zh-TW" b="0" dirty="0"/>
              <a:t>Remote control</a:t>
            </a:r>
          </a:p>
          <a:p>
            <a:pPr algn="l"/>
            <a:endParaRPr lang="en-US" altLang="zh-TW" sz="900" dirty="0">
              <a:solidFill>
                <a:srgbClr val="FF0000"/>
              </a:solidFill>
            </a:endParaRP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6466840" y="4828223"/>
            <a:ext cx="1357313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/>
          <a:lstStyle/>
          <a:p>
            <a:pPr algn="l"/>
            <a:endParaRPr lang="en-US" altLang="zh-TW" sz="1000" b="0">
              <a:solidFill>
                <a:srgbClr val="000000"/>
              </a:solidFill>
            </a:endParaRPr>
          </a:p>
          <a:p>
            <a:pPr algn="l"/>
            <a:r>
              <a:rPr lang="en-US" altLang="zh-TW" b="0">
                <a:solidFill>
                  <a:srgbClr val="000000"/>
                </a:solidFill>
              </a:rPr>
              <a:t>security</a:t>
            </a:r>
          </a:p>
          <a:p>
            <a:pPr algn="l"/>
            <a:r>
              <a:rPr lang="en-US" altLang="zh-TW" b="0">
                <a:solidFill>
                  <a:srgbClr val="000000"/>
                </a:solidFill>
              </a:rPr>
              <a:t>HVAC</a:t>
            </a:r>
          </a:p>
          <a:p>
            <a:pPr algn="l"/>
            <a:r>
              <a:rPr lang="en-US" altLang="zh-TW" b="0">
                <a:solidFill>
                  <a:srgbClr val="000000"/>
                </a:solidFill>
              </a:rPr>
              <a:t>lighting</a:t>
            </a:r>
          </a:p>
          <a:p>
            <a:pPr algn="l"/>
            <a:r>
              <a:rPr lang="en-US" altLang="zh-TW" b="0">
                <a:solidFill>
                  <a:srgbClr val="000000"/>
                </a:solidFill>
              </a:rPr>
              <a:t>closures</a:t>
            </a:r>
          </a:p>
          <a:p>
            <a:pPr algn="l"/>
            <a:endParaRPr lang="en-US" altLang="zh-TW" sz="1000" b="0">
              <a:solidFill>
                <a:srgbClr val="FF0066"/>
              </a:solidFill>
            </a:endParaRPr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6116765" y="3174683"/>
            <a:ext cx="1635125" cy="1587500"/>
          </a:xfrm>
          <a:prstGeom prst="ellipse">
            <a:avLst/>
          </a:prstGeom>
          <a:solidFill>
            <a:srgbClr val="CC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 anchorCtr="1"/>
          <a:lstStyle/>
          <a:p>
            <a:r>
              <a:rPr lang="en-US" altLang="zh-TW" sz="1300">
                <a:solidFill>
                  <a:schemeClr val="bg1"/>
                </a:solidFill>
              </a:rPr>
              <a:t>PC &amp; PERIPHERALS</a:t>
            </a:r>
          </a:p>
        </p:txBody>
      </p:sp>
      <p:pic>
        <p:nvPicPr>
          <p:cNvPr id="15" name="Picture 14" descr="pc-blackworange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D771E"/>
              </a:clrFrom>
              <a:clrTo>
                <a:srgbClr val="FD771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30"/>
          <a:stretch>
            <a:fillRect/>
          </a:stretch>
        </p:blipFill>
        <p:spPr bwMode="auto">
          <a:xfrm>
            <a:off x="6539040" y="3386836"/>
            <a:ext cx="725487" cy="531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1316736" y="4930521"/>
            <a:ext cx="1335977" cy="105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 rIns="45720"/>
          <a:lstStyle/>
          <a:p>
            <a:pPr algn="r"/>
            <a:r>
              <a:rPr lang="en-US" altLang="zh-TW" b="0" dirty="0" smtClean="0"/>
              <a:t>consoles</a:t>
            </a:r>
            <a:r>
              <a:rPr lang="en-US" altLang="zh-TW" b="0" dirty="0"/>
              <a:t/>
            </a:r>
            <a:br>
              <a:rPr lang="en-US" altLang="zh-TW" b="0" dirty="0"/>
            </a:br>
            <a:r>
              <a:rPr lang="en-US" altLang="zh-TW" b="0" dirty="0"/>
              <a:t>portables</a:t>
            </a:r>
          </a:p>
          <a:p>
            <a:pPr algn="r"/>
            <a:r>
              <a:rPr lang="en-US" altLang="zh-TW" b="0" dirty="0"/>
              <a:t>educational</a:t>
            </a:r>
          </a:p>
          <a:p>
            <a:pPr algn="r"/>
            <a:endParaRPr lang="en-US" altLang="zh-TW" sz="800" b="0" dirty="0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2674493" y="4555681"/>
            <a:ext cx="1635125" cy="1587500"/>
          </a:xfrm>
          <a:prstGeom prst="ellipse">
            <a:avLst/>
          </a:prstGeom>
          <a:solidFill>
            <a:srgbClr val="99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b" anchorCtr="1"/>
          <a:lstStyle/>
          <a:p>
            <a:r>
              <a:rPr lang="en-US" altLang="zh-TW" sz="1300">
                <a:solidFill>
                  <a:schemeClr val="bg1"/>
                </a:solidFill>
              </a:rPr>
              <a:t>TOYS &amp; </a:t>
            </a:r>
          </a:p>
          <a:p>
            <a:r>
              <a:rPr lang="en-US" altLang="zh-TW" sz="1300">
                <a:solidFill>
                  <a:schemeClr val="bg1"/>
                </a:solidFill>
              </a:rPr>
              <a:t>GAMES</a:t>
            </a:r>
          </a:p>
        </p:txBody>
      </p:sp>
      <p:pic>
        <p:nvPicPr>
          <p:cNvPr id="18" name="Picture 17" descr="gamepad-black-onorange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771D"/>
              </a:clrFrom>
              <a:clrTo>
                <a:srgbClr val="FE771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3" t="1465" r="691" b="1831"/>
          <a:stretch>
            <a:fillRect/>
          </a:stretch>
        </p:blipFill>
        <p:spPr bwMode="auto">
          <a:xfrm>
            <a:off x="3059176" y="4827651"/>
            <a:ext cx="777875" cy="471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2333625" y="1597279"/>
            <a:ext cx="1635125" cy="1587500"/>
            <a:chOff x="1392" y="1200"/>
            <a:chExt cx="1152" cy="1152"/>
          </a:xfrm>
        </p:grpSpPr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1392" y="1200"/>
              <a:ext cx="1152" cy="1152"/>
            </a:xfrm>
            <a:prstGeom prst="ellipse">
              <a:avLst/>
            </a:prstGeom>
            <a:solidFill>
              <a:srgbClr val="FF66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tIns="0" rIns="0" bIns="0" anchor="b" anchorCtr="1"/>
            <a:lstStyle/>
            <a:p>
              <a:r>
                <a:rPr lang="en-US" altLang="zh-TW" sz="1300">
                  <a:solidFill>
                    <a:schemeClr val="bg1"/>
                  </a:solidFill>
                </a:rPr>
                <a:t>INDUSTRIAL &amp; COMMERCIAL</a:t>
              </a:r>
            </a:p>
          </p:txBody>
        </p:sp>
        <p:pic>
          <p:nvPicPr>
            <p:cNvPr id="21" name="Picture 20" descr="work-blackongreen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C2D50A"/>
                </a:clrFrom>
                <a:clrTo>
                  <a:srgbClr val="C2D50A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59" y="1379"/>
              <a:ext cx="418" cy="410"/>
            </a:xfrm>
            <a:prstGeom prst="rect">
              <a:avLst/>
            </a:prstGeom>
            <a:solidFill>
              <a:srgbClr val="FF6600"/>
            </a:solidFill>
          </p:spPr>
        </p:pic>
      </p:grp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903287" y="1570990"/>
            <a:ext cx="1457326" cy="1400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Ins="45720">
            <a:spAutoFit/>
          </a:bodyPr>
          <a:lstStyle/>
          <a:p>
            <a:pPr algn="r"/>
            <a:endParaRPr lang="en-US" altLang="zh-TW" sz="700" b="0" dirty="0">
              <a:solidFill>
                <a:srgbClr val="000000"/>
              </a:solidFill>
            </a:endParaRPr>
          </a:p>
          <a:p>
            <a:pPr algn="r"/>
            <a:r>
              <a:rPr lang="en-US" altLang="zh-TW" b="0" dirty="0"/>
              <a:t>monitors</a:t>
            </a:r>
          </a:p>
          <a:p>
            <a:pPr algn="r"/>
            <a:r>
              <a:rPr lang="en-US" altLang="zh-TW" b="0" dirty="0"/>
              <a:t>sensors</a:t>
            </a:r>
          </a:p>
          <a:p>
            <a:pPr algn="r"/>
            <a:r>
              <a:rPr lang="en-US" altLang="zh-TW" b="0" dirty="0"/>
              <a:t>automation</a:t>
            </a:r>
          </a:p>
          <a:p>
            <a:pPr algn="r"/>
            <a:r>
              <a:rPr lang="en-US" altLang="zh-TW" b="0" dirty="0"/>
              <a:t>control</a:t>
            </a:r>
          </a:p>
          <a:p>
            <a:pPr algn="r"/>
            <a:endParaRPr lang="en-US" altLang="zh-TW" sz="600" b="0" dirty="0">
              <a:solidFill>
                <a:srgbClr val="000000"/>
              </a:solidFill>
            </a:endParaRP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7804277" y="3439795"/>
            <a:ext cx="1090613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"/>
          <a:lstStyle/>
          <a:p>
            <a:pPr algn="l"/>
            <a:r>
              <a:rPr lang="en-US" altLang="zh-TW" b="0" dirty="0" smtClean="0"/>
              <a:t>mouse</a:t>
            </a:r>
            <a:endParaRPr lang="en-US" altLang="zh-TW" b="0" dirty="0"/>
          </a:p>
          <a:p>
            <a:pPr algn="l"/>
            <a:r>
              <a:rPr lang="en-US" altLang="zh-TW" b="0" dirty="0"/>
              <a:t>keyboard</a:t>
            </a:r>
          </a:p>
          <a:p>
            <a:pPr algn="l"/>
            <a:r>
              <a:rPr lang="en-US" altLang="zh-TW" b="0" dirty="0"/>
              <a:t>joystick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121920" y="3435096"/>
            <a:ext cx="136080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Ins="45720">
            <a:spAutoFit/>
          </a:bodyPr>
          <a:lstStyle/>
          <a:p>
            <a:pPr algn="r"/>
            <a:r>
              <a:rPr lang="en-US" altLang="zh-TW" b="0" dirty="0" smtClean="0"/>
              <a:t>monitors</a:t>
            </a:r>
            <a:endParaRPr lang="en-US" altLang="zh-TW" b="0" dirty="0"/>
          </a:p>
          <a:p>
            <a:pPr algn="r"/>
            <a:r>
              <a:rPr lang="en-US" altLang="zh-TW" b="0" dirty="0"/>
              <a:t>diagnostics</a:t>
            </a:r>
          </a:p>
          <a:p>
            <a:pPr algn="r"/>
            <a:r>
              <a:rPr lang="en-US" altLang="zh-TW" b="0" dirty="0"/>
              <a:t>sensors</a:t>
            </a:r>
          </a:p>
          <a:p>
            <a:pPr algn="r"/>
            <a:endParaRPr lang="en-US" altLang="zh-TW" dirty="0">
              <a:solidFill>
                <a:schemeClr val="hlink"/>
              </a:solidFill>
            </a:endParaRPr>
          </a:p>
        </p:txBody>
      </p:sp>
      <p:pic>
        <p:nvPicPr>
          <p:cNvPr id="25" name="Picture 24" descr="man-blackonblue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727EE0"/>
              </a:clrFrom>
              <a:clrTo>
                <a:srgbClr val="727EE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26" b="1704"/>
          <a:stretch>
            <a:fillRect/>
          </a:stretch>
        </p:blipFill>
        <p:spPr bwMode="auto">
          <a:xfrm>
            <a:off x="1974850" y="3368421"/>
            <a:ext cx="514350" cy="71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Where is Zigbee?</a:t>
            </a:r>
            <a:endParaRPr lang="en-US" sz="3600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6DBAEE-AE9A-4C3F-B37E-DDF95A93405E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26980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68" t="18903" r="4715" b="13280"/>
          <a:stretch>
            <a:fillRect/>
          </a:stretch>
        </p:blipFill>
        <p:spPr bwMode="auto">
          <a:xfrm>
            <a:off x="1704976" y="1844676"/>
            <a:ext cx="5592763" cy="424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903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C03CD6-A05F-4A00-83A7-EA78A1C90CDF}" type="slidenum">
              <a:rPr lang="en-US"/>
              <a:pPr/>
              <a:t>6</a:t>
            </a:fld>
            <a:endParaRPr lang="en-US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144464"/>
            <a:ext cx="8458200" cy="814387"/>
          </a:xfrm>
        </p:spPr>
        <p:txBody>
          <a:bodyPr/>
          <a:lstStyle/>
          <a:p>
            <a:r>
              <a:rPr lang="en-US" sz="3600" dirty="0" err="1"/>
              <a:t>Zigbee</a:t>
            </a:r>
            <a:r>
              <a:rPr lang="en-US" sz="3600" dirty="0"/>
              <a:t> Device Types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accent6"/>
                </a:solidFill>
              </a:rPr>
              <a:t>Primary </a:t>
            </a:r>
            <a:r>
              <a:rPr lang="en-US" sz="2800" dirty="0">
                <a:solidFill>
                  <a:schemeClr val="accent6"/>
                </a:solidFill>
              </a:rPr>
              <a:t>device types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</a:rPr>
              <a:t>Coordinator – most power and resource consuming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</a:rPr>
              <a:t>Router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</a:rPr>
              <a:t>End Device – least power and resource </a:t>
            </a:r>
            <a:r>
              <a:rPr lang="en-US" sz="2400" dirty="0" smtClean="0">
                <a:solidFill>
                  <a:schemeClr val="accent6"/>
                </a:solidFill>
              </a:rPr>
              <a:t>consuming</a:t>
            </a:r>
          </a:p>
          <a:p>
            <a:pPr lvl="1"/>
            <a:endParaRPr lang="en-US" sz="2400" dirty="0">
              <a:solidFill>
                <a:schemeClr val="accent6"/>
              </a:solidFill>
            </a:endParaRPr>
          </a:p>
          <a:p>
            <a:r>
              <a:rPr lang="en-US" sz="2800" dirty="0">
                <a:solidFill>
                  <a:schemeClr val="accent6"/>
                </a:solidFill>
              </a:rPr>
              <a:t>Each node/unit has the following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</a:rPr>
              <a:t>Unique 64bit IEEE address per device in the world like MAC address</a:t>
            </a:r>
          </a:p>
          <a:p>
            <a:pPr lvl="1"/>
            <a:r>
              <a:rPr lang="en-US" sz="2400" dirty="0">
                <a:solidFill>
                  <a:schemeClr val="accent6"/>
                </a:solidFill>
              </a:rPr>
              <a:t>16bit network address like IP </a:t>
            </a:r>
            <a:r>
              <a:rPr lang="en-US" sz="2400" dirty="0" smtClean="0">
                <a:solidFill>
                  <a:schemeClr val="accent6"/>
                </a:solidFill>
              </a:rPr>
              <a:t>address</a:t>
            </a:r>
            <a:endParaRPr lang="en-US" sz="24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E708A5-D7B6-43CD-AE1A-610640EDFF52}" type="slidenum">
              <a:rPr lang="en-US"/>
              <a:pPr/>
              <a:t>7</a:t>
            </a:fld>
            <a:endParaRPr lang="en-US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144464"/>
            <a:ext cx="8458200" cy="814387"/>
          </a:xfrm>
        </p:spPr>
        <p:txBody>
          <a:bodyPr/>
          <a:lstStyle/>
          <a:p>
            <a:r>
              <a:rPr lang="en-US" sz="3600" dirty="0" smtClean="0"/>
              <a:t>Topologies</a:t>
            </a:r>
            <a:endParaRPr lang="en-US" sz="3600" dirty="0"/>
          </a:p>
        </p:txBody>
      </p:sp>
      <p:grpSp>
        <p:nvGrpSpPr>
          <p:cNvPr id="5" name="Group 46"/>
          <p:cNvGrpSpPr>
            <a:grpSpLocks/>
          </p:cNvGrpSpPr>
          <p:nvPr/>
        </p:nvGrpSpPr>
        <p:grpSpPr bwMode="auto">
          <a:xfrm>
            <a:off x="1535621" y="1776476"/>
            <a:ext cx="1584325" cy="1531938"/>
            <a:chOff x="476" y="1744"/>
            <a:chExt cx="998" cy="965"/>
          </a:xfrm>
        </p:grpSpPr>
        <p:grpSp>
          <p:nvGrpSpPr>
            <p:cNvPr id="6" name="Group 30"/>
            <p:cNvGrpSpPr>
              <a:grpSpLocks/>
            </p:cNvGrpSpPr>
            <p:nvPr/>
          </p:nvGrpSpPr>
          <p:grpSpPr bwMode="auto">
            <a:xfrm>
              <a:off x="476" y="1744"/>
              <a:ext cx="998" cy="824"/>
              <a:chOff x="476" y="1744"/>
              <a:chExt cx="998" cy="824"/>
            </a:xfrm>
          </p:grpSpPr>
          <p:grpSp>
            <p:nvGrpSpPr>
              <p:cNvPr id="8" name="Group 25"/>
              <p:cNvGrpSpPr>
                <a:grpSpLocks/>
              </p:cNvGrpSpPr>
              <p:nvPr/>
            </p:nvGrpSpPr>
            <p:grpSpPr bwMode="auto">
              <a:xfrm>
                <a:off x="476" y="1797"/>
                <a:ext cx="998" cy="771"/>
                <a:chOff x="476" y="1797"/>
                <a:chExt cx="998" cy="771"/>
              </a:xfrm>
            </p:grpSpPr>
            <p:grpSp>
              <p:nvGrpSpPr>
                <p:cNvPr id="11" name="Group 24"/>
                <p:cNvGrpSpPr>
                  <a:grpSpLocks/>
                </p:cNvGrpSpPr>
                <p:nvPr/>
              </p:nvGrpSpPr>
              <p:grpSpPr bwMode="auto">
                <a:xfrm>
                  <a:off x="567" y="1797"/>
                  <a:ext cx="817" cy="726"/>
                  <a:chOff x="567" y="1797"/>
                  <a:chExt cx="817" cy="726"/>
                </a:xfrm>
              </p:grpSpPr>
              <p:sp>
                <p:nvSpPr>
                  <p:cNvPr id="15" name="Line 18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975" y="1797"/>
                    <a:ext cx="45" cy="40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" name="Line 1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066" y="1933"/>
                    <a:ext cx="318" cy="27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7" name="Line 21"/>
                  <p:cNvSpPr>
                    <a:spLocks noChangeShapeType="1"/>
                  </p:cNvSpPr>
                  <p:nvPr/>
                </p:nvSpPr>
                <p:spPr bwMode="auto">
                  <a:xfrm>
                    <a:off x="567" y="2024"/>
                    <a:ext cx="408" cy="18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8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1020" y="2251"/>
                    <a:ext cx="363" cy="27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9" name="Line 2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03" y="2251"/>
                    <a:ext cx="272" cy="2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930" y="2160"/>
                    <a:ext cx="136" cy="136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2" name="Oval 15"/>
                <p:cNvSpPr>
                  <a:spLocks noChangeArrowheads="1"/>
                </p:cNvSpPr>
                <p:nvPr/>
              </p:nvSpPr>
              <p:spPr bwMode="auto">
                <a:xfrm>
                  <a:off x="476" y="1979"/>
                  <a:ext cx="136" cy="136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" name="Oval 16"/>
                <p:cNvSpPr>
                  <a:spLocks noChangeArrowheads="1"/>
                </p:cNvSpPr>
                <p:nvPr/>
              </p:nvSpPr>
              <p:spPr bwMode="auto">
                <a:xfrm>
                  <a:off x="1338" y="1842"/>
                  <a:ext cx="136" cy="136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" name="Oval 17"/>
                <p:cNvSpPr>
                  <a:spLocks noChangeArrowheads="1"/>
                </p:cNvSpPr>
                <p:nvPr/>
              </p:nvSpPr>
              <p:spPr bwMode="auto">
                <a:xfrm>
                  <a:off x="612" y="2432"/>
                  <a:ext cx="136" cy="136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9" name="Oval 28"/>
              <p:cNvSpPr>
                <a:spLocks noChangeArrowheads="1"/>
              </p:cNvSpPr>
              <p:nvPr/>
            </p:nvSpPr>
            <p:spPr bwMode="auto">
              <a:xfrm>
                <a:off x="918" y="1744"/>
                <a:ext cx="136" cy="136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Oval 29"/>
              <p:cNvSpPr>
                <a:spLocks noChangeArrowheads="1"/>
              </p:cNvSpPr>
              <p:nvPr/>
            </p:nvSpPr>
            <p:spPr bwMode="auto">
              <a:xfrm>
                <a:off x="1292" y="2432"/>
                <a:ext cx="136" cy="136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" name="Text Box 45"/>
            <p:cNvSpPr txBox="1">
              <a:spLocks noChangeArrowheads="1"/>
            </p:cNvSpPr>
            <p:nvPr/>
          </p:nvSpPr>
          <p:spPr bwMode="auto">
            <a:xfrm>
              <a:off x="793" y="2478"/>
              <a:ext cx="38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kumimoji="1" lang="en-US" altLang="zh-TW" sz="1800" b="0"/>
                <a:t>Star</a:t>
              </a:r>
            </a:p>
          </p:txBody>
        </p:sp>
      </p:grpSp>
      <p:grpSp>
        <p:nvGrpSpPr>
          <p:cNvPr id="21" name="Group 90"/>
          <p:cNvGrpSpPr>
            <a:grpSpLocks/>
          </p:cNvGrpSpPr>
          <p:nvPr/>
        </p:nvGrpSpPr>
        <p:grpSpPr bwMode="auto">
          <a:xfrm>
            <a:off x="4813999" y="1752092"/>
            <a:ext cx="2306637" cy="1727200"/>
            <a:chOff x="2835" y="1344"/>
            <a:chExt cx="1453" cy="1088"/>
          </a:xfrm>
        </p:grpSpPr>
        <p:grpSp>
          <p:nvGrpSpPr>
            <p:cNvPr id="22" name="Group 88"/>
            <p:cNvGrpSpPr>
              <a:grpSpLocks/>
            </p:cNvGrpSpPr>
            <p:nvPr/>
          </p:nvGrpSpPr>
          <p:grpSpPr bwMode="auto">
            <a:xfrm>
              <a:off x="2835" y="1344"/>
              <a:ext cx="1406" cy="1088"/>
              <a:chOff x="2835" y="1344"/>
              <a:chExt cx="1406" cy="1088"/>
            </a:xfrm>
          </p:grpSpPr>
          <p:sp>
            <p:nvSpPr>
              <p:cNvPr id="24" name="Line 84"/>
              <p:cNvSpPr>
                <a:spLocks noChangeShapeType="1"/>
              </p:cNvSpPr>
              <p:nvPr/>
            </p:nvSpPr>
            <p:spPr bwMode="auto">
              <a:xfrm flipH="1">
                <a:off x="3696" y="2069"/>
                <a:ext cx="91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Line 85"/>
              <p:cNvSpPr>
                <a:spLocks noChangeShapeType="1"/>
              </p:cNvSpPr>
              <p:nvPr/>
            </p:nvSpPr>
            <p:spPr bwMode="auto">
              <a:xfrm>
                <a:off x="3787" y="2069"/>
                <a:ext cx="363" cy="1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Oval 86"/>
              <p:cNvSpPr>
                <a:spLocks noChangeArrowheads="1"/>
              </p:cNvSpPr>
              <p:nvPr/>
            </p:nvSpPr>
            <p:spPr bwMode="auto">
              <a:xfrm>
                <a:off x="3606" y="2296"/>
                <a:ext cx="136" cy="136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Oval 87"/>
              <p:cNvSpPr>
                <a:spLocks noChangeArrowheads="1"/>
              </p:cNvSpPr>
              <p:nvPr/>
            </p:nvSpPr>
            <p:spPr bwMode="auto">
              <a:xfrm>
                <a:off x="4105" y="2205"/>
                <a:ext cx="136" cy="136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8" name="Group 83"/>
              <p:cNvGrpSpPr>
                <a:grpSpLocks/>
              </p:cNvGrpSpPr>
              <p:nvPr/>
            </p:nvGrpSpPr>
            <p:grpSpPr bwMode="auto">
              <a:xfrm>
                <a:off x="2835" y="1344"/>
                <a:ext cx="1009" cy="819"/>
                <a:chOff x="2925" y="1616"/>
                <a:chExt cx="1009" cy="819"/>
              </a:xfrm>
            </p:grpSpPr>
            <p:sp>
              <p:nvSpPr>
                <p:cNvPr id="29" name="Line 78"/>
                <p:cNvSpPr>
                  <a:spLocks noChangeShapeType="1"/>
                </p:cNvSpPr>
                <p:nvPr/>
              </p:nvSpPr>
              <p:spPr bwMode="auto">
                <a:xfrm>
                  <a:off x="3243" y="2341"/>
                  <a:ext cx="635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0" name="Line 79"/>
                <p:cNvSpPr>
                  <a:spLocks noChangeShapeType="1"/>
                </p:cNvSpPr>
                <p:nvPr/>
              </p:nvSpPr>
              <p:spPr bwMode="auto">
                <a:xfrm>
                  <a:off x="3833" y="1706"/>
                  <a:ext cx="45" cy="63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1" name="Line 80"/>
                <p:cNvSpPr>
                  <a:spLocks noChangeShapeType="1"/>
                </p:cNvSpPr>
                <p:nvPr/>
              </p:nvSpPr>
              <p:spPr bwMode="auto">
                <a:xfrm flipH="1" flipV="1">
                  <a:off x="3334" y="1661"/>
                  <a:ext cx="499" cy="4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2" name="Line 81"/>
                <p:cNvSpPr>
                  <a:spLocks noChangeShapeType="1"/>
                </p:cNvSpPr>
                <p:nvPr/>
              </p:nvSpPr>
              <p:spPr bwMode="auto">
                <a:xfrm flipH="1">
                  <a:off x="2971" y="1661"/>
                  <a:ext cx="363" cy="36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3" name="Line 82"/>
                <p:cNvSpPr>
                  <a:spLocks noChangeShapeType="1"/>
                </p:cNvSpPr>
                <p:nvPr/>
              </p:nvSpPr>
              <p:spPr bwMode="auto">
                <a:xfrm>
                  <a:off x="2971" y="2024"/>
                  <a:ext cx="272" cy="36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34" name="Group 77"/>
                <p:cNvGrpSpPr>
                  <a:grpSpLocks/>
                </p:cNvGrpSpPr>
                <p:nvPr/>
              </p:nvGrpSpPr>
              <p:grpSpPr bwMode="auto">
                <a:xfrm>
                  <a:off x="2925" y="1616"/>
                  <a:ext cx="1009" cy="819"/>
                  <a:chOff x="2336" y="2072"/>
                  <a:chExt cx="1009" cy="819"/>
                </a:xfrm>
              </p:grpSpPr>
              <p:sp>
                <p:nvSpPr>
                  <p:cNvPr id="35" name="Line 53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2744" y="2160"/>
                    <a:ext cx="181" cy="31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6" name="Line 5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925" y="2205"/>
                    <a:ext cx="318" cy="27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7" name="Line 5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2426" y="2477"/>
                    <a:ext cx="454" cy="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8" name="Line 56"/>
                  <p:cNvSpPr>
                    <a:spLocks noChangeShapeType="1"/>
                  </p:cNvSpPr>
                  <p:nvPr/>
                </p:nvSpPr>
                <p:spPr bwMode="auto">
                  <a:xfrm>
                    <a:off x="2925" y="2523"/>
                    <a:ext cx="363" cy="27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9" name="Line 5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2653" y="2523"/>
                    <a:ext cx="227" cy="31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0" name="Oval 69"/>
                  <p:cNvSpPr>
                    <a:spLocks noChangeArrowheads="1"/>
                  </p:cNvSpPr>
                  <p:nvPr/>
                </p:nvSpPr>
                <p:spPr bwMode="auto">
                  <a:xfrm>
                    <a:off x="2835" y="2432"/>
                    <a:ext cx="136" cy="136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Oval 70"/>
                  <p:cNvSpPr>
                    <a:spLocks noChangeArrowheads="1"/>
                  </p:cNvSpPr>
                  <p:nvPr/>
                </p:nvSpPr>
                <p:spPr bwMode="auto">
                  <a:xfrm>
                    <a:off x="3198" y="2115"/>
                    <a:ext cx="136" cy="136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Oval 71"/>
                  <p:cNvSpPr>
                    <a:spLocks noChangeArrowheads="1"/>
                  </p:cNvSpPr>
                  <p:nvPr/>
                </p:nvSpPr>
                <p:spPr bwMode="auto">
                  <a:xfrm>
                    <a:off x="3209" y="2721"/>
                    <a:ext cx="136" cy="136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Oval 72"/>
                  <p:cNvSpPr>
                    <a:spLocks noChangeArrowheads="1"/>
                  </p:cNvSpPr>
                  <p:nvPr/>
                </p:nvSpPr>
                <p:spPr bwMode="auto">
                  <a:xfrm>
                    <a:off x="2589" y="2755"/>
                    <a:ext cx="136" cy="136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Oval 73"/>
                  <p:cNvSpPr>
                    <a:spLocks noChangeArrowheads="1"/>
                  </p:cNvSpPr>
                  <p:nvPr/>
                </p:nvSpPr>
                <p:spPr bwMode="auto">
                  <a:xfrm>
                    <a:off x="2336" y="2421"/>
                    <a:ext cx="136" cy="136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5" name="Oval 76"/>
                  <p:cNvSpPr>
                    <a:spLocks noChangeArrowheads="1"/>
                  </p:cNvSpPr>
                  <p:nvPr/>
                </p:nvSpPr>
                <p:spPr bwMode="auto">
                  <a:xfrm>
                    <a:off x="2665" y="2072"/>
                    <a:ext cx="136" cy="136"/>
                  </a:xfrm>
                  <a:prstGeom prst="ellipse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23" name="Text Box 89"/>
            <p:cNvSpPr txBox="1">
              <a:spLocks noChangeArrowheads="1"/>
            </p:cNvSpPr>
            <p:nvPr/>
          </p:nvSpPr>
          <p:spPr bwMode="auto">
            <a:xfrm>
              <a:off x="3820" y="1673"/>
              <a:ext cx="46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kumimoji="1" lang="en-US" altLang="zh-TW" sz="1800" b="0"/>
                <a:t>Mesh</a:t>
              </a:r>
            </a:p>
          </p:txBody>
        </p:sp>
      </p:grpSp>
      <p:grpSp>
        <p:nvGrpSpPr>
          <p:cNvPr id="46" name="Group 156"/>
          <p:cNvGrpSpPr>
            <a:grpSpLocks/>
          </p:cNvGrpSpPr>
          <p:nvPr/>
        </p:nvGrpSpPr>
        <p:grpSpPr bwMode="auto">
          <a:xfrm>
            <a:off x="1441323" y="3808476"/>
            <a:ext cx="3365500" cy="1800225"/>
            <a:chOff x="1746" y="2568"/>
            <a:chExt cx="2120" cy="1134"/>
          </a:xfrm>
        </p:grpSpPr>
        <p:grpSp>
          <p:nvGrpSpPr>
            <p:cNvPr id="47" name="Group 154"/>
            <p:cNvGrpSpPr>
              <a:grpSpLocks/>
            </p:cNvGrpSpPr>
            <p:nvPr/>
          </p:nvGrpSpPr>
          <p:grpSpPr bwMode="auto">
            <a:xfrm>
              <a:off x="1746" y="2568"/>
              <a:ext cx="1543" cy="1134"/>
              <a:chOff x="793" y="2523"/>
              <a:chExt cx="1543" cy="1134"/>
            </a:xfrm>
          </p:grpSpPr>
          <p:sp>
            <p:nvSpPr>
              <p:cNvPr id="49" name="Line 146"/>
              <p:cNvSpPr>
                <a:spLocks noChangeShapeType="1"/>
              </p:cNvSpPr>
              <p:nvPr/>
            </p:nvSpPr>
            <p:spPr bwMode="auto">
              <a:xfrm>
                <a:off x="1474" y="3113"/>
                <a:ext cx="408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Line 147"/>
              <p:cNvSpPr>
                <a:spLocks noChangeShapeType="1"/>
              </p:cNvSpPr>
              <p:nvPr/>
            </p:nvSpPr>
            <p:spPr bwMode="auto">
              <a:xfrm flipV="1">
                <a:off x="1791" y="3339"/>
                <a:ext cx="46" cy="27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" name="Line 148"/>
              <p:cNvSpPr>
                <a:spLocks noChangeShapeType="1"/>
              </p:cNvSpPr>
              <p:nvPr/>
            </p:nvSpPr>
            <p:spPr bwMode="auto">
              <a:xfrm flipH="1" flipV="1">
                <a:off x="1882" y="3294"/>
                <a:ext cx="408" cy="18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52" name="Group 142"/>
              <p:cNvGrpSpPr>
                <a:grpSpLocks/>
              </p:cNvGrpSpPr>
              <p:nvPr/>
            </p:nvGrpSpPr>
            <p:grpSpPr bwMode="auto">
              <a:xfrm>
                <a:off x="793" y="2523"/>
                <a:ext cx="1270" cy="1134"/>
                <a:chOff x="793" y="2523"/>
                <a:chExt cx="1270" cy="1134"/>
              </a:xfrm>
            </p:grpSpPr>
            <p:sp>
              <p:nvSpPr>
                <p:cNvPr id="56" name="Line 133"/>
                <p:cNvSpPr>
                  <a:spLocks noChangeShapeType="1"/>
                </p:cNvSpPr>
                <p:nvPr/>
              </p:nvSpPr>
              <p:spPr bwMode="auto">
                <a:xfrm flipV="1">
                  <a:off x="930" y="3430"/>
                  <a:ext cx="181" cy="18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" name="Line 134"/>
                <p:cNvSpPr>
                  <a:spLocks noChangeShapeType="1"/>
                </p:cNvSpPr>
                <p:nvPr/>
              </p:nvSpPr>
              <p:spPr bwMode="auto">
                <a:xfrm flipV="1">
                  <a:off x="1111" y="3158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8" name="Line 132"/>
                <p:cNvSpPr>
                  <a:spLocks noChangeShapeType="1"/>
                </p:cNvSpPr>
                <p:nvPr/>
              </p:nvSpPr>
              <p:spPr bwMode="auto">
                <a:xfrm>
                  <a:off x="884" y="3249"/>
                  <a:ext cx="272" cy="1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9" name="Line 135"/>
                <p:cNvSpPr>
                  <a:spLocks noChangeShapeType="1"/>
                </p:cNvSpPr>
                <p:nvPr/>
              </p:nvSpPr>
              <p:spPr bwMode="auto">
                <a:xfrm flipV="1">
                  <a:off x="930" y="3430"/>
                  <a:ext cx="181" cy="18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0" name="Line 136"/>
                <p:cNvSpPr>
                  <a:spLocks noChangeShapeType="1"/>
                </p:cNvSpPr>
                <p:nvPr/>
              </p:nvSpPr>
              <p:spPr bwMode="auto">
                <a:xfrm flipV="1">
                  <a:off x="1111" y="3158"/>
                  <a:ext cx="318" cy="27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" name="Line 131"/>
                <p:cNvSpPr>
                  <a:spLocks noChangeShapeType="1"/>
                </p:cNvSpPr>
                <p:nvPr/>
              </p:nvSpPr>
              <p:spPr bwMode="auto">
                <a:xfrm flipV="1">
                  <a:off x="1429" y="2931"/>
                  <a:ext cx="544" cy="18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2" name="Line 130"/>
                <p:cNvSpPr>
                  <a:spLocks noChangeShapeType="1"/>
                </p:cNvSpPr>
                <p:nvPr/>
              </p:nvSpPr>
              <p:spPr bwMode="auto">
                <a:xfrm>
                  <a:off x="1156" y="2931"/>
                  <a:ext cx="273" cy="18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63" name="Group 124"/>
                <p:cNvGrpSpPr>
                  <a:grpSpLocks/>
                </p:cNvGrpSpPr>
                <p:nvPr/>
              </p:nvGrpSpPr>
              <p:grpSpPr bwMode="auto">
                <a:xfrm>
                  <a:off x="839" y="2523"/>
                  <a:ext cx="771" cy="454"/>
                  <a:chOff x="1202" y="2704"/>
                  <a:chExt cx="771" cy="454"/>
                </a:xfrm>
              </p:grpSpPr>
              <p:sp>
                <p:nvSpPr>
                  <p:cNvPr id="69" name="Line 9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519" y="2795"/>
                    <a:ext cx="91" cy="27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0" name="Line 9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519" y="2931"/>
                    <a:ext cx="363" cy="13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1" name="Oval 91"/>
                  <p:cNvSpPr>
                    <a:spLocks noChangeArrowheads="1"/>
                  </p:cNvSpPr>
                  <p:nvPr/>
                </p:nvSpPr>
                <p:spPr bwMode="auto">
                  <a:xfrm>
                    <a:off x="1202" y="2886"/>
                    <a:ext cx="136" cy="136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" name="Oval 92"/>
                  <p:cNvSpPr>
                    <a:spLocks noChangeArrowheads="1"/>
                  </p:cNvSpPr>
                  <p:nvPr/>
                </p:nvSpPr>
                <p:spPr bwMode="auto">
                  <a:xfrm>
                    <a:off x="1474" y="3022"/>
                    <a:ext cx="136" cy="136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3" name="Oval 93"/>
                  <p:cNvSpPr>
                    <a:spLocks noChangeArrowheads="1"/>
                  </p:cNvSpPr>
                  <p:nvPr/>
                </p:nvSpPr>
                <p:spPr bwMode="auto">
                  <a:xfrm>
                    <a:off x="1565" y="2704"/>
                    <a:ext cx="136" cy="136"/>
                  </a:xfrm>
                  <a:prstGeom prst="ellipse">
                    <a:avLst/>
                  </a:prstGeom>
                  <a:solidFill>
                    <a:schemeClr val="folHlink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4" name="Oval 94"/>
                  <p:cNvSpPr>
                    <a:spLocks noChangeArrowheads="1"/>
                  </p:cNvSpPr>
                  <p:nvPr/>
                </p:nvSpPr>
                <p:spPr bwMode="auto">
                  <a:xfrm>
                    <a:off x="1837" y="2886"/>
                    <a:ext cx="136" cy="136"/>
                  </a:xfrm>
                  <a:prstGeom prst="ellipse">
                    <a:avLst/>
                  </a:prstGeom>
                  <a:solidFill>
                    <a:schemeClr val="folHlink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5" name="Line 95"/>
                  <p:cNvSpPr>
                    <a:spLocks noChangeShapeType="1"/>
                  </p:cNvSpPr>
                  <p:nvPr/>
                </p:nvSpPr>
                <p:spPr bwMode="auto">
                  <a:xfrm>
                    <a:off x="1247" y="2976"/>
                    <a:ext cx="272" cy="9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76" name="Oval 122"/>
                  <p:cNvSpPr>
                    <a:spLocks noChangeArrowheads="1"/>
                  </p:cNvSpPr>
                  <p:nvPr/>
                </p:nvSpPr>
                <p:spPr bwMode="auto">
                  <a:xfrm>
                    <a:off x="1202" y="2886"/>
                    <a:ext cx="136" cy="136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7" name="Oval 123"/>
                  <p:cNvSpPr>
                    <a:spLocks noChangeArrowheads="1"/>
                  </p:cNvSpPr>
                  <p:nvPr/>
                </p:nvSpPr>
                <p:spPr bwMode="auto">
                  <a:xfrm>
                    <a:off x="1474" y="3022"/>
                    <a:ext cx="136" cy="136"/>
                  </a:xfrm>
                  <a:prstGeom prst="ellipse">
                    <a:avLst/>
                  </a:prstGeom>
                  <a:solidFill>
                    <a:srgbClr val="FFFF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64" name="Oval 125"/>
                <p:cNvSpPr>
                  <a:spLocks noChangeArrowheads="1"/>
                </p:cNvSpPr>
                <p:nvPr/>
              </p:nvSpPr>
              <p:spPr bwMode="auto">
                <a:xfrm>
                  <a:off x="1383" y="3067"/>
                  <a:ext cx="136" cy="13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Oval 126"/>
                <p:cNvSpPr>
                  <a:spLocks noChangeArrowheads="1"/>
                </p:cNvSpPr>
                <p:nvPr/>
              </p:nvSpPr>
              <p:spPr bwMode="auto">
                <a:xfrm>
                  <a:off x="1927" y="2840"/>
                  <a:ext cx="136" cy="136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Oval 127"/>
                <p:cNvSpPr>
                  <a:spLocks noChangeArrowheads="1"/>
                </p:cNvSpPr>
                <p:nvPr/>
              </p:nvSpPr>
              <p:spPr bwMode="auto">
                <a:xfrm>
                  <a:off x="793" y="3203"/>
                  <a:ext cx="136" cy="136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Oval 128"/>
                <p:cNvSpPr>
                  <a:spLocks noChangeArrowheads="1"/>
                </p:cNvSpPr>
                <p:nvPr/>
              </p:nvSpPr>
              <p:spPr bwMode="auto">
                <a:xfrm>
                  <a:off x="1066" y="3339"/>
                  <a:ext cx="136" cy="136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Oval 129"/>
                <p:cNvSpPr>
                  <a:spLocks noChangeArrowheads="1"/>
                </p:cNvSpPr>
                <p:nvPr/>
              </p:nvSpPr>
              <p:spPr bwMode="auto">
                <a:xfrm>
                  <a:off x="884" y="3521"/>
                  <a:ext cx="136" cy="136"/>
                </a:xfrm>
                <a:prstGeom prst="ellipse">
                  <a:avLst/>
                </a:prstGeom>
                <a:solidFill>
                  <a:srgbClr val="FFFF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53" name="Oval 143"/>
              <p:cNvSpPr>
                <a:spLocks noChangeArrowheads="1"/>
              </p:cNvSpPr>
              <p:nvPr/>
            </p:nvSpPr>
            <p:spPr bwMode="auto">
              <a:xfrm>
                <a:off x="1791" y="3249"/>
                <a:ext cx="136" cy="13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Oval 144"/>
              <p:cNvSpPr>
                <a:spLocks noChangeArrowheads="1"/>
              </p:cNvSpPr>
              <p:nvPr/>
            </p:nvSpPr>
            <p:spPr bwMode="auto">
              <a:xfrm>
                <a:off x="1746" y="3521"/>
                <a:ext cx="136" cy="136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Oval 145"/>
              <p:cNvSpPr>
                <a:spLocks noChangeArrowheads="1"/>
              </p:cNvSpPr>
              <p:nvPr/>
            </p:nvSpPr>
            <p:spPr bwMode="auto">
              <a:xfrm>
                <a:off x="2200" y="3385"/>
                <a:ext cx="136" cy="136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8" name="Text Box 155"/>
            <p:cNvSpPr txBox="1">
              <a:spLocks noChangeArrowheads="1"/>
            </p:cNvSpPr>
            <p:nvPr/>
          </p:nvSpPr>
          <p:spPr bwMode="auto">
            <a:xfrm>
              <a:off x="2958" y="3080"/>
              <a:ext cx="90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1" hangingPunct="1"/>
              <a:r>
                <a:rPr kumimoji="1" lang="en-US" altLang="zh-TW" sz="1800" b="0"/>
                <a:t>Cluster Tree</a:t>
              </a:r>
            </a:p>
            <a:p>
              <a:pPr algn="l" eaLnBrk="1" hangingPunct="1"/>
              <a:endParaRPr kumimoji="1" lang="en-US" altLang="zh-TW" sz="1800" b="0"/>
            </a:p>
          </p:txBody>
        </p:sp>
      </p:grpSp>
      <p:grpSp>
        <p:nvGrpSpPr>
          <p:cNvPr id="78" name="Group 173"/>
          <p:cNvGrpSpPr>
            <a:grpSpLocks/>
          </p:cNvGrpSpPr>
          <p:nvPr/>
        </p:nvGrpSpPr>
        <p:grpSpPr bwMode="auto">
          <a:xfrm>
            <a:off x="5555679" y="4502976"/>
            <a:ext cx="3082925" cy="1085850"/>
            <a:chOff x="3515" y="3113"/>
            <a:chExt cx="1942" cy="684"/>
          </a:xfrm>
        </p:grpSpPr>
        <p:grpSp>
          <p:nvGrpSpPr>
            <p:cNvPr id="79" name="Group 162"/>
            <p:cNvGrpSpPr>
              <a:grpSpLocks/>
            </p:cNvGrpSpPr>
            <p:nvPr/>
          </p:nvGrpSpPr>
          <p:grpSpPr bwMode="auto">
            <a:xfrm>
              <a:off x="3515" y="3113"/>
              <a:ext cx="1303" cy="404"/>
              <a:chOff x="4241" y="3067"/>
              <a:chExt cx="1303" cy="404"/>
            </a:xfrm>
          </p:grpSpPr>
          <p:sp>
            <p:nvSpPr>
              <p:cNvPr id="86" name="Oval 160"/>
              <p:cNvSpPr>
                <a:spLocks noChangeArrowheads="1"/>
              </p:cNvSpPr>
              <p:nvPr/>
            </p:nvSpPr>
            <p:spPr bwMode="auto">
              <a:xfrm>
                <a:off x="4241" y="3113"/>
                <a:ext cx="136" cy="13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kumimoji="1" lang="en-US" sz="1800" b="0"/>
              </a:p>
            </p:txBody>
          </p:sp>
          <p:sp>
            <p:nvSpPr>
              <p:cNvPr id="87" name="Text Box 161"/>
              <p:cNvSpPr txBox="1">
                <a:spLocks noChangeArrowheads="1"/>
              </p:cNvSpPr>
              <p:nvPr/>
            </p:nvSpPr>
            <p:spPr bwMode="auto">
              <a:xfrm>
                <a:off x="4332" y="3067"/>
                <a:ext cx="1212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l" eaLnBrk="1" hangingPunct="1"/>
                <a:r>
                  <a:rPr kumimoji="1" lang="en-US" altLang="zh-TW" sz="1800" b="0"/>
                  <a:t>PAN coordinator </a:t>
                </a:r>
              </a:p>
              <a:p>
                <a:pPr algn="l" eaLnBrk="1" hangingPunct="1"/>
                <a:endParaRPr kumimoji="1" lang="en-US" altLang="zh-TW" sz="1800" b="0"/>
              </a:p>
            </p:txBody>
          </p:sp>
        </p:grpSp>
        <p:grpSp>
          <p:nvGrpSpPr>
            <p:cNvPr id="80" name="Group 167"/>
            <p:cNvGrpSpPr>
              <a:grpSpLocks/>
            </p:cNvGrpSpPr>
            <p:nvPr/>
          </p:nvGrpSpPr>
          <p:grpSpPr bwMode="auto">
            <a:xfrm>
              <a:off x="3515" y="3339"/>
              <a:ext cx="1935" cy="231"/>
              <a:chOff x="4241" y="3249"/>
              <a:chExt cx="1935" cy="231"/>
            </a:xfrm>
          </p:grpSpPr>
          <p:sp>
            <p:nvSpPr>
              <p:cNvPr id="84" name="Oval 165"/>
              <p:cNvSpPr>
                <a:spLocks noChangeArrowheads="1"/>
              </p:cNvSpPr>
              <p:nvPr/>
            </p:nvSpPr>
            <p:spPr bwMode="auto">
              <a:xfrm>
                <a:off x="4241" y="3294"/>
                <a:ext cx="136" cy="136"/>
              </a:xfrm>
              <a:prstGeom prst="ellipse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Text Box 166"/>
              <p:cNvSpPr txBox="1">
                <a:spLocks noChangeArrowheads="1"/>
              </p:cNvSpPr>
              <p:nvPr/>
            </p:nvSpPr>
            <p:spPr bwMode="auto">
              <a:xfrm>
                <a:off x="4332" y="3249"/>
                <a:ext cx="184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 eaLnBrk="1" hangingPunct="1"/>
                <a:r>
                  <a:rPr kumimoji="1" lang="en-US" altLang="zh-TW" sz="1800" b="0"/>
                  <a:t>Full Function Device 	</a:t>
                </a:r>
              </a:p>
            </p:txBody>
          </p:sp>
        </p:grpSp>
        <p:grpSp>
          <p:nvGrpSpPr>
            <p:cNvPr id="81" name="Group 172"/>
            <p:cNvGrpSpPr>
              <a:grpSpLocks/>
            </p:cNvGrpSpPr>
            <p:nvPr/>
          </p:nvGrpSpPr>
          <p:grpSpPr bwMode="auto">
            <a:xfrm>
              <a:off x="3515" y="3566"/>
              <a:ext cx="1942" cy="231"/>
              <a:chOff x="3598" y="3793"/>
              <a:chExt cx="1942" cy="231"/>
            </a:xfrm>
          </p:grpSpPr>
          <p:sp>
            <p:nvSpPr>
              <p:cNvPr id="82" name="Oval 170"/>
              <p:cNvSpPr>
                <a:spLocks noChangeArrowheads="1"/>
              </p:cNvSpPr>
              <p:nvPr/>
            </p:nvSpPr>
            <p:spPr bwMode="auto">
              <a:xfrm>
                <a:off x="3598" y="3852"/>
                <a:ext cx="136" cy="136"/>
              </a:xfrm>
              <a:prstGeom prst="ellipse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kumimoji="1" lang="en-US" sz="1800" b="0"/>
              </a:p>
            </p:txBody>
          </p:sp>
          <p:sp>
            <p:nvSpPr>
              <p:cNvPr id="83" name="Text Box 171"/>
              <p:cNvSpPr txBox="1">
                <a:spLocks noChangeArrowheads="1"/>
              </p:cNvSpPr>
              <p:nvPr/>
            </p:nvSpPr>
            <p:spPr bwMode="auto">
              <a:xfrm>
                <a:off x="3696" y="3793"/>
                <a:ext cx="184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l" eaLnBrk="1" hangingPunct="1"/>
                <a:r>
                  <a:rPr kumimoji="1" lang="en-US" altLang="zh-TW" sz="1800" b="0"/>
                  <a:t>Reduced Function Device</a:t>
                </a:r>
                <a:r>
                  <a:rPr kumimoji="1" lang="en-US" altLang="zh-TW" sz="1800"/>
                  <a:t> </a:t>
                </a:r>
                <a:r>
                  <a:rPr kumimoji="1" lang="en-US" altLang="zh-TW" sz="1800" b="0"/>
                  <a:t>	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57D548-728F-45AD-A099-516B76FF69D8}" type="slidenum">
              <a:rPr lang="en-US"/>
              <a:pPr/>
              <a:t>8</a:t>
            </a:fld>
            <a:endParaRPr lang="en-US"/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144464"/>
            <a:ext cx="8458200" cy="814387"/>
          </a:xfrm>
        </p:spPr>
        <p:txBody>
          <a:bodyPr/>
          <a:lstStyle/>
          <a:p>
            <a:r>
              <a:rPr lang="en-US" sz="3600" dirty="0" err="1"/>
              <a:t>Zigbee</a:t>
            </a:r>
            <a:r>
              <a:rPr lang="en-US" sz="3600" dirty="0"/>
              <a:t> Stack</a:t>
            </a:r>
          </a:p>
        </p:txBody>
      </p:sp>
      <p:pic>
        <p:nvPicPr>
          <p:cNvPr id="129027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15" t="19485" r="8362" b="11232"/>
          <a:stretch>
            <a:fillRect/>
          </a:stretch>
        </p:blipFill>
        <p:spPr>
          <a:xfrm>
            <a:off x="842963" y="1133476"/>
            <a:ext cx="7696200" cy="44481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944124-A68D-459E-9A79-0862CEB9B1DC}" type="slidenum">
              <a:rPr lang="en-US"/>
              <a:pPr/>
              <a:t>9</a:t>
            </a:fld>
            <a:endParaRPr lang="en-US"/>
          </a:p>
        </p:txBody>
      </p:sp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75" y="144464"/>
            <a:ext cx="8458200" cy="814387"/>
          </a:xfrm>
        </p:spPr>
        <p:txBody>
          <a:bodyPr/>
          <a:lstStyle/>
          <a:p>
            <a:r>
              <a:rPr lang="en-US" sz="3600" dirty="0"/>
              <a:t>MAC+PHY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IEEE 802.15.4 2003 specification</a:t>
            </a:r>
          </a:p>
          <a:p>
            <a:r>
              <a:rPr lang="en-US"/>
              <a:t>Operates in Unlicensed Bands</a:t>
            </a:r>
          </a:p>
          <a:p>
            <a:pPr lvl="1"/>
            <a:r>
              <a:rPr lang="en-US"/>
              <a:t>ISM 2.4 GHz Global Band at 250kbps</a:t>
            </a:r>
          </a:p>
          <a:p>
            <a:pPr lvl="1"/>
            <a:r>
              <a:rPr lang="en-US"/>
              <a:t>868 MHz European Band at 20kbps</a:t>
            </a:r>
          </a:p>
          <a:p>
            <a:pPr lvl="1"/>
            <a:r>
              <a:rPr lang="en-US"/>
              <a:t>915 MHz North American Band at 40kbps</a:t>
            </a:r>
          </a:p>
          <a:p>
            <a:r>
              <a:rPr lang="en-US"/>
              <a:t>Two types of Devices</a:t>
            </a:r>
          </a:p>
          <a:p>
            <a:pPr lvl="1"/>
            <a:r>
              <a:rPr lang="en-US"/>
              <a:t>FFD - PAN coordinator</a:t>
            </a:r>
          </a:p>
          <a:p>
            <a:pPr lvl="1"/>
            <a:r>
              <a:rPr lang="en-US"/>
              <a:t>RFD – simple devices that talk to FFD</a:t>
            </a:r>
          </a:p>
          <a:p>
            <a:pPr lvl="1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nalPowerpoint">
  <a:themeElements>
    <a:clrScheme name="FinalPowerpoint 1">
      <a:dk1>
        <a:srgbClr val="000000"/>
      </a:dk1>
      <a:lt1>
        <a:srgbClr val="FFFFFF"/>
      </a:lt1>
      <a:dk2>
        <a:srgbClr val="FF0000"/>
      </a:dk2>
      <a:lt2>
        <a:srgbClr val="808080"/>
      </a:lt2>
      <a:accent1>
        <a:srgbClr val="AAAAAA"/>
      </a:accent1>
      <a:accent2>
        <a:srgbClr val="000000"/>
      </a:accent2>
      <a:accent3>
        <a:srgbClr val="FFFFFF"/>
      </a:accent3>
      <a:accent4>
        <a:srgbClr val="000000"/>
      </a:accent4>
      <a:accent5>
        <a:srgbClr val="D2D2D2"/>
      </a:accent5>
      <a:accent6>
        <a:srgbClr val="000000"/>
      </a:accent6>
      <a:hlink>
        <a:srgbClr val="FF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FinalPowerpoint</Template>
  <TotalTime>11719</TotalTime>
  <Words>1725</Words>
  <Application>Microsoft Office PowerPoint</Application>
  <PresentationFormat>On-screen Show (4:3)</PresentationFormat>
  <Paragraphs>329</Paragraphs>
  <Slides>33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FinalPowerpoint</vt:lpstr>
      <vt:lpstr>Zigbee and WiZi Cloud</vt:lpstr>
      <vt:lpstr>What is Zigbee?</vt:lpstr>
      <vt:lpstr>Characteristics</vt:lpstr>
      <vt:lpstr>Some Applications</vt:lpstr>
      <vt:lpstr>Where is Zigbee?</vt:lpstr>
      <vt:lpstr>Zigbee Device Types</vt:lpstr>
      <vt:lpstr>Topologies</vt:lpstr>
      <vt:lpstr>Zigbee Stack</vt:lpstr>
      <vt:lpstr>MAC+PHY</vt:lpstr>
      <vt:lpstr>Zigbee &amp; Wi-Fi Coexistence</vt:lpstr>
      <vt:lpstr>Addressing Modes </vt:lpstr>
      <vt:lpstr>Zigbee Cluster Library and Profiles</vt:lpstr>
      <vt:lpstr>NetWork Layer (NWK)</vt:lpstr>
      <vt:lpstr>APplication Support sub-layer (APS)</vt:lpstr>
      <vt:lpstr>Application Layer</vt:lpstr>
      <vt:lpstr>Zigbee Stack</vt:lpstr>
      <vt:lpstr>Zigbee Profiles</vt:lpstr>
      <vt:lpstr>Startup Attribute Set &amp; Commissioning</vt:lpstr>
      <vt:lpstr>Home Automation: Lights/Switches example</vt:lpstr>
      <vt:lpstr>Zigbee and Bluetooth Comparison</vt:lpstr>
      <vt:lpstr> What is WiZi- Cloud?</vt:lpstr>
      <vt:lpstr>Motivation</vt:lpstr>
      <vt:lpstr>Why ZigBee?</vt:lpstr>
      <vt:lpstr>System Design </vt:lpstr>
      <vt:lpstr>WiZi-Cloud features</vt:lpstr>
      <vt:lpstr>System Framework</vt:lpstr>
      <vt:lpstr>System Infrastructure</vt:lpstr>
      <vt:lpstr>Software</vt:lpstr>
      <vt:lpstr>PowerPoint Presentation</vt:lpstr>
      <vt:lpstr> WiZi-Cloud Protocols Design </vt:lpstr>
      <vt:lpstr>Protocol Design cont…</vt:lpstr>
      <vt:lpstr>Protocol Design Cont…</vt:lpstr>
      <vt:lpstr>Protocol Design Cont…</vt:lpstr>
    </vt:vector>
  </TitlesOfParts>
  <Company>Texas Instruments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 Here</dc:title>
  <dc:creator>Adithya</dc:creator>
  <cp:lastModifiedBy>Adithya</cp:lastModifiedBy>
  <cp:revision>112</cp:revision>
  <dcterms:created xsi:type="dcterms:W3CDTF">2007-12-19T20:51:45Z</dcterms:created>
  <dcterms:modified xsi:type="dcterms:W3CDTF">2012-06-05T03:36:31Z</dcterms:modified>
</cp:coreProperties>
</file>