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96" r:id="rId1"/>
  </p:sldMasterIdLst>
  <p:notesMasterIdLst>
    <p:notesMasterId r:id="rId32"/>
  </p:notesMasterIdLst>
  <p:sldIdLst>
    <p:sldId id="256" r:id="rId2"/>
    <p:sldId id="257" r:id="rId3"/>
    <p:sldId id="259" r:id="rId4"/>
    <p:sldId id="285" r:id="rId5"/>
    <p:sldId id="258" r:id="rId6"/>
    <p:sldId id="266" r:id="rId7"/>
    <p:sldId id="283" r:id="rId8"/>
    <p:sldId id="260" r:id="rId9"/>
    <p:sldId id="286" r:id="rId10"/>
    <p:sldId id="263" r:id="rId11"/>
    <p:sldId id="264" r:id="rId12"/>
    <p:sldId id="265" r:id="rId13"/>
    <p:sldId id="284" r:id="rId14"/>
    <p:sldId id="268" r:id="rId15"/>
    <p:sldId id="294" r:id="rId16"/>
    <p:sldId id="273" r:id="rId17"/>
    <p:sldId id="272" r:id="rId18"/>
    <p:sldId id="274" r:id="rId19"/>
    <p:sldId id="275" r:id="rId20"/>
    <p:sldId id="277" r:id="rId21"/>
    <p:sldId id="27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81" r:id="rId30"/>
    <p:sldId id="282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501790E-0365-4F22-81F2-C13EB2B8EF6B}">
          <p14:sldIdLst>
            <p14:sldId id="256"/>
          </p14:sldIdLst>
        </p14:section>
        <p14:section name="Background and motivation" id="{FB7B7467-606A-4F9C-AD0C-EC395430FE9B}">
          <p14:sldIdLst>
            <p14:sldId id="257"/>
            <p14:sldId id="259"/>
          </p14:sldIdLst>
        </p14:section>
        <p14:section name="Related works" id="{781C858D-7698-4C71-8082-812B416A6ABE}">
          <p14:sldIdLst>
            <p14:sldId id="285"/>
          </p14:sldIdLst>
        </p14:section>
        <p14:section name="Problem description" id="{FB26C4F5-C8BA-4386-9392-67678C2B266D}">
          <p14:sldIdLst>
            <p14:sldId id="258"/>
            <p14:sldId id="266"/>
            <p14:sldId id="283"/>
          </p14:sldIdLst>
        </p14:section>
        <p14:section name="Problem formulation" id="{2079C146-57F5-4FCC-BE3F-C2E87D1B4C6B}">
          <p14:sldIdLst>
            <p14:sldId id="260"/>
            <p14:sldId id="286"/>
            <p14:sldId id="263"/>
            <p14:sldId id="264"/>
          </p14:sldIdLst>
        </p14:section>
        <p14:section name="Algorithms and policies" id="{182C26EE-EC5D-4A2C-A045-7C3D66F0EFDF}">
          <p14:sldIdLst>
            <p14:sldId id="265"/>
            <p14:sldId id="284"/>
            <p14:sldId id="268"/>
            <p14:sldId id="294"/>
          </p14:sldIdLst>
        </p14:section>
        <p14:section name="Prototype platform and testbed" id="{34E92BA5-870A-4102-B6B8-B8E5F0736DCC}">
          <p14:sldIdLst>
            <p14:sldId id="273"/>
            <p14:sldId id="272"/>
            <p14:sldId id="274"/>
            <p14:sldId id="275"/>
          </p14:sldIdLst>
        </p14:section>
        <p14:section name="Performance evaluation" id="{6E5C83A7-83E7-4852-86B9-C88671D8E137}">
          <p14:sldIdLst>
            <p14:sldId id="277"/>
            <p14:sldId id="276"/>
            <p14:sldId id="287"/>
            <p14:sldId id="288"/>
            <p14:sldId id="289"/>
            <p14:sldId id="290"/>
            <p14:sldId id="291"/>
            <p14:sldId id="292"/>
            <p14:sldId id="293"/>
          </p14:sldIdLst>
        </p14:section>
        <p14:section name="Conclusion" id="{303FCBF3-291C-4815-8F47-5F33328C5191}">
          <p14:sldIdLst>
            <p14:sldId id="281"/>
            <p14:sldId id="28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8" autoAdjust="0"/>
    <p:restoredTop sz="87454" autoAdjust="0"/>
  </p:normalViewPr>
  <p:slideViewPr>
    <p:cSldViewPr snapToGrid="0">
      <p:cViewPr varScale="1">
        <p:scale>
          <a:sx n="61" d="100"/>
          <a:sy n="61" d="100"/>
        </p:scale>
        <p:origin x="154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B8801A-5E3B-462A-94A7-E7034386F230}" type="datetimeFigureOut">
              <a:rPr lang="en-US" smtClean="0"/>
              <a:t>5/19/2016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CE591-4B51-47F8-840A-246865A56D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087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have deployed</a:t>
            </a:r>
            <a:r>
              <a:rPr lang="en-US" baseline="0" dirty="0" smtClean="0"/>
              <a:t> a few</a:t>
            </a:r>
            <a:r>
              <a:rPr lang="en-US" dirty="0" smtClean="0"/>
              <a:t> multi-sensor boxes in the Victory Court Senior</a:t>
            </a:r>
            <a:r>
              <a:rPr lang="en-US" baseline="0" dirty="0" smtClean="0"/>
              <a:t> Apartments in Montgomery County, MD and on UCI campus </a:t>
            </a:r>
            <a:r>
              <a:rPr lang="en-US" dirty="0" smtClean="0"/>
              <a:t>as part of the SCALE</a:t>
            </a:r>
            <a:r>
              <a:rPr lang="en-US" baseline="0" dirty="0" smtClean="0"/>
              <a:t> system, which is one of our on-going projects.</a:t>
            </a:r>
          </a:p>
          <a:p>
            <a:r>
              <a:rPr lang="en-US" baseline="0" dirty="0" smtClean="0"/>
              <a:t>However, as the project went on we found there are several limitations in large-scale IoT systems like this….</a:t>
            </a:r>
          </a:p>
          <a:p>
            <a:r>
              <a:rPr lang="en-US" baseline="0" dirty="0" smtClean="0"/>
              <a:t>Therefore, we are looking for a flexible and scalable solution to extend the community IoT systems and improve their resilience.</a:t>
            </a:r>
          </a:p>
          <a:p>
            <a:r>
              <a:rPr lang="en-US" baseline="0" dirty="0" smtClean="0"/>
              <a:t>At the same time, we found mobile devices and mobile computing are popular…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294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several difficulties in solving such</a:t>
            </a:r>
            <a:r>
              <a:rPr lang="en-US" baseline="0" dirty="0" smtClean="0"/>
              <a:t> a planning problem.</a:t>
            </a:r>
          </a:p>
          <a:p>
            <a:r>
              <a:rPr lang="en-US" baseline="0" dirty="0" smtClean="0"/>
              <a:t>Connectivity: UCI campus is intended to provide students with ubiquitous Internet access, but the reality is not perfect. Wi-Fi coverage is not uniform, resulting in relatively poor coverage is some areas. Avoid poor connectivity.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3258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4075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network-enabled mobile agent that collects data and uploads them to the server. The data can be sensed on the MDC, or fetched from other sensor or sensing devices.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3795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Please refer to the paper and our technical</a:t>
            </a:r>
            <a:r>
              <a:rPr lang="en-US" baseline="0" dirty="0" smtClean="0"/>
              <a:t> report for details.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594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Recall that we proposed a two-phase</a:t>
            </a:r>
            <a:r>
              <a:rPr lang="en-US" baseline="0" dirty="0" smtClean="0"/>
              <a:t> approach to solve the upload planning problem. The first phase is static planning…</a:t>
            </a:r>
            <a:endParaRPr lang="en-US" dirty="0" smtClean="0"/>
          </a:p>
          <a:p>
            <a:r>
              <a:rPr lang="en-US" dirty="0" smtClean="0"/>
              <a:t>We can use several strategies</a:t>
            </a:r>
            <a:r>
              <a:rPr lang="en-US" baseline="0" dirty="0" smtClean="0"/>
              <a:t>/</a:t>
            </a:r>
            <a:r>
              <a:rPr lang="en-US" dirty="0" smtClean="0"/>
              <a:t>algorithms to solve the static</a:t>
            </a:r>
            <a:r>
              <a:rPr lang="en-US" baseline="0" dirty="0" smtClean="0"/>
              <a:t> planning problem. Here we have…</a:t>
            </a:r>
          </a:p>
          <a:p>
            <a:r>
              <a:rPr lang="en-US" baseline="0" dirty="0" smtClean="0"/>
              <a:t>Given the limited time we have, I will only describe BDOP, which is our proposed algorithm, but I will compare several of them in Performance Evaluation.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379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collected data with our</a:t>
            </a:r>
            <a:r>
              <a:rPr lang="en-US" baseline="0" dirty="0" smtClean="0"/>
              <a:t> prototype platform on our two testbeds – UCI campus of Montgomery County, MD.</a:t>
            </a:r>
          </a:p>
          <a:p>
            <a:r>
              <a:rPr lang="en-US" baseline="0" dirty="0" smtClean="0"/>
              <a:t>First picture shows the GPS trajectory in one measurement experiment.</a:t>
            </a:r>
          </a:p>
          <a:p>
            <a:r>
              <a:rPr lang="en-US" baseline="0" dirty="0" smtClean="0"/>
              <a:t>With the data we collected, we were able to generate these Wi-Fi RSSI heat-maps.</a:t>
            </a:r>
          </a:p>
          <a:p>
            <a:r>
              <a:rPr lang="en-US" b="1" baseline="0" dirty="0" smtClean="0"/>
              <a:t>Quick setup and measurements </a:t>
            </a:r>
            <a:r>
              <a:rPr lang="en-US" baseline="0" dirty="0" smtClean="0"/>
              <a:t>– It takes only a few hours to assemble/configure the boxes. If you are familiar with it or have the right instructions, it takes less. The measurements can be collected as you walk/ride. We once heat-mapped the area around several buildings in George Washington University in one hour.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4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histograms of data uploading rates measured on the two testbeds.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BCE591-4B51-47F8-840A-246865A56D2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862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67386"/>
            <a:ext cx="9144000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6346" y="751398"/>
            <a:ext cx="6270922" cy="2098226"/>
          </a:xfrm>
        </p:spPr>
        <p:txBody>
          <a:bodyPr anchor="b">
            <a:noAutofit/>
          </a:bodyPr>
          <a:lstStyle>
            <a:lvl1pPr algn="ctr">
              <a:defRPr sz="4800" cap="sm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930" y="2919224"/>
            <a:ext cx="5123755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4644" y="6453386"/>
            <a:ext cx="1205958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58F98BAC-45BB-4407-B009-A6F7D8AE4315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041" y="6453386"/>
            <a:ext cx="5267533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564643" y="364946"/>
            <a:ext cx="8005834" cy="3640515"/>
            <a:chOff x="564643" y="364946"/>
            <a:chExt cx="8005834" cy="3640515"/>
          </a:xfrm>
        </p:grpSpPr>
        <p:sp>
          <p:nvSpPr>
            <p:cNvPr id="14" name="Freeform 6"/>
            <p:cNvSpPr/>
            <p:nvPr/>
          </p:nvSpPr>
          <p:spPr bwMode="auto">
            <a:xfrm flipH="1" flipV="1">
              <a:off x="564643" y="364946"/>
              <a:ext cx="2456505" cy="2554278"/>
            </a:xfrm>
            <a:custGeom>
              <a:avLst/>
              <a:gdLst>
                <a:gd name="connsiteX0" fmla="*/ 8762 w 10001"/>
                <a:gd name="connsiteY0" fmla="*/ 0 h 10000"/>
                <a:gd name="connsiteX1" fmla="*/ 10001 w 10001"/>
                <a:gd name="connsiteY1" fmla="*/ 4206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1 w 10001"/>
                <a:gd name="connsiteY4" fmla="*/ 9352 h 10000"/>
                <a:gd name="connsiteX5" fmla="*/ 8762 w 10001"/>
                <a:gd name="connsiteY5" fmla="*/ 9346 h 10000"/>
                <a:gd name="connsiteX6" fmla="*/ 8762 w 10001"/>
                <a:gd name="connsiteY6" fmla="*/ 0 h 10000"/>
                <a:gd name="connsiteX0" fmla="*/ 8762 w 10001"/>
                <a:gd name="connsiteY0" fmla="*/ 0 h 5794"/>
                <a:gd name="connsiteX1" fmla="*/ 10001 w 10001"/>
                <a:gd name="connsiteY1" fmla="*/ 0 h 5794"/>
                <a:gd name="connsiteX2" fmla="*/ 10001 w 10001"/>
                <a:gd name="connsiteY2" fmla="*/ 5794 h 5794"/>
                <a:gd name="connsiteX3" fmla="*/ 1 w 10001"/>
                <a:gd name="connsiteY3" fmla="*/ 5794 h 5794"/>
                <a:gd name="connsiteX4" fmla="*/ 1 w 10001"/>
                <a:gd name="connsiteY4" fmla="*/ 5146 h 5794"/>
                <a:gd name="connsiteX5" fmla="*/ 8762 w 10001"/>
                <a:gd name="connsiteY5" fmla="*/ 5140 h 5794"/>
                <a:gd name="connsiteX6" fmla="*/ 8762 w 10001"/>
                <a:gd name="connsiteY6" fmla="*/ 0 h 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" h="5794">
                  <a:moveTo>
                    <a:pt x="8762" y="0"/>
                  </a:moveTo>
                  <a:lnTo>
                    <a:pt x="10001" y="0"/>
                  </a:lnTo>
                  <a:lnTo>
                    <a:pt x="10001" y="5794"/>
                  </a:lnTo>
                  <a:lnTo>
                    <a:pt x="1" y="5794"/>
                  </a:lnTo>
                  <a:cubicBezTo>
                    <a:pt x="-2" y="5560"/>
                    <a:pt x="4" y="5380"/>
                    <a:pt x="1" y="5146"/>
                  </a:cubicBezTo>
                  <a:lnTo>
                    <a:pt x="8762" y="5140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2" name="Freeform 6"/>
            <p:cNvSpPr/>
            <p:nvPr userDrawn="1"/>
          </p:nvSpPr>
          <p:spPr bwMode="auto">
            <a:xfrm rot="10800000" flipH="1" flipV="1">
              <a:off x="6113972" y="1451183"/>
              <a:ext cx="2456505" cy="2554278"/>
            </a:xfrm>
            <a:custGeom>
              <a:avLst/>
              <a:gdLst>
                <a:gd name="connsiteX0" fmla="*/ 8762 w 10001"/>
                <a:gd name="connsiteY0" fmla="*/ 0 h 10000"/>
                <a:gd name="connsiteX1" fmla="*/ 10001 w 10001"/>
                <a:gd name="connsiteY1" fmla="*/ 4206 h 10000"/>
                <a:gd name="connsiteX2" fmla="*/ 10001 w 10001"/>
                <a:gd name="connsiteY2" fmla="*/ 10000 h 10000"/>
                <a:gd name="connsiteX3" fmla="*/ 1 w 10001"/>
                <a:gd name="connsiteY3" fmla="*/ 10000 h 10000"/>
                <a:gd name="connsiteX4" fmla="*/ 1 w 10001"/>
                <a:gd name="connsiteY4" fmla="*/ 9352 h 10000"/>
                <a:gd name="connsiteX5" fmla="*/ 8762 w 10001"/>
                <a:gd name="connsiteY5" fmla="*/ 9346 h 10000"/>
                <a:gd name="connsiteX6" fmla="*/ 8762 w 10001"/>
                <a:gd name="connsiteY6" fmla="*/ 0 h 10000"/>
                <a:gd name="connsiteX0" fmla="*/ 8762 w 10001"/>
                <a:gd name="connsiteY0" fmla="*/ 0 h 5794"/>
                <a:gd name="connsiteX1" fmla="*/ 10001 w 10001"/>
                <a:gd name="connsiteY1" fmla="*/ 0 h 5794"/>
                <a:gd name="connsiteX2" fmla="*/ 10001 w 10001"/>
                <a:gd name="connsiteY2" fmla="*/ 5794 h 5794"/>
                <a:gd name="connsiteX3" fmla="*/ 1 w 10001"/>
                <a:gd name="connsiteY3" fmla="*/ 5794 h 5794"/>
                <a:gd name="connsiteX4" fmla="*/ 1 w 10001"/>
                <a:gd name="connsiteY4" fmla="*/ 5146 h 5794"/>
                <a:gd name="connsiteX5" fmla="*/ 8762 w 10001"/>
                <a:gd name="connsiteY5" fmla="*/ 5140 h 5794"/>
                <a:gd name="connsiteX6" fmla="*/ 8762 w 10001"/>
                <a:gd name="connsiteY6" fmla="*/ 0 h 5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001" h="5794">
                  <a:moveTo>
                    <a:pt x="8762" y="0"/>
                  </a:moveTo>
                  <a:lnTo>
                    <a:pt x="10001" y="0"/>
                  </a:lnTo>
                  <a:lnTo>
                    <a:pt x="10001" y="5794"/>
                  </a:lnTo>
                  <a:lnTo>
                    <a:pt x="1" y="5794"/>
                  </a:lnTo>
                  <a:cubicBezTo>
                    <a:pt x="-2" y="5560"/>
                    <a:pt x="4" y="5380"/>
                    <a:pt x="1" y="5146"/>
                  </a:cubicBezTo>
                  <a:lnTo>
                    <a:pt x="8762" y="5140"/>
                  </a:lnTo>
                  <a:lnTo>
                    <a:pt x="8762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41094417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1703672"/>
            <a:ext cx="7200900" cy="4163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565B-7428-49D8-8153-CC424AB64187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808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0797" y="624156"/>
            <a:ext cx="1490950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8700" y="624156"/>
            <a:ext cx="5724525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39897-5BB7-4F7E-BC9D-26D49A6E02BA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660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3673"/>
            <a:ext cx="7200900" cy="416372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94AA2-44B5-4EDB-B8BF-ED0C0495D24E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61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769" y="1301361"/>
            <a:ext cx="7209728" cy="2852737"/>
          </a:xfrm>
        </p:spPr>
        <p:txBody>
          <a:bodyPr anchor="b">
            <a:normAutofit/>
          </a:bodyPr>
          <a:lstStyle>
            <a:lvl1pPr algn="r">
              <a:defRPr sz="4800" cap="small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769" y="4216328"/>
            <a:ext cx="7209728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chemeClr val="tx2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54181" y="6453386"/>
            <a:ext cx="1216807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6CBF9E6-A6A6-4A37-A436-FD8353926DB1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38234" y="6453386"/>
            <a:ext cx="5267533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373012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8" name="Freeform 7" title="Crop Mark"/>
          <p:cNvSpPr/>
          <p:nvPr/>
        </p:nvSpPr>
        <p:spPr bwMode="auto">
          <a:xfrm>
            <a:off x="6113972" y="1685652"/>
            <a:ext cx="2456260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228047905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03672"/>
            <a:ext cx="3335840" cy="4163730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 marL="509588" indent="-382588">
              <a:defRPr baseline="0">
                <a:solidFill>
                  <a:schemeClr val="tx2"/>
                </a:solidFill>
              </a:defRPr>
            </a:lvl2pPr>
            <a:lvl3pPr marL="682625" indent="-382588">
              <a:defRPr baseline="0">
                <a:solidFill>
                  <a:schemeClr val="tx2"/>
                </a:solidFill>
              </a:defRPr>
            </a:lvl3pPr>
            <a:lvl4pPr marL="798513" indent="-382588">
              <a:defRPr baseline="0">
                <a:solidFill>
                  <a:schemeClr val="tx2"/>
                </a:solidFill>
              </a:defRPr>
            </a:lvl4pPr>
            <a:lvl5pPr marL="914400" indent="-382588"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4052" y="1703672"/>
            <a:ext cx="3335840" cy="416372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A0478-DDC0-482E-A5F9-97FCF5715745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568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78121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8700" y="2733575"/>
            <a:ext cx="3335839" cy="31338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93760" y="1778121"/>
            <a:ext cx="3335840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2400" b="0" baseline="0">
                <a:solidFill>
                  <a:schemeClr val="tx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93760" y="2733575"/>
            <a:ext cx="3335840" cy="3133826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518A44-6272-4AD2-AE72-438BE169CE1A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8144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11353-9E66-4806-BE0B-EC7FE0B0904F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733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43DF3-61C8-400C-94F6-244EC45E1C07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10703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4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2015" y="685801"/>
            <a:ext cx="3909060" cy="5175250"/>
          </a:xfrm>
        </p:spPr>
        <p:txBody>
          <a:bodyPr/>
          <a:lstStyle>
            <a:lvl1pPr>
              <a:defRPr sz="1500"/>
            </a:lvl1pPr>
            <a:lvl2pPr marL="568325" indent="-382588">
              <a:defRPr sz="1500"/>
            </a:lvl2pPr>
            <a:lvl3pPr marL="682625" indent="-382588">
              <a:defRPr sz="1350"/>
            </a:lvl3pPr>
            <a:lvl4pPr marL="798513" indent="-382588">
              <a:defRPr sz="1350"/>
            </a:lvl4pPr>
            <a:lvl5pPr marL="914400" indent="-382588"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6344"/>
            <a:ext cx="2891790" cy="3011056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86B95CF-2D52-4E4D-A4D1-F10FB009DEFD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686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397764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925" y="685800"/>
            <a:ext cx="289179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4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49090" y="1"/>
            <a:ext cx="4994910" cy="6857999"/>
          </a:xfrm>
        </p:spPr>
        <p:txBody>
          <a:bodyPr anchor="t"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1500"/>
            </a:lvl2pPr>
            <a:lvl3pPr marL="685800" indent="0">
              <a:buNone/>
              <a:defRPr sz="15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2925" y="2855968"/>
            <a:ext cx="2891790" cy="3011432"/>
          </a:xfrm>
        </p:spPr>
        <p:txBody>
          <a:bodyPr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2925" y="6453386"/>
            <a:ext cx="90342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648467D-0D7F-4A28-AF90-C50E8FB776E8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654459" y="6453386"/>
            <a:ext cx="1780256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412355" y="6453386"/>
            <a:ext cx="119721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 title="Divider Bar"/>
          <p:cNvSpPr/>
          <p:nvPr/>
        </p:nvSpPr>
        <p:spPr>
          <a:xfrm>
            <a:off x="3977640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328544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8700" y="685800"/>
            <a:ext cx="7200900" cy="9144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8700" y="1703672"/>
            <a:ext cx="7200900" cy="4163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2987" y="6453386"/>
            <a:ext cx="90342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fld id="{7C5AABD9-675E-48DC-A048-E5C56970E7FC}" type="datetime1">
              <a:rPr lang="en-US" smtClean="0"/>
              <a:t>5/19/2016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70173" y="6453386"/>
            <a:ext cx="4710623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04552" y="6453386"/>
            <a:ext cx="1197219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 title="Side bar"/>
          <p:cNvSpPr/>
          <p:nvPr/>
        </p:nvSpPr>
        <p:spPr>
          <a:xfrm>
            <a:off x="358571" y="376"/>
            <a:ext cx="17145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44738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push dir="u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6858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682625" indent="-38258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38258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146175" indent="-38258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1376363" indent="-38258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6858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6912">
          <p15:clr>
            <a:srgbClr val="F26B43"/>
          </p15:clr>
        </p15:guide>
        <p15:guide id="2" pos="936">
          <p15:clr>
            <a:srgbClr val="F26B43"/>
          </p15:clr>
        </p15:guide>
        <p15:guide id="3" pos="864">
          <p15:clr>
            <a:srgbClr val="F26B43"/>
          </p15:clr>
        </p15:guide>
        <p15:guide id="0" orient="horz" pos="1368" userDrawn="1">
          <p15:clr>
            <a:srgbClr val="F26B43"/>
          </p15:clr>
        </p15:guide>
        <p15:guide id="4" orient="horz" pos="1440" userDrawn="1">
          <p15:clr>
            <a:srgbClr val="F26B43"/>
          </p15:clr>
        </p15:guide>
        <p15:guide id="5" orient="horz" pos="3696" userDrawn="1">
          <p15:clr>
            <a:srgbClr val="F26B43"/>
          </p15:clr>
        </p15:guide>
        <p15:guide id="6" orient="horz" pos="432" userDrawn="1">
          <p15:clr>
            <a:srgbClr val="F26B43"/>
          </p15:clr>
        </p15:guide>
        <p15:guide id="7" orient="horz" pos="1512" userDrawn="1">
          <p15:clr>
            <a:srgbClr val="F26B43"/>
          </p15:clr>
        </p15:guide>
        <p15:guide id="8" pos="5184" userDrawn="1">
          <p15:clr>
            <a:srgbClr val="F26B43"/>
          </p15:clr>
        </p15:guide>
        <p15:guide id="9" pos="702" userDrawn="1">
          <p15:clr>
            <a:srgbClr val="F26B43"/>
          </p15:clr>
        </p15:guide>
        <p15:guide id="10" pos="64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6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0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6.png"/><Relationship Id="rId9" Type="http://schemas.openxmlformats.org/officeDocument/2006/relationships/image" Target="../media/image5.png"/><Relationship Id="rId1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Upload Planning for Mobile Data Collection in Smart Community </a:t>
            </a:r>
            <a:r>
              <a:rPr lang="en-US" sz="4000" dirty="0" smtClean="0"/>
              <a:t>IoT </a:t>
            </a:r>
            <a:r>
              <a:rPr lang="en-US" sz="4000" dirty="0"/>
              <a:t>Deployments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" dirty="0"/>
              <a:t>Qiuxi Zhu, Yusuf Sarwar, Zhijing </a:t>
            </a:r>
            <a:r>
              <a:rPr lang="en" dirty="0" smtClean="0"/>
              <a:t>Qin,</a:t>
            </a:r>
            <a:endParaRPr lang="en" dirty="0"/>
          </a:p>
          <a:p>
            <a:r>
              <a:rPr lang="en" dirty="0"/>
              <a:t>Nalini </a:t>
            </a:r>
            <a:r>
              <a:rPr lang="en" dirty="0" smtClean="0"/>
              <a:t>Venkatasubramanian</a:t>
            </a:r>
          </a:p>
          <a:p>
            <a:r>
              <a:rPr lang="en" dirty="0" smtClean="0"/>
              <a:t>University of California, Irvine</a:t>
            </a:r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21627783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utility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700" y="1703673"/>
                <a:ext cx="5650213" cy="4678120"/>
              </a:xfrm>
            </p:spPr>
            <p:txBody>
              <a:bodyPr>
                <a:normAutofit/>
              </a:bodyPr>
              <a:lstStyle/>
              <a:p>
                <a:r>
                  <a:rPr lang="en-US" b="1" dirty="0" smtClean="0"/>
                  <a:t>Utility</a:t>
                </a:r>
                <a:r>
                  <a:rPr lang="en-US" dirty="0" smtClean="0"/>
                  <a:t> </a:t>
                </a:r>
                <a:r>
                  <a:rPr lang="en-US" dirty="0"/>
                  <a:t>of a data chunk depends </a:t>
                </a:r>
                <a:r>
                  <a:rPr lang="en-US" dirty="0" smtClean="0"/>
                  <a:t>on whether </a:t>
                </a:r>
                <a:r>
                  <a:rPr lang="en-US" dirty="0"/>
                  <a:t>it is uploaded in a timely fashion or </a:t>
                </a:r>
                <a:r>
                  <a:rPr lang="en-US" dirty="0" smtClean="0"/>
                  <a:t>not.</a:t>
                </a:r>
                <a:endParaRPr lang="en-US" b="1" dirty="0" smtClean="0"/>
              </a:p>
              <a:p>
                <a:r>
                  <a:rPr lang="en-US" b="1" dirty="0" smtClean="0"/>
                  <a:t>Utility </a:t>
                </a:r>
                <a:r>
                  <a:rPr lang="en-US" b="1" dirty="0"/>
                  <a:t>function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</m:d>
                  </m:oMath>
                </a14:m>
                <a:r>
                  <a:rPr lang="en-US" dirty="0"/>
                  <a:t>: Evaluation of efficiency.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Δ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&lt;0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exp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>
                                                <a:latin typeface="Cambria Math" panose="02040503050406030204" pitchFamily="18" charset="0"/>
                                              </a:rPr>
                                              <m:t>Δ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𝑇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i="1">
                                                    <a:latin typeface="Cambria Math" panose="02040503050406030204" pitchFamily="18" charset="0"/>
                                                  </a:rPr>
                                                  <m:t>𝑓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</m:func>
                              </m:e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&gt;0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b="1" dirty="0"/>
                  <a:t>Weighted overall utility (WOU)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r>
                  <a:rPr lang="en-US" dirty="0"/>
                  <a:t>: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𝑈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⋅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𝑓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1" i="1">
                                            <a:latin typeface="Cambria Math" panose="02040503050406030204" pitchFamily="18" charset="0"/>
                                          </a:rPr>
                                          <m:t>𝒂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𝜆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𝑙</m:t>
                                    </m:r>
                                  </m:e>
                                </m:d>
                              </m:e>
                            </m:d>
                          </m:e>
                        </m:nary>
                      </m:num>
                      <m:den>
                        <m:nary>
                          <m:naryPr>
                            <m:chr m:val="∑"/>
                            <m:limLoc m:val="undOvr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nary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1703673"/>
                <a:ext cx="5650213" cy="4678120"/>
              </a:xfrm>
              <a:blipFill rotWithShape="0">
                <a:blip r:embed="rId2"/>
                <a:stretch>
                  <a:fillRect l="-971" t="-1042" r="-10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641987" y="2952480"/>
            <a:ext cx="2587613" cy="1717082"/>
            <a:chOff x="6338047" y="2930862"/>
            <a:chExt cx="2587613" cy="1717082"/>
          </a:xfrm>
        </p:grpSpPr>
        <p:pic>
          <p:nvPicPr>
            <p:cNvPr id="6" name="Shape 87"/>
            <p:cNvPicPr preferRelativeResize="0"/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alphaModFix/>
            </a:blip>
            <a:stretch>
              <a:fillRect/>
            </a:stretch>
          </p:blipFill>
          <p:spPr>
            <a:xfrm>
              <a:off x="6338047" y="3012142"/>
              <a:ext cx="2551753" cy="1635802"/>
            </a:xfrm>
            <a:prstGeom prst="rect">
              <a:avLst/>
            </a:prstGeom>
            <a:noFill/>
            <a:ln>
              <a:noFill/>
            </a:ln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Shape 91"/>
                <p:cNvSpPr txBox="1"/>
                <p:nvPr/>
              </p:nvSpPr>
              <p:spPr>
                <a:xfrm>
                  <a:off x="8642760" y="4263151"/>
                  <a:ext cx="282900" cy="31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" i="0" dirty="0" smtClean="0">
                            <a:latin typeface="Cambria Math" panose="02040503050406030204" pitchFamily="18" charset="0"/>
                          </a:rPr>
                          <m:t>Δ</m:t>
                        </m:r>
                      </m:oMath>
                    </m:oMathPara>
                  </a14:m>
                  <a:endParaRPr lang="en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5" name="Shape 9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42760" y="4263151"/>
                  <a:ext cx="282900" cy="31320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b="-196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Shape 92"/>
                <p:cNvSpPr txBox="1"/>
                <p:nvPr/>
              </p:nvSpPr>
              <p:spPr>
                <a:xfrm>
                  <a:off x="7109129" y="2930862"/>
                  <a:ext cx="477899" cy="31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i="1" dirty="0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" i="0" dirty="0">
                            <a:latin typeface="Cambria Math" panose="02040503050406030204" pitchFamily="18" charset="0"/>
                          </a:rPr>
                          <m:t>Δ</m:t>
                        </m:r>
                        <m:r>
                          <a:rPr lang="en" i="1" dirty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6" name="Shape 9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9129" y="2930862"/>
                  <a:ext cx="477899" cy="31320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r="-10256" b="-1923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Shape 93"/>
                <p:cNvSpPr txBox="1"/>
                <p:nvPr/>
              </p:nvSpPr>
              <p:spPr>
                <a:xfrm>
                  <a:off x="7092073" y="3516843"/>
                  <a:ext cx="282900" cy="31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oMath>
                    </m:oMathPara>
                  </a14:m>
                  <a:endParaRPr lang="en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" name="Shape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2073" y="3516843"/>
                  <a:ext cx="282900" cy="31320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Shape 93"/>
                <p:cNvSpPr txBox="1"/>
                <p:nvPr/>
              </p:nvSpPr>
              <p:spPr>
                <a:xfrm>
                  <a:off x="6889858" y="4281081"/>
                  <a:ext cx="282900" cy="31320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lIns="91425" tIns="91425" rIns="91425" bIns="91425" anchor="t" anchorCtr="0">
                  <a:noAutofit/>
                </a:bodyPr>
                <a:lstStyle/>
                <a:p>
                  <a:pPr lvl="0" rtl="0">
                    <a:spcBef>
                      <a:spcPts val="0"/>
                    </a:spcBef>
                    <a:buNone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oMath>
                    </m:oMathPara>
                  </a14:m>
                  <a:endParaRPr lang="en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8" name="Shape 9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889858" y="4281081"/>
                  <a:ext cx="282900" cy="31320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b="-1961"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1" name="Rounded Rectangular Callout 10"/>
          <p:cNvSpPr/>
          <p:nvPr/>
        </p:nvSpPr>
        <p:spPr>
          <a:xfrm>
            <a:off x="1609743" y="3265680"/>
            <a:ext cx="1340059" cy="715089"/>
          </a:xfrm>
          <a:prstGeom prst="wedgeRoundRectCallout">
            <a:avLst>
              <a:gd name="adj1" fmla="val 40110"/>
              <a:gd name="adj2" fmla="val -85214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Actual time of delivery</a:t>
            </a:r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3959120" y="3265679"/>
            <a:ext cx="1134121" cy="408623"/>
          </a:xfrm>
          <a:prstGeom prst="wedgeRoundRectCallout">
            <a:avLst>
              <a:gd name="adj1" fmla="val -28126"/>
              <a:gd name="adj2" fmla="val -104505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Deadline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6136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Constrained optimization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700" y="1703672"/>
                <a:ext cx="7200900" cy="4749713"/>
              </a:xfrm>
            </p:spPr>
            <p:txBody>
              <a:bodyPr/>
              <a:lstStyle/>
              <a:p>
                <a:r>
                  <a:rPr lang="en-US" b="1" dirty="0"/>
                  <a:t>Cause-and-effect constraint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𝐂</m:t>
                    </m:r>
                  </m:oMath>
                </a14:m>
                <a:r>
                  <a:rPr lang="en-US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if and only if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, otherwise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𝐂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. A data chunk cannot be uploaded </a:t>
                </a:r>
                <a:r>
                  <a:rPr lang="en-US" dirty="0" smtClean="0"/>
                  <a:t>before it is collected.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  <a:p>
                <a:r>
                  <a:rPr lang="en-US" b="1" dirty="0" smtClean="0"/>
                  <a:t>NP-hardness</a:t>
                </a:r>
                <a:r>
                  <a:rPr lang="en-US" dirty="0" smtClean="0"/>
                  <a:t>: 0-1 knapsack can be reduced to this problem.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0" y="1703672"/>
                <a:ext cx="7200900" cy="4749713"/>
              </a:xfrm>
              <a:blipFill rotWithShape="0">
                <a:blip r:embed="rId3"/>
                <a:stretch>
                  <a:fillRect l="-762" t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11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028700" y="2794031"/>
                <a:ext cx="7200900" cy="292201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Cambria" panose="02040503050406030204" pitchFamily="18" charset="0"/>
                  </a:rPr>
                  <a:t>Given an ordered list of data chunks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, with increasing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, and an ordered list of opportunities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=1,…,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, with increasing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</a:p>
              <a:p>
                <a:r>
                  <a:rPr lang="en-US" sz="2000" dirty="0" smtClean="0">
                    <a:latin typeface="Cambria" panose="02040503050406030204" pitchFamily="18" charset="0"/>
                  </a:rPr>
                  <a:t>Find global plan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 and its corresponding plan matrix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sz="2000" dirty="0">
                    <a:latin typeface="Cambria" panose="02040503050406030204" pitchFamily="18" charset="0"/>
                  </a:rPr>
                  <a:t>, to maximize the WOU subject to the cause-and-effect constraint, i.e</a:t>
                </a:r>
                <a:r>
                  <a:rPr lang="en-US" sz="2000" dirty="0" smtClean="0">
                    <a:latin typeface="Cambria" panose="02040503050406030204" pitchFamily="18" charset="0"/>
                  </a:rPr>
                  <a:t>.</a:t>
                </a:r>
                <a:endParaRPr lang="en-US" sz="2000" i="1" dirty="0" smtClean="0">
                  <a:latin typeface="Cambria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maximize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𝑈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𝜆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type m:val="lin"/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⋅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</a:rPr>
                                        <m:t>Δ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</a:rPr>
                                                <m:t>𝒂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</a:rPr>
                                                <m:t>𝑖</m:t>
                                              </m:r>
                                            </m:sub>
                                          </m:s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𝜆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𝑙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limLoc m:val="undOvr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p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000" b="1" i="1">
                                              <a:latin typeface="Cambria Math" panose="02040503050406030204" pitchFamily="18" charset="0"/>
                                            </a:rPr>
                                            <m:t>𝒂</m:t>
                                          </m:r>
                                        </m:e>
                                        <m:sub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en-US" sz="20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s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</a:rPr>
                        <m:t>t</m:t>
                      </m:r>
                      <m:r>
                        <a:rPr lang="en-US" sz="2000">
                          <a:latin typeface="Cambria Math" panose="02040503050406030204" pitchFamily="18" charset="0"/>
                        </a:rPr>
                        <m:t>.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𝚲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𝐂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,∀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=1,…,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2794031"/>
                <a:ext cx="7200900" cy="2922018"/>
              </a:xfrm>
              <a:prstGeom prst="rect">
                <a:avLst/>
              </a:prstGeom>
              <a:blipFill rotWithShape="0">
                <a:blip r:embed="rId4"/>
                <a:stretch>
                  <a:fillRect l="-845" t="-828" r="-338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9076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33" y="4028663"/>
            <a:ext cx="2770256" cy="2829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Static planning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Done before departure of the MDC, without knowledge of actual date rates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Assume an earliest deadline first (EDF) local strategy, if multiple data chunks are planned to be uploaded at the same opportunity.</a:t>
                </a:r>
              </a:p>
              <a:p>
                <a:r>
                  <a:rPr lang="en-US" b="1" dirty="0"/>
                  <a:t>Algorithms</a:t>
                </a:r>
              </a:p>
              <a:p>
                <a:pPr lvl="1"/>
                <a:r>
                  <a:rPr lang="en-US" b="1" dirty="0"/>
                  <a:t>Brute force search </a:t>
                </a:r>
                <a:r>
                  <a:rPr lang="en-US" dirty="0"/>
                  <a:t>(optimal, very slow)</a:t>
                </a:r>
              </a:p>
              <a:p>
                <a:pPr lvl="1"/>
                <a:r>
                  <a:rPr lang="en-US" b="1" dirty="0"/>
                  <a:t>First opportunity </a:t>
                </a:r>
                <a:r>
                  <a:rPr lang="en-US" dirty="0"/>
                  <a:t>(naïve, purely opportunistic, fast)</a:t>
                </a:r>
              </a:p>
              <a:p>
                <a:pPr lvl="1"/>
                <a:r>
                  <a:rPr lang="en-US" b="1" dirty="0"/>
                  <a:t>Genetic algorithm</a:t>
                </a:r>
                <a:r>
                  <a:rPr lang="en-US" dirty="0"/>
                  <a:t>: Using plan </a:t>
                </a:r>
                <a14:m>
                  <m:oMath xmlns:m="http://schemas.openxmlformats.org/officeDocument/2006/math">
                    <m:r>
                      <a:rPr lang="en-US" b="1">
                        <a:latin typeface="Cambria Math" panose="02040503050406030204" pitchFamily="18" charset="0"/>
                      </a:rPr>
                      <m:t>𝒋</m:t>
                    </m:r>
                  </m:oMath>
                </a14:m>
                <a:r>
                  <a:rPr lang="en-US" dirty="0"/>
                  <a:t> as </a:t>
                </a:r>
                <a:r>
                  <a:rPr lang="en-US" dirty="0" smtClean="0"/>
                  <a:t>chromosome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Balanced Delay-Opportunity-Priority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762" t="-1170" r="-14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8518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4661208" y="3646448"/>
            <a:ext cx="4482792" cy="194031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661208" y="2732049"/>
            <a:ext cx="4482792" cy="91439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661208" y="420413"/>
            <a:ext cx="4482792" cy="87864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661208" y="0"/>
            <a:ext cx="4482792" cy="42041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Balanced DOP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28701" y="1703672"/>
                <a:ext cx="3632507" cy="4749713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Start with an empty plan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b="1" dirty="0" smtClean="0"/>
                  <a:t> </a:t>
                </a:r>
                <a:r>
                  <a:rPr lang="en-US" dirty="0" smtClean="0"/>
                  <a:t>and a waiting list W with all data chunks.</a:t>
                </a:r>
              </a:p>
              <a:p>
                <a:r>
                  <a:rPr lang="en-US" dirty="0" smtClean="0"/>
                  <a:t>Data chunks are picked from W in an EDF manner.</a:t>
                </a:r>
              </a:p>
              <a:p>
                <a:r>
                  <a:rPr lang="en-US" dirty="0" smtClean="0"/>
                  <a:t>The total utility lost of all sacrificed chunks must not exceed the utility gain of having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dirty="0" smtClean="0"/>
                  <a:t> uploaded on time. </a:t>
                </a:r>
              </a:p>
              <a:p>
                <a:r>
                  <a:rPr lang="en-US" dirty="0" smtClean="0"/>
                  <a:t>If cannot find such a set of chunks to sacrifice, a will be planned for late upload. Otherwise, re-plan the sacrificed chunks.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28701" y="1703672"/>
                <a:ext cx="3632507" cy="4749713"/>
              </a:xfrm>
              <a:blipFill rotWithShape="0">
                <a:blip r:embed="rId2"/>
                <a:stretch>
                  <a:fillRect l="-1510" t="-1026" r="-2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13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13" r="3496"/>
          <a:stretch/>
        </p:blipFill>
        <p:spPr>
          <a:xfrm>
            <a:off x="4661208" y="0"/>
            <a:ext cx="4482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299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9" grpId="1" animBg="1"/>
      <p:bldP spid="7" grpId="0" animBg="1"/>
      <p:bldP spid="7" grpId="1" animBg="1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33" y="4028663"/>
            <a:ext cx="2770256" cy="28293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adaptation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During plan execution, change the plan to adapt to dynamics.</a:t>
                </a:r>
              </a:p>
              <a:p>
                <a:r>
                  <a:rPr lang="en-US" dirty="0" smtClean="0"/>
                  <a:t>Done </a:t>
                </a:r>
                <a:r>
                  <a:rPr lang="en-US" dirty="0"/>
                  <a:t>on MDC during task execution, with knowledge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d>
                  </m:oMath>
                </a14:m>
                <a:r>
                  <a:rPr lang="en-US" dirty="0"/>
                  <a:t> at </a:t>
                </a:r>
                <a:r>
                  <a:rPr lang="en-US" dirty="0" smtClean="0"/>
                  <a:t>the </a:t>
                </a:r>
                <a:r>
                  <a:rPr lang="en-US" dirty="0"/>
                  <a:t>current upload opportunity.</a:t>
                </a:r>
              </a:p>
              <a:p>
                <a:r>
                  <a:rPr lang="en-US" b="1" dirty="0" smtClean="0"/>
                  <a:t>Policies</a:t>
                </a:r>
                <a:endParaRPr lang="en-US" b="1" dirty="0"/>
              </a:p>
              <a:p>
                <a:pPr lvl="1"/>
                <a:r>
                  <a:rPr lang="en-US" b="1" dirty="0"/>
                  <a:t>Strict static plan</a:t>
                </a:r>
                <a:r>
                  <a:rPr lang="en-US" dirty="0"/>
                  <a:t>: Always finish all data chunks told by the static </a:t>
                </a:r>
                <a:r>
                  <a:rPr lang="en-US" dirty="0" smtClean="0"/>
                  <a:t>plan (static planning only)</a:t>
                </a:r>
                <a:endParaRPr lang="en-US" dirty="0"/>
              </a:p>
              <a:p>
                <a:pPr lvl="1"/>
                <a:r>
                  <a:rPr lang="en-US" b="1" dirty="0"/>
                  <a:t>Strict timeline</a:t>
                </a:r>
                <a:r>
                  <a:rPr lang="en-US" dirty="0"/>
                  <a:t>: Always try to catch up the timeline calculated from the static </a:t>
                </a:r>
                <a:r>
                  <a:rPr lang="en-US" dirty="0" smtClean="0"/>
                  <a:t>plan</a:t>
                </a:r>
                <a:endParaRPr lang="en-US" dirty="0"/>
              </a:p>
              <a:p>
                <a:pPr lvl="1"/>
                <a:r>
                  <a:rPr lang="en-US" b="1" dirty="0">
                    <a:solidFill>
                      <a:srgbClr val="C00000"/>
                    </a:solidFill>
                  </a:rPr>
                  <a:t>Lyapunov control </a:t>
                </a:r>
                <a:r>
                  <a:rPr lang="en-US" b="1" dirty="0" smtClean="0">
                    <a:solidFill>
                      <a:srgbClr val="C00000"/>
                    </a:solidFill>
                  </a:rPr>
                  <a:t>strategy</a:t>
                </a:r>
                <a:endParaRPr lang="en-US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762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611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b="1" dirty="0" smtClean="0"/>
                  <a:t>State of our system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at time slot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/>
                  <a:t>: A vector of two queues: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/>
                  <a:t>Quadratic Lyapunov function</a:t>
                </a:r>
                <a:r>
                  <a:rPr lang="en-US" dirty="0"/>
                  <a:t>: </a:t>
                </a:r>
                <a:r>
                  <a:rPr lang="en-US" i="1" dirty="0">
                    <a:latin typeface="Cambria Math" panose="02040503050406030204" pitchFamily="18" charset="0"/>
                  </a:rPr>
                  <a:t/>
                </a:r>
                <a:br>
                  <a:rPr lang="en-US" i="1" dirty="0">
                    <a:latin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𝐿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type m:val="skw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b="1" dirty="0"/>
                  <a:t>Lyapunov drift</a:t>
                </a:r>
                <a:r>
                  <a:rPr lang="en-US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𝐄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d>
                  </m:oMath>
                </a14:m>
                <a:endParaRPr lang="en-US" dirty="0"/>
              </a:p>
              <a:p>
                <a:r>
                  <a:rPr lang="en-US" b="1" dirty="0" smtClean="0"/>
                  <a:t>Minimize</a:t>
                </a:r>
                <a:r>
                  <a:rPr lang="en-US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𝑅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This is equivalent to</a:t>
                </a:r>
                <a:br>
                  <a:rPr lang="en-US" dirty="0" smtClean="0"/>
                </a:br>
                <a:r>
                  <a:rPr lang="en-US" dirty="0" smtClean="0"/>
                  <a:t>maximizing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762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Lyapunov control strategy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15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0" y="5028325"/>
                <a:ext cx="9144000" cy="83907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supHide m:val="on"/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0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  <m:sup/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𝑠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  <m:d>
                                        <m:d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</a:rPr>
                                            <m:t>𝑡</m:t>
                                          </m:r>
                                        </m:e>
                                      </m:d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𝑝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d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⋅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type m:val="lin"/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1" i="1">
                                          <a:latin typeface="Cambria Math" panose="02040503050406030204" pitchFamily="18" charset="0"/>
                                        </a:rPr>
                                        <m:t>𝒂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e>
                                  </m:d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d>
                            </m:e>
                          </m:d>
                        </m:e>
                      </m:nary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028325"/>
                <a:ext cx="9144000" cy="8390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ular Callout 5"/>
          <p:cNvSpPr/>
          <p:nvPr/>
        </p:nvSpPr>
        <p:spPr>
          <a:xfrm>
            <a:off x="2853568" y="3313852"/>
            <a:ext cx="1749201" cy="715089"/>
          </a:xfrm>
          <a:prstGeom prst="wedgeRoundRectCallout">
            <a:avLst>
              <a:gd name="adj1" fmla="val 31875"/>
              <a:gd name="adj2" fmla="val -83009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Queue backlog at the MDC</a:t>
            </a:r>
            <a:endParaRPr lang="en-US" dirty="0"/>
          </a:p>
        </p:txBody>
      </p:sp>
      <p:sp>
        <p:nvSpPr>
          <p:cNvPr id="7" name="Rounded Rectangular Callout 6"/>
          <p:cNvSpPr/>
          <p:nvPr/>
        </p:nvSpPr>
        <p:spPr>
          <a:xfrm>
            <a:off x="4602769" y="3313852"/>
            <a:ext cx="1734970" cy="1328023"/>
          </a:xfrm>
          <a:prstGeom prst="wedgeRoundRectCallout">
            <a:avLst>
              <a:gd name="adj1" fmla="val 10109"/>
              <a:gd name="adj2" fmla="val -70188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Time </a:t>
            </a:r>
            <a:r>
              <a:rPr lang="en-US" dirty="0"/>
              <a:t>elapsed since the MDC started its operation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6080793" y="3313852"/>
            <a:ext cx="2148807" cy="1328023"/>
          </a:xfrm>
          <a:prstGeom prst="wedgeRoundRectCallout">
            <a:avLst>
              <a:gd name="adj1" fmla="val -31412"/>
              <a:gd name="adj2" fmla="val -70188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Time that is supposed to have elapsed according to the static plan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4602769" y="3785537"/>
            <a:ext cx="2192169" cy="1328023"/>
          </a:xfrm>
          <a:prstGeom prst="wedgeRoundRectCallout">
            <a:avLst>
              <a:gd name="adj1" fmla="val -66468"/>
              <a:gd name="adj2" fmla="val -40509"/>
              <a:gd name="adj3" fmla="val 16667"/>
            </a:avLst>
          </a:prstGeom>
          <a:solidFill>
            <a:schemeClr val="bg1"/>
          </a:solidFill>
          <a:ln w="1905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Reward </a:t>
            </a:r>
            <a:r>
              <a:rPr lang="en-US" dirty="0"/>
              <a:t>(total utility gain by having all selected data chunks uploaded)</a:t>
            </a:r>
          </a:p>
        </p:txBody>
      </p:sp>
      <p:sp>
        <p:nvSpPr>
          <p:cNvPr id="10" name="Down Arrow 9"/>
          <p:cNvSpPr/>
          <p:nvPr/>
        </p:nvSpPr>
        <p:spPr>
          <a:xfrm>
            <a:off x="3774704" y="4114582"/>
            <a:ext cx="457200" cy="1084619"/>
          </a:xfrm>
          <a:prstGeom prst="downArrow">
            <a:avLst>
              <a:gd name="adj1" fmla="val 50000"/>
              <a:gd name="adj2" fmla="val 118965"/>
            </a:avLst>
          </a:prstGeom>
          <a:gradFill flip="none" rotWithShape="1">
            <a:gsLst>
              <a:gs pos="0">
                <a:schemeClr val="tx2"/>
              </a:gs>
              <a:gs pos="48000">
                <a:schemeClr val="tx2">
                  <a:lumMod val="75000"/>
                  <a:lumOff val="25000"/>
                </a:schemeClr>
              </a:gs>
              <a:gs pos="100000">
                <a:schemeClr val="tx2">
                  <a:lumMod val="90000"/>
                  <a:lumOff val="10000"/>
                </a:schemeClr>
              </a:gs>
            </a:gsLst>
            <a:lin ang="16200000" scaled="1"/>
            <a:tileRect/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673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SCALECycle platform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SCALE multi-sensor boxes</a:t>
            </a:r>
            <a:r>
              <a:rPr lang="en-US" dirty="0"/>
              <a:t> on bikes or in backpack</a:t>
            </a:r>
          </a:p>
          <a:p>
            <a:r>
              <a:rPr lang="en-US" dirty="0" smtClean="0"/>
              <a:t>Current prototype</a:t>
            </a:r>
          </a:p>
          <a:p>
            <a:pPr lvl="1"/>
            <a:r>
              <a:rPr lang="en-US" dirty="0" smtClean="0"/>
              <a:t>Raspberry Pi Model B</a:t>
            </a:r>
          </a:p>
          <a:p>
            <a:pPr lvl="1"/>
            <a:r>
              <a:rPr lang="en-US" dirty="0" smtClean="0"/>
              <a:t>USB battery pack</a:t>
            </a:r>
          </a:p>
          <a:p>
            <a:pPr lvl="1"/>
            <a:r>
              <a:rPr lang="en-US" dirty="0" smtClean="0"/>
              <a:t>Bluetooth GPS</a:t>
            </a:r>
          </a:p>
          <a:p>
            <a:pPr lvl="1"/>
            <a:r>
              <a:rPr lang="en-US" dirty="0" smtClean="0"/>
              <a:t>Wi-Fi adaptor</a:t>
            </a:r>
          </a:p>
          <a:p>
            <a:pPr lvl="1"/>
            <a:r>
              <a:rPr lang="en-US" dirty="0" smtClean="0"/>
              <a:t>Air quality (TGS 2600)</a:t>
            </a:r>
          </a:p>
          <a:p>
            <a:r>
              <a:rPr lang="en-US" dirty="0"/>
              <a:t>Can be extended to support </a:t>
            </a:r>
            <a:r>
              <a:rPr lang="en-US" b="1" dirty="0"/>
              <a:t>multiple types of sensors and </a:t>
            </a:r>
            <a:r>
              <a:rPr lang="en-US" b="1" dirty="0" smtClean="0"/>
              <a:t>networks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16</a:t>
            </a:fld>
            <a:endParaRPr lang="en-US" dirty="0"/>
          </a:p>
        </p:txBody>
      </p:sp>
      <p:pic>
        <p:nvPicPr>
          <p:cNvPr id="7" name="Content Placeholder 6"/>
          <p:cNvPicPr>
            <a:picLocks noGrp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" r="38245"/>
          <a:stretch/>
        </p:blipFill>
        <p:spPr bwMode="auto">
          <a:xfrm>
            <a:off x="4905324" y="1703672"/>
            <a:ext cx="3313442" cy="4163730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lc="http://schemas.openxmlformats.org/drawingml/2006/lockedCanvas"/>
            </a:ext>
          </a:extLst>
        </p:spPr>
      </p:pic>
      <p:sp>
        <p:nvSpPr>
          <p:cNvPr id="8" name="Oval 7"/>
          <p:cNvSpPr/>
          <p:nvPr/>
        </p:nvSpPr>
        <p:spPr>
          <a:xfrm>
            <a:off x="5190027" y="2400300"/>
            <a:ext cx="1924050" cy="192405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0849" y="1703672"/>
            <a:ext cx="3668751" cy="27847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26" name="Picture 2" descr="https://d30y9cdsu7xlg0.cloudfront.net/png/122005-2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b="50345"/>
          <a:stretch/>
        </p:blipFill>
        <p:spPr bwMode="auto">
          <a:xfrm>
            <a:off x="0" y="5644055"/>
            <a:ext cx="1214431" cy="121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3170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6" presetClass="emph" presetSubtype="0" repeatCount="3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SCALECycle architecture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028700" y="1703672"/>
            <a:ext cx="3865352" cy="4163730"/>
          </a:xfrm>
        </p:spPr>
        <p:txBody>
          <a:bodyPr>
            <a:normAutofit/>
          </a:bodyPr>
          <a:lstStyle/>
          <a:p>
            <a:r>
              <a:rPr lang="en-US" b="1" dirty="0" smtClean="0"/>
              <a:t>Virtual sensors</a:t>
            </a:r>
            <a:r>
              <a:rPr lang="en-US" dirty="0" smtClean="0"/>
              <a:t> generate events based on physical sensor readings and policies</a:t>
            </a:r>
          </a:p>
          <a:p>
            <a:pPr lvl="1"/>
            <a:r>
              <a:rPr lang="en-US" dirty="0" smtClean="0"/>
              <a:t>Wi-Fi RSSI virtual sensor</a:t>
            </a:r>
          </a:p>
          <a:p>
            <a:pPr lvl="1"/>
            <a:r>
              <a:rPr lang="en-US" dirty="0"/>
              <a:t>Air </a:t>
            </a:r>
            <a:r>
              <a:rPr lang="en-US" dirty="0" smtClean="0"/>
              <a:t>pollution virtual sensor</a:t>
            </a:r>
          </a:p>
          <a:p>
            <a:r>
              <a:rPr lang="en-US" b="1" dirty="0" smtClean="0"/>
              <a:t>Network manager</a:t>
            </a:r>
            <a:r>
              <a:rPr lang="en-US" dirty="0" smtClean="0"/>
              <a:t> monitors the state of connections.</a:t>
            </a:r>
          </a:p>
          <a:p>
            <a:r>
              <a:rPr lang="en-US" b="1" dirty="0" smtClean="0"/>
              <a:t>Event reporter</a:t>
            </a:r>
            <a:r>
              <a:rPr lang="en-US" dirty="0" smtClean="0"/>
              <a:t> decides which publisher to use, i.e. where to send data to – the cloud broker via MQTT, or the local MySQL database.</a:t>
            </a: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263" y="2934279"/>
            <a:ext cx="3335337" cy="293312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17</a:t>
            </a:fld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6089398" y="1703671"/>
            <a:ext cx="945066" cy="2606392"/>
            <a:chOff x="6089398" y="1703671"/>
            <a:chExt cx="945066" cy="2606392"/>
          </a:xfrm>
        </p:grpSpPr>
        <p:pic>
          <p:nvPicPr>
            <p:cNvPr id="7" name="Picture 2" descr="http://1.bp.blogspot.com/-AB_6wXi3ASk/VnJXt7l5BjI/AAAAAAAAAi8/5dsL4jd-DQw/s1600/cloudserver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089398" y="1703671"/>
              <a:ext cx="945066" cy="9450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Up-Down Arrow 7"/>
            <p:cNvSpPr/>
            <p:nvPr/>
          </p:nvSpPr>
          <p:spPr>
            <a:xfrm>
              <a:off x="6473428" y="2580091"/>
              <a:ext cx="177006" cy="344233"/>
            </a:xfrm>
            <a:prstGeom prst="upDownArrow">
              <a:avLst/>
            </a:prstGeom>
            <a:gradFill flip="none" rotWithShape="0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Up-Down Arrow 9"/>
            <p:cNvSpPr/>
            <p:nvPr/>
          </p:nvSpPr>
          <p:spPr>
            <a:xfrm>
              <a:off x="6361906" y="3288724"/>
              <a:ext cx="177006" cy="1021339"/>
            </a:xfrm>
            <a:prstGeom prst="upDownArrow">
              <a:avLst/>
            </a:prstGeom>
            <a:gradFill flip="none" rotWithShape="0">
              <a:gsLst>
                <a:gs pos="0">
                  <a:schemeClr val="accent3">
                    <a:lumMod val="67000"/>
                  </a:schemeClr>
                </a:gs>
                <a:gs pos="48000">
                  <a:schemeClr val="accent3">
                    <a:lumMod val="97000"/>
                    <a:lumOff val="3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2" name="Picture 2" descr="https://d30y9cdsu7xlg0.cloudfront.net/png/122005-2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25" t="49333" b="1656"/>
          <a:stretch/>
        </p:blipFill>
        <p:spPr bwMode="auto">
          <a:xfrm>
            <a:off x="0" y="-16763"/>
            <a:ext cx="1214431" cy="1198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3322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" b="16102"/>
          <a:stretch/>
        </p:blipFill>
        <p:spPr>
          <a:xfrm>
            <a:off x="1050131" y="1703673"/>
            <a:ext cx="7158038" cy="415934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RSSI measurements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18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97" r="11744"/>
          <a:stretch/>
        </p:blipFill>
        <p:spPr>
          <a:xfrm>
            <a:off x="1050131" y="1703673"/>
            <a:ext cx="4267199" cy="41637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59" r="26256"/>
          <a:stretch/>
        </p:blipFill>
        <p:spPr>
          <a:xfrm>
            <a:off x="5426869" y="1703673"/>
            <a:ext cx="2781300" cy="41637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050131" y="1699294"/>
            <a:ext cx="4267198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University of California, Irvine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“</a:t>
            </a:r>
            <a:r>
              <a:rPr lang="en-US" dirty="0" err="1" smtClean="0">
                <a:latin typeface="Cambria" panose="02040503050406030204" pitchFamily="18" charset="0"/>
              </a:rPr>
              <a:t>UCInet</a:t>
            </a:r>
            <a:r>
              <a:rPr lang="en-US" dirty="0" smtClean="0">
                <a:latin typeface="Cambria" panose="02040503050406030204" pitchFamily="18" charset="0"/>
              </a:rPr>
              <a:t> Mobile Access”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26869" y="1694915"/>
            <a:ext cx="2781300" cy="646331"/>
          </a:xfrm>
          <a:prstGeom prst="rect">
            <a:avLst/>
          </a:prstGeom>
          <a:solidFill>
            <a:schemeClr val="bg1">
              <a:alpha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Montgomery County, MD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“MCGUEST”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1439918" y="3783347"/>
            <a:ext cx="2144110" cy="1035653"/>
          </a:xfrm>
          <a:prstGeom prst="wedgeRoundRectCallout">
            <a:avLst>
              <a:gd name="adj1" fmla="val 7222"/>
              <a:gd name="adj2" fmla="val 68953"/>
              <a:gd name="adj3" fmla="val 16667"/>
            </a:avLst>
          </a:prstGeom>
          <a:solidFill>
            <a:schemeClr val="lt1">
              <a:alpha val="60000"/>
            </a:schemeClr>
          </a:solidFill>
          <a:ln w="19050">
            <a:solidFill>
              <a:schemeClr val="accent3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Department of Computer Science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(Donald </a:t>
            </a:r>
            <a:r>
              <a:rPr lang="en-US" dirty="0">
                <a:latin typeface="Cambria" panose="02040503050406030204" pitchFamily="18" charset="0"/>
              </a:rPr>
              <a:t>Bren </a:t>
            </a:r>
            <a:r>
              <a:rPr lang="en-US" dirty="0" smtClean="0">
                <a:latin typeface="Cambria" panose="02040503050406030204" pitchFamily="18" charset="0"/>
              </a:rPr>
              <a:t>Hall)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4172607" y="2467775"/>
            <a:ext cx="1954924" cy="1035653"/>
          </a:xfrm>
          <a:prstGeom prst="wedgeRoundRectCallout">
            <a:avLst>
              <a:gd name="adj1" fmla="val 59038"/>
              <a:gd name="adj2" fmla="val 20054"/>
              <a:gd name="adj3" fmla="val 16667"/>
            </a:avLst>
          </a:prstGeom>
          <a:solidFill>
            <a:schemeClr val="lt1">
              <a:alpha val="60000"/>
            </a:schemeClr>
          </a:solidFill>
          <a:ln w="19050">
            <a:solidFill>
              <a:schemeClr val="accent3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latin typeface="Cambria" panose="02040503050406030204" pitchFamily="18" charset="0"/>
              </a:rPr>
              <a:t>Thingstitute</a:t>
            </a:r>
            <a:r>
              <a:rPr lang="en-US" dirty="0" smtClean="0">
                <a:latin typeface="Cambria" panose="02040503050406030204" pitchFamily="18" charset="0"/>
              </a:rPr>
              <a:t> Lab</a:t>
            </a:r>
          </a:p>
          <a:p>
            <a:pPr algn="ctr"/>
            <a:r>
              <a:rPr lang="en-US" dirty="0" smtClean="0">
                <a:latin typeface="Cambria" panose="02040503050406030204" pitchFamily="18" charset="0"/>
              </a:rPr>
              <a:t>(Red Brick Courthouse)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5896303" y="4046482"/>
            <a:ext cx="2185711" cy="725478"/>
          </a:xfrm>
          <a:prstGeom prst="wedgeRoundRectCallout">
            <a:avLst>
              <a:gd name="adj1" fmla="val -15517"/>
              <a:gd name="adj2" fmla="val 80466"/>
              <a:gd name="adj3" fmla="val 16667"/>
            </a:avLst>
          </a:prstGeom>
          <a:solidFill>
            <a:schemeClr val="lt1">
              <a:alpha val="60000"/>
            </a:schemeClr>
          </a:solidFill>
          <a:ln w="19050">
            <a:solidFill>
              <a:schemeClr val="accent3"/>
            </a:solidFill>
          </a:ln>
          <a:effectLst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Victory Court Senior Apartments</a:t>
            </a:r>
            <a:endParaRPr lang="en-US" dirty="0">
              <a:latin typeface="Cambria" panose="020405030504060302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86" y="4992679"/>
            <a:ext cx="365760" cy="429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656" y="4944632"/>
            <a:ext cx="365760" cy="429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2184" y="3032545"/>
            <a:ext cx="365760" cy="429159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grpSp>
        <p:nvGrpSpPr>
          <p:cNvPr id="18" name="Group 17"/>
          <p:cNvGrpSpPr/>
          <p:nvPr/>
        </p:nvGrpSpPr>
        <p:grpSpPr>
          <a:xfrm>
            <a:off x="1156779" y="5091637"/>
            <a:ext cx="861207" cy="660401"/>
            <a:chOff x="1156779" y="5091637"/>
            <a:chExt cx="861207" cy="660401"/>
          </a:xfrm>
        </p:grpSpPr>
        <p:sp>
          <p:nvSpPr>
            <p:cNvPr id="5" name="Rectangle 4"/>
            <p:cNvSpPr/>
            <p:nvPr/>
          </p:nvSpPr>
          <p:spPr>
            <a:xfrm>
              <a:off x="1156779" y="5091637"/>
              <a:ext cx="151760" cy="660401"/>
            </a:xfrm>
            <a:prstGeom prst="rect">
              <a:avLst/>
            </a:prstGeom>
            <a:gradFill flip="none" rotWithShape="1">
              <a:gsLst>
                <a:gs pos="0">
                  <a:srgbClr val="0070C0"/>
                </a:gs>
                <a:gs pos="67000">
                  <a:srgbClr val="FFFF00"/>
                </a:gs>
                <a:gs pos="33000">
                  <a:srgbClr val="92D050"/>
                </a:gs>
                <a:gs pos="100000">
                  <a:srgbClr val="FF0000"/>
                </a:gs>
              </a:gsLst>
              <a:lin ang="16200000" scaled="1"/>
              <a:tileRect/>
            </a:gra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08539" y="5091894"/>
              <a:ext cx="709447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1600" dirty="0" smtClean="0">
                  <a:latin typeface="Cambria" panose="02040503050406030204" pitchFamily="18" charset="0"/>
                </a:rPr>
                <a:t>Good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308539" y="5505633"/>
              <a:ext cx="709447" cy="246221"/>
            </a:xfrm>
            <a:prstGeom prst="rect">
              <a:avLst/>
            </a:prstGeom>
            <a:noFill/>
          </p:spPr>
          <p:txBody>
            <a:bodyPr wrap="square" tIns="0" bIns="0" rtlCol="0">
              <a:spAutoFit/>
            </a:bodyPr>
            <a:lstStyle/>
            <a:p>
              <a:r>
                <a:rPr lang="en-US" sz="1600" dirty="0" smtClean="0">
                  <a:latin typeface="Cambria" panose="02040503050406030204" pitchFamily="18" charset="0"/>
                </a:rPr>
                <a:t>Poor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7566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0" grpId="0" animBg="1"/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Uploading measurements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8700" y="1703673"/>
            <a:ext cx="7200900" cy="1557006"/>
          </a:xfrm>
        </p:spPr>
        <p:txBody>
          <a:bodyPr/>
          <a:lstStyle/>
          <a:p>
            <a:r>
              <a:rPr lang="en-US" b="1" dirty="0" smtClean="0"/>
              <a:t>Montgomery County, MD testbed</a:t>
            </a:r>
            <a:r>
              <a:rPr lang="en-US" dirty="0" smtClean="0"/>
              <a:t>: The </a:t>
            </a:r>
            <a:r>
              <a:rPr lang="en-US" dirty="0"/>
              <a:t>mean rate </a:t>
            </a:r>
            <a:r>
              <a:rPr lang="en-US" dirty="0" smtClean="0"/>
              <a:t>was </a:t>
            </a:r>
            <a:r>
              <a:rPr lang="en-US" dirty="0"/>
              <a:t>500 KB/s, and the </a:t>
            </a:r>
            <a:r>
              <a:rPr lang="en-US" dirty="0" smtClean="0"/>
              <a:t>standard deviation was </a:t>
            </a:r>
            <a:r>
              <a:rPr lang="en-US" dirty="0"/>
              <a:t>212 KB/s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UCI campus testbed</a:t>
            </a:r>
            <a:r>
              <a:rPr lang="en-US" dirty="0" smtClean="0"/>
              <a:t>: The mean rate was </a:t>
            </a:r>
            <a:r>
              <a:rPr lang="en-US" dirty="0"/>
              <a:t>513 KB/s, and the standard deviation </a:t>
            </a:r>
            <a:r>
              <a:rPr lang="en-US" dirty="0" smtClean="0"/>
              <a:t>was </a:t>
            </a:r>
            <a:r>
              <a:rPr lang="en-US" dirty="0"/>
              <a:t>160 KB/s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19</a:t>
            </a:fld>
            <a:endParaRPr lang="en-US" dirty="0"/>
          </a:p>
        </p:txBody>
      </p:sp>
      <p:pic>
        <p:nvPicPr>
          <p:cNvPr id="4" name="Content Placeholder 5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00" y="3260679"/>
            <a:ext cx="3602736" cy="29372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150" y="3260679"/>
            <a:ext cx="3602736" cy="293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1002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8" y="0"/>
            <a:ext cx="913984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motivation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4052" y="1701258"/>
            <a:ext cx="3337560" cy="350310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03672"/>
            <a:ext cx="3335840" cy="3498274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Communities and cities are interested in </a:t>
            </a:r>
            <a:r>
              <a:rPr lang="en-US" dirty="0" smtClean="0"/>
              <a:t>IoT systems</a:t>
            </a:r>
            <a:endParaRPr lang="en-US" dirty="0"/>
          </a:p>
          <a:p>
            <a:r>
              <a:rPr lang="en-US" dirty="0" smtClean="0"/>
              <a:t>Large-scale </a:t>
            </a:r>
            <a:r>
              <a:rPr lang="en-US" dirty="0"/>
              <a:t>IoT </a:t>
            </a:r>
            <a:r>
              <a:rPr lang="en-US" dirty="0" smtClean="0"/>
              <a:t>systems are limited by</a:t>
            </a:r>
            <a:endParaRPr lang="en-US" dirty="0"/>
          </a:p>
          <a:p>
            <a:pPr lvl="1"/>
            <a:r>
              <a:rPr lang="en-US" dirty="0" smtClean="0"/>
              <a:t>Dependency on public </a:t>
            </a:r>
            <a:r>
              <a:rPr lang="en-US" dirty="0"/>
              <a:t>infrastructures</a:t>
            </a:r>
          </a:p>
          <a:p>
            <a:pPr lvl="1"/>
            <a:r>
              <a:rPr lang="en-US" dirty="0" smtClean="0"/>
              <a:t>Sensors </a:t>
            </a:r>
            <a:r>
              <a:rPr lang="en-US" dirty="0"/>
              <a:t>that are only useful in </a:t>
            </a:r>
            <a:r>
              <a:rPr lang="en-US" dirty="0" smtClean="0"/>
              <a:t>special events</a:t>
            </a:r>
            <a:endParaRPr lang="en-US" dirty="0"/>
          </a:p>
          <a:p>
            <a:pPr lvl="1"/>
            <a:r>
              <a:rPr lang="en-US" dirty="0" smtClean="0"/>
              <a:t>Terrain limitations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28700" y="1703672"/>
            <a:ext cx="3335840" cy="3498274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dirty="0"/>
              <a:t>Mobile devices are </a:t>
            </a:r>
            <a:r>
              <a:rPr lang="en-US" dirty="0" smtClean="0"/>
              <a:t>popular</a:t>
            </a:r>
          </a:p>
          <a:p>
            <a:pPr lvl="1"/>
            <a:r>
              <a:rPr lang="en-US" dirty="0" smtClean="0"/>
              <a:t>Multiple sensors</a:t>
            </a:r>
          </a:p>
          <a:p>
            <a:pPr lvl="1"/>
            <a:r>
              <a:rPr lang="en-US" dirty="0" smtClean="0"/>
              <a:t>Multiple networks</a:t>
            </a:r>
          </a:p>
          <a:p>
            <a:r>
              <a:rPr lang="en-US" dirty="0" smtClean="0"/>
              <a:t>Leverage </a:t>
            </a:r>
            <a:r>
              <a:rPr lang="en-US" dirty="0"/>
              <a:t>these mobile devices to improve the resilience of </a:t>
            </a:r>
            <a:r>
              <a:rPr lang="en-US" dirty="0" smtClean="0"/>
              <a:t>community IoT </a:t>
            </a:r>
            <a:r>
              <a:rPr lang="en-US" dirty="0"/>
              <a:t>deployments</a:t>
            </a:r>
          </a:p>
          <a:p>
            <a:pPr lvl="1"/>
            <a:r>
              <a:rPr lang="en-US" b="1" dirty="0">
                <a:solidFill>
                  <a:srgbClr val="C00000"/>
                </a:solidFill>
              </a:rPr>
              <a:t>Mobile data collection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/>
              <a:t>is a promising </a:t>
            </a:r>
            <a:r>
              <a:rPr lang="en-US" dirty="0" smtClean="0"/>
              <a:t>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8700" y="5304119"/>
            <a:ext cx="7200900" cy="71418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09588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682625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798513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914400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How to leverage the knowledge of IoT deployments and infrastructures to improve </a:t>
            </a:r>
            <a:r>
              <a:rPr lang="en-US" b="1" dirty="0">
                <a:solidFill>
                  <a:schemeClr val="tx1"/>
                </a:solidFill>
                <a:latin typeface="Cambria" panose="02040503050406030204" pitchFamily="18" charset="0"/>
              </a:rPr>
              <a:t>the efficiency of data collection</a:t>
            </a:r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</a:rPr>
              <a:t>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864511" y="1921352"/>
            <a:ext cx="1914135" cy="3031056"/>
            <a:chOff x="5864511" y="1921352"/>
            <a:chExt cx="1914135" cy="3031056"/>
          </a:xfrm>
        </p:grpSpPr>
        <p:grpSp>
          <p:nvGrpSpPr>
            <p:cNvPr id="15" name="Group 14"/>
            <p:cNvGrpSpPr/>
            <p:nvPr/>
          </p:nvGrpSpPr>
          <p:grpSpPr>
            <a:xfrm>
              <a:off x="5864511" y="2267200"/>
              <a:ext cx="486667" cy="509529"/>
              <a:chOff x="5831058" y="2256049"/>
              <a:chExt cx="486667" cy="509529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5102" y="2308378"/>
                <a:ext cx="412623" cy="457200"/>
              </a:xfrm>
              <a:prstGeom prst="rect">
                <a:avLst/>
              </a:prstGeom>
              <a:effectLst>
                <a:glow rad="127000">
                  <a:schemeClr val="bg1">
                    <a:alpha val="80000"/>
                  </a:schemeClr>
                </a:glow>
              </a:effectLst>
            </p:spPr>
          </p:pic>
          <p:pic>
            <p:nvPicPr>
              <p:cNvPr id="14" name="图片 40" descr="excla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31058" y="2256049"/>
                <a:ext cx="228600" cy="228600"/>
              </a:xfrm>
              <a:prstGeom prst="rect">
                <a:avLst/>
              </a:prstGeom>
              <a:effectLst/>
            </p:spPr>
          </p:pic>
        </p:grpSp>
        <p:grpSp>
          <p:nvGrpSpPr>
            <p:cNvPr id="19" name="Group 18"/>
            <p:cNvGrpSpPr/>
            <p:nvPr/>
          </p:nvGrpSpPr>
          <p:grpSpPr>
            <a:xfrm>
              <a:off x="6087316" y="4442879"/>
              <a:ext cx="486667" cy="509529"/>
              <a:chOff x="5831058" y="2256049"/>
              <a:chExt cx="486667" cy="50952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5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05102" y="2308378"/>
                <a:ext cx="412623" cy="457200"/>
              </a:xfrm>
              <a:prstGeom prst="rect">
                <a:avLst/>
              </a:prstGeom>
              <a:effectLst>
                <a:glow rad="127000">
                  <a:schemeClr val="bg1">
                    <a:alpha val="80000"/>
                  </a:schemeClr>
                </a:glow>
              </a:effectLst>
            </p:spPr>
          </p:pic>
          <p:pic>
            <p:nvPicPr>
              <p:cNvPr id="21" name="图片 40" descr="exclam.png"/>
              <p:cNvPicPr>
                <a:picLocks noChangeAspect="1"/>
              </p:cNvPicPr>
              <p:nvPr/>
            </p:nvPicPr>
            <p:blipFill>
              <a:blip r:embed="rId6" cstate="print"/>
              <a:stretch>
                <a:fillRect/>
              </a:stretch>
            </p:blipFill>
            <p:spPr>
              <a:xfrm>
                <a:off x="5831058" y="2256049"/>
                <a:ext cx="228600" cy="228600"/>
              </a:xfrm>
              <a:prstGeom prst="rect">
                <a:avLst/>
              </a:prstGeom>
              <a:effectLst/>
            </p:spPr>
          </p:pic>
        </p:grpSp>
        <p:pic>
          <p:nvPicPr>
            <p:cNvPr id="22" name="图片 3" descr="bicycle.png"/>
            <p:cNvPicPr>
              <a:picLocks noChangeAspect="1"/>
            </p:cNvPicPr>
            <p:nvPr/>
          </p:nvPicPr>
          <p:blipFill>
            <a:blip r:embed="rId7" cstate="print"/>
            <a:srcRect t="17373"/>
            <a:stretch>
              <a:fillRect/>
            </a:stretch>
          </p:blipFill>
          <p:spPr>
            <a:xfrm flipH="1">
              <a:off x="7137614" y="1921352"/>
              <a:ext cx="641032" cy="529666"/>
            </a:xfrm>
            <a:prstGeom prst="rect">
              <a:avLst/>
            </a:prstGeom>
          </p:spPr>
        </p:pic>
      </p:grpSp>
      <p:sp>
        <p:nvSpPr>
          <p:cNvPr id="23" name="Freeform 22"/>
          <p:cNvSpPr/>
          <p:nvPr/>
        </p:nvSpPr>
        <p:spPr>
          <a:xfrm>
            <a:off x="5591174" y="2453384"/>
            <a:ext cx="1985287" cy="2070828"/>
          </a:xfrm>
          <a:custGeom>
            <a:avLst/>
            <a:gdLst>
              <a:gd name="connsiteX0" fmla="*/ 1960474 w 2058066"/>
              <a:gd name="connsiteY0" fmla="*/ 0 h 2128504"/>
              <a:gd name="connsiteX1" fmla="*/ 2027381 w 2058066"/>
              <a:gd name="connsiteY1" fmla="*/ 791737 h 2128504"/>
              <a:gd name="connsiteX2" fmla="*/ 1525576 w 2058066"/>
              <a:gd name="connsiteY2" fmla="*/ 1839951 h 2128504"/>
              <a:gd name="connsiteX3" fmla="*/ 1313703 w 2058066"/>
              <a:gd name="connsiteY3" fmla="*/ 1828800 h 2128504"/>
              <a:gd name="connsiteX4" fmla="*/ 800747 w 2058066"/>
              <a:gd name="connsiteY4" fmla="*/ 1628078 h 2128504"/>
              <a:gd name="connsiteX5" fmla="*/ 722688 w 2058066"/>
              <a:gd name="connsiteY5" fmla="*/ 1739590 h 2128504"/>
              <a:gd name="connsiteX6" fmla="*/ 834201 w 2058066"/>
              <a:gd name="connsiteY6" fmla="*/ 1884556 h 2128504"/>
              <a:gd name="connsiteX7" fmla="*/ 600025 w 2058066"/>
              <a:gd name="connsiteY7" fmla="*/ 1750741 h 2128504"/>
              <a:gd name="connsiteX8" fmla="*/ 109371 w 2058066"/>
              <a:gd name="connsiteY8" fmla="*/ 2074127 h 2128504"/>
              <a:gd name="connsiteX9" fmla="*/ 75918 w 2058066"/>
              <a:gd name="connsiteY9" fmla="*/ 1940312 h 2128504"/>
              <a:gd name="connsiteX10" fmla="*/ 42464 w 2058066"/>
              <a:gd name="connsiteY10" fmla="*/ 323385 h 2128504"/>
              <a:gd name="connsiteX11" fmla="*/ 722688 w 2058066"/>
              <a:gd name="connsiteY11" fmla="*/ 446049 h 2128504"/>
              <a:gd name="connsiteX0" fmla="*/ 1964654 w 2062246"/>
              <a:gd name="connsiteY0" fmla="*/ 0 h 2128504"/>
              <a:gd name="connsiteX1" fmla="*/ 2031561 w 2062246"/>
              <a:gd name="connsiteY1" fmla="*/ 791737 h 2128504"/>
              <a:gd name="connsiteX2" fmla="*/ 1529756 w 2062246"/>
              <a:gd name="connsiteY2" fmla="*/ 1839951 h 2128504"/>
              <a:gd name="connsiteX3" fmla="*/ 1317883 w 2062246"/>
              <a:gd name="connsiteY3" fmla="*/ 1828800 h 2128504"/>
              <a:gd name="connsiteX4" fmla="*/ 804927 w 2062246"/>
              <a:gd name="connsiteY4" fmla="*/ 1628078 h 2128504"/>
              <a:gd name="connsiteX5" fmla="*/ 726868 w 2062246"/>
              <a:gd name="connsiteY5" fmla="*/ 1739590 h 2128504"/>
              <a:gd name="connsiteX6" fmla="*/ 838381 w 2062246"/>
              <a:gd name="connsiteY6" fmla="*/ 1884556 h 2128504"/>
              <a:gd name="connsiteX7" fmla="*/ 604205 w 2062246"/>
              <a:gd name="connsiteY7" fmla="*/ 1750741 h 2128504"/>
              <a:gd name="connsiteX8" fmla="*/ 113551 w 2062246"/>
              <a:gd name="connsiteY8" fmla="*/ 2074127 h 2128504"/>
              <a:gd name="connsiteX9" fmla="*/ 80098 w 2062246"/>
              <a:gd name="connsiteY9" fmla="*/ 1940312 h 2128504"/>
              <a:gd name="connsiteX10" fmla="*/ 46644 w 2062246"/>
              <a:gd name="connsiteY10" fmla="*/ 323385 h 2128504"/>
              <a:gd name="connsiteX11" fmla="*/ 784018 w 2062246"/>
              <a:gd name="connsiteY11" fmla="*/ 498437 h 2128504"/>
              <a:gd name="connsiteX0" fmla="*/ 1956872 w 2054464"/>
              <a:gd name="connsiteY0" fmla="*/ 0 h 2129684"/>
              <a:gd name="connsiteX1" fmla="*/ 2023779 w 2054464"/>
              <a:gd name="connsiteY1" fmla="*/ 791737 h 2129684"/>
              <a:gd name="connsiteX2" fmla="*/ 1521974 w 2054464"/>
              <a:gd name="connsiteY2" fmla="*/ 1839951 h 2129684"/>
              <a:gd name="connsiteX3" fmla="*/ 1310101 w 2054464"/>
              <a:gd name="connsiteY3" fmla="*/ 1828800 h 2129684"/>
              <a:gd name="connsiteX4" fmla="*/ 797145 w 2054464"/>
              <a:gd name="connsiteY4" fmla="*/ 1628078 h 2129684"/>
              <a:gd name="connsiteX5" fmla="*/ 719086 w 2054464"/>
              <a:gd name="connsiteY5" fmla="*/ 1739590 h 2129684"/>
              <a:gd name="connsiteX6" fmla="*/ 830599 w 2054464"/>
              <a:gd name="connsiteY6" fmla="*/ 1884556 h 2129684"/>
              <a:gd name="connsiteX7" fmla="*/ 596423 w 2054464"/>
              <a:gd name="connsiteY7" fmla="*/ 1750741 h 2129684"/>
              <a:gd name="connsiteX8" fmla="*/ 105769 w 2054464"/>
              <a:gd name="connsiteY8" fmla="*/ 2074127 h 2129684"/>
              <a:gd name="connsiteX9" fmla="*/ 72316 w 2054464"/>
              <a:gd name="connsiteY9" fmla="*/ 1940312 h 2129684"/>
              <a:gd name="connsiteX10" fmla="*/ 48387 w 2054464"/>
              <a:gd name="connsiteY10" fmla="*/ 304335 h 2129684"/>
              <a:gd name="connsiteX11" fmla="*/ 776236 w 2054464"/>
              <a:gd name="connsiteY11" fmla="*/ 498437 h 2129684"/>
              <a:gd name="connsiteX0" fmla="*/ 1984283 w 2081875"/>
              <a:gd name="connsiteY0" fmla="*/ 0 h 2129684"/>
              <a:gd name="connsiteX1" fmla="*/ 2051190 w 2081875"/>
              <a:gd name="connsiteY1" fmla="*/ 791737 h 2129684"/>
              <a:gd name="connsiteX2" fmla="*/ 1549385 w 2081875"/>
              <a:gd name="connsiteY2" fmla="*/ 1839951 h 2129684"/>
              <a:gd name="connsiteX3" fmla="*/ 1337512 w 2081875"/>
              <a:gd name="connsiteY3" fmla="*/ 1828800 h 2129684"/>
              <a:gd name="connsiteX4" fmla="*/ 824556 w 2081875"/>
              <a:gd name="connsiteY4" fmla="*/ 1628078 h 2129684"/>
              <a:gd name="connsiteX5" fmla="*/ 746497 w 2081875"/>
              <a:gd name="connsiteY5" fmla="*/ 1739590 h 2129684"/>
              <a:gd name="connsiteX6" fmla="*/ 858010 w 2081875"/>
              <a:gd name="connsiteY6" fmla="*/ 1884556 h 2129684"/>
              <a:gd name="connsiteX7" fmla="*/ 623834 w 2081875"/>
              <a:gd name="connsiteY7" fmla="*/ 1750741 h 2129684"/>
              <a:gd name="connsiteX8" fmla="*/ 133180 w 2081875"/>
              <a:gd name="connsiteY8" fmla="*/ 2074127 h 2129684"/>
              <a:gd name="connsiteX9" fmla="*/ 99727 w 2081875"/>
              <a:gd name="connsiteY9" fmla="*/ 1940312 h 2129684"/>
              <a:gd name="connsiteX10" fmla="*/ 75798 w 2081875"/>
              <a:gd name="connsiteY10" fmla="*/ 304335 h 2129684"/>
              <a:gd name="connsiteX11" fmla="*/ 803647 w 2081875"/>
              <a:gd name="connsiteY11" fmla="*/ 498437 h 2129684"/>
              <a:gd name="connsiteX0" fmla="*/ 1930526 w 2028118"/>
              <a:gd name="connsiteY0" fmla="*/ 0 h 2129980"/>
              <a:gd name="connsiteX1" fmla="*/ 1997433 w 2028118"/>
              <a:gd name="connsiteY1" fmla="*/ 791737 h 2129980"/>
              <a:gd name="connsiteX2" fmla="*/ 1495628 w 2028118"/>
              <a:gd name="connsiteY2" fmla="*/ 1839951 h 2129980"/>
              <a:gd name="connsiteX3" fmla="*/ 1283755 w 2028118"/>
              <a:gd name="connsiteY3" fmla="*/ 1828800 h 2129980"/>
              <a:gd name="connsiteX4" fmla="*/ 770799 w 2028118"/>
              <a:gd name="connsiteY4" fmla="*/ 1628078 h 2129980"/>
              <a:gd name="connsiteX5" fmla="*/ 692740 w 2028118"/>
              <a:gd name="connsiteY5" fmla="*/ 1739590 h 2129980"/>
              <a:gd name="connsiteX6" fmla="*/ 804253 w 2028118"/>
              <a:gd name="connsiteY6" fmla="*/ 1884556 h 2129980"/>
              <a:gd name="connsiteX7" fmla="*/ 570077 w 2028118"/>
              <a:gd name="connsiteY7" fmla="*/ 1750741 h 2129980"/>
              <a:gd name="connsiteX8" fmla="*/ 79423 w 2028118"/>
              <a:gd name="connsiteY8" fmla="*/ 2074127 h 2129980"/>
              <a:gd name="connsiteX9" fmla="*/ 45970 w 2028118"/>
              <a:gd name="connsiteY9" fmla="*/ 1940312 h 2129980"/>
              <a:gd name="connsiteX10" fmla="*/ 93479 w 2028118"/>
              <a:gd name="connsiteY10" fmla="*/ 299572 h 2129980"/>
              <a:gd name="connsiteX11" fmla="*/ 749890 w 2028118"/>
              <a:gd name="connsiteY11" fmla="*/ 498437 h 2129980"/>
              <a:gd name="connsiteX0" fmla="*/ 1933622 w 2031214"/>
              <a:gd name="connsiteY0" fmla="*/ 0 h 2103956"/>
              <a:gd name="connsiteX1" fmla="*/ 2000529 w 2031214"/>
              <a:gd name="connsiteY1" fmla="*/ 791737 h 2103956"/>
              <a:gd name="connsiteX2" fmla="*/ 1498724 w 2031214"/>
              <a:gd name="connsiteY2" fmla="*/ 1839951 h 2103956"/>
              <a:gd name="connsiteX3" fmla="*/ 1286851 w 2031214"/>
              <a:gd name="connsiteY3" fmla="*/ 1828800 h 2103956"/>
              <a:gd name="connsiteX4" fmla="*/ 773895 w 2031214"/>
              <a:gd name="connsiteY4" fmla="*/ 1628078 h 2103956"/>
              <a:gd name="connsiteX5" fmla="*/ 695836 w 2031214"/>
              <a:gd name="connsiteY5" fmla="*/ 1739590 h 2103956"/>
              <a:gd name="connsiteX6" fmla="*/ 807349 w 2031214"/>
              <a:gd name="connsiteY6" fmla="*/ 1884556 h 2103956"/>
              <a:gd name="connsiteX7" fmla="*/ 573173 w 2031214"/>
              <a:gd name="connsiteY7" fmla="*/ 1750741 h 2103956"/>
              <a:gd name="connsiteX8" fmla="*/ 82519 w 2031214"/>
              <a:gd name="connsiteY8" fmla="*/ 2074127 h 2103956"/>
              <a:gd name="connsiteX9" fmla="*/ 49066 w 2031214"/>
              <a:gd name="connsiteY9" fmla="*/ 1940312 h 2103956"/>
              <a:gd name="connsiteX10" fmla="*/ 976 w 2031214"/>
              <a:gd name="connsiteY10" fmla="*/ 756541 h 2103956"/>
              <a:gd name="connsiteX11" fmla="*/ 96575 w 2031214"/>
              <a:gd name="connsiteY11" fmla="*/ 299572 h 2103956"/>
              <a:gd name="connsiteX12" fmla="*/ 752986 w 2031214"/>
              <a:gd name="connsiteY12" fmla="*/ 498437 h 2103956"/>
              <a:gd name="connsiteX0" fmla="*/ 1907562 w 2005154"/>
              <a:gd name="connsiteY0" fmla="*/ 0 h 2113846"/>
              <a:gd name="connsiteX1" fmla="*/ 1974469 w 2005154"/>
              <a:gd name="connsiteY1" fmla="*/ 791737 h 2113846"/>
              <a:gd name="connsiteX2" fmla="*/ 1472664 w 2005154"/>
              <a:gd name="connsiteY2" fmla="*/ 1839951 h 2113846"/>
              <a:gd name="connsiteX3" fmla="*/ 1260791 w 2005154"/>
              <a:gd name="connsiteY3" fmla="*/ 1828800 h 2113846"/>
              <a:gd name="connsiteX4" fmla="*/ 747835 w 2005154"/>
              <a:gd name="connsiteY4" fmla="*/ 1628078 h 2113846"/>
              <a:gd name="connsiteX5" fmla="*/ 669776 w 2005154"/>
              <a:gd name="connsiteY5" fmla="*/ 1739590 h 2113846"/>
              <a:gd name="connsiteX6" fmla="*/ 781289 w 2005154"/>
              <a:gd name="connsiteY6" fmla="*/ 1884556 h 2113846"/>
              <a:gd name="connsiteX7" fmla="*/ 547113 w 2005154"/>
              <a:gd name="connsiteY7" fmla="*/ 1750741 h 2113846"/>
              <a:gd name="connsiteX8" fmla="*/ 56459 w 2005154"/>
              <a:gd name="connsiteY8" fmla="*/ 2074127 h 2113846"/>
              <a:gd name="connsiteX9" fmla="*/ 23006 w 2005154"/>
              <a:gd name="connsiteY9" fmla="*/ 1940312 h 2113846"/>
              <a:gd name="connsiteX10" fmla="*/ 13016 w 2005154"/>
              <a:gd name="connsiteY10" fmla="*/ 570803 h 2113846"/>
              <a:gd name="connsiteX11" fmla="*/ 70515 w 2005154"/>
              <a:gd name="connsiteY11" fmla="*/ 299572 h 2113846"/>
              <a:gd name="connsiteX12" fmla="*/ 726926 w 2005154"/>
              <a:gd name="connsiteY12" fmla="*/ 498437 h 2113846"/>
              <a:gd name="connsiteX0" fmla="*/ 1898663 w 1996255"/>
              <a:gd name="connsiteY0" fmla="*/ 0 h 2113846"/>
              <a:gd name="connsiteX1" fmla="*/ 1965570 w 1996255"/>
              <a:gd name="connsiteY1" fmla="*/ 791737 h 2113846"/>
              <a:gd name="connsiteX2" fmla="*/ 1463765 w 1996255"/>
              <a:gd name="connsiteY2" fmla="*/ 1839951 h 2113846"/>
              <a:gd name="connsiteX3" fmla="*/ 1251892 w 1996255"/>
              <a:gd name="connsiteY3" fmla="*/ 1828800 h 2113846"/>
              <a:gd name="connsiteX4" fmla="*/ 738936 w 1996255"/>
              <a:gd name="connsiteY4" fmla="*/ 1628078 h 2113846"/>
              <a:gd name="connsiteX5" fmla="*/ 660877 w 1996255"/>
              <a:gd name="connsiteY5" fmla="*/ 1739590 h 2113846"/>
              <a:gd name="connsiteX6" fmla="*/ 772390 w 1996255"/>
              <a:gd name="connsiteY6" fmla="*/ 1884556 h 2113846"/>
              <a:gd name="connsiteX7" fmla="*/ 538214 w 1996255"/>
              <a:gd name="connsiteY7" fmla="*/ 1750741 h 2113846"/>
              <a:gd name="connsiteX8" fmla="*/ 47560 w 1996255"/>
              <a:gd name="connsiteY8" fmla="*/ 2074127 h 2113846"/>
              <a:gd name="connsiteX9" fmla="*/ 14107 w 1996255"/>
              <a:gd name="connsiteY9" fmla="*/ 1940312 h 2113846"/>
              <a:gd name="connsiteX10" fmla="*/ 4117 w 1996255"/>
              <a:gd name="connsiteY10" fmla="*/ 570803 h 2113846"/>
              <a:gd name="connsiteX11" fmla="*/ 99716 w 1996255"/>
              <a:gd name="connsiteY11" fmla="*/ 299572 h 2113846"/>
              <a:gd name="connsiteX12" fmla="*/ 718027 w 1996255"/>
              <a:gd name="connsiteY12" fmla="*/ 498437 h 2113846"/>
              <a:gd name="connsiteX0" fmla="*/ 1898663 w 1996255"/>
              <a:gd name="connsiteY0" fmla="*/ 0 h 2113846"/>
              <a:gd name="connsiteX1" fmla="*/ 1965570 w 1996255"/>
              <a:gd name="connsiteY1" fmla="*/ 791737 h 2113846"/>
              <a:gd name="connsiteX2" fmla="*/ 1463765 w 1996255"/>
              <a:gd name="connsiteY2" fmla="*/ 1839951 h 2113846"/>
              <a:gd name="connsiteX3" fmla="*/ 1251892 w 1996255"/>
              <a:gd name="connsiteY3" fmla="*/ 1828800 h 2113846"/>
              <a:gd name="connsiteX4" fmla="*/ 738936 w 1996255"/>
              <a:gd name="connsiteY4" fmla="*/ 1628078 h 2113846"/>
              <a:gd name="connsiteX5" fmla="*/ 660877 w 1996255"/>
              <a:gd name="connsiteY5" fmla="*/ 1739590 h 2113846"/>
              <a:gd name="connsiteX6" fmla="*/ 772390 w 1996255"/>
              <a:gd name="connsiteY6" fmla="*/ 1884556 h 2113846"/>
              <a:gd name="connsiteX7" fmla="*/ 538214 w 1996255"/>
              <a:gd name="connsiteY7" fmla="*/ 1750741 h 2113846"/>
              <a:gd name="connsiteX8" fmla="*/ 47560 w 1996255"/>
              <a:gd name="connsiteY8" fmla="*/ 2074127 h 2113846"/>
              <a:gd name="connsiteX9" fmla="*/ 14107 w 1996255"/>
              <a:gd name="connsiteY9" fmla="*/ 1940312 h 2113846"/>
              <a:gd name="connsiteX10" fmla="*/ 4117 w 1996255"/>
              <a:gd name="connsiteY10" fmla="*/ 570803 h 2113846"/>
              <a:gd name="connsiteX11" fmla="*/ 99716 w 1996255"/>
              <a:gd name="connsiteY11" fmla="*/ 299572 h 2113846"/>
              <a:gd name="connsiteX12" fmla="*/ 718027 w 1996255"/>
              <a:gd name="connsiteY12" fmla="*/ 498437 h 2113846"/>
              <a:gd name="connsiteX0" fmla="*/ 1898663 w 1996255"/>
              <a:gd name="connsiteY0" fmla="*/ 0 h 2113846"/>
              <a:gd name="connsiteX1" fmla="*/ 1965570 w 1996255"/>
              <a:gd name="connsiteY1" fmla="*/ 791737 h 2113846"/>
              <a:gd name="connsiteX2" fmla="*/ 1463765 w 1996255"/>
              <a:gd name="connsiteY2" fmla="*/ 1839951 h 2113846"/>
              <a:gd name="connsiteX3" fmla="*/ 1251892 w 1996255"/>
              <a:gd name="connsiteY3" fmla="*/ 1828800 h 2113846"/>
              <a:gd name="connsiteX4" fmla="*/ 738936 w 1996255"/>
              <a:gd name="connsiteY4" fmla="*/ 1628078 h 2113846"/>
              <a:gd name="connsiteX5" fmla="*/ 660877 w 1996255"/>
              <a:gd name="connsiteY5" fmla="*/ 1739590 h 2113846"/>
              <a:gd name="connsiteX6" fmla="*/ 772390 w 1996255"/>
              <a:gd name="connsiteY6" fmla="*/ 1884556 h 2113846"/>
              <a:gd name="connsiteX7" fmla="*/ 538214 w 1996255"/>
              <a:gd name="connsiteY7" fmla="*/ 1750741 h 2113846"/>
              <a:gd name="connsiteX8" fmla="*/ 47560 w 1996255"/>
              <a:gd name="connsiteY8" fmla="*/ 2074127 h 2113846"/>
              <a:gd name="connsiteX9" fmla="*/ 14107 w 1996255"/>
              <a:gd name="connsiteY9" fmla="*/ 1940312 h 2113846"/>
              <a:gd name="connsiteX10" fmla="*/ 4117 w 1996255"/>
              <a:gd name="connsiteY10" fmla="*/ 570803 h 2113846"/>
              <a:gd name="connsiteX11" fmla="*/ 99716 w 1996255"/>
              <a:gd name="connsiteY11" fmla="*/ 299572 h 2113846"/>
              <a:gd name="connsiteX12" fmla="*/ 718027 w 1996255"/>
              <a:gd name="connsiteY12" fmla="*/ 498437 h 2113846"/>
              <a:gd name="connsiteX0" fmla="*/ 1901586 w 1999178"/>
              <a:gd name="connsiteY0" fmla="*/ 0 h 2116557"/>
              <a:gd name="connsiteX1" fmla="*/ 1968493 w 1999178"/>
              <a:gd name="connsiteY1" fmla="*/ 791737 h 2116557"/>
              <a:gd name="connsiteX2" fmla="*/ 1466688 w 1999178"/>
              <a:gd name="connsiteY2" fmla="*/ 1839951 h 2116557"/>
              <a:gd name="connsiteX3" fmla="*/ 1254815 w 1999178"/>
              <a:gd name="connsiteY3" fmla="*/ 1828800 h 2116557"/>
              <a:gd name="connsiteX4" fmla="*/ 741859 w 1999178"/>
              <a:gd name="connsiteY4" fmla="*/ 1628078 h 2116557"/>
              <a:gd name="connsiteX5" fmla="*/ 663800 w 1999178"/>
              <a:gd name="connsiteY5" fmla="*/ 1739590 h 2116557"/>
              <a:gd name="connsiteX6" fmla="*/ 775313 w 1999178"/>
              <a:gd name="connsiteY6" fmla="*/ 1884556 h 2116557"/>
              <a:gd name="connsiteX7" fmla="*/ 541137 w 1999178"/>
              <a:gd name="connsiteY7" fmla="*/ 1750741 h 2116557"/>
              <a:gd name="connsiteX8" fmla="*/ 50483 w 1999178"/>
              <a:gd name="connsiteY8" fmla="*/ 2074127 h 2116557"/>
              <a:gd name="connsiteX9" fmla="*/ 17030 w 1999178"/>
              <a:gd name="connsiteY9" fmla="*/ 1940312 h 2116557"/>
              <a:gd name="connsiteX10" fmla="*/ 2277 w 1999178"/>
              <a:gd name="connsiteY10" fmla="*/ 523178 h 2116557"/>
              <a:gd name="connsiteX11" fmla="*/ 102639 w 1999178"/>
              <a:gd name="connsiteY11" fmla="*/ 299572 h 2116557"/>
              <a:gd name="connsiteX12" fmla="*/ 720950 w 1999178"/>
              <a:gd name="connsiteY12" fmla="*/ 498437 h 2116557"/>
              <a:gd name="connsiteX0" fmla="*/ 1901586 w 1999178"/>
              <a:gd name="connsiteY0" fmla="*/ 0 h 2116557"/>
              <a:gd name="connsiteX1" fmla="*/ 1968493 w 1999178"/>
              <a:gd name="connsiteY1" fmla="*/ 791737 h 2116557"/>
              <a:gd name="connsiteX2" fmla="*/ 1466688 w 1999178"/>
              <a:gd name="connsiteY2" fmla="*/ 1839951 h 2116557"/>
              <a:gd name="connsiteX3" fmla="*/ 1254815 w 1999178"/>
              <a:gd name="connsiteY3" fmla="*/ 1828800 h 2116557"/>
              <a:gd name="connsiteX4" fmla="*/ 741859 w 1999178"/>
              <a:gd name="connsiteY4" fmla="*/ 1628078 h 2116557"/>
              <a:gd name="connsiteX5" fmla="*/ 663800 w 1999178"/>
              <a:gd name="connsiteY5" fmla="*/ 1739590 h 2116557"/>
              <a:gd name="connsiteX6" fmla="*/ 775313 w 1999178"/>
              <a:gd name="connsiteY6" fmla="*/ 1884556 h 2116557"/>
              <a:gd name="connsiteX7" fmla="*/ 541137 w 1999178"/>
              <a:gd name="connsiteY7" fmla="*/ 1750741 h 2116557"/>
              <a:gd name="connsiteX8" fmla="*/ 50483 w 1999178"/>
              <a:gd name="connsiteY8" fmla="*/ 2074127 h 2116557"/>
              <a:gd name="connsiteX9" fmla="*/ 17030 w 1999178"/>
              <a:gd name="connsiteY9" fmla="*/ 1940312 h 2116557"/>
              <a:gd name="connsiteX10" fmla="*/ 2277 w 1999178"/>
              <a:gd name="connsiteY10" fmla="*/ 523178 h 2116557"/>
              <a:gd name="connsiteX11" fmla="*/ 102639 w 1999178"/>
              <a:gd name="connsiteY11" fmla="*/ 299572 h 2116557"/>
              <a:gd name="connsiteX12" fmla="*/ 720950 w 1999178"/>
              <a:gd name="connsiteY12" fmla="*/ 498437 h 2116557"/>
              <a:gd name="connsiteX0" fmla="*/ 1899309 w 1996901"/>
              <a:gd name="connsiteY0" fmla="*/ 0 h 2116557"/>
              <a:gd name="connsiteX1" fmla="*/ 1966216 w 1996901"/>
              <a:gd name="connsiteY1" fmla="*/ 791737 h 2116557"/>
              <a:gd name="connsiteX2" fmla="*/ 1464411 w 1996901"/>
              <a:gd name="connsiteY2" fmla="*/ 1839951 h 2116557"/>
              <a:gd name="connsiteX3" fmla="*/ 1252538 w 1996901"/>
              <a:gd name="connsiteY3" fmla="*/ 1828800 h 2116557"/>
              <a:gd name="connsiteX4" fmla="*/ 739582 w 1996901"/>
              <a:gd name="connsiteY4" fmla="*/ 1628078 h 2116557"/>
              <a:gd name="connsiteX5" fmla="*/ 661523 w 1996901"/>
              <a:gd name="connsiteY5" fmla="*/ 1739590 h 2116557"/>
              <a:gd name="connsiteX6" fmla="*/ 773036 w 1996901"/>
              <a:gd name="connsiteY6" fmla="*/ 1884556 h 2116557"/>
              <a:gd name="connsiteX7" fmla="*/ 538860 w 1996901"/>
              <a:gd name="connsiteY7" fmla="*/ 1750741 h 2116557"/>
              <a:gd name="connsiteX8" fmla="*/ 48206 w 1996901"/>
              <a:gd name="connsiteY8" fmla="*/ 2074127 h 2116557"/>
              <a:gd name="connsiteX9" fmla="*/ 14753 w 1996901"/>
              <a:gd name="connsiteY9" fmla="*/ 1940312 h 2116557"/>
              <a:gd name="connsiteX10" fmla="*/ 0 w 1996901"/>
              <a:gd name="connsiteY10" fmla="*/ 523178 h 2116557"/>
              <a:gd name="connsiteX11" fmla="*/ 100362 w 1996901"/>
              <a:gd name="connsiteY11" fmla="*/ 299572 h 2116557"/>
              <a:gd name="connsiteX12" fmla="*/ 718673 w 1996901"/>
              <a:gd name="connsiteY12" fmla="*/ 498437 h 2116557"/>
              <a:gd name="connsiteX0" fmla="*/ 1913596 w 2011188"/>
              <a:gd name="connsiteY0" fmla="*/ 0 h 2116557"/>
              <a:gd name="connsiteX1" fmla="*/ 1980503 w 2011188"/>
              <a:gd name="connsiteY1" fmla="*/ 791737 h 2116557"/>
              <a:gd name="connsiteX2" fmla="*/ 1478698 w 2011188"/>
              <a:gd name="connsiteY2" fmla="*/ 1839951 h 2116557"/>
              <a:gd name="connsiteX3" fmla="*/ 1266825 w 2011188"/>
              <a:gd name="connsiteY3" fmla="*/ 1828800 h 2116557"/>
              <a:gd name="connsiteX4" fmla="*/ 753869 w 2011188"/>
              <a:gd name="connsiteY4" fmla="*/ 1628078 h 2116557"/>
              <a:gd name="connsiteX5" fmla="*/ 675810 w 2011188"/>
              <a:gd name="connsiteY5" fmla="*/ 1739590 h 2116557"/>
              <a:gd name="connsiteX6" fmla="*/ 787323 w 2011188"/>
              <a:gd name="connsiteY6" fmla="*/ 1884556 h 2116557"/>
              <a:gd name="connsiteX7" fmla="*/ 553147 w 2011188"/>
              <a:gd name="connsiteY7" fmla="*/ 1750741 h 2116557"/>
              <a:gd name="connsiteX8" fmla="*/ 62493 w 2011188"/>
              <a:gd name="connsiteY8" fmla="*/ 2074127 h 2116557"/>
              <a:gd name="connsiteX9" fmla="*/ 29040 w 2011188"/>
              <a:gd name="connsiteY9" fmla="*/ 1940312 h 2116557"/>
              <a:gd name="connsiteX10" fmla="*/ 0 w 2011188"/>
              <a:gd name="connsiteY10" fmla="*/ 523178 h 2116557"/>
              <a:gd name="connsiteX11" fmla="*/ 114649 w 2011188"/>
              <a:gd name="connsiteY11" fmla="*/ 299572 h 2116557"/>
              <a:gd name="connsiteX12" fmla="*/ 732960 w 2011188"/>
              <a:gd name="connsiteY12" fmla="*/ 498437 h 2116557"/>
              <a:gd name="connsiteX0" fmla="*/ 1913596 w 2011188"/>
              <a:gd name="connsiteY0" fmla="*/ 0 h 2080561"/>
              <a:gd name="connsiteX1" fmla="*/ 1980503 w 2011188"/>
              <a:gd name="connsiteY1" fmla="*/ 791737 h 2080561"/>
              <a:gd name="connsiteX2" fmla="*/ 1478698 w 2011188"/>
              <a:gd name="connsiteY2" fmla="*/ 1839951 h 2080561"/>
              <a:gd name="connsiteX3" fmla="*/ 1266825 w 2011188"/>
              <a:gd name="connsiteY3" fmla="*/ 1828800 h 2080561"/>
              <a:gd name="connsiteX4" fmla="*/ 753869 w 2011188"/>
              <a:gd name="connsiteY4" fmla="*/ 1628078 h 2080561"/>
              <a:gd name="connsiteX5" fmla="*/ 675810 w 2011188"/>
              <a:gd name="connsiteY5" fmla="*/ 1739590 h 2080561"/>
              <a:gd name="connsiteX6" fmla="*/ 787323 w 2011188"/>
              <a:gd name="connsiteY6" fmla="*/ 1884556 h 2080561"/>
              <a:gd name="connsiteX7" fmla="*/ 553147 w 2011188"/>
              <a:gd name="connsiteY7" fmla="*/ 1750741 h 2080561"/>
              <a:gd name="connsiteX8" fmla="*/ 110118 w 2011188"/>
              <a:gd name="connsiteY8" fmla="*/ 2007452 h 2080561"/>
              <a:gd name="connsiteX9" fmla="*/ 29040 w 2011188"/>
              <a:gd name="connsiteY9" fmla="*/ 1940312 h 2080561"/>
              <a:gd name="connsiteX10" fmla="*/ 0 w 2011188"/>
              <a:gd name="connsiteY10" fmla="*/ 523178 h 2080561"/>
              <a:gd name="connsiteX11" fmla="*/ 114649 w 2011188"/>
              <a:gd name="connsiteY11" fmla="*/ 299572 h 2080561"/>
              <a:gd name="connsiteX12" fmla="*/ 732960 w 2011188"/>
              <a:gd name="connsiteY12" fmla="*/ 498437 h 2080561"/>
              <a:gd name="connsiteX0" fmla="*/ 1913596 w 2011188"/>
              <a:gd name="connsiteY0" fmla="*/ 0 h 2086809"/>
              <a:gd name="connsiteX1" fmla="*/ 1980503 w 2011188"/>
              <a:gd name="connsiteY1" fmla="*/ 791737 h 2086809"/>
              <a:gd name="connsiteX2" fmla="*/ 1478698 w 2011188"/>
              <a:gd name="connsiteY2" fmla="*/ 1839951 h 2086809"/>
              <a:gd name="connsiteX3" fmla="*/ 1266825 w 2011188"/>
              <a:gd name="connsiteY3" fmla="*/ 1828800 h 2086809"/>
              <a:gd name="connsiteX4" fmla="*/ 753869 w 2011188"/>
              <a:gd name="connsiteY4" fmla="*/ 1628078 h 2086809"/>
              <a:gd name="connsiteX5" fmla="*/ 675810 w 2011188"/>
              <a:gd name="connsiteY5" fmla="*/ 1739590 h 2086809"/>
              <a:gd name="connsiteX6" fmla="*/ 787323 w 2011188"/>
              <a:gd name="connsiteY6" fmla="*/ 1884556 h 2086809"/>
              <a:gd name="connsiteX7" fmla="*/ 553147 w 2011188"/>
              <a:gd name="connsiteY7" fmla="*/ 1750741 h 2086809"/>
              <a:gd name="connsiteX8" fmla="*/ 110118 w 2011188"/>
              <a:gd name="connsiteY8" fmla="*/ 2007452 h 2086809"/>
              <a:gd name="connsiteX9" fmla="*/ 29040 w 2011188"/>
              <a:gd name="connsiteY9" fmla="*/ 1940312 h 2086809"/>
              <a:gd name="connsiteX10" fmla="*/ 0 w 2011188"/>
              <a:gd name="connsiteY10" fmla="*/ 523178 h 2086809"/>
              <a:gd name="connsiteX11" fmla="*/ 114649 w 2011188"/>
              <a:gd name="connsiteY11" fmla="*/ 299572 h 2086809"/>
              <a:gd name="connsiteX12" fmla="*/ 732960 w 2011188"/>
              <a:gd name="connsiteY12" fmla="*/ 498437 h 2086809"/>
              <a:gd name="connsiteX0" fmla="*/ 1913596 w 2011188"/>
              <a:gd name="connsiteY0" fmla="*/ 0 h 2073158"/>
              <a:gd name="connsiteX1" fmla="*/ 1980503 w 2011188"/>
              <a:gd name="connsiteY1" fmla="*/ 791737 h 2073158"/>
              <a:gd name="connsiteX2" fmla="*/ 1478698 w 2011188"/>
              <a:gd name="connsiteY2" fmla="*/ 1839951 h 2073158"/>
              <a:gd name="connsiteX3" fmla="*/ 1266825 w 2011188"/>
              <a:gd name="connsiteY3" fmla="*/ 1828800 h 2073158"/>
              <a:gd name="connsiteX4" fmla="*/ 753869 w 2011188"/>
              <a:gd name="connsiteY4" fmla="*/ 1628078 h 2073158"/>
              <a:gd name="connsiteX5" fmla="*/ 675810 w 2011188"/>
              <a:gd name="connsiteY5" fmla="*/ 1739590 h 2073158"/>
              <a:gd name="connsiteX6" fmla="*/ 787323 w 2011188"/>
              <a:gd name="connsiteY6" fmla="*/ 1884556 h 2073158"/>
              <a:gd name="connsiteX7" fmla="*/ 553147 w 2011188"/>
              <a:gd name="connsiteY7" fmla="*/ 1750741 h 2073158"/>
              <a:gd name="connsiteX8" fmla="*/ 110118 w 2011188"/>
              <a:gd name="connsiteY8" fmla="*/ 2007452 h 2073158"/>
              <a:gd name="connsiteX9" fmla="*/ 29040 w 2011188"/>
              <a:gd name="connsiteY9" fmla="*/ 1940312 h 2073158"/>
              <a:gd name="connsiteX10" fmla="*/ 0 w 2011188"/>
              <a:gd name="connsiteY10" fmla="*/ 523178 h 2073158"/>
              <a:gd name="connsiteX11" fmla="*/ 114649 w 2011188"/>
              <a:gd name="connsiteY11" fmla="*/ 299572 h 2073158"/>
              <a:gd name="connsiteX12" fmla="*/ 732960 w 2011188"/>
              <a:gd name="connsiteY12" fmla="*/ 498437 h 2073158"/>
              <a:gd name="connsiteX0" fmla="*/ 1913596 w 2011188"/>
              <a:gd name="connsiteY0" fmla="*/ 0 h 2077544"/>
              <a:gd name="connsiteX1" fmla="*/ 1980503 w 2011188"/>
              <a:gd name="connsiteY1" fmla="*/ 791737 h 2077544"/>
              <a:gd name="connsiteX2" fmla="*/ 1478698 w 2011188"/>
              <a:gd name="connsiteY2" fmla="*/ 1839951 h 2077544"/>
              <a:gd name="connsiteX3" fmla="*/ 1266825 w 2011188"/>
              <a:gd name="connsiteY3" fmla="*/ 1828800 h 2077544"/>
              <a:gd name="connsiteX4" fmla="*/ 753869 w 2011188"/>
              <a:gd name="connsiteY4" fmla="*/ 1628078 h 2077544"/>
              <a:gd name="connsiteX5" fmla="*/ 675810 w 2011188"/>
              <a:gd name="connsiteY5" fmla="*/ 1739590 h 2077544"/>
              <a:gd name="connsiteX6" fmla="*/ 787323 w 2011188"/>
              <a:gd name="connsiteY6" fmla="*/ 1884556 h 2077544"/>
              <a:gd name="connsiteX7" fmla="*/ 553147 w 2011188"/>
              <a:gd name="connsiteY7" fmla="*/ 1750741 h 2077544"/>
              <a:gd name="connsiteX8" fmla="*/ 110118 w 2011188"/>
              <a:gd name="connsiteY8" fmla="*/ 2007452 h 2077544"/>
              <a:gd name="connsiteX9" fmla="*/ 29040 w 2011188"/>
              <a:gd name="connsiteY9" fmla="*/ 1940312 h 2077544"/>
              <a:gd name="connsiteX10" fmla="*/ 0 w 2011188"/>
              <a:gd name="connsiteY10" fmla="*/ 523178 h 2077544"/>
              <a:gd name="connsiteX11" fmla="*/ 114649 w 2011188"/>
              <a:gd name="connsiteY11" fmla="*/ 299572 h 2077544"/>
              <a:gd name="connsiteX12" fmla="*/ 732960 w 2011188"/>
              <a:gd name="connsiteY12" fmla="*/ 498437 h 2077544"/>
              <a:gd name="connsiteX0" fmla="*/ 1913596 w 2011188"/>
              <a:gd name="connsiteY0" fmla="*/ 0 h 2086662"/>
              <a:gd name="connsiteX1" fmla="*/ 1980503 w 2011188"/>
              <a:gd name="connsiteY1" fmla="*/ 791737 h 2086662"/>
              <a:gd name="connsiteX2" fmla="*/ 1478698 w 2011188"/>
              <a:gd name="connsiteY2" fmla="*/ 1839951 h 2086662"/>
              <a:gd name="connsiteX3" fmla="*/ 1266825 w 2011188"/>
              <a:gd name="connsiteY3" fmla="*/ 1828800 h 2086662"/>
              <a:gd name="connsiteX4" fmla="*/ 753869 w 2011188"/>
              <a:gd name="connsiteY4" fmla="*/ 1628078 h 2086662"/>
              <a:gd name="connsiteX5" fmla="*/ 675810 w 2011188"/>
              <a:gd name="connsiteY5" fmla="*/ 1739590 h 2086662"/>
              <a:gd name="connsiteX6" fmla="*/ 787323 w 2011188"/>
              <a:gd name="connsiteY6" fmla="*/ 1884556 h 2086662"/>
              <a:gd name="connsiteX7" fmla="*/ 553147 w 2011188"/>
              <a:gd name="connsiteY7" fmla="*/ 1750741 h 2086662"/>
              <a:gd name="connsiteX8" fmla="*/ 114880 w 2011188"/>
              <a:gd name="connsiteY8" fmla="*/ 2026502 h 2086662"/>
              <a:gd name="connsiteX9" fmla="*/ 29040 w 2011188"/>
              <a:gd name="connsiteY9" fmla="*/ 1940312 h 2086662"/>
              <a:gd name="connsiteX10" fmla="*/ 0 w 2011188"/>
              <a:gd name="connsiteY10" fmla="*/ 523178 h 2086662"/>
              <a:gd name="connsiteX11" fmla="*/ 114649 w 2011188"/>
              <a:gd name="connsiteY11" fmla="*/ 299572 h 2086662"/>
              <a:gd name="connsiteX12" fmla="*/ 732960 w 2011188"/>
              <a:gd name="connsiteY12" fmla="*/ 498437 h 2086662"/>
              <a:gd name="connsiteX0" fmla="*/ 1913596 w 2011188"/>
              <a:gd name="connsiteY0" fmla="*/ 0 h 2089358"/>
              <a:gd name="connsiteX1" fmla="*/ 1980503 w 2011188"/>
              <a:gd name="connsiteY1" fmla="*/ 791737 h 2089358"/>
              <a:gd name="connsiteX2" fmla="*/ 1478698 w 2011188"/>
              <a:gd name="connsiteY2" fmla="*/ 1839951 h 2089358"/>
              <a:gd name="connsiteX3" fmla="*/ 1266825 w 2011188"/>
              <a:gd name="connsiteY3" fmla="*/ 1828800 h 2089358"/>
              <a:gd name="connsiteX4" fmla="*/ 753869 w 2011188"/>
              <a:gd name="connsiteY4" fmla="*/ 1628078 h 2089358"/>
              <a:gd name="connsiteX5" fmla="*/ 675810 w 2011188"/>
              <a:gd name="connsiteY5" fmla="*/ 1739590 h 2089358"/>
              <a:gd name="connsiteX6" fmla="*/ 787323 w 2011188"/>
              <a:gd name="connsiteY6" fmla="*/ 1884556 h 2089358"/>
              <a:gd name="connsiteX7" fmla="*/ 553147 w 2011188"/>
              <a:gd name="connsiteY7" fmla="*/ 1760266 h 2089358"/>
              <a:gd name="connsiteX8" fmla="*/ 114880 w 2011188"/>
              <a:gd name="connsiteY8" fmla="*/ 2026502 h 2089358"/>
              <a:gd name="connsiteX9" fmla="*/ 29040 w 2011188"/>
              <a:gd name="connsiteY9" fmla="*/ 1940312 h 2089358"/>
              <a:gd name="connsiteX10" fmla="*/ 0 w 2011188"/>
              <a:gd name="connsiteY10" fmla="*/ 523178 h 2089358"/>
              <a:gd name="connsiteX11" fmla="*/ 114649 w 2011188"/>
              <a:gd name="connsiteY11" fmla="*/ 299572 h 2089358"/>
              <a:gd name="connsiteX12" fmla="*/ 732960 w 2011188"/>
              <a:gd name="connsiteY12" fmla="*/ 498437 h 2089358"/>
              <a:gd name="connsiteX0" fmla="*/ 1913596 w 2011188"/>
              <a:gd name="connsiteY0" fmla="*/ 0 h 2089358"/>
              <a:gd name="connsiteX1" fmla="*/ 1980503 w 2011188"/>
              <a:gd name="connsiteY1" fmla="*/ 791737 h 2089358"/>
              <a:gd name="connsiteX2" fmla="*/ 1478698 w 2011188"/>
              <a:gd name="connsiteY2" fmla="*/ 1839951 h 2089358"/>
              <a:gd name="connsiteX3" fmla="*/ 1266825 w 2011188"/>
              <a:gd name="connsiteY3" fmla="*/ 1828800 h 2089358"/>
              <a:gd name="connsiteX4" fmla="*/ 753869 w 2011188"/>
              <a:gd name="connsiteY4" fmla="*/ 1628078 h 2089358"/>
              <a:gd name="connsiteX5" fmla="*/ 675810 w 2011188"/>
              <a:gd name="connsiteY5" fmla="*/ 1739590 h 2089358"/>
              <a:gd name="connsiteX6" fmla="*/ 787323 w 2011188"/>
              <a:gd name="connsiteY6" fmla="*/ 1884556 h 2089358"/>
              <a:gd name="connsiteX7" fmla="*/ 553147 w 2011188"/>
              <a:gd name="connsiteY7" fmla="*/ 1760266 h 2089358"/>
              <a:gd name="connsiteX8" fmla="*/ 114880 w 2011188"/>
              <a:gd name="connsiteY8" fmla="*/ 2026502 h 2089358"/>
              <a:gd name="connsiteX9" fmla="*/ 29040 w 2011188"/>
              <a:gd name="connsiteY9" fmla="*/ 1940312 h 2089358"/>
              <a:gd name="connsiteX10" fmla="*/ 0 w 2011188"/>
              <a:gd name="connsiteY10" fmla="*/ 523178 h 2089358"/>
              <a:gd name="connsiteX11" fmla="*/ 114649 w 2011188"/>
              <a:gd name="connsiteY11" fmla="*/ 299572 h 2089358"/>
              <a:gd name="connsiteX12" fmla="*/ 732960 w 2011188"/>
              <a:gd name="connsiteY12" fmla="*/ 498437 h 2089358"/>
              <a:gd name="connsiteX0" fmla="*/ 1913596 w 2011188"/>
              <a:gd name="connsiteY0" fmla="*/ 0 h 2037491"/>
              <a:gd name="connsiteX1" fmla="*/ 1980503 w 2011188"/>
              <a:gd name="connsiteY1" fmla="*/ 791737 h 2037491"/>
              <a:gd name="connsiteX2" fmla="*/ 1478698 w 2011188"/>
              <a:gd name="connsiteY2" fmla="*/ 1839951 h 2037491"/>
              <a:gd name="connsiteX3" fmla="*/ 1266825 w 2011188"/>
              <a:gd name="connsiteY3" fmla="*/ 1828800 h 2037491"/>
              <a:gd name="connsiteX4" fmla="*/ 753869 w 2011188"/>
              <a:gd name="connsiteY4" fmla="*/ 1628078 h 2037491"/>
              <a:gd name="connsiteX5" fmla="*/ 675810 w 2011188"/>
              <a:gd name="connsiteY5" fmla="*/ 1739590 h 2037491"/>
              <a:gd name="connsiteX6" fmla="*/ 787323 w 2011188"/>
              <a:gd name="connsiteY6" fmla="*/ 1884556 h 2037491"/>
              <a:gd name="connsiteX7" fmla="*/ 553147 w 2011188"/>
              <a:gd name="connsiteY7" fmla="*/ 1760266 h 2037491"/>
              <a:gd name="connsiteX8" fmla="*/ 114880 w 2011188"/>
              <a:gd name="connsiteY8" fmla="*/ 2026502 h 2037491"/>
              <a:gd name="connsiteX9" fmla="*/ 29040 w 2011188"/>
              <a:gd name="connsiteY9" fmla="*/ 1940312 h 2037491"/>
              <a:gd name="connsiteX10" fmla="*/ 0 w 2011188"/>
              <a:gd name="connsiteY10" fmla="*/ 523178 h 2037491"/>
              <a:gd name="connsiteX11" fmla="*/ 114649 w 2011188"/>
              <a:gd name="connsiteY11" fmla="*/ 299572 h 2037491"/>
              <a:gd name="connsiteX12" fmla="*/ 732960 w 2011188"/>
              <a:gd name="connsiteY12" fmla="*/ 498437 h 2037491"/>
              <a:gd name="connsiteX0" fmla="*/ 1913596 w 2011188"/>
              <a:gd name="connsiteY0" fmla="*/ 0 h 2037491"/>
              <a:gd name="connsiteX1" fmla="*/ 1980503 w 2011188"/>
              <a:gd name="connsiteY1" fmla="*/ 791737 h 2037491"/>
              <a:gd name="connsiteX2" fmla="*/ 1478698 w 2011188"/>
              <a:gd name="connsiteY2" fmla="*/ 1839951 h 2037491"/>
              <a:gd name="connsiteX3" fmla="*/ 1266825 w 2011188"/>
              <a:gd name="connsiteY3" fmla="*/ 1828800 h 2037491"/>
              <a:gd name="connsiteX4" fmla="*/ 777681 w 2011188"/>
              <a:gd name="connsiteY4" fmla="*/ 1618553 h 2037491"/>
              <a:gd name="connsiteX5" fmla="*/ 675810 w 2011188"/>
              <a:gd name="connsiteY5" fmla="*/ 1739590 h 2037491"/>
              <a:gd name="connsiteX6" fmla="*/ 787323 w 2011188"/>
              <a:gd name="connsiteY6" fmla="*/ 1884556 h 2037491"/>
              <a:gd name="connsiteX7" fmla="*/ 553147 w 2011188"/>
              <a:gd name="connsiteY7" fmla="*/ 1760266 h 2037491"/>
              <a:gd name="connsiteX8" fmla="*/ 114880 w 2011188"/>
              <a:gd name="connsiteY8" fmla="*/ 2026502 h 2037491"/>
              <a:gd name="connsiteX9" fmla="*/ 29040 w 2011188"/>
              <a:gd name="connsiteY9" fmla="*/ 1940312 h 2037491"/>
              <a:gd name="connsiteX10" fmla="*/ 0 w 2011188"/>
              <a:gd name="connsiteY10" fmla="*/ 523178 h 2037491"/>
              <a:gd name="connsiteX11" fmla="*/ 114649 w 2011188"/>
              <a:gd name="connsiteY11" fmla="*/ 299572 h 2037491"/>
              <a:gd name="connsiteX12" fmla="*/ 732960 w 2011188"/>
              <a:gd name="connsiteY12" fmla="*/ 498437 h 2037491"/>
              <a:gd name="connsiteX0" fmla="*/ 1913596 w 2011188"/>
              <a:gd name="connsiteY0" fmla="*/ 0 h 2037491"/>
              <a:gd name="connsiteX1" fmla="*/ 1980503 w 2011188"/>
              <a:gd name="connsiteY1" fmla="*/ 791737 h 2037491"/>
              <a:gd name="connsiteX2" fmla="*/ 1478698 w 2011188"/>
              <a:gd name="connsiteY2" fmla="*/ 1839951 h 2037491"/>
              <a:gd name="connsiteX3" fmla="*/ 1266825 w 2011188"/>
              <a:gd name="connsiteY3" fmla="*/ 1828800 h 2037491"/>
              <a:gd name="connsiteX4" fmla="*/ 791969 w 2011188"/>
              <a:gd name="connsiteY4" fmla="*/ 1599503 h 2037491"/>
              <a:gd name="connsiteX5" fmla="*/ 675810 w 2011188"/>
              <a:gd name="connsiteY5" fmla="*/ 1739590 h 2037491"/>
              <a:gd name="connsiteX6" fmla="*/ 787323 w 2011188"/>
              <a:gd name="connsiteY6" fmla="*/ 1884556 h 2037491"/>
              <a:gd name="connsiteX7" fmla="*/ 553147 w 2011188"/>
              <a:gd name="connsiteY7" fmla="*/ 1760266 h 2037491"/>
              <a:gd name="connsiteX8" fmla="*/ 114880 w 2011188"/>
              <a:gd name="connsiteY8" fmla="*/ 2026502 h 2037491"/>
              <a:gd name="connsiteX9" fmla="*/ 29040 w 2011188"/>
              <a:gd name="connsiteY9" fmla="*/ 1940312 h 2037491"/>
              <a:gd name="connsiteX10" fmla="*/ 0 w 2011188"/>
              <a:gd name="connsiteY10" fmla="*/ 523178 h 2037491"/>
              <a:gd name="connsiteX11" fmla="*/ 114649 w 2011188"/>
              <a:gd name="connsiteY11" fmla="*/ 299572 h 2037491"/>
              <a:gd name="connsiteX12" fmla="*/ 732960 w 2011188"/>
              <a:gd name="connsiteY12" fmla="*/ 498437 h 2037491"/>
              <a:gd name="connsiteX0" fmla="*/ 1913596 w 2011188"/>
              <a:gd name="connsiteY0" fmla="*/ 0 h 2037491"/>
              <a:gd name="connsiteX1" fmla="*/ 1980503 w 2011188"/>
              <a:gd name="connsiteY1" fmla="*/ 791737 h 2037491"/>
              <a:gd name="connsiteX2" fmla="*/ 1478698 w 2011188"/>
              <a:gd name="connsiteY2" fmla="*/ 1839951 h 2037491"/>
              <a:gd name="connsiteX3" fmla="*/ 1266825 w 2011188"/>
              <a:gd name="connsiteY3" fmla="*/ 1828800 h 2037491"/>
              <a:gd name="connsiteX4" fmla="*/ 791969 w 2011188"/>
              <a:gd name="connsiteY4" fmla="*/ 1599503 h 2037491"/>
              <a:gd name="connsiteX5" fmla="*/ 675810 w 2011188"/>
              <a:gd name="connsiteY5" fmla="*/ 1739590 h 2037491"/>
              <a:gd name="connsiteX6" fmla="*/ 787323 w 2011188"/>
              <a:gd name="connsiteY6" fmla="*/ 1884556 h 2037491"/>
              <a:gd name="connsiteX7" fmla="*/ 553147 w 2011188"/>
              <a:gd name="connsiteY7" fmla="*/ 1760266 h 2037491"/>
              <a:gd name="connsiteX8" fmla="*/ 114880 w 2011188"/>
              <a:gd name="connsiteY8" fmla="*/ 2026502 h 2037491"/>
              <a:gd name="connsiteX9" fmla="*/ 29040 w 2011188"/>
              <a:gd name="connsiteY9" fmla="*/ 1940312 h 2037491"/>
              <a:gd name="connsiteX10" fmla="*/ 0 w 2011188"/>
              <a:gd name="connsiteY10" fmla="*/ 523178 h 2037491"/>
              <a:gd name="connsiteX11" fmla="*/ 114649 w 2011188"/>
              <a:gd name="connsiteY11" fmla="*/ 299572 h 2037491"/>
              <a:gd name="connsiteX12" fmla="*/ 732960 w 2011188"/>
              <a:gd name="connsiteY12" fmla="*/ 498437 h 2037491"/>
              <a:gd name="connsiteX0" fmla="*/ 1913596 w 2011188"/>
              <a:gd name="connsiteY0" fmla="*/ 0 h 2037491"/>
              <a:gd name="connsiteX1" fmla="*/ 1980503 w 2011188"/>
              <a:gd name="connsiteY1" fmla="*/ 791737 h 2037491"/>
              <a:gd name="connsiteX2" fmla="*/ 1478698 w 2011188"/>
              <a:gd name="connsiteY2" fmla="*/ 1839951 h 2037491"/>
              <a:gd name="connsiteX3" fmla="*/ 1266825 w 2011188"/>
              <a:gd name="connsiteY3" fmla="*/ 1828800 h 2037491"/>
              <a:gd name="connsiteX4" fmla="*/ 791969 w 2011188"/>
              <a:gd name="connsiteY4" fmla="*/ 1599503 h 2037491"/>
              <a:gd name="connsiteX5" fmla="*/ 675810 w 2011188"/>
              <a:gd name="connsiteY5" fmla="*/ 1739590 h 2037491"/>
              <a:gd name="connsiteX6" fmla="*/ 787323 w 2011188"/>
              <a:gd name="connsiteY6" fmla="*/ 1884556 h 2037491"/>
              <a:gd name="connsiteX7" fmla="*/ 553147 w 2011188"/>
              <a:gd name="connsiteY7" fmla="*/ 1760266 h 2037491"/>
              <a:gd name="connsiteX8" fmla="*/ 114880 w 2011188"/>
              <a:gd name="connsiteY8" fmla="*/ 2026502 h 2037491"/>
              <a:gd name="connsiteX9" fmla="*/ 29040 w 2011188"/>
              <a:gd name="connsiteY9" fmla="*/ 1940312 h 2037491"/>
              <a:gd name="connsiteX10" fmla="*/ 0 w 2011188"/>
              <a:gd name="connsiteY10" fmla="*/ 523178 h 2037491"/>
              <a:gd name="connsiteX11" fmla="*/ 114649 w 2011188"/>
              <a:gd name="connsiteY11" fmla="*/ 299572 h 2037491"/>
              <a:gd name="connsiteX12" fmla="*/ 732960 w 2011188"/>
              <a:gd name="connsiteY12" fmla="*/ 498437 h 2037491"/>
              <a:gd name="connsiteX0" fmla="*/ 1913596 w 1993365"/>
              <a:gd name="connsiteY0" fmla="*/ 0 h 2037491"/>
              <a:gd name="connsiteX1" fmla="*/ 1956691 w 1993365"/>
              <a:gd name="connsiteY1" fmla="*/ 786974 h 2037491"/>
              <a:gd name="connsiteX2" fmla="*/ 1478698 w 1993365"/>
              <a:gd name="connsiteY2" fmla="*/ 1839951 h 2037491"/>
              <a:gd name="connsiteX3" fmla="*/ 1266825 w 1993365"/>
              <a:gd name="connsiteY3" fmla="*/ 1828800 h 2037491"/>
              <a:gd name="connsiteX4" fmla="*/ 791969 w 1993365"/>
              <a:gd name="connsiteY4" fmla="*/ 1599503 h 2037491"/>
              <a:gd name="connsiteX5" fmla="*/ 675810 w 1993365"/>
              <a:gd name="connsiteY5" fmla="*/ 1739590 h 2037491"/>
              <a:gd name="connsiteX6" fmla="*/ 787323 w 1993365"/>
              <a:gd name="connsiteY6" fmla="*/ 1884556 h 2037491"/>
              <a:gd name="connsiteX7" fmla="*/ 553147 w 1993365"/>
              <a:gd name="connsiteY7" fmla="*/ 1760266 h 2037491"/>
              <a:gd name="connsiteX8" fmla="*/ 114880 w 1993365"/>
              <a:gd name="connsiteY8" fmla="*/ 2026502 h 2037491"/>
              <a:gd name="connsiteX9" fmla="*/ 29040 w 1993365"/>
              <a:gd name="connsiteY9" fmla="*/ 1940312 h 2037491"/>
              <a:gd name="connsiteX10" fmla="*/ 0 w 1993365"/>
              <a:gd name="connsiteY10" fmla="*/ 523178 h 2037491"/>
              <a:gd name="connsiteX11" fmla="*/ 114649 w 1993365"/>
              <a:gd name="connsiteY11" fmla="*/ 299572 h 2037491"/>
              <a:gd name="connsiteX12" fmla="*/ 732960 w 1993365"/>
              <a:gd name="connsiteY12" fmla="*/ 498437 h 2037491"/>
              <a:gd name="connsiteX0" fmla="*/ 1913596 w 2006029"/>
              <a:gd name="connsiteY0" fmla="*/ 0 h 2037491"/>
              <a:gd name="connsiteX1" fmla="*/ 1956691 w 2006029"/>
              <a:gd name="connsiteY1" fmla="*/ 786974 h 2037491"/>
              <a:gd name="connsiteX2" fmla="*/ 1478698 w 2006029"/>
              <a:gd name="connsiteY2" fmla="*/ 1839951 h 2037491"/>
              <a:gd name="connsiteX3" fmla="*/ 1266825 w 2006029"/>
              <a:gd name="connsiteY3" fmla="*/ 1828800 h 2037491"/>
              <a:gd name="connsiteX4" fmla="*/ 791969 w 2006029"/>
              <a:gd name="connsiteY4" fmla="*/ 1599503 h 2037491"/>
              <a:gd name="connsiteX5" fmla="*/ 675810 w 2006029"/>
              <a:gd name="connsiteY5" fmla="*/ 1739590 h 2037491"/>
              <a:gd name="connsiteX6" fmla="*/ 787323 w 2006029"/>
              <a:gd name="connsiteY6" fmla="*/ 1884556 h 2037491"/>
              <a:gd name="connsiteX7" fmla="*/ 553147 w 2006029"/>
              <a:gd name="connsiteY7" fmla="*/ 1760266 h 2037491"/>
              <a:gd name="connsiteX8" fmla="*/ 114880 w 2006029"/>
              <a:gd name="connsiteY8" fmla="*/ 2026502 h 2037491"/>
              <a:gd name="connsiteX9" fmla="*/ 29040 w 2006029"/>
              <a:gd name="connsiteY9" fmla="*/ 1940312 h 2037491"/>
              <a:gd name="connsiteX10" fmla="*/ 0 w 2006029"/>
              <a:gd name="connsiteY10" fmla="*/ 523178 h 2037491"/>
              <a:gd name="connsiteX11" fmla="*/ 114649 w 2006029"/>
              <a:gd name="connsiteY11" fmla="*/ 299572 h 2037491"/>
              <a:gd name="connsiteX12" fmla="*/ 732960 w 2006029"/>
              <a:gd name="connsiteY12" fmla="*/ 498437 h 2037491"/>
              <a:gd name="connsiteX0" fmla="*/ 1913596 w 1986813"/>
              <a:gd name="connsiteY0" fmla="*/ 0 h 2037491"/>
              <a:gd name="connsiteX1" fmla="*/ 1928116 w 1986813"/>
              <a:gd name="connsiteY1" fmla="*/ 896511 h 2037491"/>
              <a:gd name="connsiteX2" fmla="*/ 1478698 w 1986813"/>
              <a:gd name="connsiteY2" fmla="*/ 1839951 h 2037491"/>
              <a:gd name="connsiteX3" fmla="*/ 1266825 w 1986813"/>
              <a:gd name="connsiteY3" fmla="*/ 1828800 h 2037491"/>
              <a:gd name="connsiteX4" fmla="*/ 791969 w 1986813"/>
              <a:gd name="connsiteY4" fmla="*/ 1599503 h 2037491"/>
              <a:gd name="connsiteX5" fmla="*/ 675810 w 1986813"/>
              <a:gd name="connsiteY5" fmla="*/ 1739590 h 2037491"/>
              <a:gd name="connsiteX6" fmla="*/ 787323 w 1986813"/>
              <a:gd name="connsiteY6" fmla="*/ 1884556 h 2037491"/>
              <a:gd name="connsiteX7" fmla="*/ 553147 w 1986813"/>
              <a:gd name="connsiteY7" fmla="*/ 1760266 h 2037491"/>
              <a:gd name="connsiteX8" fmla="*/ 114880 w 1986813"/>
              <a:gd name="connsiteY8" fmla="*/ 2026502 h 2037491"/>
              <a:gd name="connsiteX9" fmla="*/ 29040 w 1986813"/>
              <a:gd name="connsiteY9" fmla="*/ 1940312 h 2037491"/>
              <a:gd name="connsiteX10" fmla="*/ 0 w 1986813"/>
              <a:gd name="connsiteY10" fmla="*/ 523178 h 2037491"/>
              <a:gd name="connsiteX11" fmla="*/ 114649 w 1986813"/>
              <a:gd name="connsiteY11" fmla="*/ 299572 h 2037491"/>
              <a:gd name="connsiteX12" fmla="*/ 732960 w 1986813"/>
              <a:gd name="connsiteY12" fmla="*/ 498437 h 2037491"/>
              <a:gd name="connsiteX0" fmla="*/ 1913596 w 1973071"/>
              <a:gd name="connsiteY0" fmla="*/ 0 h 2037491"/>
              <a:gd name="connsiteX1" fmla="*/ 1904304 w 1973071"/>
              <a:gd name="connsiteY1" fmla="*/ 939374 h 2037491"/>
              <a:gd name="connsiteX2" fmla="*/ 1478698 w 1973071"/>
              <a:gd name="connsiteY2" fmla="*/ 1839951 h 2037491"/>
              <a:gd name="connsiteX3" fmla="*/ 1266825 w 1973071"/>
              <a:gd name="connsiteY3" fmla="*/ 1828800 h 2037491"/>
              <a:gd name="connsiteX4" fmla="*/ 791969 w 1973071"/>
              <a:gd name="connsiteY4" fmla="*/ 1599503 h 2037491"/>
              <a:gd name="connsiteX5" fmla="*/ 675810 w 1973071"/>
              <a:gd name="connsiteY5" fmla="*/ 1739590 h 2037491"/>
              <a:gd name="connsiteX6" fmla="*/ 787323 w 1973071"/>
              <a:gd name="connsiteY6" fmla="*/ 1884556 h 2037491"/>
              <a:gd name="connsiteX7" fmla="*/ 553147 w 1973071"/>
              <a:gd name="connsiteY7" fmla="*/ 1760266 h 2037491"/>
              <a:gd name="connsiteX8" fmla="*/ 114880 w 1973071"/>
              <a:gd name="connsiteY8" fmla="*/ 2026502 h 2037491"/>
              <a:gd name="connsiteX9" fmla="*/ 29040 w 1973071"/>
              <a:gd name="connsiteY9" fmla="*/ 1940312 h 2037491"/>
              <a:gd name="connsiteX10" fmla="*/ 0 w 1973071"/>
              <a:gd name="connsiteY10" fmla="*/ 523178 h 2037491"/>
              <a:gd name="connsiteX11" fmla="*/ 114649 w 1973071"/>
              <a:gd name="connsiteY11" fmla="*/ 299572 h 2037491"/>
              <a:gd name="connsiteX12" fmla="*/ 732960 w 1973071"/>
              <a:gd name="connsiteY12" fmla="*/ 498437 h 2037491"/>
              <a:gd name="connsiteX0" fmla="*/ 1913596 w 1971232"/>
              <a:gd name="connsiteY0" fmla="*/ 0 h 2037491"/>
              <a:gd name="connsiteX1" fmla="*/ 1904304 w 1971232"/>
              <a:gd name="connsiteY1" fmla="*/ 939374 h 2037491"/>
              <a:gd name="connsiteX2" fmla="*/ 1478698 w 1971232"/>
              <a:gd name="connsiteY2" fmla="*/ 1839951 h 2037491"/>
              <a:gd name="connsiteX3" fmla="*/ 1266825 w 1971232"/>
              <a:gd name="connsiteY3" fmla="*/ 1828800 h 2037491"/>
              <a:gd name="connsiteX4" fmla="*/ 791969 w 1971232"/>
              <a:gd name="connsiteY4" fmla="*/ 1599503 h 2037491"/>
              <a:gd name="connsiteX5" fmla="*/ 675810 w 1971232"/>
              <a:gd name="connsiteY5" fmla="*/ 1739590 h 2037491"/>
              <a:gd name="connsiteX6" fmla="*/ 787323 w 1971232"/>
              <a:gd name="connsiteY6" fmla="*/ 1884556 h 2037491"/>
              <a:gd name="connsiteX7" fmla="*/ 553147 w 1971232"/>
              <a:gd name="connsiteY7" fmla="*/ 1760266 h 2037491"/>
              <a:gd name="connsiteX8" fmla="*/ 114880 w 1971232"/>
              <a:gd name="connsiteY8" fmla="*/ 2026502 h 2037491"/>
              <a:gd name="connsiteX9" fmla="*/ 29040 w 1971232"/>
              <a:gd name="connsiteY9" fmla="*/ 1940312 h 2037491"/>
              <a:gd name="connsiteX10" fmla="*/ 0 w 1971232"/>
              <a:gd name="connsiteY10" fmla="*/ 523178 h 2037491"/>
              <a:gd name="connsiteX11" fmla="*/ 114649 w 1971232"/>
              <a:gd name="connsiteY11" fmla="*/ 299572 h 2037491"/>
              <a:gd name="connsiteX12" fmla="*/ 732960 w 1971232"/>
              <a:gd name="connsiteY12" fmla="*/ 498437 h 2037491"/>
              <a:gd name="connsiteX0" fmla="*/ 1913596 w 1973750"/>
              <a:gd name="connsiteY0" fmla="*/ 0 h 2037491"/>
              <a:gd name="connsiteX1" fmla="*/ 1909067 w 1973750"/>
              <a:gd name="connsiteY1" fmla="*/ 967949 h 2037491"/>
              <a:gd name="connsiteX2" fmla="*/ 1478698 w 1973750"/>
              <a:gd name="connsiteY2" fmla="*/ 1839951 h 2037491"/>
              <a:gd name="connsiteX3" fmla="*/ 1266825 w 1973750"/>
              <a:gd name="connsiteY3" fmla="*/ 1828800 h 2037491"/>
              <a:gd name="connsiteX4" fmla="*/ 791969 w 1973750"/>
              <a:gd name="connsiteY4" fmla="*/ 1599503 h 2037491"/>
              <a:gd name="connsiteX5" fmla="*/ 675810 w 1973750"/>
              <a:gd name="connsiteY5" fmla="*/ 1739590 h 2037491"/>
              <a:gd name="connsiteX6" fmla="*/ 787323 w 1973750"/>
              <a:gd name="connsiteY6" fmla="*/ 1884556 h 2037491"/>
              <a:gd name="connsiteX7" fmla="*/ 553147 w 1973750"/>
              <a:gd name="connsiteY7" fmla="*/ 1760266 h 2037491"/>
              <a:gd name="connsiteX8" fmla="*/ 114880 w 1973750"/>
              <a:gd name="connsiteY8" fmla="*/ 2026502 h 2037491"/>
              <a:gd name="connsiteX9" fmla="*/ 29040 w 1973750"/>
              <a:gd name="connsiteY9" fmla="*/ 1940312 h 2037491"/>
              <a:gd name="connsiteX10" fmla="*/ 0 w 1973750"/>
              <a:gd name="connsiteY10" fmla="*/ 523178 h 2037491"/>
              <a:gd name="connsiteX11" fmla="*/ 114649 w 1973750"/>
              <a:gd name="connsiteY11" fmla="*/ 299572 h 2037491"/>
              <a:gd name="connsiteX12" fmla="*/ 732960 w 1973750"/>
              <a:gd name="connsiteY12" fmla="*/ 498437 h 2037491"/>
              <a:gd name="connsiteX0" fmla="*/ 1913596 w 1964674"/>
              <a:gd name="connsiteY0" fmla="*/ 0 h 2037491"/>
              <a:gd name="connsiteX1" fmla="*/ 1909067 w 1964674"/>
              <a:gd name="connsiteY1" fmla="*/ 967949 h 2037491"/>
              <a:gd name="connsiteX2" fmla="*/ 1478698 w 1964674"/>
              <a:gd name="connsiteY2" fmla="*/ 1839951 h 2037491"/>
              <a:gd name="connsiteX3" fmla="*/ 1266825 w 1964674"/>
              <a:gd name="connsiteY3" fmla="*/ 1828800 h 2037491"/>
              <a:gd name="connsiteX4" fmla="*/ 791969 w 1964674"/>
              <a:gd name="connsiteY4" fmla="*/ 1599503 h 2037491"/>
              <a:gd name="connsiteX5" fmla="*/ 675810 w 1964674"/>
              <a:gd name="connsiteY5" fmla="*/ 1739590 h 2037491"/>
              <a:gd name="connsiteX6" fmla="*/ 787323 w 1964674"/>
              <a:gd name="connsiteY6" fmla="*/ 1884556 h 2037491"/>
              <a:gd name="connsiteX7" fmla="*/ 553147 w 1964674"/>
              <a:gd name="connsiteY7" fmla="*/ 1760266 h 2037491"/>
              <a:gd name="connsiteX8" fmla="*/ 114880 w 1964674"/>
              <a:gd name="connsiteY8" fmla="*/ 2026502 h 2037491"/>
              <a:gd name="connsiteX9" fmla="*/ 29040 w 1964674"/>
              <a:gd name="connsiteY9" fmla="*/ 1940312 h 2037491"/>
              <a:gd name="connsiteX10" fmla="*/ 0 w 1964674"/>
              <a:gd name="connsiteY10" fmla="*/ 523178 h 2037491"/>
              <a:gd name="connsiteX11" fmla="*/ 114649 w 1964674"/>
              <a:gd name="connsiteY11" fmla="*/ 299572 h 2037491"/>
              <a:gd name="connsiteX12" fmla="*/ 732960 w 1964674"/>
              <a:gd name="connsiteY12" fmla="*/ 498437 h 2037491"/>
              <a:gd name="connsiteX0" fmla="*/ 1913596 w 1964674"/>
              <a:gd name="connsiteY0" fmla="*/ 0 h 2037491"/>
              <a:gd name="connsiteX1" fmla="*/ 1909067 w 1964674"/>
              <a:gd name="connsiteY1" fmla="*/ 967949 h 2037491"/>
              <a:gd name="connsiteX2" fmla="*/ 1478698 w 1964674"/>
              <a:gd name="connsiteY2" fmla="*/ 1839951 h 2037491"/>
              <a:gd name="connsiteX3" fmla="*/ 1266825 w 1964674"/>
              <a:gd name="connsiteY3" fmla="*/ 1828800 h 2037491"/>
              <a:gd name="connsiteX4" fmla="*/ 791969 w 1964674"/>
              <a:gd name="connsiteY4" fmla="*/ 1599503 h 2037491"/>
              <a:gd name="connsiteX5" fmla="*/ 675810 w 1964674"/>
              <a:gd name="connsiteY5" fmla="*/ 1739590 h 2037491"/>
              <a:gd name="connsiteX6" fmla="*/ 787323 w 1964674"/>
              <a:gd name="connsiteY6" fmla="*/ 1884556 h 2037491"/>
              <a:gd name="connsiteX7" fmla="*/ 553147 w 1964674"/>
              <a:gd name="connsiteY7" fmla="*/ 1760266 h 2037491"/>
              <a:gd name="connsiteX8" fmla="*/ 114880 w 1964674"/>
              <a:gd name="connsiteY8" fmla="*/ 2026502 h 2037491"/>
              <a:gd name="connsiteX9" fmla="*/ 29040 w 1964674"/>
              <a:gd name="connsiteY9" fmla="*/ 1940312 h 2037491"/>
              <a:gd name="connsiteX10" fmla="*/ 0 w 1964674"/>
              <a:gd name="connsiteY10" fmla="*/ 523178 h 2037491"/>
              <a:gd name="connsiteX11" fmla="*/ 114649 w 1964674"/>
              <a:gd name="connsiteY11" fmla="*/ 299572 h 2037491"/>
              <a:gd name="connsiteX12" fmla="*/ 732960 w 1964674"/>
              <a:gd name="connsiteY12" fmla="*/ 498437 h 2037491"/>
              <a:gd name="connsiteX0" fmla="*/ 1913596 w 1991220"/>
              <a:gd name="connsiteY0" fmla="*/ 0 h 2037491"/>
              <a:gd name="connsiteX1" fmla="*/ 1909067 w 1991220"/>
              <a:gd name="connsiteY1" fmla="*/ 967949 h 2037491"/>
              <a:gd name="connsiteX2" fmla="*/ 1478698 w 1991220"/>
              <a:gd name="connsiteY2" fmla="*/ 1839951 h 2037491"/>
              <a:gd name="connsiteX3" fmla="*/ 1266825 w 1991220"/>
              <a:gd name="connsiteY3" fmla="*/ 1828800 h 2037491"/>
              <a:gd name="connsiteX4" fmla="*/ 791969 w 1991220"/>
              <a:gd name="connsiteY4" fmla="*/ 1599503 h 2037491"/>
              <a:gd name="connsiteX5" fmla="*/ 675810 w 1991220"/>
              <a:gd name="connsiteY5" fmla="*/ 1739590 h 2037491"/>
              <a:gd name="connsiteX6" fmla="*/ 787323 w 1991220"/>
              <a:gd name="connsiteY6" fmla="*/ 1884556 h 2037491"/>
              <a:gd name="connsiteX7" fmla="*/ 553147 w 1991220"/>
              <a:gd name="connsiteY7" fmla="*/ 1760266 h 2037491"/>
              <a:gd name="connsiteX8" fmla="*/ 114880 w 1991220"/>
              <a:gd name="connsiteY8" fmla="*/ 2026502 h 2037491"/>
              <a:gd name="connsiteX9" fmla="*/ 29040 w 1991220"/>
              <a:gd name="connsiteY9" fmla="*/ 1940312 h 2037491"/>
              <a:gd name="connsiteX10" fmla="*/ 0 w 1991220"/>
              <a:gd name="connsiteY10" fmla="*/ 523178 h 2037491"/>
              <a:gd name="connsiteX11" fmla="*/ 114649 w 1991220"/>
              <a:gd name="connsiteY11" fmla="*/ 299572 h 2037491"/>
              <a:gd name="connsiteX12" fmla="*/ 732960 w 1991220"/>
              <a:gd name="connsiteY12" fmla="*/ 498437 h 2037491"/>
              <a:gd name="connsiteX0" fmla="*/ 1913596 w 1991220"/>
              <a:gd name="connsiteY0" fmla="*/ 0 h 2037491"/>
              <a:gd name="connsiteX1" fmla="*/ 1909067 w 1991220"/>
              <a:gd name="connsiteY1" fmla="*/ 967949 h 2037491"/>
              <a:gd name="connsiteX2" fmla="*/ 1478698 w 1991220"/>
              <a:gd name="connsiteY2" fmla="*/ 1839951 h 2037491"/>
              <a:gd name="connsiteX3" fmla="*/ 1266825 w 1991220"/>
              <a:gd name="connsiteY3" fmla="*/ 1828800 h 2037491"/>
              <a:gd name="connsiteX4" fmla="*/ 791969 w 1991220"/>
              <a:gd name="connsiteY4" fmla="*/ 1599503 h 2037491"/>
              <a:gd name="connsiteX5" fmla="*/ 675810 w 1991220"/>
              <a:gd name="connsiteY5" fmla="*/ 1739590 h 2037491"/>
              <a:gd name="connsiteX6" fmla="*/ 787323 w 1991220"/>
              <a:gd name="connsiteY6" fmla="*/ 1884556 h 2037491"/>
              <a:gd name="connsiteX7" fmla="*/ 553147 w 1991220"/>
              <a:gd name="connsiteY7" fmla="*/ 1760266 h 2037491"/>
              <a:gd name="connsiteX8" fmla="*/ 114880 w 1991220"/>
              <a:gd name="connsiteY8" fmla="*/ 2026502 h 2037491"/>
              <a:gd name="connsiteX9" fmla="*/ 29040 w 1991220"/>
              <a:gd name="connsiteY9" fmla="*/ 1940312 h 2037491"/>
              <a:gd name="connsiteX10" fmla="*/ 0 w 1991220"/>
              <a:gd name="connsiteY10" fmla="*/ 523178 h 2037491"/>
              <a:gd name="connsiteX11" fmla="*/ 114649 w 1991220"/>
              <a:gd name="connsiteY11" fmla="*/ 299572 h 2037491"/>
              <a:gd name="connsiteX12" fmla="*/ 732960 w 1991220"/>
              <a:gd name="connsiteY12" fmla="*/ 498437 h 2037491"/>
              <a:gd name="connsiteX0" fmla="*/ 1913596 w 1991220"/>
              <a:gd name="connsiteY0" fmla="*/ 0 h 2037491"/>
              <a:gd name="connsiteX1" fmla="*/ 1909067 w 1991220"/>
              <a:gd name="connsiteY1" fmla="*/ 967949 h 2037491"/>
              <a:gd name="connsiteX2" fmla="*/ 1478698 w 1991220"/>
              <a:gd name="connsiteY2" fmla="*/ 1839951 h 2037491"/>
              <a:gd name="connsiteX3" fmla="*/ 1266825 w 1991220"/>
              <a:gd name="connsiteY3" fmla="*/ 1843087 h 2037491"/>
              <a:gd name="connsiteX4" fmla="*/ 791969 w 1991220"/>
              <a:gd name="connsiteY4" fmla="*/ 1599503 h 2037491"/>
              <a:gd name="connsiteX5" fmla="*/ 675810 w 1991220"/>
              <a:gd name="connsiteY5" fmla="*/ 1739590 h 2037491"/>
              <a:gd name="connsiteX6" fmla="*/ 787323 w 1991220"/>
              <a:gd name="connsiteY6" fmla="*/ 1884556 h 2037491"/>
              <a:gd name="connsiteX7" fmla="*/ 553147 w 1991220"/>
              <a:gd name="connsiteY7" fmla="*/ 1760266 h 2037491"/>
              <a:gd name="connsiteX8" fmla="*/ 114880 w 1991220"/>
              <a:gd name="connsiteY8" fmla="*/ 2026502 h 2037491"/>
              <a:gd name="connsiteX9" fmla="*/ 29040 w 1991220"/>
              <a:gd name="connsiteY9" fmla="*/ 1940312 h 2037491"/>
              <a:gd name="connsiteX10" fmla="*/ 0 w 1991220"/>
              <a:gd name="connsiteY10" fmla="*/ 523178 h 2037491"/>
              <a:gd name="connsiteX11" fmla="*/ 114649 w 1991220"/>
              <a:gd name="connsiteY11" fmla="*/ 299572 h 2037491"/>
              <a:gd name="connsiteX12" fmla="*/ 732960 w 1991220"/>
              <a:gd name="connsiteY12" fmla="*/ 498437 h 2037491"/>
              <a:gd name="connsiteX0" fmla="*/ 1913596 w 1991220"/>
              <a:gd name="connsiteY0" fmla="*/ 0 h 2037491"/>
              <a:gd name="connsiteX1" fmla="*/ 1909067 w 1991220"/>
              <a:gd name="connsiteY1" fmla="*/ 967949 h 2037491"/>
              <a:gd name="connsiteX2" fmla="*/ 1478698 w 1991220"/>
              <a:gd name="connsiteY2" fmla="*/ 1839951 h 2037491"/>
              <a:gd name="connsiteX3" fmla="*/ 1266825 w 1991220"/>
              <a:gd name="connsiteY3" fmla="*/ 1843087 h 2037491"/>
              <a:gd name="connsiteX4" fmla="*/ 791969 w 1991220"/>
              <a:gd name="connsiteY4" fmla="*/ 1599503 h 2037491"/>
              <a:gd name="connsiteX5" fmla="*/ 675810 w 1991220"/>
              <a:gd name="connsiteY5" fmla="*/ 1739590 h 2037491"/>
              <a:gd name="connsiteX6" fmla="*/ 787323 w 1991220"/>
              <a:gd name="connsiteY6" fmla="*/ 1884556 h 2037491"/>
              <a:gd name="connsiteX7" fmla="*/ 553147 w 1991220"/>
              <a:gd name="connsiteY7" fmla="*/ 1760266 h 2037491"/>
              <a:gd name="connsiteX8" fmla="*/ 114880 w 1991220"/>
              <a:gd name="connsiteY8" fmla="*/ 2026502 h 2037491"/>
              <a:gd name="connsiteX9" fmla="*/ 29040 w 1991220"/>
              <a:gd name="connsiteY9" fmla="*/ 1940312 h 2037491"/>
              <a:gd name="connsiteX10" fmla="*/ 0 w 1991220"/>
              <a:gd name="connsiteY10" fmla="*/ 523178 h 2037491"/>
              <a:gd name="connsiteX11" fmla="*/ 114649 w 1991220"/>
              <a:gd name="connsiteY11" fmla="*/ 299572 h 2037491"/>
              <a:gd name="connsiteX12" fmla="*/ 732960 w 1991220"/>
              <a:gd name="connsiteY12" fmla="*/ 498437 h 2037491"/>
              <a:gd name="connsiteX0" fmla="*/ 1913596 w 1977486"/>
              <a:gd name="connsiteY0" fmla="*/ 0 h 2037491"/>
              <a:gd name="connsiteX1" fmla="*/ 1909067 w 1977486"/>
              <a:gd name="connsiteY1" fmla="*/ 967949 h 2037491"/>
              <a:gd name="connsiteX2" fmla="*/ 1478698 w 1977486"/>
              <a:gd name="connsiteY2" fmla="*/ 1839951 h 2037491"/>
              <a:gd name="connsiteX3" fmla="*/ 1266825 w 1977486"/>
              <a:gd name="connsiteY3" fmla="*/ 1843087 h 2037491"/>
              <a:gd name="connsiteX4" fmla="*/ 791969 w 1977486"/>
              <a:gd name="connsiteY4" fmla="*/ 1599503 h 2037491"/>
              <a:gd name="connsiteX5" fmla="*/ 675810 w 1977486"/>
              <a:gd name="connsiteY5" fmla="*/ 1739590 h 2037491"/>
              <a:gd name="connsiteX6" fmla="*/ 787323 w 1977486"/>
              <a:gd name="connsiteY6" fmla="*/ 1884556 h 2037491"/>
              <a:gd name="connsiteX7" fmla="*/ 553147 w 1977486"/>
              <a:gd name="connsiteY7" fmla="*/ 1760266 h 2037491"/>
              <a:gd name="connsiteX8" fmla="*/ 114880 w 1977486"/>
              <a:gd name="connsiteY8" fmla="*/ 2026502 h 2037491"/>
              <a:gd name="connsiteX9" fmla="*/ 29040 w 1977486"/>
              <a:gd name="connsiteY9" fmla="*/ 1940312 h 2037491"/>
              <a:gd name="connsiteX10" fmla="*/ 0 w 1977486"/>
              <a:gd name="connsiteY10" fmla="*/ 523178 h 2037491"/>
              <a:gd name="connsiteX11" fmla="*/ 114649 w 1977486"/>
              <a:gd name="connsiteY11" fmla="*/ 299572 h 2037491"/>
              <a:gd name="connsiteX12" fmla="*/ 732960 w 1977486"/>
              <a:gd name="connsiteY12" fmla="*/ 498437 h 2037491"/>
              <a:gd name="connsiteX0" fmla="*/ 1937409 w 1960188"/>
              <a:gd name="connsiteY0" fmla="*/ 0 h 2070828"/>
              <a:gd name="connsiteX1" fmla="*/ 1909067 w 1960188"/>
              <a:gd name="connsiteY1" fmla="*/ 1001286 h 2070828"/>
              <a:gd name="connsiteX2" fmla="*/ 1478698 w 1960188"/>
              <a:gd name="connsiteY2" fmla="*/ 1873288 h 2070828"/>
              <a:gd name="connsiteX3" fmla="*/ 1266825 w 1960188"/>
              <a:gd name="connsiteY3" fmla="*/ 1876424 h 2070828"/>
              <a:gd name="connsiteX4" fmla="*/ 791969 w 1960188"/>
              <a:gd name="connsiteY4" fmla="*/ 1632840 h 2070828"/>
              <a:gd name="connsiteX5" fmla="*/ 675810 w 1960188"/>
              <a:gd name="connsiteY5" fmla="*/ 1772927 h 2070828"/>
              <a:gd name="connsiteX6" fmla="*/ 787323 w 1960188"/>
              <a:gd name="connsiteY6" fmla="*/ 1917893 h 2070828"/>
              <a:gd name="connsiteX7" fmla="*/ 553147 w 1960188"/>
              <a:gd name="connsiteY7" fmla="*/ 1793603 h 2070828"/>
              <a:gd name="connsiteX8" fmla="*/ 114880 w 1960188"/>
              <a:gd name="connsiteY8" fmla="*/ 2059839 h 2070828"/>
              <a:gd name="connsiteX9" fmla="*/ 29040 w 1960188"/>
              <a:gd name="connsiteY9" fmla="*/ 1973649 h 2070828"/>
              <a:gd name="connsiteX10" fmla="*/ 0 w 1960188"/>
              <a:gd name="connsiteY10" fmla="*/ 556515 h 2070828"/>
              <a:gd name="connsiteX11" fmla="*/ 114649 w 1960188"/>
              <a:gd name="connsiteY11" fmla="*/ 332909 h 2070828"/>
              <a:gd name="connsiteX12" fmla="*/ 732960 w 1960188"/>
              <a:gd name="connsiteY12" fmla="*/ 531774 h 2070828"/>
              <a:gd name="connsiteX0" fmla="*/ 1937409 w 1985287"/>
              <a:gd name="connsiteY0" fmla="*/ 0 h 2070828"/>
              <a:gd name="connsiteX1" fmla="*/ 1909067 w 1985287"/>
              <a:gd name="connsiteY1" fmla="*/ 1001286 h 2070828"/>
              <a:gd name="connsiteX2" fmla="*/ 1478698 w 1985287"/>
              <a:gd name="connsiteY2" fmla="*/ 1873288 h 2070828"/>
              <a:gd name="connsiteX3" fmla="*/ 1266825 w 1985287"/>
              <a:gd name="connsiteY3" fmla="*/ 1876424 h 2070828"/>
              <a:gd name="connsiteX4" fmla="*/ 791969 w 1985287"/>
              <a:gd name="connsiteY4" fmla="*/ 1632840 h 2070828"/>
              <a:gd name="connsiteX5" fmla="*/ 675810 w 1985287"/>
              <a:gd name="connsiteY5" fmla="*/ 1772927 h 2070828"/>
              <a:gd name="connsiteX6" fmla="*/ 787323 w 1985287"/>
              <a:gd name="connsiteY6" fmla="*/ 1917893 h 2070828"/>
              <a:gd name="connsiteX7" fmla="*/ 553147 w 1985287"/>
              <a:gd name="connsiteY7" fmla="*/ 1793603 h 2070828"/>
              <a:gd name="connsiteX8" fmla="*/ 114880 w 1985287"/>
              <a:gd name="connsiteY8" fmla="*/ 2059839 h 2070828"/>
              <a:gd name="connsiteX9" fmla="*/ 29040 w 1985287"/>
              <a:gd name="connsiteY9" fmla="*/ 1973649 h 2070828"/>
              <a:gd name="connsiteX10" fmla="*/ 0 w 1985287"/>
              <a:gd name="connsiteY10" fmla="*/ 556515 h 2070828"/>
              <a:gd name="connsiteX11" fmla="*/ 114649 w 1985287"/>
              <a:gd name="connsiteY11" fmla="*/ 332909 h 2070828"/>
              <a:gd name="connsiteX12" fmla="*/ 732960 w 1985287"/>
              <a:gd name="connsiteY12" fmla="*/ 531774 h 2070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985287" h="2070828">
                <a:moveTo>
                  <a:pt x="1937409" y="0"/>
                </a:moveTo>
                <a:cubicBezTo>
                  <a:pt x="1959479" y="318739"/>
                  <a:pt x="2047431" y="698596"/>
                  <a:pt x="1909067" y="1001286"/>
                </a:cubicBezTo>
                <a:cubicBezTo>
                  <a:pt x="1770703" y="1303976"/>
                  <a:pt x="1514301" y="1808395"/>
                  <a:pt x="1478698" y="1873288"/>
                </a:cubicBezTo>
                <a:cubicBezTo>
                  <a:pt x="1443095" y="1938181"/>
                  <a:pt x="1376518" y="1930786"/>
                  <a:pt x="1266825" y="1876424"/>
                </a:cubicBezTo>
                <a:cubicBezTo>
                  <a:pt x="1157132" y="1822062"/>
                  <a:pt x="890471" y="1650089"/>
                  <a:pt x="791969" y="1632840"/>
                </a:cubicBezTo>
                <a:cubicBezTo>
                  <a:pt x="693467" y="1615591"/>
                  <a:pt x="676584" y="1725418"/>
                  <a:pt x="675810" y="1772927"/>
                </a:cubicBezTo>
                <a:cubicBezTo>
                  <a:pt x="675036" y="1820436"/>
                  <a:pt x="807767" y="1914447"/>
                  <a:pt x="787323" y="1917893"/>
                </a:cubicBezTo>
                <a:cubicBezTo>
                  <a:pt x="766879" y="1921339"/>
                  <a:pt x="650934" y="1746133"/>
                  <a:pt x="553147" y="1793603"/>
                </a:cubicBezTo>
                <a:cubicBezTo>
                  <a:pt x="455360" y="1841073"/>
                  <a:pt x="202231" y="2029831"/>
                  <a:pt x="114880" y="2059839"/>
                </a:cubicBezTo>
                <a:cubicBezTo>
                  <a:pt x="27529" y="2089847"/>
                  <a:pt x="24375" y="2057516"/>
                  <a:pt x="29040" y="1973649"/>
                </a:cubicBezTo>
                <a:cubicBezTo>
                  <a:pt x="33705" y="1889782"/>
                  <a:pt x="6370" y="829972"/>
                  <a:pt x="0" y="556515"/>
                </a:cubicBezTo>
                <a:cubicBezTo>
                  <a:pt x="12680" y="340208"/>
                  <a:pt x="-7511" y="337032"/>
                  <a:pt x="114649" y="332909"/>
                </a:cubicBezTo>
                <a:cubicBezTo>
                  <a:pt x="236809" y="328786"/>
                  <a:pt x="446745" y="345920"/>
                  <a:pt x="732960" y="531774"/>
                </a:cubicBezTo>
              </a:path>
            </a:pathLst>
          </a:custGeom>
          <a:noFill/>
          <a:ln w="38100">
            <a:solidFill>
              <a:srgbClr val="FF0000"/>
            </a:solidFill>
            <a:tailEnd type="triangle" w="sm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01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build="p" animBg="1"/>
      <p:bldP spid="6" grpId="0" animBg="1"/>
      <p:bldP spid="2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918840" y="2822028"/>
            <a:ext cx="3382929" cy="3468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918840" y="3558126"/>
            <a:ext cx="3382929" cy="3468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18839" y="5412862"/>
            <a:ext cx="3382929" cy="34684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</a:t>
            </a:r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20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5204024"/>
                  </p:ext>
                </p:extLst>
              </p:nvPr>
            </p:nvGraphicFramePr>
            <p:xfrm>
              <a:off x="1028699" y="1703388"/>
              <a:ext cx="7273071" cy="4801394"/>
            </p:xfrm>
            <a:graphic>
              <a:graphicData uri="http://schemas.openxmlformats.org/drawingml/2006/table">
                <a:tbl>
                  <a:tblPr/>
                  <a:tblGrid>
                    <a:gridCol w="1608383"/>
                    <a:gridCol w="2277646"/>
                    <a:gridCol w="1129014"/>
                    <a:gridCol w="1129014"/>
                    <a:gridCol w="1129014"/>
                  </a:tblGrid>
                  <a:tr h="369338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Scenario Characteristics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Small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Medium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Large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MDC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Speed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𝑉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𝑚</m:t>
                                  </m:r>
                                  <m:sSup>
                                    <m:sSup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𝑠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−1</m:t>
                                      </m:r>
                                    </m:sup>
                                  </m:sSup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Est. Conn. Time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𝑐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Path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Length Exp.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b="1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𝐄</m:t>
                                  </m:r>
                                  <m:d>
                                    <m:dPr>
                                      <m:begChr m:val="["/>
                                      <m:endChr m:val="]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𝐿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12,000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24,000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200,000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rowSpan="6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Data Sites and Chunks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Bandwidth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𝑅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𝑎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𝑀𝑏𝑝𝑠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Total Number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𝑁</m:t>
                              </m:r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1000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Distance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𝒂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90,20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𝑁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180,60</m:t>
                                        </m:r>
                                      </m:e>
                                      <m:sup>
                                        <m:r>
                                          <a:rPr lang="en-US" sz="1600" i="1">
                                            <a:effectLst/>
                                            <a:latin typeface="Cambria Math" panose="02040503050406030204" pitchFamily="18" charset="0"/>
                                            <a:ea typeface="宋体" panose="02010600030101010101" pitchFamily="2" charset="-122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Size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𝑠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𝑀𝐵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2,8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</a:t>
                          </a:r>
                          <a:r>
                            <a:rPr lang="en-US" sz="1600" baseline="30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Importance Level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𝑝</m:t>
                              </m:r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d>
                                <m:dPr>
                                  <m:begChr m:val="{"/>
                                  <m:endChr m:val="}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0.3,0.6,1.0</m:t>
                                  </m:r>
                                </m:e>
                              </m:d>
                            </m:oMath>
                          </a14:m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b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Deadline Inc.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𝑠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>
                                    <a:effectLst/>
                                    <a:latin typeface="Cambria Math" panose="02040503050406030204" pitchFamily="18" charset="0"/>
                                    <a:ea typeface="宋体" panose="02010600030101010101" pitchFamily="2" charset="-122"/>
                                  </a:rPr>
                                  <m:t>𝑈</m:t>
                                </m:r>
                                <m:d>
                                  <m:dPr>
                                    <m:ctrlP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600" i="1">
                                        <a:effectLst/>
                                        <a:latin typeface="Cambria Math" panose="02040503050406030204" pitchFamily="18" charset="0"/>
                                        <a:ea typeface="宋体" panose="02010600030101010101" pitchFamily="2" charset="-122"/>
                                      </a:rPr>
                                      <m:t>−40,200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Upload Opportunities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Total Number </a:t>
                          </a: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𝑀</m:t>
                              </m:r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6~30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4~40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10~200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Distance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sty m:val="p"/>
                                    </m:rPr>
                                    <a:rPr lang="en-US" sz="1600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Δ</m:t>
                                  </m:r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𝑥</m:t>
                                  </m:r>
                                  <m:d>
                                    <m:d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𝒖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𝑚</m:t>
                                  </m:r>
                                </m:den>
                              </m:f>
                            </m:oMath>
                          </a14:m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𝑈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0,</m:t>
                                  </m:r>
                                  <m:f>
                                    <m:fPr>
                                      <m:type m:val="lin"/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2</m:t>
                                      </m:r>
                                      <m:r>
                                        <a:rPr lang="en-US" sz="1600" b="1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𝐄</m:t>
                                      </m:r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1600" i="1">
                                              <a:effectLst/>
                                              <a:latin typeface="Cambria Math" panose="02040503050406030204" pitchFamily="18" charset="0"/>
                                              <a:ea typeface="宋体" panose="02010600030101010101" pitchFamily="2" charset="-122"/>
                                            </a:rPr>
                                            <m:t>𝐿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𝑀</m:t>
                                      </m:r>
                                    </m:den>
                                  </m:f>
                                </m:e>
                              </m:d>
                            </m:oMath>
                          </a14:m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Bandwidth 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type m:val="lin"/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𝑒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  <m:t>𝑀𝑏𝑝𝑠</m:t>
                                  </m:r>
                                </m:den>
                              </m:f>
                            </m:oMath>
                          </a14:m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600" i="1">
                                  <a:effectLst/>
                                  <a:latin typeface="Cambria Math" panose="02040503050406030204" pitchFamily="18" charset="0"/>
                                  <a:ea typeface="宋体" panose="02010600030101010101" pitchFamily="2" charset="-122"/>
                                </a:rPr>
                                <m:t>𝑁</m:t>
                              </m:r>
                              <m:d>
                                <m:dPr>
                                  <m:ctrlPr>
                                    <a:rPr lang="en-US" sz="1600" i="1">
                                      <a:effectLst/>
                                      <a:latin typeface="Cambria Math" panose="02040503050406030204" pitchFamily="18" charset="0"/>
                                      <a:ea typeface="宋体" panose="02010600030101010101" pitchFamily="2" charset="-122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4,2</m:t>
                                      </m:r>
                                    </m:e>
                                    <m:sup>
                                      <m:r>
                                        <a:rPr lang="en-US" sz="1600" i="1">
                                          <a:effectLst/>
                                          <a:latin typeface="Cambria Math" panose="02040503050406030204" pitchFamily="18" charset="0"/>
                                          <a:ea typeface="宋体" panose="02010600030101010101" pitchFamily="2" charset="-122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oMath>
                          </a14:m>
                          <a:r>
                            <a:rPr lang="en-US" sz="1600" baseline="30000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 c</a:t>
                          </a:r>
                          <a:endParaRPr lang="en-US" sz="1800" dirty="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Content Placeholder 4"/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5204024"/>
                  </p:ext>
                </p:extLst>
              </p:nvPr>
            </p:nvGraphicFramePr>
            <p:xfrm>
              <a:off x="1028699" y="1703388"/>
              <a:ext cx="7273071" cy="4801394"/>
            </p:xfrm>
            <a:graphic>
              <a:graphicData uri="http://schemas.openxmlformats.org/drawingml/2006/table">
                <a:tbl>
                  <a:tblPr/>
                  <a:tblGrid>
                    <a:gridCol w="1608383"/>
                    <a:gridCol w="2277646"/>
                    <a:gridCol w="1129014"/>
                    <a:gridCol w="1129014"/>
                    <a:gridCol w="1129014"/>
                  </a:tblGrid>
                  <a:tr h="369338">
                    <a:tc grid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 dirty="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Scenario Characteristics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Small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Medium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Large</a:t>
                          </a: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rowSpan="2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MDC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103333" r="-149198" b="-1261667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5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200000" r="-149198" b="-1140984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Path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300000" r="-149198" b="-10409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12,000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24,000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200,000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rowSpan="6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Data Sites and Chunks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406667" r="-149198" b="-958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498361" r="-149198" b="-8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120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1000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598361" r="-149198" b="-74262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345405" t="-598361" r="-201622" b="-742623"/>
                          </a:stretch>
                        </a:blipFill>
                      </a:tcPr>
                    </a:tc>
                    <a:tc grid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0" marR="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222102" t="-598361" r="-539" b="-74262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698361" r="-149198" b="-64262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4928" t="-698361" r="-360" b="-64262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811667" r="-149198" b="-553333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4928" t="-811667" r="-360" b="-553333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896721" r="-149198" b="-44426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4928" t="-896721" r="-360" b="-44426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rowSpan="3"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 b="1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Upload Opportunities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996721" r="-149198" b="-34426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6~30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4~40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algn="ctr"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16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10~200 </a:t>
                          </a:r>
                          <a:r>
                            <a:rPr lang="en-US" sz="1600" baseline="30000">
                              <a:effectLst/>
                              <a:latin typeface="Times New Roman" panose="02020603050405020304" pitchFamily="18" charset="0"/>
                              <a:ea typeface="宋体" panose="02010600030101010101" pitchFamily="2" charset="-122"/>
                            </a:rPr>
                            <a:t>a</a:t>
                          </a:r>
                          <a:endParaRPr lang="en-US" sz="1800">
                            <a:effectLst/>
                            <a:latin typeface="Times New Roman" panose="02020603050405020304" pitchFamily="18" charset="0"/>
                            <a:ea typeface="宋体" panose="02010600030101010101" pitchFamily="2" charset="-122"/>
                          </a:endParaRPr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1115000" r="-149198" b="-250000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4928" t="-1115000" r="-360" b="-250000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  <a:tr h="369338">
                    <a:tc v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70856" t="-1195082" r="-149198" b="-145902"/>
                          </a:stretch>
                        </a:blipFill>
                      </a:tcPr>
                    </a:tc>
                    <a:tc gridSpan="3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23141" marR="23141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0">
                          <a:blip r:embed="rId2"/>
                          <a:stretch>
                            <a:fillRect l="-114928" t="-1195082" r="-360" b="-145902"/>
                          </a:stretch>
                        </a:blipFill>
                      </a:tcPr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  <a:tc hMerge="1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5229207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Performance evaluation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028700" y="1703672"/>
            <a:ext cx="3335840" cy="4749714"/>
          </a:xfrm>
        </p:spPr>
        <p:txBody>
          <a:bodyPr>
            <a:normAutofit/>
          </a:bodyPr>
          <a:lstStyle/>
          <a:p>
            <a:r>
              <a:rPr lang="en-US" b="1" dirty="0" smtClean="0"/>
              <a:t>Simulation environment</a:t>
            </a:r>
            <a:endParaRPr lang="en-US" b="1" dirty="0"/>
          </a:p>
          <a:p>
            <a:pPr lvl="1"/>
            <a:r>
              <a:rPr lang="en-US" dirty="0" smtClean="0"/>
              <a:t>Intel Core 2 2.67 GHz</a:t>
            </a:r>
          </a:p>
          <a:p>
            <a:pPr lvl="1"/>
            <a:r>
              <a:rPr lang="en-US" dirty="0" smtClean="0"/>
              <a:t>4.00 </a:t>
            </a:r>
            <a:r>
              <a:rPr lang="en-US" dirty="0"/>
              <a:t>GB DDR2 SDRAM</a:t>
            </a:r>
          </a:p>
          <a:p>
            <a:pPr lvl="1"/>
            <a:r>
              <a:rPr lang="en-US" dirty="0"/>
              <a:t>Ubuntu 14.04 </a:t>
            </a:r>
            <a:r>
              <a:rPr lang="en-US" dirty="0" smtClean="0"/>
              <a:t>64-bit</a:t>
            </a:r>
          </a:p>
          <a:p>
            <a:pPr lvl="1"/>
            <a:r>
              <a:rPr lang="en-US" dirty="0" err="1" smtClean="0"/>
              <a:t>QualNet</a:t>
            </a:r>
            <a:r>
              <a:rPr lang="en-US" dirty="0" smtClean="0"/>
              <a:t> EDU 7.3</a:t>
            </a:r>
          </a:p>
          <a:p>
            <a:pPr lvl="1"/>
            <a:r>
              <a:rPr lang="en-US" dirty="0" smtClean="0"/>
              <a:t>MATLAB R2015b</a:t>
            </a:r>
          </a:p>
          <a:p>
            <a:r>
              <a:rPr lang="en-US" b="1" dirty="0"/>
              <a:t>Metrics</a:t>
            </a:r>
          </a:p>
          <a:p>
            <a:pPr lvl="1"/>
            <a:r>
              <a:rPr lang="en-US" dirty="0"/>
              <a:t>Weighted overall utility</a:t>
            </a:r>
          </a:p>
          <a:p>
            <a:pPr lvl="1"/>
            <a:r>
              <a:rPr lang="en-US" dirty="0"/>
              <a:t>Fraction of important data chunks uploaded in time </a:t>
            </a:r>
          </a:p>
          <a:p>
            <a:pPr lvl="1"/>
            <a:r>
              <a:rPr lang="en-US" dirty="0"/>
              <a:t>Total time to complete all data </a:t>
            </a:r>
            <a:r>
              <a:rPr lang="en-US" dirty="0" smtClean="0"/>
              <a:t>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Approaches compared</a:t>
            </a:r>
          </a:p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</a:rPr>
              <a:t>Naïve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(first opportunity, purely opportunistic operation)</a:t>
            </a:r>
          </a:p>
          <a:p>
            <a:r>
              <a:rPr lang="en-US" b="1" dirty="0" smtClean="0">
                <a:solidFill>
                  <a:schemeClr val="accent5">
                    <a:lumMod val="75000"/>
                  </a:schemeClr>
                </a:solidFill>
              </a:rPr>
              <a:t>Static planning only </a:t>
            </a:r>
            <a:r>
              <a:rPr lang="en-US" dirty="0" smtClean="0"/>
              <a:t>(planned operation)</a:t>
            </a:r>
          </a:p>
          <a:p>
            <a:pPr lvl="1"/>
            <a:r>
              <a:rPr lang="en-US" dirty="0" smtClean="0"/>
              <a:t>GA</a:t>
            </a:r>
          </a:p>
          <a:p>
            <a:pPr lvl="1"/>
            <a:r>
              <a:rPr lang="en-US" dirty="0" smtClean="0"/>
              <a:t>BDOP</a:t>
            </a:r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Two-phase approach</a:t>
            </a:r>
          </a:p>
          <a:p>
            <a:pPr lvl="1"/>
            <a:r>
              <a:rPr lang="en-US" dirty="0" smtClean="0"/>
              <a:t>GA-Lyapunov</a:t>
            </a:r>
          </a:p>
          <a:p>
            <a:pPr lvl="1"/>
            <a:r>
              <a:rPr lang="en-US" dirty="0" smtClean="0"/>
              <a:t>BDOP-Lyapunov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80225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Basic comparisons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83" y="1785394"/>
            <a:ext cx="5333333" cy="400000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1022787" y="4254976"/>
            <a:ext cx="3606362" cy="1200329"/>
          </a:xfrm>
          <a:prstGeom prst="rect">
            <a:avLst/>
          </a:prstGeom>
          <a:solidFill>
            <a:schemeClr val="bg1"/>
          </a:solidFill>
          <a:ln w="19050">
            <a:solidFill>
              <a:srgbClr val="92D05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/>
              <a:t>Compared with the naïve </a:t>
            </a:r>
            <a:r>
              <a:rPr lang="en-US" dirty="0" smtClean="0"/>
              <a:t>approach, the two-phase approach using </a:t>
            </a:r>
            <a:r>
              <a:rPr lang="en-US" b="1" dirty="0" smtClean="0"/>
              <a:t>GA-Lyapunov </a:t>
            </a:r>
            <a:r>
              <a:rPr lang="en-US" dirty="0" smtClean="0"/>
              <a:t>and</a:t>
            </a:r>
            <a:r>
              <a:rPr lang="en-US" b="1" dirty="0" smtClean="0"/>
              <a:t> BDOP-Lyapunov </a:t>
            </a:r>
            <a:r>
              <a:rPr lang="en-US" dirty="0" smtClean="0"/>
              <a:t>improved the WOU by 14~24%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134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Basic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23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83" y="1785394"/>
            <a:ext cx="5333333" cy="400000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4728116" y="3576648"/>
            <a:ext cx="3501483" cy="715089"/>
          </a:xfrm>
          <a:prstGeom prst="wedgeRoundRectCallout">
            <a:avLst>
              <a:gd name="adj1" fmla="val 787"/>
              <a:gd name="adj2" fmla="val 126435"/>
              <a:gd name="adj3" fmla="val 16667"/>
            </a:avLst>
          </a:prstGeom>
          <a:solidFill>
            <a:schemeClr val="bg1"/>
          </a:solidFill>
          <a:ln w="19050"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 smtClean="0"/>
              <a:t>The naïve approach cannot make full use of faster opportunities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3069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Basic comparisons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24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83" y="1785394"/>
            <a:ext cx="5333333" cy="400000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ounded Rectangular Callout 5"/>
          <p:cNvSpPr/>
          <p:nvPr/>
        </p:nvSpPr>
        <p:spPr>
          <a:xfrm>
            <a:off x="5096106" y="1335253"/>
            <a:ext cx="3133493" cy="715089"/>
          </a:xfrm>
          <a:prstGeom prst="wedgeRoundRectCallout">
            <a:avLst>
              <a:gd name="adj1" fmla="val -20789"/>
              <a:gd name="adj2" fmla="val 113961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/>
              <a:t>Lyapunov </a:t>
            </a:r>
            <a:r>
              <a:rPr lang="en-US" b="1" dirty="0" smtClean="0"/>
              <a:t>control </a:t>
            </a:r>
            <a:r>
              <a:rPr lang="en-US" dirty="0" smtClean="0"/>
              <a:t>performed </a:t>
            </a:r>
            <a:r>
              <a:rPr lang="en-US" dirty="0"/>
              <a:t>better than “strict static plan”</a:t>
            </a:r>
          </a:p>
        </p:txBody>
      </p:sp>
      <p:sp>
        <p:nvSpPr>
          <p:cNvPr id="7" name="Rounded Rectangular Callout 6"/>
          <p:cNvSpPr/>
          <p:nvPr/>
        </p:nvSpPr>
        <p:spPr>
          <a:xfrm>
            <a:off x="5096106" y="3830338"/>
            <a:ext cx="3133494" cy="408623"/>
          </a:xfrm>
          <a:prstGeom prst="wedgeRoundRectCallout">
            <a:avLst>
              <a:gd name="adj1" fmla="val -21080"/>
              <a:gd name="adj2" fmla="val -113324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b="1" dirty="0" smtClean="0"/>
              <a:t>Strict timeline </a:t>
            </a:r>
            <a:r>
              <a:rPr lang="en-US" dirty="0"/>
              <a:t>was the worst</a:t>
            </a:r>
          </a:p>
        </p:txBody>
      </p:sp>
    </p:spTree>
    <p:extLst>
      <p:ext uri="{BB962C8B-B14F-4D97-AF65-F5344CB8AC3E}">
        <p14:creationId xmlns:p14="http://schemas.microsoft.com/office/powerpoint/2010/main" val="2303773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Data heterogeneity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028700" y="4509193"/>
            <a:ext cx="7200900" cy="1358208"/>
          </a:xfrm>
        </p:spPr>
        <p:txBody>
          <a:bodyPr>
            <a:normAutofit/>
          </a:bodyPr>
          <a:lstStyle/>
          <a:p>
            <a:r>
              <a:rPr lang="en-US" dirty="0" smtClean="0"/>
              <a:t>Compared </a:t>
            </a:r>
            <a:r>
              <a:rPr lang="en-US" dirty="0"/>
              <a:t>with the naïve approach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improvement in WOU was 36-60% for </a:t>
            </a:r>
            <a:r>
              <a:rPr lang="en-US" dirty="0" smtClean="0"/>
              <a:t>larger chunks.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r</a:t>
            </a:r>
            <a:r>
              <a:rPr lang="en-US" dirty="0" smtClean="0"/>
              <a:t>eduction </a:t>
            </a:r>
            <a:r>
              <a:rPr lang="en-US" dirty="0"/>
              <a:t>in total </a:t>
            </a:r>
            <a:r>
              <a:rPr lang="en-US" dirty="0" smtClean="0"/>
              <a:t>data collection time </a:t>
            </a:r>
            <a:r>
              <a:rPr lang="en-US" dirty="0"/>
              <a:t>was up to 30</a:t>
            </a:r>
            <a:r>
              <a:rPr lang="en-US" dirty="0" smtClean="0"/>
              <a:t>%.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25</a:t>
            </a:fld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028700" y="1703671"/>
            <a:ext cx="7200900" cy="2702052"/>
            <a:chOff x="1028700" y="1703671"/>
            <a:chExt cx="7200900" cy="2702052"/>
          </a:xfrm>
        </p:grpSpPr>
        <p:pic>
          <p:nvPicPr>
            <p:cNvPr id="10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700" y="1703672"/>
              <a:ext cx="3602736" cy="2702051"/>
            </a:xfrm>
            <a:prstGeom prst="rect">
              <a:avLst/>
            </a:prstGeom>
            <a:ln w="19050">
              <a:solidFill>
                <a:schemeClr val="tx2"/>
              </a:solidFill>
            </a:ln>
          </p:spPr>
        </p:pic>
        <p:pic>
          <p:nvPicPr>
            <p:cNvPr id="12" name="Content Placeholder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6864" y="1703671"/>
              <a:ext cx="3602736" cy="2702051"/>
            </a:xfrm>
            <a:prstGeom prst="rect">
              <a:avLst/>
            </a:prstGeom>
            <a:ln w="19050">
              <a:solidFill>
                <a:schemeClr val="tx2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3190437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Data heterogeneity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26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483" y="1785394"/>
            <a:ext cx="5333333" cy="400000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ounded Rectangular Callout 6"/>
          <p:cNvSpPr/>
          <p:nvPr/>
        </p:nvSpPr>
        <p:spPr>
          <a:xfrm>
            <a:off x="4535447" y="4127356"/>
            <a:ext cx="3766324" cy="1328023"/>
          </a:xfrm>
          <a:prstGeom prst="wedgeRoundRectCallout">
            <a:avLst>
              <a:gd name="adj1" fmla="val -40838"/>
              <a:gd name="adj2" fmla="val -86910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For a small test case with 120 data chunks of average size </a:t>
            </a:r>
            <a:r>
              <a:rPr lang="en-US" dirty="0" smtClean="0"/>
              <a:t>5 </a:t>
            </a:r>
            <a:r>
              <a:rPr lang="en-US" dirty="0"/>
              <a:t>MB, it took 30-40 seconds to generate a static plan using GA</a:t>
            </a:r>
          </a:p>
        </p:txBody>
      </p:sp>
      <p:sp>
        <p:nvSpPr>
          <p:cNvPr id="8" name="Rectangle 7"/>
          <p:cNvSpPr/>
          <p:nvPr/>
        </p:nvSpPr>
        <p:spPr>
          <a:xfrm>
            <a:off x="1028700" y="1600200"/>
            <a:ext cx="3766324" cy="1477328"/>
          </a:xfrm>
          <a:prstGeom prst="rect">
            <a:avLst/>
          </a:prstGeom>
          <a:solidFill>
            <a:schemeClr val="bg1"/>
          </a:solidFill>
          <a:ln w="19050">
            <a:solidFill>
              <a:srgbClr val="FFC000"/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/>
              <a:t>With larger test sets (about 1000 data chunks), we found it took more than 20 minutes to generate a plan for one scenario using GA, but took </a:t>
            </a:r>
            <a:r>
              <a:rPr lang="en-US" dirty="0" smtClean="0"/>
              <a:t>less than a minute </a:t>
            </a:r>
            <a:r>
              <a:rPr lang="en-US" dirty="0"/>
              <a:t>using BDOP</a:t>
            </a:r>
          </a:p>
        </p:txBody>
      </p:sp>
    </p:spTree>
    <p:extLst>
      <p:ext uri="{BB962C8B-B14F-4D97-AF65-F5344CB8AC3E}">
        <p14:creationId xmlns:p14="http://schemas.microsoft.com/office/powerpoint/2010/main" val="18737183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Scalability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028700" y="4509195"/>
            <a:ext cx="7200900" cy="1358205"/>
          </a:xfrm>
        </p:spPr>
        <p:txBody>
          <a:bodyPr/>
          <a:lstStyle/>
          <a:p>
            <a:r>
              <a:rPr lang="en-US" dirty="0"/>
              <a:t>On medium test sets, The WOU was improved by 38-46% by our two-phase </a:t>
            </a:r>
            <a:r>
              <a:rPr lang="en-US" dirty="0" smtClean="0"/>
              <a:t>approach, compared </a:t>
            </a:r>
            <a:r>
              <a:rPr lang="en-US" dirty="0"/>
              <a:t>with the naïve </a:t>
            </a:r>
            <a:r>
              <a:rPr lang="en-US" dirty="0" smtClean="0"/>
              <a:t>approach (purely opportunistic operation).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27</a:t>
            </a:fld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028700" y="1703672"/>
            <a:ext cx="7200900" cy="2702052"/>
            <a:chOff x="1028700" y="1703672"/>
            <a:chExt cx="7200900" cy="270205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1028700" y="1703672"/>
              <a:ext cx="3602736" cy="2702052"/>
            </a:xfrm>
            <a:prstGeom prst="rect">
              <a:avLst/>
            </a:prstGeom>
            <a:ln w="19050">
              <a:solidFill>
                <a:schemeClr val="tx2"/>
              </a:solidFill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/>
          </p:blipFill>
          <p:spPr bwMode="auto">
            <a:xfrm>
              <a:off x="4626864" y="1703672"/>
              <a:ext cx="3602736" cy="2702052"/>
            </a:xfrm>
            <a:prstGeom prst="rect">
              <a:avLst/>
            </a:prstGeom>
            <a:ln w="19050">
              <a:solidFill>
                <a:schemeClr val="tx2"/>
              </a:solidFill>
            </a:ln>
            <a:extLst>
              <a:ext uri="{53640926-AAD7-44d8-BBD7-CCE9431645EC}">
  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80924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Results: Scalability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28</a:t>
            </a:fld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 bwMode="auto">
          <a:xfrm>
            <a:off x="1962483" y="1785394"/>
            <a:ext cx="5333333" cy="4000000"/>
          </a:xfrm>
          <a:prstGeom prst="rect">
            <a:avLst/>
          </a:prstGeom>
          <a:ln w="28575">
            <a:solidFill>
              <a:schemeClr val="tx2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wpc="http://schemas.microsoft.com/office/word/2010/wordprocessingCanvas" xmlns:mc="http://schemas.openxmlformats.org/markup-compatibility/2006" xmlns:m="http://schemas.openxmlformats.org/officeDocument/2006/math" xmlns:wp14="http://schemas.microsoft.com/office/word/2010/wordprocessingDrawing" xmlns:wp="http://schemas.openxmlformats.org/drawingml/2006/wordprocessingDrawing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:mv="urn:schemas-microsoft-com:mac:vml" xmlns:mo="http://schemas.microsoft.com/office/mac/office/2008/main" xmlns="" xmlns:lc="http://schemas.openxmlformats.org/drawingml/2006/lockedCanvas"/>
            </a:ext>
          </a:extLst>
        </p:spPr>
      </p:pic>
      <p:sp>
        <p:nvSpPr>
          <p:cNvPr id="7" name="Rounded Rectangular Callout 6"/>
          <p:cNvSpPr/>
          <p:nvPr/>
        </p:nvSpPr>
        <p:spPr>
          <a:xfrm>
            <a:off x="4839629" y="3355010"/>
            <a:ext cx="3389971" cy="1021556"/>
          </a:xfrm>
          <a:prstGeom prst="wedgeRoundRectCallout">
            <a:avLst>
              <a:gd name="adj1" fmla="val -11212"/>
              <a:gd name="adj2" fmla="val -89309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/>
              <a:t>On the large test set, BDOP was well performing and stable when the system scaled up</a:t>
            </a:r>
          </a:p>
        </p:txBody>
      </p:sp>
    </p:spTree>
    <p:extLst>
      <p:ext uri="{BB962C8B-B14F-4D97-AF65-F5344CB8AC3E}">
        <p14:creationId xmlns:p14="http://schemas.microsoft.com/office/powerpoint/2010/main" val="20447241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3672"/>
            <a:ext cx="7200900" cy="5678435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The two-phase approach using a Balanced Delay-Opportunity-Priority planning algorithm and the Lyapunov-inspired adaptation</a:t>
            </a:r>
            <a:r>
              <a:rPr lang="en-US" dirty="0"/>
              <a:t> can result in a 30-60% improvement in overall utility of collected data, along with </a:t>
            </a:r>
            <a:r>
              <a:rPr lang="en-US" dirty="0" smtClean="0"/>
              <a:t>an up-to </a:t>
            </a:r>
            <a:r>
              <a:rPr lang="en-US" dirty="0"/>
              <a:t>30% </a:t>
            </a:r>
            <a:r>
              <a:rPr lang="en-US" dirty="0" smtClean="0"/>
              <a:t>reduction </a:t>
            </a:r>
            <a:r>
              <a:rPr lang="en-US" dirty="0"/>
              <a:t>in total collection time</a:t>
            </a:r>
            <a:r>
              <a:rPr lang="en-US" dirty="0" smtClean="0"/>
              <a:t>.</a:t>
            </a:r>
          </a:p>
          <a:p>
            <a:r>
              <a:rPr lang="en-US" dirty="0" smtClean="0"/>
              <a:t>Contributions</a:t>
            </a:r>
          </a:p>
          <a:p>
            <a:pPr lvl="1"/>
            <a:r>
              <a:rPr lang="en-US" dirty="0" smtClean="0"/>
              <a:t>Motivated </a:t>
            </a:r>
            <a:r>
              <a:rPr lang="en-US" dirty="0"/>
              <a:t>and formulated the upload planning problem in smart community IoT </a:t>
            </a:r>
            <a:r>
              <a:rPr lang="en-US" dirty="0" smtClean="0"/>
              <a:t>settings. </a:t>
            </a:r>
          </a:p>
          <a:p>
            <a:pPr lvl="1"/>
            <a:r>
              <a:rPr lang="en-US" dirty="0" smtClean="0"/>
              <a:t>Proposed a two-phase approach to solve the optimization in community settings.</a:t>
            </a:r>
          </a:p>
          <a:p>
            <a:pPr lvl="1"/>
            <a:r>
              <a:rPr lang="en-US" dirty="0" smtClean="0"/>
              <a:t>Designed </a:t>
            </a:r>
            <a:r>
              <a:rPr lang="en-US" dirty="0"/>
              <a:t>SCALECycle, a prototype system, to help conduct measurements in our real community testbeds.</a:t>
            </a:r>
          </a:p>
          <a:p>
            <a:pPr lvl="1"/>
            <a:r>
              <a:rPr lang="en-US" dirty="0"/>
              <a:t>Conducted simulation experiments using data collected with </a:t>
            </a:r>
            <a:r>
              <a:rPr lang="en-US" dirty="0" smtClean="0"/>
              <a:t>SCALECycle.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29</a:t>
            </a:fld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028700" y="3729687"/>
            <a:ext cx="7200900" cy="2723699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>
            <a:normAutofit/>
          </a:bodyPr>
          <a:lstStyle>
            <a:lvl1pPr marL="384048" indent="-384048" algn="l" defTabSz="685800" rtl="0" eaLnBrk="1" latinLnBrk="0" hangingPunct="1">
              <a:lnSpc>
                <a:spcPct val="94000"/>
              </a:lnSpc>
              <a:spcBef>
                <a:spcPts val="10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20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82625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6175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8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6363" indent="-38258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7432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32004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6576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–"/>
              <a:defRPr sz="14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4114800" indent="-384048" algn="l" defTabSz="6858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Char char="■"/>
              <a:defRPr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Simulation results showed that our two-phase approach using BDOP-Lyapunov worked significantly better and performed more stable than both the naïve approach and the planned approach, in complex community settings of different scales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Future works</a:t>
            </a:r>
          </a:p>
          <a:p>
            <a:pPr lvl="1"/>
            <a:r>
              <a:rPr lang="en-US" dirty="0" smtClean="0"/>
              <a:t>Incorporating </a:t>
            </a:r>
            <a:r>
              <a:rPr lang="en-US" dirty="0"/>
              <a:t>a multi-network upload </a:t>
            </a:r>
            <a:r>
              <a:rPr lang="en-US" dirty="0" smtClean="0"/>
              <a:t>setting</a:t>
            </a:r>
          </a:p>
          <a:p>
            <a:pPr lvl="1"/>
            <a:r>
              <a:rPr lang="en-US" dirty="0" smtClean="0"/>
              <a:t>Integrating upload planning with path planning/tasking</a:t>
            </a:r>
          </a:p>
        </p:txBody>
      </p:sp>
    </p:spTree>
    <p:extLst>
      <p:ext uri="{BB962C8B-B14F-4D97-AF65-F5344CB8AC3E}">
        <p14:creationId xmlns:p14="http://schemas.microsoft.com/office/powerpoint/2010/main" val="327073055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applicable scenarios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/>
              <a:t>Emergency response </a:t>
            </a:r>
            <a:r>
              <a:rPr lang="en-US" dirty="0"/>
              <a:t>(e.g. fire, earthquake, etc.)</a:t>
            </a:r>
          </a:p>
          <a:p>
            <a:pPr lvl="1"/>
            <a:r>
              <a:rPr lang="en-US" dirty="0" smtClean="0"/>
              <a:t>Collect sensor data and take pictures/videos at some spots</a:t>
            </a:r>
            <a:endParaRPr lang="en-US" dirty="0"/>
          </a:p>
          <a:p>
            <a:pPr lvl="1"/>
            <a:r>
              <a:rPr lang="en-US" dirty="0"/>
              <a:t>Mobile data </a:t>
            </a:r>
            <a:r>
              <a:rPr lang="en-US" dirty="0" smtClean="0"/>
              <a:t>collectors are </a:t>
            </a:r>
            <a:r>
              <a:rPr lang="en-US" dirty="0"/>
              <a:t>equipped with sensors/cameras</a:t>
            </a:r>
          </a:p>
          <a:p>
            <a:pPr lvl="1"/>
            <a:r>
              <a:rPr lang="en-US" dirty="0"/>
              <a:t>Upload opportunities are Wi-Fi access points and cellular towers that are still </a:t>
            </a:r>
            <a:r>
              <a:rPr lang="en-US" dirty="0" smtClean="0"/>
              <a:t>working in these disasters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64540" y="1703672"/>
            <a:ext cx="3865352" cy="4163729"/>
          </a:xfrm>
          <a:solidFill>
            <a:schemeClr val="bg2">
              <a:alpha val="80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Environment-centric </a:t>
            </a:r>
            <a:r>
              <a:rPr lang="en-US" b="1" dirty="0"/>
              <a:t>sensing in the wild</a:t>
            </a:r>
          </a:p>
          <a:p>
            <a:pPr lvl="1"/>
            <a:r>
              <a:rPr lang="en-US" dirty="0" smtClean="0"/>
              <a:t>Deploy in-situ sensing devices </a:t>
            </a:r>
            <a:r>
              <a:rPr lang="en-US" dirty="0"/>
              <a:t>with storage capacity and short-range communication ability</a:t>
            </a:r>
          </a:p>
          <a:p>
            <a:pPr lvl="1"/>
            <a:r>
              <a:rPr lang="en-US" dirty="0"/>
              <a:t>Mobile data collector </a:t>
            </a:r>
            <a:r>
              <a:rPr lang="en-US" dirty="0" smtClean="0"/>
              <a:t>can communicate </a:t>
            </a:r>
            <a:r>
              <a:rPr lang="en-US" dirty="0"/>
              <a:t>with sensors and fetch data</a:t>
            </a:r>
          </a:p>
          <a:p>
            <a:pPr lvl="1"/>
            <a:r>
              <a:rPr lang="en-US" dirty="0"/>
              <a:t>Upload opportunities are stations that have constant connectivity to the backend </a:t>
            </a:r>
            <a:r>
              <a:rPr lang="en-US" dirty="0" smtClean="0"/>
              <a:t>server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9827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  <p:bldP spid="3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/>
              <a:t>Upload Planning for Mobile Data Collection in Smart Community IoT Deployments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</a:p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2370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3672"/>
            <a:ext cx="7200900" cy="4749713"/>
          </a:xfrm>
        </p:spPr>
        <p:txBody>
          <a:bodyPr>
            <a:normAutofit/>
          </a:bodyPr>
          <a:lstStyle/>
          <a:p>
            <a:r>
              <a:rPr lang="en-US" dirty="0" smtClean="0"/>
              <a:t>Internet of Things for smart city/community</a:t>
            </a:r>
          </a:p>
          <a:p>
            <a:pPr lvl="1"/>
            <a:r>
              <a:rPr lang="en-US" dirty="0" smtClean="0"/>
              <a:t>A</a:t>
            </a:r>
            <a:r>
              <a:rPr lang="en-US" dirty="0"/>
              <a:t>. </a:t>
            </a:r>
            <a:r>
              <a:rPr lang="en-US" dirty="0" err="1" smtClean="0"/>
              <a:t>Zanella</a:t>
            </a:r>
            <a:r>
              <a:rPr lang="en-US" dirty="0" smtClean="0"/>
              <a:t> (IEEE Internet of Things Journal, 2014)</a:t>
            </a:r>
          </a:p>
          <a:p>
            <a:pPr lvl="1"/>
            <a:r>
              <a:rPr lang="en-US" dirty="0"/>
              <a:t>SCALE (IEEE Communications Magazine, 2015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R. </a:t>
            </a:r>
            <a:r>
              <a:rPr lang="en-US" dirty="0" err="1" smtClean="0"/>
              <a:t>Jalali</a:t>
            </a:r>
            <a:r>
              <a:rPr lang="en-US" dirty="0" smtClean="0"/>
              <a:t> (ICIN 2015)</a:t>
            </a:r>
          </a:p>
          <a:p>
            <a:r>
              <a:rPr lang="en-US" dirty="0" smtClean="0"/>
              <a:t>Mobile sensing systems</a:t>
            </a:r>
          </a:p>
          <a:p>
            <a:pPr lvl="1"/>
            <a:r>
              <a:rPr lang="en-US" dirty="0" err="1" smtClean="0"/>
              <a:t>BikeNet</a:t>
            </a:r>
            <a:r>
              <a:rPr lang="en-US" dirty="0" smtClean="0"/>
              <a:t> (</a:t>
            </a:r>
            <a:r>
              <a:rPr lang="en-US" dirty="0" err="1" smtClean="0"/>
              <a:t>SenSys</a:t>
            </a:r>
            <a:r>
              <a:rPr lang="en-US" dirty="0" smtClean="0"/>
              <a:t> 2007)	–    </a:t>
            </a:r>
            <a:r>
              <a:rPr lang="en-US" dirty="0" err="1" smtClean="0"/>
              <a:t>ZebraNet</a:t>
            </a:r>
            <a:r>
              <a:rPr lang="en-US" dirty="0" smtClean="0"/>
              <a:t> (</a:t>
            </a:r>
            <a:r>
              <a:rPr lang="en-US" dirty="0" err="1" smtClean="0"/>
              <a:t>SenSys</a:t>
            </a:r>
            <a:r>
              <a:rPr lang="en-US" dirty="0" smtClean="0"/>
              <a:t> 2004)</a:t>
            </a:r>
          </a:p>
          <a:p>
            <a:pPr lvl="1"/>
            <a:r>
              <a:rPr lang="en-US" dirty="0" err="1" smtClean="0"/>
              <a:t>CarTel</a:t>
            </a:r>
            <a:r>
              <a:rPr lang="en-US" dirty="0" smtClean="0"/>
              <a:t> (</a:t>
            </a:r>
            <a:r>
              <a:rPr lang="en-US" dirty="0" err="1" smtClean="0"/>
              <a:t>SenSys</a:t>
            </a:r>
            <a:r>
              <a:rPr lang="en-US" dirty="0" smtClean="0"/>
              <a:t> 2006)</a:t>
            </a:r>
            <a:r>
              <a:rPr lang="en-US" dirty="0"/>
              <a:t>	</a:t>
            </a:r>
            <a:r>
              <a:rPr lang="en-US" dirty="0" smtClean="0"/>
              <a:t>–    PCS (</a:t>
            </a:r>
            <a:r>
              <a:rPr lang="en-US" dirty="0" err="1" smtClean="0"/>
              <a:t>SenSys</a:t>
            </a:r>
            <a:r>
              <a:rPr lang="en-US" dirty="0" smtClean="0"/>
              <a:t> 2013)</a:t>
            </a:r>
          </a:p>
          <a:p>
            <a:r>
              <a:rPr lang="en-US" dirty="0" smtClean="0"/>
              <a:t>Message ferries and data exchange</a:t>
            </a:r>
          </a:p>
          <a:p>
            <a:pPr lvl="1"/>
            <a:r>
              <a:rPr lang="en-US" dirty="0" smtClean="0"/>
              <a:t>Computational ferrying (</a:t>
            </a:r>
            <a:r>
              <a:rPr lang="en-US" dirty="0" err="1" smtClean="0"/>
              <a:t>WoWMoM</a:t>
            </a:r>
            <a:r>
              <a:rPr lang="en-US" dirty="0" smtClean="0"/>
              <a:t> 2015)</a:t>
            </a:r>
          </a:p>
          <a:p>
            <a:r>
              <a:rPr lang="en-US" dirty="0" smtClean="0"/>
              <a:t>Mobile data collection with environmental uncertainties</a:t>
            </a:r>
          </a:p>
          <a:p>
            <a:pPr lvl="1"/>
            <a:r>
              <a:rPr lang="en-US" dirty="0" smtClean="0"/>
              <a:t>Shanty town emergency response (GLOBECOM 2015)</a:t>
            </a:r>
          </a:p>
          <a:p>
            <a:pPr lvl="1"/>
            <a:r>
              <a:rPr lang="en-US" dirty="0" smtClean="0"/>
              <a:t>On disaster information gathering (</a:t>
            </a:r>
            <a:r>
              <a:rPr lang="en-US" dirty="0"/>
              <a:t>GHTC-SAS 2014</a:t>
            </a:r>
            <a:r>
              <a:rPr lang="en-US" dirty="0" smtClean="0"/>
              <a:t>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431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8700" y="1703672"/>
            <a:ext cx="7200900" cy="4749714"/>
          </a:xfrm>
        </p:spPr>
        <p:txBody>
          <a:bodyPr>
            <a:normAutofit/>
          </a:bodyPr>
          <a:lstStyle/>
          <a:p>
            <a:r>
              <a:rPr lang="en-US" dirty="0"/>
              <a:t>A </a:t>
            </a:r>
            <a:r>
              <a:rPr lang="en-US" b="1" dirty="0"/>
              <a:t>mobile data collector (MDC)</a:t>
            </a:r>
            <a:r>
              <a:rPr lang="en-US" dirty="0"/>
              <a:t> is given a </a:t>
            </a:r>
            <a:r>
              <a:rPr lang="en-US" dirty="0" smtClean="0"/>
              <a:t>path, </a:t>
            </a:r>
            <a:r>
              <a:rPr lang="en-US" dirty="0"/>
              <a:t>where there are several </a:t>
            </a:r>
            <a:r>
              <a:rPr lang="en-US" dirty="0" smtClean="0"/>
              <a:t>sites </a:t>
            </a:r>
            <a:r>
              <a:rPr lang="en-US" dirty="0"/>
              <a:t>to </a:t>
            </a:r>
            <a:r>
              <a:rPr lang="en-US" dirty="0" smtClean="0"/>
              <a:t>fetch </a:t>
            </a:r>
            <a:r>
              <a:rPr lang="en-US" dirty="0"/>
              <a:t>data, and several access points </a:t>
            </a:r>
            <a:r>
              <a:rPr lang="en-US" dirty="0" smtClean="0"/>
              <a:t>to upload data.</a:t>
            </a:r>
            <a:endParaRPr lang="en-US" dirty="0"/>
          </a:p>
          <a:p>
            <a:r>
              <a:rPr lang="en-US" dirty="0"/>
              <a:t>Plan for </a:t>
            </a:r>
            <a:r>
              <a:rPr lang="en-US" dirty="0" smtClean="0"/>
              <a:t>data fetched from </a:t>
            </a:r>
            <a:r>
              <a:rPr lang="en-US" dirty="0"/>
              <a:t>data sites, which </a:t>
            </a:r>
            <a:r>
              <a:rPr lang="en-US" dirty="0" smtClean="0"/>
              <a:t>opportunities </a:t>
            </a:r>
            <a:r>
              <a:rPr lang="en-US" dirty="0"/>
              <a:t>to use to upload </a:t>
            </a:r>
            <a:r>
              <a:rPr lang="en-US" dirty="0" smtClean="0"/>
              <a:t>them, </a:t>
            </a:r>
            <a:r>
              <a:rPr lang="en-US" dirty="0"/>
              <a:t>in order to improve the overall timeliness</a:t>
            </a:r>
            <a:r>
              <a:rPr lang="en-US" dirty="0" smtClean="0"/>
              <a:t>.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Challenges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Network availability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Data heterogeneity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Size/type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Importance level</a:t>
            </a:r>
          </a:p>
          <a:p>
            <a:pPr lvl="2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Timing requirements</a:t>
            </a:r>
          </a:p>
          <a:p>
            <a:pPr lvl="1"/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Environmental dynamics</a:t>
            </a:r>
          </a:p>
          <a:p>
            <a:pPr lvl="1"/>
            <a:endParaRPr lang="en-US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535430"/>
            <a:ext cx="3886200" cy="249551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806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Two-phase approach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28700" y="1703672"/>
            <a:ext cx="7200900" cy="4749713"/>
          </a:xfrm>
        </p:spPr>
        <p:txBody>
          <a:bodyPr/>
          <a:lstStyle/>
          <a:p>
            <a:r>
              <a:rPr lang="en-US" dirty="0"/>
              <a:t>Developing an optimal and comprehensive plan requires</a:t>
            </a:r>
            <a:br>
              <a:rPr lang="en-US" dirty="0"/>
            </a:br>
            <a:r>
              <a:rPr lang="en-US" dirty="0"/>
              <a:t>thorough knowledge about the state of the entire system, </a:t>
            </a:r>
            <a:r>
              <a:rPr lang="en-US" dirty="0" smtClean="0"/>
              <a:t>which is computationally complex and difficult </a:t>
            </a:r>
            <a:r>
              <a:rPr lang="en-US" dirty="0"/>
              <a:t>to achieve in </a:t>
            </a:r>
            <a:r>
              <a:rPr lang="en-US" dirty="0" smtClean="0"/>
              <a:t>real-time</a:t>
            </a:r>
            <a:r>
              <a:rPr lang="en-US" dirty="0"/>
              <a:t>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Static planning phase</a:t>
            </a:r>
          </a:p>
          <a:p>
            <a:pPr lvl="1"/>
            <a:r>
              <a:rPr lang="en-US" dirty="0" smtClean="0"/>
              <a:t>Make a comprehensive plan using prior knowledge</a:t>
            </a:r>
          </a:p>
          <a:p>
            <a:pPr lvl="1"/>
            <a:r>
              <a:rPr lang="en-US" dirty="0" smtClean="0"/>
              <a:t>Computation intensive algorithms</a:t>
            </a:r>
          </a:p>
          <a:p>
            <a:pPr lvl="1"/>
            <a:r>
              <a:rPr lang="en-US" dirty="0" smtClean="0"/>
              <a:t>Done on the backend server before departure of the MDC</a:t>
            </a:r>
          </a:p>
          <a:p>
            <a:r>
              <a:rPr lang="en-US" b="1" dirty="0" smtClean="0"/>
              <a:t>Dynamic adaptation phase</a:t>
            </a:r>
          </a:p>
          <a:p>
            <a:pPr lvl="1"/>
            <a:r>
              <a:rPr lang="en-US" dirty="0" smtClean="0"/>
              <a:t>Adjust plan for </a:t>
            </a:r>
            <a:r>
              <a:rPr lang="en-US" dirty="0"/>
              <a:t>dynamics </a:t>
            </a:r>
            <a:r>
              <a:rPr lang="en-US" dirty="0" smtClean="0"/>
              <a:t>in environment and network</a:t>
            </a:r>
          </a:p>
          <a:p>
            <a:pPr lvl="1"/>
            <a:r>
              <a:rPr lang="en-US" dirty="0" smtClean="0"/>
              <a:t>Simple policies, done on the MDC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4" t="37886" r="13141" b="38338"/>
          <a:stretch/>
        </p:blipFill>
        <p:spPr>
          <a:xfrm>
            <a:off x="2977376" y="1703671"/>
            <a:ext cx="5252224" cy="1630544"/>
          </a:xfrm>
          <a:prstGeom prst="rect">
            <a:avLst/>
          </a:prstGeom>
        </p:spPr>
      </p:pic>
      <p:pic>
        <p:nvPicPr>
          <p:cNvPr id="7" name="图片 3" descr="bicycle.png"/>
          <p:cNvPicPr>
            <a:picLocks noChangeAspect="1"/>
          </p:cNvPicPr>
          <p:nvPr/>
        </p:nvPicPr>
        <p:blipFill>
          <a:blip r:embed="rId3" cstate="print"/>
          <a:srcRect t="17373"/>
          <a:stretch>
            <a:fillRect/>
          </a:stretch>
        </p:blipFill>
        <p:spPr>
          <a:xfrm>
            <a:off x="2656860" y="2630119"/>
            <a:ext cx="641032" cy="529666"/>
          </a:xfrm>
          <a:prstGeom prst="rect">
            <a:avLst/>
          </a:prstGeom>
        </p:spPr>
      </p:pic>
      <p:pic>
        <p:nvPicPr>
          <p:cNvPr id="1026" name="Picture 2" descr="http://1.bp.blogspot.com/-AB_6wXi3ASk/VnJXt7l5BjI/AAAAAAAAAi8/5dsL4jd-DQw/s1600/cloudserve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700" y="1703671"/>
            <a:ext cx="945066" cy="9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007220" y="1600200"/>
            <a:ext cx="925551" cy="1109546"/>
            <a:chOff x="2007220" y="1600200"/>
            <a:chExt cx="925551" cy="1109546"/>
          </a:xfrm>
        </p:grpSpPr>
        <p:pic>
          <p:nvPicPr>
            <p:cNvPr id="1032" name="Picture 8" descr="http://icons.iconarchive.com/icons/custom-icon-design/flatastic-4/512/Checklist-icon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4282" y="1600200"/>
              <a:ext cx="498206" cy="49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Freeform 3"/>
            <p:cNvSpPr/>
            <p:nvPr/>
          </p:nvSpPr>
          <p:spPr>
            <a:xfrm>
              <a:off x="2007220" y="2157792"/>
              <a:ext cx="925551" cy="551954"/>
            </a:xfrm>
            <a:custGeom>
              <a:avLst/>
              <a:gdLst>
                <a:gd name="connsiteX0" fmla="*/ 0 w 887607"/>
                <a:gd name="connsiteY0" fmla="*/ 0 h 1003609"/>
                <a:gd name="connsiteX1" fmla="*/ 758282 w 887607"/>
                <a:gd name="connsiteY1" fmla="*/ 524107 h 1003609"/>
                <a:gd name="connsiteX2" fmla="*/ 880946 w 887607"/>
                <a:gd name="connsiteY2" fmla="*/ 1003609 h 1003609"/>
                <a:gd name="connsiteX0" fmla="*/ 0 w 881359"/>
                <a:gd name="connsiteY0" fmla="*/ 8027 h 1011636"/>
                <a:gd name="connsiteX1" fmla="*/ 490653 w 881359"/>
                <a:gd name="connsiteY1" fmla="*/ 52631 h 1011636"/>
                <a:gd name="connsiteX2" fmla="*/ 880946 w 881359"/>
                <a:gd name="connsiteY2" fmla="*/ 1011636 h 1011636"/>
                <a:gd name="connsiteX0" fmla="*/ 0 w 925913"/>
                <a:gd name="connsiteY0" fmla="*/ 0 h 546409"/>
                <a:gd name="connsiteX1" fmla="*/ 490653 w 925913"/>
                <a:gd name="connsiteY1" fmla="*/ 44604 h 546409"/>
                <a:gd name="connsiteX2" fmla="*/ 925551 w 925913"/>
                <a:gd name="connsiteY2" fmla="*/ 546409 h 546409"/>
                <a:gd name="connsiteX0" fmla="*/ 0 w 925994"/>
                <a:gd name="connsiteY0" fmla="*/ 0 h 546409"/>
                <a:gd name="connsiteX1" fmla="*/ 490653 w 925994"/>
                <a:gd name="connsiteY1" fmla="*/ 44604 h 546409"/>
                <a:gd name="connsiteX2" fmla="*/ 925551 w 925994"/>
                <a:gd name="connsiteY2" fmla="*/ 546409 h 546409"/>
                <a:gd name="connsiteX0" fmla="*/ 0 w 925994"/>
                <a:gd name="connsiteY0" fmla="*/ 11159 h 557568"/>
                <a:gd name="connsiteX1" fmla="*/ 490653 w 925994"/>
                <a:gd name="connsiteY1" fmla="*/ 55763 h 557568"/>
                <a:gd name="connsiteX2" fmla="*/ 925551 w 925994"/>
                <a:gd name="connsiteY2" fmla="*/ 557568 h 557568"/>
                <a:gd name="connsiteX0" fmla="*/ 0 w 926041"/>
                <a:gd name="connsiteY0" fmla="*/ 8021 h 554430"/>
                <a:gd name="connsiteX1" fmla="*/ 490653 w 926041"/>
                <a:gd name="connsiteY1" fmla="*/ 52625 h 554430"/>
                <a:gd name="connsiteX2" fmla="*/ 925551 w 926041"/>
                <a:gd name="connsiteY2" fmla="*/ 554430 h 554430"/>
                <a:gd name="connsiteX0" fmla="*/ 0 w 925866"/>
                <a:gd name="connsiteY0" fmla="*/ 8021 h 554430"/>
                <a:gd name="connsiteX1" fmla="*/ 490653 w 925866"/>
                <a:gd name="connsiteY1" fmla="*/ 52625 h 554430"/>
                <a:gd name="connsiteX2" fmla="*/ 925551 w 925866"/>
                <a:gd name="connsiteY2" fmla="*/ 554430 h 554430"/>
                <a:gd name="connsiteX0" fmla="*/ 0 w 925812"/>
                <a:gd name="connsiteY0" fmla="*/ 6031 h 552440"/>
                <a:gd name="connsiteX1" fmla="*/ 490653 w 925812"/>
                <a:gd name="connsiteY1" fmla="*/ 50635 h 552440"/>
                <a:gd name="connsiteX2" fmla="*/ 925551 w 925812"/>
                <a:gd name="connsiteY2" fmla="*/ 552440 h 552440"/>
                <a:gd name="connsiteX0" fmla="*/ 0 w 925816"/>
                <a:gd name="connsiteY0" fmla="*/ 4442 h 550851"/>
                <a:gd name="connsiteX1" fmla="*/ 490653 w 925816"/>
                <a:gd name="connsiteY1" fmla="*/ 49046 h 550851"/>
                <a:gd name="connsiteX2" fmla="*/ 925551 w 925816"/>
                <a:gd name="connsiteY2" fmla="*/ 550851 h 550851"/>
                <a:gd name="connsiteX0" fmla="*/ 0 w 925832"/>
                <a:gd name="connsiteY0" fmla="*/ 5545 h 551954"/>
                <a:gd name="connsiteX1" fmla="*/ 490653 w 925832"/>
                <a:gd name="connsiteY1" fmla="*/ 50149 h 551954"/>
                <a:gd name="connsiteX2" fmla="*/ 925551 w 925832"/>
                <a:gd name="connsiteY2" fmla="*/ 551954 h 551954"/>
                <a:gd name="connsiteX0" fmla="*/ 0 w 925551"/>
                <a:gd name="connsiteY0" fmla="*/ 5545 h 551954"/>
                <a:gd name="connsiteX1" fmla="*/ 490653 w 925551"/>
                <a:gd name="connsiteY1" fmla="*/ 50149 h 551954"/>
                <a:gd name="connsiteX2" fmla="*/ 925551 w 925551"/>
                <a:gd name="connsiteY2" fmla="*/ 551954 h 55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551" h="551954">
                  <a:moveTo>
                    <a:pt x="0" y="5545"/>
                  </a:moveTo>
                  <a:cubicBezTo>
                    <a:pt x="339183" y="-16758"/>
                    <a:pt x="424074" y="34369"/>
                    <a:pt x="490653" y="50149"/>
                  </a:cubicBezTo>
                  <a:cubicBezTo>
                    <a:pt x="557232" y="65929"/>
                    <a:pt x="794195" y="180684"/>
                    <a:pt x="925551" y="551954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ot"/>
              <a:headEnd type="none" w="med" len="med"/>
              <a:tailEnd type="triangle" w="sm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Freeform 8"/>
          <p:cNvSpPr/>
          <p:nvPr/>
        </p:nvSpPr>
        <p:spPr>
          <a:xfrm>
            <a:off x="3215992" y="1859024"/>
            <a:ext cx="4277884" cy="915706"/>
          </a:xfrm>
          <a:custGeom>
            <a:avLst/>
            <a:gdLst>
              <a:gd name="connsiteX0" fmla="*/ 133 w 4277843"/>
              <a:gd name="connsiteY0" fmla="*/ 966675 h 1008716"/>
              <a:gd name="connsiteX1" fmla="*/ 147277 w 4277843"/>
              <a:gd name="connsiteY1" fmla="*/ 798509 h 1008716"/>
              <a:gd name="connsiteX2" fmla="*/ 893512 w 4277843"/>
              <a:gd name="connsiteY2" fmla="*/ 787999 h 1008716"/>
              <a:gd name="connsiteX3" fmla="*/ 2228326 w 4277843"/>
              <a:gd name="connsiteY3" fmla="*/ 766978 h 1008716"/>
              <a:gd name="connsiteX4" fmla="*/ 2354450 w 4277843"/>
              <a:gd name="connsiteY4" fmla="*/ 472688 h 1008716"/>
              <a:gd name="connsiteX5" fmla="*/ 2407001 w 4277843"/>
              <a:gd name="connsiteY5" fmla="*/ 262482 h 1008716"/>
              <a:gd name="connsiteX6" fmla="*/ 2470064 w 4277843"/>
              <a:gd name="connsiteY6" fmla="*/ 31254 h 1008716"/>
              <a:gd name="connsiteX7" fmla="*/ 4277843 w 4277843"/>
              <a:gd name="connsiteY7" fmla="*/ 1008716 h 1008716"/>
              <a:gd name="connsiteX8" fmla="*/ 4277843 w 4277843"/>
              <a:gd name="connsiteY8" fmla="*/ 1008716 h 1008716"/>
              <a:gd name="connsiteX9" fmla="*/ 4277843 w 4277843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1140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48091 h 990132"/>
              <a:gd name="connsiteX1" fmla="*/ 147318 w 4277884"/>
              <a:gd name="connsiteY1" fmla="*/ 779925 h 990132"/>
              <a:gd name="connsiteX2" fmla="*/ 906253 w 4277884"/>
              <a:gd name="connsiteY2" fmla="*/ 756715 h 990132"/>
              <a:gd name="connsiteX3" fmla="*/ 2114067 w 4277884"/>
              <a:gd name="connsiteY3" fmla="*/ 748394 h 990132"/>
              <a:gd name="connsiteX4" fmla="*/ 2354491 w 4277884"/>
              <a:gd name="connsiteY4" fmla="*/ 454104 h 990132"/>
              <a:gd name="connsiteX5" fmla="*/ 2470105 w 4277884"/>
              <a:gd name="connsiteY5" fmla="*/ 12670 h 990132"/>
              <a:gd name="connsiteX6" fmla="*/ 4277884 w 4277884"/>
              <a:gd name="connsiteY6" fmla="*/ 990132 h 990132"/>
              <a:gd name="connsiteX7" fmla="*/ 4277884 w 4277884"/>
              <a:gd name="connsiteY7" fmla="*/ 990132 h 990132"/>
              <a:gd name="connsiteX8" fmla="*/ 4277884 w 4277884"/>
              <a:gd name="connsiteY8" fmla="*/ 990132 h 990132"/>
              <a:gd name="connsiteX0" fmla="*/ 174 w 4277884"/>
              <a:gd name="connsiteY0" fmla="*/ 886181 h 928222"/>
              <a:gd name="connsiteX1" fmla="*/ 147318 w 4277884"/>
              <a:gd name="connsiteY1" fmla="*/ 718015 h 928222"/>
              <a:gd name="connsiteX2" fmla="*/ 906253 w 4277884"/>
              <a:gd name="connsiteY2" fmla="*/ 694805 h 928222"/>
              <a:gd name="connsiteX3" fmla="*/ 2114067 w 4277884"/>
              <a:gd name="connsiteY3" fmla="*/ 686484 h 928222"/>
              <a:gd name="connsiteX4" fmla="*/ 2354491 w 4277884"/>
              <a:gd name="connsiteY4" fmla="*/ 392194 h 928222"/>
              <a:gd name="connsiteX5" fmla="*/ 2635205 w 4277884"/>
              <a:gd name="connsiteY5" fmla="*/ 14260 h 928222"/>
              <a:gd name="connsiteX6" fmla="*/ 4277884 w 4277884"/>
              <a:gd name="connsiteY6" fmla="*/ 928222 h 928222"/>
              <a:gd name="connsiteX7" fmla="*/ 4277884 w 4277884"/>
              <a:gd name="connsiteY7" fmla="*/ 928222 h 928222"/>
              <a:gd name="connsiteX8" fmla="*/ 4277884 w 4277884"/>
              <a:gd name="connsiteY8" fmla="*/ 928222 h 928222"/>
              <a:gd name="connsiteX0" fmla="*/ 174 w 4277884"/>
              <a:gd name="connsiteY0" fmla="*/ 886181 h 928222"/>
              <a:gd name="connsiteX1" fmla="*/ 147318 w 4277884"/>
              <a:gd name="connsiteY1" fmla="*/ 718015 h 928222"/>
              <a:gd name="connsiteX2" fmla="*/ 906253 w 4277884"/>
              <a:gd name="connsiteY2" fmla="*/ 694805 h 928222"/>
              <a:gd name="connsiteX3" fmla="*/ 2114067 w 4277884"/>
              <a:gd name="connsiteY3" fmla="*/ 686484 h 928222"/>
              <a:gd name="connsiteX4" fmla="*/ 2379891 w 4277884"/>
              <a:gd name="connsiteY4" fmla="*/ 392194 h 928222"/>
              <a:gd name="connsiteX5" fmla="*/ 2635205 w 4277884"/>
              <a:gd name="connsiteY5" fmla="*/ 14260 h 928222"/>
              <a:gd name="connsiteX6" fmla="*/ 4277884 w 4277884"/>
              <a:gd name="connsiteY6" fmla="*/ 928222 h 928222"/>
              <a:gd name="connsiteX7" fmla="*/ 4277884 w 4277884"/>
              <a:gd name="connsiteY7" fmla="*/ 928222 h 928222"/>
              <a:gd name="connsiteX8" fmla="*/ 4277884 w 4277884"/>
              <a:gd name="connsiteY8" fmla="*/ 928222 h 928222"/>
              <a:gd name="connsiteX0" fmla="*/ 174 w 4277884"/>
              <a:gd name="connsiteY0" fmla="*/ 887044 h 929085"/>
              <a:gd name="connsiteX1" fmla="*/ 147318 w 4277884"/>
              <a:gd name="connsiteY1" fmla="*/ 718878 h 929085"/>
              <a:gd name="connsiteX2" fmla="*/ 906253 w 4277884"/>
              <a:gd name="connsiteY2" fmla="*/ 695668 h 929085"/>
              <a:gd name="connsiteX3" fmla="*/ 2114067 w 4277884"/>
              <a:gd name="connsiteY3" fmla="*/ 687347 h 929085"/>
              <a:gd name="connsiteX4" fmla="*/ 2379891 w 4277884"/>
              <a:gd name="connsiteY4" fmla="*/ 393057 h 929085"/>
              <a:gd name="connsiteX5" fmla="*/ 2635205 w 4277884"/>
              <a:gd name="connsiteY5" fmla="*/ 15123 h 929085"/>
              <a:gd name="connsiteX6" fmla="*/ 4277884 w 4277884"/>
              <a:gd name="connsiteY6" fmla="*/ 929085 h 929085"/>
              <a:gd name="connsiteX7" fmla="*/ 4277884 w 4277884"/>
              <a:gd name="connsiteY7" fmla="*/ 929085 h 929085"/>
              <a:gd name="connsiteX8" fmla="*/ 4277884 w 4277884"/>
              <a:gd name="connsiteY8" fmla="*/ 929085 h 929085"/>
              <a:gd name="connsiteX0" fmla="*/ 174 w 4277884"/>
              <a:gd name="connsiteY0" fmla="*/ 886079 h 928120"/>
              <a:gd name="connsiteX1" fmla="*/ 147318 w 4277884"/>
              <a:gd name="connsiteY1" fmla="*/ 717913 h 928120"/>
              <a:gd name="connsiteX2" fmla="*/ 906253 w 4277884"/>
              <a:gd name="connsiteY2" fmla="*/ 694703 h 928120"/>
              <a:gd name="connsiteX3" fmla="*/ 2114067 w 4277884"/>
              <a:gd name="connsiteY3" fmla="*/ 667332 h 928120"/>
              <a:gd name="connsiteX4" fmla="*/ 2379891 w 4277884"/>
              <a:gd name="connsiteY4" fmla="*/ 392092 h 928120"/>
              <a:gd name="connsiteX5" fmla="*/ 2635205 w 4277884"/>
              <a:gd name="connsiteY5" fmla="*/ 14158 h 928120"/>
              <a:gd name="connsiteX6" fmla="*/ 4277884 w 4277884"/>
              <a:gd name="connsiteY6" fmla="*/ 928120 h 928120"/>
              <a:gd name="connsiteX7" fmla="*/ 4277884 w 4277884"/>
              <a:gd name="connsiteY7" fmla="*/ 928120 h 928120"/>
              <a:gd name="connsiteX8" fmla="*/ 4277884 w 4277884"/>
              <a:gd name="connsiteY8" fmla="*/ 928120 h 928120"/>
              <a:gd name="connsiteX0" fmla="*/ 174 w 4277884"/>
              <a:gd name="connsiteY0" fmla="*/ 886214 h 928255"/>
              <a:gd name="connsiteX1" fmla="*/ 147318 w 4277884"/>
              <a:gd name="connsiteY1" fmla="*/ 718048 h 928255"/>
              <a:gd name="connsiteX2" fmla="*/ 906253 w 4277884"/>
              <a:gd name="connsiteY2" fmla="*/ 694838 h 928255"/>
              <a:gd name="connsiteX3" fmla="*/ 2133117 w 4277884"/>
              <a:gd name="connsiteY3" fmla="*/ 692867 h 928255"/>
              <a:gd name="connsiteX4" fmla="*/ 2379891 w 4277884"/>
              <a:gd name="connsiteY4" fmla="*/ 392227 h 928255"/>
              <a:gd name="connsiteX5" fmla="*/ 2635205 w 4277884"/>
              <a:gd name="connsiteY5" fmla="*/ 14293 h 928255"/>
              <a:gd name="connsiteX6" fmla="*/ 4277884 w 4277884"/>
              <a:gd name="connsiteY6" fmla="*/ 928255 h 928255"/>
              <a:gd name="connsiteX7" fmla="*/ 4277884 w 4277884"/>
              <a:gd name="connsiteY7" fmla="*/ 928255 h 928255"/>
              <a:gd name="connsiteX8" fmla="*/ 4277884 w 4277884"/>
              <a:gd name="connsiteY8" fmla="*/ 928255 h 928255"/>
              <a:gd name="connsiteX0" fmla="*/ 174 w 4277884"/>
              <a:gd name="connsiteY0" fmla="*/ 887554 h 929595"/>
              <a:gd name="connsiteX1" fmla="*/ 147318 w 4277884"/>
              <a:gd name="connsiteY1" fmla="*/ 719388 h 929595"/>
              <a:gd name="connsiteX2" fmla="*/ 906253 w 4277884"/>
              <a:gd name="connsiteY2" fmla="*/ 696178 h 929595"/>
              <a:gd name="connsiteX3" fmla="*/ 2133117 w 4277884"/>
              <a:gd name="connsiteY3" fmla="*/ 694207 h 929595"/>
              <a:gd name="connsiteX4" fmla="*/ 2379891 w 4277884"/>
              <a:gd name="connsiteY4" fmla="*/ 393567 h 929595"/>
              <a:gd name="connsiteX5" fmla="*/ 2635205 w 4277884"/>
              <a:gd name="connsiteY5" fmla="*/ 15633 h 929595"/>
              <a:gd name="connsiteX6" fmla="*/ 4277884 w 4277884"/>
              <a:gd name="connsiteY6" fmla="*/ 929595 h 929595"/>
              <a:gd name="connsiteX7" fmla="*/ 4277884 w 4277884"/>
              <a:gd name="connsiteY7" fmla="*/ 929595 h 929595"/>
              <a:gd name="connsiteX8" fmla="*/ 4277884 w 4277884"/>
              <a:gd name="connsiteY8" fmla="*/ 929595 h 929595"/>
              <a:gd name="connsiteX0" fmla="*/ 174 w 4277884"/>
              <a:gd name="connsiteY0" fmla="*/ 887554 h 929595"/>
              <a:gd name="connsiteX1" fmla="*/ 147318 w 4277884"/>
              <a:gd name="connsiteY1" fmla="*/ 719388 h 929595"/>
              <a:gd name="connsiteX2" fmla="*/ 906253 w 4277884"/>
              <a:gd name="connsiteY2" fmla="*/ 696178 h 929595"/>
              <a:gd name="connsiteX3" fmla="*/ 2133117 w 4277884"/>
              <a:gd name="connsiteY3" fmla="*/ 694207 h 929595"/>
              <a:gd name="connsiteX4" fmla="*/ 2379891 w 4277884"/>
              <a:gd name="connsiteY4" fmla="*/ 393567 h 929595"/>
              <a:gd name="connsiteX5" fmla="*/ 2635205 w 4277884"/>
              <a:gd name="connsiteY5" fmla="*/ 15633 h 929595"/>
              <a:gd name="connsiteX6" fmla="*/ 4277884 w 4277884"/>
              <a:gd name="connsiteY6" fmla="*/ 929595 h 929595"/>
              <a:gd name="connsiteX7" fmla="*/ 4277884 w 4277884"/>
              <a:gd name="connsiteY7" fmla="*/ 929595 h 929595"/>
              <a:gd name="connsiteX8" fmla="*/ 4277884 w 4277884"/>
              <a:gd name="connsiteY8" fmla="*/ 929595 h 929595"/>
              <a:gd name="connsiteX0" fmla="*/ 174 w 4277884"/>
              <a:gd name="connsiteY0" fmla="*/ 910929 h 952970"/>
              <a:gd name="connsiteX1" fmla="*/ 147318 w 4277884"/>
              <a:gd name="connsiteY1" fmla="*/ 742763 h 952970"/>
              <a:gd name="connsiteX2" fmla="*/ 906253 w 4277884"/>
              <a:gd name="connsiteY2" fmla="*/ 719553 h 952970"/>
              <a:gd name="connsiteX3" fmla="*/ 2133117 w 4277884"/>
              <a:gd name="connsiteY3" fmla="*/ 717582 h 952970"/>
              <a:gd name="connsiteX4" fmla="*/ 2379891 w 4277884"/>
              <a:gd name="connsiteY4" fmla="*/ 416942 h 952970"/>
              <a:gd name="connsiteX5" fmla="*/ 2673305 w 4277884"/>
              <a:gd name="connsiteY5" fmla="*/ 13608 h 952970"/>
              <a:gd name="connsiteX6" fmla="*/ 4277884 w 4277884"/>
              <a:gd name="connsiteY6" fmla="*/ 952970 h 952970"/>
              <a:gd name="connsiteX7" fmla="*/ 4277884 w 4277884"/>
              <a:gd name="connsiteY7" fmla="*/ 952970 h 952970"/>
              <a:gd name="connsiteX8" fmla="*/ 4277884 w 4277884"/>
              <a:gd name="connsiteY8" fmla="*/ 952970 h 952970"/>
              <a:gd name="connsiteX0" fmla="*/ 174 w 4277884"/>
              <a:gd name="connsiteY0" fmla="*/ 911717 h 953758"/>
              <a:gd name="connsiteX1" fmla="*/ 147318 w 4277884"/>
              <a:gd name="connsiteY1" fmla="*/ 743551 h 953758"/>
              <a:gd name="connsiteX2" fmla="*/ 906253 w 4277884"/>
              <a:gd name="connsiteY2" fmla="*/ 720341 h 953758"/>
              <a:gd name="connsiteX3" fmla="*/ 2133117 w 4277884"/>
              <a:gd name="connsiteY3" fmla="*/ 718370 h 953758"/>
              <a:gd name="connsiteX4" fmla="*/ 2379891 w 4277884"/>
              <a:gd name="connsiteY4" fmla="*/ 417730 h 953758"/>
              <a:gd name="connsiteX5" fmla="*/ 2673305 w 4277884"/>
              <a:gd name="connsiteY5" fmla="*/ 14396 h 953758"/>
              <a:gd name="connsiteX6" fmla="*/ 4277884 w 4277884"/>
              <a:gd name="connsiteY6" fmla="*/ 953758 h 953758"/>
              <a:gd name="connsiteX7" fmla="*/ 4277884 w 4277884"/>
              <a:gd name="connsiteY7" fmla="*/ 953758 h 953758"/>
              <a:gd name="connsiteX8" fmla="*/ 4277884 w 4277884"/>
              <a:gd name="connsiteY8" fmla="*/ 953758 h 953758"/>
              <a:gd name="connsiteX0" fmla="*/ 174 w 4277884"/>
              <a:gd name="connsiteY0" fmla="*/ 861571 h 903612"/>
              <a:gd name="connsiteX1" fmla="*/ 147318 w 4277884"/>
              <a:gd name="connsiteY1" fmla="*/ 693405 h 903612"/>
              <a:gd name="connsiteX2" fmla="*/ 906253 w 4277884"/>
              <a:gd name="connsiteY2" fmla="*/ 670195 h 903612"/>
              <a:gd name="connsiteX3" fmla="*/ 2133117 w 4277884"/>
              <a:gd name="connsiteY3" fmla="*/ 668224 h 903612"/>
              <a:gd name="connsiteX4" fmla="*/ 2379891 w 4277884"/>
              <a:gd name="connsiteY4" fmla="*/ 367584 h 903612"/>
              <a:gd name="connsiteX5" fmla="*/ 2686005 w 4277884"/>
              <a:gd name="connsiteY5" fmla="*/ 15050 h 903612"/>
              <a:gd name="connsiteX6" fmla="*/ 4277884 w 4277884"/>
              <a:gd name="connsiteY6" fmla="*/ 903612 h 903612"/>
              <a:gd name="connsiteX7" fmla="*/ 4277884 w 4277884"/>
              <a:gd name="connsiteY7" fmla="*/ 903612 h 903612"/>
              <a:gd name="connsiteX8" fmla="*/ 4277884 w 4277884"/>
              <a:gd name="connsiteY8" fmla="*/ 903612 h 903612"/>
              <a:gd name="connsiteX0" fmla="*/ 174 w 4277884"/>
              <a:gd name="connsiteY0" fmla="*/ 870845 h 912886"/>
              <a:gd name="connsiteX1" fmla="*/ 147318 w 4277884"/>
              <a:gd name="connsiteY1" fmla="*/ 702679 h 912886"/>
              <a:gd name="connsiteX2" fmla="*/ 906253 w 4277884"/>
              <a:gd name="connsiteY2" fmla="*/ 679469 h 912886"/>
              <a:gd name="connsiteX3" fmla="*/ 2133117 w 4277884"/>
              <a:gd name="connsiteY3" fmla="*/ 677498 h 912886"/>
              <a:gd name="connsiteX4" fmla="*/ 2379891 w 4277884"/>
              <a:gd name="connsiteY4" fmla="*/ 376858 h 912886"/>
              <a:gd name="connsiteX5" fmla="*/ 2686005 w 4277884"/>
              <a:gd name="connsiteY5" fmla="*/ 24324 h 912886"/>
              <a:gd name="connsiteX6" fmla="*/ 4277884 w 4277884"/>
              <a:gd name="connsiteY6" fmla="*/ 912886 h 912886"/>
              <a:gd name="connsiteX7" fmla="*/ 4277884 w 4277884"/>
              <a:gd name="connsiteY7" fmla="*/ 912886 h 912886"/>
              <a:gd name="connsiteX8" fmla="*/ 4277884 w 4277884"/>
              <a:gd name="connsiteY8" fmla="*/ 912886 h 912886"/>
              <a:gd name="connsiteX0" fmla="*/ 174 w 4277884"/>
              <a:gd name="connsiteY0" fmla="*/ 870845 h 912886"/>
              <a:gd name="connsiteX1" fmla="*/ 147318 w 4277884"/>
              <a:gd name="connsiteY1" fmla="*/ 702679 h 912886"/>
              <a:gd name="connsiteX2" fmla="*/ 906253 w 4277884"/>
              <a:gd name="connsiteY2" fmla="*/ 679469 h 912886"/>
              <a:gd name="connsiteX3" fmla="*/ 2133117 w 4277884"/>
              <a:gd name="connsiteY3" fmla="*/ 677498 h 912886"/>
              <a:gd name="connsiteX4" fmla="*/ 2379891 w 4277884"/>
              <a:gd name="connsiteY4" fmla="*/ 376858 h 912886"/>
              <a:gd name="connsiteX5" fmla="*/ 2686005 w 4277884"/>
              <a:gd name="connsiteY5" fmla="*/ 24324 h 912886"/>
              <a:gd name="connsiteX6" fmla="*/ 4277884 w 4277884"/>
              <a:gd name="connsiteY6" fmla="*/ 912886 h 912886"/>
              <a:gd name="connsiteX7" fmla="*/ 4277884 w 4277884"/>
              <a:gd name="connsiteY7" fmla="*/ 912886 h 912886"/>
              <a:gd name="connsiteX8" fmla="*/ 4277884 w 4277884"/>
              <a:gd name="connsiteY8" fmla="*/ 912886 h 912886"/>
              <a:gd name="connsiteX0" fmla="*/ 174 w 4277884"/>
              <a:gd name="connsiteY0" fmla="*/ 873665 h 915706"/>
              <a:gd name="connsiteX1" fmla="*/ 147318 w 4277884"/>
              <a:gd name="connsiteY1" fmla="*/ 705499 h 915706"/>
              <a:gd name="connsiteX2" fmla="*/ 906253 w 4277884"/>
              <a:gd name="connsiteY2" fmla="*/ 682289 h 915706"/>
              <a:gd name="connsiteX3" fmla="*/ 2133117 w 4277884"/>
              <a:gd name="connsiteY3" fmla="*/ 680318 h 915706"/>
              <a:gd name="connsiteX4" fmla="*/ 2379891 w 4277884"/>
              <a:gd name="connsiteY4" fmla="*/ 379678 h 915706"/>
              <a:gd name="connsiteX5" fmla="*/ 2686005 w 4277884"/>
              <a:gd name="connsiteY5" fmla="*/ 27144 h 915706"/>
              <a:gd name="connsiteX6" fmla="*/ 4277884 w 4277884"/>
              <a:gd name="connsiteY6" fmla="*/ 915706 h 915706"/>
              <a:gd name="connsiteX7" fmla="*/ 4277884 w 4277884"/>
              <a:gd name="connsiteY7" fmla="*/ 915706 h 915706"/>
              <a:gd name="connsiteX8" fmla="*/ 4277884 w 4277884"/>
              <a:gd name="connsiteY8" fmla="*/ 915706 h 915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77884" h="915706">
                <a:moveTo>
                  <a:pt x="174" y="873665"/>
                </a:moveTo>
                <a:cubicBezTo>
                  <a:pt x="-702" y="804471"/>
                  <a:pt x="-3695" y="737395"/>
                  <a:pt x="147318" y="705499"/>
                </a:cubicBezTo>
                <a:cubicBezTo>
                  <a:pt x="298331" y="673603"/>
                  <a:pt x="575287" y="686486"/>
                  <a:pt x="906253" y="682289"/>
                </a:cubicBezTo>
                <a:cubicBezTo>
                  <a:pt x="1237219" y="678092"/>
                  <a:pt x="1724162" y="680975"/>
                  <a:pt x="2133117" y="680318"/>
                </a:cubicBezTo>
                <a:cubicBezTo>
                  <a:pt x="2378723" y="629883"/>
                  <a:pt x="2363943" y="539340"/>
                  <a:pt x="2379891" y="379678"/>
                </a:cubicBezTo>
                <a:cubicBezTo>
                  <a:pt x="2395839" y="220016"/>
                  <a:pt x="2369673" y="-93944"/>
                  <a:pt x="2686005" y="27144"/>
                </a:cubicBezTo>
                <a:cubicBezTo>
                  <a:pt x="3002337" y="148232"/>
                  <a:pt x="4012571" y="767612"/>
                  <a:pt x="4277884" y="915706"/>
                </a:cubicBezTo>
                <a:lnTo>
                  <a:pt x="4277884" y="915706"/>
                </a:lnTo>
                <a:lnTo>
                  <a:pt x="4277884" y="915706"/>
                </a:lnTo>
              </a:path>
            </a:pathLst>
          </a:custGeom>
          <a:noFill/>
          <a:ln>
            <a:solidFill>
              <a:srgbClr val="FF0000"/>
            </a:solidFill>
            <a:tailEnd type="triangle" w="sm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246568" y="2659671"/>
            <a:ext cx="535258" cy="602920"/>
            <a:chOff x="7861610" y="869797"/>
            <a:chExt cx="535258" cy="602920"/>
          </a:xfrm>
        </p:grpSpPr>
        <p:sp>
          <p:nvSpPr>
            <p:cNvPr id="25" name="Flowchart: Off-page Connector 24"/>
            <p:cNvSpPr/>
            <p:nvPr/>
          </p:nvSpPr>
          <p:spPr>
            <a:xfrm flipV="1">
              <a:off x="7861610" y="869797"/>
              <a:ext cx="535258" cy="602920"/>
            </a:xfrm>
            <a:prstGeom prst="flowChartOffpageConnector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966" y="1013556"/>
              <a:ext cx="416545" cy="416545"/>
            </a:xfrm>
            <a:prstGeom prst="rect">
              <a:avLst/>
            </a:prstGeom>
          </p:spPr>
        </p:pic>
      </p:grpSp>
      <p:grpSp>
        <p:nvGrpSpPr>
          <p:cNvPr id="27" name="Group 26"/>
          <p:cNvGrpSpPr/>
          <p:nvPr/>
        </p:nvGrpSpPr>
        <p:grpSpPr>
          <a:xfrm>
            <a:off x="7192794" y="1840132"/>
            <a:ext cx="535258" cy="602920"/>
            <a:chOff x="7861610" y="869797"/>
            <a:chExt cx="535258" cy="602920"/>
          </a:xfrm>
        </p:grpSpPr>
        <p:sp>
          <p:nvSpPr>
            <p:cNvPr id="28" name="Flowchart: Off-page Connector 27"/>
            <p:cNvSpPr/>
            <p:nvPr/>
          </p:nvSpPr>
          <p:spPr>
            <a:xfrm>
              <a:off x="7861610" y="869797"/>
              <a:ext cx="535258" cy="602920"/>
            </a:xfrm>
            <a:prstGeom prst="flowChartOffpageConnector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" name="Picture 28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966" y="913197"/>
              <a:ext cx="416545" cy="416545"/>
            </a:xfrm>
            <a:prstGeom prst="rect">
              <a:avLst/>
            </a:prstGeom>
          </p:spPr>
        </p:pic>
      </p:grpSp>
      <p:grpSp>
        <p:nvGrpSpPr>
          <p:cNvPr id="30" name="Group 29"/>
          <p:cNvGrpSpPr/>
          <p:nvPr/>
        </p:nvGrpSpPr>
        <p:grpSpPr>
          <a:xfrm>
            <a:off x="3668751" y="1691852"/>
            <a:ext cx="535258" cy="602920"/>
            <a:chOff x="7861610" y="869797"/>
            <a:chExt cx="535258" cy="602920"/>
          </a:xfrm>
        </p:grpSpPr>
        <p:sp>
          <p:nvSpPr>
            <p:cNvPr id="31" name="Flowchart: Off-page Connector 30"/>
            <p:cNvSpPr/>
            <p:nvPr/>
          </p:nvSpPr>
          <p:spPr>
            <a:xfrm>
              <a:off x="7861610" y="869797"/>
              <a:ext cx="535258" cy="602920"/>
            </a:xfrm>
            <a:prstGeom prst="flowChartOffpageConnector">
              <a:avLst/>
            </a:prstGeom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20966" y="913197"/>
              <a:ext cx="416545" cy="416545"/>
            </a:xfrm>
            <a:prstGeom prst="rect">
              <a:avLst/>
            </a:prstGeom>
          </p:spPr>
        </p:pic>
      </p:grpSp>
      <p:pic>
        <p:nvPicPr>
          <p:cNvPr id="21" name="图片 3" descr="bicycle.png"/>
          <p:cNvPicPr>
            <a:picLocks noChangeAspect="1"/>
          </p:cNvPicPr>
          <p:nvPr/>
        </p:nvPicPr>
        <p:blipFill>
          <a:blip r:embed="rId3" cstate="print"/>
          <a:srcRect t="17373"/>
          <a:stretch>
            <a:fillRect/>
          </a:stretch>
        </p:blipFill>
        <p:spPr>
          <a:xfrm>
            <a:off x="3615864" y="2245064"/>
            <a:ext cx="641032" cy="529666"/>
          </a:xfrm>
          <a:prstGeom prst="rect">
            <a:avLst/>
          </a:prstGeom>
        </p:spPr>
      </p:pic>
      <p:pic>
        <p:nvPicPr>
          <p:cNvPr id="22" name="图片 3" descr="bicycle.png"/>
          <p:cNvPicPr>
            <a:picLocks noChangeAspect="1"/>
          </p:cNvPicPr>
          <p:nvPr/>
        </p:nvPicPr>
        <p:blipFill>
          <a:blip r:embed="rId3" cstate="print"/>
          <a:srcRect t="17373"/>
          <a:stretch>
            <a:fillRect/>
          </a:stretch>
        </p:blipFill>
        <p:spPr>
          <a:xfrm>
            <a:off x="5207620" y="2161925"/>
            <a:ext cx="641032" cy="529666"/>
          </a:xfrm>
          <a:prstGeom prst="rect">
            <a:avLst/>
          </a:prstGeom>
        </p:spPr>
      </p:pic>
      <p:pic>
        <p:nvPicPr>
          <p:cNvPr id="23" name="图片 3" descr="bicycle.png"/>
          <p:cNvPicPr>
            <a:picLocks noChangeAspect="1"/>
          </p:cNvPicPr>
          <p:nvPr/>
        </p:nvPicPr>
        <p:blipFill>
          <a:blip r:embed="rId3" cstate="print"/>
          <a:srcRect t="17373"/>
          <a:stretch>
            <a:fillRect/>
          </a:stretch>
        </p:blipFill>
        <p:spPr>
          <a:xfrm>
            <a:off x="7168659" y="2400416"/>
            <a:ext cx="641032" cy="52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4022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9" presetClass="emph" presetSubtype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rctx="PPT">
                                        <p:cTn id="33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34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47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50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000"/>
                            </p:stCondLst>
                            <p:childTnLst>
                              <p:par>
                                <p:cTn id="5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9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0" dur="indefinite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Upload planning problem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033" y="4028663"/>
            <a:ext cx="2770256" cy="282933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3672"/>
            <a:ext cx="7200900" cy="4749713"/>
          </a:xfrm>
        </p:spPr>
        <p:txBody>
          <a:bodyPr/>
          <a:lstStyle/>
          <a:p>
            <a:r>
              <a:rPr lang="en-US" dirty="0" smtClean="0"/>
              <a:t>Problem formulation</a:t>
            </a:r>
          </a:p>
          <a:p>
            <a:pPr lvl="1"/>
            <a:r>
              <a:rPr lang="en-US" dirty="0" smtClean="0"/>
              <a:t>Assumptions</a:t>
            </a:r>
          </a:p>
          <a:p>
            <a:pPr lvl="1"/>
            <a:r>
              <a:rPr lang="en-US" dirty="0" smtClean="0"/>
              <a:t>Terms, and notations</a:t>
            </a:r>
          </a:p>
          <a:p>
            <a:pPr lvl="1"/>
            <a:r>
              <a:rPr lang="en-US" dirty="0" smtClean="0"/>
              <a:t>Upload planning as a constrained optimization</a:t>
            </a:r>
          </a:p>
          <a:p>
            <a:r>
              <a:rPr lang="en-US" dirty="0" smtClean="0"/>
              <a:t>Two-phase approach</a:t>
            </a:r>
          </a:p>
          <a:p>
            <a:pPr lvl="1"/>
            <a:r>
              <a:rPr lang="en-US" dirty="0" smtClean="0"/>
              <a:t>Static planning algorithms</a:t>
            </a:r>
          </a:p>
          <a:p>
            <a:pPr lvl="1"/>
            <a:r>
              <a:rPr lang="en-US" dirty="0" smtClean="0"/>
              <a:t>Dynamic adaptation policies</a:t>
            </a:r>
          </a:p>
          <a:p>
            <a:r>
              <a:rPr lang="en-US" dirty="0" smtClean="0"/>
              <a:t>Prototype platform and measurements</a:t>
            </a:r>
          </a:p>
          <a:p>
            <a:r>
              <a:rPr lang="en-US" dirty="0" smtClean="0"/>
              <a:t>Performance evaluation and simulation results</a:t>
            </a:r>
          </a:p>
        </p:txBody>
      </p:sp>
    </p:spTree>
    <p:extLst>
      <p:ext uri="{BB962C8B-B14F-4D97-AF65-F5344CB8AC3E}">
        <p14:creationId xmlns:p14="http://schemas.microsoft.com/office/powerpoint/2010/main" val="29415931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700" y="1703673"/>
            <a:ext cx="7200900" cy="4749713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</a:rPr>
              <a:t>Mobile data collector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  <a:p>
            <a:pPr lvl="1"/>
            <a:r>
              <a:rPr lang="en-US" b="1" dirty="0" smtClean="0"/>
              <a:t>Independent MDCs</a:t>
            </a:r>
            <a:r>
              <a:rPr lang="en-US" dirty="0" smtClean="0"/>
              <a:t>: Plan for only one MDC at any time</a:t>
            </a:r>
          </a:p>
          <a:p>
            <a:pPr lvl="1"/>
            <a:r>
              <a:rPr lang="en-US" b="1" dirty="0"/>
              <a:t>Constant </a:t>
            </a:r>
            <a:r>
              <a:rPr lang="en-US" b="1" dirty="0" smtClean="0"/>
              <a:t>speed</a:t>
            </a:r>
            <a:r>
              <a:rPr lang="en-US" dirty="0" smtClean="0"/>
              <a:t>: Moving time is predictable</a:t>
            </a:r>
          </a:p>
          <a:p>
            <a:pPr lvl="1"/>
            <a:r>
              <a:rPr lang="en-US" b="1" dirty="0" smtClean="0"/>
              <a:t>Unlimited </a:t>
            </a:r>
            <a:r>
              <a:rPr lang="en-US" b="1" dirty="0"/>
              <a:t>power and </a:t>
            </a:r>
            <a:r>
              <a:rPr lang="en-US" b="1" dirty="0" smtClean="0"/>
              <a:t>storage</a:t>
            </a:r>
          </a:p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</a:rPr>
              <a:t>Path and data</a:t>
            </a:r>
            <a:endParaRPr lang="en-US" b="1" dirty="0">
              <a:solidFill>
                <a:schemeClr val="accent3">
                  <a:lumMod val="75000"/>
                </a:schemeClr>
              </a:solidFill>
            </a:endParaRPr>
          </a:p>
          <a:p>
            <a:pPr lvl="1"/>
            <a:r>
              <a:rPr lang="en-US" b="1" dirty="0" smtClean="0"/>
              <a:t>Fixed </a:t>
            </a:r>
            <a:r>
              <a:rPr lang="en-US" b="1" dirty="0"/>
              <a:t>path</a:t>
            </a:r>
            <a:r>
              <a:rPr lang="en-US" dirty="0"/>
              <a:t>: Given by another planner, cannot be </a:t>
            </a:r>
            <a:r>
              <a:rPr lang="en-US" dirty="0" smtClean="0"/>
              <a:t>changed</a:t>
            </a:r>
          </a:p>
          <a:p>
            <a:pPr lvl="1"/>
            <a:r>
              <a:rPr lang="en-US" b="1" dirty="0"/>
              <a:t>Indivisible data </a:t>
            </a:r>
            <a:r>
              <a:rPr lang="en-US" b="1" dirty="0" smtClean="0"/>
              <a:t>chunks</a:t>
            </a:r>
            <a:endParaRPr lang="en-US" dirty="0"/>
          </a:p>
          <a:p>
            <a:r>
              <a:rPr lang="en-US" b="1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Communication</a:t>
            </a:r>
          </a:p>
          <a:p>
            <a:pPr lvl="1"/>
            <a:r>
              <a:rPr lang="en-US" b="1" dirty="0"/>
              <a:t>Stop and stay for </a:t>
            </a:r>
            <a:r>
              <a:rPr lang="en-US" b="1" dirty="0" smtClean="0"/>
              <a:t>communication</a:t>
            </a:r>
          </a:p>
          <a:p>
            <a:pPr lvl="1"/>
            <a:r>
              <a:rPr lang="en-US" b="1" dirty="0" smtClean="0"/>
              <a:t>Constant data rate for data collection</a:t>
            </a:r>
          </a:p>
          <a:p>
            <a:pPr lvl="1"/>
            <a:r>
              <a:rPr lang="en-US" b="1" dirty="0" smtClean="0"/>
              <a:t>Limited </a:t>
            </a:r>
            <a:r>
              <a:rPr lang="en-US" b="1" dirty="0"/>
              <a:t>knowledge of upload opportunities</a:t>
            </a:r>
            <a:r>
              <a:rPr lang="en-US" dirty="0"/>
              <a:t>: Actual </a:t>
            </a:r>
            <a:r>
              <a:rPr lang="en-US" dirty="0" smtClean="0"/>
              <a:t>data rate is unknown before MDC arrives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964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Terms and notations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smtClean="0"/>
              <a:t>9</a:t>
            </a:fld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6"/>
          <a:stretch/>
        </p:blipFill>
        <p:spPr>
          <a:xfrm>
            <a:off x="2643419" y="1703673"/>
            <a:ext cx="5586181" cy="4163728"/>
          </a:xfrm>
          <a:prstGeom prst="rect">
            <a:avLst/>
          </a:prstGeom>
        </p:spPr>
      </p:pic>
      <p:pic>
        <p:nvPicPr>
          <p:cNvPr id="8" name="图片 3" descr="bicycle.png"/>
          <p:cNvPicPr>
            <a:picLocks noChangeAspect="1"/>
          </p:cNvPicPr>
          <p:nvPr/>
        </p:nvPicPr>
        <p:blipFill>
          <a:blip r:embed="rId4" cstate="print"/>
          <a:srcRect t="17373"/>
          <a:stretch>
            <a:fillRect/>
          </a:stretch>
        </p:blipFill>
        <p:spPr>
          <a:xfrm>
            <a:off x="2656860" y="4289520"/>
            <a:ext cx="641032" cy="529666"/>
          </a:xfrm>
          <a:prstGeom prst="rect">
            <a:avLst/>
          </a:prstGeom>
        </p:spPr>
      </p:pic>
      <p:pic>
        <p:nvPicPr>
          <p:cNvPr id="9" name="Picture 2" descr="http://1.bp.blogspot.com/-AB_6wXi3ASk/VnJXt7l5BjI/AAAAAAAAAi8/5dsL4jd-DQw/s1600/cloudserv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28700" y="3363072"/>
            <a:ext cx="945066" cy="945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2007220" y="3259601"/>
            <a:ext cx="925551" cy="1109546"/>
            <a:chOff x="2007220" y="1600200"/>
            <a:chExt cx="925551" cy="1109546"/>
          </a:xfrm>
        </p:grpSpPr>
        <p:pic>
          <p:nvPicPr>
            <p:cNvPr id="11" name="Picture 8" descr="http://icons.iconarchive.com/icons/custom-icon-design/flatastic-4/512/Checklist-icon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6217" y="1600200"/>
              <a:ext cx="498206" cy="49820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Freeform 11"/>
            <p:cNvSpPr/>
            <p:nvPr/>
          </p:nvSpPr>
          <p:spPr>
            <a:xfrm>
              <a:off x="2007220" y="2157792"/>
              <a:ext cx="925551" cy="551954"/>
            </a:xfrm>
            <a:custGeom>
              <a:avLst/>
              <a:gdLst>
                <a:gd name="connsiteX0" fmla="*/ 0 w 887607"/>
                <a:gd name="connsiteY0" fmla="*/ 0 h 1003609"/>
                <a:gd name="connsiteX1" fmla="*/ 758282 w 887607"/>
                <a:gd name="connsiteY1" fmla="*/ 524107 h 1003609"/>
                <a:gd name="connsiteX2" fmla="*/ 880946 w 887607"/>
                <a:gd name="connsiteY2" fmla="*/ 1003609 h 1003609"/>
                <a:gd name="connsiteX0" fmla="*/ 0 w 881359"/>
                <a:gd name="connsiteY0" fmla="*/ 8027 h 1011636"/>
                <a:gd name="connsiteX1" fmla="*/ 490653 w 881359"/>
                <a:gd name="connsiteY1" fmla="*/ 52631 h 1011636"/>
                <a:gd name="connsiteX2" fmla="*/ 880946 w 881359"/>
                <a:gd name="connsiteY2" fmla="*/ 1011636 h 1011636"/>
                <a:gd name="connsiteX0" fmla="*/ 0 w 925913"/>
                <a:gd name="connsiteY0" fmla="*/ 0 h 546409"/>
                <a:gd name="connsiteX1" fmla="*/ 490653 w 925913"/>
                <a:gd name="connsiteY1" fmla="*/ 44604 h 546409"/>
                <a:gd name="connsiteX2" fmla="*/ 925551 w 925913"/>
                <a:gd name="connsiteY2" fmla="*/ 546409 h 546409"/>
                <a:gd name="connsiteX0" fmla="*/ 0 w 925994"/>
                <a:gd name="connsiteY0" fmla="*/ 0 h 546409"/>
                <a:gd name="connsiteX1" fmla="*/ 490653 w 925994"/>
                <a:gd name="connsiteY1" fmla="*/ 44604 h 546409"/>
                <a:gd name="connsiteX2" fmla="*/ 925551 w 925994"/>
                <a:gd name="connsiteY2" fmla="*/ 546409 h 546409"/>
                <a:gd name="connsiteX0" fmla="*/ 0 w 925994"/>
                <a:gd name="connsiteY0" fmla="*/ 11159 h 557568"/>
                <a:gd name="connsiteX1" fmla="*/ 490653 w 925994"/>
                <a:gd name="connsiteY1" fmla="*/ 55763 h 557568"/>
                <a:gd name="connsiteX2" fmla="*/ 925551 w 925994"/>
                <a:gd name="connsiteY2" fmla="*/ 557568 h 557568"/>
                <a:gd name="connsiteX0" fmla="*/ 0 w 926041"/>
                <a:gd name="connsiteY0" fmla="*/ 8021 h 554430"/>
                <a:gd name="connsiteX1" fmla="*/ 490653 w 926041"/>
                <a:gd name="connsiteY1" fmla="*/ 52625 h 554430"/>
                <a:gd name="connsiteX2" fmla="*/ 925551 w 926041"/>
                <a:gd name="connsiteY2" fmla="*/ 554430 h 554430"/>
                <a:gd name="connsiteX0" fmla="*/ 0 w 925866"/>
                <a:gd name="connsiteY0" fmla="*/ 8021 h 554430"/>
                <a:gd name="connsiteX1" fmla="*/ 490653 w 925866"/>
                <a:gd name="connsiteY1" fmla="*/ 52625 h 554430"/>
                <a:gd name="connsiteX2" fmla="*/ 925551 w 925866"/>
                <a:gd name="connsiteY2" fmla="*/ 554430 h 554430"/>
                <a:gd name="connsiteX0" fmla="*/ 0 w 925812"/>
                <a:gd name="connsiteY0" fmla="*/ 6031 h 552440"/>
                <a:gd name="connsiteX1" fmla="*/ 490653 w 925812"/>
                <a:gd name="connsiteY1" fmla="*/ 50635 h 552440"/>
                <a:gd name="connsiteX2" fmla="*/ 925551 w 925812"/>
                <a:gd name="connsiteY2" fmla="*/ 552440 h 552440"/>
                <a:gd name="connsiteX0" fmla="*/ 0 w 925816"/>
                <a:gd name="connsiteY0" fmla="*/ 4442 h 550851"/>
                <a:gd name="connsiteX1" fmla="*/ 490653 w 925816"/>
                <a:gd name="connsiteY1" fmla="*/ 49046 h 550851"/>
                <a:gd name="connsiteX2" fmla="*/ 925551 w 925816"/>
                <a:gd name="connsiteY2" fmla="*/ 550851 h 550851"/>
                <a:gd name="connsiteX0" fmla="*/ 0 w 925832"/>
                <a:gd name="connsiteY0" fmla="*/ 5545 h 551954"/>
                <a:gd name="connsiteX1" fmla="*/ 490653 w 925832"/>
                <a:gd name="connsiteY1" fmla="*/ 50149 h 551954"/>
                <a:gd name="connsiteX2" fmla="*/ 925551 w 925832"/>
                <a:gd name="connsiteY2" fmla="*/ 551954 h 551954"/>
                <a:gd name="connsiteX0" fmla="*/ 0 w 925551"/>
                <a:gd name="connsiteY0" fmla="*/ 5545 h 551954"/>
                <a:gd name="connsiteX1" fmla="*/ 490653 w 925551"/>
                <a:gd name="connsiteY1" fmla="*/ 50149 h 551954"/>
                <a:gd name="connsiteX2" fmla="*/ 925551 w 925551"/>
                <a:gd name="connsiteY2" fmla="*/ 551954 h 551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25551" h="551954">
                  <a:moveTo>
                    <a:pt x="0" y="5545"/>
                  </a:moveTo>
                  <a:cubicBezTo>
                    <a:pt x="339183" y="-16758"/>
                    <a:pt x="424074" y="34369"/>
                    <a:pt x="490653" y="50149"/>
                  </a:cubicBezTo>
                  <a:cubicBezTo>
                    <a:pt x="557232" y="65929"/>
                    <a:pt x="794195" y="180684"/>
                    <a:pt x="925551" y="551954"/>
                  </a:cubicBezTo>
                </a:path>
              </a:pathLst>
            </a:custGeom>
            <a:noFill/>
            <a:ln w="38100">
              <a:solidFill>
                <a:srgbClr val="0070C0"/>
              </a:solidFill>
              <a:prstDash val="sysDot"/>
              <a:headEnd type="none" w="med" len="med"/>
              <a:tailEnd type="triangle" w="sm" len="lg"/>
            </a:ln>
            <a:effectLst>
              <a:glow rad="635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ounded Rectangular Callout 13"/>
          <p:cNvSpPr/>
          <p:nvPr/>
        </p:nvSpPr>
        <p:spPr>
          <a:xfrm>
            <a:off x="1028700" y="5169932"/>
            <a:ext cx="1614719" cy="701493"/>
          </a:xfrm>
          <a:prstGeom prst="wedgeRoundRectCallout">
            <a:avLst>
              <a:gd name="adj1" fmla="val 49608"/>
              <a:gd name="adj2" fmla="val -102822"/>
              <a:gd name="adj3" fmla="val 16667"/>
            </a:avLst>
          </a:prstGeom>
          <a:ln w="1905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Mobile data collector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17" name="Freeform 16"/>
          <p:cNvSpPr/>
          <p:nvPr/>
        </p:nvSpPr>
        <p:spPr>
          <a:xfrm>
            <a:off x="3065929" y="2470236"/>
            <a:ext cx="4011484" cy="2298567"/>
          </a:xfrm>
          <a:custGeom>
            <a:avLst/>
            <a:gdLst>
              <a:gd name="connsiteX0" fmla="*/ 133 w 4277843"/>
              <a:gd name="connsiteY0" fmla="*/ 966675 h 1008716"/>
              <a:gd name="connsiteX1" fmla="*/ 147277 w 4277843"/>
              <a:gd name="connsiteY1" fmla="*/ 798509 h 1008716"/>
              <a:gd name="connsiteX2" fmla="*/ 893512 w 4277843"/>
              <a:gd name="connsiteY2" fmla="*/ 787999 h 1008716"/>
              <a:gd name="connsiteX3" fmla="*/ 2228326 w 4277843"/>
              <a:gd name="connsiteY3" fmla="*/ 766978 h 1008716"/>
              <a:gd name="connsiteX4" fmla="*/ 2354450 w 4277843"/>
              <a:gd name="connsiteY4" fmla="*/ 472688 h 1008716"/>
              <a:gd name="connsiteX5" fmla="*/ 2407001 w 4277843"/>
              <a:gd name="connsiteY5" fmla="*/ 262482 h 1008716"/>
              <a:gd name="connsiteX6" fmla="*/ 2470064 w 4277843"/>
              <a:gd name="connsiteY6" fmla="*/ 31254 h 1008716"/>
              <a:gd name="connsiteX7" fmla="*/ 4277843 w 4277843"/>
              <a:gd name="connsiteY7" fmla="*/ 1008716 h 1008716"/>
              <a:gd name="connsiteX8" fmla="*/ 4277843 w 4277843"/>
              <a:gd name="connsiteY8" fmla="*/ 1008716 h 1008716"/>
              <a:gd name="connsiteX9" fmla="*/ 4277843 w 4277843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1140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48091 h 990132"/>
              <a:gd name="connsiteX1" fmla="*/ 147318 w 4277884"/>
              <a:gd name="connsiteY1" fmla="*/ 779925 h 990132"/>
              <a:gd name="connsiteX2" fmla="*/ 906253 w 4277884"/>
              <a:gd name="connsiteY2" fmla="*/ 756715 h 990132"/>
              <a:gd name="connsiteX3" fmla="*/ 2114067 w 4277884"/>
              <a:gd name="connsiteY3" fmla="*/ 748394 h 990132"/>
              <a:gd name="connsiteX4" fmla="*/ 2354491 w 4277884"/>
              <a:gd name="connsiteY4" fmla="*/ 454104 h 990132"/>
              <a:gd name="connsiteX5" fmla="*/ 2470105 w 4277884"/>
              <a:gd name="connsiteY5" fmla="*/ 12670 h 990132"/>
              <a:gd name="connsiteX6" fmla="*/ 4277884 w 4277884"/>
              <a:gd name="connsiteY6" fmla="*/ 990132 h 990132"/>
              <a:gd name="connsiteX7" fmla="*/ 4277884 w 4277884"/>
              <a:gd name="connsiteY7" fmla="*/ 990132 h 990132"/>
              <a:gd name="connsiteX8" fmla="*/ 4277884 w 4277884"/>
              <a:gd name="connsiteY8" fmla="*/ 990132 h 990132"/>
              <a:gd name="connsiteX0" fmla="*/ 174 w 4277884"/>
              <a:gd name="connsiteY0" fmla="*/ 886181 h 928222"/>
              <a:gd name="connsiteX1" fmla="*/ 147318 w 4277884"/>
              <a:gd name="connsiteY1" fmla="*/ 718015 h 928222"/>
              <a:gd name="connsiteX2" fmla="*/ 906253 w 4277884"/>
              <a:gd name="connsiteY2" fmla="*/ 694805 h 928222"/>
              <a:gd name="connsiteX3" fmla="*/ 2114067 w 4277884"/>
              <a:gd name="connsiteY3" fmla="*/ 686484 h 928222"/>
              <a:gd name="connsiteX4" fmla="*/ 2354491 w 4277884"/>
              <a:gd name="connsiteY4" fmla="*/ 392194 h 928222"/>
              <a:gd name="connsiteX5" fmla="*/ 2635205 w 4277884"/>
              <a:gd name="connsiteY5" fmla="*/ 14260 h 928222"/>
              <a:gd name="connsiteX6" fmla="*/ 4277884 w 4277884"/>
              <a:gd name="connsiteY6" fmla="*/ 928222 h 928222"/>
              <a:gd name="connsiteX7" fmla="*/ 4277884 w 4277884"/>
              <a:gd name="connsiteY7" fmla="*/ 928222 h 928222"/>
              <a:gd name="connsiteX8" fmla="*/ 4277884 w 4277884"/>
              <a:gd name="connsiteY8" fmla="*/ 928222 h 928222"/>
              <a:gd name="connsiteX0" fmla="*/ 174 w 4277884"/>
              <a:gd name="connsiteY0" fmla="*/ 886181 h 928222"/>
              <a:gd name="connsiteX1" fmla="*/ 147318 w 4277884"/>
              <a:gd name="connsiteY1" fmla="*/ 718015 h 928222"/>
              <a:gd name="connsiteX2" fmla="*/ 906253 w 4277884"/>
              <a:gd name="connsiteY2" fmla="*/ 694805 h 928222"/>
              <a:gd name="connsiteX3" fmla="*/ 2114067 w 4277884"/>
              <a:gd name="connsiteY3" fmla="*/ 686484 h 928222"/>
              <a:gd name="connsiteX4" fmla="*/ 2379891 w 4277884"/>
              <a:gd name="connsiteY4" fmla="*/ 392194 h 928222"/>
              <a:gd name="connsiteX5" fmla="*/ 2635205 w 4277884"/>
              <a:gd name="connsiteY5" fmla="*/ 14260 h 928222"/>
              <a:gd name="connsiteX6" fmla="*/ 4277884 w 4277884"/>
              <a:gd name="connsiteY6" fmla="*/ 928222 h 928222"/>
              <a:gd name="connsiteX7" fmla="*/ 4277884 w 4277884"/>
              <a:gd name="connsiteY7" fmla="*/ 928222 h 928222"/>
              <a:gd name="connsiteX8" fmla="*/ 4277884 w 4277884"/>
              <a:gd name="connsiteY8" fmla="*/ 928222 h 928222"/>
              <a:gd name="connsiteX0" fmla="*/ 174 w 4277884"/>
              <a:gd name="connsiteY0" fmla="*/ 887044 h 929085"/>
              <a:gd name="connsiteX1" fmla="*/ 147318 w 4277884"/>
              <a:gd name="connsiteY1" fmla="*/ 718878 h 929085"/>
              <a:gd name="connsiteX2" fmla="*/ 906253 w 4277884"/>
              <a:gd name="connsiteY2" fmla="*/ 695668 h 929085"/>
              <a:gd name="connsiteX3" fmla="*/ 2114067 w 4277884"/>
              <a:gd name="connsiteY3" fmla="*/ 687347 h 929085"/>
              <a:gd name="connsiteX4" fmla="*/ 2379891 w 4277884"/>
              <a:gd name="connsiteY4" fmla="*/ 393057 h 929085"/>
              <a:gd name="connsiteX5" fmla="*/ 2635205 w 4277884"/>
              <a:gd name="connsiteY5" fmla="*/ 15123 h 929085"/>
              <a:gd name="connsiteX6" fmla="*/ 4277884 w 4277884"/>
              <a:gd name="connsiteY6" fmla="*/ 929085 h 929085"/>
              <a:gd name="connsiteX7" fmla="*/ 4277884 w 4277884"/>
              <a:gd name="connsiteY7" fmla="*/ 929085 h 929085"/>
              <a:gd name="connsiteX8" fmla="*/ 4277884 w 4277884"/>
              <a:gd name="connsiteY8" fmla="*/ 929085 h 929085"/>
              <a:gd name="connsiteX0" fmla="*/ 174 w 4277884"/>
              <a:gd name="connsiteY0" fmla="*/ 886079 h 928120"/>
              <a:gd name="connsiteX1" fmla="*/ 147318 w 4277884"/>
              <a:gd name="connsiteY1" fmla="*/ 717913 h 928120"/>
              <a:gd name="connsiteX2" fmla="*/ 906253 w 4277884"/>
              <a:gd name="connsiteY2" fmla="*/ 694703 h 928120"/>
              <a:gd name="connsiteX3" fmla="*/ 2114067 w 4277884"/>
              <a:gd name="connsiteY3" fmla="*/ 667332 h 928120"/>
              <a:gd name="connsiteX4" fmla="*/ 2379891 w 4277884"/>
              <a:gd name="connsiteY4" fmla="*/ 392092 h 928120"/>
              <a:gd name="connsiteX5" fmla="*/ 2635205 w 4277884"/>
              <a:gd name="connsiteY5" fmla="*/ 14158 h 928120"/>
              <a:gd name="connsiteX6" fmla="*/ 4277884 w 4277884"/>
              <a:gd name="connsiteY6" fmla="*/ 928120 h 928120"/>
              <a:gd name="connsiteX7" fmla="*/ 4277884 w 4277884"/>
              <a:gd name="connsiteY7" fmla="*/ 928120 h 928120"/>
              <a:gd name="connsiteX8" fmla="*/ 4277884 w 4277884"/>
              <a:gd name="connsiteY8" fmla="*/ 928120 h 928120"/>
              <a:gd name="connsiteX0" fmla="*/ 174 w 4277884"/>
              <a:gd name="connsiteY0" fmla="*/ 886214 h 928255"/>
              <a:gd name="connsiteX1" fmla="*/ 147318 w 4277884"/>
              <a:gd name="connsiteY1" fmla="*/ 718048 h 928255"/>
              <a:gd name="connsiteX2" fmla="*/ 906253 w 4277884"/>
              <a:gd name="connsiteY2" fmla="*/ 694838 h 928255"/>
              <a:gd name="connsiteX3" fmla="*/ 2133117 w 4277884"/>
              <a:gd name="connsiteY3" fmla="*/ 692867 h 928255"/>
              <a:gd name="connsiteX4" fmla="*/ 2379891 w 4277884"/>
              <a:gd name="connsiteY4" fmla="*/ 392227 h 928255"/>
              <a:gd name="connsiteX5" fmla="*/ 2635205 w 4277884"/>
              <a:gd name="connsiteY5" fmla="*/ 14293 h 928255"/>
              <a:gd name="connsiteX6" fmla="*/ 4277884 w 4277884"/>
              <a:gd name="connsiteY6" fmla="*/ 928255 h 928255"/>
              <a:gd name="connsiteX7" fmla="*/ 4277884 w 4277884"/>
              <a:gd name="connsiteY7" fmla="*/ 928255 h 928255"/>
              <a:gd name="connsiteX8" fmla="*/ 4277884 w 4277884"/>
              <a:gd name="connsiteY8" fmla="*/ 928255 h 928255"/>
              <a:gd name="connsiteX0" fmla="*/ 174 w 4277884"/>
              <a:gd name="connsiteY0" fmla="*/ 887554 h 929595"/>
              <a:gd name="connsiteX1" fmla="*/ 147318 w 4277884"/>
              <a:gd name="connsiteY1" fmla="*/ 719388 h 929595"/>
              <a:gd name="connsiteX2" fmla="*/ 906253 w 4277884"/>
              <a:gd name="connsiteY2" fmla="*/ 696178 h 929595"/>
              <a:gd name="connsiteX3" fmla="*/ 2133117 w 4277884"/>
              <a:gd name="connsiteY3" fmla="*/ 694207 h 929595"/>
              <a:gd name="connsiteX4" fmla="*/ 2379891 w 4277884"/>
              <a:gd name="connsiteY4" fmla="*/ 393567 h 929595"/>
              <a:gd name="connsiteX5" fmla="*/ 2635205 w 4277884"/>
              <a:gd name="connsiteY5" fmla="*/ 15633 h 929595"/>
              <a:gd name="connsiteX6" fmla="*/ 4277884 w 4277884"/>
              <a:gd name="connsiteY6" fmla="*/ 929595 h 929595"/>
              <a:gd name="connsiteX7" fmla="*/ 4277884 w 4277884"/>
              <a:gd name="connsiteY7" fmla="*/ 929595 h 929595"/>
              <a:gd name="connsiteX8" fmla="*/ 4277884 w 4277884"/>
              <a:gd name="connsiteY8" fmla="*/ 929595 h 929595"/>
              <a:gd name="connsiteX0" fmla="*/ 174 w 4277884"/>
              <a:gd name="connsiteY0" fmla="*/ 887554 h 929595"/>
              <a:gd name="connsiteX1" fmla="*/ 147318 w 4277884"/>
              <a:gd name="connsiteY1" fmla="*/ 719388 h 929595"/>
              <a:gd name="connsiteX2" fmla="*/ 906253 w 4277884"/>
              <a:gd name="connsiteY2" fmla="*/ 696178 h 929595"/>
              <a:gd name="connsiteX3" fmla="*/ 2133117 w 4277884"/>
              <a:gd name="connsiteY3" fmla="*/ 694207 h 929595"/>
              <a:gd name="connsiteX4" fmla="*/ 2379891 w 4277884"/>
              <a:gd name="connsiteY4" fmla="*/ 393567 h 929595"/>
              <a:gd name="connsiteX5" fmla="*/ 2635205 w 4277884"/>
              <a:gd name="connsiteY5" fmla="*/ 15633 h 929595"/>
              <a:gd name="connsiteX6" fmla="*/ 4277884 w 4277884"/>
              <a:gd name="connsiteY6" fmla="*/ 929595 h 929595"/>
              <a:gd name="connsiteX7" fmla="*/ 4277884 w 4277884"/>
              <a:gd name="connsiteY7" fmla="*/ 929595 h 929595"/>
              <a:gd name="connsiteX8" fmla="*/ 4277884 w 4277884"/>
              <a:gd name="connsiteY8" fmla="*/ 929595 h 929595"/>
              <a:gd name="connsiteX0" fmla="*/ 174 w 4277884"/>
              <a:gd name="connsiteY0" fmla="*/ 910929 h 952970"/>
              <a:gd name="connsiteX1" fmla="*/ 147318 w 4277884"/>
              <a:gd name="connsiteY1" fmla="*/ 742763 h 952970"/>
              <a:gd name="connsiteX2" fmla="*/ 906253 w 4277884"/>
              <a:gd name="connsiteY2" fmla="*/ 719553 h 952970"/>
              <a:gd name="connsiteX3" fmla="*/ 2133117 w 4277884"/>
              <a:gd name="connsiteY3" fmla="*/ 717582 h 952970"/>
              <a:gd name="connsiteX4" fmla="*/ 2379891 w 4277884"/>
              <a:gd name="connsiteY4" fmla="*/ 416942 h 952970"/>
              <a:gd name="connsiteX5" fmla="*/ 2673305 w 4277884"/>
              <a:gd name="connsiteY5" fmla="*/ 13608 h 952970"/>
              <a:gd name="connsiteX6" fmla="*/ 4277884 w 4277884"/>
              <a:gd name="connsiteY6" fmla="*/ 952970 h 952970"/>
              <a:gd name="connsiteX7" fmla="*/ 4277884 w 4277884"/>
              <a:gd name="connsiteY7" fmla="*/ 952970 h 952970"/>
              <a:gd name="connsiteX8" fmla="*/ 4277884 w 4277884"/>
              <a:gd name="connsiteY8" fmla="*/ 952970 h 952970"/>
              <a:gd name="connsiteX0" fmla="*/ 174 w 4277884"/>
              <a:gd name="connsiteY0" fmla="*/ 911717 h 953758"/>
              <a:gd name="connsiteX1" fmla="*/ 147318 w 4277884"/>
              <a:gd name="connsiteY1" fmla="*/ 743551 h 953758"/>
              <a:gd name="connsiteX2" fmla="*/ 906253 w 4277884"/>
              <a:gd name="connsiteY2" fmla="*/ 720341 h 953758"/>
              <a:gd name="connsiteX3" fmla="*/ 2133117 w 4277884"/>
              <a:gd name="connsiteY3" fmla="*/ 718370 h 953758"/>
              <a:gd name="connsiteX4" fmla="*/ 2379891 w 4277884"/>
              <a:gd name="connsiteY4" fmla="*/ 417730 h 953758"/>
              <a:gd name="connsiteX5" fmla="*/ 2673305 w 4277884"/>
              <a:gd name="connsiteY5" fmla="*/ 14396 h 953758"/>
              <a:gd name="connsiteX6" fmla="*/ 4277884 w 4277884"/>
              <a:gd name="connsiteY6" fmla="*/ 953758 h 953758"/>
              <a:gd name="connsiteX7" fmla="*/ 4277884 w 4277884"/>
              <a:gd name="connsiteY7" fmla="*/ 953758 h 953758"/>
              <a:gd name="connsiteX8" fmla="*/ 4277884 w 4277884"/>
              <a:gd name="connsiteY8" fmla="*/ 953758 h 953758"/>
              <a:gd name="connsiteX0" fmla="*/ 174 w 4277884"/>
              <a:gd name="connsiteY0" fmla="*/ 861571 h 903612"/>
              <a:gd name="connsiteX1" fmla="*/ 147318 w 4277884"/>
              <a:gd name="connsiteY1" fmla="*/ 693405 h 903612"/>
              <a:gd name="connsiteX2" fmla="*/ 906253 w 4277884"/>
              <a:gd name="connsiteY2" fmla="*/ 670195 h 903612"/>
              <a:gd name="connsiteX3" fmla="*/ 2133117 w 4277884"/>
              <a:gd name="connsiteY3" fmla="*/ 668224 h 903612"/>
              <a:gd name="connsiteX4" fmla="*/ 2379891 w 4277884"/>
              <a:gd name="connsiteY4" fmla="*/ 367584 h 903612"/>
              <a:gd name="connsiteX5" fmla="*/ 2686005 w 4277884"/>
              <a:gd name="connsiteY5" fmla="*/ 15050 h 903612"/>
              <a:gd name="connsiteX6" fmla="*/ 4277884 w 4277884"/>
              <a:gd name="connsiteY6" fmla="*/ 903612 h 903612"/>
              <a:gd name="connsiteX7" fmla="*/ 4277884 w 4277884"/>
              <a:gd name="connsiteY7" fmla="*/ 903612 h 903612"/>
              <a:gd name="connsiteX8" fmla="*/ 4277884 w 4277884"/>
              <a:gd name="connsiteY8" fmla="*/ 903612 h 903612"/>
              <a:gd name="connsiteX0" fmla="*/ 174 w 4277884"/>
              <a:gd name="connsiteY0" fmla="*/ 870845 h 912886"/>
              <a:gd name="connsiteX1" fmla="*/ 147318 w 4277884"/>
              <a:gd name="connsiteY1" fmla="*/ 702679 h 912886"/>
              <a:gd name="connsiteX2" fmla="*/ 906253 w 4277884"/>
              <a:gd name="connsiteY2" fmla="*/ 679469 h 912886"/>
              <a:gd name="connsiteX3" fmla="*/ 2133117 w 4277884"/>
              <a:gd name="connsiteY3" fmla="*/ 677498 h 912886"/>
              <a:gd name="connsiteX4" fmla="*/ 2379891 w 4277884"/>
              <a:gd name="connsiteY4" fmla="*/ 376858 h 912886"/>
              <a:gd name="connsiteX5" fmla="*/ 2686005 w 4277884"/>
              <a:gd name="connsiteY5" fmla="*/ 24324 h 912886"/>
              <a:gd name="connsiteX6" fmla="*/ 4277884 w 4277884"/>
              <a:gd name="connsiteY6" fmla="*/ 912886 h 912886"/>
              <a:gd name="connsiteX7" fmla="*/ 4277884 w 4277884"/>
              <a:gd name="connsiteY7" fmla="*/ 912886 h 912886"/>
              <a:gd name="connsiteX8" fmla="*/ 4277884 w 4277884"/>
              <a:gd name="connsiteY8" fmla="*/ 912886 h 912886"/>
              <a:gd name="connsiteX0" fmla="*/ 174 w 4277884"/>
              <a:gd name="connsiteY0" fmla="*/ 870845 h 912886"/>
              <a:gd name="connsiteX1" fmla="*/ 147318 w 4277884"/>
              <a:gd name="connsiteY1" fmla="*/ 702679 h 912886"/>
              <a:gd name="connsiteX2" fmla="*/ 906253 w 4277884"/>
              <a:gd name="connsiteY2" fmla="*/ 679469 h 912886"/>
              <a:gd name="connsiteX3" fmla="*/ 2133117 w 4277884"/>
              <a:gd name="connsiteY3" fmla="*/ 677498 h 912886"/>
              <a:gd name="connsiteX4" fmla="*/ 2379891 w 4277884"/>
              <a:gd name="connsiteY4" fmla="*/ 376858 h 912886"/>
              <a:gd name="connsiteX5" fmla="*/ 2686005 w 4277884"/>
              <a:gd name="connsiteY5" fmla="*/ 24324 h 912886"/>
              <a:gd name="connsiteX6" fmla="*/ 4277884 w 4277884"/>
              <a:gd name="connsiteY6" fmla="*/ 912886 h 912886"/>
              <a:gd name="connsiteX7" fmla="*/ 4277884 w 4277884"/>
              <a:gd name="connsiteY7" fmla="*/ 912886 h 912886"/>
              <a:gd name="connsiteX8" fmla="*/ 4277884 w 4277884"/>
              <a:gd name="connsiteY8" fmla="*/ 912886 h 912886"/>
              <a:gd name="connsiteX0" fmla="*/ 174 w 4277884"/>
              <a:gd name="connsiteY0" fmla="*/ 873665 h 915706"/>
              <a:gd name="connsiteX1" fmla="*/ 147318 w 4277884"/>
              <a:gd name="connsiteY1" fmla="*/ 705499 h 915706"/>
              <a:gd name="connsiteX2" fmla="*/ 906253 w 4277884"/>
              <a:gd name="connsiteY2" fmla="*/ 682289 h 915706"/>
              <a:gd name="connsiteX3" fmla="*/ 2133117 w 4277884"/>
              <a:gd name="connsiteY3" fmla="*/ 680318 h 915706"/>
              <a:gd name="connsiteX4" fmla="*/ 2379891 w 4277884"/>
              <a:gd name="connsiteY4" fmla="*/ 379678 h 915706"/>
              <a:gd name="connsiteX5" fmla="*/ 2686005 w 4277884"/>
              <a:gd name="connsiteY5" fmla="*/ 27144 h 915706"/>
              <a:gd name="connsiteX6" fmla="*/ 4277884 w 4277884"/>
              <a:gd name="connsiteY6" fmla="*/ 915706 h 915706"/>
              <a:gd name="connsiteX7" fmla="*/ 4277884 w 4277884"/>
              <a:gd name="connsiteY7" fmla="*/ 915706 h 915706"/>
              <a:gd name="connsiteX8" fmla="*/ 4277884 w 4277884"/>
              <a:gd name="connsiteY8" fmla="*/ 915706 h 915706"/>
              <a:gd name="connsiteX0" fmla="*/ 0 w 4130566"/>
              <a:gd name="connsiteY0" fmla="*/ 705499 h 915706"/>
              <a:gd name="connsiteX1" fmla="*/ 758935 w 4130566"/>
              <a:gd name="connsiteY1" fmla="*/ 682289 h 915706"/>
              <a:gd name="connsiteX2" fmla="*/ 1985799 w 4130566"/>
              <a:gd name="connsiteY2" fmla="*/ 680318 h 915706"/>
              <a:gd name="connsiteX3" fmla="*/ 2232573 w 4130566"/>
              <a:gd name="connsiteY3" fmla="*/ 379678 h 915706"/>
              <a:gd name="connsiteX4" fmla="*/ 2538687 w 4130566"/>
              <a:gd name="connsiteY4" fmla="*/ 27144 h 915706"/>
              <a:gd name="connsiteX5" fmla="*/ 4130566 w 4130566"/>
              <a:gd name="connsiteY5" fmla="*/ 915706 h 915706"/>
              <a:gd name="connsiteX6" fmla="*/ 4130566 w 4130566"/>
              <a:gd name="connsiteY6" fmla="*/ 915706 h 915706"/>
              <a:gd name="connsiteX7" fmla="*/ 4130566 w 4130566"/>
              <a:gd name="connsiteY7" fmla="*/ 915706 h 915706"/>
              <a:gd name="connsiteX0" fmla="*/ 0 w 3748072"/>
              <a:gd name="connsiteY0" fmla="*/ 627805 h 915706"/>
              <a:gd name="connsiteX1" fmla="*/ 376441 w 3748072"/>
              <a:gd name="connsiteY1" fmla="*/ 682289 h 915706"/>
              <a:gd name="connsiteX2" fmla="*/ 1603305 w 3748072"/>
              <a:gd name="connsiteY2" fmla="*/ 680318 h 915706"/>
              <a:gd name="connsiteX3" fmla="*/ 1850079 w 3748072"/>
              <a:gd name="connsiteY3" fmla="*/ 379678 h 915706"/>
              <a:gd name="connsiteX4" fmla="*/ 2156193 w 3748072"/>
              <a:gd name="connsiteY4" fmla="*/ 27144 h 915706"/>
              <a:gd name="connsiteX5" fmla="*/ 3748072 w 3748072"/>
              <a:gd name="connsiteY5" fmla="*/ 915706 h 915706"/>
              <a:gd name="connsiteX6" fmla="*/ 3748072 w 3748072"/>
              <a:gd name="connsiteY6" fmla="*/ 915706 h 915706"/>
              <a:gd name="connsiteX7" fmla="*/ 3748072 w 3748072"/>
              <a:gd name="connsiteY7" fmla="*/ 915706 h 915706"/>
              <a:gd name="connsiteX0" fmla="*/ 0 w 3748072"/>
              <a:gd name="connsiteY0" fmla="*/ 627805 h 915706"/>
              <a:gd name="connsiteX1" fmla="*/ 376441 w 3748072"/>
              <a:gd name="connsiteY1" fmla="*/ 682289 h 915706"/>
              <a:gd name="connsiteX2" fmla="*/ 1603305 w 3748072"/>
              <a:gd name="connsiteY2" fmla="*/ 680318 h 915706"/>
              <a:gd name="connsiteX3" fmla="*/ 1850079 w 3748072"/>
              <a:gd name="connsiteY3" fmla="*/ 379678 h 915706"/>
              <a:gd name="connsiteX4" fmla="*/ 2156193 w 3748072"/>
              <a:gd name="connsiteY4" fmla="*/ 27144 h 915706"/>
              <a:gd name="connsiteX5" fmla="*/ 3748072 w 3748072"/>
              <a:gd name="connsiteY5" fmla="*/ 915706 h 915706"/>
              <a:gd name="connsiteX6" fmla="*/ 3748072 w 3748072"/>
              <a:gd name="connsiteY6" fmla="*/ 915706 h 915706"/>
              <a:gd name="connsiteX7" fmla="*/ 3748072 w 3748072"/>
              <a:gd name="connsiteY7" fmla="*/ 915706 h 915706"/>
              <a:gd name="connsiteX0" fmla="*/ 0 w 3748072"/>
              <a:gd name="connsiteY0" fmla="*/ 627805 h 915706"/>
              <a:gd name="connsiteX1" fmla="*/ 406323 w 3748072"/>
              <a:gd name="connsiteY1" fmla="*/ 640454 h 915706"/>
              <a:gd name="connsiteX2" fmla="*/ 1603305 w 3748072"/>
              <a:gd name="connsiteY2" fmla="*/ 680318 h 915706"/>
              <a:gd name="connsiteX3" fmla="*/ 1850079 w 3748072"/>
              <a:gd name="connsiteY3" fmla="*/ 379678 h 915706"/>
              <a:gd name="connsiteX4" fmla="*/ 2156193 w 3748072"/>
              <a:gd name="connsiteY4" fmla="*/ 27144 h 915706"/>
              <a:gd name="connsiteX5" fmla="*/ 3748072 w 3748072"/>
              <a:gd name="connsiteY5" fmla="*/ 915706 h 915706"/>
              <a:gd name="connsiteX6" fmla="*/ 3748072 w 3748072"/>
              <a:gd name="connsiteY6" fmla="*/ 915706 h 915706"/>
              <a:gd name="connsiteX7" fmla="*/ 3748072 w 3748072"/>
              <a:gd name="connsiteY7" fmla="*/ 915706 h 915706"/>
              <a:gd name="connsiteX0" fmla="*/ 0 w 3748072"/>
              <a:gd name="connsiteY0" fmla="*/ 624352 h 912253"/>
              <a:gd name="connsiteX1" fmla="*/ 406323 w 3748072"/>
              <a:gd name="connsiteY1" fmla="*/ 637001 h 912253"/>
              <a:gd name="connsiteX2" fmla="*/ 1657093 w 3748072"/>
              <a:gd name="connsiteY2" fmla="*/ 599171 h 912253"/>
              <a:gd name="connsiteX3" fmla="*/ 1850079 w 3748072"/>
              <a:gd name="connsiteY3" fmla="*/ 376225 h 912253"/>
              <a:gd name="connsiteX4" fmla="*/ 2156193 w 3748072"/>
              <a:gd name="connsiteY4" fmla="*/ 23691 h 912253"/>
              <a:gd name="connsiteX5" fmla="*/ 3748072 w 3748072"/>
              <a:gd name="connsiteY5" fmla="*/ 912253 h 912253"/>
              <a:gd name="connsiteX6" fmla="*/ 3748072 w 3748072"/>
              <a:gd name="connsiteY6" fmla="*/ 912253 h 912253"/>
              <a:gd name="connsiteX7" fmla="*/ 3748072 w 3748072"/>
              <a:gd name="connsiteY7" fmla="*/ 912253 h 912253"/>
              <a:gd name="connsiteX0" fmla="*/ 0 w 3748072"/>
              <a:gd name="connsiteY0" fmla="*/ 624352 h 912253"/>
              <a:gd name="connsiteX1" fmla="*/ 394371 w 3748072"/>
              <a:gd name="connsiteY1" fmla="*/ 648954 h 912253"/>
              <a:gd name="connsiteX2" fmla="*/ 1657093 w 3748072"/>
              <a:gd name="connsiteY2" fmla="*/ 599171 h 912253"/>
              <a:gd name="connsiteX3" fmla="*/ 1850079 w 3748072"/>
              <a:gd name="connsiteY3" fmla="*/ 376225 h 912253"/>
              <a:gd name="connsiteX4" fmla="*/ 2156193 w 3748072"/>
              <a:gd name="connsiteY4" fmla="*/ 23691 h 912253"/>
              <a:gd name="connsiteX5" fmla="*/ 3748072 w 3748072"/>
              <a:gd name="connsiteY5" fmla="*/ 912253 h 912253"/>
              <a:gd name="connsiteX6" fmla="*/ 3748072 w 3748072"/>
              <a:gd name="connsiteY6" fmla="*/ 912253 h 912253"/>
              <a:gd name="connsiteX7" fmla="*/ 3748072 w 3748072"/>
              <a:gd name="connsiteY7" fmla="*/ 912253 h 912253"/>
              <a:gd name="connsiteX0" fmla="*/ 0 w 3748072"/>
              <a:gd name="connsiteY0" fmla="*/ 624352 h 912253"/>
              <a:gd name="connsiteX1" fmla="*/ 424253 w 3748072"/>
              <a:gd name="connsiteY1" fmla="*/ 619072 h 912253"/>
              <a:gd name="connsiteX2" fmla="*/ 1657093 w 3748072"/>
              <a:gd name="connsiteY2" fmla="*/ 599171 h 912253"/>
              <a:gd name="connsiteX3" fmla="*/ 1850079 w 3748072"/>
              <a:gd name="connsiteY3" fmla="*/ 376225 h 912253"/>
              <a:gd name="connsiteX4" fmla="*/ 2156193 w 3748072"/>
              <a:gd name="connsiteY4" fmla="*/ 23691 h 912253"/>
              <a:gd name="connsiteX5" fmla="*/ 3748072 w 3748072"/>
              <a:gd name="connsiteY5" fmla="*/ 912253 h 912253"/>
              <a:gd name="connsiteX6" fmla="*/ 3748072 w 3748072"/>
              <a:gd name="connsiteY6" fmla="*/ 912253 h 912253"/>
              <a:gd name="connsiteX7" fmla="*/ 3748072 w 3748072"/>
              <a:gd name="connsiteY7" fmla="*/ 912253 h 912253"/>
              <a:gd name="connsiteX0" fmla="*/ 0 w 3323819"/>
              <a:gd name="connsiteY0" fmla="*/ 619072 h 912253"/>
              <a:gd name="connsiteX1" fmla="*/ 1232840 w 3323819"/>
              <a:gd name="connsiteY1" fmla="*/ 599171 h 912253"/>
              <a:gd name="connsiteX2" fmla="*/ 1425826 w 3323819"/>
              <a:gd name="connsiteY2" fmla="*/ 376225 h 912253"/>
              <a:gd name="connsiteX3" fmla="*/ 1731940 w 3323819"/>
              <a:gd name="connsiteY3" fmla="*/ 23691 h 912253"/>
              <a:gd name="connsiteX4" fmla="*/ 3323819 w 3323819"/>
              <a:gd name="connsiteY4" fmla="*/ 912253 h 912253"/>
              <a:gd name="connsiteX5" fmla="*/ 3323819 w 3323819"/>
              <a:gd name="connsiteY5" fmla="*/ 912253 h 912253"/>
              <a:gd name="connsiteX6" fmla="*/ 3323819 w 3323819"/>
              <a:gd name="connsiteY6" fmla="*/ 912253 h 912253"/>
              <a:gd name="connsiteX0" fmla="*/ 0 w 3760101"/>
              <a:gd name="connsiteY0" fmla="*/ 642978 h 912253"/>
              <a:gd name="connsiteX1" fmla="*/ 1669122 w 3760101"/>
              <a:gd name="connsiteY1" fmla="*/ 599171 h 912253"/>
              <a:gd name="connsiteX2" fmla="*/ 1862108 w 3760101"/>
              <a:gd name="connsiteY2" fmla="*/ 376225 h 912253"/>
              <a:gd name="connsiteX3" fmla="*/ 2168222 w 3760101"/>
              <a:gd name="connsiteY3" fmla="*/ 23691 h 912253"/>
              <a:gd name="connsiteX4" fmla="*/ 3760101 w 3760101"/>
              <a:gd name="connsiteY4" fmla="*/ 912253 h 912253"/>
              <a:gd name="connsiteX5" fmla="*/ 3760101 w 3760101"/>
              <a:gd name="connsiteY5" fmla="*/ 912253 h 912253"/>
              <a:gd name="connsiteX6" fmla="*/ 3760101 w 3760101"/>
              <a:gd name="connsiteY6" fmla="*/ 912253 h 912253"/>
              <a:gd name="connsiteX0" fmla="*/ 0 w 3760101"/>
              <a:gd name="connsiteY0" fmla="*/ 622927 h 892202"/>
              <a:gd name="connsiteX1" fmla="*/ 1669122 w 3760101"/>
              <a:gd name="connsiteY1" fmla="*/ 579120 h 892202"/>
              <a:gd name="connsiteX2" fmla="*/ 2168222 w 3760101"/>
              <a:gd name="connsiteY2" fmla="*/ 3640 h 892202"/>
              <a:gd name="connsiteX3" fmla="*/ 3760101 w 3760101"/>
              <a:gd name="connsiteY3" fmla="*/ 892202 h 892202"/>
              <a:gd name="connsiteX4" fmla="*/ 3760101 w 3760101"/>
              <a:gd name="connsiteY4" fmla="*/ 892202 h 892202"/>
              <a:gd name="connsiteX5" fmla="*/ 3760101 w 3760101"/>
              <a:gd name="connsiteY5" fmla="*/ 892202 h 892202"/>
              <a:gd name="connsiteX0" fmla="*/ 0 w 3760101"/>
              <a:gd name="connsiteY0" fmla="*/ 624651 h 893926"/>
              <a:gd name="connsiteX1" fmla="*/ 1800604 w 3760101"/>
              <a:gd name="connsiteY1" fmla="*/ 527056 h 893926"/>
              <a:gd name="connsiteX2" fmla="*/ 2168222 w 3760101"/>
              <a:gd name="connsiteY2" fmla="*/ 5364 h 893926"/>
              <a:gd name="connsiteX3" fmla="*/ 3760101 w 3760101"/>
              <a:gd name="connsiteY3" fmla="*/ 893926 h 893926"/>
              <a:gd name="connsiteX4" fmla="*/ 3760101 w 3760101"/>
              <a:gd name="connsiteY4" fmla="*/ 893926 h 893926"/>
              <a:gd name="connsiteX5" fmla="*/ 3760101 w 3760101"/>
              <a:gd name="connsiteY5" fmla="*/ 893926 h 893926"/>
              <a:gd name="connsiteX0" fmla="*/ 0 w 3760101"/>
              <a:gd name="connsiteY0" fmla="*/ 623636 h 892911"/>
              <a:gd name="connsiteX1" fmla="*/ 1830487 w 3760101"/>
              <a:gd name="connsiteY1" fmla="*/ 555924 h 892911"/>
              <a:gd name="connsiteX2" fmla="*/ 2168222 w 3760101"/>
              <a:gd name="connsiteY2" fmla="*/ 4349 h 892911"/>
              <a:gd name="connsiteX3" fmla="*/ 3760101 w 3760101"/>
              <a:gd name="connsiteY3" fmla="*/ 892911 h 892911"/>
              <a:gd name="connsiteX4" fmla="*/ 3760101 w 3760101"/>
              <a:gd name="connsiteY4" fmla="*/ 892911 h 892911"/>
              <a:gd name="connsiteX5" fmla="*/ 3760101 w 3760101"/>
              <a:gd name="connsiteY5" fmla="*/ 892911 h 892911"/>
              <a:gd name="connsiteX0" fmla="*/ 0 w 3760101"/>
              <a:gd name="connsiteY0" fmla="*/ 623457 h 892732"/>
              <a:gd name="connsiteX1" fmla="*/ 1830487 w 3760101"/>
              <a:gd name="connsiteY1" fmla="*/ 555745 h 892732"/>
              <a:gd name="connsiteX2" fmla="*/ 2168222 w 3760101"/>
              <a:gd name="connsiteY2" fmla="*/ 4170 h 892732"/>
              <a:gd name="connsiteX3" fmla="*/ 3760101 w 3760101"/>
              <a:gd name="connsiteY3" fmla="*/ 892732 h 892732"/>
              <a:gd name="connsiteX4" fmla="*/ 3760101 w 3760101"/>
              <a:gd name="connsiteY4" fmla="*/ 892732 h 892732"/>
              <a:gd name="connsiteX5" fmla="*/ 3760101 w 3760101"/>
              <a:gd name="connsiteY5" fmla="*/ 892732 h 892732"/>
              <a:gd name="connsiteX0" fmla="*/ 0 w 3760101"/>
              <a:gd name="connsiteY0" fmla="*/ 641448 h 910723"/>
              <a:gd name="connsiteX1" fmla="*/ 1830487 w 3760101"/>
              <a:gd name="connsiteY1" fmla="*/ 573736 h 910723"/>
              <a:gd name="connsiteX2" fmla="*/ 2138339 w 3760101"/>
              <a:gd name="connsiteY2" fmla="*/ 4232 h 910723"/>
              <a:gd name="connsiteX3" fmla="*/ 3760101 w 3760101"/>
              <a:gd name="connsiteY3" fmla="*/ 910723 h 910723"/>
              <a:gd name="connsiteX4" fmla="*/ 3760101 w 3760101"/>
              <a:gd name="connsiteY4" fmla="*/ 910723 h 910723"/>
              <a:gd name="connsiteX5" fmla="*/ 3760101 w 3760101"/>
              <a:gd name="connsiteY5" fmla="*/ 910723 h 910723"/>
              <a:gd name="connsiteX0" fmla="*/ 0 w 3760101"/>
              <a:gd name="connsiteY0" fmla="*/ 646102 h 915377"/>
              <a:gd name="connsiteX1" fmla="*/ 1830487 w 3760101"/>
              <a:gd name="connsiteY1" fmla="*/ 578390 h 915377"/>
              <a:gd name="connsiteX2" fmla="*/ 2138339 w 3760101"/>
              <a:gd name="connsiteY2" fmla="*/ 8886 h 915377"/>
              <a:gd name="connsiteX3" fmla="*/ 3760101 w 3760101"/>
              <a:gd name="connsiteY3" fmla="*/ 915377 h 915377"/>
              <a:gd name="connsiteX4" fmla="*/ 3760101 w 3760101"/>
              <a:gd name="connsiteY4" fmla="*/ 915377 h 915377"/>
              <a:gd name="connsiteX5" fmla="*/ 3760101 w 3760101"/>
              <a:gd name="connsiteY5" fmla="*/ 915377 h 915377"/>
              <a:gd name="connsiteX0" fmla="*/ 0 w 3760101"/>
              <a:gd name="connsiteY0" fmla="*/ 622390 h 891665"/>
              <a:gd name="connsiteX1" fmla="*/ 1830487 w 3760101"/>
              <a:gd name="connsiteY1" fmla="*/ 554678 h 891665"/>
              <a:gd name="connsiteX2" fmla="*/ 2072597 w 3760101"/>
              <a:gd name="connsiteY2" fmla="*/ 9080 h 891665"/>
              <a:gd name="connsiteX3" fmla="*/ 3760101 w 3760101"/>
              <a:gd name="connsiteY3" fmla="*/ 891665 h 891665"/>
              <a:gd name="connsiteX4" fmla="*/ 3760101 w 3760101"/>
              <a:gd name="connsiteY4" fmla="*/ 891665 h 891665"/>
              <a:gd name="connsiteX5" fmla="*/ 3760101 w 3760101"/>
              <a:gd name="connsiteY5" fmla="*/ 891665 h 891665"/>
              <a:gd name="connsiteX0" fmla="*/ 0 w 3760101"/>
              <a:gd name="connsiteY0" fmla="*/ 622390 h 891665"/>
              <a:gd name="connsiteX1" fmla="*/ 1830487 w 3760101"/>
              <a:gd name="connsiteY1" fmla="*/ 554678 h 891665"/>
              <a:gd name="connsiteX2" fmla="*/ 2072597 w 3760101"/>
              <a:gd name="connsiteY2" fmla="*/ 9080 h 891665"/>
              <a:gd name="connsiteX3" fmla="*/ 3760101 w 3760101"/>
              <a:gd name="connsiteY3" fmla="*/ 891665 h 891665"/>
              <a:gd name="connsiteX4" fmla="*/ 3760101 w 3760101"/>
              <a:gd name="connsiteY4" fmla="*/ 891665 h 891665"/>
              <a:gd name="connsiteX5" fmla="*/ 3760101 w 3760101"/>
              <a:gd name="connsiteY5" fmla="*/ 891665 h 891665"/>
              <a:gd name="connsiteX0" fmla="*/ 0 w 3760101"/>
              <a:gd name="connsiteY0" fmla="*/ 619589 h 888864"/>
              <a:gd name="connsiteX1" fmla="*/ 1836463 w 3760101"/>
              <a:gd name="connsiteY1" fmla="*/ 516018 h 888864"/>
              <a:gd name="connsiteX2" fmla="*/ 2072597 w 3760101"/>
              <a:gd name="connsiteY2" fmla="*/ 6279 h 888864"/>
              <a:gd name="connsiteX3" fmla="*/ 3760101 w 3760101"/>
              <a:gd name="connsiteY3" fmla="*/ 888864 h 888864"/>
              <a:gd name="connsiteX4" fmla="*/ 3760101 w 3760101"/>
              <a:gd name="connsiteY4" fmla="*/ 888864 h 888864"/>
              <a:gd name="connsiteX5" fmla="*/ 3760101 w 3760101"/>
              <a:gd name="connsiteY5" fmla="*/ 888864 h 888864"/>
              <a:gd name="connsiteX0" fmla="*/ 0 w 3760101"/>
              <a:gd name="connsiteY0" fmla="*/ 1015666 h 1284941"/>
              <a:gd name="connsiteX1" fmla="*/ 1836463 w 3760101"/>
              <a:gd name="connsiteY1" fmla="*/ 912095 h 1284941"/>
              <a:gd name="connsiteX2" fmla="*/ 2072597 w 3760101"/>
              <a:gd name="connsiteY2" fmla="*/ 402356 h 1284941"/>
              <a:gd name="connsiteX3" fmla="*/ 3760101 w 3760101"/>
              <a:gd name="connsiteY3" fmla="*/ 1284941 h 1284941"/>
              <a:gd name="connsiteX4" fmla="*/ 3760101 w 3760101"/>
              <a:gd name="connsiteY4" fmla="*/ 1284941 h 1284941"/>
              <a:gd name="connsiteX5" fmla="*/ 3736195 w 3760101"/>
              <a:gd name="connsiteY5" fmla="*/ 0 h 1284941"/>
              <a:gd name="connsiteX0" fmla="*/ 0 w 3874749"/>
              <a:gd name="connsiteY0" fmla="*/ 1015666 h 1347297"/>
              <a:gd name="connsiteX1" fmla="*/ 1836463 w 3874749"/>
              <a:gd name="connsiteY1" fmla="*/ 912095 h 1347297"/>
              <a:gd name="connsiteX2" fmla="*/ 2072597 w 3874749"/>
              <a:gd name="connsiteY2" fmla="*/ 402356 h 1347297"/>
              <a:gd name="connsiteX3" fmla="*/ 3760101 w 3874749"/>
              <a:gd name="connsiteY3" fmla="*/ 1284941 h 1347297"/>
              <a:gd name="connsiteX4" fmla="*/ 3718265 w 3874749"/>
              <a:gd name="connsiteY4" fmla="*/ 1272988 h 1347297"/>
              <a:gd name="connsiteX5" fmla="*/ 3736195 w 3874749"/>
              <a:gd name="connsiteY5" fmla="*/ 0 h 1347297"/>
              <a:gd name="connsiteX0" fmla="*/ 0 w 4038893"/>
              <a:gd name="connsiteY0" fmla="*/ 1015666 h 1284943"/>
              <a:gd name="connsiteX1" fmla="*/ 1836463 w 4038893"/>
              <a:gd name="connsiteY1" fmla="*/ 912095 h 1284943"/>
              <a:gd name="connsiteX2" fmla="*/ 2072597 w 4038893"/>
              <a:gd name="connsiteY2" fmla="*/ 402356 h 1284943"/>
              <a:gd name="connsiteX3" fmla="*/ 3760101 w 4038893"/>
              <a:gd name="connsiteY3" fmla="*/ 1284941 h 1284943"/>
              <a:gd name="connsiteX4" fmla="*/ 4029042 w 4038893"/>
              <a:gd name="connsiteY4" fmla="*/ 412376 h 1284943"/>
              <a:gd name="connsiteX5" fmla="*/ 3736195 w 4038893"/>
              <a:gd name="connsiteY5" fmla="*/ 0 h 1284943"/>
              <a:gd name="connsiteX0" fmla="*/ 0 w 4033158"/>
              <a:gd name="connsiteY0" fmla="*/ 1015666 h 1147485"/>
              <a:gd name="connsiteX1" fmla="*/ 1836463 w 4033158"/>
              <a:gd name="connsiteY1" fmla="*/ 912095 h 1147485"/>
              <a:gd name="connsiteX2" fmla="*/ 2072597 w 4033158"/>
              <a:gd name="connsiteY2" fmla="*/ 402356 h 1147485"/>
              <a:gd name="connsiteX3" fmla="*/ 3509089 w 4033158"/>
              <a:gd name="connsiteY3" fmla="*/ 1147482 h 1147485"/>
              <a:gd name="connsiteX4" fmla="*/ 4029042 w 4033158"/>
              <a:gd name="connsiteY4" fmla="*/ 412376 h 1147485"/>
              <a:gd name="connsiteX5" fmla="*/ 3736195 w 4033158"/>
              <a:gd name="connsiteY5" fmla="*/ 0 h 1147485"/>
              <a:gd name="connsiteX0" fmla="*/ 0 w 3785296"/>
              <a:gd name="connsiteY0" fmla="*/ 1015666 h 1151547"/>
              <a:gd name="connsiteX1" fmla="*/ 1836463 w 3785296"/>
              <a:gd name="connsiteY1" fmla="*/ 912095 h 1151547"/>
              <a:gd name="connsiteX2" fmla="*/ 2072597 w 3785296"/>
              <a:gd name="connsiteY2" fmla="*/ 402356 h 1151547"/>
              <a:gd name="connsiteX3" fmla="*/ 3509089 w 3785296"/>
              <a:gd name="connsiteY3" fmla="*/ 1147482 h 1151547"/>
              <a:gd name="connsiteX4" fmla="*/ 3724242 w 3785296"/>
              <a:gd name="connsiteY4" fmla="*/ 669364 h 1151547"/>
              <a:gd name="connsiteX5" fmla="*/ 3736195 w 3785296"/>
              <a:gd name="connsiteY5" fmla="*/ 0 h 1151547"/>
              <a:gd name="connsiteX0" fmla="*/ 0 w 3790223"/>
              <a:gd name="connsiteY0" fmla="*/ 1015666 h 1139707"/>
              <a:gd name="connsiteX1" fmla="*/ 1836463 w 3790223"/>
              <a:gd name="connsiteY1" fmla="*/ 912095 h 1139707"/>
              <a:gd name="connsiteX2" fmla="*/ 2072597 w 3790223"/>
              <a:gd name="connsiteY2" fmla="*/ 402356 h 1139707"/>
              <a:gd name="connsiteX3" fmla="*/ 3401512 w 3790223"/>
              <a:gd name="connsiteY3" fmla="*/ 1135529 h 1139707"/>
              <a:gd name="connsiteX4" fmla="*/ 3724242 w 3790223"/>
              <a:gd name="connsiteY4" fmla="*/ 669364 h 1139707"/>
              <a:gd name="connsiteX5" fmla="*/ 3736195 w 3790223"/>
              <a:gd name="connsiteY5" fmla="*/ 0 h 1139707"/>
              <a:gd name="connsiteX0" fmla="*/ 0 w 3790223"/>
              <a:gd name="connsiteY0" fmla="*/ 1015666 h 1137163"/>
              <a:gd name="connsiteX1" fmla="*/ 1836463 w 3790223"/>
              <a:gd name="connsiteY1" fmla="*/ 912095 h 1137163"/>
              <a:gd name="connsiteX2" fmla="*/ 2072597 w 3790223"/>
              <a:gd name="connsiteY2" fmla="*/ 402356 h 1137163"/>
              <a:gd name="connsiteX3" fmla="*/ 3401512 w 3790223"/>
              <a:gd name="connsiteY3" fmla="*/ 1135529 h 1137163"/>
              <a:gd name="connsiteX4" fmla="*/ 3724242 w 3790223"/>
              <a:gd name="connsiteY4" fmla="*/ 669364 h 1137163"/>
              <a:gd name="connsiteX5" fmla="*/ 3736195 w 3790223"/>
              <a:gd name="connsiteY5" fmla="*/ 0 h 1137163"/>
              <a:gd name="connsiteX0" fmla="*/ 0 w 3787691"/>
              <a:gd name="connsiteY0" fmla="*/ 1015666 h 1125262"/>
              <a:gd name="connsiteX1" fmla="*/ 1836463 w 3787691"/>
              <a:gd name="connsiteY1" fmla="*/ 912095 h 1125262"/>
              <a:gd name="connsiteX2" fmla="*/ 2072597 w 3787691"/>
              <a:gd name="connsiteY2" fmla="*/ 402356 h 1125262"/>
              <a:gd name="connsiteX3" fmla="*/ 3455301 w 3787691"/>
              <a:gd name="connsiteY3" fmla="*/ 1123576 h 1125262"/>
              <a:gd name="connsiteX4" fmla="*/ 3724242 w 3787691"/>
              <a:gd name="connsiteY4" fmla="*/ 669364 h 1125262"/>
              <a:gd name="connsiteX5" fmla="*/ 3736195 w 3787691"/>
              <a:gd name="connsiteY5" fmla="*/ 0 h 1125262"/>
              <a:gd name="connsiteX0" fmla="*/ 0 w 3735214"/>
              <a:gd name="connsiteY0" fmla="*/ 2169125 h 2281021"/>
              <a:gd name="connsiteX1" fmla="*/ 1836463 w 3735214"/>
              <a:gd name="connsiteY1" fmla="*/ 2065554 h 2281021"/>
              <a:gd name="connsiteX2" fmla="*/ 2072597 w 3735214"/>
              <a:gd name="connsiteY2" fmla="*/ 1555815 h 2281021"/>
              <a:gd name="connsiteX3" fmla="*/ 3455301 w 3735214"/>
              <a:gd name="connsiteY3" fmla="*/ 2277035 h 2281021"/>
              <a:gd name="connsiteX4" fmla="*/ 3724242 w 3735214"/>
              <a:gd name="connsiteY4" fmla="*/ 1822823 h 2281021"/>
              <a:gd name="connsiteX5" fmla="*/ 3628618 w 3735214"/>
              <a:gd name="connsiteY5" fmla="*/ 0 h 2281021"/>
              <a:gd name="connsiteX0" fmla="*/ 0 w 3741955"/>
              <a:gd name="connsiteY0" fmla="*/ 2193031 h 2305034"/>
              <a:gd name="connsiteX1" fmla="*/ 1836463 w 3741955"/>
              <a:gd name="connsiteY1" fmla="*/ 2089460 h 2305034"/>
              <a:gd name="connsiteX2" fmla="*/ 2072597 w 3741955"/>
              <a:gd name="connsiteY2" fmla="*/ 1579721 h 2305034"/>
              <a:gd name="connsiteX3" fmla="*/ 3455301 w 3741955"/>
              <a:gd name="connsiteY3" fmla="*/ 2300941 h 2305034"/>
              <a:gd name="connsiteX4" fmla="*/ 3724242 w 3741955"/>
              <a:gd name="connsiteY4" fmla="*/ 1846729 h 2305034"/>
              <a:gd name="connsiteX5" fmla="*/ 3652524 w 3741955"/>
              <a:gd name="connsiteY5" fmla="*/ 0 h 2305034"/>
              <a:gd name="connsiteX0" fmla="*/ 0 w 3732584"/>
              <a:gd name="connsiteY0" fmla="*/ 2193031 h 2305034"/>
              <a:gd name="connsiteX1" fmla="*/ 1836463 w 3732584"/>
              <a:gd name="connsiteY1" fmla="*/ 2089460 h 2305034"/>
              <a:gd name="connsiteX2" fmla="*/ 2072597 w 3732584"/>
              <a:gd name="connsiteY2" fmla="*/ 1579721 h 2305034"/>
              <a:gd name="connsiteX3" fmla="*/ 3455301 w 3732584"/>
              <a:gd name="connsiteY3" fmla="*/ 2300941 h 2305034"/>
              <a:gd name="connsiteX4" fmla="*/ 3724242 w 3732584"/>
              <a:gd name="connsiteY4" fmla="*/ 1846729 h 2305034"/>
              <a:gd name="connsiteX5" fmla="*/ 3652524 w 3732584"/>
              <a:gd name="connsiteY5" fmla="*/ 0 h 2305034"/>
              <a:gd name="connsiteX0" fmla="*/ 0 w 3732159"/>
              <a:gd name="connsiteY0" fmla="*/ 2297896 h 2409899"/>
              <a:gd name="connsiteX1" fmla="*/ 1836463 w 3732159"/>
              <a:gd name="connsiteY1" fmla="*/ 2194325 h 2409899"/>
              <a:gd name="connsiteX2" fmla="*/ 2072597 w 3732159"/>
              <a:gd name="connsiteY2" fmla="*/ 1684586 h 2409899"/>
              <a:gd name="connsiteX3" fmla="*/ 3455301 w 3732159"/>
              <a:gd name="connsiteY3" fmla="*/ 2405806 h 2409899"/>
              <a:gd name="connsiteX4" fmla="*/ 3724242 w 3732159"/>
              <a:gd name="connsiteY4" fmla="*/ 1951594 h 2409899"/>
              <a:gd name="connsiteX5" fmla="*/ 3659973 w 3732159"/>
              <a:gd name="connsiteY5" fmla="*/ 146815 h 2409899"/>
              <a:gd name="connsiteX6" fmla="*/ 3652524 w 3732159"/>
              <a:gd name="connsiteY6" fmla="*/ 104865 h 2409899"/>
              <a:gd name="connsiteX0" fmla="*/ 0 w 3732159"/>
              <a:gd name="connsiteY0" fmla="*/ 2270264 h 2382267"/>
              <a:gd name="connsiteX1" fmla="*/ 1836463 w 3732159"/>
              <a:gd name="connsiteY1" fmla="*/ 2166693 h 2382267"/>
              <a:gd name="connsiteX2" fmla="*/ 2072597 w 3732159"/>
              <a:gd name="connsiteY2" fmla="*/ 1656954 h 2382267"/>
              <a:gd name="connsiteX3" fmla="*/ 3455301 w 3732159"/>
              <a:gd name="connsiteY3" fmla="*/ 2378174 h 2382267"/>
              <a:gd name="connsiteX4" fmla="*/ 3724242 w 3732159"/>
              <a:gd name="connsiteY4" fmla="*/ 1923962 h 2382267"/>
              <a:gd name="connsiteX5" fmla="*/ 3659973 w 3732159"/>
              <a:gd name="connsiteY5" fmla="*/ 119183 h 2382267"/>
              <a:gd name="connsiteX6" fmla="*/ 2833748 w 3732159"/>
              <a:gd name="connsiteY6" fmla="*/ 190786 h 2382267"/>
              <a:gd name="connsiteX0" fmla="*/ 0 w 3732159"/>
              <a:gd name="connsiteY0" fmla="*/ 2266814 h 2378817"/>
              <a:gd name="connsiteX1" fmla="*/ 1836463 w 3732159"/>
              <a:gd name="connsiteY1" fmla="*/ 2163243 h 2378817"/>
              <a:gd name="connsiteX2" fmla="*/ 2072597 w 3732159"/>
              <a:gd name="connsiteY2" fmla="*/ 1653504 h 2378817"/>
              <a:gd name="connsiteX3" fmla="*/ 3455301 w 3732159"/>
              <a:gd name="connsiteY3" fmla="*/ 2374724 h 2378817"/>
              <a:gd name="connsiteX4" fmla="*/ 3724242 w 3732159"/>
              <a:gd name="connsiteY4" fmla="*/ 1920512 h 2378817"/>
              <a:gd name="connsiteX5" fmla="*/ 3659973 w 3732159"/>
              <a:gd name="connsiteY5" fmla="*/ 115733 h 2378817"/>
              <a:gd name="connsiteX6" fmla="*/ 1184242 w 3732159"/>
              <a:gd name="connsiteY6" fmla="*/ 205266 h 2378817"/>
              <a:gd name="connsiteX0" fmla="*/ 0 w 3732962"/>
              <a:gd name="connsiteY0" fmla="*/ 2154040 h 2265309"/>
              <a:gd name="connsiteX1" fmla="*/ 1836463 w 3732962"/>
              <a:gd name="connsiteY1" fmla="*/ 2050469 h 2265309"/>
              <a:gd name="connsiteX2" fmla="*/ 2072597 w 3732962"/>
              <a:gd name="connsiteY2" fmla="*/ 1540730 h 2265309"/>
              <a:gd name="connsiteX3" fmla="*/ 3455301 w 3732962"/>
              <a:gd name="connsiteY3" fmla="*/ 2261950 h 2265309"/>
              <a:gd name="connsiteX4" fmla="*/ 3724242 w 3732962"/>
              <a:gd name="connsiteY4" fmla="*/ 1807738 h 2265309"/>
              <a:gd name="connsiteX5" fmla="*/ 3665949 w 3732962"/>
              <a:gd name="connsiteY5" fmla="*/ 152370 h 2265309"/>
              <a:gd name="connsiteX6" fmla="*/ 1184242 w 3732962"/>
              <a:gd name="connsiteY6" fmla="*/ 92492 h 2265309"/>
              <a:gd name="connsiteX0" fmla="*/ 0 w 3732962"/>
              <a:gd name="connsiteY0" fmla="*/ 2087058 h 2198327"/>
              <a:gd name="connsiteX1" fmla="*/ 1836463 w 3732962"/>
              <a:gd name="connsiteY1" fmla="*/ 1983487 h 2198327"/>
              <a:gd name="connsiteX2" fmla="*/ 2072597 w 3732962"/>
              <a:gd name="connsiteY2" fmla="*/ 1473748 h 2198327"/>
              <a:gd name="connsiteX3" fmla="*/ 3455301 w 3732962"/>
              <a:gd name="connsiteY3" fmla="*/ 2194968 h 2198327"/>
              <a:gd name="connsiteX4" fmla="*/ 3724242 w 3732962"/>
              <a:gd name="connsiteY4" fmla="*/ 1740756 h 2198327"/>
              <a:gd name="connsiteX5" fmla="*/ 3665949 w 3732962"/>
              <a:gd name="connsiteY5" fmla="*/ 85388 h 2198327"/>
              <a:gd name="connsiteX6" fmla="*/ 1184242 w 3732962"/>
              <a:gd name="connsiteY6" fmla="*/ 25510 h 2198327"/>
              <a:gd name="connsiteX0" fmla="*/ 0 w 3735892"/>
              <a:gd name="connsiteY0" fmla="*/ 2118836 h 2230265"/>
              <a:gd name="connsiteX1" fmla="*/ 1836463 w 3735892"/>
              <a:gd name="connsiteY1" fmla="*/ 2015265 h 2230265"/>
              <a:gd name="connsiteX2" fmla="*/ 2072597 w 3735892"/>
              <a:gd name="connsiteY2" fmla="*/ 1505526 h 2230265"/>
              <a:gd name="connsiteX3" fmla="*/ 3455301 w 3735892"/>
              <a:gd name="connsiteY3" fmla="*/ 2226746 h 2230265"/>
              <a:gd name="connsiteX4" fmla="*/ 3724242 w 3735892"/>
              <a:gd name="connsiteY4" fmla="*/ 1772534 h 2230265"/>
              <a:gd name="connsiteX5" fmla="*/ 3683878 w 3735892"/>
              <a:gd name="connsiteY5" fmla="*/ 69354 h 2230265"/>
              <a:gd name="connsiteX6" fmla="*/ 1184242 w 3735892"/>
              <a:gd name="connsiteY6" fmla="*/ 57288 h 2230265"/>
              <a:gd name="connsiteX0" fmla="*/ 0 w 3735892"/>
              <a:gd name="connsiteY0" fmla="*/ 2105567 h 2216996"/>
              <a:gd name="connsiteX1" fmla="*/ 1836463 w 3735892"/>
              <a:gd name="connsiteY1" fmla="*/ 2001996 h 2216996"/>
              <a:gd name="connsiteX2" fmla="*/ 2072597 w 3735892"/>
              <a:gd name="connsiteY2" fmla="*/ 1492257 h 2216996"/>
              <a:gd name="connsiteX3" fmla="*/ 3455301 w 3735892"/>
              <a:gd name="connsiteY3" fmla="*/ 2213477 h 2216996"/>
              <a:gd name="connsiteX4" fmla="*/ 3724242 w 3735892"/>
              <a:gd name="connsiteY4" fmla="*/ 1759265 h 2216996"/>
              <a:gd name="connsiteX5" fmla="*/ 3683878 w 3735892"/>
              <a:gd name="connsiteY5" fmla="*/ 56085 h 2216996"/>
              <a:gd name="connsiteX6" fmla="*/ 1184242 w 3735892"/>
              <a:gd name="connsiteY6" fmla="*/ 44019 h 2216996"/>
              <a:gd name="connsiteX0" fmla="*/ 0 w 3732962"/>
              <a:gd name="connsiteY0" fmla="*/ 2147568 h 2259195"/>
              <a:gd name="connsiteX1" fmla="*/ 1836463 w 3732962"/>
              <a:gd name="connsiteY1" fmla="*/ 2043997 h 2259195"/>
              <a:gd name="connsiteX2" fmla="*/ 2072597 w 3732962"/>
              <a:gd name="connsiteY2" fmla="*/ 1534258 h 2259195"/>
              <a:gd name="connsiteX3" fmla="*/ 3455301 w 3732962"/>
              <a:gd name="connsiteY3" fmla="*/ 2255478 h 2259195"/>
              <a:gd name="connsiteX4" fmla="*/ 3724242 w 3732962"/>
              <a:gd name="connsiteY4" fmla="*/ 1801266 h 2259195"/>
              <a:gd name="connsiteX5" fmla="*/ 3665948 w 3732962"/>
              <a:gd name="connsiteY5" fmla="*/ 44298 h 2259195"/>
              <a:gd name="connsiteX6" fmla="*/ 1184242 w 3732962"/>
              <a:gd name="connsiteY6" fmla="*/ 86020 h 2259195"/>
              <a:gd name="connsiteX0" fmla="*/ 0 w 3732962"/>
              <a:gd name="connsiteY0" fmla="*/ 2117773 h 2229400"/>
              <a:gd name="connsiteX1" fmla="*/ 1836463 w 3732962"/>
              <a:gd name="connsiteY1" fmla="*/ 2014202 h 2229400"/>
              <a:gd name="connsiteX2" fmla="*/ 2072597 w 3732962"/>
              <a:gd name="connsiteY2" fmla="*/ 1504463 h 2229400"/>
              <a:gd name="connsiteX3" fmla="*/ 3455301 w 3732962"/>
              <a:gd name="connsiteY3" fmla="*/ 2225683 h 2229400"/>
              <a:gd name="connsiteX4" fmla="*/ 3724242 w 3732962"/>
              <a:gd name="connsiteY4" fmla="*/ 1771471 h 2229400"/>
              <a:gd name="connsiteX5" fmla="*/ 3665948 w 3732962"/>
              <a:gd name="connsiteY5" fmla="*/ 14503 h 2229400"/>
              <a:gd name="connsiteX6" fmla="*/ 1184242 w 3732962"/>
              <a:gd name="connsiteY6" fmla="*/ 56225 h 2229400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184242 w 3732962"/>
              <a:gd name="connsiteY6" fmla="*/ 41722 h 2214897"/>
              <a:gd name="connsiteX0" fmla="*/ 0 w 3735177"/>
              <a:gd name="connsiteY0" fmla="*/ 2103270 h 2214897"/>
              <a:gd name="connsiteX1" fmla="*/ 1836463 w 3735177"/>
              <a:gd name="connsiteY1" fmla="*/ 1999699 h 2214897"/>
              <a:gd name="connsiteX2" fmla="*/ 2072597 w 3735177"/>
              <a:gd name="connsiteY2" fmla="*/ 1489960 h 2214897"/>
              <a:gd name="connsiteX3" fmla="*/ 3455301 w 3735177"/>
              <a:gd name="connsiteY3" fmla="*/ 2211180 h 2214897"/>
              <a:gd name="connsiteX4" fmla="*/ 3724242 w 3735177"/>
              <a:gd name="connsiteY4" fmla="*/ 1756968 h 2214897"/>
              <a:gd name="connsiteX5" fmla="*/ 3665948 w 3735177"/>
              <a:gd name="connsiteY5" fmla="*/ 0 h 2214897"/>
              <a:gd name="connsiteX6" fmla="*/ 1184242 w 3735177"/>
              <a:gd name="connsiteY6" fmla="*/ 41722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184242 w 3732962"/>
              <a:gd name="connsiteY6" fmla="*/ 41722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202171 w 3732962"/>
              <a:gd name="connsiteY6" fmla="*/ 77581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202171 w 3732962"/>
              <a:gd name="connsiteY6" fmla="*/ 77581 h 2214897"/>
              <a:gd name="connsiteX7" fmla="*/ 1191690 w 3732962"/>
              <a:gd name="connsiteY7" fmla="*/ 65742 h 2214897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202171 w 3732962"/>
              <a:gd name="connsiteY6" fmla="*/ 179180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202171 w 3732962"/>
              <a:gd name="connsiteY6" fmla="*/ 179180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202171 w 3732962"/>
              <a:gd name="connsiteY6" fmla="*/ 179180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058735 w 3732962"/>
              <a:gd name="connsiteY6" fmla="*/ 149298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142405 w 3732962"/>
              <a:gd name="connsiteY6" fmla="*/ 161251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142405 w 3732962"/>
              <a:gd name="connsiteY6" fmla="*/ 161251 h 2316496"/>
              <a:gd name="connsiteX7" fmla="*/ 456584 w 3732962"/>
              <a:gd name="connsiteY7" fmla="*/ 0 h 2316496"/>
              <a:gd name="connsiteX0" fmla="*/ 0 w 3732962"/>
              <a:gd name="connsiteY0" fmla="*/ 2213868 h 2325495"/>
              <a:gd name="connsiteX1" fmla="*/ 1836463 w 3732962"/>
              <a:gd name="connsiteY1" fmla="*/ 2110297 h 2325495"/>
              <a:gd name="connsiteX2" fmla="*/ 2072597 w 3732962"/>
              <a:gd name="connsiteY2" fmla="*/ 1600558 h 2325495"/>
              <a:gd name="connsiteX3" fmla="*/ 3455301 w 3732962"/>
              <a:gd name="connsiteY3" fmla="*/ 2321778 h 2325495"/>
              <a:gd name="connsiteX4" fmla="*/ 3724242 w 3732962"/>
              <a:gd name="connsiteY4" fmla="*/ 1867566 h 2325495"/>
              <a:gd name="connsiteX5" fmla="*/ 3665948 w 3732962"/>
              <a:gd name="connsiteY5" fmla="*/ 110598 h 2325495"/>
              <a:gd name="connsiteX6" fmla="*/ 1142405 w 3732962"/>
              <a:gd name="connsiteY6" fmla="*/ 170250 h 2325495"/>
              <a:gd name="connsiteX7" fmla="*/ 456584 w 3732962"/>
              <a:gd name="connsiteY7" fmla="*/ 8999 h 2325495"/>
              <a:gd name="connsiteX8" fmla="*/ 456584 w 3732962"/>
              <a:gd name="connsiteY8" fmla="*/ 20951 h 2325495"/>
              <a:gd name="connsiteX0" fmla="*/ 0 w 3732962"/>
              <a:gd name="connsiteY0" fmla="*/ 2205269 h 2316896"/>
              <a:gd name="connsiteX1" fmla="*/ 1836463 w 3732962"/>
              <a:gd name="connsiteY1" fmla="*/ 2101698 h 2316896"/>
              <a:gd name="connsiteX2" fmla="*/ 2072597 w 3732962"/>
              <a:gd name="connsiteY2" fmla="*/ 1591959 h 2316896"/>
              <a:gd name="connsiteX3" fmla="*/ 3455301 w 3732962"/>
              <a:gd name="connsiteY3" fmla="*/ 2313179 h 2316896"/>
              <a:gd name="connsiteX4" fmla="*/ 3724242 w 3732962"/>
              <a:gd name="connsiteY4" fmla="*/ 1858967 h 2316896"/>
              <a:gd name="connsiteX5" fmla="*/ 3665948 w 3732962"/>
              <a:gd name="connsiteY5" fmla="*/ 101999 h 2316896"/>
              <a:gd name="connsiteX6" fmla="*/ 1142405 w 3732962"/>
              <a:gd name="connsiteY6" fmla="*/ 161651 h 2316896"/>
              <a:gd name="connsiteX7" fmla="*/ 456584 w 3732962"/>
              <a:gd name="connsiteY7" fmla="*/ 400 h 2316896"/>
              <a:gd name="connsiteX8" fmla="*/ 492443 w 3732962"/>
              <a:gd name="connsiteY8" fmla="*/ 1123975 h 2316896"/>
              <a:gd name="connsiteX0" fmla="*/ 0 w 3732962"/>
              <a:gd name="connsiteY0" fmla="*/ 2187346 h 2298973"/>
              <a:gd name="connsiteX1" fmla="*/ 1836463 w 3732962"/>
              <a:gd name="connsiteY1" fmla="*/ 2083775 h 2298973"/>
              <a:gd name="connsiteX2" fmla="*/ 2072597 w 3732962"/>
              <a:gd name="connsiteY2" fmla="*/ 1574036 h 2298973"/>
              <a:gd name="connsiteX3" fmla="*/ 3455301 w 3732962"/>
              <a:gd name="connsiteY3" fmla="*/ 2295256 h 2298973"/>
              <a:gd name="connsiteX4" fmla="*/ 3724242 w 3732962"/>
              <a:gd name="connsiteY4" fmla="*/ 1841044 h 2298973"/>
              <a:gd name="connsiteX5" fmla="*/ 3665948 w 3732962"/>
              <a:gd name="connsiteY5" fmla="*/ 84076 h 2298973"/>
              <a:gd name="connsiteX6" fmla="*/ 1142405 w 3732962"/>
              <a:gd name="connsiteY6" fmla="*/ 143728 h 2298973"/>
              <a:gd name="connsiteX7" fmla="*/ 474514 w 3732962"/>
              <a:gd name="connsiteY7" fmla="*/ 406 h 2298973"/>
              <a:gd name="connsiteX8" fmla="*/ 492443 w 3732962"/>
              <a:gd name="connsiteY8" fmla="*/ 1106052 h 2298973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2443 w 3732962"/>
              <a:gd name="connsiteY8" fmla="*/ 1105646 h 2298567"/>
              <a:gd name="connsiteX0" fmla="*/ 0 w 3732962"/>
              <a:gd name="connsiteY0" fmla="*/ 2289796 h 2401423"/>
              <a:gd name="connsiteX1" fmla="*/ 1836463 w 3732962"/>
              <a:gd name="connsiteY1" fmla="*/ 2186225 h 2401423"/>
              <a:gd name="connsiteX2" fmla="*/ 2072597 w 3732962"/>
              <a:gd name="connsiteY2" fmla="*/ 1676486 h 2401423"/>
              <a:gd name="connsiteX3" fmla="*/ 3455301 w 3732962"/>
              <a:gd name="connsiteY3" fmla="*/ 2397706 h 2401423"/>
              <a:gd name="connsiteX4" fmla="*/ 3724242 w 3732962"/>
              <a:gd name="connsiteY4" fmla="*/ 1943494 h 2401423"/>
              <a:gd name="connsiteX5" fmla="*/ 3665948 w 3732962"/>
              <a:gd name="connsiteY5" fmla="*/ 186526 h 2401423"/>
              <a:gd name="connsiteX6" fmla="*/ 1142405 w 3732962"/>
              <a:gd name="connsiteY6" fmla="*/ 246178 h 2401423"/>
              <a:gd name="connsiteX7" fmla="*/ 474514 w 3732962"/>
              <a:gd name="connsiteY7" fmla="*/ 102856 h 2401423"/>
              <a:gd name="connsiteX8" fmla="*/ 492443 w 3732962"/>
              <a:gd name="connsiteY8" fmla="*/ 1208502 h 2401423"/>
              <a:gd name="connsiteX0" fmla="*/ 0 w 3732962"/>
              <a:gd name="connsiteY0" fmla="*/ 2194132 h 2305759"/>
              <a:gd name="connsiteX1" fmla="*/ 1836463 w 3732962"/>
              <a:gd name="connsiteY1" fmla="*/ 2090561 h 2305759"/>
              <a:gd name="connsiteX2" fmla="*/ 2072597 w 3732962"/>
              <a:gd name="connsiteY2" fmla="*/ 1580822 h 2305759"/>
              <a:gd name="connsiteX3" fmla="*/ 3455301 w 3732962"/>
              <a:gd name="connsiteY3" fmla="*/ 2302042 h 2305759"/>
              <a:gd name="connsiteX4" fmla="*/ 3724242 w 3732962"/>
              <a:gd name="connsiteY4" fmla="*/ 1847830 h 2305759"/>
              <a:gd name="connsiteX5" fmla="*/ 3665948 w 3732962"/>
              <a:gd name="connsiteY5" fmla="*/ 90862 h 2305759"/>
              <a:gd name="connsiteX6" fmla="*/ 1142405 w 3732962"/>
              <a:gd name="connsiteY6" fmla="*/ 150514 h 2305759"/>
              <a:gd name="connsiteX7" fmla="*/ 474514 w 3732962"/>
              <a:gd name="connsiteY7" fmla="*/ 7192 h 2305759"/>
              <a:gd name="connsiteX8" fmla="*/ 492443 w 3732962"/>
              <a:gd name="connsiteY8" fmla="*/ 1112838 h 2305759"/>
              <a:gd name="connsiteX0" fmla="*/ 0 w 3732962"/>
              <a:gd name="connsiteY0" fmla="*/ 2194132 h 2305759"/>
              <a:gd name="connsiteX1" fmla="*/ 1836463 w 3732962"/>
              <a:gd name="connsiteY1" fmla="*/ 2090561 h 2305759"/>
              <a:gd name="connsiteX2" fmla="*/ 2072597 w 3732962"/>
              <a:gd name="connsiteY2" fmla="*/ 1580822 h 2305759"/>
              <a:gd name="connsiteX3" fmla="*/ 3455301 w 3732962"/>
              <a:gd name="connsiteY3" fmla="*/ 2302042 h 2305759"/>
              <a:gd name="connsiteX4" fmla="*/ 3724242 w 3732962"/>
              <a:gd name="connsiteY4" fmla="*/ 1847830 h 2305759"/>
              <a:gd name="connsiteX5" fmla="*/ 3665948 w 3732962"/>
              <a:gd name="connsiteY5" fmla="*/ 90862 h 2305759"/>
              <a:gd name="connsiteX6" fmla="*/ 1142405 w 3732962"/>
              <a:gd name="connsiteY6" fmla="*/ 150514 h 2305759"/>
              <a:gd name="connsiteX7" fmla="*/ 474514 w 3732962"/>
              <a:gd name="connsiteY7" fmla="*/ 7192 h 2305759"/>
              <a:gd name="connsiteX8" fmla="*/ 492443 w 3732962"/>
              <a:gd name="connsiteY8" fmla="*/ 1112838 h 2305759"/>
              <a:gd name="connsiteX0" fmla="*/ 0 w 3732962"/>
              <a:gd name="connsiteY0" fmla="*/ 2189123 h 2300750"/>
              <a:gd name="connsiteX1" fmla="*/ 1836463 w 3732962"/>
              <a:gd name="connsiteY1" fmla="*/ 2085552 h 2300750"/>
              <a:gd name="connsiteX2" fmla="*/ 2072597 w 3732962"/>
              <a:gd name="connsiteY2" fmla="*/ 1575813 h 2300750"/>
              <a:gd name="connsiteX3" fmla="*/ 3455301 w 3732962"/>
              <a:gd name="connsiteY3" fmla="*/ 2297033 h 2300750"/>
              <a:gd name="connsiteX4" fmla="*/ 3724242 w 3732962"/>
              <a:gd name="connsiteY4" fmla="*/ 1842821 h 2300750"/>
              <a:gd name="connsiteX5" fmla="*/ 3665948 w 3732962"/>
              <a:gd name="connsiteY5" fmla="*/ 85853 h 2300750"/>
              <a:gd name="connsiteX6" fmla="*/ 1142405 w 3732962"/>
              <a:gd name="connsiteY6" fmla="*/ 145505 h 2300750"/>
              <a:gd name="connsiteX7" fmla="*/ 474514 w 3732962"/>
              <a:gd name="connsiteY7" fmla="*/ 2183 h 2300750"/>
              <a:gd name="connsiteX8" fmla="*/ 492443 w 3732962"/>
              <a:gd name="connsiteY8" fmla="*/ 1107829 h 2300750"/>
              <a:gd name="connsiteX0" fmla="*/ 0 w 3732962"/>
              <a:gd name="connsiteY0" fmla="*/ 2189123 h 2300750"/>
              <a:gd name="connsiteX1" fmla="*/ 1836463 w 3732962"/>
              <a:gd name="connsiteY1" fmla="*/ 2085552 h 2300750"/>
              <a:gd name="connsiteX2" fmla="*/ 2072597 w 3732962"/>
              <a:gd name="connsiteY2" fmla="*/ 1575813 h 2300750"/>
              <a:gd name="connsiteX3" fmla="*/ 3455301 w 3732962"/>
              <a:gd name="connsiteY3" fmla="*/ 2297033 h 2300750"/>
              <a:gd name="connsiteX4" fmla="*/ 3724242 w 3732962"/>
              <a:gd name="connsiteY4" fmla="*/ 1842821 h 2300750"/>
              <a:gd name="connsiteX5" fmla="*/ 3665948 w 3732962"/>
              <a:gd name="connsiteY5" fmla="*/ 85853 h 2300750"/>
              <a:gd name="connsiteX6" fmla="*/ 1142405 w 3732962"/>
              <a:gd name="connsiteY6" fmla="*/ 145505 h 2300750"/>
              <a:gd name="connsiteX7" fmla="*/ 474514 w 3732962"/>
              <a:gd name="connsiteY7" fmla="*/ 2183 h 2300750"/>
              <a:gd name="connsiteX8" fmla="*/ 492443 w 3732962"/>
              <a:gd name="connsiteY8" fmla="*/ 1107829 h 2300750"/>
              <a:gd name="connsiteX0" fmla="*/ 0 w 3732962"/>
              <a:gd name="connsiteY0" fmla="*/ 2195442 h 2307069"/>
              <a:gd name="connsiteX1" fmla="*/ 1836463 w 3732962"/>
              <a:gd name="connsiteY1" fmla="*/ 2091871 h 2307069"/>
              <a:gd name="connsiteX2" fmla="*/ 2072597 w 3732962"/>
              <a:gd name="connsiteY2" fmla="*/ 1582132 h 2307069"/>
              <a:gd name="connsiteX3" fmla="*/ 3455301 w 3732962"/>
              <a:gd name="connsiteY3" fmla="*/ 2303352 h 2307069"/>
              <a:gd name="connsiteX4" fmla="*/ 3724242 w 3732962"/>
              <a:gd name="connsiteY4" fmla="*/ 1849140 h 2307069"/>
              <a:gd name="connsiteX5" fmla="*/ 3665948 w 3732962"/>
              <a:gd name="connsiteY5" fmla="*/ 92172 h 2307069"/>
              <a:gd name="connsiteX6" fmla="*/ 1142405 w 3732962"/>
              <a:gd name="connsiteY6" fmla="*/ 151824 h 2307069"/>
              <a:gd name="connsiteX7" fmla="*/ 474514 w 3732962"/>
              <a:gd name="connsiteY7" fmla="*/ 8502 h 2307069"/>
              <a:gd name="connsiteX8" fmla="*/ 492443 w 3732962"/>
              <a:gd name="connsiteY8" fmla="*/ 1114148 h 2307069"/>
              <a:gd name="connsiteX0" fmla="*/ 0 w 3732962"/>
              <a:gd name="connsiteY0" fmla="*/ 2195442 h 2307069"/>
              <a:gd name="connsiteX1" fmla="*/ 1836463 w 3732962"/>
              <a:gd name="connsiteY1" fmla="*/ 2091871 h 2307069"/>
              <a:gd name="connsiteX2" fmla="*/ 2072597 w 3732962"/>
              <a:gd name="connsiteY2" fmla="*/ 1582132 h 2307069"/>
              <a:gd name="connsiteX3" fmla="*/ 3455301 w 3732962"/>
              <a:gd name="connsiteY3" fmla="*/ 2303352 h 2307069"/>
              <a:gd name="connsiteX4" fmla="*/ 3724242 w 3732962"/>
              <a:gd name="connsiteY4" fmla="*/ 1849140 h 2307069"/>
              <a:gd name="connsiteX5" fmla="*/ 3665948 w 3732962"/>
              <a:gd name="connsiteY5" fmla="*/ 92172 h 2307069"/>
              <a:gd name="connsiteX6" fmla="*/ 1142405 w 3732962"/>
              <a:gd name="connsiteY6" fmla="*/ 151824 h 2307069"/>
              <a:gd name="connsiteX7" fmla="*/ 474514 w 3732962"/>
              <a:gd name="connsiteY7" fmla="*/ 8502 h 2307069"/>
              <a:gd name="connsiteX8" fmla="*/ 492443 w 3732962"/>
              <a:gd name="connsiteY8" fmla="*/ 1114148 h 2307069"/>
              <a:gd name="connsiteX0" fmla="*/ 0 w 3732962"/>
              <a:gd name="connsiteY0" fmla="*/ 2189446 h 2301073"/>
              <a:gd name="connsiteX1" fmla="*/ 1836463 w 3732962"/>
              <a:gd name="connsiteY1" fmla="*/ 2085875 h 2301073"/>
              <a:gd name="connsiteX2" fmla="*/ 2072597 w 3732962"/>
              <a:gd name="connsiteY2" fmla="*/ 1576136 h 2301073"/>
              <a:gd name="connsiteX3" fmla="*/ 3455301 w 3732962"/>
              <a:gd name="connsiteY3" fmla="*/ 2297356 h 2301073"/>
              <a:gd name="connsiteX4" fmla="*/ 3724242 w 3732962"/>
              <a:gd name="connsiteY4" fmla="*/ 1843144 h 2301073"/>
              <a:gd name="connsiteX5" fmla="*/ 3665948 w 3732962"/>
              <a:gd name="connsiteY5" fmla="*/ 86176 h 2301073"/>
              <a:gd name="connsiteX6" fmla="*/ 1142405 w 3732962"/>
              <a:gd name="connsiteY6" fmla="*/ 145828 h 2301073"/>
              <a:gd name="connsiteX7" fmla="*/ 474514 w 3732962"/>
              <a:gd name="connsiteY7" fmla="*/ 2506 h 2301073"/>
              <a:gd name="connsiteX8" fmla="*/ 492443 w 3732962"/>
              <a:gd name="connsiteY8" fmla="*/ 1108152 h 2301073"/>
              <a:gd name="connsiteX0" fmla="*/ 0 w 3732962"/>
              <a:gd name="connsiteY0" fmla="*/ 2189287 h 2300914"/>
              <a:gd name="connsiteX1" fmla="*/ 1836463 w 3732962"/>
              <a:gd name="connsiteY1" fmla="*/ 2085716 h 2300914"/>
              <a:gd name="connsiteX2" fmla="*/ 2072597 w 3732962"/>
              <a:gd name="connsiteY2" fmla="*/ 1575977 h 2300914"/>
              <a:gd name="connsiteX3" fmla="*/ 3455301 w 3732962"/>
              <a:gd name="connsiteY3" fmla="*/ 2297197 h 2300914"/>
              <a:gd name="connsiteX4" fmla="*/ 3724242 w 3732962"/>
              <a:gd name="connsiteY4" fmla="*/ 1842985 h 2300914"/>
              <a:gd name="connsiteX5" fmla="*/ 3665948 w 3732962"/>
              <a:gd name="connsiteY5" fmla="*/ 86017 h 2300914"/>
              <a:gd name="connsiteX6" fmla="*/ 1142405 w 3732962"/>
              <a:gd name="connsiteY6" fmla="*/ 145669 h 2300914"/>
              <a:gd name="connsiteX7" fmla="*/ 474514 w 3732962"/>
              <a:gd name="connsiteY7" fmla="*/ 2347 h 2300914"/>
              <a:gd name="connsiteX8" fmla="*/ 492443 w 3732962"/>
              <a:gd name="connsiteY8" fmla="*/ 1107993 h 2300914"/>
              <a:gd name="connsiteX0" fmla="*/ 0 w 3732962"/>
              <a:gd name="connsiteY0" fmla="*/ 2187177 h 2298804"/>
              <a:gd name="connsiteX1" fmla="*/ 1836463 w 3732962"/>
              <a:gd name="connsiteY1" fmla="*/ 2083606 h 2298804"/>
              <a:gd name="connsiteX2" fmla="*/ 2072597 w 3732962"/>
              <a:gd name="connsiteY2" fmla="*/ 1573867 h 2298804"/>
              <a:gd name="connsiteX3" fmla="*/ 3455301 w 3732962"/>
              <a:gd name="connsiteY3" fmla="*/ 2295087 h 2298804"/>
              <a:gd name="connsiteX4" fmla="*/ 3724242 w 3732962"/>
              <a:gd name="connsiteY4" fmla="*/ 1840875 h 2298804"/>
              <a:gd name="connsiteX5" fmla="*/ 3665948 w 3732962"/>
              <a:gd name="connsiteY5" fmla="*/ 83907 h 2298804"/>
              <a:gd name="connsiteX6" fmla="*/ 1142405 w 3732962"/>
              <a:gd name="connsiteY6" fmla="*/ 143559 h 2298804"/>
              <a:gd name="connsiteX7" fmla="*/ 474514 w 3732962"/>
              <a:gd name="connsiteY7" fmla="*/ 237 h 2298804"/>
              <a:gd name="connsiteX8" fmla="*/ 492443 w 3732962"/>
              <a:gd name="connsiteY8" fmla="*/ 1105883 h 2298804"/>
              <a:gd name="connsiteX0" fmla="*/ 0 w 3732962"/>
              <a:gd name="connsiteY0" fmla="*/ 2187177 h 2298804"/>
              <a:gd name="connsiteX1" fmla="*/ 1836463 w 3732962"/>
              <a:gd name="connsiteY1" fmla="*/ 2083606 h 2298804"/>
              <a:gd name="connsiteX2" fmla="*/ 2072597 w 3732962"/>
              <a:gd name="connsiteY2" fmla="*/ 1573867 h 2298804"/>
              <a:gd name="connsiteX3" fmla="*/ 3455301 w 3732962"/>
              <a:gd name="connsiteY3" fmla="*/ 2295087 h 2298804"/>
              <a:gd name="connsiteX4" fmla="*/ 3724242 w 3732962"/>
              <a:gd name="connsiteY4" fmla="*/ 1840875 h 2298804"/>
              <a:gd name="connsiteX5" fmla="*/ 3665948 w 3732962"/>
              <a:gd name="connsiteY5" fmla="*/ 83907 h 2298804"/>
              <a:gd name="connsiteX6" fmla="*/ 1142405 w 3732962"/>
              <a:gd name="connsiteY6" fmla="*/ 143559 h 2298804"/>
              <a:gd name="connsiteX7" fmla="*/ 474514 w 3732962"/>
              <a:gd name="connsiteY7" fmla="*/ 237 h 2298804"/>
              <a:gd name="connsiteX8" fmla="*/ 492443 w 3732962"/>
              <a:gd name="connsiteY8" fmla="*/ 1105883 h 2298804"/>
              <a:gd name="connsiteX0" fmla="*/ 0 w 3732962"/>
              <a:gd name="connsiteY0" fmla="*/ 2187177 h 2298804"/>
              <a:gd name="connsiteX1" fmla="*/ 1836463 w 3732962"/>
              <a:gd name="connsiteY1" fmla="*/ 2083606 h 2298804"/>
              <a:gd name="connsiteX2" fmla="*/ 2072597 w 3732962"/>
              <a:gd name="connsiteY2" fmla="*/ 1573867 h 2298804"/>
              <a:gd name="connsiteX3" fmla="*/ 3455301 w 3732962"/>
              <a:gd name="connsiteY3" fmla="*/ 2295087 h 2298804"/>
              <a:gd name="connsiteX4" fmla="*/ 3724242 w 3732962"/>
              <a:gd name="connsiteY4" fmla="*/ 1840875 h 2298804"/>
              <a:gd name="connsiteX5" fmla="*/ 3665948 w 3732962"/>
              <a:gd name="connsiteY5" fmla="*/ 83907 h 2298804"/>
              <a:gd name="connsiteX6" fmla="*/ 1142405 w 3732962"/>
              <a:gd name="connsiteY6" fmla="*/ 143559 h 2298804"/>
              <a:gd name="connsiteX7" fmla="*/ 474514 w 3732962"/>
              <a:gd name="connsiteY7" fmla="*/ 237 h 2298804"/>
              <a:gd name="connsiteX8" fmla="*/ 492443 w 3732962"/>
              <a:gd name="connsiteY8" fmla="*/ 1105883 h 2298804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2443 w 3732962"/>
              <a:gd name="connsiteY8" fmla="*/ 1105646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8420 w 3732962"/>
              <a:gd name="connsiteY8" fmla="*/ 1625599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8420 w 3732962"/>
              <a:gd name="connsiteY8" fmla="*/ 1625599 h 2298567"/>
              <a:gd name="connsiteX9" fmla="*/ 480490 w 3732962"/>
              <a:gd name="connsiteY9" fmla="*/ 1619622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68538 w 3732962"/>
              <a:gd name="connsiteY8" fmla="*/ 1506070 h 2298567"/>
              <a:gd name="connsiteX9" fmla="*/ 480490 w 3732962"/>
              <a:gd name="connsiteY9" fmla="*/ 1619622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47060 w 4011484"/>
              <a:gd name="connsiteY8" fmla="*/ 1506070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11484" h="2298567">
                <a:moveTo>
                  <a:pt x="278522" y="2186940"/>
                </a:moveTo>
                <a:cubicBezTo>
                  <a:pt x="834896" y="2172338"/>
                  <a:pt x="1996657" y="2239375"/>
                  <a:pt x="2114985" y="2083369"/>
                </a:cubicBezTo>
                <a:cubicBezTo>
                  <a:pt x="2233313" y="1927363"/>
                  <a:pt x="2081313" y="1538383"/>
                  <a:pt x="2351119" y="1573630"/>
                </a:cubicBezTo>
                <a:cubicBezTo>
                  <a:pt x="2620925" y="1608877"/>
                  <a:pt x="3458182" y="2252679"/>
                  <a:pt x="3733823" y="2294850"/>
                </a:cubicBezTo>
                <a:cubicBezTo>
                  <a:pt x="3907497" y="2321421"/>
                  <a:pt x="3967656" y="2209168"/>
                  <a:pt x="4002764" y="1840638"/>
                </a:cubicBezTo>
                <a:cubicBezTo>
                  <a:pt x="4037872" y="1472108"/>
                  <a:pt x="3956423" y="427317"/>
                  <a:pt x="3944470" y="83670"/>
                </a:cubicBezTo>
                <a:cubicBezTo>
                  <a:pt x="3609788" y="104589"/>
                  <a:pt x="1516550" y="175197"/>
                  <a:pt x="1420927" y="143322"/>
                </a:cubicBezTo>
                <a:cubicBezTo>
                  <a:pt x="1325304" y="111447"/>
                  <a:pt x="962962" y="18906"/>
                  <a:pt x="753036" y="0"/>
                </a:cubicBezTo>
                <a:cubicBezTo>
                  <a:pt x="764239" y="578742"/>
                  <a:pt x="775946" y="1349686"/>
                  <a:pt x="782919" y="1529976"/>
                </a:cubicBezTo>
                <a:cubicBezTo>
                  <a:pt x="789892" y="1710266"/>
                  <a:pt x="3735" y="1680632"/>
                  <a:pt x="0" y="1679387"/>
                </a:cubicBezTo>
              </a:path>
            </a:pathLst>
          </a:custGeom>
          <a:noFill/>
          <a:ln>
            <a:solidFill>
              <a:schemeClr val="accent3"/>
            </a:solidFill>
            <a:tailEnd type="triangle" w="sm" len="lg"/>
          </a:ln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3344450" y="4045644"/>
            <a:ext cx="3455301" cy="723466"/>
          </a:xfrm>
          <a:custGeom>
            <a:avLst/>
            <a:gdLst>
              <a:gd name="connsiteX0" fmla="*/ 133 w 4277843"/>
              <a:gd name="connsiteY0" fmla="*/ 966675 h 1008716"/>
              <a:gd name="connsiteX1" fmla="*/ 147277 w 4277843"/>
              <a:gd name="connsiteY1" fmla="*/ 798509 h 1008716"/>
              <a:gd name="connsiteX2" fmla="*/ 893512 w 4277843"/>
              <a:gd name="connsiteY2" fmla="*/ 787999 h 1008716"/>
              <a:gd name="connsiteX3" fmla="*/ 2228326 w 4277843"/>
              <a:gd name="connsiteY3" fmla="*/ 766978 h 1008716"/>
              <a:gd name="connsiteX4" fmla="*/ 2354450 w 4277843"/>
              <a:gd name="connsiteY4" fmla="*/ 472688 h 1008716"/>
              <a:gd name="connsiteX5" fmla="*/ 2407001 w 4277843"/>
              <a:gd name="connsiteY5" fmla="*/ 262482 h 1008716"/>
              <a:gd name="connsiteX6" fmla="*/ 2470064 w 4277843"/>
              <a:gd name="connsiteY6" fmla="*/ 31254 h 1008716"/>
              <a:gd name="connsiteX7" fmla="*/ 4277843 w 4277843"/>
              <a:gd name="connsiteY7" fmla="*/ 1008716 h 1008716"/>
              <a:gd name="connsiteX8" fmla="*/ 4277843 w 4277843"/>
              <a:gd name="connsiteY8" fmla="*/ 1008716 h 1008716"/>
              <a:gd name="connsiteX9" fmla="*/ 4277843 w 4277843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2283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66675 h 1008716"/>
              <a:gd name="connsiteX1" fmla="*/ 147318 w 4277884"/>
              <a:gd name="connsiteY1" fmla="*/ 798509 h 1008716"/>
              <a:gd name="connsiteX2" fmla="*/ 906253 w 4277884"/>
              <a:gd name="connsiteY2" fmla="*/ 775299 h 1008716"/>
              <a:gd name="connsiteX3" fmla="*/ 2114067 w 4277884"/>
              <a:gd name="connsiteY3" fmla="*/ 766978 h 1008716"/>
              <a:gd name="connsiteX4" fmla="*/ 2354491 w 4277884"/>
              <a:gd name="connsiteY4" fmla="*/ 472688 h 1008716"/>
              <a:gd name="connsiteX5" fmla="*/ 2407042 w 4277884"/>
              <a:gd name="connsiteY5" fmla="*/ 262482 h 1008716"/>
              <a:gd name="connsiteX6" fmla="*/ 2470105 w 4277884"/>
              <a:gd name="connsiteY6" fmla="*/ 31254 h 1008716"/>
              <a:gd name="connsiteX7" fmla="*/ 4277884 w 4277884"/>
              <a:gd name="connsiteY7" fmla="*/ 1008716 h 1008716"/>
              <a:gd name="connsiteX8" fmla="*/ 4277884 w 4277884"/>
              <a:gd name="connsiteY8" fmla="*/ 1008716 h 1008716"/>
              <a:gd name="connsiteX9" fmla="*/ 4277884 w 4277884"/>
              <a:gd name="connsiteY9" fmla="*/ 1008716 h 1008716"/>
              <a:gd name="connsiteX0" fmla="*/ 174 w 4277884"/>
              <a:gd name="connsiteY0" fmla="*/ 948091 h 990132"/>
              <a:gd name="connsiteX1" fmla="*/ 147318 w 4277884"/>
              <a:gd name="connsiteY1" fmla="*/ 779925 h 990132"/>
              <a:gd name="connsiteX2" fmla="*/ 906253 w 4277884"/>
              <a:gd name="connsiteY2" fmla="*/ 756715 h 990132"/>
              <a:gd name="connsiteX3" fmla="*/ 2114067 w 4277884"/>
              <a:gd name="connsiteY3" fmla="*/ 748394 h 990132"/>
              <a:gd name="connsiteX4" fmla="*/ 2354491 w 4277884"/>
              <a:gd name="connsiteY4" fmla="*/ 454104 h 990132"/>
              <a:gd name="connsiteX5" fmla="*/ 2470105 w 4277884"/>
              <a:gd name="connsiteY5" fmla="*/ 12670 h 990132"/>
              <a:gd name="connsiteX6" fmla="*/ 4277884 w 4277884"/>
              <a:gd name="connsiteY6" fmla="*/ 990132 h 990132"/>
              <a:gd name="connsiteX7" fmla="*/ 4277884 w 4277884"/>
              <a:gd name="connsiteY7" fmla="*/ 990132 h 990132"/>
              <a:gd name="connsiteX8" fmla="*/ 4277884 w 4277884"/>
              <a:gd name="connsiteY8" fmla="*/ 990132 h 990132"/>
              <a:gd name="connsiteX0" fmla="*/ 174 w 4277884"/>
              <a:gd name="connsiteY0" fmla="*/ 886181 h 928222"/>
              <a:gd name="connsiteX1" fmla="*/ 147318 w 4277884"/>
              <a:gd name="connsiteY1" fmla="*/ 718015 h 928222"/>
              <a:gd name="connsiteX2" fmla="*/ 906253 w 4277884"/>
              <a:gd name="connsiteY2" fmla="*/ 694805 h 928222"/>
              <a:gd name="connsiteX3" fmla="*/ 2114067 w 4277884"/>
              <a:gd name="connsiteY3" fmla="*/ 686484 h 928222"/>
              <a:gd name="connsiteX4" fmla="*/ 2354491 w 4277884"/>
              <a:gd name="connsiteY4" fmla="*/ 392194 h 928222"/>
              <a:gd name="connsiteX5" fmla="*/ 2635205 w 4277884"/>
              <a:gd name="connsiteY5" fmla="*/ 14260 h 928222"/>
              <a:gd name="connsiteX6" fmla="*/ 4277884 w 4277884"/>
              <a:gd name="connsiteY6" fmla="*/ 928222 h 928222"/>
              <a:gd name="connsiteX7" fmla="*/ 4277884 w 4277884"/>
              <a:gd name="connsiteY7" fmla="*/ 928222 h 928222"/>
              <a:gd name="connsiteX8" fmla="*/ 4277884 w 4277884"/>
              <a:gd name="connsiteY8" fmla="*/ 928222 h 928222"/>
              <a:gd name="connsiteX0" fmla="*/ 174 w 4277884"/>
              <a:gd name="connsiteY0" fmla="*/ 886181 h 928222"/>
              <a:gd name="connsiteX1" fmla="*/ 147318 w 4277884"/>
              <a:gd name="connsiteY1" fmla="*/ 718015 h 928222"/>
              <a:gd name="connsiteX2" fmla="*/ 906253 w 4277884"/>
              <a:gd name="connsiteY2" fmla="*/ 694805 h 928222"/>
              <a:gd name="connsiteX3" fmla="*/ 2114067 w 4277884"/>
              <a:gd name="connsiteY3" fmla="*/ 686484 h 928222"/>
              <a:gd name="connsiteX4" fmla="*/ 2379891 w 4277884"/>
              <a:gd name="connsiteY4" fmla="*/ 392194 h 928222"/>
              <a:gd name="connsiteX5" fmla="*/ 2635205 w 4277884"/>
              <a:gd name="connsiteY5" fmla="*/ 14260 h 928222"/>
              <a:gd name="connsiteX6" fmla="*/ 4277884 w 4277884"/>
              <a:gd name="connsiteY6" fmla="*/ 928222 h 928222"/>
              <a:gd name="connsiteX7" fmla="*/ 4277884 w 4277884"/>
              <a:gd name="connsiteY7" fmla="*/ 928222 h 928222"/>
              <a:gd name="connsiteX8" fmla="*/ 4277884 w 4277884"/>
              <a:gd name="connsiteY8" fmla="*/ 928222 h 928222"/>
              <a:gd name="connsiteX0" fmla="*/ 174 w 4277884"/>
              <a:gd name="connsiteY0" fmla="*/ 887044 h 929085"/>
              <a:gd name="connsiteX1" fmla="*/ 147318 w 4277884"/>
              <a:gd name="connsiteY1" fmla="*/ 718878 h 929085"/>
              <a:gd name="connsiteX2" fmla="*/ 906253 w 4277884"/>
              <a:gd name="connsiteY2" fmla="*/ 695668 h 929085"/>
              <a:gd name="connsiteX3" fmla="*/ 2114067 w 4277884"/>
              <a:gd name="connsiteY3" fmla="*/ 687347 h 929085"/>
              <a:gd name="connsiteX4" fmla="*/ 2379891 w 4277884"/>
              <a:gd name="connsiteY4" fmla="*/ 393057 h 929085"/>
              <a:gd name="connsiteX5" fmla="*/ 2635205 w 4277884"/>
              <a:gd name="connsiteY5" fmla="*/ 15123 h 929085"/>
              <a:gd name="connsiteX6" fmla="*/ 4277884 w 4277884"/>
              <a:gd name="connsiteY6" fmla="*/ 929085 h 929085"/>
              <a:gd name="connsiteX7" fmla="*/ 4277884 w 4277884"/>
              <a:gd name="connsiteY7" fmla="*/ 929085 h 929085"/>
              <a:gd name="connsiteX8" fmla="*/ 4277884 w 4277884"/>
              <a:gd name="connsiteY8" fmla="*/ 929085 h 929085"/>
              <a:gd name="connsiteX0" fmla="*/ 174 w 4277884"/>
              <a:gd name="connsiteY0" fmla="*/ 886079 h 928120"/>
              <a:gd name="connsiteX1" fmla="*/ 147318 w 4277884"/>
              <a:gd name="connsiteY1" fmla="*/ 717913 h 928120"/>
              <a:gd name="connsiteX2" fmla="*/ 906253 w 4277884"/>
              <a:gd name="connsiteY2" fmla="*/ 694703 h 928120"/>
              <a:gd name="connsiteX3" fmla="*/ 2114067 w 4277884"/>
              <a:gd name="connsiteY3" fmla="*/ 667332 h 928120"/>
              <a:gd name="connsiteX4" fmla="*/ 2379891 w 4277884"/>
              <a:gd name="connsiteY4" fmla="*/ 392092 h 928120"/>
              <a:gd name="connsiteX5" fmla="*/ 2635205 w 4277884"/>
              <a:gd name="connsiteY5" fmla="*/ 14158 h 928120"/>
              <a:gd name="connsiteX6" fmla="*/ 4277884 w 4277884"/>
              <a:gd name="connsiteY6" fmla="*/ 928120 h 928120"/>
              <a:gd name="connsiteX7" fmla="*/ 4277884 w 4277884"/>
              <a:gd name="connsiteY7" fmla="*/ 928120 h 928120"/>
              <a:gd name="connsiteX8" fmla="*/ 4277884 w 4277884"/>
              <a:gd name="connsiteY8" fmla="*/ 928120 h 928120"/>
              <a:gd name="connsiteX0" fmla="*/ 174 w 4277884"/>
              <a:gd name="connsiteY0" fmla="*/ 886214 h 928255"/>
              <a:gd name="connsiteX1" fmla="*/ 147318 w 4277884"/>
              <a:gd name="connsiteY1" fmla="*/ 718048 h 928255"/>
              <a:gd name="connsiteX2" fmla="*/ 906253 w 4277884"/>
              <a:gd name="connsiteY2" fmla="*/ 694838 h 928255"/>
              <a:gd name="connsiteX3" fmla="*/ 2133117 w 4277884"/>
              <a:gd name="connsiteY3" fmla="*/ 692867 h 928255"/>
              <a:gd name="connsiteX4" fmla="*/ 2379891 w 4277884"/>
              <a:gd name="connsiteY4" fmla="*/ 392227 h 928255"/>
              <a:gd name="connsiteX5" fmla="*/ 2635205 w 4277884"/>
              <a:gd name="connsiteY5" fmla="*/ 14293 h 928255"/>
              <a:gd name="connsiteX6" fmla="*/ 4277884 w 4277884"/>
              <a:gd name="connsiteY6" fmla="*/ 928255 h 928255"/>
              <a:gd name="connsiteX7" fmla="*/ 4277884 w 4277884"/>
              <a:gd name="connsiteY7" fmla="*/ 928255 h 928255"/>
              <a:gd name="connsiteX8" fmla="*/ 4277884 w 4277884"/>
              <a:gd name="connsiteY8" fmla="*/ 928255 h 928255"/>
              <a:gd name="connsiteX0" fmla="*/ 174 w 4277884"/>
              <a:gd name="connsiteY0" fmla="*/ 887554 h 929595"/>
              <a:gd name="connsiteX1" fmla="*/ 147318 w 4277884"/>
              <a:gd name="connsiteY1" fmla="*/ 719388 h 929595"/>
              <a:gd name="connsiteX2" fmla="*/ 906253 w 4277884"/>
              <a:gd name="connsiteY2" fmla="*/ 696178 h 929595"/>
              <a:gd name="connsiteX3" fmla="*/ 2133117 w 4277884"/>
              <a:gd name="connsiteY3" fmla="*/ 694207 h 929595"/>
              <a:gd name="connsiteX4" fmla="*/ 2379891 w 4277884"/>
              <a:gd name="connsiteY4" fmla="*/ 393567 h 929595"/>
              <a:gd name="connsiteX5" fmla="*/ 2635205 w 4277884"/>
              <a:gd name="connsiteY5" fmla="*/ 15633 h 929595"/>
              <a:gd name="connsiteX6" fmla="*/ 4277884 w 4277884"/>
              <a:gd name="connsiteY6" fmla="*/ 929595 h 929595"/>
              <a:gd name="connsiteX7" fmla="*/ 4277884 w 4277884"/>
              <a:gd name="connsiteY7" fmla="*/ 929595 h 929595"/>
              <a:gd name="connsiteX8" fmla="*/ 4277884 w 4277884"/>
              <a:gd name="connsiteY8" fmla="*/ 929595 h 929595"/>
              <a:gd name="connsiteX0" fmla="*/ 174 w 4277884"/>
              <a:gd name="connsiteY0" fmla="*/ 887554 h 929595"/>
              <a:gd name="connsiteX1" fmla="*/ 147318 w 4277884"/>
              <a:gd name="connsiteY1" fmla="*/ 719388 h 929595"/>
              <a:gd name="connsiteX2" fmla="*/ 906253 w 4277884"/>
              <a:gd name="connsiteY2" fmla="*/ 696178 h 929595"/>
              <a:gd name="connsiteX3" fmla="*/ 2133117 w 4277884"/>
              <a:gd name="connsiteY3" fmla="*/ 694207 h 929595"/>
              <a:gd name="connsiteX4" fmla="*/ 2379891 w 4277884"/>
              <a:gd name="connsiteY4" fmla="*/ 393567 h 929595"/>
              <a:gd name="connsiteX5" fmla="*/ 2635205 w 4277884"/>
              <a:gd name="connsiteY5" fmla="*/ 15633 h 929595"/>
              <a:gd name="connsiteX6" fmla="*/ 4277884 w 4277884"/>
              <a:gd name="connsiteY6" fmla="*/ 929595 h 929595"/>
              <a:gd name="connsiteX7" fmla="*/ 4277884 w 4277884"/>
              <a:gd name="connsiteY7" fmla="*/ 929595 h 929595"/>
              <a:gd name="connsiteX8" fmla="*/ 4277884 w 4277884"/>
              <a:gd name="connsiteY8" fmla="*/ 929595 h 929595"/>
              <a:gd name="connsiteX0" fmla="*/ 174 w 4277884"/>
              <a:gd name="connsiteY0" fmla="*/ 910929 h 952970"/>
              <a:gd name="connsiteX1" fmla="*/ 147318 w 4277884"/>
              <a:gd name="connsiteY1" fmla="*/ 742763 h 952970"/>
              <a:gd name="connsiteX2" fmla="*/ 906253 w 4277884"/>
              <a:gd name="connsiteY2" fmla="*/ 719553 h 952970"/>
              <a:gd name="connsiteX3" fmla="*/ 2133117 w 4277884"/>
              <a:gd name="connsiteY3" fmla="*/ 717582 h 952970"/>
              <a:gd name="connsiteX4" fmla="*/ 2379891 w 4277884"/>
              <a:gd name="connsiteY4" fmla="*/ 416942 h 952970"/>
              <a:gd name="connsiteX5" fmla="*/ 2673305 w 4277884"/>
              <a:gd name="connsiteY5" fmla="*/ 13608 h 952970"/>
              <a:gd name="connsiteX6" fmla="*/ 4277884 w 4277884"/>
              <a:gd name="connsiteY6" fmla="*/ 952970 h 952970"/>
              <a:gd name="connsiteX7" fmla="*/ 4277884 w 4277884"/>
              <a:gd name="connsiteY7" fmla="*/ 952970 h 952970"/>
              <a:gd name="connsiteX8" fmla="*/ 4277884 w 4277884"/>
              <a:gd name="connsiteY8" fmla="*/ 952970 h 952970"/>
              <a:gd name="connsiteX0" fmla="*/ 174 w 4277884"/>
              <a:gd name="connsiteY0" fmla="*/ 911717 h 953758"/>
              <a:gd name="connsiteX1" fmla="*/ 147318 w 4277884"/>
              <a:gd name="connsiteY1" fmla="*/ 743551 h 953758"/>
              <a:gd name="connsiteX2" fmla="*/ 906253 w 4277884"/>
              <a:gd name="connsiteY2" fmla="*/ 720341 h 953758"/>
              <a:gd name="connsiteX3" fmla="*/ 2133117 w 4277884"/>
              <a:gd name="connsiteY3" fmla="*/ 718370 h 953758"/>
              <a:gd name="connsiteX4" fmla="*/ 2379891 w 4277884"/>
              <a:gd name="connsiteY4" fmla="*/ 417730 h 953758"/>
              <a:gd name="connsiteX5" fmla="*/ 2673305 w 4277884"/>
              <a:gd name="connsiteY5" fmla="*/ 14396 h 953758"/>
              <a:gd name="connsiteX6" fmla="*/ 4277884 w 4277884"/>
              <a:gd name="connsiteY6" fmla="*/ 953758 h 953758"/>
              <a:gd name="connsiteX7" fmla="*/ 4277884 w 4277884"/>
              <a:gd name="connsiteY7" fmla="*/ 953758 h 953758"/>
              <a:gd name="connsiteX8" fmla="*/ 4277884 w 4277884"/>
              <a:gd name="connsiteY8" fmla="*/ 953758 h 953758"/>
              <a:gd name="connsiteX0" fmla="*/ 174 w 4277884"/>
              <a:gd name="connsiteY0" fmla="*/ 861571 h 903612"/>
              <a:gd name="connsiteX1" fmla="*/ 147318 w 4277884"/>
              <a:gd name="connsiteY1" fmla="*/ 693405 h 903612"/>
              <a:gd name="connsiteX2" fmla="*/ 906253 w 4277884"/>
              <a:gd name="connsiteY2" fmla="*/ 670195 h 903612"/>
              <a:gd name="connsiteX3" fmla="*/ 2133117 w 4277884"/>
              <a:gd name="connsiteY3" fmla="*/ 668224 h 903612"/>
              <a:gd name="connsiteX4" fmla="*/ 2379891 w 4277884"/>
              <a:gd name="connsiteY4" fmla="*/ 367584 h 903612"/>
              <a:gd name="connsiteX5" fmla="*/ 2686005 w 4277884"/>
              <a:gd name="connsiteY5" fmla="*/ 15050 h 903612"/>
              <a:gd name="connsiteX6" fmla="*/ 4277884 w 4277884"/>
              <a:gd name="connsiteY6" fmla="*/ 903612 h 903612"/>
              <a:gd name="connsiteX7" fmla="*/ 4277884 w 4277884"/>
              <a:gd name="connsiteY7" fmla="*/ 903612 h 903612"/>
              <a:gd name="connsiteX8" fmla="*/ 4277884 w 4277884"/>
              <a:gd name="connsiteY8" fmla="*/ 903612 h 903612"/>
              <a:gd name="connsiteX0" fmla="*/ 174 w 4277884"/>
              <a:gd name="connsiteY0" fmla="*/ 870845 h 912886"/>
              <a:gd name="connsiteX1" fmla="*/ 147318 w 4277884"/>
              <a:gd name="connsiteY1" fmla="*/ 702679 h 912886"/>
              <a:gd name="connsiteX2" fmla="*/ 906253 w 4277884"/>
              <a:gd name="connsiteY2" fmla="*/ 679469 h 912886"/>
              <a:gd name="connsiteX3" fmla="*/ 2133117 w 4277884"/>
              <a:gd name="connsiteY3" fmla="*/ 677498 h 912886"/>
              <a:gd name="connsiteX4" fmla="*/ 2379891 w 4277884"/>
              <a:gd name="connsiteY4" fmla="*/ 376858 h 912886"/>
              <a:gd name="connsiteX5" fmla="*/ 2686005 w 4277884"/>
              <a:gd name="connsiteY5" fmla="*/ 24324 h 912886"/>
              <a:gd name="connsiteX6" fmla="*/ 4277884 w 4277884"/>
              <a:gd name="connsiteY6" fmla="*/ 912886 h 912886"/>
              <a:gd name="connsiteX7" fmla="*/ 4277884 w 4277884"/>
              <a:gd name="connsiteY7" fmla="*/ 912886 h 912886"/>
              <a:gd name="connsiteX8" fmla="*/ 4277884 w 4277884"/>
              <a:gd name="connsiteY8" fmla="*/ 912886 h 912886"/>
              <a:gd name="connsiteX0" fmla="*/ 174 w 4277884"/>
              <a:gd name="connsiteY0" fmla="*/ 870845 h 912886"/>
              <a:gd name="connsiteX1" fmla="*/ 147318 w 4277884"/>
              <a:gd name="connsiteY1" fmla="*/ 702679 h 912886"/>
              <a:gd name="connsiteX2" fmla="*/ 906253 w 4277884"/>
              <a:gd name="connsiteY2" fmla="*/ 679469 h 912886"/>
              <a:gd name="connsiteX3" fmla="*/ 2133117 w 4277884"/>
              <a:gd name="connsiteY3" fmla="*/ 677498 h 912886"/>
              <a:gd name="connsiteX4" fmla="*/ 2379891 w 4277884"/>
              <a:gd name="connsiteY4" fmla="*/ 376858 h 912886"/>
              <a:gd name="connsiteX5" fmla="*/ 2686005 w 4277884"/>
              <a:gd name="connsiteY5" fmla="*/ 24324 h 912886"/>
              <a:gd name="connsiteX6" fmla="*/ 4277884 w 4277884"/>
              <a:gd name="connsiteY6" fmla="*/ 912886 h 912886"/>
              <a:gd name="connsiteX7" fmla="*/ 4277884 w 4277884"/>
              <a:gd name="connsiteY7" fmla="*/ 912886 h 912886"/>
              <a:gd name="connsiteX8" fmla="*/ 4277884 w 4277884"/>
              <a:gd name="connsiteY8" fmla="*/ 912886 h 912886"/>
              <a:gd name="connsiteX0" fmla="*/ 174 w 4277884"/>
              <a:gd name="connsiteY0" fmla="*/ 873665 h 915706"/>
              <a:gd name="connsiteX1" fmla="*/ 147318 w 4277884"/>
              <a:gd name="connsiteY1" fmla="*/ 705499 h 915706"/>
              <a:gd name="connsiteX2" fmla="*/ 906253 w 4277884"/>
              <a:gd name="connsiteY2" fmla="*/ 682289 h 915706"/>
              <a:gd name="connsiteX3" fmla="*/ 2133117 w 4277884"/>
              <a:gd name="connsiteY3" fmla="*/ 680318 h 915706"/>
              <a:gd name="connsiteX4" fmla="*/ 2379891 w 4277884"/>
              <a:gd name="connsiteY4" fmla="*/ 379678 h 915706"/>
              <a:gd name="connsiteX5" fmla="*/ 2686005 w 4277884"/>
              <a:gd name="connsiteY5" fmla="*/ 27144 h 915706"/>
              <a:gd name="connsiteX6" fmla="*/ 4277884 w 4277884"/>
              <a:gd name="connsiteY6" fmla="*/ 915706 h 915706"/>
              <a:gd name="connsiteX7" fmla="*/ 4277884 w 4277884"/>
              <a:gd name="connsiteY7" fmla="*/ 915706 h 915706"/>
              <a:gd name="connsiteX8" fmla="*/ 4277884 w 4277884"/>
              <a:gd name="connsiteY8" fmla="*/ 915706 h 915706"/>
              <a:gd name="connsiteX0" fmla="*/ 0 w 4130566"/>
              <a:gd name="connsiteY0" fmla="*/ 705499 h 915706"/>
              <a:gd name="connsiteX1" fmla="*/ 758935 w 4130566"/>
              <a:gd name="connsiteY1" fmla="*/ 682289 h 915706"/>
              <a:gd name="connsiteX2" fmla="*/ 1985799 w 4130566"/>
              <a:gd name="connsiteY2" fmla="*/ 680318 h 915706"/>
              <a:gd name="connsiteX3" fmla="*/ 2232573 w 4130566"/>
              <a:gd name="connsiteY3" fmla="*/ 379678 h 915706"/>
              <a:gd name="connsiteX4" fmla="*/ 2538687 w 4130566"/>
              <a:gd name="connsiteY4" fmla="*/ 27144 h 915706"/>
              <a:gd name="connsiteX5" fmla="*/ 4130566 w 4130566"/>
              <a:gd name="connsiteY5" fmla="*/ 915706 h 915706"/>
              <a:gd name="connsiteX6" fmla="*/ 4130566 w 4130566"/>
              <a:gd name="connsiteY6" fmla="*/ 915706 h 915706"/>
              <a:gd name="connsiteX7" fmla="*/ 4130566 w 4130566"/>
              <a:gd name="connsiteY7" fmla="*/ 915706 h 915706"/>
              <a:gd name="connsiteX0" fmla="*/ 0 w 3748072"/>
              <a:gd name="connsiteY0" fmla="*/ 627805 h 915706"/>
              <a:gd name="connsiteX1" fmla="*/ 376441 w 3748072"/>
              <a:gd name="connsiteY1" fmla="*/ 682289 h 915706"/>
              <a:gd name="connsiteX2" fmla="*/ 1603305 w 3748072"/>
              <a:gd name="connsiteY2" fmla="*/ 680318 h 915706"/>
              <a:gd name="connsiteX3" fmla="*/ 1850079 w 3748072"/>
              <a:gd name="connsiteY3" fmla="*/ 379678 h 915706"/>
              <a:gd name="connsiteX4" fmla="*/ 2156193 w 3748072"/>
              <a:gd name="connsiteY4" fmla="*/ 27144 h 915706"/>
              <a:gd name="connsiteX5" fmla="*/ 3748072 w 3748072"/>
              <a:gd name="connsiteY5" fmla="*/ 915706 h 915706"/>
              <a:gd name="connsiteX6" fmla="*/ 3748072 w 3748072"/>
              <a:gd name="connsiteY6" fmla="*/ 915706 h 915706"/>
              <a:gd name="connsiteX7" fmla="*/ 3748072 w 3748072"/>
              <a:gd name="connsiteY7" fmla="*/ 915706 h 915706"/>
              <a:gd name="connsiteX0" fmla="*/ 0 w 3748072"/>
              <a:gd name="connsiteY0" fmla="*/ 627805 h 915706"/>
              <a:gd name="connsiteX1" fmla="*/ 376441 w 3748072"/>
              <a:gd name="connsiteY1" fmla="*/ 682289 h 915706"/>
              <a:gd name="connsiteX2" fmla="*/ 1603305 w 3748072"/>
              <a:gd name="connsiteY2" fmla="*/ 680318 h 915706"/>
              <a:gd name="connsiteX3" fmla="*/ 1850079 w 3748072"/>
              <a:gd name="connsiteY3" fmla="*/ 379678 h 915706"/>
              <a:gd name="connsiteX4" fmla="*/ 2156193 w 3748072"/>
              <a:gd name="connsiteY4" fmla="*/ 27144 h 915706"/>
              <a:gd name="connsiteX5" fmla="*/ 3748072 w 3748072"/>
              <a:gd name="connsiteY5" fmla="*/ 915706 h 915706"/>
              <a:gd name="connsiteX6" fmla="*/ 3748072 w 3748072"/>
              <a:gd name="connsiteY6" fmla="*/ 915706 h 915706"/>
              <a:gd name="connsiteX7" fmla="*/ 3748072 w 3748072"/>
              <a:gd name="connsiteY7" fmla="*/ 915706 h 915706"/>
              <a:gd name="connsiteX0" fmla="*/ 0 w 3748072"/>
              <a:gd name="connsiteY0" fmla="*/ 627805 h 915706"/>
              <a:gd name="connsiteX1" fmla="*/ 406323 w 3748072"/>
              <a:gd name="connsiteY1" fmla="*/ 640454 h 915706"/>
              <a:gd name="connsiteX2" fmla="*/ 1603305 w 3748072"/>
              <a:gd name="connsiteY2" fmla="*/ 680318 h 915706"/>
              <a:gd name="connsiteX3" fmla="*/ 1850079 w 3748072"/>
              <a:gd name="connsiteY3" fmla="*/ 379678 h 915706"/>
              <a:gd name="connsiteX4" fmla="*/ 2156193 w 3748072"/>
              <a:gd name="connsiteY4" fmla="*/ 27144 h 915706"/>
              <a:gd name="connsiteX5" fmla="*/ 3748072 w 3748072"/>
              <a:gd name="connsiteY5" fmla="*/ 915706 h 915706"/>
              <a:gd name="connsiteX6" fmla="*/ 3748072 w 3748072"/>
              <a:gd name="connsiteY6" fmla="*/ 915706 h 915706"/>
              <a:gd name="connsiteX7" fmla="*/ 3748072 w 3748072"/>
              <a:gd name="connsiteY7" fmla="*/ 915706 h 915706"/>
              <a:gd name="connsiteX0" fmla="*/ 0 w 3748072"/>
              <a:gd name="connsiteY0" fmla="*/ 624352 h 912253"/>
              <a:gd name="connsiteX1" fmla="*/ 406323 w 3748072"/>
              <a:gd name="connsiteY1" fmla="*/ 637001 h 912253"/>
              <a:gd name="connsiteX2" fmla="*/ 1657093 w 3748072"/>
              <a:gd name="connsiteY2" fmla="*/ 599171 h 912253"/>
              <a:gd name="connsiteX3" fmla="*/ 1850079 w 3748072"/>
              <a:gd name="connsiteY3" fmla="*/ 376225 h 912253"/>
              <a:gd name="connsiteX4" fmla="*/ 2156193 w 3748072"/>
              <a:gd name="connsiteY4" fmla="*/ 23691 h 912253"/>
              <a:gd name="connsiteX5" fmla="*/ 3748072 w 3748072"/>
              <a:gd name="connsiteY5" fmla="*/ 912253 h 912253"/>
              <a:gd name="connsiteX6" fmla="*/ 3748072 w 3748072"/>
              <a:gd name="connsiteY6" fmla="*/ 912253 h 912253"/>
              <a:gd name="connsiteX7" fmla="*/ 3748072 w 3748072"/>
              <a:gd name="connsiteY7" fmla="*/ 912253 h 912253"/>
              <a:gd name="connsiteX0" fmla="*/ 0 w 3748072"/>
              <a:gd name="connsiteY0" fmla="*/ 624352 h 912253"/>
              <a:gd name="connsiteX1" fmla="*/ 394371 w 3748072"/>
              <a:gd name="connsiteY1" fmla="*/ 648954 h 912253"/>
              <a:gd name="connsiteX2" fmla="*/ 1657093 w 3748072"/>
              <a:gd name="connsiteY2" fmla="*/ 599171 h 912253"/>
              <a:gd name="connsiteX3" fmla="*/ 1850079 w 3748072"/>
              <a:gd name="connsiteY3" fmla="*/ 376225 h 912253"/>
              <a:gd name="connsiteX4" fmla="*/ 2156193 w 3748072"/>
              <a:gd name="connsiteY4" fmla="*/ 23691 h 912253"/>
              <a:gd name="connsiteX5" fmla="*/ 3748072 w 3748072"/>
              <a:gd name="connsiteY5" fmla="*/ 912253 h 912253"/>
              <a:gd name="connsiteX6" fmla="*/ 3748072 w 3748072"/>
              <a:gd name="connsiteY6" fmla="*/ 912253 h 912253"/>
              <a:gd name="connsiteX7" fmla="*/ 3748072 w 3748072"/>
              <a:gd name="connsiteY7" fmla="*/ 912253 h 912253"/>
              <a:gd name="connsiteX0" fmla="*/ 0 w 3748072"/>
              <a:gd name="connsiteY0" fmla="*/ 624352 h 912253"/>
              <a:gd name="connsiteX1" fmla="*/ 424253 w 3748072"/>
              <a:gd name="connsiteY1" fmla="*/ 619072 h 912253"/>
              <a:gd name="connsiteX2" fmla="*/ 1657093 w 3748072"/>
              <a:gd name="connsiteY2" fmla="*/ 599171 h 912253"/>
              <a:gd name="connsiteX3" fmla="*/ 1850079 w 3748072"/>
              <a:gd name="connsiteY3" fmla="*/ 376225 h 912253"/>
              <a:gd name="connsiteX4" fmla="*/ 2156193 w 3748072"/>
              <a:gd name="connsiteY4" fmla="*/ 23691 h 912253"/>
              <a:gd name="connsiteX5" fmla="*/ 3748072 w 3748072"/>
              <a:gd name="connsiteY5" fmla="*/ 912253 h 912253"/>
              <a:gd name="connsiteX6" fmla="*/ 3748072 w 3748072"/>
              <a:gd name="connsiteY6" fmla="*/ 912253 h 912253"/>
              <a:gd name="connsiteX7" fmla="*/ 3748072 w 3748072"/>
              <a:gd name="connsiteY7" fmla="*/ 912253 h 912253"/>
              <a:gd name="connsiteX0" fmla="*/ 0 w 3323819"/>
              <a:gd name="connsiteY0" fmla="*/ 619072 h 912253"/>
              <a:gd name="connsiteX1" fmla="*/ 1232840 w 3323819"/>
              <a:gd name="connsiteY1" fmla="*/ 599171 h 912253"/>
              <a:gd name="connsiteX2" fmla="*/ 1425826 w 3323819"/>
              <a:gd name="connsiteY2" fmla="*/ 376225 h 912253"/>
              <a:gd name="connsiteX3" fmla="*/ 1731940 w 3323819"/>
              <a:gd name="connsiteY3" fmla="*/ 23691 h 912253"/>
              <a:gd name="connsiteX4" fmla="*/ 3323819 w 3323819"/>
              <a:gd name="connsiteY4" fmla="*/ 912253 h 912253"/>
              <a:gd name="connsiteX5" fmla="*/ 3323819 w 3323819"/>
              <a:gd name="connsiteY5" fmla="*/ 912253 h 912253"/>
              <a:gd name="connsiteX6" fmla="*/ 3323819 w 3323819"/>
              <a:gd name="connsiteY6" fmla="*/ 912253 h 912253"/>
              <a:gd name="connsiteX0" fmla="*/ 0 w 3760101"/>
              <a:gd name="connsiteY0" fmla="*/ 642978 h 912253"/>
              <a:gd name="connsiteX1" fmla="*/ 1669122 w 3760101"/>
              <a:gd name="connsiteY1" fmla="*/ 599171 h 912253"/>
              <a:gd name="connsiteX2" fmla="*/ 1862108 w 3760101"/>
              <a:gd name="connsiteY2" fmla="*/ 376225 h 912253"/>
              <a:gd name="connsiteX3" fmla="*/ 2168222 w 3760101"/>
              <a:gd name="connsiteY3" fmla="*/ 23691 h 912253"/>
              <a:gd name="connsiteX4" fmla="*/ 3760101 w 3760101"/>
              <a:gd name="connsiteY4" fmla="*/ 912253 h 912253"/>
              <a:gd name="connsiteX5" fmla="*/ 3760101 w 3760101"/>
              <a:gd name="connsiteY5" fmla="*/ 912253 h 912253"/>
              <a:gd name="connsiteX6" fmla="*/ 3760101 w 3760101"/>
              <a:gd name="connsiteY6" fmla="*/ 912253 h 912253"/>
              <a:gd name="connsiteX0" fmla="*/ 0 w 3760101"/>
              <a:gd name="connsiteY0" fmla="*/ 622927 h 892202"/>
              <a:gd name="connsiteX1" fmla="*/ 1669122 w 3760101"/>
              <a:gd name="connsiteY1" fmla="*/ 579120 h 892202"/>
              <a:gd name="connsiteX2" fmla="*/ 2168222 w 3760101"/>
              <a:gd name="connsiteY2" fmla="*/ 3640 h 892202"/>
              <a:gd name="connsiteX3" fmla="*/ 3760101 w 3760101"/>
              <a:gd name="connsiteY3" fmla="*/ 892202 h 892202"/>
              <a:gd name="connsiteX4" fmla="*/ 3760101 w 3760101"/>
              <a:gd name="connsiteY4" fmla="*/ 892202 h 892202"/>
              <a:gd name="connsiteX5" fmla="*/ 3760101 w 3760101"/>
              <a:gd name="connsiteY5" fmla="*/ 892202 h 892202"/>
              <a:gd name="connsiteX0" fmla="*/ 0 w 3760101"/>
              <a:gd name="connsiteY0" fmla="*/ 624651 h 893926"/>
              <a:gd name="connsiteX1" fmla="*/ 1800604 w 3760101"/>
              <a:gd name="connsiteY1" fmla="*/ 527056 h 893926"/>
              <a:gd name="connsiteX2" fmla="*/ 2168222 w 3760101"/>
              <a:gd name="connsiteY2" fmla="*/ 5364 h 893926"/>
              <a:gd name="connsiteX3" fmla="*/ 3760101 w 3760101"/>
              <a:gd name="connsiteY3" fmla="*/ 893926 h 893926"/>
              <a:gd name="connsiteX4" fmla="*/ 3760101 w 3760101"/>
              <a:gd name="connsiteY4" fmla="*/ 893926 h 893926"/>
              <a:gd name="connsiteX5" fmla="*/ 3760101 w 3760101"/>
              <a:gd name="connsiteY5" fmla="*/ 893926 h 893926"/>
              <a:gd name="connsiteX0" fmla="*/ 0 w 3760101"/>
              <a:gd name="connsiteY0" fmla="*/ 623636 h 892911"/>
              <a:gd name="connsiteX1" fmla="*/ 1830487 w 3760101"/>
              <a:gd name="connsiteY1" fmla="*/ 555924 h 892911"/>
              <a:gd name="connsiteX2" fmla="*/ 2168222 w 3760101"/>
              <a:gd name="connsiteY2" fmla="*/ 4349 h 892911"/>
              <a:gd name="connsiteX3" fmla="*/ 3760101 w 3760101"/>
              <a:gd name="connsiteY3" fmla="*/ 892911 h 892911"/>
              <a:gd name="connsiteX4" fmla="*/ 3760101 w 3760101"/>
              <a:gd name="connsiteY4" fmla="*/ 892911 h 892911"/>
              <a:gd name="connsiteX5" fmla="*/ 3760101 w 3760101"/>
              <a:gd name="connsiteY5" fmla="*/ 892911 h 892911"/>
              <a:gd name="connsiteX0" fmla="*/ 0 w 3760101"/>
              <a:gd name="connsiteY0" fmla="*/ 623457 h 892732"/>
              <a:gd name="connsiteX1" fmla="*/ 1830487 w 3760101"/>
              <a:gd name="connsiteY1" fmla="*/ 555745 h 892732"/>
              <a:gd name="connsiteX2" fmla="*/ 2168222 w 3760101"/>
              <a:gd name="connsiteY2" fmla="*/ 4170 h 892732"/>
              <a:gd name="connsiteX3" fmla="*/ 3760101 w 3760101"/>
              <a:gd name="connsiteY3" fmla="*/ 892732 h 892732"/>
              <a:gd name="connsiteX4" fmla="*/ 3760101 w 3760101"/>
              <a:gd name="connsiteY4" fmla="*/ 892732 h 892732"/>
              <a:gd name="connsiteX5" fmla="*/ 3760101 w 3760101"/>
              <a:gd name="connsiteY5" fmla="*/ 892732 h 892732"/>
              <a:gd name="connsiteX0" fmla="*/ 0 w 3760101"/>
              <a:gd name="connsiteY0" fmla="*/ 641448 h 910723"/>
              <a:gd name="connsiteX1" fmla="*/ 1830487 w 3760101"/>
              <a:gd name="connsiteY1" fmla="*/ 573736 h 910723"/>
              <a:gd name="connsiteX2" fmla="*/ 2138339 w 3760101"/>
              <a:gd name="connsiteY2" fmla="*/ 4232 h 910723"/>
              <a:gd name="connsiteX3" fmla="*/ 3760101 w 3760101"/>
              <a:gd name="connsiteY3" fmla="*/ 910723 h 910723"/>
              <a:gd name="connsiteX4" fmla="*/ 3760101 w 3760101"/>
              <a:gd name="connsiteY4" fmla="*/ 910723 h 910723"/>
              <a:gd name="connsiteX5" fmla="*/ 3760101 w 3760101"/>
              <a:gd name="connsiteY5" fmla="*/ 910723 h 910723"/>
              <a:gd name="connsiteX0" fmla="*/ 0 w 3760101"/>
              <a:gd name="connsiteY0" fmla="*/ 646102 h 915377"/>
              <a:gd name="connsiteX1" fmla="*/ 1830487 w 3760101"/>
              <a:gd name="connsiteY1" fmla="*/ 578390 h 915377"/>
              <a:gd name="connsiteX2" fmla="*/ 2138339 w 3760101"/>
              <a:gd name="connsiteY2" fmla="*/ 8886 h 915377"/>
              <a:gd name="connsiteX3" fmla="*/ 3760101 w 3760101"/>
              <a:gd name="connsiteY3" fmla="*/ 915377 h 915377"/>
              <a:gd name="connsiteX4" fmla="*/ 3760101 w 3760101"/>
              <a:gd name="connsiteY4" fmla="*/ 915377 h 915377"/>
              <a:gd name="connsiteX5" fmla="*/ 3760101 w 3760101"/>
              <a:gd name="connsiteY5" fmla="*/ 915377 h 915377"/>
              <a:gd name="connsiteX0" fmla="*/ 0 w 3760101"/>
              <a:gd name="connsiteY0" fmla="*/ 622390 h 891665"/>
              <a:gd name="connsiteX1" fmla="*/ 1830487 w 3760101"/>
              <a:gd name="connsiteY1" fmla="*/ 554678 h 891665"/>
              <a:gd name="connsiteX2" fmla="*/ 2072597 w 3760101"/>
              <a:gd name="connsiteY2" fmla="*/ 9080 h 891665"/>
              <a:gd name="connsiteX3" fmla="*/ 3760101 w 3760101"/>
              <a:gd name="connsiteY3" fmla="*/ 891665 h 891665"/>
              <a:gd name="connsiteX4" fmla="*/ 3760101 w 3760101"/>
              <a:gd name="connsiteY4" fmla="*/ 891665 h 891665"/>
              <a:gd name="connsiteX5" fmla="*/ 3760101 w 3760101"/>
              <a:gd name="connsiteY5" fmla="*/ 891665 h 891665"/>
              <a:gd name="connsiteX0" fmla="*/ 0 w 3760101"/>
              <a:gd name="connsiteY0" fmla="*/ 622390 h 891665"/>
              <a:gd name="connsiteX1" fmla="*/ 1830487 w 3760101"/>
              <a:gd name="connsiteY1" fmla="*/ 554678 h 891665"/>
              <a:gd name="connsiteX2" fmla="*/ 2072597 w 3760101"/>
              <a:gd name="connsiteY2" fmla="*/ 9080 h 891665"/>
              <a:gd name="connsiteX3" fmla="*/ 3760101 w 3760101"/>
              <a:gd name="connsiteY3" fmla="*/ 891665 h 891665"/>
              <a:gd name="connsiteX4" fmla="*/ 3760101 w 3760101"/>
              <a:gd name="connsiteY4" fmla="*/ 891665 h 891665"/>
              <a:gd name="connsiteX5" fmla="*/ 3760101 w 3760101"/>
              <a:gd name="connsiteY5" fmla="*/ 891665 h 891665"/>
              <a:gd name="connsiteX0" fmla="*/ 0 w 3760101"/>
              <a:gd name="connsiteY0" fmla="*/ 619589 h 888864"/>
              <a:gd name="connsiteX1" fmla="*/ 1836463 w 3760101"/>
              <a:gd name="connsiteY1" fmla="*/ 516018 h 888864"/>
              <a:gd name="connsiteX2" fmla="*/ 2072597 w 3760101"/>
              <a:gd name="connsiteY2" fmla="*/ 6279 h 888864"/>
              <a:gd name="connsiteX3" fmla="*/ 3760101 w 3760101"/>
              <a:gd name="connsiteY3" fmla="*/ 888864 h 888864"/>
              <a:gd name="connsiteX4" fmla="*/ 3760101 w 3760101"/>
              <a:gd name="connsiteY4" fmla="*/ 888864 h 888864"/>
              <a:gd name="connsiteX5" fmla="*/ 3760101 w 3760101"/>
              <a:gd name="connsiteY5" fmla="*/ 888864 h 888864"/>
              <a:gd name="connsiteX0" fmla="*/ 0 w 3760101"/>
              <a:gd name="connsiteY0" fmla="*/ 1015666 h 1284941"/>
              <a:gd name="connsiteX1" fmla="*/ 1836463 w 3760101"/>
              <a:gd name="connsiteY1" fmla="*/ 912095 h 1284941"/>
              <a:gd name="connsiteX2" fmla="*/ 2072597 w 3760101"/>
              <a:gd name="connsiteY2" fmla="*/ 402356 h 1284941"/>
              <a:gd name="connsiteX3" fmla="*/ 3760101 w 3760101"/>
              <a:gd name="connsiteY3" fmla="*/ 1284941 h 1284941"/>
              <a:gd name="connsiteX4" fmla="*/ 3760101 w 3760101"/>
              <a:gd name="connsiteY4" fmla="*/ 1284941 h 1284941"/>
              <a:gd name="connsiteX5" fmla="*/ 3736195 w 3760101"/>
              <a:gd name="connsiteY5" fmla="*/ 0 h 1284941"/>
              <a:gd name="connsiteX0" fmla="*/ 0 w 3874749"/>
              <a:gd name="connsiteY0" fmla="*/ 1015666 h 1347297"/>
              <a:gd name="connsiteX1" fmla="*/ 1836463 w 3874749"/>
              <a:gd name="connsiteY1" fmla="*/ 912095 h 1347297"/>
              <a:gd name="connsiteX2" fmla="*/ 2072597 w 3874749"/>
              <a:gd name="connsiteY2" fmla="*/ 402356 h 1347297"/>
              <a:gd name="connsiteX3" fmla="*/ 3760101 w 3874749"/>
              <a:gd name="connsiteY3" fmla="*/ 1284941 h 1347297"/>
              <a:gd name="connsiteX4" fmla="*/ 3718265 w 3874749"/>
              <a:gd name="connsiteY4" fmla="*/ 1272988 h 1347297"/>
              <a:gd name="connsiteX5" fmla="*/ 3736195 w 3874749"/>
              <a:gd name="connsiteY5" fmla="*/ 0 h 1347297"/>
              <a:gd name="connsiteX0" fmla="*/ 0 w 4038893"/>
              <a:gd name="connsiteY0" fmla="*/ 1015666 h 1284943"/>
              <a:gd name="connsiteX1" fmla="*/ 1836463 w 4038893"/>
              <a:gd name="connsiteY1" fmla="*/ 912095 h 1284943"/>
              <a:gd name="connsiteX2" fmla="*/ 2072597 w 4038893"/>
              <a:gd name="connsiteY2" fmla="*/ 402356 h 1284943"/>
              <a:gd name="connsiteX3" fmla="*/ 3760101 w 4038893"/>
              <a:gd name="connsiteY3" fmla="*/ 1284941 h 1284943"/>
              <a:gd name="connsiteX4" fmla="*/ 4029042 w 4038893"/>
              <a:gd name="connsiteY4" fmla="*/ 412376 h 1284943"/>
              <a:gd name="connsiteX5" fmla="*/ 3736195 w 4038893"/>
              <a:gd name="connsiteY5" fmla="*/ 0 h 1284943"/>
              <a:gd name="connsiteX0" fmla="*/ 0 w 4033158"/>
              <a:gd name="connsiteY0" fmla="*/ 1015666 h 1147485"/>
              <a:gd name="connsiteX1" fmla="*/ 1836463 w 4033158"/>
              <a:gd name="connsiteY1" fmla="*/ 912095 h 1147485"/>
              <a:gd name="connsiteX2" fmla="*/ 2072597 w 4033158"/>
              <a:gd name="connsiteY2" fmla="*/ 402356 h 1147485"/>
              <a:gd name="connsiteX3" fmla="*/ 3509089 w 4033158"/>
              <a:gd name="connsiteY3" fmla="*/ 1147482 h 1147485"/>
              <a:gd name="connsiteX4" fmla="*/ 4029042 w 4033158"/>
              <a:gd name="connsiteY4" fmla="*/ 412376 h 1147485"/>
              <a:gd name="connsiteX5" fmla="*/ 3736195 w 4033158"/>
              <a:gd name="connsiteY5" fmla="*/ 0 h 1147485"/>
              <a:gd name="connsiteX0" fmla="*/ 0 w 3785296"/>
              <a:gd name="connsiteY0" fmla="*/ 1015666 h 1151547"/>
              <a:gd name="connsiteX1" fmla="*/ 1836463 w 3785296"/>
              <a:gd name="connsiteY1" fmla="*/ 912095 h 1151547"/>
              <a:gd name="connsiteX2" fmla="*/ 2072597 w 3785296"/>
              <a:gd name="connsiteY2" fmla="*/ 402356 h 1151547"/>
              <a:gd name="connsiteX3" fmla="*/ 3509089 w 3785296"/>
              <a:gd name="connsiteY3" fmla="*/ 1147482 h 1151547"/>
              <a:gd name="connsiteX4" fmla="*/ 3724242 w 3785296"/>
              <a:gd name="connsiteY4" fmla="*/ 669364 h 1151547"/>
              <a:gd name="connsiteX5" fmla="*/ 3736195 w 3785296"/>
              <a:gd name="connsiteY5" fmla="*/ 0 h 1151547"/>
              <a:gd name="connsiteX0" fmla="*/ 0 w 3790223"/>
              <a:gd name="connsiteY0" fmla="*/ 1015666 h 1139707"/>
              <a:gd name="connsiteX1" fmla="*/ 1836463 w 3790223"/>
              <a:gd name="connsiteY1" fmla="*/ 912095 h 1139707"/>
              <a:gd name="connsiteX2" fmla="*/ 2072597 w 3790223"/>
              <a:gd name="connsiteY2" fmla="*/ 402356 h 1139707"/>
              <a:gd name="connsiteX3" fmla="*/ 3401512 w 3790223"/>
              <a:gd name="connsiteY3" fmla="*/ 1135529 h 1139707"/>
              <a:gd name="connsiteX4" fmla="*/ 3724242 w 3790223"/>
              <a:gd name="connsiteY4" fmla="*/ 669364 h 1139707"/>
              <a:gd name="connsiteX5" fmla="*/ 3736195 w 3790223"/>
              <a:gd name="connsiteY5" fmla="*/ 0 h 1139707"/>
              <a:gd name="connsiteX0" fmla="*/ 0 w 3790223"/>
              <a:gd name="connsiteY0" fmla="*/ 1015666 h 1137163"/>
              <a:gd name="connsiteX1" fmla="*/ 1836463 w 3790223"/>
              <a:gd name="connsiteY1" fmla="*/ 912095 h 1137163"/>
              <a:gd name="connsiteX2" fmla="*/ 2072597 w 3790223"/>
              <a:gd name="connsiteY2" fmla="*/ 402356 h 1137163"/>
              <a:gd name="connsiteX3" fmla="*/ 3401512 w 3790223"/>
              <a:gd name="connsiteY3" fmla="*/ 1135529 h 1137163"/>
              <a:gd name="connsiteX4" fmla="*/ 3724242 w 3790223"/>
              <a:gd name="connsiteY4" fmla="*/ 669364 h 1137163"/>
              <a:gd name="connsiteX5" fmla="*/ 3736195 w 3790223"/>
              <a:gd name="connsiteY5" fmla="*/ 0 h 1137163"/>
              <a:gd name="connsiteX0" fmla="*/ 0 w 3787691"/>
              <a:gd name="connsiteY0" fmla="*/ 1015666 h 1125262"/>
              <a:gd name="connsiteX1" fmla="*/ 1836463 w 3787691"/>
              <a:gd name="connsiteY1" fmla="*/ 912095 h 1125262"/>
              <a:gd name="connsiteX2" fmla="*/ 2072597 w 3787691"/>
              <a:gd name="connsiteY2" fmla="*/ 402356 h 1125262"/>
              <a:gd name="connsiteX3" fmla="*/ 3455301 w 3787691"/>
              <a:gd name="connsiteY3" fmla="*/ 1123576 h 1125262"/>
              <a:gd name="connsiteX4" fmla="*/ 3724242 w 3787691"/>
              <a:gd name="connsiteY4" fmla="*/ 669364 h 1125262"/>
              <a:gd name="connsiteX5" fmla="*/ 3736195 w 3787691"/>
              <a:gd name="connsiteY5" fmla="*/ 0 h 1125262"/>
              <a:gd name="connsiteX0" fmla="*/ 0 w 3735214"/>
              <a:gd name="connsiteY0" fmla="*/ 2169125 h 2281021"/>
              <a:gd name="connsiteX1" fmla="*/ 1836463 w 3735214"/>
              <a:gd name="connsiteY1" fmla="*/ 2065554 h 2281021"/>
              <a:gd name="connsiteX2" fmla="*/ 2072597 w 3735214"/>
              <a:gd name="connsiteY2" fmla="*/ 1555815 h 2281021"/>
              <a:gd name="connsiteX3" fmla="*/ 3455301 w 3735214"/>
              <a:gd name="connsiteY3" fmla="*/ 2277035 h 2281021"/>
              <a:gd name="connsiteX4" fmla="*/ 3724242 w 3735214"/>
              <a:gd name="connsiteY4" fmla="*/ 1822823 h 2281021"/>
              <a:gd name="connsiteX5" fmla="*/ 3628618 w 3735214"/>
              <a:gd name="connsiteY5" fmla="*/ 0 h 2281021"/>
              <a:gd name="connsiteX0" fmla="*/ 0 w 3741955"/>
              <a:gd name="connsiteY0" fmla="*/ 2193031 h 2305034"/>
              <a:gd name="connsiteX1" fmla="*/ 1836463 w 3741955"/>
              <a:gd name="connsiteY1" fmla="*/ 2089460 h 2305034"/>
              <a:gd name="connsiteX2" fmla="*/ 2072597 w 3741955"/>
              <a:gd name="connsiteY2" fmla="*/ 1579721 h 2305034"/>
              <a:gd name="connsiteX3" fmla="*/ 3455301 w 3741955"/>
              <a:gd name="connsiteY3" fmla="*/ 2300941 h 2305034"/>
              <a:gd name="connsiteX4" fmla="*/ 3724242 w 3741955"/>
              <a:gd name="connsiteY4" fmla="*/ 1846729 h 2305034"/>
              <a:gd name="connsiteX5" fmla="*/ 3652524 w 3741955"/>
              <a:gd name="connsiteY5" fmla="*/ 0 h 2305034"/>
              <a:gd name="connsiteX0" fmla="*/ 0 w 3732584"/>
              <a:gd name="connsiteY0" fmla="*/ 2193031 h 2305034"/>
              <a:gd name="connsiteX1" fmla="*/ 1836463 w 3732584"/>
              <a:gd name="connsiteY1" fmla="*/ 2089460 h 2305034"/>
              <a:gd name="connsiteX2" fmla="*/ 2072597 w 3732584"/>
              <a:gd name="connsiteY2" fmla="*/ 1579721 h 2305034"/>
              <a:gd name="connsiteX3" fmla="*/ 3455301 w 3732584"/>
              <a:gd name="connsiteY3" fmla="*/ 2300941 h 2305034"/>
              <a:gd name="connsiteX4" fmla="*/ 3724242 w 3732584"/>
              <a:gd name="connsiteY4" fmla="*/ 1846729 h 2305034"/>
              <a:gd name="connsiteX5" fmla="*/ 3652524 w 3732584"/>
              <a:gd name="connsiteY5" fmla="*/ 0 h 2305034"/>
              <a:gd name="connsiteX0" fmla="*/ 0 w 3732159"/>
              <a:gd name="connsiteY0" fmla="*/ 2297896 h 2409899"/>
              <a:gd name="connsiteX1" fmla="*/ 1836463 w 3732159"/>
              <a:gd name="connsiteY1" fmla="*/ 2194325 h 2409899"/>
              <a:gd name="connsiteX2" fmla="*/ 2072597 w 3732159"/>
              <a:gd name="connsiteY2" fmla="*/ 1684586 h 2409899"/>
              <a:gd name="connsiteX3" fmla="*/ 3455301 w 3732159"/>
              <a:gd name="connsiteY3" fmla="*/ 2405806 h 2409899"/>
              <a:gd name="connsiteX4" fmla="*/ 3724242 w 3732159"/>
              <a:gd name="connsiteY4" fmla="*/ 1951594 h 2409899"/>
              <a:gd name="connsiteX5" fmla="*/ 3659973 w 3732159"/>
              <a:gd name="connsiteY5" fmla="*/ 146815 h 2409899"/>
              <a:gd name="connsiteX6" fmla="*/ 3652524 w 3732159"/>
              <a:gd name="connsiteY6" fmla="*/ 104865 h 2409899"/>
              <a:gd name="connsiteX0" fmla="*/ 0 w 3732159"/>
              <a:gd name="connsiteY0" fmla="*/ 2270264 h 2382267"/>
              <a:gd name="connsiteX1" fmla="*/ 1836463 w 3732159"/>
              <a:gd name="connsiteY1" fmla="*/ 2166693 h 2382267"/>
              <a:gd name="connsiteX2" fmla="*/ 2072597 w 3732159"/>
              <a:gd name="connsiteY2" fmla="*/ 1656954 h 2382267"/>
              <a:gd name="connsiteX3" fmla="*/ 3455301 w 3732159"/>
              <a:gd name="connsiteY3" fmla="*/ 2378174 h 2382267"/>
              <a:gd name="connsiteX4" fmla="*/ 3724242 w 3732159"/>
              <a:gd name="connsiteY4" fmla="*/ 1923962 h 2382267"/>
              <a:gd name="connsiteX5" fmla="*/ 3659973 w 3732159"/>
              <a:gd name="connsiteY5" fmla="*/ 119183 h 2382267"/>
              <a:gd name="connsiteX6" fmla="*/ 2833748 w 3732159"/>
              <a:gd name="connsiteY6" fmla="*/ 190786 h 2382267"/>
              <a:gd name="connsiteX0" fmla="*/ 0 w 3732159"/>
              <a:gd name="connsiteY0" fmla="*/ 2266814 h 2378817"/>
              <a:gd name="connsiteX1" fmla="*/ 1836463 w 3732159"/>
              <a:gd name="connsiteY1" fmla="*/ 2163243 h 2378817"/>
              <a:gd name="connsiteX2" fmla="*/ 2072597 w 3732159"/>
              <a:gd name="connsiteY2" fmla="*/ 1653504 h 2378817"/>
              <a:gd name="connsiteX3" fmla="*/ 3455301 w 3732159"/>
              <a:gd name="connsiteY3" fmla="*/ 2374724 h 2378817"/>
              <a:gd name="connsiteX4" fmla="*/ 3724242 w 3732159"/>
              <a:gd name="connsiteY4" fmla="*/ 1920512 h 2378817"/>
              <a:gd name="connsiteX5" fmla="*/ 3659973 w 3732159"/>
              <a:gd name="connsiteY5" fmla="*/ 115733 h 2378817"/>
              <a:gd name="connsiteX6" fmla="*/ 1184242 w 3732159"/>
              <a:gd name="connsiteY6" fmla="*/ 205266 h 2378817"/>
              <a:gd name="connsiteX0" fmla="*/ 0 w 3732962"/>
              <a:gd name="connsiteY0" fmla="*/ 2154040 h 2265309"/>
              <a:gd name="connsiteX1" fmla="*/ 1836463 w 3732962"/>
              <a:gd name="connsiteY1" fmla="*/ 2050469 h 2265309"/>
              <a:gd name="connsiteX2" fmla="*/ 2072597 w 3732962"/>
              <a:gd name="connsiteY2" fmla="*/ 1540730 h 2265309"/>
              <a:gd name="connsiteX3" fmla="*/ 3455301 w 3732962"/>
              <a:gd name="connsiteY3" fmla="*/ 2261950 h 2265309"/>
              <a:gd name="connsiteX4" fmla="*/ 3724242 w 3732962"/>
              <a:gd name="connsiteY4" fmla="*/ 1807738 h 2265309"/>
              <a:gd name="connsiteX5" fmla="*/ 3665949 w 3732962"/>
              <a:gd name="connsiteY5" fmla="*/ 152370 h 2265309"/>
              <a:gd name="connsiteX6" fmla="*/ 1184242 w 3732962"/>
              <a:gd name="connsiteY6" fmla="*/ 92492 h 2265309"/>
              <a:gd name="connsiteX0" fmla="*/ 0 w 3732962"/>
              <a:gd name="connsiteY0" fmla="*/ 2087058 h 2198327"/>
              <a:gd name="connsiteX1" fmla="*/ 1836463 w 3732962"/>
              <a:gd name="connsiteY1" fmla="*/ 1983487 h 2198327"/>
              <a:gd name="connsiteX2" fmla="*/ 2072597 w 3732962"/>
              <a:gd name="connsiteY2" fmla="*/ 1473748 h 2198327"/>
              <a:gd name="connsiteX3" fmla="*/ 3455301 w 3732962"/>
              <a:gd name="connsiteY3" fmla="*/ 2194968 h 2198327"/>
              <a:gd name="connsiteX4" fmla="*/ 3724242 w 3732962"/>
              <a:gd name="connsiteY4" fmla="*/ 1740756 h 2198327"/>
              <a:gd name="connsiteX5" fmla="*/ 3665949 w 3732962"/>
              <a:gd name="connsiteY5" fmla="*/ 85388 h 2198327"/>
              <a:gd name="connsiteX6" fmla="*/ 1184242 w 3732962"/>
              <a:gd name="connsiteY6" fmla="*/ 25510 h 2198327"/>
              <a:gd name="connsiteX0" fmla="*/ 0 w 3735892"/>
              <a:gd name="connsiteY0" fmla="*/ 2118836 h 2230265"/>
              <a:gd name="connsiteX1" fmla="*/ 1836463 w 3735892"/>
              <a:gd name="connsiteY1" fmla="*/ 2015265 h 2230265"/>
              <a:gd name="connsiteX2" fmla="*/ 2072597 w 3735892"/>
              <a:gd name="connsiteY2" fmla="*/ 1505526 h 2230265"/>
              <a:gd name="connsiteX3" fmla="*/ 3455301 w 3735892"/>
              <a:gd name="connsiteY3" fmla="*/ 2226746 h 2230265"/>
              <a:gd name="connsiteX4" fmla="*/ 3724242 w 3735892"/>
              <a:gd name="connsiteY4" fmla="*/ 1772534 h 2230265"/>
              <a:gd name="connsiteX5" fmla="*/ 3683878 w 3735892"/>
              <a:gd name="connsiteY5" fmla="*/ 69354 h 2230265"/>
              <a:gd name="connsiteX6" fmla="*/ 1184242 w 3735892"/>
              <a:gd name="connsiteY6" fmla="*/ 57288 h 2230265"/>
              <a:gd name="connsiteX0" fmla="*/ 0 w 3735892"/>
              <a:gd name="connsiteY0" fmla="*/ 2105567 h 2216996"/>
              <a:gd name="connsiteX1" fmla="*/ 1836463 w 3735892"/>
              <a:gd name="connsiteY1" fmla="*/ 2001996 h 2216996"/>
              <a:gd name="connsiteX2" fmla="*/ 2072597 w 3735892"/>
              <a:gd name="connsiteY2" fmla="*/ 1492257 h 2216996"/>
              <a:gd name="connsiteX3" fmla="*/ 3455301 w 3735892"/>
              <a:gd name="connsiteY3" fmla="*/ 2213477 h 2216996"/>
              <a:gd name="connsiteX4" fmla="*/ 3724242 w 3735892"/>
              <a:gd name="connsiteY4" fmla="*/ 1759265 h 2216996"/>
              <a:gd name="connsiteX5" fmla="*/ 3683878 w 3735892"/>
              <a:gd name="connsiteY5" fmla="*/ 56085 h 2216996"/>
              <a:gd name="connsiteX6" fmla="*/ 1184242 w 3735892"/>
              <a:gd name="connsiteY6" fmla="*/ 44019 h 2216996"/>
              <a:gd name="connsiteX0" fmla="*/ 0 w 3732962"/>
              <a:gd name="connsiteY0" fmla="*/ 2147568 h 2259195"/>
              <a:gd name="connsiteX1" fmla="*/ 1836463 w 3732962"/>
              <a:gd name="connsiteY1" fmla="*/ 2043997 h 2259195"/>
              <a:gd name="connsiteX2" fmla="*/ 2072597 w 3732962"/>
              <a:gd name="connsiteY2" fmla="*/ 1534258 h 2259195"/>
              <a:gd name="connsiteX3" fmla="*/ 3455301 w 3732962"/>
              <a:gd name="connsiteY3" fmla="*/ 2255478 h 2259195"/>
              <a:gd name="connsiteX4" fmla="*/ 3724242 w 3732962"/>
              <a:gd name="connsiteY4" fmla="*/ 1801266 h 2259195"/>
              <a:gd name="connsiteX5" fmla="*/ 3665948 w 3732962"/>
              <a:gd name="connsiteY5" fmla="*/ 44298 h 2259195"/>
              <a:gd name="connsiteX6" fmla="*/ 1184242 w 3732962"/>
              <a:gd name="connsiteY6" fmla="*/ 86020 h 2259195"/>
              <a:gd name="connsiteX0" fmla="*/ 0 w 3732962"/>
              <a:gd name="connsiteY0" fmla="*/ 2117773 h 2229400"/>
              <a:gd name="connsiteX1" fmla="*/ 1836463 w 3732962"/>
              <a:gd name="connsiteY1" fmla="*/ 2014202 h 2229400"/>
              <a:gd name="connsiteX2" fmla="*/ 2072597 w 3732962"/>
              <a:gd name="connsiteY2" fmla="*/ 1504463 h 2229400"/>
              <a:gd name="connsiteX3" fmla="*/ 3455301 w 3732962"/>
              <a:gd name="connsiteY3" fmla="*/ 2225683 h 2229400"/>
              <a:gd name="connsiteX4" fmla="*/ 3724242 w 3732962"/>
              <a:gd name="connsiteY4" fmla="*/ 1771471 h 2229400"/>
              <a:gd name="connsiteX5" fmla="*/ 3665948 w 3732962"/>
              <a:gd name="connsiteY5" fmla="*/ 14503 h 2229400"/>
              <a:gd name="connsiteX6" fmla="*/ 1184242 w 3732962"/>
              <a:gd name="connsiteY6" fmla="*/ 56225 h 2229400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184242 w 3732962"/>
              <a:gd name="connsiteY6" fmla="*/ 41722 h 2214897"/>
              <a:gd name="connsiteX0" fmla="*/ 0 w 3735177"/>
              <a:gd name="connsiteY0" fmla="*/ 2103270 h 2214897"/>
              <a:gd name="connsiteX1" fmla="*/ 1836463 w 3735177"/>
              <a:gd name="connsiteY1" fmla="*/ 1999699 h 2214897"/>
              <a:gd name="connsiteX2" fmla="*/ 2072597 w 3735177"/>
              <a:gd name="connsiteY2" fmla="*/ 1489960 h 2214897"/>
              <a:gd name="connsiteX3" fmla="*/ 3455301 w 3735177"/>
              <a:gd name="connsiteY3" fmla="*/ 2211180 h 2214897"/>
              <a:gd name="connsiteX4" fmla="*/ 3724242 w 3735177"/>
              <a:gd name="connsiteY4" fmla="*/ 1756968 h 2214897"/>
              <a:gd name="connsiteX5" fmla="*/ 3665948 w 3735177"/>
              <a:gd name="connsiteY5" fmla="*/ 0 h 2214897"/>
              <a:gd name="connsiteX6" fmla="*/ 1184242 w 3735177"/>
              <a:gd name="connsiteY6" fmla="*/ 41722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184242 w 3732962"/>
              <a:gd name="connsiteY6" fmla="*/ 41722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202171 w 3732962"/>
              <a:gd name="connsiteY6" fmla="*/ 77581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202171 w 3732962"/>
              <a:gd name="connsiteY6" fmla="*/ 77581 h 2214897"/>
              <a:gd name="connsiteX7" fmla="*/ 1191690 w 3732962"/>
              <a:gd name="connsiteY7" fmla="*/ 65742 h 2214897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202171 w 3732962"/>
              <a:gd name="connsiteY6" fmla="*/ 179180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202171 w 3732962"/>
              <a:gd name="connsiteY6" fmla="*/ 179180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202171 w 3732962"/>
              <a:gd name="connsiteY6" fmla="*/ 179180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058735 w 3732962"/>
              <a:gd name="connsiteY6" fmla="*/ 149298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142405 w 3732962"/>
              <a:gd name="connsiteY6" fmla="*/ 161251 h 2316496"/>
              <a:gd name="connsiteX7" fmla="*/ 456584 w 3732962"/>
              <a:gd name="connsiteY7" fmla="*/ 0 h 2316496"/>
              <a:gd name="connsiteX0" fmla="*/ 0 w 3732962"/>
              <a:gd name="connsiteY0" fmla="*/ 2204869 h 2316496"/>
              <a:gd name="connsiteX1" fmla="*/ 1836463 w 3732962"/>
              <a:gd name="connsiteY1" fmla="*/ 2101298 h 2316496"/>
              <a:gd name="connsiteX2" fmla="*/ 2072597 w 3732962"/>
              <a:gd name="connsiteY2" fmla="*/ 1591559 h 2316496"/>
              <a:gd name="connsiteX3" fmla="*/ 3455301 w 3732962"/>
              <a:gd name="connsiteY3" fmla="*/ 2312779 h 2316496"/>
              <a:gd name="connsiteX4" fmla="*/ 3724242 w 3732962"/>
              <a:gd name="connsiteY4" fmla="*/ 1858567 h 2316496"/>
              <a:gd name="connsiteX5" fmla="*/ 3665948 w 3732962"/>
              <a:gd name="connsiteY5" fmla="*/ 101599 h 2316496"/>
              <a:gd name="connsiteX6" fmla="*/ 1142405 w 3732962"/>
              <a:gd name="connsiteY6" fmla="*/ 161251 h 2316496"/>
              <a:gd name="connsiteX7" fmla="*/ 456584 w 3732962"/>
              <a:gd name="connsiteY7" fmla="*/ 0 h 2316496"/>
              <a:gd name="connsiteX0" fmla="*/ 0 w 3732962"/>
              <a:gd name="connsiteY0" fmla="*/ 2213868 h 2325495"/>
              <a:gd name="connsiteX1" fmla="*/ 1836463 w 3732962"/>
              <a:gd name="connsiteY1" fmla="*/ 2110297 h 2325495"/>
              <a:gd name="connsiteX2" fmla="*/ 2072597 w 3732962"/>
              <a:gd name="connsiteY2" fmla="*/ 1600558 h 2325495"/>
              <a:gd name="connsiteX3" fmla="*/ 3455301 w 3732962"/>
              <a:gd name="connsiteY3" fmla="*/ 2321778 h 2325495"/>
              <a:gd name="connsiteX4" fmla="*/ 3724242 w 3732962"/>
              <a:gd name="connsiteY4" fmla="*/ 1867566 h 2325495"/>
              <a:gd name="connsiteX5" fmla="*/ 3665948 w 3732962"/>
              <a:gd name="connsiteY5" fmla="*/ 110598 h 2325495"/>
              <a:gd name="connsiteX6" fmla="*/ 1142405 w 3732962"/>
              <a:gd name="connsiteY6" fmla="*/ 170250 h 2325495"/>
              <a:gd name="connsiteX7" fmla="*/ 456584 w 3732962"/>
              <a:gd name="connsiteY7" fmla="*/ 8999 h 2325495"/>
              <a:gd name="connsiteX8" fmla="*/ 456584 w 3732962"/>
              <a:gd name="connsiteY8" fmla="*/ 20951 h 2325495"/>
              <a:gd name="connsiteX0" fmla="*/ 0 w 3732962"/>
              <a:gd name="connsiteY0" fmla="*/ 2205269 h 2316896"/>
              <a:gd name="connsiteX1" fmla="*/ 1836463 w 3732962"/>
              <a:gd name="connsiteY1" fmla="*/ 2101698 h 2316896"/>
              <a:gd name="connsiteX2" fmla="*/ 2072597 w 3732962"/>
              <a:gd name="connsiteY2" fmla="*/ 1591959 h 2316896"/>
              <a:gd name="connsiteX3" fmla="*/ 3455301 w 3732962"/>
              <a:gd name="connsiteY3" fmla="*/ 2313179 h 2316896"/>
              <a:gd name="connsiteX4" fmla="*/ 3724242 w 3732962"/>
              <a:gd name="connsiteY4" fmla="*/ 1858967 h 2316896"/>
              <a:gd name="connsiteX5" fmla="*/ 3665948 w 3732962"/>
              <a:gd name="connsiteY5" fmla="*/ 101999 h 2316896"/>
              <a:gd name="connsiteX6" fmla="*/ 1142405 w 3732962"/>
              <a:gd name="connsiteY6" fmla="*/ 161651 h 2316896"/>
              <a:gd name="connsiteX7" fmla="*/ 456584 w 3732962"/>
              <a:gd name="connsiteY7" fmla="*/ 400 h 2316896"/>
              <a:gd name="connsiteX8" fmla="*/ 492443 w 3732962"/>
              <a:gd name="connsiteY8" fmla="*/ 1123975 h 2316896"/>
              <a:gd name="connsiteX0" fmla="*/ 0 w 3732962"/>
              <a:gd name="connsiteY0" fmla="*/ 2187346 h 2298973"/>
              <a:gd name="connsiteX1" fmla="*/ 1836463 w 3732962"/>
              <a:gd name="connsiteY1" fmla="*/ 2083775 h 2298973"/>
              <a:gd name="connsiteX2" fmla="*/ 2072597 w 3732962"/>
              <a:gd name="connsiteY2" fmla="*/ 1574036 h 2298973"/>
              <a:gd name="connsiteX3" fmla="*/ 3455301 w 3732962"/>
              <a:gd name="connsiteY3" fmla="*/ 2295256 h 2298973"/>
              <a:gd name="connsiteX4" fmla="*/ 3724242 w 3732962"/>
              <a:gd name="connsiteY4" fmla="*/ 1841044 h 2298973"/>
              <a:gd name="connsiteX5" fmla="*/ 3665948 w 3732962"/>
              <a:gd name="connsiteY5" fmla="*/ 84076 h 2298973"/>
              <a:gd name="connsiteX6" fmla="*/ 1142405 w 3732962"/>
              <a:gd name="connsiteY6" fmla="*/ 143728 h 2298973"/>
              <a:gd name="connsiteX7" fmla="*/ 474514 w 3732962"/>
              <a:gd name="connsiteY7" fmla="*/ 406 h 2298973"/>
              <a:gd name="connsiteX8" fmla="*/ 492443 w 3732962"/>
              <a:gd name="connsiteY8" fmla="*/ 1106052 h 2298973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2443 w 3732962"/>
              <a:gd name="connsiteY8" fmla="*/ 1105646 h 2298567"/>
              <a:gd name="connsiteX0" fmla="*/ 0 w 3732962"/>
              <a:gd name="connsiteY0" fmla="*/ 2289796 h 2401423"/>
              <a:gd name="connsiteX1" fmla="*/ 1836463 w 3732962"/>
              <a:gd name="connsiteY1" fmla="*/ 2186225 h 2401423"/>
              <a:gd name="connsiteX2" fmla="*/ 2072597 w 3732962"/>
              <a:gd name="connsiteY2" fmla="*/ 1676486 h 2401423"/>
              <a:gd name="connsiteX3" fmla="*/ 3455301 w 3732962"/>
              <a:gd name="connsiteY3" fmla="*/ 2397706 h 2401423"/>
              <a:gd name="connsiteX4" fmla="*/ 3724242 w 3732962"/>
              <a:gd name="connsiteY4" fmla="*/ 1943494 h 2401423"/>
              <a:gd name="connsiteX5" fmla="*/ 3665948 w 3732962"/>
              <a:gd name="connsiteY5" fmla="*/ 186526 h 2401423"/>
              <a:gd name="connsiteX6" fmla="*/ 1142405 w 3732962"/>
              <a:gd name="connsiteY6" fmla="*/ 246178 h 2401423"/>
              <a:gd name="connsiteX7" fmla="*/ 474514 w 3732962"/>
              <a:gd name="connsiteY7" fmla="*/ 102856 h 2401423"/>
              <a:gd name="connsiteX8" fmla="*/ 492443 w 3732962"/>
              <a:gd name="connsiteY8" fmla="*/ 1208502 h 2401423"/>
              <a:gd name="connsiteX0" fmla="*/ 0 w 3732962"/>
              <a:gd name="connsiteY0" fmla="*/ 2194132 h 2305759"/>
              <a:gd name="connsiteX1" fmla="*/ 1836463 w 3732962"/>
              <a:gd name="connsiteY1" fmla="*/ 2090561 h 2305759"/>
              <a:gd name="connsiteX2" fmla="*/ 2072597 w 3732962"/>
              <a:gd name="connsiteY2" fmla="*/ 1580822 h 2305759"/>
              <a:gd name="connsiteX3" fmla="*/ 3455301 w 3732962"/>
              <a:gd name="connsiteY3" fmla="*/ 2302042 h 2305759"/>
              <a:gd name="connsiteX4" fmla="*/ 3724242 w 3732962"/>
              <a:gd name="connsiteY4" fmla="*/ 1847830 h 2305759"/>
              <a:gd name="connsiteX5" fmla="*/ 3665948 w 3732962"/>
              <a:gd name="connsiteY5" fmla="*/ 90862 h 2305759"/>
              <a:gd name="connsiteX6" fmla="*/ 1142405 w 3732962"/>
              <a:gd name="connsiteY6" fmla="*/ 150514 h 2305759"/>
              <a:gd name="connsiteX7" fmla="*/ 474514 w 3732962"/>
              <a:gd name="connsiteY7" fmla="*/ 7192 h 2305759"/>
              <a:gd name="connsiteX8" fmla="*/ 492443 w 3732962"/>
              <a:gd name="connsiteY8" fmla="*/ 1112838 h 2305759"/>
              <a:gd name="connsiteX0" fmla="*/ 0 w 3732962"/>
              <a:gd name="connsiteY0" fmla="*/ 2194132 h 2305759"/>
              <a:gd name="connsiteX1" fmla="*/ 1836463 w 3732962"/>
              <a:gd name="connsiteY1" fmla="*/ 2090561 h 2305759"/>
              <a:gd name="connsiteX2" fmla="*/ 2072597 w 3732962"/>
              <a:gd name="connsiteY2" fmla="*/ 1580822 h 2305759"/>
              <a:gd name="connsiteX3" fmla="*/ 3455301 w 3732962"/>
              <a:gd name="connsiteY3" fmla="*/ 2302042 h 2305759"/>
              <a:gd name="connsiteX4" fmla="*/ 3724242 w 3732962"/>
              <a:gd name="connsiteY4" fmla="*/ 1847830 h 2305759"/>
              <a:gd name="connsiteX5" fmla="*/ 3665948 w 3732962"/>
              <a:gd name="connsiteY5" fmla="*/ 90862 h 2305759"/>
              <a:gd name="connsiteX6" fmla="*/ 1142405 w 3732962"/>
              <a:gd name="connsiteY6" fmla="*/ 150514 h 2305759"/>
              <a:gd name="connsiteX7" fmla="*/ 474514 w 3732962"/>
              <a:gd name="connsiteY7" fmla="*/ 7192 h 2305759"/>
              <a:gd name="connsiteX8" fmla="*/ 492443 w 3732962"/>
              <a:gd name="connsiteY8" fmla="*/ 1112838 h 2305759"/>
              <a:gd name="connsiteX0" fmla="*/ 0 w 3732962"/>
              <a:gd name="connsiteY0" fmla="*/ 2189123 h 2300750"/>
              <a:gd name="connsiteX1" fmla="*/ 1836463 w 3732962"/>
              <a:gd name="connsiteY1" fmla="*/ 2085552 h 2300750"/>
              <a:gd name="connsiteX2" fmla="*/ 2072597 w 3732962"/>
              <a:gd name="connsiteY2" fmla="*/ 1575813 h 2300750"/>
              <a:gd name="connsiteX3" fmla="*/ 3455301 w 3732962"/>
              <a:gd name="connsiteY3" fmla="*/ 2297033 h 2300750"/>
              <a:gd name="connsiteX4" fmla="*/ 3724242 w 3732962"/>
              <a:gd name="connsiteY4" fmla="*/ 1842821 h 2300750"/>
              <a:gd name="connsiteX5" fmla="*/ 3665948 w 3732962"/>
              <a:gd name="connsiteY5" fmla="*/ 85853 h 2300750"/>
              <a:gd name="connsiteX6" fmla="*/ 1142405 w 3732962"/>
              <a:gd name="connsiteY6" fmla="*/ 145505 h 2300750"/>
              <a:gd name="connsiteX7" fmla="*/ 474514 w 3732962"/>
              <a:gd name="connsiteY7" fmla="*/ 2183 h 2300750"/>
              <a:gd name="connsiteX8" fmla="*/ 492443 w 3732962"/>
              <a:gd name="connsiteY8" fmla="*/ 1107829 h 2300750"/>
              <a:gd name="connsiteX0" fmla="*/ 0 w 3732962"/>
              <a:gd name="connsiteY0" fmla="*/ 2189123 h 2300750"/>
              <a:gd name="connsiteX1" fmla="*/ 1836463 w 3732962"/>
              <a:gd name="connsiteY1" fmla="*/ 2085552 h 2300750"/>
              <a:gd name="connsiteX2" fmla="*/ 2072597 w 3732962"/>
              <a:gd name="connsiteY2" fmla="*/ 1575813 h 2300750"/>
              <a:gd name="connsiteX3" fmla="*/ 3455301 w 3732962"/>
              <a:gd name="connsiteY3" fmla="*/ 2297033 h 2300750"/>
              <a:gd name="connsiteX4" fmla="*/ 3724242 w 3732962"/>
              <a:gd name="connsiteY4" fmla="*/ 1842821 h 2300750"/>
              <a:gd name="connsiteX5" fmla="*/ 3665948 w 3732962"/>
              <a:gd name="connsiteY5" fmla="*/ 85853 h 2300750"/>
              <a:gd name="connsiteX6" fmla="*/ 1142405 w 3732962"/>
              <a:gd name="connsiteY6" fmla="*/ 145505 h 2300750"/>
              <a:gd name="connsiteX7" fmla="*/ 474514 w 3732962"/>
              <a:gd name="connsiteY7" fmla="*/ 2183 h 2300750"/>
              <a:gd name="connsiteX8" fmla="*/ 492443 w 3732962"/>
              <a:gd name="connsiteY8" fmla="*/ 1107829 h 2300750"/>
              <a:gd name="connsiteX0" fmla="*/ 0 w 3732962"/>
              <a:gd name="connsiteY0" fmla="*/ 2195442 h 2307069"/>
              <a:gd name="connsiteX1" fmla="*/ 1836463 w 3732962"/>
              <a:gd name="connsiteY1" fmla="*/ 2091871 h 2307069"/>
              <a:gd name="connsiteX2" fmla="*/ 2072597 w 3732962"/>
              <a:gd name="connsiteY2" fmla="*/ 1582132 h 2307069"/>
              <a:gd name="connsiteX3" fmla="*/ 3455301 w 3732962"/>
              <a:gd name="connsiteY3" fmla="*/ 2303352 h 2307069"/>
              <a:gd name="connsiteX4" fmla="*/ 3724242 w 3732962"/>
              <a:gd name="connsiteY4" fmla="*/ 1849140 h 2307069"/>
              <a:gd name="connsiteX5" fmla="*/ 3665948 w 3732962"/>
              <a:gd name="connsiteY5" fmla="*/ 92172 h 2307069"/>
              <a:gd name="connsiteX6" fmla="*/ 1142405 w 3732962"/>
              <a:gd name="connsiteY6" fmla="*/ 151824 h 2307069"/>
              <a:gd name="connsiteX7" fmla="*/ 474514 w 3732962"/>
              <a:gd name="connsiteY7" fmla="*/ 8502 h 2307069"/>
              <a:gd name="connsiteX8" fmla="*/ 492443 w 3732962"/>
              <a:gd name="connsiteY8" fmla="*/ 1114148 h 2307069"/>
              <a:gd name="connsiteX0" fmla="*/ 0 w 3732962"/>
              <a:gd name="connsiteY0" fmla="*/ 2195442 h 2307069"/>
              <a:gd name="connsiteX1" fmla="*/ 1836463 w 3732962"/>
              <a:gd name="connsiteY1" fmla="*/ 2091871 h 2307069"/>
              <a:gd name="connsiteX2" fmla="*/ 2072597 w 3732962"/>
              <a:gd name="connsiteY2" fmla="*/ 1582132 h 2307069"/>
              <a:gd name="connsiteX3" fmla="*/ 3455301 w 3732962"/>
              <a:gd name="connsiteY3" fmla="*/ 2303352 h 2307069"/>
              <a:gd name="connsiteX4" fmla="*/ 3724242 w 3732962"/>
              <a:gd name="connsiteY4" fmla="*/ 1849140 h 2307069"/>
              <a:gd name="connsiteX5" fmla="*/ 3665948 w 3732962"/>
              <a:gd name="connsiteY5" fmla="*/ 92172 h 2307069"/>
              <a:gd name="connsiteX6" fmla="*/ 1142405 w 3732962"/>
              <a:gd name="connsiteY6" fmla="*/ 151824 h 2307069"/>
              <a:gd name="connsiteX7" fmla="*/ 474514 w 3732962"/>
              <a:gd name="connsiteY7" fmla="*/ 8502 h 2307069"/>
              <a:gd name="connsiteX8" fmla="*/ 492443 w 3732962"/>
              <a:gd name="connsiteY8" fmla="*/ 1114148 h 2307069"/>
              <a:gd name="connsiteX0" fmla="*/ 0 w 3732962"/>
              <a:gd name="connsiteY0" fmla="*/ 2189446 h 2301073"/>
              <a:gd name="connsiteX1" fmla="*/ 1836463 w 3732962"/>
              <a:gd name="connsiteY1" fmla="*/ 2085875 h 2301073"/>
              <a:gd name="connsiteX2" fmla="*/ 2072597 w 3732962"/>
              <a:gd name="connsiteY2" fmla="*/ 1576136 h 2301073"/>
              <a:gd name="connsiteX3" fmla="*/ 3455301 w 3732962"/>
              <a:gd name="connsiteY3" fmla="*/ 2297356 h 2301073"/>
              <a:gd name="connsiteX4" fmla="*/ 3724242 w 3732962"/>
              <a:gd name="connsiteY4" fmla="*/ 1843144 h 2301073"/>
              <a:gd name="connsiteX5" fmla="*/ 3665948 w 3732962"/>
              <a:gd name="connsiteY5" fmla="*/ 86176 h 2301073"/>
              <a:gd name="connsiteX6" fmla="*/ 1142405 w 3732962"/>
              <a:gd name="connsiteY6" fmla="*/ 145828 h 2301073"/>
              <a:gd name="connsiteX7" fmla="*/ 474514 w 3732962"/>
              <a:gd name="connsiteY7" fmla="*/ 2506 h 2301073"/>
              <a:gd name="connsiteX8" fmla="*/ 492443 w 3732962"/>
              <a:gd name="connsiteY8" fmla="*/ 1108152 h 2301073"/>
              <a:gd name="connsiteX0" fmla="*/ 0 w 3732962"/>
              <a:gd name="connsiteY0" fmla="*/ 2189287 h 2300914"/>
              <a:gd name="connsiteX1" fmla="*/ 1836463 w 3732962"/>
              <a:gd name="connsiteY1" fmla="*/ 2085716 h 2300914"/>
              <a:gd name="connsiteX2" fmla="*/ 2072597 w 3732962"/>
              <a:gd name="connsiteY2" fmla="*/ 1575977 h 2300914"/>
              <a:gd name="connsiteX3" fmla="*/ 3455301 w 3732962"/>
              <a:gd name="connsiteY3" fmla="*/ 2297197 h 2300914"/>
              <a:gd name="connsiteX4" fmla="*/ 3724242 w 3732962"/>
              <a:gd name="connsiteY4" fmla="*/ 1842985 h 2300914"/>
              <a:gd name="connsiteX5" fmla="*/ 3665948 w 3732962"/>
              <a:gd name="connsiteY5" fmla="*/ 86017 h 2300914"/>
              <a:gd name="connsiteX6" fmla="*/ 1142405 w 3732962"/>
              <a:gd name="connsiteY6" fmla="*/ 145669 h 2300914"/>
              <a:gd name="connsiteX7" fmla="*/ 474514 w 3732962"/>
              <a:gd name="connsiteY7" fmla="*/ 2347 h 2300914"/>
              <a:gd name="connsiteX8" fmla="*/ 492443 w 3732962"/>
              <a:gd name="connsiteY8" fmla="*/ 1107993 h 2300914"/>
              <a:gd name="connsiteX0" fmla="*/ 0 w 3732962"/>
              <a:gd name="connsiteY0" fmla="*/ 2187177 h 2298804"/>
              <a:gd name="connsiteX1" fmla="*/ 1836463 w 3732962"/>
              <a:gd name="connsiteY1" fmla="*/ 2083606 h 2298804"/>
              <a:gd name="connsiteX2" fmla="*/ 2072597 w 3732962"/>
              <a:gd name="connsiteY2" fmla="*/ 1573867 h 2298804"/>
              <a:gd name="connsiteX3" fmla="*/ 3455301 w 3732962"/>
              <a:gd name="connsiteY3" fmla="*/ 2295087 h 2298804"/>
              <a:gd name="connsiteX4" fmla="*/ 3724242 w 3732962"/>
              <a:gd name="connsiteY4" fmla="*/ 1840875 h 2298804"/>
              <a:gd name="connsiteX5" fmla="*/ 3665948 w 3732962"/>
              <a:gd name="connsiteY5" fmla="*/ 83907 h 2298804"/>
              <a:gd name="connsiteX6" fmla="*/ 1142405 w 3732962"/>
              <a:gd name="connsiteY6" fmla="*/ 143559 h 2298804"/>
              <a:gd name="connsiteX7" fmla="*/ 474514 w 3732962"/>
              <a:gd name="connsiteY7" fmla="*/ 237 h 2298804"/>
              <a:gd name="connsiteX8" fmla="*/ 492443 w 3732962"/>
              <a:gd name="connsiteY8" fmla="*/ 1105883 h 2298804"/>
              <a:gd name="connsiteX0" fmla="*/ 0 w 3732962"/>
              <a:gd name="connsiteY0" fmla="*/ 2187177 h 2298804"/>
              <a:gd name="connsiteX1" fmla="*/ 1836463 w 3732962"/>
              <a:gd name="connsiteY1" fmla="*/ 2083606 h 2298804"/>
              <a:gd name="connsiteX2" fmla="*/ 2072597 w 3732962"/>
              <a:gd name="connsiteY2" fmla="*/ 1573867 h 2298804"/>
              <a:gd name="connsiteX3" fmla="*/ 3455301 w 3732962"/>
              <a:gd name="connsiteY3" fmla="*/ 2295087 h 2298804"/>
              <a:gd name="connsiteX4" fmla="*/ 3724242 w 3732962"/>
              <a:gd name="connsiteY4" fmla="*/ 1840875 h 2298804"/>
              <a:gd name="connsiteX5" fmla="*/ 3665948 w 3732962"/>
              <a:gd name="connsiteY5" fmla="*/ 83907 h 2298804"/>
              <a:gd name="connsiteX6" fmla="*/ 1142405 w 3732962"/>
              <a:gd name="connsiteY6" fmla="*/ 143559 h 2298804"/>
              <a:gd name="connsiteX7" fmla="*/ 474514 w 3732962"/>
              <a:gd name="connsiteY7" fmla="*/ 237 h 2298804"/>
              <a:gd name="connsiteX8" fmla="*/ 492443 w 3732962"/>
              <a:gd name="connsiteY8" fmla="*/ 1105883 h 2298804"/>
              <a:gd name="connsiteX0" fmla="*/ 0 w 3732962"/>
              <a:gd name="connsiteY0" fmla="*/ 2187177 h 2298804"/>
              <a:gd name="connsiteX1" fmla="*/ 1836463 w 3732962"/>
              <a:gd name="connsiteY1" fmla="*/ 2083606 h 2298804"/>
              <a:gd name="connsiteX2" fmla="*/ 2072597 w 3732962"/>
              <a:gd name="connsiteY2" fmla="*/ 1573867 h 2298804"/>
              <a:gd name="connsiteX3" fmla="*/ 3455301 w 3732962"/>
              <a:gd name="connsiteY3" fmla="*/ 2295087 h 2298804"/>
              <a:gd name="connsiteX4" fmla="*/ 3724242 w 3732962"/>
              <a:gd name="connsiteY4" fmla="*/ 1840875 h 2298804"/>
              <a:gd name="connsiteX5" fmla="*/ 3665948 w 3732962"/>
              <a:gd name="connsiteY5" fmla="*/ 83907 h 2298804"/>
              <a:gd name="connsiteX6" fmla="*/ 1142405 w 3732962"/>
              <a:gd name="connsiteY6" fmla="*/ 143559 h 2298804"/>
              <a:gd name="connsiteX7" fmla="*/ 474514 w 3732962"/>
              <a:gd name="connsiteY7" fmla="*/ 237 h 2298804"/>
              <a:gd name="connsiteX8" fmla="*/ 492443 w 3732962"/>
              <a:gd name="connsiteY8" fmla="*/ 1105883 h 2298804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2443 w 3732962"/>
              <a:gd name="connsiteY8" fmla="*/ 1105646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8420 w 3732962"/>
              <a:gd name="connsiteY8" fmla="*/ 1625599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98420 w 3732962"/>
              <a:gd name="connsiteY8" fmla="*/ 1625599 h 2298567"/>
              <a:gd name="connsiteX9" fmla="*/ 480490 w 3732962"/>
              <a:gd name="connsiteY9" fmla="*/ 1619622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468538 w 3732962"/>
              <a:gd name="connsiteY8" fmla="*/ 1506070 h 2298567"/>
              <a:gd name="connsiteX9" fmla="*/ 480490 w 3732962"/>
              <a:gd name="connsiteY9" fmla="*/ 1619622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47060 w 4011484"/>
              <a:gd name="connsiteY8" fmla="*/ 1506070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278522 w 4011484"/>
              <a:gd name="connsiteY0" fmla="*/ 2186940 h 2298567"/>
              <a:gd name="connsiteX1" fmla="*/ 2114985 w 4011484"/>
              <a:gd name="connsiteY1" fmla="*/ 2083369 h 2298567"/>
              <a:gd name="connsiteX2" fmla="*/ 2351119 w 4011484"/>
              <a:gd name="connsiteY2" fmla="*/ 1573630 h 2298567"/>
              <a:gd name="connsiteX3" fmla="*/ 3733823 w 4011484"/>
              <a:gd name="connsiteY3" fmla="*/ 2294850 h 2298567"/>
              <a:gd name="connsiteX4" fmla="*/ 4002764 w 4011484"/>
              <a:gd name="connsiteY4" fmla="*/ 1840638 h 2298567"/>
              <a:gd name="connsiteX5" fmla="*/ 3944470 w 4011484"/>
              <a:gd name="connsiteY5" fmla="*/ 83670 h 2298567"/>
              <a:gd name="connsiteX6" fmla="*/ 1420927 w 4011484"/>
              <a:gd name="connsiteY6" fmla="*/ 143322 h 2298567"/>
              <a:gd name="connsiteX7" fmla="*/ 753036 w 4011484"/>
              <a:gd name="connsiteY7" fmla="*/ 0 h 2298567"/>
              <a:gd name="connsiteX8" fmla="*/ 782919 w 4011484"/>
              <a:gd name="connsiteY8" fmla="*/ 1529976 h 2298567"/>
              <a:gd name="connsiteX9" fmla="*/ 0 w 4011484"/>
              <a:gd name="connsiteY9" fmla="*/ 1679387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8" fmla="*/ 504397 w 3732962"/>
              <a:gd name="connsiteY8" fmla="*/ 1529976 h 2298567"/>
              <a:gd name="connsiteX0" fmla="*/ 0 w 3732962"/>
              <a:gd name="connsiteY0" fmla="*/ 2186940 h 2298567"/>
              <a:gd name="connsiteX1" fmla="*/ 1836463 w 3732962"/>
              <a:gd name="connsiteY1" fmla="*/ 2083369 h 2298567"/>
              <a:gd name="connsiteX2" fmla="*/ 2072597 w 3732962"/>
              <a:gd name="connsiteY2" fmla="*/ 1573630 h 2298567"/>
              <a:gd name="connsiteX3" fmla="*/ 3455301 w 3732962"/>
              <a:gd name="connsiteY3" fmla="*/ 2294850 h 2298567"/>
              <a:gd name="connsiteX4" fmla="*/ 3724242 w 3732962"/>
              <a:gd name="connsiteY4" fmla="*/ 1840638 h 2298567"/>
              <a:gd name="connsiteX5" fmla="*/ 3665948 w 3732962"/>
              <a:gd name="connsiteY5" fmla="*/ 83670 h 2298567"/>
              <a:gd name="connsiteX6" fmla="*/ 1142405 w 3732962"/>
              <a:gd name="connsiteY6" fmla="*/ 143322 h 2298567"/>
              <a:gd name="connsiteX7" fmla="*/ 474514 w 3732962"/>
              <a:gd name="connsiteY7" fmla="*/ 0 h 229856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6" fmla="*/ 1142405 w 3732962"/>
              <a:gd name="connsiteY6" fmla="*/ 59652 h 2214897"/>
              <a:gd name="connsiteX0" fmla="*/ 0 w 3732962"/>
              <a:gd name="connsiteY0" fmla="*/ 2103270 h 2214897"/>
              <a:gd name="connsiteX1" fmla="*/ 1836463 w 3732962"/>
              <a:gd name="connsiteY1" fmla="*/ 1999699 h 2214897"/>
              <a:gd name="connsiteX2" fmla="*/ 2072597 w 3732962"/>
              <a:gd name="connsiteY2" fmla="*/ 1489960 h 2214897"/>
              <a:gd name="connsiteX3" fmla="*/ 3455301 w 3732962"/>
              <a:gd name="connsiteY3" fmla="*/ 2211180 h 2214897"/>
              <a:gd name="connsiteX4" fmla="*/ 3724242 w 3732962"/>
              <a:gd name="connsiteY4" fmla="*/ 1756968 h 2214897"/>
              <a:gd name="connsiteX5" fmla="*/ 3665948 w 3732962"/>
              <a:gd name="connsiteY5" fmla="*/ 0 h 2214897"/>
              <a:gd name="connsiteX0" fmla="*/ 0 w 3724242"/>
              <a:gd name="connsiteY0" fmla="*/ 615556 h 727183"/>
              <a:gd name="connsiteX1" fmla="*/ 1836463 w 3724242"/>
              <a:gd name="connsiteY1" fmla="*/ 511985 h 727183"/>
              <a:gd name="connsiteX2" fmla="*/ 2072597 w 3724242"/>
              <a:gd name="connsiteY2" fmla="*/ 2246 h 727183"/>
              <a:gd name="connsiteX3" fmla="*/ 3455301 w 3724242"/>
              <a:gd name="connsiteY3" fmla="*/ 723466 h 727183"/>
              <a:gd name="connsiteX4" fmla="*/ 3724242 w 3724242"/>
              <a:gd name="connsiteY4" fmla="*/ 269254 h 727183"/>
              <a:gd name="connsiteX0" fmla="*/ 0 w 3455301"/>
              <a:gd name="connsiteY0" fmla="*/ 615556 h 723466"/>
              <a:gd name="connsiteX1" fmla="*/ 1836463 w 3455301"/>
              <a:gd name="connsiteY1" fmla="*/ 511985 h 723466"/>
              <a:gd name="connsiteX2" fmla="*/ 2072597 w 3455301"/>
              <a:gd name="connsiteY2" fmla="*/ 2246 h 723466"/>
              <a:gd name="connsiteX3" fmla="*/ 3455301 w 3455301"/>
              <a:gd name="connsiteY3" fmla="*/ 723466 h 723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55301" h="723466">
                <a:moveTo>
                  <a:pt x="0" y="615556"/>
                </a:moveTo>
                <a:cubicBezTo>
                  <a:pt x="556374" y="600954"/>
                  <a:pt x="1718135" y="667991"/>
                  <a:pt x="1836463" y="511985"/>
                </a:cubicBezTo>
                <a:cubicBezTo>
                  <a:pt x="1954791" y="355979"/>
                  <a:pt x="1802791" y="-33001"/>
                  <a:pt x="2072597" y="2246"/>
                </a:cubicBezTo>
                <a:cubicBezTo>
                  <a:pt x="2342403" y="37493"/>
                  <a:pt x="3179660" y="681295"/>
                  <a:pt x="3455301" y="723466"/>
                </a:cubicBezTo>
              </a:path>
            </a:pathLst>
          </a:custGeom>
          <a:noFill/>
          <a:ln>
            <a:solidFill>
              <a:srgbClr val="FF0000"/>
            </a:solidFill>
            <a:tailEnd type="triangle" w="sm" len="lg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ular Callout 15"/>
          <p:cNvSpPr/>
          <p:nvPr/>
        </p:nvSpPr>
        <p:spPr>
          <a:xfrm>
            <a:off x="2932772" y="5017176"/>
            <a:ext cx="914400" cy="447908"/>
          </a:xfrm>
          <a:prstGeom prst="wedgeRoundRectCallout">
            <a:avLst>
              <a:gd name="adj1" fmla="val 24747"/>
              <a:gd name="adj2" fmla="val -110770"/>
              <a:gd name="adj3" fmla="val 16667"/>
            </a:avLst>
          </a:prstGeom>
          <a:ln w="19050"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Cambria" panose="02040503050406030204" pitchFamily="18" charset="0"/>
              </a:rPr>
              <a:t>Path</a:t>
            </a:r>
            <a:endParaRPr lang="en-US" dirty="0">
              <a:latin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ular Callout 17"/>
              <p:cNvSpPr/>
              <p:nvPr/>
            </p:nvSpPr>
            <p:spPr>
              <a:xfrm>
                <a:off x="5832088" y="5178329"/>
                <a:ext cx="1514072" cy="447908"/>
              </a:xfrm>
              <a:prstGeom prst="wedgeRoundRectCallout">
                <a:avLst>
                  <a:gd name="adj1" fmla="val 11466"/>
                  <a:gd name="adj2" fmla="val -123218"/>
                  <a:gd name="adj3" fmla="val 16667"/>
                </a:avLst>
              </a:prstGeom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Rounded Rectangular Callout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088" y="5178329"/>
                <a:ext cx="1514072" cy="447908"/>
              </a:xfrm>
              <a:prstGeom prst="wedgeRoundRectCallout">
                <a:avLst>
                  <a:gd name="adj1" fmla="val 11466"/>
                  <a:gd name="adj2" fmla="val -123218"/>
                  <a:gd name="adj3" fmla="val 16667"/>
                </a:avLst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FF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465" y="4369147"/>
            <a:ext cx="412623" cy="45720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20" name="图片 40" descr="exclam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45421" y="4316818"/>
            <a:ext cx="228600" cy="228600"/>
          </a:xfrm>
          <a:prstGeom prst="rect">
            <a:avLst/>
          </a:prstGeom>
          <a:effectLst/>
        </p:spPr>
      </p:pic>
      <p:grpSp>
        <p:nvGrpSpPr>
          <p:cNvPr id="3" name="Group 2"/>
          <p:cNvGrpSpPr/>
          <p:nvPr/>
        </p:nvGrpSpPr>
        <p:grpSpPr>
          <a:xfrm>
            <a:off x="6415938" y="1987152"/>
            <a:ext cx="486667" cy="509529"/>
            <a:chOff x="6415938" y="1987152"/>
            <a:chExt cx="486667" cy="509529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89982" y="2039481"/>
              <a:ext cx="412623" cy="457200"/>
            </a:xfrm>
            <a:prstGeom prst="rect">
              <a:avLst/>
            </a:prstGeom>
            <a:effectLst>
              <a:glow rad="127000">
                <a:schemeClr val="bg1">
                  <a:alpha val="80000"/>
                </a:schemeClr>
              </a:glow>
            </a:effectLst>
          </p:spPr>
        </p:pic>
        <p:pic>
          <p:nvPicPr>
            <p:cNvPr id="22" name="图片 40" descr="exclam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415938" y="1987152"/>
              <a:ext cx="228600" cy="228600"/>
            </a:xfrm>
            <a:prstGeom prst="rect">
              <a:avLst/>
            </a:prstGeom>
            <a:effectLst/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7728" y="2728121"/>
            <a:ext cx="412623" cy="457200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ular Callout 24"/>
              <p:cNvSpPr/>
              <p:nvPr/>
            </p:nvSpPr>
            <p:spPr>
              <a:xfrm>
                <a:off x="4078831" y="5165200"/>
                <a:ext cx="1514072" cy="710956"/>
              </a:xfrm>
              <a:prstGeom prst="wedgeRoundRectCallout">
                <a:avLst>
                  <a:gd name="adj1" fmla="val 42400"/>
                  <a:gd name="adj2" fmla="val -96005"/>
                  <a:gd name="adj3" fmla="val 16667"/>
                </a:avLst>
              </a:prstGeom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Data site at</a:t>
                </a:r>
              </a:p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location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5" name="Rounded Rectangular Callout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8831" y="5165200"/>
                <a:ext cx="1514072" cy="710956"/>
              </a:xfrm>
              <a:prstGeom prst="wedgeRoundRectCallout">
                <a:avLst>
                  <a:gd name="adj1" fmla="val 42400"/>
                  <a:gd name="adj2" fmla="val -96005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 w="19050">
                <a:solidFill>
                  <a:schemeClr val="accen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ular Callout 25"/>
              <p:cNvSpPr/>
              <p:nvPr/>
            </p:nvSpPr>
            <p:spPr>
              <a:xfrm>
                <a:off x="6311590" y="2674109"/>
                <a:ext cx="1918010" cy="1871309"/>
              </a:xfrm>
              <a:prstGeom prst="wedgeRoundRectCallout">
                <a:avLst>
                  <a:gd name="adj1" fmla="val -88492"/>
                  <a:gd name="adj2" fmla="val 37433"/>
                  <a:gd name="adj3" fmla="val 16667"/>
                </a:avLst>
              </a:prstGeom>
              <a:ln w="1905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Data chunk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– Location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– </a:t>
                </a:r>
                <a:r>
                  <a:rPr lang="en-US" dirty="0" smtClean="0">
                    <a:latin typeface="Cambria" panose="02040503050406030204" pitchFamily="18" charset="0"/>
                  </a:rPr>
                  <a:t>Size</a:t>
                </a:r>
                <a:endParaRPr lang="en-US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– </a:t>
                </a:r>
                <a:r>
                  <a:rPr lang="en-US" dirty="0" smtClean="0">
                    <a:latin typeface="Cambria" panose="02040503050406030204" pitchFamily="18" charset="0"/>
                  </a:rPr>
                  <a:t>Deadline</a:t>
                </a:r>
                <a:endParaRPr lang="en-US" dirty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– </a:t>
                </a:r>
                <a:r>
                  <a:rPr lang="en-US" dirty="0" smtClean="0">
                    <a:latin typeface="Cambria" panose="02040503050406030204" pitchFamily="18" charset="0"/>
                  </a:rPr>
                  <a:t>Priority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Rounded Rectangular Callout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1590" y="2674109"/>
                <a:ext cx="1918010" cy="1871309"/>
              </a:xfrm>
              <a:prstGeom prst="wedgeRoundRectCallout">
                <a:avLst>
                  <a:gd name="adj1" fmla="val -88492"/>
                  <a:gd name="adj2" fmla="val 37433"/>
                  <a:gd name="adj3" fmla="val 16667"/>
                </a:avLst>
              </a:prstGeom>
              <a:blipFill rotWithShape="0">
                <a:blip r:embed="rId11"/>
                <a:stretch>
                  <a:fillRect/>
                </a:stretch>
              </a:blipFill>
              <a:ln w="19050">
                <a:solidFill>
                  <a:schemeClr val="accent2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图片 3" descr="bicycle.png"/>
          <p:cNvPicPr>
            <a:picLocks noChangeAspect="1"/>
          </p:cNvPicPr>
          <p:nvPr/>
        </p:nvPicPr>
        <p:blipFill>
          <a:blip r:embed="rId4" cstate="print"/>
          <a:srcRect t="17373"/>
          <a:stretch>
            <a:fillRect/>
          </a:stretch>
        </p:blipFill>
        <p:spPr>
          <a:xfrm>
            <a:off x="2656860" y="4298526"/>
            <a:ext cx="641032" cy="529666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671" y="2187058"/>
            <a:ext cx="457200" cy="326218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5091" y="2052643"/>
            <a:ext cx="457200" cy="326218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9457" y="4220157"/>
            <a:ext cx="457200" cy="326218"/>
          </a:xfrm>
          <a:prstGeom prst="rect">
            <a:avLst/>
          </a:prstGeom>
          <a:effectLst>
            <a:glow rad="127000">
              <a:schemeClr val="bg1">
                <a:alpha val="80000"/>
              </a:schemeClr>
            </a:glo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ounded Rectangular Callout 31"/>
              <p:cNvSpPr/>
              <p:nvPr/>
            </p:nvSpPr>
            <p:spPr>
              <a:xfrm>
                <a:off x="1028700" y="1716919"/>
                <a:ext cx="2327789" cy="1353698"/>
              </a:xfrm>
              <a:prstGeom prst="wedgeRoundRectCallout">
                <a:avLst>
                  <a:gd name="adj1" fmla="val 62495"/>
                  <a:gd name="adj2" fmla="val -18330"/>
                  <a:gd name="adj3" fmla="val 16667"/>
                </a:avLst>
              </a:prstGeom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Upload opportunity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d>
                    </m:oMath>
                  </m:oMathPara>
                </a14:m>
                <a:endParaRPr lang="en-US" dirty="0" smtClean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– Location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</a:t>
                </a:r>
                <a:r>
                  <a:rPr lang="en-US" dirty="0">
                    <a:latin typeface="Cambria" panose="02040503050406030204" pitchFamily="18" charset="0"/>
                  </a:rPr>
                  <a:t>– </a:t>
                </a:r>
                <a:r>
                  <a:rPr lang="en-US" dirty="0" smtClean="0">
                    <a:latin typeface="Cambria" panose="02040503050406030204" pitchFamily="18" charset="0"/>
                  </a:rPr>
                  <a:t>Data rate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2" name="Rounded Rectangular Callout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1716919"/>
                <a:ext cx="2327789" cy="1353698"/>
              </a:xfrm>
              <a:prstGeom prst="wedgeRoundRectCallout">
                <a:avLst>
                  <a:gd name="adj1" fmla="val 62495"/>
                  <a:gd name="adj2" fmla="val -18330"/>
                  <a:gd name="adj3" fmla="val 16667"/>
                </a:avLst>
              </a:prstGeom>
              <a:blipFill rotWithShape="0">
                <a:blip r:embed="rId14"/>
                <a:stretch>
                  <a:fillRect/>
                </a:stretch>
              </a:blipFill>
              <a:ln w="19050">
                <a:solidFill>
                  <a:srgbClr val="00B05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ounded Rectangular Callout 32"/>
              <p:cNvSpPr/>
              <p:nvPr/>
            </p:nvSpPr>
            <p:spPr>
              <a:xfrm>
                <a:off x="3239850" y="2580966"/>
                <a:ext cx="2113111" cy="1048983"/>
              </a:xfrm>
              <a:prstGeom prst="wedgeRoundRectCallout">
                <a:avLst>
                  <a:gd name="adj1" fmla="val -83177"/>
                  <a:gd name="adj2" fmla="val 36070"/>
                  <a:gd name="adj3" fmla="val 16667"/>
                </a:avLst>
              </a:prstGeom>
              <a:ln w="1905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atin typeface="Cambria" panose="02040503050406030204" pitchFamily="18" charset="0"/>
                  </a:rPr>
                  <a:t>Plan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dirty="0" smtClean="0">
                  <a:latin typeface="Cambria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 – Global plan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𝑙</m:t>
                    </m:r>
                  </m:oMath>
                </a14:m>
                <a:r>
                  <a:rPr lang="en-US" dirty="0">
                    <a:latin typeface="Cambria" panose="02040503050406030204" pitchFamily="18" charset="0"/>
                  </a:rPr>
                  <a:t> – </a:t>
                </a:r>
                <a:r>
                  <a:rPr lang="en-US" dirty="0" smtClean="0">
                    <a:latin typeface="Cambria" panose="02040503050406030204" pitchFamily="18" charset="0"/>
                  </a:rPr>
                  <a:t>Local ordering</a:t>
                </a:r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3" name="Rounded Rectangular Callout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9850" y="2580966"/>
                <a:ext cx="2113111" cy="1048983"/>
              </a:xfrm>
              <a:prstGeom prst="wedgeRoundRectCallout">
                <a:avLst>
                  <a:gd name="adj1" fmla="val -83177"/>
                  <a:gd name="adj2" fmla="val 36070"/>
                  <a:gd name="adj3" fmla="val 16667"/>
                </a:avLst>
              </a:prstGeom>
              <a:blipFill rotWithShape="0">
                <a:blip r:embed="rId15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ounded Rectangular Callout 33"/>
              <p:cNvSpPr/>
              <p:nvPr/>
            </p:nvSpPr>
            <p:spPr>
              <a:xfrm>
                <a:off x="1028700" y="4289520"/>
                <a:ext cx="2907680" cy="1586635"/>
              </a:xfrm>
              <a:prstGeom prst="wedgeRoundRectCallout">
                <a:avLst>
                  <a:gd name="adj1" fmla="val 1579"/>
                  <a:gd name="adj2" fmla="val -91537"/>
                  <a:gd name="adj3" fmla="val 16667"/>
                </a:avLst>
              </a:prstGeom>
              <a:ln w="1905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4"/>
              </a:lnRef>
              <a:fillRef idx="1">
                <a:schemeClr val="lt1"/>
              </a:fillRef>
              <a:effectRef idx="0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dirty="0" smtClean="0">
                    <a:latin typeface="Cambria" panose="02040503050406030204" pitchFamily="18" charset="0"/>
                  </a:rPr>
                  <a:t>Global plan is represented in three ways</a:t>
                </a:r>
              </a:p>
              <a:p>
                <a:r>
                  <a:rPr lang="en-US" dirty="0" smtClean="0">
                    <a:latin typeface="Cambria" panose="02040503050406030204" pitchFamily="18" charset="0"/>
                  </a:rPr>
                  <a:t>Mapping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</m:oMath>
                </a14:m>
                <a:endParaRPr lang="en-US" dirty="0" smtClean="0">
                  <a:latin typeface="Cambria" panose="02040503050406030204" pitchFamily="18" charset="0"/>
                </a:endParaRPr>
              </a:p>
              <a:p>
                <a:r>
                  <a:rPr lang="en-US" dirty="0" smtClean="0">
                    <a:latin typeface="Cambria" panose="02040503050406030204" pitchFamily="18" charset="0"/>
                  </a:rPr>
                  <a:t>Vector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𝐣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US" dirty="0" smtClean="0">
                  <a:latin typeface="Cambria" panose="02040503050406030204" pitchFamily="18" charset="0"/>
                </a:endParaRPr>
              </a:p>
              <a:p>
                <a:r>
                  <a:rPr lang="en-US" dirty="0" smtClean="0">
                    <a:latin typeface="Cambria" panose="02040503050406030204" pitchFamily="18" charset="0"/>
                  </a:rPr>
                  <a:t>Matrix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𝚲</m:t>
                    </m:r>
                  </m:oMath>
                </a14:m>
                <a:r>
                  <a:rPr lang="en-US" dirty="0" smtClean="0">
                    <a:latin typeface="Cambria" panose="020405030504060302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0" smtClean="0">
                            <a:latin typeface="Cambria Math" panose="02040503050406030204" pitchFamily="18" charset="0"/>
                          </a:rPr>
                          <m:t>𝚲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4" name="Rounded Rectangular Callout 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8700" y="4289520"/>
                <a:ext cx="2907680" cy="1586635"/>
              </a:xfrm>
              <a:prstGeom prst="wedgeRoundRectCallout">
                <a:avLst>
                  <a:gd name="adj1" fmla="val 1579"/>
                  <a:gd name="adj2" fmla="val -91537"/>
                  <a:gd name="adj3" fmla="val 16667"/>
                </a:avLst>
              </a:prstGeom>
              <a:blipFill rotWithShape="0">
                <a:blip r:embed="rId16"/>
                <a:stretch>
                  <a:fillRect/>
                </a:stretch>
              </a:blipFill>
              <a:ln w="19050">
                <a:solidFill>
                  <a:schemeClr val="accent5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06600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5" dur="indefinit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66" dur="indefinite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0162 L 0.18733 0.01574 L 0.23004 0.0081 L 0.24636 -0.00718 L 0.24636 -0.05255 C 0.24809 -0.05764 0.24896 -0.06273 0.2507 -0.06875 L 0.26285 -0.07014 " pathEditMode="fixed" rAng="0" ptsTypes="AAAAAAA">
                                      <p:cBhvr>
                                        <p:cTn id="7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42" y="-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  <p:bldP spid="17" grpId="0" animBg="1"/>
      <p:bldP spid="15" grpId="0" animBg="1"/>
      <p:bldP spid="15" grpId="1" animBg="1"/>
      <p:bldP spid="16" grpId="0" animBg="1"/>
      <p:bldP spid="16" grpId="1" animBg="1"/>
      <p:bldP spid="18" grpId="0" animBg="1"/>
      <p:bldP spid="18" grpId="1" animBg="1"/>
      <p:bldP spid="25" grpId="0" animBg="1"/>
      <p:bldP spid="25" grpId="1" animBg="1"/>
      <p:bldP spid="26" grpId="0" animBg="1"/>
      <p:bldP spid="26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</p:bld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A2E40"/>
      </a:dk2>
      <a:lt2>
        <a:srgbClr val="EBE7DD"/>
      </a:lt2>
      <a:accent1>
        <a:srgbClr val="69A1AB"/>
      </a:accent1>
      <a:accent2>
        <a:srgbClr val="F2C418"/>
      </a:accent2>
      <a:accent3>
        <a:srgbClr val="87492C"/>
      </a:accent3>
      <a:accent4>
        <a:srgbClr val="4A845E"/>
      </a:accent4>
      <a:accent5>
        <a:srgbClr val="DC9528"/>
      </a:accent5>
      <a:accent6>
        <a:srgbClr val="9A5D78"/>
      </a:accent6>
      <a:hlink>
        <a:srgbClr val="77A1AB"/>
      </a:hlink>
      <a:folHlink>
        <a:srgbClr val="9A5D78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rnet of Things.potx" id="{7E11F916-DBAA-4C31-A5E8-051A1AC504F3}" vid="{69566295-8692-43CE-8ED9-DA8B71DBBC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Internet of Things</Template>
  <TotalTime>922</TotalTime>
  <Words>1738</Words>
  <Application>Microsoft Office PowerPoint</Application>
  <PresentationFormat>On-screen Show (4:3)</PresentationFormat>
  <Paragraphs>335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宋体</vt:lpstr>
      <vt:lpstr>Calibri</vt:lpstr>
      <vt:lpstr>Cambria</vt:lpstr>
      <vt:lpstr>Cambria Math</vt:lpstr>
      <vt:lpstr>Franklin Gothic Book</vt:lpstr>
      <vt:lpstr>Times New Roman</vt:lpstr>
      <vt:lpstr>Crop</vt:lpstr>
      <vt:lpstr>Upload Planning for Mobile Data Collection in Smart Community IoT Deployments</vt:lpstr>
      <vt:lpstr>Background and motivation</vt:lpstr>
      <vt:lpstr>Other applicable scenarios</vt:lpstr>
      <vt:lpstr>Related works</vt:lpstr>
      <vt:lpstr>Problem description</vt:lpstr>
      <vt:lpstr>Two-phase approach</vt:lpstr>
      <vt:lpstr>Upload planning problem</vt:lpstr>
      <vt:lpstr>Assumptions</vt:lpstr>
      <vt:lpstr>Terms and notations</vt:lpstr>
      <vt:lpstr>Definition of utility</vt:lpstr>
      <vt:lpstr>Constrained optimization</vt:lpstr>
      <vt:lpstr>Static planning</vt:lpstr>
      <vt:lpstr>Balanced DOP</vt:lpstr>
      <vt:lpstr>Dynamic adaptation</vt:lpstr>
      <vt:lpstr>Lyapunov control strategy</vt:lpstr>
      <vt:lpstr>SCALECycle platform</vt:lpstr>
      <vt:lpstr>SCALECycle architecture</vt:lpstr>
      <vt:lpstr>RSSI measurements</vt:lpstr>
      <vt:lpstr>Uploading measurements</vt:lpstr>
      <vt:lpstr>Performance evaluation</vt:lpstr>
      <vt:lpstr>Performance evaluation</vt:lpstr>
      <vt:lpstr>Results: Basic comparisons</vt:lpstr>
      <vt:lpstr>Results: Basic comparisons</vt:lpstr>
      <vt:lpstr>Results: Basic comparisons</vt:lpstr>
      <vt:lpstr>Results: Data heterogeneity</vt:lpstr>
      <vt:lpstr>Results: Data heterogeneity</vt:lpstr>
      <vt:lpstr>Results: Scalability</vt:lpstr>
      <vt:lpstr>Results: Scalability</vt:lpstr>
      <vt:lpstr>Conclusion</vt:lpstr>
      <vt:lpstr>Upload Planning for Mobile Data Collection in Smart Community IoT Deployments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Upload planning for mobile data collectors</dc:title>
  <dc:creator>Qiuxi Zhu</dc:creator>
  <cp:lastModifiedBy>Qiuxi Zhu</cp:lastModifiedBy>
  <cp:revision>239</cp:revision>
  <dcterms:created xsi:type="dcterms:W3CDTF">2016-05-09T07:09:23Z</dcterms:created>
  <dcterms:modified xsi:type="dcterms:W3CDTF">2016-05-20T03:22:21Z</dcterms:modified>
</cp:coreProperties>
</file>